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256" r:id="rId2"/>
    <p:sldId id="381" r:id="rId3"/>
    <p:sldId id="391" r:id="rId4"/>
    <p:sldId id="338" r:id="rId5"/>
    <p:sldId id="340" r:id="rId6"/>
    <p:sldId id="342" r:id="rId7"/>
    <p:sldId id="352" r:id="rId8"/>
    <p:sldId id="351" r:id="rId9"/>
    <p:sldId id="345" r:id="rId10"/>
    <p:sldId id="343" r:id="rId11"/>
    <p:sldId id="392" r:id="rId12"/>
    <p:sldId id="350" r:id="rId13"/>
    <p:sldId id="354" r:id="rId14"/>
    <p:sldId id="378" r:id="rId15"/>
    <p:sldId id="355" r:id="rId16"/>
    <p:sldId id="356" r:id="rId17"/>
    <p:sldId id="357" r:id="rId18"/>
    <p:sldId id="390" r:id="rId19"/>
    <p:sldId id="358" r:id="rId20"/>
    <p:sldId id="353" r:id="rId21"/>
    <p:sldId id="359" r:id="rId22"/>
    <p:sldId id="360" r:id="rId23"/>
    <p:sldId id="371" r:id="rId24"/>
    <p:sldId id="367" r:id="rId25"/>
    <p:sldId id="368" r:id="rId26"/>
    <p:sldId id="372" r:id="rId27"/>
    <p:sldId id="373" r:id="rId28"/>
    <p:sldId id="380" r:id="rId29"/>
    <p:sldId id="303" r:id="rId30"/>
  </p:sldIdLst>
  <p:sldSz cx="9144000" cy="6858000" type="screen4x3"/>
  <p:notesSz cx="6858000" cy="9144000"/>
  <p:defaultTextStyle>
    <a:defPPr>
      <a:defRPr lang="ar-SA"/>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F1FC"/>
    <a:srgbClr val="2DC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59" autoAdjust="0"/>
    <p:restoredTop sz="76496" autoAdjust="0"/>
  </p:normalViewPr>
  <p:slideViewPr>
    <p:cSldViewPr snapToGrid="0">
      <p:cViewPr varScale="1">
        <p:scale>
          <a:sx n="63" d="100"/>
          <a:sy n="63" d="100"/>
        </p:scale>
        <p:origin x="676" y="56"/>
      </p:cViewPr>
      <p:guideLst>
        <p:guide orient="horz" pos="2160"/>
        <p:guide pos="2880"/>
      </p:guideLst>
    </p:cSldViewPr>
  </p:slideViewPr>
  <p:outlineViewPr>
    <p:cViewPr>
      <p:scale>
        <a:sx n="33" d="100"/>
        <a:sy n="33" d="100"/>
      </p:scale>
      <p:origin x="0" y="1459"/>
    </p:cViewPr>
  </p:outlineViewPr>
  <p:notesTextViewPr>
    <p:cViewPr>
      <p:scale>
        <a:sx n="1" d="1"/>
        <a:sy n="1" d="1"/>
      </p:scale>
      <p:origin x="0" y="0"/>
    </p:cViewPr>
  </p:notesTextViewPr>
  <p:notesViewPr>
    <p:cSldViewPr snapToGrid="0">
      <p:cViewPr varScale="1">
        <p:scale>
          <a:sx n="53" d="100"/>
          <a:sy n="53" d="100"/>
        </p:scale>
        <p:origin x="264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AE805-AE21-4539-8DB9-82FF8376D243}" type="datetimeFigureOut">
              <a:rPr lang="en-US" smtClean="0"/>
              <a:t>4/11/2022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7E05D-8B27-4200-A883-B7796CCAC4A3}" type="slidenum">
              <a:rPr lang="en-US" smtClean="0"/>
              <a:t>‹#›</a:t>
            </a:fld>
            <a:endParaRPr lang="en-US"/>
          </a:p>
        </p:txBody>
      </p:sp>
    </p:spTree>
    <p:extLst>
      <p:ext uri="{BB962C8B-B14F-4D97-AF65-F5344CB8AC3E}">
        <p14:creationId xmlns:p14="http://schemas.microsoft.com/office/powerpoint/2010/main" val="448613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oney.cnn.com/2005/08/05/technology/google_cnet/"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en.wikipedia.org/wiki/Free_speech" TargetMode="External"/><Relationship Id="rId4" Type="http://schemas.openxmlformats.org/officeDocument/2006/relationships/hyperlink" Target="https://en.wikipedia.org/wiki/Edward_Snowde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87E05D-8B27-4200-A883-B7796CCAC4A3}" type="slidenum">
              <a:rPr lang="en-US" smtClean="0"/>
              <a:t>1</a:t>
            </a:fld>
            <a:endParaRPr lang="en-US"/>
          </a:p>
        </p:txBody>
      </p:sp>
    </p:spTree>
    <p:extLst>
      <p:ext uri="{BB962C8B-B14F-4D97-AF65-F5344CB8AC3E}">
        <p14:creationId xmlns:p14="http://schemas.microsoft.com/office/powerpoint/2010/main" val="4043189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251" name="Shape 25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extLst>
      <p:ext uri="{BB962C8B-B14F-4D97-AF65-F5344CB8AC3E}">
        <p14:creationId xmlns:p14="http://schemas.microsoft.com/office/powerpoint/2010/main" val="628125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259" name="Shape 25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16</a:t>
            </a:fld>
            <a:endParaRPr lang="en-US"/>
          </a:p>
        </p:txBody>
      </p:sp>
    </p:spTree>
    <p:extLst>
      <p:ext uri="{BB962C8B-B14F-4D97-AF65-F5344CB8AC3E}">
        <p14:creationId xmlns:p14="http://schemas.microsoft.com/office/powerpoint/2010/main" val="269417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5" name="Shape 26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266" name="Shape 26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17</a:t>
            </a:fld>
            <a:endParaRPr lang="en-US"/>
          </a:p>
        </p:txBody>
      </p:sp>
    </p:spTree>
    <p:extLst>
      <p:ext uri="{BB962C8B-B14F-4D97-AF65-F5344CB8AC3E}">
        <p14:creationId xmlns:p14="http://schemas.microsoft.com/office/powerpoint/2010/main" val="2239838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274" name="Shape 27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extLst>
      <p:ext uri="{BB962C8B-B14F-4D97-AF65-F5344CB8AC3E}">
        <p14:creationId xmlns:p14="http://schemas.microsoft.com/office/powerpoint/2010/main" val="2431585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274" name="Shape 27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19</a:t>
            </a:fld>
            <a:endParaRPr lang="en-US"/>
          </a:p>
        </p:txBody>
      </p:sp>
    </p:spTree>
    <p:extLst>
      <p:ext uri="{BB962C8B-B14F-4D97-AF65-F5344CB8AC3E}">
        <p14:creationId xmlns:p14="http://schemas.microsoft.com/office/powerpoint/2010/main" val="3632150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dirty="0"/>
          </a:p>
          <a:p>
            <a:pPr lvl="0" rtl="0">
              <a:spcBef>
                <a:spcPts val="0"/>
              </a:spcBef>
              <a:buNone/>
            </a:pPr>
            <a:r>
              <a:rPr lang="en-US" dirty="0"/>
              <a:t>---</a:t>
            </a:r>
          </a:p>
          <a:p>
            <a:pPr lvl="0" rtl="0">
              <a:spcBef>
                <a:spcPts val="0"/>
              </a:spcBef>
              <a:buNone/>
            </a:pPr>
            <a:endParaRPr dirty="0"/>
          </a:p>
          <a:p>
            <a:pPr lvl="0" rtl="0">
              <a:spcBef>
                <a:spcPts val="0"/>
              </a:spcBef>
              <a:buNone/>
            </a:pPr>
            <a:r>
              <a:rPr lang="en-US" b="1" dirty="0"/>
              <a:t>SOLUTION:</a:t>
            </a:r>
          </a:p>
          <a:p>
            <a:pPr lvl="0" rtl="0">
              <a:spcBef>
                <a:spcPts val="0"/>
              </a:spcBef>
              <a:buNone/>
            </a:pPr>
            <a:r>
              <a:rPr lang="en-US" dirty="0"/>
              <a:t>Discuss</a:t>
            </a:r>
          </a:p>
        </p:txBody>
      </p:sp>
      <p:sp>
        <p:nvSpPr>
          <p:cNvPr id="220" name="Shape 22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20</a:t>
            </a:fld>
            <a:endParaRPr lang="en-US"/>
          </a:p>
        </p:txBody>
      </p:sp>
    </p:spTree>
    <p:extLst>
      <p:ext uri="{BB962C8B-B14F-4D97-AF65-F5344CB8AC3E}">
        <p14:creationId xmlns:p14="http://schemas.microsoft.com/office/powerpoint/2010/main" val="1521426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0" name="Shape 32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dirty="0"/>
          </a:p>
        </p:txBody>
      </p:sp>
      <p:sp>
        <p:nvSpPr>
          <p:cNvPr id="321" name="Shape 32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extLst>
      <p:ext uri="{BB962C8B-B14F-4D97-AF65-F5344CB8AC3E}">
        <p14:creationId xmlns:p14="http://schemas.microsoft.com/office/powerpoint/2010/main" val="3646609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8" name="Shape 32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329" name="Shape 32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extLst>
      <p:ext uri="{BB962C8B-B14F-4D97-AF65-F5344CB8AC3E}">
        <p14:creationId xmlns:p14="http://schemas.microsoft.com/office/powerpoint/2010/main" val="1621464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a:p>
            <a:r>
              <a:rPr lang="en-US" altLang="en-US" i="1" u="sng" dirty="0"/>
              <a:t>Should governments have the right to citizens’ private information</a:t>
            </a:r>
            <a:r>
              <a:rPr lang="en-US" altLang="en-US" dirty="0"/>
              <a:t>?</a:t>
            </a:r>
          </a:p>
          <a:p>
            <a:pPr lvl="1"/>
            <a:r>
              <a:rPr lang="en-US" altLang="en-US" dirty="0"/>
              <a:t>Surveillance programs </a:t>
            </a:r>
          </a:p>
          <a:p>
            <a:pPr lvl="1"/>
            <a:r>
              <a:rPr lang="en-US" altLang="en-US" dirty="0"/>
              <a:t>E.g. NSA programs revealed by Edward Snowden</a:t>
            </a:r>
          </a:p>
          <a:p>
            <a:pPr lvl="1"/>
            <a:endParaRPr lang="en-US" altLang="en-US" dirty="0"/>
          </a:p>
          <a:p>
            <a:r>
              <a:rPr lang="en-US" altLang="en-US" i="1" u="sng" dirty="0"/>
              <a:t>Why should I worry? I have nothing to hide</a:t>
            </a:r>
          </a:p>
          <a:p>
            <a:endParaRPr lang="en-US" b="1" dirty="0">
              <a:solidFill>
                <a:srgbClr val="C00000"/>
              </a:solidFill>
            </a:endParaRPr>
          </a:p>
          <a:p>
            <a:r>
              <a:rPr lang="en-US" b="1" dirty="0">
                <a:solidFill>
                  <a:srgbClr val="C00000"/>
                </a:solidFill>
              </a:rPr>
              <a:t>The</a:t>
            </a:r>
            <a:r>
              <a:rPr lang="en-US" b="1" baseline="0" dirty="0">
                <a:solidFill>
                  <a:srgbClr val="C00000"/>
                </a:solidFill>
              </a:rPr>
              <a:t> people who why should I </a:t>
            </a:r>
            <a:r>
              <a:rPr lang="en-US" b="1" baseline="0" dirty="0"/>
              <a:t>care</a:t>
            </a:r>
            <a:r>
              <a:rPr lang="en-US" baseline="0" dirty="0"/>
              <a:t>, they do not believe it. Their actions negate this believe</a:t>
            </a:r>
          </a:p>
          <a:p>
            <a:r>
              <a:rPr lang="en-US" baseline="0" dirty="0"/>
              <a:t>	They have passwords for their accounts</a:t>
            </a:r>
          </a:p>
          <a:p>
            <a:r>
              <a:rPr lang="en-US" baseline="0" dirty="0"/>
              <a:t>	They have curtains on their windows</a:t>
            </a:r>
          </a:p>
          <a:p>
            <a:r>
              <a:rPr lang="en-US" baseline="0" dirty="0"/>
              <a:t>	Eric Schmidt, Google CEO said: If you do something that you do not want other people to </a:t>
            </a:r>
          </a:p>
          <a:p>
            <a:r>
              <a:rPr lang="en-US" baseline="0" dirty="0"/>
              <a:t>	   know about, you probably should not be doing it in the first place.</a:t>
            </a:r>
          </a:p>
          <a:p>
            <a:r>
              <a:rPr lang="en-US" baseline="0" dirty="0"/>
              <a:t>	But, Eric Schmidt requested his employees to stop speaking the CNET online magazine after </a:t>
            </a:r>
          </a:p>
          <a:p>
            <a:r>
              <a:rPr lang="en-US" baseline="0" dirty="0"/>
              <a:t>	   CNET published private information about him.</a:t>
            </a:r>
          </a:p>
          <a:p>
            <a:endParaRPr lang="en-US" baseline="0" dirty="0"/>
          </a:p>
          <a:p>
            <a:r>
              <a:rPr lang="en-US" sz="1200" b="0" i="0" kern="1200" dirty="0">
                <a:solidFill>
                  <a:schemeClr val="tx1"/>
                </a:solidFill>
                <a:effectLst/>
                <a:latin typeface="+mn-lt"/>
                <a:ea typeface="+mn-ea"/>
                <a:cs typeface="+mn-cs"/>
              </a:rPr>
              <a:t>Eric Schmidt's Google blackballed </a:t>
            </a:r>
            <a:r>
              <a:rPr lang="en-US" sz="1200" b="0" i="0" kern="1200" dirty="0" err="1">
                <a:solidFill>
                  <a:schemeClr val="tx1"/>
                </a:solidFill>
                <a:effectLst/>
                <a:latin typeface="+mn-lt"/>
                <a:ea typeface="+mn-ea"/>
                <a:cs typeface="+mn-cs"/>
              </a:rPr>
              <a:t>CNet's</a:t>
            </a:r>
            <a:r>
              <a:rPr lang="en-US" sz="1200" b="0" i="0" kern="1200" dirty="0">
                <a:solidFill>
                  <a:schemeClr val="tx1"/>
                </a:solidFill>
                <a:effectLst/>
                <a:latin typeface="+mn-lt"/>
                <a:ea typeface="+mn-ea"/>
                <a:cs typeface="+mn-cs"/>
              </a:rPr>
              <a:t> reporters </a:t>
            </a:r>
            <a:r>
              <a:rPr lang="en-US" sz="1200" b="1" i="0" u="none" strike="noStrike" kern="1200" dirty="0">
                <a:solidFill>
                  <a:schemeClr val="tx1"/>
                </a:solidFill>
                <a:effectLst/>
                <a:latin typeface="+mn-lt"/>
                <a:ea typeface="+mn-ea"/>
                <a:cs typeface="+mn-cs"/>
                <a:hlinkClick r:id="rId3"/>
              </a:rPr>
              <a:t>after </a:t>
            </a:r>
            <a:r>
              <a:rPr lang="en-US" sz="1200" b="1" i="0" u="none" strike="noStrike" kern="1200" dirty="0" err="1">
                <a:solidFill>
                  <a:schemeClr val="tx1"/>
                </a:solidFill>
                <a:effectLst/>
                <a:latin typeface="+mn-lt"/>
                <a:ea typeface="+mn-ea"/>
                <a:cs typeface="+mn-cs"/>
                <a:hlinkClick r:id="rId3"/>
              </a:rPr>
              <a:t>CNet</a:t>
            </a:r>
            <a:r>
              <a:rPr lang="en-US" sz="1200" b="1" i="0" u="none" strike="noStrike" kern="1200" dirty="0">
                <a:solidFill>
                  <a:schemeClr val="tx1"/>
                </a:solidFill>
                <a:effectLst/>
                <a:latin typeface="+mn-lt"/>
                <a:ea typeface="+mn-ea"/>
                <a:cs typeface="+mn-cs"/>
                <a:hlinkClick r:id="rId3"/>
              </a:rPr>
              <a:t> published personal information about Schmidt's private life</a:t>
            </a:r>
            <a:r>
              <a:rPr lang="en-US" sz="1200" b="0" i="0" kern="1200" dirty="0">
                <a:solidFill>
                  <a:schemeClr val="tx1"/>
                </a:solidFill>
                <a:effectLst/>
                <a:latin typeface="+mn-lt"/>
                <a:ea typeface="+mn-ea"/>
                <a:cs typeface="+mn-cs"/>
              </a:rPr>
              <a:t>: ""Google representatives have instituted a policy of not talking with CNET News reporters until July 2006 in response to privacy issues raised by a previous story..." "To underscore its point about how much personal information is available, the CNET report published some personal information about Google's CEO Eric Schmidt -- his salary; his neighborhood, some of his hobbies and political donations -- all obtained through Google searches....“</a:t>
            </a:r>
          </a:p>
          <a:p>
            <a:r>
              <a:rPr lang="en-US" sz="1200" b="0" i="0" kern="1200" dirty="0">
                <a:solidFill>
                  <a:schemeClr val="tx1"/>
                </a:solidFill>
                <a:effectLst/>
                <a:latin typeface="+mn-lt"/>
                <a:ea typeface="+mn-ea"/>
                <a:cs typeface="+mn-cs"/>
              </a:rPr>
              <a:t>Hey, Eric: if you don't want us to know how much money you make, where you live, and what you do with your spare time, maybe you shouldn't have a house, earn a salary, or have any hobbies, right?</a:t>
            </a: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 tooltip="Edward Snowden"/>
              </a:rPr>
              <a:t>Edward Snowden</a:t>
            </a:r>
            <a:r>
              <a:rPr lang="en-US" sz="1200" b="0" i="0" kern="1200" dirty="0">
                <a:solidFill>
                  <a:schemeClr val="tx1"/>
                </a:solidFill>
                <a:effectLst/>
                <a:latin typeface="+mn-lt"/>
                <a:ea typeface="+mn-ea"/>
                <a:cs typeface="+mn-cs"/>
              </a:rPr>
              <a:t>: "Arguing that you don't care about the right to privacy because you have nothing to hide is no different than saying you don't care about </a:t>
            </a:r>
            <a:r>
              <a:rPr lang="en-US" sz="1200" b="0" i="0" u="none" strike="noStrike" kern="1200" dirty="0">
                <a:solidFill>
                  <a:schemeClr val="tx1"/>
                </a:solidFill>
                <a:effectLst/>
                <a:latin typeface="+mn-lt"/>
                <a:ea typeface="+mn-ea"/>
                <a:cs typeface="+mn-cs"/>
                <a:hlinkClick r:id="rId5" tooltip="Free speech"/>
              </a:rPr>
              <a:t>free speech</a:t>
            </a:r>
            <a:r>
              <a:rPr lang="en-US" sz="1200" b="0" i="0" kern="1200" dirty="0">
                <a:solidFill>
                  <a:schemeClr val="tx1"/>
                </a:solidFill>
                <a:effectLst/>
                <a:latin typeface="+mn-lt"/>
                <a:ea typeface="+mn-ea"/>
                <a:cs typeface="+mn-cs"/>
              </a:rPr>
              <a:t> because you have nothing to say.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Are governments trustworthy. If they are today, how about tomorrow?</a:t>
            </a:r>
            <a:endParaRPr lang="en-US" dirty="0"/>
          </a:p>
        </p:txBody>
      </p:sp>
      <p:sp>
        <p:nvSpPr>
          <p:cNvPr id="4" name="Slide Number Placeholder 3"/>
          <p:cNvSpPr>
            <a:spLocks noGrp="1"/>
          </p:cNvSpPr>
          <p:nvPr>
            <p:ph type="sldNum" sz="quarter" idx="10"/>
          </p:nvPr>
        </p:nvSpPr>
        <p:spPr/>
        <p:txBody>
          <a:bodyPr/>
          <a:lstStyle/>
          <a:p>
            <a:fld id="{B7B8A853-9EDA-4818-AA05-569C44A54E3A}" type="slidenum">
              <a:rPr lang="en-US" altLang="en-US" smtClean="0"/>
              <a:pPr/>
              <a:t>28</a:t>
            </a:fld>
            <a:endParaRPr lang="en-US" altLang="en-US"/>
          </a:p>
        </p:txBody>
      </p:sp>
    </p:spTree>
    <p:extLst>
      <p:ext uri="{BB962C8B-B14F-4D97-AF65-F5344CB8AC3E}">
        <p14:creationId xmlns:p14="http://schemas.microsoft.com/office/powerpoint/2010/main" val="2988309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 are </a:t>
            </a:r>
            <a:r>
              <a:rPr lang="en-US" altLang="en-US" b="1" dirty="0"/>
              <a:t>all have something that</a:t>
            </a:r>
            <a:r>
              <a:rPr lang="en-US" altLang="en-US" b="1" baseline="0" dirty="0"/>
              <a:t> we do not like </a:t>
            </a:r>
            <a:r>
              <a:rPr lang="en-US" altLang="en-US" baseline="0" dirty="0"/>
              <a:t>other people to know about us</a:t>
            </a:r>
          </a:p>
          <a:p>
            <a:r>
              <a:rPr lang="en-US" altLang="en-US" baseline="0" dirty="0"/>
              <a:t>We </a:t>
            </a:r>
            <a:r>
              <a:rPr lang="en-US" altLang="en-US" b="1" baseline="0" dirty="0"/>
              <a:t>all behave differently </a:t>
            </a:r>
            <a:r>
              <a:rPr lang="en-US" altLang="en-US" baseline="0" dirty="0"/>
              <a:t>when we are alone (dance, shout, etc.)</a:t>
            </a:r>
            <a:endParaRPr lang="en-US" altLang="en-US" dirty="0"/>
          </a:p>
          <a:p>
            <a:endParaRPr lang="en-US" altLang="en-US" dirty="0"/>
          </a:p>
          <a:p>
            <a:r>
              <a:rPr lang="en-US" altLang="en-US" b="0" i="1" u="sng" dirty="0"/>
              <a:t>Change of our behavior</a:t>
            </a:r>
            <a:r>
              <a:rPr lang="en-US" alt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We can not think and act</a:t>
            </a:r>
            <a:r>
              <a:rPr lang="en-US" altLang="en-US" baseline="0" dirty="0"/>
              <a:t> freely if we know someone is watching us</a:t>
            </a:r>
            <a:endParaRPr lang="en-US" altLang="en-US" dirty="0"/>
          </a:p>
          <a:p>
            <a:r>
              <a:rPr lang="en-US" altLang="en-US" dirty="0"/>
              <a:t>	known</a:t>
            </a:r>
            <a:r>
              <a:rPr lang="en-US" altLang="en-US" baseline="0" dirty="0"/>
              <a:t> facts in many psychological studies</a:t>
            </a:r>
            <a:endParaRPr lang="en-US" altLang="en-US" dirty="0"/>
          </a:p>
          <a:p>
            <a:endParaRPr lang="en-US" altLang="en-US" dirty="0"/>
          </a:p>
          <a:p>
            <a:endParaRPr lang="en-US" altLang="en-US" dirty="0"/>
          </a:p>
          <a:p>
            <a:r>
              <a:rPr lang="en-US" altLang="en-US" dirty="0"/>
              <a:t>Study</a:t>
            </a:r>
            <a:r>
              <a:rPr lang="en-US" altLang="en-US" baseline="0" dirty="0"/>
              <a:t> by a social scientist Jeremy Bentham in the 18</a:t>
            </a:r>
            <a:r>
              <a:rPr lang="en-US" altLang="en-US" baseline="30000" dirty="0"/>
              <a:t>th</a:t>
            </a:r>
            <a:r>
              <a:rPr lang="en-US" altLang="en-US" baseline="0" dirty="0"/>
              <a:t> century:</a:t>
            </a:r>
          </a:p>
          <a:p>
            <a:r>
              <a:rPr lang="en-US" altLang="en-US" baseline="0" dirty="0"/>
              <a:t>Construction of prisons called the </a:t>
            </a:r>
            <a:r>
              <a:rPr lang="en-US" altLang="en-US" baseline="0" dirty="0" err="1"/>
              <a:t>Panopticon</a:t>
            </a:r>
            <a:endParaRPr lang="en-US" altLang="en-US" baseline="0" dirty="0"/>
          </a:p>
          <a:p>
            <a:endParaRPr lang="en-US" altLang="en-US" baseline="0" dirty="0"/>
          </a:p>
          <a:p>
            <a:r>
              <a:rPr lang="en-US" altLang="en-US" baseline="0" dirty="0"/>
              <a:t>Among his many proposals for legal and social reform was a design for a prison building he called the </a:t>
            </a:r>
            <a:r>
              <a:rPr lang="en-US" altLang="en-US" baseline="0" dirty="0" err="1"/>
              <a:t>Panopticon</a:t>
            </a:r>
            <a:r>
              <a:rPr lang="en-US" altLang="en-US" baseline="0" dirty="0"/>
              <a:t>. He spent some sixteen years of his life developing and refining his ideas for the building and hoped that the government would adopt the plan for a National Penitentiary appointing him as contractor-governor. Although the prison was never built, the concept had an important influence on later generations of thinkers. Twentieth-century French philosopher Michel Foucault argued that the </a:t>
            </a:r>
            <a:r>
              <a:rPr lang="en-US" altLang="en-US" baseline="0" dirty="0" err="1"/>
              <a:t>Panopticon</a:t>
            </a:r>
            <a:r>
              <a:rPr lang="en-US" altLang="en-US" baseline="0" dirty="0"/>
              <a:t> was paradigmatic of several 19th-century "disciplinary" institutions</a:t>
            </a:r>
          </a:p>
          <a:p>
            <a:endParaRPr lang="en-US" altLang="en-US" baseline="0" dirty="0"/>
          </a:p>
          <a:p>
            <a:r>
              <a:rPr lang="en-US" altLang="en-US" baseline="0" dirty="0"/>
              <a:t>The scheme of the design is to allow all (pan-) inmates of an institution to be observed (-</a:t>
            </a:r>
            <a:r>
              <a:rPr lang="en-US" altLang="en-US" baseline="0" dirty="0" err="1"/>
              <a:t>opticon</a:t>
            </a:r>
            <a:r>
              <a:rPr lang="en-US" altLang="en-US" baseline="0" dirty="0"/>
              <a:t>) by a single watchman without the inmates being able to tell whether or not they are being watched. Although it is physically impossible for the single watchman to observe all the inmates' cells at once, the fact that the inmates cannot know when they are being watched means that they are motivated to act as though they are being watched at all times. Thus, they are effectively compelled to regulate their own </a:t>
            </a:r>
            <a:r>
              <a:rPr lang="en-US" altLang="en-US" baseline="0" dirty="0" err="1"/>
              <a:t>behaviour</a:t>
            </a:r>
            <a:r>
              <a:rPr lang="en-US" altLang="en-US" baseline="0" dirty="0"/>
              <a:t>. </a:t>
            </a:r>
          </a:p>
          <a:p>
            <a:endParaRPr lang="en-US" altLang="en-US" baseline="0" dirty="0"/>
          </a:p>
          <a:p>
            <a:endParaRPr lang="en-US" altLang="en-US" baseline="0" dirty="0"/>
          </a:p>
          <a:p>
            <a:r>
              <a:rPr lang="en-US" altLang="en-US" baseline="0" dirty="0"/>
              <a:t>Watchfulness of God (Al </a:t>
            </a:r>
            <a:r>
              <a:rPr lang="en-US" altLang="en-US" baseline="0" dirty="0" err="1"/>
              <a:t>Muraqaba</a:t>
            </a:r>
            <a:r>
              <a:rPr lang="en-US" altLang="en-US" baseline="0" dirty="0"/>
              <a:t>: Worship God as if you are seeing him if you are not seeing him he does see you)</a:t>
            </a:r>
          </a:p>
          <a:p>
            <a:r>
              <a:rPr lang="ar-SA" sz="1200" b="0" i="0" kern="1200" dirty="0">
                <a:solidFill>
                  <a:schemeClr val="tx1"/>
                </a:solidFill>
                <a:effectLst/>
                <a:latin typeface="+mn-lt"/>
                <a:ea typeface="ＭＳ Ｐゴシック" charset="0"/>
                <a:cs typeface="ＭＳ Ｐゴシック" charset="0"/>
              </a:rPr>
              <a:t>إِنَّهُ هُوَ السَّمِيعُ الْعَلِيمُ)</a:t>
            </a:r>
            <a:r>
              <a:rPr lang="en-US" sz="1200" b="0" i="0" kern="1200" dirty="0">
                <a:solidFill>
                  <a:schemeClr val="tx1"/>
                </a:solidFill>
                <a:effectLst/>
                <a:latin typeface="+mn-lt"/>
                <a:ea typeface="ＭＳ Ｐゴシック" charset="0"/>
                <a:cs typeface="ＭＳ Ｐゴシック" charset="0"/>
              </a:rPr>
              <a:t> ) </a:t>
            </a:r>
            <a:r>
              <a:rPr lang="ar-SA" sz="1200" b="0" i="0" kern="1200" dirty="0">
                <a:solidFill>
                  <a:schemeClr val="tx1"/>
                </a:solidFill>
                <a:effectLst/>
                <a:latin typeface="+mn-lt"/>
                <a:ea typeface="ＭＳ Ｐゴシック" charset="0"/>
                <a:cs typeface="ＭＳ Ｐゴシック" charset="0"/>
              </a:rPr>
              <a:t>. وقال تعالى: (يَعْلَم خَائِنَة الْأَعْيُن وَمَا تُخْفِي الصُّدُورُ)</a:t>
            </a:r>
            <a:endParaRPr lang="en-US" altLang="en-US" dirty="0"/>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9DFE8F2-1261-4C37-AA9B-B28117C59452}" type="slidenum">
              <a:rPr lang="en-US" altLang="en-US" smtClean="0"/>
              <a:pPr>
                <a:spcBef>
                  <a:spcPct val="0"/>
                </a:spcBef>
              </a:pPr>
              <a:t>4</a:t>
            </a:fld>
            <a:endParaRPr lang="en-US" altLang="en-US"/>
          </a:p>
        </p:txBody>
      </p:sp>
    </p:spTree>
    <p:extLst>
      <p:ext uri="{BB962C8B-B14F-4D97-AF65-F5344CB8AC3E}">
        <p14:creationId xmlns:p14="http://schemas.microsoft.com/office/powerpoint/2010/main" val="1089907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B8A853-9EDA-4818-AA05-569C44A54E3A}" type="slidenum">
              <a:rPr lang="en-US" altLang="en-US" smtClean="0"/>
              <a:pPr/>
              <a:t>5</a:t>
            </a:fld>
            <a:endParaRPr lang="en-US" altLang="en-US"/>
          </a:p>
        </p:txBody>
      </p:sp>
    </p:spTree>
    <p:extLst>
      <p:ext uri="{BB962C8B-B14F-4D97-AF65-F5344CB8AC3E}">
        <p14:creationId xmlns:p14="http://schemas.microsoft.com/office/powerpoint/2010/main" val="357722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76D77BEB-2C1E-449E-B631-86E1FB52C21B}" type="slidenum">
              <a:rPr lang="en-US" altLang="en-US" sz="1200" smtClean="0">
                <a:solidFill>
                  <a:schemeClr val="tx1"/>
                </a:solidFill>
              </a:rPr>
              <a:pPr/>
              <a:t>6</a:t>
            </a:fld>
            <a:endParaRPr lang="en-US" altLang="en-US" sz="1200">
              <a:solidFill>
                <a:schemeClr val="tx1"/>
              </a:solidFill>
            </a:endParaRPr>
          </a:p>
        </p:txBody>
      </p:sp>
    </p:spTree>
    <p:extLst>
      <p:ext uri="{BB962C8B-B14F-4D97-AF65-F5344CB8AC3E}">
        <p14:creationId xmlns:p14="http://schemas.microsoft.com/office/powerpoint/2010/main" val="3356057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8E12A301-AA8A-4808-B4EA-856EBE28D42D}" type="slidenum">
              <a:rPr lang="en-US" altLang="en-US" sz="1200" smtClean="0">
                <a:solidFill>
                  <a:schemeClr val="tx1"/>
                </a:solidFill>
              </a:rPr>
              <a:pPr/>
              <a:t>8</a:t>
            </a:fld>
            <a:endParaRPr lang="en-US" altLang="en-US" sz="1200">
              <a:solidFill>
                <a:schemeClr val="tx1"/>
              </a:solidFill>
            </a:endParaRPr>
          </a:p>
        </p:txBody>
      </p:sp>
    </p:spTree>
    <p:extLst>
      <p:ext uri="{BB962C8B-B14F-4D97-AF65-F5344CB8AC3E}">
        <p14:creationId xmlns:p14="http://schemas.microsoft.com/office/powerpoint/2010/main" val="22955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76D77BEB-2C1E-449E-B631-86E1FB52C21B}" type="slidenum">
              <a:rPr lang="en-US" altLang="en-US" sz="1200" smtClean="0">
                <a:solidFill>
                  <a:schemeClr val="tx1"/>
                </a:solidFill>
              </a:rPr>
              <a:pPr/>
              <a:t>9</a:t>
            </a:fld>
            <a:endParaRPr lang="en-US" altLang="en-US" sz="1200">
              <a:solidFill>
                <a:schemeClr val="tx1"/>
              </a:solidFill>
            </a:endParaRPr>
          </a:p>
        </p:txBody>
      </p:sp>
    </p:spTree>
    <p:extLst>
      <p:ext uri="{BB962C8B-B14F-4D97-AF65-F5344CB8AC3E}">
        <p14:creationId xmlns:p14="http://schemas.microsoft.com/office/powerpoint/2010/main" val="1752802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u="sng" dirty="0">
                <a:solidFill>
                  <a:srgbClr val="0070C0"/>
                </a:solidFill>
              </a:rPr>
              <a:t>Statistical inferences</a:t>
            </a:r>
          </a:p>
          <a:p>
            <a:endParaRPr lang="en-US" altLang="en-US" dirty="0"/>
          </a:p>
          <a:p>
            <a:r>
              <a:rPr lang="en-US" altLang="en-US" dirty="0"/>
              <a:t>Data from multiple sources can lead to information</a:t>
            </a:r>
            <a:r>
              <a:rPr lang="en-US" altLang="en-US" baseline="0" dirty="0"/>
              <a:t> way beyond what we think</a:t>
            </a:r>
          </a:p>
          <a:p>
            <a:pPr marL="171450" indent="-171450">
              <a:buFont typeface="Arial" panose="020B0604020202020204" pitchFamily="34" charset="0"/>
              <a:buChar char="•"/>
            </a:pPr>
            <a:r>
              <a:rPr lang="en-US" altLang="en-US" dirty="0"/>
              <a:t>Sweeney,</a:t>
            </a:r>
            <a:r>
              <a:rPr lang="en-US" altLang="en-US" baseline="0" dirty="0"/>
              <a:t> the governor </a:t>
            </a:r>
            <a:r>
              <a:rPr lang="en-US" altLang="en-US" dirty="0"/>
              <a:t>and k-anonymity</a:t>
            </a:r>
          </a:p>
          <a:p>
            <a:pPr marL="171450" indent="-171450">
              <a:buFont typeface="Arial" panose="020B0604020202020204" pitchFamily="34" charset="0"/>
              <a:buChar char="•"/>
            </a:pPr>
            <a:r>
              <a:rPr lang="en-US" altLang="en-US" dirty="0"/>
              <a:t>Bitcoin</a:t>
            </a:r>
            <a:r>
              <a:rPr lang="en-US" altLang="en-US" baseline="0" dirty="0"/>
              <a:t> and cryptocurrency</a:t>
            </a:r>
            <a:endParaRPr lang="en-US" altLang="en-US" dirty="0"/>
          </a:p>
          <a:p>
            <a:endParaRPr lang="en-US" dirty="0"/>
          </a:p>
          <a:p>
            <a:r>
              <a:rPr lang="en-US" dirty="0"/>
              <a:t>Profiles</a:t>
            </a:r>
            <a:r>
              <a:rPr lang="en-US" baseline="0" dirty="0"/>
              <a:t> of brokers can have 1500 data points about a user (medical, personal, political, etc.)</a:t>
            </a:r>
          </a:p>
          <a:p>
            <a:endParaRPr lang="en-US" baseline="0" dirty="0"/>
          </a:p>
          <a:p>
            <a:r>
              <a:rPr lang="en-US" baseline="0" dirty="0"/>
              <a:t>Acxiom (US broker) claims to have files for 10% of the world population</a:t>
            </a:r>
          </a:p>
          <a:p>
            <a:endParaRPr lang="en-US" baseline="0" dirty="0"/>
          </a:p>
          <a:p>
            <a:r>
              <a:rPr lang="en-US" baseline="0" dirty="0"/>
              <a:t>Not only businesses (governments surveillance program </a:t>
            </a:r>
            <a:r>
              <a:rPr lang="en-US" baseline="0" dirty="0">
                <a:sym typeface="Wingdings" panose="05000000000000000000" pitchFamily="2" charset="2"/>
              </a:rPr>
              <a:t> Edward Snowden</a:t>
            </a:r>
            <a:endParaRPr lang="en-US" baseline="0" dirty="0"/>
          </a:p>
          <a:p>
            <a:endParaRPr lang="en-US" dirty="0"/>
          </a:p>
        </p:txBody>
      </p:sp>
      <p:sp>
        <p:nvSpPr>
          <p:cNvPr id="4" name="Slide Number Placeholder 3"/>
          <p:cNvSpPr>
            <a:spLocks noGrp="1"/>
          </p:cNvSpPr>
          <p:nvPr>
            <p:ph type="sldNum" sz="quarter" idx="10"/>
          </p:nvPr>
        </p:nvSpPr>
        <p:spPr/>
        <p:txBody>
          <a:bodyPr/>
          <a:lstStyle/>
          <a:p>
            <a:fld id="{B7B8A853-9EDA-4818-AA05-569C44A54E3A}" type="slidenum">
              <a:rPr lang="en-US" altLang="en-US" smtClean="0"/>
              <a:pPr/>
              <a:t>10</a:t>
            </a:fld>
            <a:endParaRPr lang="en-US" altLang="en-US"/>
          </a:p>
        </p:txBody>
      </p:sp>
    </p:spTree>
    <p:extLst>
      <p:ext uri="{BB962C8B-B14F-4D97-AF65-F5344CB8AC3E}">
        <p14:creationId xmlns:p14="http://schemas.microsoft.com/office/powerpoint/2010/main" val="76921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228" name="Shape 22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12</a:t>
            </a:fld>
            <a:endParaRPr lang="en-US"/>
          </a:p>
        </p:txBody>
      </p:sp>
    </p:spTree>
    <p:extLst>
      <p:ext uri="{BB962C8B-B14F-4D97-AF65-F5344CB8AC3E}">
        <p14:creationId xmlns:p14="http://schemas.microsoft.com/office/powerpoint/2010/main" val="2905825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2" name="Shape 24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243" name="Shape 24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13</a:t>
            </a:fld>
            <a:endParaRPr lang="en-US"/>
          </a:p>
        </p:txBody>
      </p:sp>
    </p:spTree>
    <p:extLst>
      <p:ext uri="{BB962C8B-B14F-4D97-AF65-F5344CB8AC3E}">
        <p14:creationId xmlns:p14="http://schemas.microsoft.com/office/powerpoint/2010/main" val="53523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62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1" hangingPunct="1"/>
              <a:endParaRPr lang="en-US" altLang="en-US" sz="2400">
                <a:latin typeface="Times New Roman" panose="02020603050405020304" pitchFamily="18" charset="0"/>
              </a:endParaRPr>
            </a:p>
          </p:txBody>
        </p:sp>
        <p:grpSp>
          <p:nvGrpSpPr>
            <p:cNvPr id="6" name="Group 4"/>
            <p:cNvGrpSpPr>
              <a:grpSpLocks/>
            </p:cNvGrpSpPr>
            <p:nvPr/>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1" hangingPunct="1"/>
                <a:endParaRPr lang="en-US" altLang="en-US" sz="2400">
                  <a:latin typeface="Times New Roman" panose="02020603050405020304"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1" hangingPunct="1"/>
                <a:endParaRPr lang="en-US" altLang="en-US" sz="2400">
                  <a:latin typeface="Times New Roman" panose="02020603050405020304"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31" name="Rectangle 11"/>
          <p:cNvSpPr>
            <a:spLocks noGrp="1" noChangeArrowheads="1"/>
          </p:cNvSpPr>
          <p:nvPr>
            <p:ph type="ctrTitle"/>
          </p:nvPr>
        </p:nvSpPr>
        <p:spPr>
          <a:xfrm>
            <a:off x="1371600" y="1143000"/>
            <a:ext cx="7321138" cy="2209800"/>
          </a:xfrm>
        </p:spPr>
        <p:txBody>
          <a:bodyPr/>
          <a:lstStyle>
            <a:lvl1pPr>
              <a:defRPr sz="4400">
                <a:solidFill>
                  <a:srgbClr val="92465F"/>
                </a:solidFill>
              </a:defRPr>
            </a:lvl1pPr>
          </a:lstStyle>
          <a:p>
            <a:pPr lvl="0"/>
            <a:r>
              <a:rPr lang="en-US" altLang="en-US" noProof="0" dirty="0"/>
              <a:t>Click to edit Master title style</a:t>
            </a:r>
          </a:p>
        </p:txBody>
      </p:sp>
      <p:sp>
        <p:nvSpPr>
          <p:cNvPr id="5132"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smtClean="0"/>
            </a:lvl1pPr>
          </a:lstStyle>
          <a:p>
            <a:pPr>
              <a:defRPr/>
            </a:pPr>
            <a:endParaRPr lang="en-US" altLang="en-US"/>
          </a:p>
        </p:txBody>
      </p:sp>
      <p:sp>
        <p:nvSpPr>
          <p:cNvPr id="14" name="Rectangle 14"/>
          <p:cNvSpPr>
            <a:spLocks noGrp="1" noChangeArrowheads="1"/>
          </p:cNvSpPr>
          <p:nvPr>
            <p:ph type="ftr" sz="quarter" idx="11"/>
          </p:nvPr>
        </p:nvSpPr>
        <p:spPr>
          <a:xfrm>
            <a:off x="3354388" y="6248400"/>
            <a:ext cx="2895600" cy="457200"/>
          </a:xfrm>
        </p:spPr>
        <p:txBody>
          <a:bodyPr/>
          <a:lstStyle>
            <a:lvl1pPr>
              <a:defRPr smtClean="0"/>
            </a:lvl1pPr>
          </a:lstStyle>
          <a:p>
            <a:pPr>
              <a:defRPr/>
            </a:pPr>
            <a:endParaRPr lang="en-US" altLang="en-US"/>
          </a:p>
        </p:txBody>
      </p:sp>
      <p:sp>
        <p:nvSpPr>
          <p:cNvPr id="15" name="Rectangle 15"/>
          <p:cNvSpPr>
            <a:spLocks noGrp="1" noChangeArrowheads="1"/>
          </p:cNvSpPr>
          <p:nvPr>
            <p:ph type="sldNum" sz="quarter" idx="12"/>
          </p:nvPr>
        </p:nvSpPr>
        <p:spPr/>
        <p:txBody>
          <a:bodyPr/>
          <a:lstStyle>
            <a:lvl1pPr>
              <a:defRPr smtClean="0"/>
            </a:lvl1pPr>
          </a:lstStyle>
          <a:p>
            <a:pPr>
              <a:defRPr/>
            </a:pPr>
            <a:fld id="{21F1621B-EFEE-451E-908C-854E34498CE4}" type="slidenum">
              <a:rPr lang="ar-SA" altLang="en-US"/>
              <a:pPr>
                <a:defRPr/>
              </a:pPr>
              <a:t>‹#›</a:t>
            </a:fld>
            <a:endParaRPr lang="en-US" altLang="en-US"/>
          </a:p>
        </p:txBody>
      </p:sp>
    </p:spTree>
    <p:extLst>
      <p:ext uri="{BB962C8B-B14F-4D97-AF65-F5344CB8AC3E}">
        <p14:creationId xmlns:p14="http://schemas.microsoft.com/office/powerpoint/2010/main" val="286797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1"/>
          <p:cNvSpPr>
            <a:spLocks noGrp="1" noChangeArrowheads="1"/>
          </p:cNvSpPr>
          <p:nvPr>
            <p:ph type="sldNum" sz="quarter" idx="12"/>
          </p:nvPr>
        </p:nvSpPr>
        <p:spPr>
          <a:ln/>
        </p:spPr>
        <p:txBody>
          <a:bodyPr/>
          <a:lstStyle>
            <a:lvl1pPr>
              <a:defRPr/>
            </a:lvl1pPr>
          </a:lstStyle>
          <a:p>
            <a:pPr>
              <a:defRPr/>
            </a:pPr>
            <a:fld id="{2B67D25F-283E-4836-B6FE-7F0B7B86DAF4}" type="slidenum">
              <a:rPr lang="ar-SA" altLang="en-US"/>
              <a:pPr>
                <a:defRPr/>
              </a:pPr>
              <a:t>‹#›</a:t>
            </a:fld>
            <a:endParaRPr lang="en-US" altLang="en-US"/>
          </a:p>
        </p:txBody>
      </p:sp>
    </p:spTree>
    <p:extLst>
      <p:ext uri="{BB962C8B-B14F-4D97-AF65-F5344CB8AC3E}">
        <p14:creationId xmlns:p14="http://schemas.microsoft.com/office/powerpoint/2010/main" val="276664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1"/>
          <p:cNvSpPr>
            <a:spLocks noGrp="1" noChangeArrowheads="1"/>
          </p:cNvSpPr>
          <p:nvPr>
            <p:ph type="sldNum" sz="quarter" idx="12"/>
          </p:nvPr>
        </p:nvSpPr>
        <p:spPr>
          <a:ln/>
        </p:spPr>
        <p:txBody>
          <a:bodyPr/>
          <a:lstStyle>
            <a:lvl1pPr>
              <a:defRPr/>
            </a:lvl1pPr>
          </a:lstStyle>
          <a:p>
            <a:pPr>
              <a:defRPr/>
            </a:pPr>
            <a:fld id="{A1C37626-ABC3-450C-A646-B2D8D94B6C41}" type="slidenum">
              <a:rPr lang="ar-SA" altLang="en-US"/>
              <a:pPr>
                <a:defRPr/>
              </a:pPr>
              <a:t>‹#›</a:t>
            </a:fld>
            <a:endParaRPr lang="en-US" altLang="en-US"/>
          </a:p>
        </p:txBody>
      </p:sp>
    </p:spTree>
    <p:extLst>
      <p:ext uri="{BB962C8B-B14F-4D97-AF65-F5344CB8AC3E}">
        <p14:creationId xmlns:p14="http://schemas.microsoft.com/office/powerpoint/2010/main" val="302361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1"/>
          <p:cNvSpPr>
            <a:spLocks noGrp="1" noChangeArrowheads="1"/>
          </p:cNvSpPr>
          <p:nvPr>
            <p:ph type="sldNum" sz="quarter" idx="12"/>
          </p:nvPr>
        </p:nvSpPr>
        <p:spPr>
          <a:ln/>
        </p:spPr>
        <p:txBody>
          <a:bodyPr/>
          <a:lstStyle>
            <a:lvl1pPr>
              <a:defRPr/>
            </a:lvl1pPr>
          </a:lstStyle>
          <a:p>
            <a:pPr>
              <a:defRPr/>
            </a:pPr>
            <a:fld id="{9A47646D-C032-4CFB-A806-311CF862FD9E}" type="slidenum">
              <a:rPr lang="ar-SA" altLang="en-US"/>
              <a:pPr>
                <a:defRPr/>
              </a:pPr>
              <a:t>‹#›</a:t>
            </a:fld>
            <a:endParaRPr lang="en-US" altLang="en-US"/>
          </a:p>
        </p:txBody>
      </p:sp>
    </p:spTree>
    <p:extLst>
      <p:ext uri="{BB962C8B-B14F-4D97-AF65-F5344CB8AC3E}">
        <p14:creationId xmlns:p14="http://schemas.microsoft.com/office/powerpoint/2010/main" val="227448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1"/>
          <p:cNvSpPr>
            <a:spLocks noGrp="1" noChangeArrowheads="1"/>
          </p:cNvSpPr>
          <p:nvPr>
            <p:ph type="sldNum" sz="quarter" idx="12"/>
          </p:nvPr>
        </p:nvSpPr>
        <p:spPr>
          <a:ln/>
        </p:spPr>
        <p:txBody>
          <a:bodyPr/>
          <a:lstStyle>
            <a:lvl1pPr>
              <a:defRPr/>
            </a:lvl1pPr>
          </a:lstStyle>
          <a:p>
            <a:pPr>
              <a:defRPr/>
            </a:pPr>
            <a:fld id="{B902E163-7199-4B4B-968F-9BE50298C6DA}" type="slidenum">
              <a:rPr lang="ar-SA" altLang="en-US"/>
              <a:pPr>
                <a:defRPr/>
              </a:pPr>
              <a:t>‹#›</a:t>
            </a:fld>
            <a:endParaRPr lang="en-US" altLang="en-US"/>
          </a:p>
        </p:txBody>
      </p:sp>
    </p:spTree>
    <p:extLst>
      <p:ext uri="{BB962C8B-B14F-4D97-AF65-F5344CB8AC3E}">
        <p14:creationId xmlns:p14="http://schemas.microsoft.com/office/powerpoint/2010/main" val="125007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1"/>
          <p:cNvSpPr>
            <a:spLocks noGrp="1" noChangeArrowheads="1"/>
          </p:cNvSpPr>
          <p:nvPr>
            <p:ph type="sldNum" sz="quarter" idx="12"/>
          </p:nvPr>
        </p:nvSpPr>
        <p:spPr>
          <a:ln/>
        </p:spPr>
        <p:txBody>
          <a:bodyPr/>
          <a:lstStyle>
            <a:lvl1pPr>
              <a:defRPr/>
            </a:lvl1pPr>
          </a:lstStyle>
          <a:p>
            <a:pPr>
              <a:defRPr/>
            </a:pPr>
            <a:fld id="{C4BDFF9C-2351-44A2-B349-2DF8D7EE19D1}" type="slidenum">
              <a:rPr lang="ar-SA" altLang="en-US"/>
              <a:pPr>
                <a:defRPr/>
              </a:pPr>
              <a:t>‹#›</a:t>
            </a:fld>
            <a:endParaRPr lang="en-US" altLang="en-US"/>
          </a:p>
        </p:txBody>
      </p:sp>
    </p:spTree>
    <p:extLst>
      <p:ext uri="{BB962C8B-B14F-4D97-AF65-F5344CB8AC3E}">
        <p14:creationId xmlns:p14="http://schemas.microsoft.com/office/powerpoint/2010/main" val="427093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1"/>
          <p:cNvSpPr>
            <a:spLocks noGrp="1" noChangeArrowheads="1"/>
          </p:cNvSpPr>
          <p:nvPr>
            <p:ph type="sldNum" sz="quarter" idx="12"/>
          </p:nvPr>
        </p:nvSpPr>
        <p:spPr>
          <a:ln/>
        </p:spPr>
        <p:txBody>
          <a:bodyPr/>
          <a:lstStyle>
            <a:lvl1pPr>
              <a:defRPr/>
            </a:lvl1pPr>
          </a:lstStyle>
          <a:p>
            <a:pPr>
              <a:defRPr/>
            </a:pPr>
            <a:fld id="{9F85DD8C-BC50-4787-B5B7-0AA5847ADD60}" type="slidenum">
              <a:rPr lang="ar-SA" altLang="en-US"/>
              <a:pPr>
                <a:defRPr/>
              </a:pPr>
              <a:t>‹#›</a:t>
            </a:fld>
            <a:endParaRPr lang="en-US" altLang="en-US"/>
          </a:p>
        </p:txBody>
      </p:sp>
    </p:spTree>
    <p:extLst>
      <p:ext uri="{BB962C8B-B14F-4D97-AF65-F5344CB8AC3E}">
        <p14:creationId xmlns:p14="http://schemas.microsoft.com/office/powerpoint/2010/main" val="405047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1"/>
          <p:cNvSpPr>
            <a:spLocks noGrp="1" noChangeArrowheads="1"/>
          </p:cNvSpPr>
          <p:nvPr>
            <p:ph type="sldNum" sz="quarter" idx="12"/>
          </p:nvPr>
        </p:nvSpPr>
        <p:spPr>
          <a:ln/>
        </p:spPr>
        <p:txBody>
          <a:bodyPr/>
          <a:lstStyle>
            <a:lvl1pPr>
              <a:defRPr/>
            </a:lvl1pPr>
          </a:lstStyle>
          <a:p>
            <a:pPr>
              <a:defRPr/>
            </a:pPr>
            <a:fld id="{E235CE55-808C-4D75-98B8-9A1C844A4E6B}" type="slidenum">
              <a:rPr lang="ar-SA" altLang="en-US"/>
              <a:pPr>
                <a:defRPr/>
              </a:pPr>
              <a:t>‹#›</a:t>
            </a:fld>
            <a:endParaRPr lang="en-US" altLang="en-US"/>
          </a:p>
        </p:txBody>
      </p:sp>
    </p:spTree>
    <p:extLst>
      <p:ext uri="{BB962C8B-B14F-4D97-AF65-F5344CB8AC3E}">
        <p14:creationId xmlns:p14="http://schemas.microsoft.com/office/powerpoint/2010/main" val="12100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1"/>
          <p:cNvSpPr>
            <a:spLocks noGrp="1" noChangeArrowheads="1"/>
          </p:cNvSpPr>
          <p:nvPr>
            <p:ph type="sldNum" sz="quarter" idx="12"/>
          </p:nvPr>
        </p:nvSpPr>
        <p:spPr>
          <a:ln/>
        </p:spPr>
        <p:txBody>
          <a:bodyPr/>
          <a:lstStyle>
            <a:lvl1pPr>
              <a:defRPr/>
            </a:lvl1pPr>
          </a:lstStyle>
          <a:p>
            <a:pPr>
              <a:defRPr/>
            </a:pPr>
            <a:fld id="{E390C5BB-95F5-44A2-8716-F0E5CF093430}" type="slidenum">
              <a:rPr lang="ar-SA" altLang="en-US"/>
              <a:pPr>
                <a:defRPr/>
              </a:pPr>
              <a:t>‹#›</a:t>
            </a:fld>
            <a:endParaRPr lang="en-US" altLang="en-US"/>
          </a:p>
        </p:txBody>
      </p:sp>
    </p:spTree>
    <p:extLst>
      <p:ext uri="{BB962C8B-B14F-4D97-AF65-F5344CB8AC3E}">
        <p14:creationId xmlns:p14="http://schemas.microsoft.com/office/powerpoint/2010/main" val="131687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1"/>
          <p:cNvSpPr>
            <a:spLocks noGrp="1" noChangeArrowheads="1"/>
          </p:cNvSpPr>
          <p:nvPr>
            <p:ph type="sldNum" sz="quarter" idx="12"/>
          </p:nvPr>
        </p:nvSpPr>
        <p:spPr>
          <a:ln/>
        </p:spPr>
        <p:txBody>
          <a:bodyPr/>
          <a:lstStyle>
            <a:lvl1pPr>
              <a:defRPr/>
            </a:lvl1pPr>
          </a:lstStyle>
          <a:p>
            <a:pPr>
              <a:defRPr/>
            </a:pPr>
            <a:fld id="{7F0BBDB3-F094-4F7B-9956-72A4DC35A2F2}" type="slidenum">
              <a:rPr lang="ar-SA" altLang="en-US"/>
              <a:pPr>
                <a:defRPr/>
              </a:pPr>
              <a:t>‹#›</a:t>
            </a:fld>
            <a:endParaRPr lang="en-US" altLang="en-US"/>
          </a:p>
        </p:txBody>
      </p:sp>
    </p:spTree>
    <p:extLst>
      <p:ext uri="{BB962C8B-B14F-4D97-AF65-F5344CB8AC3E}">
        <p14:creationId xmlns:p14="http://schemas.microsoft.com/office/powerpoint/2010/main" val="93689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1"/>
          <p:cNvSpPr>
            <a:spLocks noGrp="1" noChangeArrowheads="1"/>
          </p:cNvSpPr>
          <p:nvPr>
            <p:ph type="sldNum" sz="quarter" idx="12"/>
          </p:nvPr>
        </p:nvSpPr>
        <p:spPr>
          <a:ln/>
        </p:spPr>
        <p:txBody>
          <a:bodyPr/>
          <a:lstStyle>
            <a:lvl1pPr>
              <a:defRPr/>
            </a:lvl1pPr>
          </a:lstStyle>
          <a:p>
            <a:pPr>
              <a:defRPr/>
            </a:pPr>
            <a:fld id="{924D64E6-2A95-4278-A476-476BA0056A85}" type="slidenum">
              <a:rPr lang="ar-SA" altLang="en-US"/>
              <a:pPr>
                <a:defRPr/>
              </a:pPr>
              <a:t>‹#›</a:t>
            </a:fld>
            <a:endParaRPr lang="en-US" altLang="en-US"/>
          </a:p>
        </p:txBody>
      </p:sp>
    </p:spTree>
    <p:extLst>
      <p:ext uri="{BB962C8B-B14F-4D97-AF65-F5344CB8AC3E}">
        <p14:creationId xmlns:p14="http://schemas.microsoft.com/office/powerpoint/2010/main" val="112700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3"/>
          <p:cNvSpPr>
            <a:spLocks noChangeArrowheads="1"/>
          </p:cNvSpPr>
          <p:nvPr/>
        </p:nvSpPr>
        <p:spPr bwMode="auto">
          <a:xfrm>
            <a:off x="0" y="0"/>
            <a:ext cx="190500" cy="4876800"/>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1" hangingPunct="1"/>
            <a:endParaRPr lang="en-US" altLang="en-US" sz="2400">
              <a:solidFill>
                <a:srgbClr val="002060"/>
              </a:solidFill>
              <a:latin typeface="Times New Roman" panose="02020603050405020304" pitchFamily="18" charset="0"/>
            </a:endParaRPr>
          </a:p>
        </p:txBody>
      </p:sp>
      <p:sp>
        <p:nvSpPr>
          <p:cNvPr id="1036" name="Line 6"/>
          <p:cNvSpPr>
            <a:spLocks noChangeShapeType="1"/>
          </p:cNvSpPr>
          <p:nvPr/>
        </p:nvSpPr>
        <p:spPr bwMode="auto">
          <a:xfrm>
            <a:off x="381000" y="1219200"/>
            <a:ext cx="830580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7"/>
          <p:cNvSpPr>
            <a:spLocks noGrp="1" noChangeArrowheads="1"/>
          </p:cNvSpPr>
          <p:nvPr>
            <p:ph type="title"/>
          </p:nvPr>
        </p:nvSpPr>
        <p:spPr bwMode="auto">
          <a:xfrm>
            <a:off x="533400" y="277813"/>
            <a:ext cx="8153400"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8" name="Rectangle 8"/>
          <p:cNvSpPr>
            <a:spLocks noGrp="1" noChangeArrowheads="1"/>
          </p:cNvSpPr>
          <p:nvPr>
            <p:ph type="body" idx="1"/>
          </p:nvPr>
        </p:nvSpPr>
        <p:spPr bwMode="auto">
          <a:xfrm>
            <a:off x="533400" y="1371602"/>
            <a:ext cx="8153400" cy="475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105" name="Rectangle 9"/>
          <p:cNvSpPr>
            <a:spLocks noGrp="1" noChangeArrowheads="1"/>
          </p:cNvSpPr>
          <p:nvPr>
            <p:ph type="dt" sz="half" idx="2"/>
          </p:nvPr>
        </p:nvSpPr>
        <p:spPr bwMode="auto">
          <a:xfrm>
            <a:off x="533400" y="62484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hangingPunct="1">
              <a:defRPr sz="1000" smtClean="0"/>
            </a:lvl1pPr>
          </a:lstStyle>
          <a:p>
            <a:pPr>
              <a:defRPr/>
            </a:pPr>
            <a:endParaRPr lang="en-US" altLang="en-US" dirty="0"/>
          </a:p>
        </p:txBody>
      </p:sp>
      <p:sp>
        <p:nvSpPr>
          <p:cNvPr id="4106" name="Rectangle 10"/>
          <p:cNvSpPr>
            <a:spLocks noGrp="1" noChangeArrowheads="1"/>
          </p:cNvSpPr>
          <p:nvPr>
            <p:ph type="ftr" sz="quarter" idx="3"/>
          </p:nvPr>
        </p:nvSpPr>
        <p:spPr bwMode="auto">
          <a:xfrm>
            <a:off x="3186051" y="626225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rtl="0" eaLnBrk="1" hangingPunct="1">
              <a:defRPr sz="1000" smtClean="0"/>
            </a:lvl1pPr>
          </a:lstStyle>
          <a:p>
            <a:pPr>
              <a:defRPr/>
            </a:pPr>
            <a:endParaRPr lang="en-US" altLang="en-US" dirty="0"/>
          </a:p>
        </p:txBody>
      </p:sp>
      <p:sp>
        <p:nvSpPr>
          <p:cNvPr id="4107"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rtl="0" eaLnBrk="1" hangingPunct="1">
              <a:defRPr sz="1000" smtClean="0"/>
            </a:lvl1pPr>
          </a:lstStyle>
          <a:p>
            <a:pPr>
              <a:defRPr/>
            </a:pPr>
            <a:fld id="{966F2D53-DBB7-47A6-B647-210C31B96872}" type="slidenum">
              <a:rPr lang="ar-SA" altLang="en-US"/>
              <a:pPr>
                <a:defRPr/>
              </a:pPr>
              <a:t>‹#›</a:t>
            </a:fld>
            <a:endParaRPr lang="en-US" altLang="en-US"/>
          </a:p>
        </p:txBody>
      </p:sp>
      <p:sp>
        <p:nvSpPr>
          <p:cNvPr id="1032" name="Line 12"/>
          <p:cNvSpPr>
            <a:spLocks noChangeShapeType="1"/>
          </p:cNvSpPr>
          <p:nvPr/>
        </p:nvSpPr>
        <p:spPr bwMode="auto">
          <a:xfrm>
            <a:off x="0" y="4876800"/>
            <a:ext cx="1905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200" kern="1200">
          <a:solidFill>
            <a:srgbClr val="92465F"/>
          </a:solidFill>
          <a:latin typeface="+mj-lt"/>
          <a:ea typeface="+mj-ea"/>
          <a:cs typeface="+mj-cs"/>
        </a:defRPr>
      </a:lvl1pPr>
      <a:lvl2pPr algn="l" rtl="1" eaLnBrk="1" fontAlgn="base" hangingPunct="1">
        <a:spcBef>
          <a:spcPct val="0"/>
        </a:spcBef>
        <a:spcAft>
          <a:spcPct val="0"/>
        </a:spcAft>
        <a:defRPr sz="4200">
          <a:solidFill>
            <a:srgbClr val="C00000"/>
          </a:solidFill>
          <a:latin typeface="Times New Roman" panose="02020603050405020304" pitchFamily="18" charset="0"/>
          <a:cs typeface="Arial" panose="020B0604020202020204" pitchFamily="34" charset="0"/>
        </a:defRPr>
      </a:lvl2pPr>
      <a:lvl3pPr algn="l" rtl="1" eaLnBrk="1" fontAlgn="base" hangingPunct="1">
        <a:spcBef>
          <a:spcPct val="0"/>
        </a:spcBef>
        <a:spcAft>
          <a:spcPct val="0"/>
        </a:spcAft>
        <a:defRPr sz="4200">
          <a:solidFill>
            <a:srgbClr val="C00000"/>
          </a:solidFill>
          <a:latin typeface="Times New Roman" panose="02020603050405020304" pitchFamily="18" charset="0"/>
          <a:cs typeface="Arial" panose="020B0604020202020204" pitchFamily="34" charset="0"/>
        </a:defRPr>
      </a:lvl3pPr>
      <a:lvl4pPr algn="l" rtl="1" eaLnBrk="1" fontAlgn="base" hangingPunct="1">
        <a:spcBef>
          <a:spcPct val="0"/>
        </a:spcBef>
        <a:spcAft>
          <a:spcPct val="0"/>
        </a:spcAft>
        <a:defRPr sz="4200">
          <a:solidFill>
            <a:srgbClr val="C00000"/>
          </a:solidFill>
          <a:latin typeface="Times New Roman" panose="02020603050405020304" pitchFamily="18" charset="0"/>
          <a:cs typeface="Arial" panose="020B0604020202020204" pitchFamily="34" charset="0"/>
        </a:defRPr>
      </a:lvl4pPr>
      <a:lvl5pPr algn="l" rtl="1" eaLnBrk="1" fontAlgn="base" hangingPunct="1">
        <a:spcBef>
          <a:spcPct val="0"/>
        </a:spcBef>
        <a:spcAft>
          <a:spcPct val="0"/>
        </a:spcAft>
        <a:defRPr sz="4200">
          <a:solidFill>
            <a:srgbClr val="C00000"/>
          </a:solidFill>
          <a:latin typeface="Times New Roman" panose="02020603050405020304" pitchFamily="18" charset="0"/>
          <a:cs typeface="Arial" panose="020B0604020202020204" pitchFamily="34" charset="0"/>
        </a:defRPr>
      </a:lvl5pPr>
      <a:lvl6pPr marL="457200" algn="l" rtl="1" eaLnBrk="1" fontAlgn="base" hangingPunct="1">
        <a:spcBef>
          <a:spcPct val="0"/>
        </a:spcBef>
        <a:spcAft>
          <a:spcPct val="0"/>
        </a:spcAft>
        <a:defRPr sz="4200">
          <a:solidFill>
            <a:schemeClr val="tx2"/>
          </a:solidFill>
          <a:latin typeface="Times New Roman" panose="02020603050405020304" pitchFamily="18" charset="0"/>
          <a:cs typeface="Arial" panose="020B0604020202020204" pitchFamily="34" charset="0"/>
        </a:defRPr>
      </a:lvl6pPr>
      <a:lvl7pPr marL="914400" algn="l" rtl="1" eaLnBrk="1" fontAlgn="base" hangingPunct="1">
        <a:spcBef>
          <a:spcPct val="0"/>
        </a:spcBef>
        <a:spcAft>
          <a:spcPct val="0"/>
        </a:spcAft>
        <a:defRPr sz="4200">
          <a:solidFill>
            <a:schemeClr val="tx2"/>
          </a:solidFill>
          <a:latin typeface="Times New Roman" panose="02020603050405020304" pitchFamily="18" charset="0"/>
          <a:cs typeface="Arial" panose="020B0604020202020204" pitchFamily="34" charset="0"/>
        </a:defRPr>
      </a:lvl7pPr>
      <a:lvl8pPr marL="1371600" algn="l" rtl="1" eaLnBrk="1" fontAlgn="base" hangingPunct="1">
        <a:spcBef>
          <a:spcPct val="0"/>
        </a:spcBef>
        <a:spcAft>
          <a:spcPct val="0"/>
        </a:spcAft>
        <a:defRPr sz="4200">
          <a:solidFill>
            <a:schemeClr val="tx2"/>
          </a:solidFill>
          <a:latin typeface="Times New Roman" panose="02020603050405020304" pitchFamily="18" charset="0"/>
          <a:cs typeface="Arial" panose="020B0604020202020204" pitchFamily="34" charset="0"/>
        </a:defRPr>
      </a:lvl8pPr>
      <a:lvl9pPr marL="1828800" algn="l" rtl="1" eaLnBrk="1" fontAlgn="base" hangingPunct="1">
        <a:spcBef>
          <a:spcPct val="0"/>
        </a:spcBef>
        <a:spcAft>
          <a:spcPct val="0"/>
        </a:spcAft>
        <a:defRPr sz="4200">
          <a:solidFill>
            <a:schemeClr val="tx2"/>
          </a:solidFill>
          <a:latin typeface="Times New Roman" panose="02020603050405020304" pitchFamily="18" charset="0"/>
          <a:cs typeface="Arial" panose="020B0604020202020204" pitchFamily="34" charset="0"/>
        </a:defRPr>
      </a:lvl9pPr>
    </p:titleStyle>
    <p:bodyStyle>
      <a:lvl1pPr marL="342900" indent="-342900" algn="l" rtl="0" eaLnBrk="1" fontAlgn="base" hangingPunct="1">
        <a:spcBef>
          <a:spcPct val="20000"/>
        </a:spcBef>
        <a:spcAft>
          <a:spcPct val="0"/>
        </a:spcAft>
        <a:buClr>
          <a:srgbClr val="92465F"/>
        </a:buClr>
        <a:buSzPct val="9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anose="05000000000000000000" pitchFamily="2" charset="2"/>
        <a:buChar char="n"/>
        <a:defRPr sz="26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facebook.com/full_data_use_policy" TargetMode="External"/><Relationship Id="rId3" Type="http://schemas.openxmlformats.org/officeDocument/2006/relationships/hyperlink" Target="https://en.wikipedia.org/wiki/General_Data_Protection_Regulation" TargetMode="External"/><Relationship Id="rId7" Type="http://schemas.openxmlformats.org/officeDocument/2006/relationships/hyperlink" Target="https://policies.google.com/privacy?hl=en-US" TargetMode="External"/><Relationship Id="rId2" Type="http://schemas.openxmlformats.org/officeDocument/2006/relationships/hyperlink" Target="https://en.wikipedia.org/wiki/Internet_privacy" TargetMode="External"/><Relationship Id="rId1" Type="http://schemas.openxmlformats.org/officeDocument/2006/relationships/slideLayout" Target="../slideLayouts/slideLayout2.xml"/><Relationship Id="rId6" Type="http://schemas.openxmlformats.org/officeDocument/2006/relationships/hyperlink" Target="https://www.torproject.org/download/" TargetMode="External"/><Relationship Id="rId5" Type="http://schemas.openxmlformats.org/officeDocument/2006/relationships/hyperlink" Target="https://en.wikipedia.org/wiki/Tor_(anonymity_network)" TargetMode="External"/><Relationship Id="rId4" Type="http://schemas.openxmlformats.org/officeDocument/2006/relationships/hyperlink" Target="https://en.wikipedia.org/wiki/Criticism_of_Facebook" TargetMode="External"/><Relationship Id="rId9" Type="http://schemas.openxmlformats.org/officeDocument/2006/relationships/hyperlink" Target="https://en.wikipedia.org/wiki/Nothing_to_hide_argu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Privacy</a:t>
            </a:r>
          </a:p>
        </p:txBody>
      </p:sp>
      <p:sp>
        <p:nvSpPr>
          <p:cNvPr id="3" name="Subtitle 2"/>
          <p:cNvSpPr>
            <a:spLocks noGrp="1"/>
          </p:cNvSpPr>
          <p:nvPr>
            <p:ph type="subTitle" idx="1"/>
          </p:nvPr>
        </p:nvSpPr>
        <p:spPr/>
        <p:txBody>
          <a:bodyPr/>
          <a:lstStyle/>
          <a:p>
            <a:r>
              <a:rPr lang="en-US" dirty="0"/>
              <a:t>CMPS 385</a:t>
            </a:r>
          </a:p>
          <a:p>
            <a:r>
              <a:rPr lang="en-US" dirty="0"/>
              <a:t>Spring 2022</a:t>
            </a:r>
          </a:p>
        </p:txBody>
      </p:sp>
      <p:sp>
        <p:nvSpPr>
          <p:cNvPr id="5" name="TextBox 4"/>
          <p:cNvSpPr txBox="1"/>
          <p:nvPr/>
        </p:nvSpPr>
        <p:spPr>
          <a:xfrm>
            <a:off x="1846660" y="5443834"/>
            <a:ext cx="6073586" cy="307777"/>
          </a:xfrm>
          <a:prstGeom prst="rect">
            <a:avLst/>
          </a:prstGeom>
          <a:noFill/>
        </p:spPr>
        <p:txBody>
          <a:bodyPr wrap="none" rtlCol="0">
            <a:spAutoFit/>
          </a:bodyPr>
          <a:lstStyle/>
          <a:p>
            <a:r>
              <a:rPr lang="en-US" sz="1400" dirty="0">
                <a:solidFill>
                  <a:schemeClr val="bg1">
                    <a:lumMod val="50000"/>
                  </a:schemeClr>
                </a:solidFill>
              </a:rPr>
              <a:t>Portions of the material courtesy Dr. Mark </a:t>
            </a:r>
            <a:r>
              <a:rPr lang="en-US" sz="1400" dirty="0" err="1">
                <a:solidFill>
                  <a:schemeClr val="bg1">
                    <a:lumMod val="50000"/>
                  </a:schemeClr>
                </a:solidFill>
              </a:rPr>
              <a:t>Ciampa</a:t>
            </a:r>
            <a:r>
              <a:rPr lang="en-US" sz="1400" dirty="0">
                <a:solidFill>
                  <a:schemeClr val="bg1">
                    <a:lumMod val="50000"/>
                  </a:schemeClr>
                </a:solidFill>
              </a:rPr>
              <a:t> and Dr. </a:t>
            </a:r>
            <a:r>
              <a:rPr lang="en-US" sz="1400" dirty="0" err="1">
                <a:solidFill>
                  <a:schemeClr val="bg1">
                    <a:lumMod val="50000"/>
                  </a:schemeClr>
                </a:solidFill>
              </a:rPr>
              <a:t>Mushtaq</a:t>
            </a:r>
            <a:r>
              <a:rPr lang="en-US" sz="1400" dirty="0">
                <a:solidFill>
                  <a:schemeClr val="bg1">
                    <a:lumMod val="50000"/>
                  </a:schemeClr>
                </a:solidFill>
              </a:rPr>
              <a:t> Ahmad</a:t>
            </a:r>
          </a:p>
        </p:txBody>
      </p:sp>
      <p:sp>
        <p:nvSpPr>
          <p:cNvPr id="6" name="Slide Number Placeholder 5"/>
          <p:cNvSpPr>
            <a:spLocks noGrp="1"/>
          </p:cNvSpPr>
          <p:nvPr>
            <p:ph type="sldNum" sz="quarter" idx="12"/>
          </p:nvPr>
        </p:nvSpPr>
        <p:spPr/>
        <p:txBody>
          <a:bodyPr/>
          <a:lstStyle/>
          <a:p>
            <a:pPr>
              <a:defRPr/>
            </a:pPr>
            <a:fld id="{21F1621B-EFEE-451E-908C-854E34498CE4}" type="slidenum">
              <a:rPr lang="ar-SA" altLang="en-US" smtClean="0"/>
              <a:pPr>
                <a:defRPr/>
              </a:pPr>
              <a:t>1</a:t>
            </a:fld>
            <a:endParaRPr lang="en-US" altLang="en-US"/>
          </a:p>
        </p:txBody>
      </p:sp>
    </p:spTree>
    <p:extLst>
      <p:ext uri="{BB962C8B-B14F-4D97-AF65-F5344CB8AC3E}">
        <p14:creationId xmlns:p14="http://schemas.microsoft.com/office/powerpoint/2010/main" val="116397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Brokers</a:t>
            </a:r>
          </a:p>
        </p:txBody>
      </p:sp>
      <p:sp>
        <p:nvSpPr>
          <p:cNvPr id="3" name="Content Placeholder 2"/>
          <p:cNvSpPr>
            <a:spLocks noGrp="1"/>
          </p:cNvSpPr>
          <p:nvPr>
            <p:ph idx="1"/>
          </p:nvPr>
        </p:nvSpPr>
        <p:spPr/>
        <p:txBody>
          <a:bodyPr/>
          <a:lstStyle/>
          <a:p>
            <a:r>
              <a:rPr lang="en-US" sz="2800" dirty="0"/>
              <a:t>Collect information about individuals from public records and private sources</a:t>
            </a:r>
          </a:p>
          <a:p>
            <a:r>
              <a:rPr lang="en-US" sz="2800" dirty="0"/>
              <a:t>Data are aggregated to create </a:t>
            </a:r>
            <a:r>
              <a:rPr lang="en-US" sz="2800" dirty="0">
                <a:solidFill>
                  <a:srgbClr val="0070C0"/>
                </a:solidFill>
              </a:rPr>
              <a:t>individual profiles</a:t>
            </a:r>
            <a:r>
              <a:rPr lang="en-US" sz="2800" dirty="0"/>
              <a:t>, often made up of thousands of individual pieces of information</a:t>
            </a:r>
          </a:p>
          <a:p>
            <a:r>
              <a:rPr lang="en-US" altLang="en-US" sz="2800" dirty="0">
                <a:solidFill>
                  <a:srgbClr val="0070C0"/>
                </a:solidFill>
              </a:rPr>
              <a:t>Associations with groups</a:t>
            </a:r>
          </a:p>
          <a:p>
            <a:pPr lvl="1"/>
            <a:r>
              <a:rPr lang="en-US" altLang="en-US" sz="2400" dirty="0"/>
              <a:t>Use of personal data to place individuals in groups based on similar interests</a:t>
            </a:r>
          </a:p>
          <a:p>
            <a:r>
              <a:rPr lang="en-US" altLang="en-US" sz="2800" dirty="0">
                <a:solidFill>
                  <a:srgbClr val="0070C0"/>
                </a:solidFill>
              </a:rPr>
              <a:t>Statistical inferences</a:t>
            </a:r>
          </a:p>
          <a:p>
            <a:pPr lvl="1"/>
            <a:r>
              <a:rPr lang="en-US" altLang="en-US" sz="2400" dirty="0"/>
              <a:t>More in-depth than groupings</a:t>
            </a:r>
          </a:p>
          <a:p>
            <a:endParaRPr lang="en-US" sz="2800" dirty="0"/>
          </a:p>
        </p:txBody>
      </p:sp>
      <p:sp>
        <p:nvSpPr>
          <p:cNvPr id="4" name="Slide Number Placeholder 3"/>
          <p:cNvSpPr>
            <a:spLocks noGrp="1"/>
          </p:cNvSpPr>
          <p:nvPr>
            <p:ph type="sldNum" sz="quarter" idx="12"/>
          </p:nvPr>
        </p:nvSpPr>
        <p:spPr/>
        <p:txBody>
          <a:bodyPr/>
          <a:lstStyle/>
          <a:p>
            <a:fld id="{B6A68B1D-F102-4C5A-9AE8-DD0A20A13B17}" type="slidenum">
              <a:rPr lang="en-US" altLang="en-US" smtClean="0"/>
              <a:pPr/>
              <a:t>10</a:t>
            </a:fld>
            <a:endParaRPr lang="en-US" altLang="en-US"/>
          </a:p>
        </p:txBody>
      </p:sp>
    </p:spTree>
    <p:extLst>
      <p:ext uri="{BB962C8B-B14F-4D97-AF65-F5344CB8AC3E}">
        <p14:creationId xmlns:p14="http://schemas.microsoft.com/office/powerpoint/2010/main" val="81252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Government Surveillance Programs</a:t>
            </a:r>
          </a:p>
        </p:txBody>
      </p:sp>
      <p:sp>
        <p:nvSpPr>
          <p:cNvPr id="3" name="Content Placeholder 2"/>
          <p:cNvSpPr>
            <a:spLocks noGrp="1"/>
          </p:cNvSpPr>
          <p:nvPr>
            <p:ph idx="1"/>
          </p:nvPr>
        </p:nvSpPr>
        <p:spPr/>
        <p:txBody>
          <a:bodyPr/>
          <a:lstStyle/>
          <a:p>
            <a:r>
              <a:rPr lang="en-US" dirty="0"/>
              <a:t>Not only businesses such as brokers</a:t>
            </a:r>
          </a:p>
          <a:p>
            <a:r>
              <a:rPr lang="en-US" dirty="0"/>
              <a:t>Also Governments</a:t>
            </a:r>
          </a:p>
          <a:p>
            <a:pPr lvl="1"/>
            <a:r>
              <a:rPr lang="en-US" dirty="0"/>
              <a:t>NSA programs and Edward Snowden</a:t>
            </a:r>
          </a:p>
        </p:txBody>
      </p:sp>
      <p:sp>
        <p:nvSpPr>
          <p:cNvPr id="4" name="Slide Number Placeholder 3"/>
          <p:cNvSpPr>
            <a:spLocks noGrp="1"/>
          </p:cNvSpPr>
          <p:nvPr>
            <p:ph type="sldNum" sz="quarter" idx="12"/>
          </p:nvPr>
        </p:nvSpPr>
        <p:spPr/>
        <p:txBody>
          <a:bodyPr/>
          <a:lstStyle/>
          <a:p>
            <a:pPr>
              <a:defRPr/>
            </a:pPr>
            <a:fld id="{9A47646D-C032-4CFB-A806-311CF862FD9E}" type="slidenum">
              <a:rPr lang="ar-SA" altLang="en-US" smtClean="0"/>
              <a:pPr>
                <a:defRPr/>
              </a:pPr>
              <a:t>11</a:t>
            </a:fld>
            <a:endParaRPr lang="en-US" altLang="en-US"/>
          </a:p>
        </p:txBody>
      </p:sp>
      <p:pic>
        <p:nvPicPr>
          <p:cNvPr id="5" name="Picture 4"/>
          <p:cNvPicPr>
            <a:picLocks noChangeAspect="1"/>
          </p:cNvPicPr>
          <p:nvPr/>
        </p:nvPicPr>
        <p:blipFill>
          <a:blip r:embed="rId2"/>
          <a:stretch>
            <a:fillRect/>
          </a:stretch>
        </p:blipFill>
        <p:spPr>
          <a:xfrm>
            <a:off x="2925923" y="3272614"/>
            <a:ext cx="2209800" cy="2066925"/>
          </a:xfrm>
          <a:prstGeom prst="rect">
            <a:avLst/>
          </a:prstGeom>
        </p:spPr>
      </p:pic>
    </p:spTree>
    <p:extLst>
      <p:ext uri="{BB962C8B-B14F-4D97-AF65-F5344CB8AC3E}">
        <p14:creationId xmlns:p14="http://schemas.microsoft.com/office/powerpoint/2010/main" val="56393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p:txBody>
          <a:bodyPr/>
          <a:lstStyle/>
          <a:p>
            <a:r>
              <a:rPr lang="en-US" sz="4400"/>
              <a:t>Threats to Privacy</a:t>
            </a:r>
          </a:p>
        </p:txBody>
      </p:sp>
      <p:sp>
        <p:nvSpPr>
          <p:cNvPr id="223" name="Shape 223"/>
          <p:cNvSpPr txBox="1">
            <a:spLocks noGrp="1"/>
          </p:cNvSpPr>
          <p:nvPr>
            <p:ph idx="1"/>
          </p:nvPr>
        </p:nvSpPr>
        <p:spPr/>
        <p:txBody>
          <a:bodyPr/>
          <a:lstStyle/>
          <a:p>
            <a:r>
              <a:rPr lang="en-US" sz="2400" dirty="0">
                <a:solidFill>
                  <a:srgbClr val="0070C0"/>
                </a:solidFill>
              </a:rPr>
              <a:t>Traffic analysis </a:t>
            </a:r>
            <a:r>
              <a:rPr lang="en-US" sz="2400" dirty="0"/>
              <a:t>(we know who you talk to)</a:t>
            </a:r>
          </a:p>
          <a:p>
            <a:r>
              <a:rPr lang="en-US" sz="2400" dirty="0">
                <a:solidFill>
                  <a:srgbClr val="0070C0"/>
                </a:solidFill>
              </a:rPr>
              <a:t>Surveillance</a:t>
            </a:r>
            <a:r>
              <a:rPr lang="en-US" sz="2400" dirty="0"/>
              <a:t> (scale and magnitude – cameras everywhere, Snowden disclosures)</a:t>
            </a:r>
          </a:p>
          <a:p>
            <a:r>
              <a:rPr lang="en-US" sz="2400" dirty="0">
                <a:solidFill>
                  <a:srgbClr val="0070C0"/>
                </a:solidFill>
              </a:rPr>
              <a:t>Linking and making inferences </a:t>
            </a:r>
            <a:r>
              <a:rPr lang="en-US" sz="2400" dirty="0"/>
              <a:t>(big data, data mining, analytics)</a:t>
            </a:r>
          </a:p>
          <a:p>
            <a:r>
              <a:rPr lang="en-US" sz="2400" dirty="0">
                <a:solidFill>
                  <a:srgbClr val="0070C0"/>
                </a:solidFill>
              </a:rPr>
              <a:t>Social media </a:t>
            </a:r>
            <a:r>
              <a:rPr lang="en-US" sz="2400" dirty="0"/>
              <a:t>(we know your friends)</a:t>
            </a:r>
          </a:p>
          <a:p>
            <a:r>
              <a:rPr lang="en-US" sz="2400" dirty="0">
                <a:solidFill>
                  <a:srgbClr val="0070C0"/>
                </a:solidFill>
              </a:rPr>
              <a:t>Tracking of web browsing </a:t>
            </a:r>
            <a:r>
              <a:rPr lang="en-US" sz="2400" dirty="0"/>
              <a:t>(cookies)</a:t>
            </a:r>
          </a:p>
          <a:p>
            <a:r>
              <a:rPr lang="en-US" sz="2400" dirty="0">
                <a:solidFill>
                  <a:srgbClr val="0070C0"/>
                </a:solidFill>
              </a:rPr>
              <a:t>Location aware applications </a:t>
            </a:r>
            <a:r>
              <a:rPr lang="en-US" sz="2400" dirty="0"/>
              <a:t>(we know where you have been)</a:t>
            </a:r>
          </a:p>
          <a:p>
            <a:r>
              <a:rPr lang="en-US" sz="2400" dirty="0">
                <a:solidFill>
                  <a:srgbClr val="0070C0"/>
                </a:solidFill>
              </a:rPr>
              <a:t>We are willing </a:t>
            </a:r>
            <a:r>
              <a:rPr lang="en-US" sz="2400" dirty="0"/>
              <a:t>parties (loyalty cards in stores)</a:t>
            </a:r>
          </a:p>
          <a:p>
            <a:endParaRPr lang="en-US" sz="2400" dirty="0"/>
          </a:p>
        </p:txBody>
      </p:sp>
      <p:pic>
        <p:nvPicPr>
          <p:cNvPr id="224" name="Shape 224"/>
          <p:cNvPicPr preferRelativeResize="0"/>
          <p:nvPr/>
        </p:nvPicPr>
        <p:blipFill>
          <a:blip r:embed="rId3">
            <a:alphaModFix/>
          </a:blip>
          <a:stretch>
            <a:fillRect/>
          </a:stretch>
        </p:blipFill>
        <p:spPr>
          <a:xfrm>
            <a:off x="7587342" y="277813"/>
            <a:ext cx="1253605" cy="1899330"/>
          </a:xfrm>
          <a:prstGeom prst="rect">
            <a:avLst/>
          </a:prstGeom>
          <a:noFill/>
          <a:ln>
            <a:noFill/>
          </a:ln>
        </p:spPr>
      </p:pic>
    </p:spTree>
    <p:extLst>
      <p:ext uri="{BB962C8B-B14F-4D97-AF65-F5344CB8AC3E}">
        <p14:creationId xmlns:p14="http://schemas.microsoft.com/office/powerpoint/2010/main" val="2790260581"/>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p:txBody>
          <a:bodyPr/>
          <a:lstStyle/>
          <a:p>
            <a:r>
              <a:rPr lang="en-US" dirty="0"/>
              <a:t>Components of Privacy Policy</a:t>
            </a:r>
          </a:p>
        </p:txBody>
      </p:sp>
      <p:sp>
        <p:nvSpPr>
          <p:cNvPr id="239" name="Shape 239"/>
          <p:cNvSpPr txBox="1">
            <a:spLocks noGrp="1"/>
          </p:cNvSpPr>
          <p:nvPr>
            <p:ph idx="1"/>
          </p:nvPr>
        </p:nvSpPr>
        <p:spPr/>
        <p:txBody>
          <a:bodyPr/>
          <a:lstStyle/>
          <a:p>
            <a:r>
              <a:rPr lang="en-US" sz="2400" dirty="0">
                <a:solidFill>
                  <a:srgbClr val="0070C0"/>
                </a:solidFill>
              </a:rPr>
              <a:t>Collection</a:t>
            </a:r>
            <a:r>
              <a:rPr lang="en-US" sz="2400" dirty="0"/>
              <a:t> of information about you (e.g., tracking) – </a:t>
            </a:r>
            <a:r>
              <a:rPr lang="en-US" sz="2400" b="1" dirty="0"/>
              <a:t>without your consent</a:t>
            </a:r>
            <a:r>
              <a:rPr lang="en-US" sz="2400" dirty="0"/>
              <a:t>?</a:t>
            </a:r>
          </a:p>
          <a:p>
            <a:r>
              <a:rPr lang="en-US" sz="2400" dirty="0">
                <a:solidFill>
                  <a:srgbClr val="0070C0"/>
                </a:solidFill>
              </a:rPr>
              <a:t>Usage</a:t>
            </a:r>
            <a:r>
              <a:rPr lang="en-US" sz="2400" dirty="0"/>
              <a:t> – only used for specified purpose you agreed to?</a:t>
            </a:r>
          </a:p>
          <a:p>
            <a:r>
              <a:rPr lang="en-US" sz="2400" dirty="0">
                <a:solidFill>
                  <a:srgbClr val="0070C0"/>
                </a:solidFill>
              </a:rPr>
              <a:t>Information retention </a:t>
            </a:r>
            <a:r>
              <a:rPr lang="en-US" sz="2400" dirty="0"/>
              <a:t>– how long can they keep it?</a:t>
            </a:r>
          </a:p>
          <a:p>
            <a:r>
              <a:rPr lang="en-US" sz="2400" dirty="0">
                <a:solidFill>
                  <a:srgbClr val="0070C0"/>
                </a:solidFill>
              </a:rPr>
              <a:t>Information disclosure and sharing </a:t>
            </a:r>
            <a:r>
              <a:rPr lang="en-US" sz="2400" dirty="0"/>
              <a:t>– disclosed to only authorized or agreed to parties?</a:t>
            </a:r>
          </a:p>
          <a:p>
            <a:r>
              <a:rPr lang="en-US" sz="2400" dirty="0">
                <a:solidFill>
                  <a:srgbClr val="0070C0"/>
                </a:solidFill>
              </a:rPr>
              <a:t>Privacy policy changes </a:t>
            </a:r>
            <a:r>
              <a:rPr lang="en-US" sz="2400" dirty="0"/>
              <a:t>– can information holder change to a more lax policy without your agreement?</a:t>
            </a:r>
          </a:p>
          <a:p>
            <a:r>
              <a:rPr lang="en-US" sz="2400" dirty="0">
                <a:solidFill>
                  <a:srgbClr val="0070C0"/>
                </a:solidFill>
              </a:rPr>
              <a:t>Information security </a:t>
            </a:r>
            <a:r>
              <a:rPr lang="en-US" sz="2400" dirty="0"/>
              <a:t>– identity and access management, monitoring, protect your data against various security threats</a:t>
            </a:r>
          </a:p>
        </p:txBody>
      </p:sp>
    </p:spTree>
    <p:extLst>
      <p:ext uri="{BB962C8B-B14F-4D97-AF65-F5344CB8AC3E}">
        <p14:creationId xmlns:p14="http://schemas.microsoft.com/office/powerpoint/2010/main" val="2618799435"/>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Privacy Policy Examples</a:t>
            </a:r>
          </a:p>
        </p:txBody>
      </p:sp>
      <p:sp>
        <p:nvSpPr>
          <p:cNvPr id="6" name="Subtitle 5"/>
          <p:cNvSpPr>
            <a:spLocks noGrp="1"/>
          </p:cNvSpPr>
          <p:nvPr>
            <p:ph type="subTitle" idx="1"/>
          </p:nvPr>
        </p:nvSpPr>
        <p:spPr/>
        <p:txBody>
          <a:bodyPr/>
          <a:lstStyle/>
          <a:p>
            <a:r>
              <a:rPr lang="en-US" dirty="0"/>
              <a:t>Google</a:t>
            </a:r>
            <a:endParaRPr lang="en-US" sz="2000" dirty="0"/>
          </a:p>
          <a:p>
            <a:r>
              <a:rPr lang="en-US" dirty="0"/>
              <a:t>Facebook</a:t>
            </a:r>
            <a:endParaRPr lang="en-US" sz="1800" dirty="0"/>
          </a:p>
        </p:txBody>
      </p:sp>
      <p:sp>
        <p:nvSpPr>
          <p:cNvPr id="4" name="Slide Number Placeholder 3"/>
          <p:cNvSpPr>
            <a:spLocks noGrp="1"/>
          </p:cNvSpPr>
          <p:nvPr>
            <p:ph type="sldNum" sz="quarter" idx="12"/>
          </p:nvPr>
        </p:nvSpPr>
        <p:spPr/>
        <p:txBody>
          <a:bodyPr/>
          <a:lstStyle/>
          <a:p>
            <a:pPr>
              <a:defRPr/>
            </a:pPr>
            <a:fld id="{9A47646D-C032-4CFB-A806-311CF862FD9E}" type="slidenum">
              <a:rPr lang="ar-SA" altLang="en-US" smtClean="0"/>
              <a:pPr>
                <a:defRPr/>
              </a:pPr>
              <a:t>14</a:t>
            </a:fld>
            <a:endParaRPr lang="en-US" altLang="en-US" dirty="0"/>
          </a:p>
        </p:txBody>
      </p:sp>
    </p:spTree>
    <p:extLst>
      <p:ext uri="{BB962C8B-B14F-4D97-AF65-F5344CB8AC3E}">
        <p14:creationId xmlns:p14="http://schemas.microsoft.com/office/powerpoint/2010/main" val="2554226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p:txBody>
          <a:bodyPr/>
          <a:lstStyle/>
          <a:p>
            <a:r>
              <a:rPr lang="en-US"/>
              <a:t>Example: Google Privacy Policy</a:t>
            </a:r>
          </a:p>
        </p:txBody>
      </p:sp>
      <p:sp>
        <p:nvSpPr>
          <p:cNvPr id="246" name="Shape 246"/>
          <p:cNvSpPr txBox="1">
            <a:spLocks noGrp="1"/>
          </p:cNvSpPr>
          <p:nvPr>
            <p:ph idx="1"/>
          </p:nvPr>
        </p:nvSpPr>
        <p:spPr/>
        <p:txBody>
          <a:bodyPr/>
          <a:lstStyle/>
          <a:p>
            <a:r>
              <a:rPr lang="en-US" sz="2400" dirty="0">
                <a:solidFill>
                  <a:srgbClr val="C00000"/>
                </a:solidFill>
              </a:rPr>
              <a:t>What information is </a:t>
            </a:r>
            <a:r>
              <a:rPr lang="en-US" sz="2400" b="1" dirty="0">
                <a:solidFill>
                  <a:srgbClr val="C00000"/>
                </a:solidFill>
              </a:rPr>
              <a:t>collected</a:t>
            </a:r>
            <a:r>
              <a:rPr lang="en-US" sz="2400" dirty="0">
                <a:solidFill>
                  <a:srgbClr val="C00000"/>
                </a:solidFill>
              </a:rPr>
              <a:t> about you?</a:t>
            </a:r>
          </a:p>
          <a:p>
            <a:pPr lvl="1"/>
            <a:r>
              <a:rPr lang="en-US" sz="2400" dirty="0">
                <a:solidFill>
                  <a:srgbClr val="0070C0"/>
                </a:solidFill>
              </a:rPr>
              <a:t>Personal info </a:t>
            </a:r>
            <a:r>
              <a:rPr lang="en-US" sz="2400" dirty="0"/>
              <a:t>like name, email address, credit card, telephone number etc. that we provide to create an account. Profile?</a:t>
            </a:r>
          </a:p>
          <a:p>
            <a:pPr lvl="1"/>
            <a:r>
              <a:rPr lang="en-US" sz="2400" dirty="0">
                <a:solidFill>
                  <a:srgbClr val="0070C0"/>
                </a:solidFill>
              </a:rPr>
              <a:t>Services</a:t>
            </a:r>
            <a:r>
              <a:rPr lang="en-US" sz="2400" dirty="0"/>
              <a:t> we visit a certain a website. Use it for advertising.</a:t>
            </a:r>
          </a:p>
          <a:p>
            <a:pPr lvl="1"/>
            <a:r>
              <a:rPr lang="en-US" sz="2400" dirty="0">
                <a:solidFill>
                  <a:srgbClr val="0070C0"/>
                </a:solidFill>
              </a:rPr>
              <a:t>Device information</a:t>
            </a:r>
            <a:r>
              <a:rPr lang="en-US" sz="2400" dirty="0"/>
              <a:t>: hardware model, OS, network information (IP address) etc.</a:t>
            </a:r>
          </a:p>
          <a:p>
            <a:pPr lvl="1"/>
            <a:r>
              <a:rPr lang="en-US" sz="2400" dirty="0">
                <a:solidFill>
                  <a:srgbClr val="0070C0"/>
                </a:solidFill>
              </a:rPr>
              <a:t>Search queries</a:t>
            </a:r>
          </a:p>
          <a:p>
            <a:pPr lvl="1"/>
            <a:r>
              <a:rPr lang="en-US" sz="2400" dirty="0">
                <a:solidFill>
                  <a:srgbClr val="0070C0"/>
                </a:solidFill>
              </a:rPr>
              <a:t>Who we call</a:t>
            </a:r>
            <a:r>
              <a:rPr lang="en-US" sz="2400" dirty="0"/>
              <a:t>? For how long we talk?</a:t>
            </a:r>
          </a:p>
          <a:p>
            <a:pPr lvl="1"/>
            <a:r>
              <a:rPr lang="en-US" sz="2400" dirty="0">
                <a:solidFill>
                  <a:srgbClr val="0070C0"/>
                </a:solidFill>
              </a:rPr>
              <a:t>Cookies</a:t>
            </a:r>
          </a:p>
          <a:p>
            <a:pPr lvl="1"/>
            <a:r>
              <a:rPr lang="en-US" sz="2400" dirty="0">
                <a:solidFill>
                  <a:srgbClr val="0070C0"/>
                </a:solidFill>
              </a:rPr>
              <a:t>Location</a:t>
            </a:r>
          </a:p>
          <a:p>
            <a:pPr marL="0" indent="0">
              <a:buNone/>
            </a:pPr>
            <a:endParaRPr lang="en-US" sz="2400" dirty="0"/>
          </a:p>
        </p:txBody>
      </p:sp>
      <p:pic>
        <p:nvPicPr>
          <p:cNvPr id="7" name="Picture 6"/>
          <p:cNvPicPr>
            <a:picLocks noChangeAspect="1"/>
          </p:cNvPicPr>
          <p:nvPr/>
        </p:nvPicPr>
        <p:blipFill>
          <a:blip r:embed="rId3"/>
          <a:stretch>
            <a:fillRect/>
          </a:stretch>
        </p:blipFill>
        <p:spPr>
          <a:xfrm>
            <a:off x="6341910" y="5760353"/>
            <a:ext cx="1996547" cy="675375"/>
          </a:xfrm>
          <a:prstGeom prst="rect">
            <a:avLst/>
          </a:prstGeom>
        </p:spPr>
      </p:pic>
    </p:spTree>
    <p:extLst>
      <p:ext uri="{BB962C8B-B14F-4D97-AF65-F5344CB8AC3E}">
        <p14:creationId xmlns:p14="http://schemas.microsoft.com/office/powerpoint/2010/main" val="528652969"/>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Shape 254"/>
          <p:cNvSpPr txBox="1">
            <a:spLocks noGrp="1"/>
          </p:cNvSpPr>
          <p:nvPr>
            <p:ph type="title"/>
          </p:nvPr>
        </p:nvSpPr>
        <p:spPr/>
        <p:txBody>
          <a:bodyPr/>
          <a:lstStyle/>
          <a:p>
            <a:r>
              <a:rPr lang="en-US"/>
              <a:t>Example: Google Privacy Policy</a:t>
            </a:r>
          </a:p>
        </p:txBody>
      </p:sp>
      <p:sp>
        <p:nvSpPr>
          <p:cNvPr id="253" name="Shape 253"/>
          <p:cNvSpPr txBox="1">
            <a:spLocks noGrp="1"/>
          </p:cNvSpPr>
          <p:nvPr>
            <p:ph idx="1"/>
          </p:nvPr>
        </p:nvSpPr>
        <p:spPr/>
        <p:txBody>
          <a:bodyPr/>
          <a:lstStyle/>
          <a:p>
            <a:r>
              <a:rPr lang="en-US" dirty="0">
                <a:solidFill>
                  <a:srgbClr val="C00000"/>
                </a:solidFill>
              </a:rPr>
              <a:t>How is collected information </a:t>
            </a:r>
            <a:r>
              <a:rPr lang="en-US" b="1" dirty="0">
                <a:solidFill>
                  <a:srgbClr val="C00000"/>
                </a:solidFill>
              </a:rPr>
              <a:t>used</a:t>
            </a:r>
            <a:r>
              <a:rPr lang="en-US" dirty="0">
                <a:solidFill>
                  <a:srgbClr val="C00000"/>
                </a:solidFill>
              </a:rPr>
              <a:t>?</a:t>
            </a:r>
          </a:p>
          <a:p>
            <a:pPr lvl="1"/>
            <a:r>
              <a:rPr lang="en-US" dirty="0"/>
              <a:t>Improve user experience (</a:t>
            </a:r>
            <a:r>
              <a:rPr lang="en-US" dirty="0">
                <a:solidFill>
                  <a:srgbClr val="0070C0"/>
                </a:solidFill>
              </a:rPr>
              <a:t>personalization</a:t>
            </a:r>
            <a:r>
              <a:rPr lang="en-US" dirty="0"/>
              <a:t>)</a:t>
            </a:r>
          </a:p>
          <a:p>
            <a:pPr lvl="1"/>
            <a:r>
              <a:rPr lang="en-US" dirty="0"/>
              <a:t>For serving you </a:t>
            </a:r>
            <a:r>
              <a:rPr lang="en-US" dirty="0">
                <a:solidFill>
                  <a:srgbClr val="0070C0"/>
                </a:solidFill>
              </a:rPr>
              <a:t>targeted advertisements </a:t>
            </a:r>
            <a:r>
              <a:rPr lang="en-US" dirty="0"/>
              <a:t>(this is how they make their money) – we can set ad preferences.</a:t>
            </a:r>
          </a:p>
          <a:p>
            <a:endParaRPr lang="en-US" dirty="0"/>
          </a:p>
        </p:txBody>
      </p:sp>
      <p:pic>
        <p:nvPicPr>
          <p:cNvPr id="9" name="Picture 8"/>
          <p:cNvPicPr>
            <a:picLocks noChangeAspect="1"/>
          </p:cNvPicPr>
          <p:nvPr/>
        </p:nvPicPr>
        <p:blipFill>
          <a:blip r:embed="rId3"/>
          <a:stretch>
            <a:fillRect/>
          </a:stretch>
        </p:blipFill>
        <p:spPr>
          <a:xfrm>
            <a:off x="6341910" y="5760353"/>
            <a:ext cx="1996547" cy="675375"/>
          </a:xfrm>
          <a:prstGeom prst="rect">
            <a:avLst/>
          </a:prstGeom>
        </p:spPr>
      </p:pic>
    </p:spTree>
    <p:extLst>
      <p:ext uri="{BB962C8B-B14F-4D97-AF65-F5344CB8AC3E}">
        <p14:creationId xmlns:p14="http://schemas.microsoft.com/office/powerpoint/2010/main" val="2930979815"/>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Shape 262"/>
          <p:cNvSpPr txBox="1">
            <a:spLocks noGrp="1"/>
          </p:cNvSpPr>
          <p:nvPr>
            <p:ph type="title"/>
          </p:nvPr>
        </p:nvSpPr>
        <p:spPr/>
        <p:txBody>
          <a:bodyPr/>
          <a:lstStyle/>
          <a:p>
            <a:r>
              <a:rPr lang="en-US"/>
              <a:t>Example: Google Privacy Policy</a:t>
            </a:r>
          </a:p>
        </p:txBody>
      </p:sp>
      <p:sp>
        <p:nvSpPr>
          <p:cNvPr id="261" name="Shape 261"/>
          <p:cNvSpPr txBox="1">
            <a:spLocks noGrp="1"/>
          </p:cNvSpPr>
          <p:nvPr>
            <p:ph idx="1"/>
          </p:nvPr>
        </p:nvSpPr>
        <p:spPr/>
        <p:txBody>
          <a:bodyPr/>
          <a:lstStyle/>
          <a:p>
            <a:r>
              <a:rPr lang="en-US" dirty="0">
                <a:solidFill>
                  <a:srgbClr val="C00000"/>
                </a:solidFill>
              </a:rPr>
              <a:t>Who do they </a:t>
            </a:r>
            <a:r>
              <a:rPr lang="en-US" b="1" dirty="0">
                <a:solidFill>
                  <a:srgbClr val="C00000"/>
                </a:solidFill>
              </a:rPr>
              <a:t>share</a:t>
            </a:r>
            <a:r>
              <a:rPr lang="en-US" dirty="0">
                <a:solidFill>
                  <a:srgbClr val="C00000"/>
                </a:solidFill>
              </a:rPr>
              <a:t> it with?</a:t>
            </a:r>
          </a:p>
          <a:p>
            <a:pPr lvl="1"/>
            <a:r>
              <a:rPr lang="en-US" dirty="0">
                <a:solidFill>
                  <a:srgbClr val="0070C0"/>
                </a:solidFill>
              </a:rPr>
              <a:t>With opt-in</a:t>
            </a:r>
            <a:r>
              <a:rPr lang="en-US" dirty="0"/>
              <a:t>, can share with companies, individuals and organizations outside of Google.</a:t>
            </a:r>
          </a:p>
          <a:p>
            <a:pPr lvl="1"/>
            <a:r>
              <a:rPr lang="en-US" dirty="0">
                <a:solidFill>
                  <a:srgbClr val="0070C0"/>
                </a:solidFill>
              </a:rPr>
              <a:t>Domain administrators and resellers </a:t>
            </a:r>
            <a:r>
              <a:rPr lang="en-US" dirty="0"/>
              <a:t>who provide user support to your organization can get certain information about you that you give to Google</a:t>
            </a:r>
          </a:p>
          <a:p>
            <a:pPr lvl="1"/>
            <a:r>
              <a:rPr lang="en-US" dirty="0">
                <a:solidFill>
                  <a:srgbClr val="0070C0"/>
                </a:solidFill>
              </a:rPr>
              <a:t>Affiliates and other trusted businesses </a:t>
            </a:r>
            <a:r>
              <a:rPr lang="en-US" dirty="0"/>
              <a:t>or persons with appropriate confidentiality and security measures</a:t>
            </a:r>
          </a:p>
          <a:p>
            <a:pPr lvl="1"/>
            <a:r>
              <a:rPr lang="en-US" dirty="0"/>
              <a:t>For </a:t>
            </a:r>
            <a:r>
              <a:rPr lang="en-US" dirty="0">
                <a:solidFill>
                  <a:srgbClr val="0070C0"/>
                </a:solidFill>
              </a:rPr>
              <a:t>legal reasons</a:t>
            </a:r>
            <a:endParaRPr lang="en-US" dirty="0"/>
          </a:p>
        </p:txBody>
      </p:sp>
      <p:pic>
        <p:nvPicPr>
          <p:cNvPr id="8" name="Picture 7"/>
          <p:cNvPicPr>
            <a:picLocks noChangeAspect="1"/>
          </p:cNvPicPr>
          <p:nvPr/>
        </p:nvPicPr>
        <p:blipFill>
          <a:blip r:embed="rId3"/>
          <a:stretch>
            <a:fillRect/>
          </a:stretch>
        </p:blipFill>
        <p:spPr>
          <a:xfrm>
            <a:off x="6341910" y="5760353"/>
            <a:ext cx="1996547" cy="675375"/>
          </a:xfrm>
          <a:prstGeom prst="rect">
            <a:avLst/>
          </a:prstGeom>
        </p:spPr>
      </p:pic>
    </p:spTree>
    <p:extLst>
      <p:ext uri="{BB962C8B-B14F-4D97-AF65-F5344CB8AC3E}">
        <p14:creationId xmlns:p14="http://schemas.microsoft.com/office/powerpoint/2010/main" val="4128667034"/>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Shape 269"/>
          <p:cNvSpPr txBox="1">
            <a:spLocks noGrp="1"/>
          </p:cNvSpPr>
          <p:nvPr>
            <p:ph type="title"/>
          </p:nvPr>
        </p:nvSpPr>
        <p:spPr/>
        <p:txBody>
          <a:bodyPr/>
          <a:lstStyle/>
          <a:p>
            <a:r>
              <a:rPr lang="en-US"/>
              <a:t>Example: Google Privacy Policy</a:t>
            </a:r>
          </a:p>
        </p:txBody>
      </p:sp>
      <p:sp>
        <p:nvSpPr>
          <p:cNvPr id="268" name="Shape 268"/>
          <p:cNvSpPr txBox="1">
            <a:spLocks noGrp="1"/>
          </p:cNvSpPr>
          <p:nvPr>
            <p:ph idx="1"/>
          </p:nvPr>
        </p:nvSpPr>
        <p:spPr/>
        <p:txBody>
          <a:bodyPr/>
          <a:lstStyle/>
          <a:p>
            <a:r>
              <a:rPr lang="en-US" sz="2400" dirty="0">
                <a:solidFill>
                  <a:srgbClr val="C00000"/>
                </a:solidFill>
              </a:rPr>
              <a:t>Data </a:t>
            </a:r>
            <a:r>
              <a:rPr lang="en-US" sz="2400" b="1" dirty="0">
                <a:solidFill>
                  <a:srgbClr val="C00000"/>
                </a:solidFill>
              </a:rPr>
              <a:t>retention</a:t>
            </a:r>
            <a:r>
              <a:rPr lang="en-US" sz="2400" dirty="0">
                <a:solidFill>
                  <a:srgbClr val="C00000"/>
                </a:solidFill>
              </a:rPr>
              <a:t> policy?</a:t>
            </a:r>
          </a:p>
          <a:p>
            <a:pPr lvl="1"/>
            <a:r>
              <a:rPr lang="en-US" sz="2400" dirty="0">
                <a:solidFill>
                  <a:srgbClr val="0070C0"/>
                </a:solidFill>
              </a:rPr>
              <a:t>Recently added and regularly changes</a:t>
            </a:r>
          </a:p>
          <a:p>
            <a:pPr lvl="1"/>
            <a:r>
              <a:rPr lang="en-US" sz="2400" dirty="0"/>
              <a:t>You </a:t>
            </a:r>
            <a:r>
              <a:rPr lang="en-US" sz="2400" u="sng" dirty="0"/>
              <a:t>can delete some </a:t>
            </a:r>
            <a:r>
              <a:rPr lang="en-US" sz="2400" dirty="0"/>
              <a:t>data whenever you like (e.g., content you created, activity info) </a:t>
            </a:r>
          </a:p>
          <a:p>
            <a:pPr lvl="1"/>
            <a:r>
              <a:rPr lang="en-US" sz="2400" dirty="0"/>
              <a:t>Other data is deleted or anonymized </a:t>
            </a:r>
            <a:r>
              <a:rPr lang="en-US" sz="2400" u="sng" dirty="0"/>
              <a:t>automatically after a set period of time</a:t>
            </a:r>
            <a:r>
              <a:rPr lang="en-US" sz="2400" dirty="0"/>
              <a:t>, such as advertising data in server logs.</a:t>
            </a:r>
          </a:p>
          <a:p>
            <a:pPr lvl="1"/>
            <a:r>
              <a:rPr lang="en-US" sz="2400" dirty="0"/>
              <a:t>Some data </a:t>
            </a:r>
            <a:r>
              <a:rPr lang="en-US" sz="2400" u="sng" dirty="0"/>
              <a:t>until you delete your Google Account </a:t>
            </a:r>
            <a:r>
              <a:rPr lang="en-US" sz="2400" dirty="0"/>
              <a:t>(e.g., how often you use services).</a:t>
            </a:r>
          </a:p>
          <a:p>
            <a:pPr lvl="1"/>
            <a:r>
              <a:rPr lang="en-US" sz="2400" dirty="0"/>
              <a:t>Some data is retained for </a:t>
            </a:r>
            <a:r>
              <a:rPr lang="en-US" sz="2400" b="1" u="sng" dirty="0"/>
              <a:t>legitimate business or legal purposes</a:t>
            </a:r>
            <a:r>
              <a:rPr lang="en-US" sz="2400" dirty="0"/>
              <a:t> (e.g., security, fraud and abuse prevention, or financial record-keeping)</a:t>
            </a:r>
          </a:p>
          <a:p>
            <a:pPr marL="457200" lvl="1" indent="0">
              <a:buNone/>
            </a:pPr>
            <a:endParaRPr lang="en-US" sz="2400" b="1" dirty="0">
              <a:solidFill>
                <a:srgbClr val="0070C0"/>
              </a:solidFill>
            </a:endParaRPr>
          </a:p>
        </p:txBody>
      </p:sp>
      <p:pic>
        <p:nvPicPr>
          <p:cNvPr id="5" name="Picture 4"/>
          <p:cNvPicPr>
            <a:picLocks noChangeAspect="1"/>
          </p:cNvPicPr>
          <p:nvPr/>
        </p:nvPicPr>
        <p:blipFill>
          <a:blip r:embed="rId3"/>
          <a:stretch>
            <a:fillRect/>
          </a:stretch>
        </p:blipFill>
        <p:spPr>
          <a:xfrm>
            <a:off x="6877937" y="5793238"/>
            <a:ext cx="1996547" cy="675375"/>
          </a:xfrm>
          <a:prstGeom prst="rect">
            <a:avLst/>
          </a:prstGeom>
        </p:spPr>
      </p:pic>
    </p:spTree>
    <p:extLst>
      <p:ext uri="{BB962C8B-B14F-4D97-AF65-F5344CB8AC3E}">
        <p14:creationId xmlns:p14="http://schemas.microsoft.com/office/powerpoint/2010/main" val="2753833550"/>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Shape 269"/>
          <p:cNvSpPr txBox="1">
            <a:spLocks noGrp="1"/>
          </p:cNvSpPr>
          <p:nvPr>
            <p:ph type="title"/>
          </p:nvPr>
        </p:nvSpPr>
        <p:spPr/>
        <p:txBody>
          <a:bodyPr/>
          <a:lstStyle/>
          <a:p>
            <a:r>
              <a:rPr lang="en-US"/>
              <a:t>Example: Google Privacy Policy</a:t>
            </a:r>
          </a:p>
        </p:txBody>
      </p:sp>
      <p:sp>
        <p:nvSpPr>
          <p:cNvPr id="268" name="Shape 268"/>
          <p:cNvSpPr txBox="1">
            <a:spLocks noGrp="1"/>
          </p:cNvSpPr>
          <p:nvPr>
            <p:ph idx="1"/>
          </p:nvPr>
        </p:nvSpPr>
        <p:spPr/>
        <p:txBody>
          <a:bodyPr/>
          <a:lstStyle/>
          <a:p>
            <a:r>
              <a:rPr lang="en-US" dirty="0">
                <a:solidFill>
                  <a:srgbClr val="C00000"/>
                </a:solidFill>
              </a:rPr>
              <a:t>Information </a:t>
            </a:r>
            <a:r>
              <a:rPr lang="en-US" b="1" dirty="0">
                <a:solidFill>
                  <a:srgbClr val="C00000"/>
                </a:solidFill>
              </a:rPr>
              <a:t>security</a:t>
            </a:r>
          </a:p>
          <a:p>
            <a:pPr lvl="1"/>
            <a:r>
              <a:rPr lang="en-US" dirty="0"/>
              <a:t>Many services use encryption</a:t>
            </a:r>
          </a:p>
          <a:p>
            <a:pPr lvl="1"/>
            <a:r>
              <a:rPr lang="en-US" dirty="0"/>
              <a:t>Stronger authentication (two factor)</a:t>
            </a:r>
          </a:p>
          <a:p>
            <a:pPr lvl="1"/>
            <a:r>
              <a:rPr lang="en-US" dirty="0"/>
              <a:t>Other safeguards</a:t>
            </a:r>
          </a:p>
          <a:p>
            <a:r>
              <a:rPr lang="en-US" b="1" dirty="0">
                <a:solidFill>
                  <a:srgbClr val="C00000"/>
                </a:solidFill>
              </a:rPr>
              <a:t>Changes</a:t>
            </a:r>
            <a:r>
              <a:rPr lang="en-US" dirty="0">
                <a:solidFill>
                  <a:srgbClr val="C00000"/>
                </a:solidFill>
              </a:rPr>
              <a:t> to privacy policy</a:t>
            </a:r>
          </a:p>
          <a:p>
            <a:pPr lvl="1"/>
            <a:r>
              <a:rPr lang="en-US" dirty="0"/>
              <a:t>Will not reduce user rights without your consent</a:t>
            </a:r>
          </a:p>
          <a:p>
            <a:pPr lvl="1"/>
            <a:r>
              <a:rPr lang="en-US" dirty="0"/>
              <a:t>Regularly reviewed and changed for compliance</a:t>
            </a:r>
          </a:p>
        </p:txBody>
      </p:sp>
      <p:pic>
        <p:nvPicPr>
          <p:cNvPr id="5" name="Picture 4"/>
          <p:cNvPicPr>
            <a:picLocks noChangeAspect="1"/>
          </p:cNvPicPr>
          <p:nvPr/>
        </p:nvPicPr>
        <p:blipFill>
          <a:blip r:embed="rId3"/>
          <a:stretch>
            <a:fillRect/>
          </a:stretch>
        </p:blipFill>
        <p:spPr>
          <a:xfrm>
            <a:off x="6341910" y="5760353"/>
            <a:ext cx="1996547" cy="675375"/>
          </a:xfrm>
          <a:prstGeom prst="rect">
            <a:avLst/>
          </a:prstGeom>
        </p:spPr>
      </p:pic>
    </p:spTree>
    <p:extLst>
      <p:ext uri="{BB962C8B-B14F-4D97-AF65-F5344CB8AC3E}">
        <p14:creationId xmlns:p14="http://schemas.microsoft.com/office/powerpoint/2010/main" val="304519510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to privacy</a:t>
            </a:r>
          </a:p>
          <a:p>
            <a:r>
              <a:rPr lang="en-US" dirty="0"/>
              <a:t>Privacy policy examples</a:t>
            </a:r>
          </a:p>
          <a:p>
            <a:r>
              <a:rPr lang="en-US" dirty="0"/>
              <a:t>Privacy enhancing technologies</a:t>
            </a:r>
          </a:p>
          <a:p>
            <a:r>
              <a:rPr lang="en-US" dirty="0"/>
              <a:t>Data protection</a:t>
            </a:r>
          </a:p>
        </p:txBody>
      </p:sp>
      <p:sp>
        <p:nvSpPr>
          <p:cNvPr id="4" name="Slide Number Placeholder 3"/>
          <p:cNvSpPr>
            <a:spLocks noGrp="1"/>
          </p:cNvSpPr>
          <p:nvPr>
            <p:ph type="sldNum" sz="quarter" idx="12"/>
          </p:nvPr>
        </p:nvSpPr>
        <p:spPr/>
        <p:txBody>
          <a:bodyPr/>
          <a:lstStyle/>
          <a:p>
            <a:pPr>
              <a:defRPr/>
            </a:pPr>
            <a:fld id="{9A47646D-C032-4CFB-A806-311CF862FD9E}" type="slidenum">
              <a:rPr lang="ar-SA" altLang="en-US" smtClean="0"/>
              <a:pPr>
                <a:defRPr/>
              </a:pPr>
              <a:t>2</a:t>
            </a:fld>
            <a:endParaRPr lang="en-US" altLang="en-US"/>
          </a:p>
        </p:txBody>
      </p:sp>
    </p:spTree>
    <p:extLst>
      <p:ext uri="{BB962C8B-B14F-4D97-AF65-F5344CB8AC3E}">
        <p14:creationId xmlns:p14="http://schemas.microsoft.com/office/powerpoint/2010/main" val="3320809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p:txBody>
          <a:bodyPr/>
          <a:lstStyle/>
          <a:p>
            <a:r>
              <a:rPr lang="en-US" dirty="0"/>
              <a:t>Right to Be Forgotten Example</a:t>
            </a:r>
          </a:p>
        </p:txBody>
      </p:sp>
      <p:sp>
        <p:nvSpPr>
          <p:cNvPr id="212" name="Shape 212"/>
          <p:cNvSpPr txBox="1">
            <a:spLocks noGrp="1"/>
          </p:cNvSpPr>
          <p:nvPr>
            <p:ph idx="1"/>
          </p:nvPr>
        </p:nvSpPr>
        <p:spPr/>
        <p:txBody>
          <a:bodyPr/>
          <a:lstStyle/>
          <a:p>
            <a:r>
              <a:rPr lang="en-US" sz="2400" dirty="0"/>
              <a:t>In 2014, the European Court of Justice ruled that EU citizens have the “</a:t>
            </a:r>
            <a:r>
              <a:rPr lang="en-US" sz="2400" b="1" dirty="0">
                <a:solidFill>
                  <a:srgbClr val="0070C0"/>
                </a:solidFill>
              </a:rPr>
              <a:t>right to be forgotten</a:t>
            </a:r>
            <a:r>
              <a:rPr lang="en-US" sz="2400" dirty="0"/>
              <a:t>” on the Internet. For example, Google must not return links to information that can be shown to be "inaccurate, inadequate, irrelevant or excessive". </a:t>
            </a:r>
          </a:p>
          <a:p>
            <a:r>
              <a:rPr lang="en-US" sz="2400" dirty="0"/>
              <a:t>Which one of the following is an example of information that Google decided not to return as a search result to meet the ECJ ruling? Choose the best answer.</a:t>
            </a:r>
          </a:p>
          <a:p>
            <a:pPr lvl="1"/>
            <a:r>
              <a:rPr lang="en-US" sz="2400" dirty="0"/>
              <a:t>Story about criminal conviction that was quashed on an appeal</a:t>
            </a:r>
          </a:p>
          <a:p>
            <a:pPr lvl="1"/>
            <a:r>
              <a:rPr lang="en-US" sz="2400" dirty="0"/>
              <a:t>A doctor requesting removal of links to newspaper stories about failed procedures performed by him</a:t>
            </a:r>
          </a:p>
          <a:p>
            <a:endParaRPr lang="en-US" sz="2400" dirty="0"/>
          </a:p>
        </p:txBody>
      </p:sp>
      <p:sp>
        <p:nvSpPr>
          <p:cNvPr id="10" name="TextBox 9"/>
          <p:cNvSpPr txBox="1"/>
          <p:nvPr/>
        </p:nvSpPr>
        <p:spPr>
          <a:xfrm>
            <a:off x="358670" y="4435054"/>
            <a:ext cx="668773" cy="830997"/>
          </a:xfrm>
          <a:prstGeom prst="rect">
            <a:avLst/>
          </a:prstGeom>
          <a:noFill/>
        </p:spPr>
        <p:txBody>
          <a:bodyPr wrap="none" rtlCol="0">
            <a:spAutoFit/>
          </a:bodyPr>
          <a:lstStyle/>
          <a:p>
            <a:r>
              <a:rPr lang="en-US" sz="4800" dirty="0">
                <a:solidFill>
                  <a:srgbClr val="C00000"/>
                </a:solidFill>
                <a:sym typeface="Wingdings"/>
              </a:rPr>
              <a:t></a:t>
            </a:r>
            <a:endParaRPr lang="en-US" sz="4800" dirty="0">
              <a:solidFill>
                <a:srgbClr val="C00000"/>
              </a:solidFill>
            </a:endParaRPr>
          </a:p>
        </p:txBody>
      </p:sp>
    </p:spTree>
    <p:extLst>
      <p:ext uri="{BB962C8B-B14F-4D97-AF65-F5344CB8AC3E}">
        <p14:creationId xmlns:p14="http://schemas.microsoft.com/office/powerpoint/2010/main" val="352159066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
                                            <p:txEl>
                                              <p:pRg st="1" end="1"/>
                                            </p:txEl>
                                          </p:spTgt>
                                        </p:tgtEl>
                                        <p:attrNameLst>
                                          <p:attrName>style.visibility</p:attrName>
                                        </p:attrNameLst>
                                      </p:cBhvr>
                                      <p:to>
                                        <p:strVal val="visible"/>
                                      </p:to>
                                    </p:set>
                                    <p:animEffect transition="in" filter="fade">
                                      <p:cBhvr>
                                        <p:cTn id="7" dur="500"/>
                                        <p:tgtEl>
                                          <p:spTgt spid="21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2">
                                            <p:txEl>
                                              <p:pRg st="2" end="2"/>
                                            </p:txEl>
                                          </p:spTgt>
                                        </p:tgtEl>
                                        <p:attrNameLst>
                                          <p:attrName>style.visibility</p:attrName>
                                        </p:attrNameLst>
                                      </p:cBhvr>
                                      <p:to>
                                        <p:strVal val="visible"/>
                                      </p:to>
                                    </p:set>
                                    <p:animEffect transition="in" filter="fade">
                                      <p:cBhvr>
                                        <p:cTn id="10" dur="500"/>
                                        <p:tgtEl>
                                          <p:spTgt spid="21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2">
                                            <p:txEl>
                                              <p:pRg st="3" end="3"/>
                                            </p:txEl>
                                          </p:spTgt>
                                        </p:tgtEl>
                                        <p:attrNameLst>
                                          <p:attrName>style.visibility</p:attrName>
                                        </p:attrNameLst>
                                      </p:cBhvr>
                                      <p:to>
                                        <p:strVal val="visible"/>
                                      </p:to>
                                    </p:set>
                                    <p:animEffect transition="in" filter="fade">
                                      <p:cBhvr>
                                        <p:cTn id="13" dur="500"/>
                                        <p:tgtEl>
                                          <p:spTgt spid="21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5" name="Shape 315"/>
          <p:cNvSpPr txBox="1">
            <a:spLocks noGrp="1"/>
          </p:cNvSpPr>
          <p:nvPr>
            <p:ph type="title"/>
          </p:nvPr>
        </p:nvSpPr>
        <p:spPr/>
        <p:txBody>
          <a:bodyPr/>
          <a:lstStyle/>
          <a:p>
            <a:r>
              <a:rPr lang="en-US" sz="3600" dirty="0"/>
              <a:t>Companies Adherence to Privacy Policy</a:t>
            </a:r>
          </a:p>
        </p:txBody>
      </p:sp>
      <p:sp>
        <p:nvSpPr>
          <p:cNvPr id="316" name="Shape 316"/>
          <p:cNvSpPr txBox="1">
            <a:spLocks noGrp="1"/>
          </p:cNvSpPr>
          <p:nvPr>
            <p:ph idx="1"/>
          </p:nvPr>
        </p:nvSpPr>
        <p:spPr/>
        <p:txBody>
          <a:bodyPr/>
          <a:lstStyle/>
          <a:p>
            <a:r>
              <a:rPr lang="en-US" dirty="0">
                <a:solidFill>
                  <a:srgbClr val="0070C0"/>
                </a:solidFill>
              </a:rPr>
              <a:t>Do companies adhere and operate according to the privacy policy the user gave consent to?</a:t>
            </a:r>
          </a:p>
          <a:p>
            <a:endParaRPr lang="en-US" dirty="0"/>
          </a:p>
          <a:p>
            <a:r>
              <a:rPr lang="en-US" dirty="0">
                <a:solidFill>
                  <a:srgbClr val="FF0000"/>
                </a:solidFill>
              </a:rPr>
              <a:t>Not really</a:t>
            </a:r>
          </a:p>
          <a:p>
            <a:pPr lvl="1"/>
            <a:r>
              <a:rPr lang="en-US" dirty="0"/>
              <a:t>Example: </a:t>
            </a:r>
            <a:r>
              <a:rPr lang="en-US" dirty="0">
                <a:solidFill>
                  <a:srgbClr val="0070C0"/>
                </a:solidFill>
              </a:rPr>
              <a:t>Facebook</a:t>
            </a:r>
            <a:r>
              <a:rPr lang="en-US" dirty="0"/>
              <a:t> had issues and actually the US Federal Trade Commission went after it for violation of user privacy.</a:t>
            </a:r>
          </a:p>
          <a:p>
            <a:pPr lvl="1"/>
            <a:r>
              <a:rPr lang="en-US" dirty="0"/>
              <a:t>Mark Zuckerberg congress hearings</a:t>
            </a:r>
          </a:p>
        </p:txBody>
      </p:sp>
      <p:pic>
        <p:nvPicPr>
          <p:cNvPr id="4" name="Picture 3"/>
          <p:cNvPicPr>
            <a:picLocks noChangeAspect="1"/>
          </p:cNvPicPr>
          <p:nvPr/>
        </p:nvPicPr>
        <p:blipFill>
          <a:blip r:embed="rId3"/>
          <a:stretch>
            <a:fillRect/>
          </a:stretch>
        </p:blipFill>
        <p:spPr>
          <a:xfrm>
            <a:off x="7503150" y="4939577"/>
            <a:ext cx="940933" cy="940933"/>
          </a:xfrm>
          <a:prstGeom prst="rect">
            <a:avLst/>
          </a:prstGeom>
        </p:spPr>
      </p:pic>
    </p:spTree>
    <p:extLst>
      <p:ext uri="{BB962C8B-B14F-4D97-AF65-F5344CB8AC3E}">
        <p14:creationId xmlns:p14="http://schemas.microsoft.com/office/powerpoint/2010/main" val="340457165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xEl>
                                              <p:pRg st="2" end="2"/>
                                            </p:txEl>
                                          </p:spTgt>
                                        </p:tgtEl>
                                        <p:attrNameLst>
                                          <p:attrName>style.visibility</p:attrName>
                                        </p:attrNameLst>
                                      </p:cBhvr>
                                      <p:to>
                                        <p:strVal val="visible"/>
                                      </p:to>
                                    </p:set>
                                    <p:animEffect transition="in" filter="fade">
                                      <p:cBhvr>
                                        <p:cTn id="7" dur="500"/>
                                        <p:tgtEl>
                                          <p:spTgt spid="31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6">
                                            <p:txEl>
                                              <p:pRg st="3" end="3"/>
                                            </p:txEl>
                                          </p:spTgt>
                                        </p:tgtEl>
                                        <p:attrNameLst>
                                          <p:attrName>style.visibility</p:attrName>
                                        </p:attrNameLst>
                                      </p:cBhvr>
                                      <p:to>
                                        <p:strVal val="visible"/>
                                      </p:to>
                                    </p:set>
                                    <p:animEffect transition="in" filter="fade">
                                      <p:cBhvr>
                                        <p:cTn id="12" dur="500"/>
                                        <p:tgtEl>
                                          <p:spTgt spid="31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6">
                                            <p:txEl>
                                              <p:pRg st="4" end="4"/>
                                            </p:txEl>
                                          </p:spTgt>
                                        </p:tgtEl>
                                        <p:attrNameLst>
                                          <p:attrName>style.visibility</p:attrName>
                                        </p:attrNameLst>
                                      </p:cBhvr>
                                      <p:to>
                                        <p:strVal val="visible"/>
                                      </p:to>
                                    </p:set>
                                    <p:animEffect transition="in" filter="fade">
                                      <p:cBhvr>
                                        <p:cTn id="17" dur="500"/>
                                        <p:tgtEl>
                                          <p:spTgt spid="316">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Shape 324"/>
          <p:cNvSpPr txBox="1">
            <a:spLocks noGrp="1"/>
          </p:cNvSpPr>
          <p:nvPr>
            <p:ph type="title"/>
          </p:nvPr>
        </p:nvSpPr>
        <p:spPr/>
        <p:txBody>
          <a:bodyPr/>
          <a:lstStyle/>
          <a:p>
            <a:r>
              <a:rPr lang="en-US" dirty="0"/>
              <a:t>Facebook Privacy Policies</a:t>
            </a:r>
          </a:p>
        </p:txBody>
      </p:sp>
      <p:sp>
        <p:nvSpPr>
          <p:cNvPr id="323" name="Shape 323"/>
          <p:cNvSpPr txBox="1">
            <a:spLocks noGrp="1"/>
          </p:cNvSpPr>
          <p:nvPr>
            <p:ph idx="1"/>
          </p:nvPr>
        </p:nvSpPr>
        <p:spPr>
          <a:xfrm>
            <a:off x="533400" y="1473203"/>
            <a:ext cx="8153400" cy="4759324"/>
          </a:xfrm>
        </p:spPr>
        <p:txBody>
          <a:bodyPr/>
          <a:lstStyle/>
          <a:p>
            <a:r>
              <a:rPr lang="en-US" sz="2000" dirty="0"/>
              <a:t>Examples of Facebook failure to adhere to the terms of user privacy policy?</a:t>
            </a:r>
          </a:p>
          <a:p>
            <a:pPr lvl="1"/>
            <a:r>
              <a:rPr lang="en-US" sz="2000" dirty="0"/>
              <a:t>Made information users designated as private </a:t>
            </a:r>
            <a:r>
              <a:rPr lang="en-US" sz="2000" dirty="0">
                <a:solidFill>
                  <a:srgbClr val="0070C0"/>
                </a:solidFill>
              </a:rPr>
              <a:t>public without consent </a:t>
            </a:r>
            <a:r>
              <a:rPr lang="en-US" sz="2000" dirty="0"/>
              <a:t>(friend list)</a:t>
            </a:r>
          </a:p>
          <a:p>
            <a:pPr lvl="1"/>
            <a:r>
              <a:rPr lang="en-US" sz="2000" dirty="0"/>
              <a:t>Made personal information available to </a:t>
            </a:r>
            <a:r>
              <a:rPr lang="en-US" sz="2000" dirty="0">
                <a:solidFill>
                  <a:srgbClr val="0070C0"/>
                </a:solidFill>
              </a:rPr>
              <a:t>applications of friends</a:t>
            </a:r>
          </a:p>
          <a:p>
            <a:pPr lvl="1"/>
            <a:r>
              <a:rPr lang="en-US" sz="2000" dirty="0">
                <a:solidFill>
                  <a:srgbClr val="0070C0"/>
                </a:solidFill>
              </a:rPr>
              <a:t>Shared information with advertisers </a:t>
            </a:r>
            <a:r>
              <a:rPr lang="en-US" sz="2000" dirty="0"/>
              <a:t>that it had promised not to share</a:t>
            </a:r>
          </a:p>
          <a:p>
            <a:pPr lvl="1"/>
            <a:r>
              <a:rPr lang="en-US" sz="2000" dirty="0"/>
              <a:t>Verified </a:t>
            </a:r>
            <a:r>
              <a:rPr lang="en-US" sz="2000" dirty="0">
                <a:solidFill>
                  <a:srgbClr val="0070C0"/>
                </a:solidFill>
              </a:rPr>
              <a:t>apps were not really verified</a:t>
            </a:r>
          </a:p>
          <a:p>
            <a:pPr lvl="1"/>
            <a:r>
              <a:rPr lang="en-US" sz="2000" dirty="0">
                <a:solidFill>
                  <a:srgbClr val="0070C0"/>
                </a:solidFill>
              </a:rPr>
              <a:t>Cambridge </a:t>
            </a:r>
            <a:r>
              <a:rPr lang="en-US" sz="2000" dirty="0" err="1">
                <a:solidFill>
                  <a:srgbClr val="0070C0"/>
                </a:solidFill>
              </a:rPr>
              <a:t>Analytica</a:t>
            </a:r>
            <a:r>
              <a:rPr lang="en-US" sz="2000" dirty="0">
                <a:solidFill>
                  <a:srgbClr val="0070C0"/>
                </a:solidFill>
              </a:rPr>
              <a:t> scandal (87 M accounts)</a:t>
            </a:r>
          </a:p>
          <a:p>
            <a:pPr lvl="1"/>
            <a:r>
              <a:rPr lang="en-US" sz="2000" dirty="0">
                <a:solidFill>
                  <a:srgbClr val="0070C0"/>
                </a:solidFill>
              </a:rPr>
              <a:t>Recent: camera turned on while using FB</a:t>
            </a:r>
          </a:p>
          <a:p>
            <a:pPr lvl="1"/>
            <a:r>
              <a:rPr lang="en-US" sz="2000" dirty="0">
                <a:solidFill>
                  <a:srgbClr val="0070C0"/>
                </a:solidFill>
              </a:rPr>
              <a:t>Other </a:t>
            </a:r>
            <a:br>
              <a:rPr lang="en-US" sz="2000" dirty="0">
                <a:solidFill>
                  <a:srgbClr val="0070C0"/>
                </a:solidFill>
              </a:rPr>
            </a:br>
            <a:r>
              <a:rPr lang="en-US" sz="1800" dirty="0"/>
              <a:t>(see https://en.wikipedia.org/wiki/Criticism_of_Facebook)</a:t>
            </a:r>
          </a:p>
          <a:p>
            <a:pPr marL="0" indent="0">
              <a:buNone/>
            </a:pPr>
            <a:endParaRPr lang="en-US" sz="2000" dirty="0"/>
          </a:p>
        </p:txBody>
      </p:sp>
      <p:pic>
        <p:nvPicPr>
          <p:cNvPr id="9" name="Picture 8"/>
          <p:cNvPicPr>
            <a:picLocks noChangeAspect="1"/>
          </p:cNvPicPr>
          <p:nvPr/>
        </p:nvPicPr>
        <p:blipFill>
          <a:blip r:embed="rId3"/>
          <a:stretch>
            <a:fillRect/>
          </a:stretch>
        </p:blipFill>
        <p:spPr>
          <a:xfrm>
            <a:off x="7549097" y="4006805"/>
            <a:ext cx="940933" cy="940933"/>
          </a:xfrm>
          <a:prstGeom prst="rect">
            <a:avLst/>
          </a:prstGeom>
        </p:spPr>
      </p:pic>
      <p:sp>
        <p:nvSpPr>
          <p:cNvPr id="11" name="TextBox 10"/>
          <p:cNvSpPr txBox="1"/>
          <p:nvPr/>
        </p:nvSpPr>
        <p:spPr>
          <a:xfrm>
            <a:off x="1247654" y="5736667"/>
            <a:ext cx="6724891" cy="646331"/>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solidFill>
                  <a:schemeClr val="tx1"/>
                </a:solidFill>
              </a:rPr>
              <a:t>Resulting FTC (US Federal Trade Commission) </a:t>
            </a:r>
            <a:r>
              <a:rPr lang="en-US" dirty="0">
                <a:solidFill>
                  <a:srgbClr val="C00000"/>
                </a:solidFill>
              </a:rPr>
              <a:t>sanctions</a:t>
            </a:r>
            <a:r>
              <a:rPr lang="en-US" dirty="0"/>
              <a:t>: </a:t>
            </a:r>
            <a:br>
              <a:rPr lang="en-US" dirty="0"/>
            </a:br>
            <a:r>
              <a:rPr lang="en-US" dirty="0"/>
              <a:t>E.g., </a:t>
            </a:r>
            <a:r>
              <a:rPr lang="en-US" dirty="0">
                <a:solidFill>
                  <a:srgbClr val="0070C0"/>
                </a:solidFill>
              </a:rPr>
              <a:t>3rd party privacy audits </a:t>
            </a:r>
            <a:r>
              <a:rPr lang="en-US" dirty="0"/>
              <a:t>every 2 years for the next 20 years</a:t>
            </a:r>
          </a:p>
        </p:txBody>
      </p:sp>
    </p:spTree>
    <p:extLst>
      <p:ext uri="{BB962C8B-B14F-4D97-AF65-F5344CB8AC3E}">
        <p14:creationId xmlns:p14="http://schemas.microsoft.com/office/powerpoint/2010/main" val="211614709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Data Protection Regulations</a:t>
            </a:r>
          </a:p>
        </p:txBody>
      </p:sp>
      <p:sp>
        <p:nvSpPr>
          <p:cNvPr id="6" name="Subtitle 5"/>
          <p:cNvSpPr>
            <a:spLocks noGrp="1"/>
          </p:cNvSpPr>
          <p:nvPr>
            <p:ph type="subTitle" idx="1"/>
          </p:nvPr>
        </p:nvSpPr>
        <p:spPr/>
        <p:txBody>
          <a:bodyPr/>
          <a:lstStyle/>
          <a:p>
            <a:pPr marL="457200" indent="-457200" algn="l">
              <a:buFont typeface="Arial" panose="020B0604020202020204" pitchFamily="34" charset="0"/>
              <a:buChar char="•"/>
            </a:pPr>
            <a:r>
              <a:rPr lang="en-US" sz="2400" dirty="0"/>
              <a:t>Address organizations’ responsibility to secure data against unauthorized access </a:t>
            </a:r>
          </a:p>
          <a:p>
            <a:pPr marL="457200" indent="-457200" algn="l">
              <a:buFont typeface="Arial" panose="020B0604020202020204" pitchFamily="34" charset="0"/>
              <a:buChar char="•"/>
            </a:pPr>
            <a:r>
              <a:rPr lang="en-US" sz="2400" dirty="0"/>
              <a:t>Related to privacy: The ways organizations hold and handle private information</a:t>
            </a:r>
          </a:p>
        </p:txBody>
      </p:sp>
      <p:sp>
        <p:nvSpPr>
          <p:cNvPr id="4" name="Slide Number Placeholder 3"/>
          <p:cNvSpPr>
            <a:spLocks noGrp="1"/>
          </p:cNvSpPr>
          <p:nvPr>
            <p:ph type="sldNum" sz="quarter" idx="12"/>
          </p:nvPr>
        </p:nvSpPr>
        <p:spPr/>
        <p:txBody>
          <a:bodyPr/>
          <a:lstStyle/>
          <a:p>
            <a:pPr>
              <a:defRPr/>
            </a:pPr>
            <a:fld id="{9A47646D-C032-4CFB-A806-311CF862FD9E}" type="slidenum">
              <a:rPr lang="ar-SA" altLang="en-US" smtClean="0"/>
              <a:pPr>
                <a:defRPr/>
              </a:pPr>
              <a:t>23</a:t>
            </a:fld>
            <a:endParaRPr lang="en-US" altLang="en-US"/>
          </a:p>
        </p:txBody>
      </p:sp>
    </p:spTree>
    <p:extLst>
      <p:ext uri="{BB962C8B-B14F-4D97-AF65-F5344CB8AC3E}">
        <p14:creationId xmlns:p14="http://schemas.microsoft.com/office/powerpoint/2010/main" val="3363739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Responsibilities of Organizations</a:t>
            </a:r>
            <a:endParaRPr lang="en-US" dirty="0"/>
          </a:p>
        </p:txBody>
      </p:sp>
      <p:sp>
        <p:nvSpPr>
          <p:cNvPr id="3" name="Content Placeholder 2"/>
          <p:cNvSpPr>
            <a:spLocks noGrp="1"/>
          </p:cNvSpPr>
          <p:nvPr>
            <p:ph idx="1"/>
          </p:nvPr>
        </p:nvSpPr>
        <p:spPr/>
        <p:txBody>
          <a:bodyPr/>
          <a:lstStyle/>
          <a:p>
            <a:pPr eaLnBrk="1" fontAlgn="t" hangingPunct="1"/>
            <a:r>
              <a:rPr lang="en-US" sz="2400" dirty="0">
                <a:solidFill>
                  <a:srgbClr val="0070C0"/>
                </a:solidFill>
              </a:rPr>
              <a:t>Collect</a:t>
            </a:r>
            <a:r>
              <a:rPr lang="en-US" sz="2400" dirty="0"/>
              <a:t> only necessary personal information</a:t>
            </a:r>
          </a:p>
          <a:p>
            <a:pPr eaLnBrk="1" fontAlgn="t" hangingPunct="1"/>
            <a:r>
              <a:rPr lang="en-US" sz="2400" dirty="0">
                <a:solidFill>
                  <a:srgbClr val="0070C0"/>
                </a:solidFill>
              </a:rPr>
              <a:t>Keep</a:t>
            </a:r>
            <a:r>
              <a:rPr lang="en-US" sz="2400" dirty="0"/>
              <a:t> personal information only as long as necessary</a:t>
            </a:r>
          </a:p>
          <a:p>
            <a:pPr eaLnBrk="1" fontAlgn="t" hangingPunct="1"/>
            <a:r>
              <a:rPr lang="en-US" sz="2400" dirty="0"/>
              <a:t>Do not </a:t>
            </a:r>
            <a:r>
              <a:rPr lang="en-US" sz="2400" dirty="0">
                <a:solidFill>
                  <a:srgbClr val="0070C0"/>
                </a:solidFill>
              </a:rPr>
              <a:t>use</a:t>
            </a:r>
            <a:r>
              <a:rPr lang="en-US" sz="2400" dirty="0"/>
              <a:t> personal information when it is not necessary</a:t>
            </a:r>
          </a:p>
          <a:p>
            <a:pPr eaLnBrk="1" fontAlgn="t" hangingPunct="1"/>
            <a:r>
              <a:rPr lang="en-US" sz="2400" dirty="0">
                <a:solidFill>
                  <a:srgbClr val="0070C0"/>
                </a:solidFill>
              </a:rPr>
              <a:t>Restrict access </a:t>
            </a:r>
            <a:r>
              <a:rPr lang="en-US" sz="2400" dirty="0"/>
              <a:t>to sensitive information</a:t>
            </a:r>
          </a:p>
          <a:p>
            <a:pPr lvl="1" eaLnBrk="1" fontAlgn="t" hangingPunct="1"/>
            <a:r>
              <a:rPr lang="en-US" sz="2000" dirty="0"/>
              <a:t>E.g., limit administrative access</a:t>
            </a:r>
          </a:p>
          <a:p>
            <a:pPr eaLnBrk="1" fontAlgn="t" hangingPunct="1"/>
            <a:r>
              <a:rPr lang="en-US" sz="2400" dirty="0">
                <a:solidFill>
                  <a:srgbClr val="0070C0"/>
                </a:solidFill>
              </a:rPr>
              <a:t>Dispose</a:t>
            </a:r>
            <a:r>
              <a:rPr lang="en-US" sz="2400" dirty="0"/>
              <a:t> of sensitive data securely</a:t>
            </a:r>
            <a:endParaRPr lang="en-US" sz="2000" dirty="0"/>
          </a:p>
          <a:p>
            <a:pPr eaLnBrk="1" fontAlgn="t" hangingPunct="1"/>
            <a:r>
              <a:rPr lang="en-US" sz="2400" dirty="0"/>
              <a:t>Use industry-tested and accepted </a:t>
            </a:r>
            <a:r>
              <a:rPr lang="en-US" sz="2400" dirty="0">
                <a:solidFill>
                  <a:srgbClr val="0070C0"/>
                </a:solidFill>
              </a:rPr>
              <a:t>standard methods</a:t>
            </a:r>
            <a:r>
              <a:rPr lang="en-US" sz="2400" dirty="0"/>
              <a:t> for handling data</a:t>
            </a:r>
          </a:p>
          <a:p>
            <a:pPr eaLnBrk="1" fontAlgn="t" hangingPunct="1"/>
            <a:r>
              <a:rPr lang="en-US" sz="2400" dirty="0">
                <a:solidFill>
                  <a:srgbClr val="0070C0"/>
                </a:solidFill>
              </a:rPr>
              <a:t>Comply</a:t>
            </a:r>
            <a:r>
              <a:rPr lang="en-US" sz="2400" dirty="0"/>
              <a:t> with regulations</a:t>
            </a:r>
          </a:p>
        </p:txBody>
      </p:sp>
      <p:sp>
        <p:nvSpPr>
          <p:cNvPr id="4" name="Slide Number Placeholder 3"/>
          <p:cNvSpPr>
            <a:spLocks noGrp="1"/>
          </p:cNvSpPr>
          <p:nvPr>
            <p:ph type="sldNum" sz="quarter" idx="12"/>
          </p:nvPr>
        </p:nvSpPr>
        <p:spPr/>
        <p:txBody>
          <a:bodyPr/>
          <a:lstStyle/>
          <a:p>
            <a:fld id="{B6A68B1D-F102-4C5A-9AE8-DD0A20A13B17}" type="slidenum">
              <a:rPr lang="en-US" altLang="en-US" smtClean="0"/>
              <a:pPr/>
              <a:t>24</a:t>
            </a:fld>
            <a:endParaRPr lang="en-US" altLang="en-US" dirty="0"/>
          </a:p>
        </p:txBody>
      </p:sp>
    </p:spTree>
    <p:extLst>
      <p:ext uri="{BB962C8B-B14F-4D97-AF65-F5344CB8AC3E}">
        <p14:creationId xmlns:p14="http://schemas.microsoft.com/office/powerpoint/2010/main" val="3787735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Data Protection and Privacy Law in Qatar</a:t>
            </a:r>
          </a:p>
        </p:txBody>
      </p:sp>
      <p:sp>
        <p:nvSpPr>
          <p:cNvPr id="3" name="Content Placeholder 2"/>
          <p:cNvSpPr>
            <a:spLocks noGrp="1"/>
          </p:cNvSpPr>
          <p:nvPr>
            <p:ph idx="1"/>
          </p:nvPr>
        </p:nvSpPr>
        <p:spPr/>
        <p:txBody>
          <a:bodyPr/>
          <a:lstStyle/>
          <a:p>
            <a:r>
              <a:rPr lang="en-US" sz="2800" dirty="0"/>
              <a:t>Law No 13 signed into las in </a:t>
            </a:r>
            <a:r>
              <a:rPr lang="en-US" sz="2800" dirty="0">
                <a:solidFill>
                  <a:srgbClr val="0070C0"/>
                </a:solidFill>
              </a:rPr>
              <a:t>2016</a:t>
            </a:r>
            <a:r>
              <a:rPr lang="en-US" sz="2800" dirty="0"/>
              <a:t> </a:t>
            </a:r>
          </a:p>
          <a:p>
            <a:r>
              <a:rPr lang="en-US" sz="2800" dirty="0"/>
              <a:t>The law has provisions related to the </a:t>
            </a:r>
            <a:r>
              <a:rPr lang="en-US" sz="2800" dirty="0">
                <a:solidFill>
                  <a:srgbClr val="0070C0"/>
                </a:solidFill>
              </a:rPr>
              <a:t>rights of individuals to protect the privacy </a:t>
            </a:r>
            <a:r>
              <a:rPr lang="en-US" sz="2800" dirty="0"/>
              <a:t>of their personal data.</a:t>
            </a:r>
          </a:p>
          <a:p>
            <a:r>
              <a:rPr lang="en-US" sz="2800" dirty="0"/>
              <a:t>Covers </a:t>
            </a:r>
            <a:r>
              <a:rPr lang="en-US" sz="2800" dirty="0">
                <a:solidFill>
                  <a:srgbClr val="0070C0"/>
                </a:solidFill>
              </a:rPr>
              <a:t>electronically</a:t>
            </a:r>
            <a:r>
              <a:rPr lang="en-US" sz="2800" dirty="0"/>
              <a:t> processed, obtained, or extracted data</a:t>
            </a:r>
          </a:p>
          <a:p>
            <a:r>
              <a:rPr lang="en-US" sz="2800" dirty="0"/>
              <a:t>Requires organizations to adhere to basic </a:t>
            </a:r>
            <a:r>
              <a:rPr lang="en-US" sz="2800" dirty="0">
                <a:solidFill>
                  <a:srgbClr val="0070C0"/>
                </a:solidFill>
              </a:rPr>
              <a:t>data protection responsibilities</a:t>
            </a:r>
            <a:r>
              <a:rPr lang="en-US" sz="2800" dirty="0"/>
              <a:t>. This includes precautions to “protect personal data from loss, damage, modification, disclosure or being illegally accessed.</a:t>
            </a:r>
          </a:p>
          <a:p>
            <a:pPr marL="0" indent="0">
              <a:buNone/>
            </a:pPr>
            <a:endParaRPr lang="en-US" sz="2800" dirty="0"/>
          </a:p>
        </p:txBody>
      </p:sp>
      <p:sp>
        <p:nvSpPr>
          <p:cNvPr id="4" name="Slide Number Placeholder 3"/>
          <p:cNvSpPr>
            <a:spLocks noGrp="1"/>
          </p:cNvSpPr>
          <p:nvPr>
            <p:ph type="sldNum" sz="quarter" idx="12"/>
          </p:nvPr>
        </p:nvSpPr>
        <p:spPr/>
        <p:txBody>
          <a:bodyPr/>
          <a:lstStyle/>
          <a:p>
            <a:fld id="{B6A68B1D-F102-4C5A-9AE8-DD0A20A13B17}" type="slidenum">
              <a:rPr lang="en-US" altLang="en-US" smtClean="0"/>
              <a:pPr/>
              <a:t>25</a:t>
            </a:fld>
            <a:endParaRPr lang="en-US" altLang="en-US"/>
          </a:p>
        </p:txBody>
      </p:sp>
    </p:spTree>
    <p:extLst>
      <p:ext uri="{BB962C8B-B14F-4D97-AF65-F5344CB8AC3E}">
        <p14:creationId xmlns:p14="http://schemas.microsoft.com/office/powerpoint/2010/main" val="4074490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EU General Data Protection Regulation (GDPR)</a:t>
            </a:r>
          </a:p>
        </p:txBody>
      </p:sp>
      <p:sp>
        <p:nvSpPr>
          <p:cNvPr id="3" name="Content Placeholder 2"/>
          <p:cNvSpPr>
            <a:spLocks noGrp="1"/>
          </p:cNvSpPr>
          <p:nvPr>
            <p:ph idx="1"/>
          </p:nvPr>
        </p:nvSpPr>
        <p:spPr/>
        <p:txBody>
          <a:bodyPr/>
          <a:lstStyle/>
          <a:p>
            <a:r>
              <a:rPr lang="en-US" sz="2600" dirty="0"/>
              <a:t>Law on </a:t>
            </a:r>
            <a:r>
              <a:rPr lang="en-US" sz="2600" dirty="0">
                <a:solidFill>
                  <a:srgbClr val="0070C0"/>
                </a:solidFill>
              </a:rPr>
              <a:t>data protection and privacy </a:t>
            </a:r>
            <a:r>
              <a:rPr lang="en-US" sz="2600" dirty="0"/>
              <a:t>for all individual citizens of the EU (enforced May 2018)</a:t>
            </a:r>
          </a:p>
          <a:p>
            <a:pPr lvl="1"/>
            <a:r>
              <a:rPr lang="en-US" sz="2400" dirty="0"/>
              <a:t>Consequential regulatory development </a:t>
            </a:r>
          </a:p>
          <a:p>
            <a:r>
              <a:rPr lang="en-US" sz="2600" dirty="0"/>
              <a:t>Applies to any enterprise established in EU or processes personal info inside EU.</a:t>
            </a:r>
          </a:p>
          <a:p>
            <a:r>
              <a:rPr lang="en-US" sz="2600" dirty="0"/>
              <a:t>Provisions and requirements related to the processing of </a:t>
            </a:r>
            <a:r>
              <a:rPr lang="en-US" sz="2600" dirty="0">
                <a:solidFill>
                  <a:srgbClr val="0070C0"/>
                </a:solidFill>
              </a:rPr>
              <a:t>personal data of individuals</a:t>
            </a:r>
          </a:p>
          <a:p>
            <a:r>
              <a:rPr lang="en-US" sz="2600" dirty="0"/>
              <a:t>Addresses the </a:t>
            </a:r>
            <a:r>
              <a:rPr lang="en-US" sz="2600" dirty="0">
                <a:solidFill>
                  <a:srgbClr val="0070C0"/>
                </a:solidFill>
              </a:rPr>
              <a:t>transfer of personal data outside the EU</a:t>
            </a:r>
          </a:p>
          <a:p>
            <a:r>
              <a:rPr lang="en-US" sz="2600" dirty="0"/>
              <a:t>Give </a:t>
            </a:r>
            <a:r>
              <a:rPr lang="en-US" sz="2600" dirty="0">
                <a:solidFill>
                  <a:srgbClr val="0070C0"/>
                </a:solidFill>
              </a:rPr>
              <a:t>control to individuals</a:t>
            </a:r>
            <a:r>
              <a:rPr lang="en-US" sz="2600" dirty="0"/>
              <a:t> over their personal data</a:t>
            </a:r>
          </a:p>
        </p:txBody>
      </p:sp>
      <p:sp>
        <p:nvSpPr>
          <p:cNvPr id="4" name="Slide Number Placeholder 3"/>
          <p:cNvSpPr>
            <a:spLocks noGrp="1"/>
          </p:cNvSpPr>
          <p:nvPr>
            <p:ph type="sldNum" sz="quarter" idx="12"/>
          </p:nvPr>
        </p:nvSpPr>
        <p:spPr/>
        <p:txBody>
          <a:bodyPr/>
          <a:lstStyle/>
          <a:p>
            <a:pPr>
              <a:defRPr/>
            </a:pPr>
            <a:fld id="{9A47646D-C032-4CFB-A806-311CF862FD9E}" type="slidenum">
              <a:rPr lang="ar-SA" altLang="en-US" smtClean="0"/>
              <a:pPr>
                <a:defRPr/>
              </a:pPr>
              <a:t>26</a:t>
            </a:fld>
            <a:endParaRPr lang="en-US" altLang="en-US"/>
          </a:p>
        </p:txBody>
      </p:sp>
    </p:spTree>
    <p:extLst>
      <p:ext uri="{BB962C8B-B14F-4D97-AF65-F5344CB8AC3E}">
        <p14:creationId xmlns:p14="http://schemas.microsoft.com/office/powerpoint/2010/main" val="1827564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Example of GDPR Consequences: Cookies</a:t>
            </a:r>
          </a:p>
        </p:txBody>
      </p:sp>
      <p:sp>
        <p:nvSpPr>
          <p:cNvPr id="3" name="Content Placeholder 2"/>
          <p:cNvSpPr>
            <a:spLocks noGrp="1"/>
          </p:cNvSpPr>
          <p:nvPr>
            <p:ph idx="1"/>
          </p:nvPr>
        </p:nvSpPr>
        <p:spPr/>
        <p:txBody>
          <a:bodyPr/>
          <a:lstStyle/>
          <a:p>
            <a:r>
              <a:rPr lang="en-US" sz="1800" dirty="0"/>
              <a:t>You may have started seeing many cookie consent messages since May 2018 (GDPR enforcement date)</a:t>
            </a:r>
          </a:p>
          <a:p>
            <a:r>
              <a:rPr lang="en-US" sz="1800" dirty="0"/>
              <a:t>In GDPR: when cookies can identify an individual via their device, it is considered personal data</a:t>
            </a:r>
          </a:p>
          <a:p>
            <a:pPr lvl="1"/>
            <a:r>
              <a:rPr lang="en-US" sz="1800" dirty="0">
                <a:solidFill>
                  <a:srgbClr val="0070C0"/>
                </a:solidFill>
              </a:rPr>
              <a:t>Implied consent is no longer sufficient</a:t>
            </a:r>
            <a:endParaRPr lang="en-US" sz="1800" dirty="0"/>
          </a:p>
          <a:p>
            <a:pPr lvl="1"/>
            <a:r>
              <a:rPr lang="en-US" sz="1800" dirty="0">
                <a:solidFill>
                  <a:srgbClr val="0070C0"/>
                </a:solidFill>
              </a:rPr>
              <a:t>‘By using this site, you accept cookies’ messages are also not sufficient </a:t>
            </a:r>
          </a:p>
          <a:p>
            <a:pPr lvl="2"/>
            <a:r>
              <a:rPr lang="en-US" sz="1400" dirty="0"/>
              <a:t>No genuine and free choice, then</a:t>
            </a:r>
          </a:p>
          <a:p>
            <a:pPr lvl="1"/>
            <a:r>
              <a:rPr lang="en-US" sz="1800" dirty="0"/>
              <a:t>It must be </a:t>
            </a:r>
            <a:r>
              <a:rPr lang="en-US" sz="1800" dirty="0">
                <a:solidFill>
                  <a:srgbClr val="0070C0"/>
                </a:solidFill>
              </a:rPr>
              <a:t>as easy to withdraw consent as it is to give it</a:t>
            </a:r>
            <a:r>
              <a:rPr lang="en-US" sz="1800" dirty="0"/>
              <a:t>. </a:t>
            </a:r>
          </a:p>
          <a:p>
            <a:pPr lvl="2"/>
            <a:r>
              <a:rPr lang="en-US" sz="1400" dirty="0"/>
              <a:t>Cannot just tell people block cookies if you do not want tem</a:t>
            </a:r>
          </a:p>
          <a:p>
            <a:pPr lvl="1"/>
            <a:r>
              <a:rPr lang="en-US" sz="1800" dirty="0"/>
              <a:t>Sites will need to provide an </a:t>
            </a:r>
            <a:r>
              <a:rPr lang="en-US" sz="1800" dirty="0">
                <a:solidFill>
                  <a:srgbClr val="0070C0"/>
                </a:solidFill>
              </a:rPr>
              <a:t>opt-out option</a:t>
            </a:r>
          </a:p>
        </p:txBody>
      </p:sp>
      <p:sp>
        <p:nvSpPr>
          <p:cNvPr id="4" name="Slide Number Placeholder 3"/>
          <p:cNvSpPr>
            <a:spLocks noGrp="1"/>
          </p:cNvSpPr>
          <p:nvPr>
            <p:ph type="sldNum" sz="quarter" idx="12"/>
          </p:nvPr>
        </p:nvSpPr>
        <p:spPr/>
        <p:txBody>
          <a:bodyPr/>
          <a:lstStyle/>
          <a:p>
            <a:pPr>
              <a:defRPr/>
            </a:pPr>
            <a:fld id="{9A47646D-C032-4CFB-A806-311CF862FD9E}" type="slidenum">
              <a:rPr lang="ar-SA" altLang="en-US" smtClean="0"/>
              <a:pPr>
                <a:defRPr/>
              </a:pPr>
              <a:t>27</a:t>
            </a:fld>
            <a:endParaRPr lang="en-US" altLang="en-US"/>
          </a:p>
        </p:txBody>
      </p:sp>
      <p:pic>
        <p:nvPicPr>
          <p:cNvPr id="5" name="Picture 4"/>
          <p:cNvPicPr>
            <a:picLocks noChangeAspect="1"/>
          </p:cNvPicPr>
          <p:nvPr/>
        </p:nvPicPr>
        <p:blipFill>
          <a:blip r:embed="rId2"/>
          <a:stretch>
            <a:fillRect/>
          </a:stretch>
        </p:blipFill>
        <p:spPr>
          <a:xfrm>
            <a:off x="1932006" y="4582445"/>
            <a:ext cx="4849794" cy="1894555"/>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22322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Controversial Discussion Points</a:t>
            </a:r>
          </a:p>
        </p:txBody>
      </p:sp>
      <p:sp>
        <p:nvSpPr>
          <p:cNvPr id="3" name="Content Placeholder 2"/>
          <p:cNvSpPr>
            <a:spLocks noGrp="1"/>
          </p:cNvSpPr>
          <p:nvPr>
            <p:ph idx="1"/>
          </p:nvPr>
        </p:nvSpPr>
        <p:spPr/>
        <p:txBody>
          <a:bodyPr/>
          <a:lstStyle/>
          <a:p>
            <a:r>
              <a:rPr lang="en-US" altLang="en-US" sz="3600" dirty="0"/>
              <a:t>Should governments have the right to citizens’ private information?</a:t>
            </a:r>
          </a:p>
          <a:p>
            <a:pPr lvl="1"/>
            <a:r>
              <a:rPr lang="en-US" altLang="en-US" sz="3200" dirty="0"/>
              <a:t>Surveillance programs </a:t>
            </a:r>
          </a:p>
          <a:p>
            <a:pPr lvl="2"/>
            <a:r>
              <a:rPr lang="en-US" altLang="en-US" sz="2900" dirty="0"/>
              <a:t>E.g. NSA programs revealed by Edward Snowden</a:t>
            </a:r>
          </a:p>
          <a:p>
            <a:r>
              <a:rPr lang="en-US" altLang="en-US" sz="3600" dirty="0"/>
              <a:t>Why should I worry? I have nothing to hide</a:t>
            </a:r>
          </a:p>
          <a:p>
            <a:pPr marL="0" indent="0">
              <a:buNone/>
            </a:pPr>
            <a:endParaRPr lang="en-US" altLang="en-US" sz="3600" dirty="0"/>
          </a:p>
        </p:txBody>
      </p:sp>
      <p:sp>
        <p:nvSpPr>
          <p:cNvPr id="4" name="Slide Number Placeholder 3"/>
          <p:cNvSpPr>
            <a:spLocks noGrp="1"/>
          </p:cNvSpPr>
          <p:nvPr>
            <p:ph type="sldNum" sz="quarter" idx="12"/>
          </p:nvPr>
        </p:nvSpPr>
        <p:spPr/>
        <p:txBody>
          <a:bodyPr/>
          <a:lstStyle/>
          <a:p>
            <a:fld id="{B6A68B1D-F102-4C5A-9AE8-DD0A20A13B17}" type="slidenum">
              <a:rPr lang="en-US" altLang="en-US" smtClean="0"/>
              <a:pPr/>
              <a:t>28</a:t>
            </a:fld>
            <a:endParaRPr lang="en-US" altLang="en-US"/>
          </a:p>
        </p:txBody>
      </p:sp>
    </p:spTree>
    <p:extLst>
      <p:ext uri="{BB962C8B-B14F-4D97-AF65-F5344CB8AC3E}">
        <p14:creationId xmlns:p14="http://schemas.microsoft.com/office/powerpoint/2010/main" val="98172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References</a:t>
            </a:r>
          </a:p>
        </p:txBody>
      </p:sp>
      <p:sp>
        <p:nvSpPr>
          <p:cNvPr id="7" name="Content Placeholder 6"/>
          <p:cNvSpPr>
            <a:spLocks noGrp="1"/>
          </p:cNvSpPr>
          <p:nvPr>
            <p:ph idx="1"/>
          </p:nvPr>
        </p:nvSpPr>
        <p:spPr/>
        <p:txBody>
          <a:bodyPr/>
          <a:lstStyle/>
          <a:p>
            <a:r>
              <a:rPr lang="en-US" sz="1800" dirty="0"/>
              <a:t>Internet privacy</a:t>
            </a:r>
          </a:p>
          <a:p>
            <a:pPr lvl="1"/>
            <a:r>
              <a:rPr lang="en-US" sz="1400" dirty="0">
                <a:hlinkClick r:id="rId2"/>
              </a:rPr>
              <a:t>https://en.wikipedia.org/wiki/Internet_privacy</a:t>
            </a:r>
            <a:r>
              <a:rPr lang="en-US" sz="1400" dirty="0"/>
              <a:t> </a:t>
            </a:r>
            <a:endParaRPr lang="en-US" sz="1400" i="1" dirty="0"/>
          </a:p>
          <a:p>
            <a:r>
              <a:rPr lang="en-US" sz="1800" dirty="0"/>
              <a:t>EU General Data Protection Regulation (GDPR)</a:t>
            </a:r>
          </a:p>
          <a:p>
            <a:pPr lvl="1"/>
            <a:r>
              <a:rPr lang="en-US" sz="1400" dirty="0">
                <a:hlinkClick r:id="rId3"/>
              </a:rPr>
              <a:t>https://en.wikipedia.org/wiki/General_Data_Protection_Regulation</a:t>
            </a:r>
            <a:r>
              <a:rPr lang="en-US" sz="1400" dirty="0"/>
              <a:t> </a:t>
            </a:r>
          </a:p>
          <a:p>
            <a:r>
              <a:rPr lang="en-US" sz="1800" i="1" dirty="0"/>
              <a:t>Security in Computing</a:t>
            </a:r>
            <a:r>
              <a:rPr lang="en-US" sz="1800" dirty="0"/>
              <a:t>, Charles P. </a:t>
            </a:r>
            <a:r>
              <a:rPr lang="en-US" sz="1800" dirty="0" err="1"/>
              <a:t>Pfleeger</a:t>
            </a:r>
            <a:r>
              <a:rPr lang="en-US" sz="1800" dirty="0"/>
              <a:t>  (Author), Shari L. </a:t>
            </a:r>
            <a:r>
              <a:rPr lang="en-US" sz="1800" dirty="0" err="1"/>
              <a:t>Pfleeger</a:t>
            </a:r>
            <a:r>
              <a:rPr lang="en-US" sz="1800" dirty="0"/>
              <a:t>, 5th Edition, Prentice Hall, 2015. (Chapter 9)</a:t>
            </a:r>
          </a:p>
          <a:p>
            <a:r>
              <a:rPr lang="en-US" sz="1800" dirty="0"/>
              <a:t> Privacy issues of Facebook</a:t>
            </a:r>
          </a:p>
          <a:p>
            <a:pPr lvl="1"/>
            <a:r>
              <a:rPr lang="en-US" sz="1400" dirty="0">
                <a:hlinkClick r:id="rId4"/>
              </a:rPr>
              <a:t>https://en.wikipedia.org/wiki/Criticism_of_Facebook</a:t>
            </a:r>
            <a:r>
              <a:rPr lang="en-US" sz="1400" dirty="0"/>
              <a:t> </a:t>
            </a:r>
          </a:p>
          <a:p>
            <a:r>
              <a:rPr lang="en-US" sz="1800" dirty="0"/>
              <a:t>Tor</a:t>
            </a:r>
          </a:p>
          <a:p>
            <a:pPr lvl="1"/>
            <a:r>
              <a:rPr lang="en-US" sz="1400" dirty="0">
                <a:hlinkClick r:id="rId5"/>
              </a:rPr>
              <a:t>https://en.wikipedia.org/wiki/Tor_(anonymity_network)</a:t>
            </a:r>
            <a:endParaRPr lang="en-US" sz="1400" dirty="0"/>
          </a:p>
          <a:p>
            <a:pPr lvl="1"/>
            <a:r>
              <a:rPr lang="en-US" sz="1400" dirty="0">
                <a:hlinkClick r:id="rId6"/>
              </a:rPr>
              <a:t>https://www.torproject.org/download/</a:t>
            </a:r>
            <a:r>
              <a:rPr lang="en-US" sz="1400" dirty="0"/>
              <a:t> [not accessible in Qatar]</a:t>
            </a:r>
          </a:p>
          <a:p>
            <a:r>
              <a:rPr lang="en-US" sz="2000" dirty="0"/>
              <a:t>Examples of privacy policies</a:t>
            </a:r>
          </a:p>
          <a:p>
            <a:pPr lvl="1"/>
            <a:r>
              <a:rPr lang="en-US" sz="1800" dirty="0"/>
              <a:t>Google: </a:t>
            </a:r>
            <a:r>
              <a:rPr lang="en-US" sz="1400" dirty="0">
                <a:hlinkClick r:id="rId7"/>
              </a:rPr>
              <a:t>https://policies.google.com/privacy?hl=en-US</a:t>
            </a:r>
            <a:r>
              <a:rPr lang="en-US" sz="1400" dirty="0"/>
              <a:t>  </a:t>
            </a:r>
            <a:endParaRPr lang="en-US" sz="1800" dirty="0"/>
          </a:p>
          <a:p>
            <a:pPr lvl="1"/>
            <a:r>
              <a:rPr lang="en-US" sz="1800" dirty="0"/>
              <a:t>Facebook: </a:t>
            </a:r>
            <a:r>
              <a:rPr lang="en-US" sz="1400" dirty="0">
                <a:hlinkClick r:id="rId8"/>
              </a:rPr>
              <a:t>https://www.facebook.com/full_data_use_policy</a:t>
            </a:r>
            <a:r>
              <a:rPr lang="en-US" sz="1400" dirty="0"/>
              <a:t>  </a:t>
            </a:r>
          </a:p>
          <a:p>
            <a:r>
              <a:rPr lang="en-US" sz="2000" dirty="0"/>
              <a:t>Nothing to hide argument</a:t>
            </a:r>
          </a:p>
          <a:p>
            <a:pPr lvl="1"/>
            <a:r>
              <a:rPr lang="en-US" sz="1400" dirty="0">
                <a:hlinkClick r:id="rId9"/>
              </a:rPr>
              <a:t>https://en.wikipedia.org/wiki/Nothing_to_hide_argument</a:t>
            </a:r>
            <a:r>
              <a:rPr lang="en-US" sz="1400" dirty="0"/>
              <a:t> </a:t>
            </a:r>
          </a:p>
        </p:txBody>
      </p:sp>
    </p:spTree>
    <p:extLst>
      <p:ext uri="{BB962C8B-B14F-4D97-AF65-F5344CB8AC3E}">
        <p14:creationId xmlns:p14="http://schemas.microsoft.com/office/powerpoint/2010/main" val="409382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What is privacy?</a:t>
            </a:r>
          </a:p>
          <a:p>
            <a:r>
              <a:rPr lang="en-US" dirty="0"/>
              <a:t>What is data protection?</a:t>
            </a:r>
          </a:p>
          <a:p>
            <a:r>
              <a:rPr lang="en-US" dirty="0"/>
              <a:t>What is your right?</a:t>
            </a:r>
          </a:p>
          <a:p>
            <a:r>
              <a:rPr lang="en-US" dirty="0"/>
              <a:t>Should the government have right to my private information?</a:t>
            </a:r>
          </a:p>
          <a:p>
            <a:r>
              <a:rPr lang="en-US" altLang="en-US" dirty="0"/>
              <a:t>Why should I worry? I have nothing to hide</a:t>
            </a:r>
          </a:p>
        </p:txBody>
      </p:sp>
      <p:sp>
        <p:nvSpPr>
          <p:cNvPr id="4" name="Slide Number Placeholder 3"/>
          <p:cNvSpPr>
            <a:spLocks noGrp="1"/>
          </p:cNvSpPr>
          <p:nvPr>
            <p:ph type="sldNum" sz="quarter" idx="12"/>
          </p:nvPr>
        </p:nvSpPr>
        <p:spPr/>
        <p:txBody>
          <a:bodyPr/>
          <a:lstStyle/>
          <a:p>
            <a:pPr>
              <a:defRPr/>
            </a:pPr>
            <a:fld id="{9A47646D-C032-4CFB-A806-311CF862FD9E}" type="slidenum">
              <a:rPr lang="ar-SA" altLang="en-US" smtClean="0"/>
              <a:pPr>
                <a:defRPr/>
              </a:pPr>
              <a:t>3</a:t>
            </a:fld>
            <a:endParaRPr lang="en-US" altLang="en-US"/>
          </a:p>
        </p:txBody>
      </p:sp>
    </p:spTree>
    <p:extLst>
      <p:ext uri="{BB962C8B-B14F-4D97-AF65-F5344CB8AC3E}">
        <p14:creationId xmlns:p14="http://schemas.microsoft.com/office/powerpoint/2010/main" val="411656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Introduction to Privacy</a:t>
            </a:r>
          </a:p>
        </p:txBody>
      </p:sp>
      <p:sp>
        <p:nvSpPr>
          <p:cNvPr id="10243" name="Content Placeholder 2"/>
          <p:cNvSpPr>
            <a:spLocks noGrp="1"/>
          </p:cNvSpPr>
          <p:nvPr>
            <p:ph idx="1"/>
          </p:nvPr>
        </p:nvSpPr>
        <p:spPr/>
        <p:txBody>
          <a:bodyPr/>
          <a:lstStyle/>
          <a:p>
            <a:r>
              <a:rPr lang="en-US" altLang="en-US" dirty="0"/>
              <a:t>Introduction of technology has caused an </a:t>
            </a:r>
            <a:r>
              <a:rPr lang="en-US" altLang="en-US" dirty="0">
                <a:solidFill>
                  <a:srgbClr val="0070C0"/>
                </a:solidFill>
              </a:rPr>
              <a:t>erosion of our personal privacy</a:t>
            </a:r>
          </a:p>
          <a:p>
            <a:r>
              <a:rPr lang="en-US" altLang="en-US" dirty="0"/>
              <a:t>Lack of privacy makes us </a:t>
            </a:r>
            <a:r>
              <a:rPr lang="en-US" altLang="en-US" dirty="0">
                <a:solidFill>
                  <a:srgbClr val="0070C0"/>
                </a:solidFill>
              </a:rPr>
              <a:t>change our behavior</a:t>
            </a:r>
          </a:p>
          <a:p>
            <a:r>
              <a:rPr lang="en-US" altLang="en-US" dirty="0"/>
              <a:t>Access to our private data may be used to quietly </a:t>
            </a:r>
            <a:r>
              <a:rPr lang="en-US" altLang="en-US" dirty="0">
                <a:solidFill>
                  <a:srgbClr val="0070C0"/>
                </a:solidFill>
              </a:rPr>
              <a:t>manipulate our behavior</a:t>
            </a:r>
            <a:endParaRPr lang="en-US" altLang="en-US" dirty="0"/>
          </a:p>
          <a:p>
            <a:r>
              <a:rPr lang="en-US" altLang="en-US" dirty="0"/>
              <a:t>So </a:t>
            </a:r>
          </a:p>
          <a:p>
            <a:pPr lvl="1"/>
            <a:r>
              <a:rPr lang="en-US" altLang="en-US" dirty="0"/>
              <a:t>What are the risks that have been placed on it with today’s technology? </a:t>
            </a:r>
          </a:p>
          <a:p>
            <a:pPr lvl="1"/>
            <a:r>
              <a:rPr lang="en-US" altLang="en-US" dirty="0"/>
              <a:t>How can we limit the erosion of our privacy</a:t>
            </a:r>
          </a:p>
          <a:p>
            <a:pPr marL="0" indent="0">
              <a:buNone/>
            </a:pPr>
            <a:endParaRPr lang="en-US" altLang="en-US" dirty="0">
              <a:solidFill>
                <a:srgbClr val="0070C0"/>
              </a:solidFill>
            </a:endParaRPr>
          </a:p>
        </p:txBody>
      </p:sp>
      <p:sp>
        <p:nvSpPr>
          <p:cNvPr id="1024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2719755-D1AF-4C18-9E45-C7783CFED6D8}" type="slidenum">
              <a:rPr lang="en-US" altLang="en-US" sz="1400" smtClean="0"/>
              <a:pPr>
                <a:spcBef>
                  <a:spcPct val="0"/>
                </a:spcBef>
                <a:buFontTx/>
                <a:buNone/>
              </a:pPr>
              <a:t>4</a:t>
            </a:fld>
            <a:endParaRPr lang="en-US" altLang="en-US" sz="1400"/>
          </a:p>
        </p:txBody>
      </p:sp>
    </p:spTree>
    <p:extLst>
      <p:ext uri="{BB962C8B-B14F-4D97-AF65-F5344CB8AC3E}">
        <p14:creationId xmlns:p14="http://schemas.microsoft.com/office/powerpoint/2010/main" val="18232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 Elections, Facebook, Cambridge </a:t>
            </a:r>
            <a:r>
              <a:rPr lang="en-US" dirty="0" err="1"/>
              <a:t>Analytica</a:t>
            </a:r>
            <a:r>
              <a:rPr lang="en-US" dirty="0"/>
              <a:t> and Russia</a:t>
            </a:r>
          </a:p>
        </p:txBody>
      </p:sp>
      <p:sp>
        <p:nvSpPr>
          <p:cNvPr id="5" name="Content Placeholder 4"/>
          <p:cNvSpPr>
            <a:spLocks noGrp="1"/>
          </p:cNvSpPr>
          <p:nvPr>
            <p:ph idx="1"/>
          </p:nvPr>
        </p:nvSpPr>
        <p:spPr/>
        <p:txBody>
          <a:bodyPr/>
          <a:lstStyle/>
          <a:p>
            <a:r>
              <a:rPr lang="en-US" dirty="0"/>
              <a:t>Lack of privacy can help others manipulate our behaviors.</a:t>
            </a:r>
          </a:p>
        </p:txBody>
      </p:sp>
      <p:sp>
        <p:nvSpPr>
          <p:cNvPr id="3" name="Slide Number Placeholder 2"/>
          <p:cNvSpPr>
            <a:spLocks noGrp="1"/>
          </p:cNvSpPr>
          <p:nvPr>
            <p:ph type="sldNum" sz="quarter" idx="12"/>
          </p:nvPr>
        </p:nvSpPr>
        <p:spPr/>
        <p:txBody>
          <a:bodyPr/>
          <a:lstStyle/>
          <a:p>
            <a:fld id="{D9521B03-38C2-442B-9259-4F889B636FD8}" type="slidenum">
              <a:rPr lang="en-US" altLang="en-US" smtClean="0"/>
              <a:pPr/>
              <a:t>5</a:t>
            </a:fld>
            <a:endParaRPr lang="en-US" altLang="en-US"/>
          </a:p>
        </p:txBody>
      </p:sp>
      <p:pic>
        <p:nvPicPr>
          <p:cNvPr id="6" name="Picture 5"/>
          <p:cNvPicPr>
            <a:picLocks noChangeAspect="1"/>
          </p:cNvPicPr>
          <p:nvPr/>
        </p:nvPicPr>
        <p:blipFill>
          <a:blip r:embed="rId3"/>
          <a:stretch>
            <a:fillRect/>
          </a:stretch>
        </p:blipFill>
        <p:spPr>
          <a:xfrm>
            <a:off x="1371600" y="2819400"/>
            <a:ext cx="6248400" cy="3124200"/>
          </a:xfrm>
          <a:prstGeom prst="rect">
            <a:avLst/>
          </a:prstGeom>
        </p:spPr>
      </p:pic>
    </p:spTree>
    <p:extLst>
      <p:ext uri="{BB962C8B-B14F-4D97-AF65-F5344CB8AC3E}">
        <p14:creationId xmlns:p14="http://schemas.microsoft.com/office/powerpoint/2010/main" val="138606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What is Privacy?</a:t>
            </a:r>
          </a:p>
        </p:txBody>
      </p:sp>
      <p:sp>
        <p:nvSpPr>
          <p:cNvPr id="12291" name="Content Placeholder 2"/>
          <p:cNvSpPr>
            <a:spLocks noGrp="1"/>
          </p:cNvSpPr>
          <p:nvPr>
            <p:ph idx="1"/>
          </p:nvPr>
        </p:nvSpPr>
        <p:spPr/>
        <p:txBody>
          <a:bodyPr/>
          <a:lstStyle/>
          <a:p>
            <a:r>
              <a:rPr lang="en-US" altLang="en-US" dirty="0">
                <a:solidFill>
                  <a:srgbClr val="0070C0"/>
                </a:solidFill>
              </a:rPr>
              <a:t>Privacy is the user’s ability to </a:t>
            </a:r>
            <a:r>
              <a:rPr lang="en-US" altLang="en-US" b="1" u="sng" dirty="0">
                <a:solidFill>
                  <a:srgbClr val="0070C0"/>
                </a:solidFill>
              </a:rPr>
              <a:t>control</a:t>
            </a:r>
            <a:r>
              <a:rPr lang="en-US" altLang="en-US" dirty="0">
                <a:solidFill>
                  <a:srgbClr val="0070C0"/>
                </a:solidFill>
              </a:rPr>
              <a:t> how data pertaining to him/her can be </a:t>
            </a:r>
            <a:r>
              <a:rPr lang="en-US" altLang="en-US" b="1" dirty="0">
                <a:solidFill>
                  <a:srgbClr val="0070C0"/>
                </a:solidFill>
              </a:rPr>
              <a:t>collected</a:t>
            </a:r>
            <a:r>
              <a:rPr lang="en-US" altLang="en-US" dirty="0">
                <a:solidFill>
                  <a:srgbClr val="0070C0"/>
                </a:solidFill>
              </a:rPr>
              <a:t>, </a:t>
            </a:r>
            <a:r>
              <a:rPr lang="en-US" altLang="en-US" b="1" dirty="0">
                <a:solidFill>
                  <a:srgbClr val="0070C0"/>
                </a:solidFill>
              </a:rPr>
              <a:t>used</a:t>
            </a:r>
            <a:r>
              <a:rPr lang="en-US" altLang="en-US" dirty="0">
                <a:solidFill>
                  <a:srgbClr val="0070C0"/>
                </a:solidFill>
              </a:rPr>
              <a:t> and </a:t>
            </a:r>
            <a:r>
              <a:rPr lang="en-US" altLang="en-US" b="1" dirty="0">
                <a:solidFill>
                  <a:srgbClr val="0070C0"/>
                </a:solidFill>
              </a:rPr>
              <a:t>shared</a:t>
            </a:r>
            <a:r>
              <a:rPr lang="en-US" altLang="en-US" dirty="0">
                <a:solidFill>
                  <a:srgbClr val="0070C0"/>
                </a:solidFill>
              </a:rPr>
              <a:t> by someone else.</a:t>
            </a:r>
          </a:p>
          <a:p>
            <a:r>
              <a:rPr lang="en-US" altLang="en-US" sz="2400" dirty="0"/>
              <a:t>Privacy is </a:t>
            </a:r>
            <a:r>
              <a:rPr lang="en-US" altLang="en-US" sz="2400" b="1" dirty="0"/>
              <a:t>not a new problem </a:t>
            </a:r>
          </a:p>
          <a:p>
            <a:pPr lvl="1"/>
            <a:r>
              <a:rPr lang="en-US" altLang="en-US" sz="2400" dirty="0"/>
              <a:t>People have always worried about what others (friends, enemies, governments) might know about what they do.</a:t>
            </a:r>
          </a:p>
          <a:p>
            <a:r>
              <a:rPr lang="en-US" altLang="en-US" sz="2400" dirty="0"/>
              <a:t>What is different today?</a:t>
            </a:r>
          </a:p>
          <a:p>
            <a:pPr lvl="1"/>
            <a:r>
              <a:rPr lang="en-US" altLang="en-US" sz="2400" b="1" dirty="0"/>
              <a:t>Scale and magnitude </a:t>
            </a:r>
            <a:r>
              <a:rPr lang="en-US" altLang="en-US" sz="2400" dirty="0"/>
              <a:t>at which information about us and our activities can be collected, </a:t>
            </a:r>
          </a:p>
          <a:p>
            <a:pPr lvl="1"/>
            <a:r>
              <a:rPr lang="en-US" altLang="en-US" sz="2400" b="1" dirty="0"/>
              <a:t>Ways in which it can be used</a:t>
            </a:r>
            <a:r>
              <a:rPr lang="en-US" altLang="en-US" sz="2400" dirty="0"/>
              <a:t>, and shared or sold.</a:t>
            </a:r>
          </a:p>
        </p:txBody>
      </p:sp>
      <p:sp>
        <p:nvSpPr>
          <p:cNvPr id="122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4F5E15B-F621-4B2D-BF68-741D7AFF93DB}" type="slidenum">
              <a:rPr lang="en-US" altLang="en-US" sz="1400" smtClean="0"/>
              <a:pPr>
                <a:spcBef>
                  <a:spcPct val="0"/>
                </a:spcBef>
                <a:buFontTx/>
                <a:buNone/>
              </a:pPr>
              <a:t>6</a:t>
            </a:fld>
            <a:endParaRPr lang="en-US" altLang="en-US" sz="1400"/>
          </a:p>
        </p:txBody>
      </p:sp>
      <p:pic>
        <p:nvPicPr>
          <p:cNvPr id="5" name="Shape 170"/>
          <p:cNvPicPr preferRelativeResize="0"/>
          <p:nvPr/>
        </p:nvPicPr>
        <p:blipFill>
          <a:blip r:embed="rId3">
            <a:alphaModFix/>
          </a:blip>
          <a:stretch>
            <a:fillRect/>
          </a:stretch>
        </p:blipFill>
        <p:spPr>
          <a:xfrm>
            <a:off x="7410090" y="71889"/>
            <a:ext cx="1086929" cy="1095556"/>
          </a:xfrm>
          <a:prstGeom prst="rect">
            <a:avLst/>
          </a:prstGeom>
          <a:noFill/>
          <a:ln>
            <a:noFill/>
          </a:ln>
        </p:spPr>
      </p:pic>
    </p:spTree>
    <p:extLst>
      <p:ext uri="{BB962C8B-B14F-4D97-AF65-F5344CB8AC3E}">
        <p14:creationId xmlns:p14="http://schemas.microsoft.com/office/powerpoint/2010/main" val="8846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We Have Right to Privacy?</a:t>
            </a:r>
          </a:p>
        </p:txBody>
      </p:sp>
      <p:sp>
        <p:nvSpPr>
          <p:cNvPr id="3" name="Content Placeholder 2"/>
          <p:cNvSpPr>
            <a:spLocks noGrp="1"/>
          </p:cNvSpPr>
          <p:nvPr>
            <p:ph idx="1"/>
          </p:nvPr>
        </p:nvSpPr>
        <p:spPr/>
        <p:txBody>
          <a:bodyPr/>
          <a:lstStyle/>
          <a:p>
            <a:r>
              <a:rPr lang="en-US" dirty="0"/>
              <a:t>Privacy is a fundamental human right recognized in the </a:t>
            </a:r>
            <a:r>
              <a:rPr lang="en-US" dirty="0">
                <a:solidFill>
                  <a:srgbClr val="0070C0"/>
                </a:solidFill>
              </a:rPr>
              <a:t>UN Declaration of Human Rights</a:t>
            </a:r>
            <a:r>
              <a:rPr lang="en-US" dirty="0"/>
              <a:t>, the International Covenant on Civil and Political Rights and in many other international and regional treaties. </a:t>
            </a:r>
          </a:p>
          <a:p>
            <a:r>
              <a:rPr lang="en-US" dirty="0"/>
              <a:t>Many countries in the world recognizes a right of privacy explicitly in their </a:t>
            </a:r>
            <a:r>
              <a:rPr lang="en-US" dirty="0">
                <a:solidFill>
                  <a:srgbClr val="0070C0"/>
                </a:solidFill>
              </a:rPr>
              <a:t>constitution</a:t>
            </a:r>
            <a:endParaRPr lang="en-US" dirty="0"/>
          </a:p>
          <a:p>
            <a:r>
              <a:rPr lang="en-US" dirty="0">
                <a:solidFill>
                  <a:srgbClr val="0070C0"/>
                </a:solidFill>
              </a:rPr>
              <a:t>Qatar Personal Data Privacy Law </a:t>
            </a:r>
            <a:r>
              <a:rPr lang="en-US" dirty="0"/>
              <a:t>(Law No 13 of 2016)</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A47646D-C032-4CFB-A806-311CF862FD9E}" type="slidenum">
              <a:rPr lang="ar-SA" altLang="en-US" smtClean="0"/>
              <a:pPr>
                <a:defRPr/>
              </a:pPr>
              <a:t>7</a:t>
            </a:fld>
            <a:endParaRPr lang="en-US" altLang="en-US"/>
          </a:p>
        </p:txBody>
      </p:sp>
    </p:spTree>
    <p:extLst>
      <p:ext uri="{BB962C8B-B14F-4D97-AF65-F5344CB8AC3E}">
        <p14:creationId xmlns:p14="http://schemas.microsoft.com/office/powerpoint/2010/main" val="114804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a:t>Lack of Data Privacy Risks</a:t>
            </a:r>
          </a:p>
        </p:txBody>
      </p:sp>
      <p:sp>
        <p:nvSpPr>
          <p:cNvPr id="14339" name="Content Placeholder 2"/>
          <p:cNvSpPr>
            <a:spLocks noGrp="1"/>
          </p:cNvSpPr>
          <p:nvPr>
            <p:ph idx="1"/>
          </p:nvPr>
        </p:nvSpPr>
        <p:spPr/>
        <p:txBody>
          <a:bodyPr/>
          <a:lstStyle/>
          <a:p>
            <a:r>
              <a:rPr lang="en-US" altLang="en-US" sz="3200" dirty="0">
                <a:solidFill>
                  <a:srgbClr val="0070C0"/>
                </a:solidFill>
              </a:rPr>
              <a:t>Individual inconveniences</a:t>
            </a:r>
            <a:r>
              <a:rPr lang="en-US" altLang="en-US" sz="3200" dirty="0"/>
              <a:t> </a:t>
            </a:r>
          </a:p>
          <a:p>
            <a:pPr lvl="1"/>
            <a:r>
              <a:rPr lang="en-US" altLang="en-US" sz="2800" dirty="0"/>
              <a:t>Used to direct ad marketing campaigns</a:t>
            </a:r>
          </a:p>
          <a:p>
            <a:r>
              <a:rPr lang="en-US" altLang="en-US" sz="3200" dirty="0">
                <a:solidFill>
                  <a:srgbClr val="0070C0"/>
                </a:solidFill>
              </a:rPr>
              <a:t>Identity theft</a:t>
            </a:r>
          </a:p>
          <a:p>
            <a:pPr lvl="1"/>
            <a:r>
              <a:rPr lang="en-US" altLang="en-US" sz="2800" dirty="0"/>
              <a:t>Help impersonate the victim</a:t>
            </a:r>
          </a:p>
          <a:p>
            <a:r>
              <a:rPr lang="en-US" altLang="en-US" sz="3000" dirty="0"/>
              <a:t>Provide info for </a:t>
            </a:r>
            <a:r>
              <a:rPr lang="en-US" altLang="en-US" sz="3000" dirty="0">
                <a:solidFill>
                  <a:srgbClr val="0070C0"/>
                </a:solidFill>
              </a:rPr>
              <a:t>social engineering </a:t>
            </a:r>
            <a:r>
              <a:rPr lang="en-US" altLang="en-US" sz="3000" dirty="0"/>
              <a:t>attacks</a:t>
            </a:r>
          </a:p>
          <a:p>
            <a:r>
              <a:rPr lang="en-US" altLang="en-US" sz="3200" dirty="0">
                <a:solidFill>
                  <a:srgbClr val="0070C0"/>
                </a:solidFill>
              </a:rPr>
              <a:t>Impact freedom of speech</a:t>
            </a:r>
          </a:p>
          <a:p>
            <a:r>
              <a:rPr lang="en-US" altLang="en-US" sz="3200" dirty="0">
                <a:solidFill>
                  <a:srgbClr val="0070C0"/>
                </a:solidFill>
              </a:rPr>
              <a:t>Coercion and manipulation of behavior</a:t>
            </a:r>
          </a:p>
        </p:txBody>
      </p:sp>
      <p:sp>
        <p:nvSpPr>
          <p:cNvPr id="143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858F830-9152-4F37-B678-64165C8F49E1}" type="slidenum">
              <a:rPr lang="en-US" altLang="en-US" sz="1400" smtClean="0"/>
              <a:pPr>
                <a:spcBef>
                  <a:spcPct val="0"/>
                </a:spcBef>
                <a:buFontTx/>
                <a:buNone/>
              </a:pPr>
              <a:t>8</a:t>
            </a:fld>
            <a:endParaRPr lang="en-US" altLang="en-US" sz="1400"/>
          </a:p>
        </p:txBody>
      </p:sp>
    </p:spTree>
    <p:extLst>
      <p:ext uri="{BB962C8B-B14F-4D97-AF65-F5344CB8AC3E}">
        <p14:creationId xmlns:p14="http://schemas.microsoft.com/office/powerpoint/2010/main" val="170144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a:t>Privacy in Today’s World</a:t>
            </a:r>
          </a:p>
        </p:txBody>
      </p:sp>
      <p:sp>
        <p:nvSpPr>
          <p:cNvPr id="12291" name="Content Placeholder 2"/>
          <p:cNvSpPr>
            <a:spLocks noGrp="1"/>
          </p:cNvSpPr>
          <p:nvPr>
            <p:ph idx="1"/>
          </p:nvPr>
        </p:nvSpPr>
        <p:spPr/>
        <p:txBody>
          <a:bodyPr/>
          <a:lstStyle/>
          <a:p>
            <a:r>
              <a:rPr lang="en-US" altLang="en-US" dirty="0"/>
              <a:t>Data is </a:t>
            </a:r>
            <a:r>
              <a:rPr lang="en-US" altLang="en-US" dirty="0">
                <a:solidFill>
                  <a:srgbClr val="0070C0"/>
                </a:solidFill>
              </a:rPr>
              <a:t>collected</a:t>
            </a:r>
            <a:r>
              <a:rPr lang="en-US" altLang="en-US" dirty="0"/>
              <a:t> on almost all actions and transactions that individuals perform</a:t>
            </a:r>
          </a:p>
          <a:p>
            <a:pPr lvl="1"/>
            <a:r>
              <a:rPr lang="en-US" altLang="en-US" sz="2400" dirty="0"/>
              <a:t>Web surfing, purchases, user surveys and questionnaires, and other sources</a:t>
            </a:r>
          </a:p>
          <a:p>
            <a:r>
              <a:rPr lang="en-US" altLang="en-US" dirty="0"/>
              <a:t>Data is then aggregated by </a:t>
            </a:r>
            <a:r>
              <a:rPr lang="en-US" altLang="en-US" dirty="0">
                <a:solidFill>
                  <a:srgbClr val="0070C0"/>
                </a:solidFill>
              </a:rPr>
              <a:t>data brokers</a:t>
            </a:r>
          </a:p>
          <a:p>
            <a:r>
              <a:rPr lang="en-US" altLang="en-US" dirty="0">
                <a:solidFill>
                  <a:srgbClr val="0070C0"/>
                </a:solidFill>
              </a:rPr>
              <a:t>Used</a:t>
            </a:r>
            <a:r>
              <a:rPr lang="en-US" altLang="en-US" dirty="0"/>
              <a:t> in various ways</a:t>
            </a:r>
          </a:p>
          <a:p>
            <a:pPr lvl="1"/>
            <a:r>
              <a:rPr lang="en-US" altLang="en-US" sz="2400" dirty="0"/>
              <a:t>Advertising, selling info, criminals, political adversaries, governments, etc.</a:t>
            </a:r>
          </a:p>
          <a:p>
            <a:r>
              <a:rPr lang="en-US" altLang="en-US" dirty="0"/>
              <a:t>Collected private data may be </a:t>
            </a:r>
            <a:r>
              <a:rPr lang="en-US" altLang="en-US" dirty="0">
                <a:solidFill>
                  <a:srgbClr val="0070C0"/>
                </a:solidFill>
              </a:rPr>
              <a:t>kept/abused indefinitely</a:t>
            </a:r>
          </a:p>
          <a:p>
            <a:pPr lvl="1"/>
            <a:r>
              <a:rPr lang="en-US" altLang="en-US" dirty="0"/>
              <a:t>Right to be forgotten</a:t>
            </a:r>
          </a:p>
        </p:txBody>
      </p:sp>
      <p:sp>
        <p:nvSpPr>
          <p:cNvPr id="122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4F5E15B-F621-4B2D-BF68-741D7AFF93DB}" type="slidenum">
              <a:rPr lang="en-US" altLang="en-US" sz="1400" smtClean="0"/>
              <a:pPr>
                <a:spcBef>
                  <a:spcPct val="0"/>
                </a:spcBef>
                <a:buFontTx/>
                <a:buNone/>
              </a:pPr>
              <a:t>9</a:t>
            </a:fld>
            <a:endParaRPr lang="en-US" altLang="en-US" sz="1400"/>
          </a:p>
        </p:txBody>
      </p:sp>
    </p:spTree>
    <p:extLst>
      <p:ext uri="{BB962C8B-B14F-4D97-AF65-F5344CB8AC3E}">
        <p14:creationId xmlns:p14="http://schemas.microsoft.com/office/powerpoint/2010/main" val="47151198"/>
      </p:ext>
    </p:extLst>
  </p:cSld>
  <p:clrMapOvr>
    <a:masterClrMapping/>
  </p:clrMapOvr>
</p:sld>
</file>

<file path=ppt/theme/theme1.xml><?xml version="1.0" encoding="utf-8"?>
<a:theme xmlns:a="http://schemas.openxmlformats.org/drawingml/2006/main" name="Slides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Layers">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lides Theme" id="{03792438-23D3-400D-A33A-9E10DEA3DE1A}" vid="{FFBE66D1-38B1-47F1-BAFF-9633522F23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Slides Theme</Template>
  <TotalTime>6377</TotalTime>
  <Words>2521</Words>
  <Application>Microsoft Office PowerPoint</Application>
  <PresentationFormat>On-screen Show (4:3)</PresentationFormat>
  <Paragraphs>283</Paragraphs>
  <Slides>29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Slides Theme</vt:lpstr>
      <vt:lpstr>Privacy</vt:lpstr>
      <vt:lpstr>Agenda</vt:lpstr>
      <vt:lpstr>Questions</vt:lpstr>
      <vt:lpstr>Introduction to Privacy</vt:lpstr>
      <vt:lpstr>US Elections, Facebook, Cambridge Analytica and Russia</vt:lpstr>
      <vt:lpstr>What is Privacy?</vt:lpstr>
      <vt:lpstr>Do We Have Right to Privacy?</vt:lpstr>
      <vt:lpstr>Lack of Data Privacy Risks</vt:lpstr>
      <vt:lpstr>Privacy in Today’s World</vt:lpstr>
      <vt:lpstr>Data Brokers</vt:lpstr>
      <vt:lpstr>Government Surveillance Programs</vt:lpstr>
      <vt:lpstr>Threats to Privacy</vt:lpstr>
      <vt:lpstr>Components of Privacy Policy</vt:lpstr>
      <vt:lpstr>Privacy Policy Examples</vt:lpstr>
      <vt:lpstr>Example: Google Privacy Policy</vt:lpstr>
      <vt:lpstr>Example: Google Privacy Policy</vt:lpstr>
      <vt:lpstr>Example: Google Privacy Policy</vt:lpstr>
      <vt:lpstr>Example: Google Privacy Policy</vt:lpstr>
      <vt:lpstr>Example: Google Privacy Policy</vt:lpstr>
      <vt:lpstr>Right to Be Forgotten Example</vt:lpstr>
      <vt:lpstr>Companies Adherence to Privacy Policy</vt:lpstr>
      <vt:lpstr>Facebook Privacy Policies</vt:lpstr>
      <vt:lpstr>Data Protection Regulations</vt:lpstr>
      <vt:lpstr>Responsibilities of Organizations</vt:lpstr>
      <vt:lpstr>Data Protection and Privacy Law in Qatar</vt:lpstr>
      <vt:lpstr>EU General Data Protection Regulation (GDPR)</vt:lpstr>
      <vt:lpstr>Example of GDPR Consequences: Cookies</vt:lpstr>
      <vt:lpstr>Controversial Discussion Points</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Qutaibah Malluhi</dc:creator>
  <cp:lastModifiedBy>Devrim Unal</cp:lastModifiedBy>
  <cp:revision>274</cp:revision>
  <dcterms:created xsi:type="dcterms:W3CDTF">2018-08-21T11:10:02Z</dcterms:created>
  <dcterms:modified xsi:type="dcterms:W3CDTF">2022-04-10T22:58:40Z</dcterms:modified>
</cp:coreProperties>
</file>