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2" r:id="rId6"/>
    <p:sldId id="268" r:id="rId7"/>
    <p:sldId id="269" r:id="rId8"/>
    <p:sldId id="270" r:id="rId9"/>
    <p:sldId id="274" r:id="rId10"/>
    <p:sldId id="275" r:id="rId11"/>
    <p:sldId id="271" r:id="rId12"/>
    <p:sldId id="260" r:id="rId13"/>
    <p:sldId id="277" r:id="rId14"/>
    <p:sldId id="276" r:id="rId15"/>
    <p:sldId id="278" r:id="rId16"/>
    <p:sldId id="273" r:id="rId17"/>
    <p:sldId id="279" r:id="rId18"/>
    <p:sldId id="280" r:id="rId19"/>
    <p:sldId id="281" r:id="rId20"/>
    <p:sldId id="265" r:id="rId21"/>
    <p:sldId id="266" r:id="rId22"/>
  </p:sldIdLst>
  <p:sldSz cx="12192000" cy="6858000"/>
  <p:notesSz cx="6858000" cy="9144000"/>
  <p:defaultTextStyle>
    <a:defPPr>
      <a:defRPr lang="en-Q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599"/>
  </p:normalViewPr>
  <p:slideViewPr>
    <p:cSldViewPr snapToGrid="0" snapToObjects="1">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EA857-8F41-4C48-9630-09728671B9B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CF82CC7-E509-4A62-8F5D-DE4847D86D86}">
      <dgm:prSet/>
      <dgm:spPr/>
      <dgm:t>
        <a:bodyPr/>
        <a:lstStyle/>
        <a:p>
          <a:r>
            <a:rPr lang="en-US"/>
            <a:t>72.5 %t of the apps use at least one insecure cryptographic algorithm</a:t>
          </a:r>
        </a:p>
      </dgm:t>
    </dgm:pt>
    <dgm:pt modelId="{CE5BDEB1-BC2D-4A19-A4C1-E376D3E90D27}" type="parTrans" cxnId="{CCD87F20-ADC7-4C06-B2D2-750CB211E7CA}">
      <dgm:prSet/>
      <dgm:spPr/>
      <dgm:t>
        <a:bodyPr/>
        <a:lstStyle/>
        <a:p>
          <a:endParaRPr lang="en-US"/>
        </a:p>
      </dgm:t>
    </dgm:pt>
    <dgm:pt modelId="{9EDCF6B7-02A7-4719-8C2E-6853D208A993}" type="sibTrans" cxnId="{CCD87F20-ADC7-4C06-B2D2-750CB211E7CA}">
      <dgm:prSet/>
      <dgm:spPr/>
      <dgm:t>
        <a:bodyPr/>
        <a:lstStyle/>
        <a:p>
          <a:endParaRPr lang="en-US"/>
        </a:p>
      </dgm:t>
    </dgm:pt>
    <dgm:pt modelId="{CA4D10CF-566F-436B-9FF7-7CDFD55F8D19}">
      <dgm:prSet/>
      <dgm:spPr/>
      <dgm:t>
        <a:bodyPr/>
        <a:lstStyle/>
        <a:p>
          <a:r>
            <a:rPr lang="en-US" dirty="0"/>
            <a:t>three quarters of apps contained at least one tracker that reports information to third parties such as Facebook Analytics or Google Firebase.</a:t>
          </a:r>
        </a:p>
      </dgm:t>
    </dgm:pt>
    <dgm:pt modelId="{EECBAE7D-88D2-4675-9183-38D6CBE92EA7}" type="parTrans" cxnId="{E3E10426-3A26-4ACD-A0F9-F41A4E087CDA}">
      <dgm:prSet/>
      <dgm:spPr/>
      <dgm:t>
        <a:bodyPr/>
        <a:lstStyle/>
        <a:p>
          <a:endParaRPr lang="en-US"/>
        </a:p>
      </dgm:t>
    </dgm:pt>
    <dgm:pt modelId="{748068C7-491F-49FC-AB16-2477F7189CD9}" type="sibTrans" cxnId="{E3E10426-3A26-4ACD-A0F9-F41A4E087CDA}">
      <dgm:prSet/>
      <dgm:spPr/>
      <dgm:t>
        <a:bodyPr/>
        <a:lstStyle/>
        <a:p>
          <a:endParaRPr lang="en-US"/>
        </a:p>
      </dgm:t>
    </dgm:pt>
    <dgm:pt modelId="{3E0D8404-27BA-4715-81D9-A5D51E2592B4}">
      <dgm:prSet/>
      <dgm:spPr/>
      <dgm:t>
        <a:bodyPr/>
        <a:lstStyle/>
        <a:p>
          <a:r>
            <a:rPr lang="en-US"/>
            <a:t>Whilst most apps were free of malware, the Kyrgyzstan app Stop COVID-19 KG was discovered to have malware.</a:t>
          </a:r>
        </a:p>
      </dgm:t>
    </dgm:pt>
    <dgm:pt modelId="{625CC307-E601-4F0D-8C83-1DCADA6FA3F6}" type="parTrans" cxnId="{897FEBE9-0D7D-4478-88CB-BD16A01FFFDB}">
      <dgm:prSet/>
      <dgm:spPr/>
      <dgm:t>
        <a:bodyPr/>
        <a:lstStyle/>
        <a:p>
          <a:endParaRPr lang="en-US"/>
        </a:p>
      </dgm:t>
    </dgm:pt>
    <dgm:pt modelId="{D2326CF3-C201-48E8-8999-4ED471B212E4}" type="sibTrans" cxnId="{897FEBE9-0D7D-4478-88CB-BD16A01FFFDB}">
      <dgm:prSet/>
      <dgm:spPr/>
      <dgm:t>
        <a:bodyPr/>
        <a:lstStyle/>
        <a:p>
          <a:endParaRPr lang="en-US"/>
        </a:p>
      </dgm:t>
    </dgm:pt>
    <dgm:pt modelId="{F195981A-8937-E84B-A297-56A4A380D0C9}" type="pres">
      <dgm:prSet presAssocID="{BD1EA857-8F41-4C48-9630-09728671B9B3}" presName="linear" presStyleCnt="0">
        <dgm:presLayoutVars>
          <dgm:animLvl val="lvl"/>
          <dgm:resizeHandles val="exact"/>
        </dgm:presLayoutVars>
      </dgm:prSet>
      <dgm:spPr/>
    </dgm:pt>
    <dgm:pt modelId="{AABCEE50-BF97-7343-B495-81AFA1DBC96E}" type="pres">
      <dgm:prSet presAssocID="{BCF82CC7-E509-4A62-8F5D-DE4847D86D86}" presName="parentText" presStyleLbl="node1" presStyleIdx="0" presStyleCnt="3">
        <dgm:presLayoutVars>
          <dgm:chMax val="0"/>
          <dgm:bulletEnabled val="1"/>
        </dgm:presLayoutVars>
      </dgm:prSet>
      <dgm:spPr/>
    </dgm:pt>
    <dgm:pt modelId="{4FAF9CB4-9B02-5E41-8774-1464324EDCCA}" type="pres">
      <dgm:prSet presAssocID="{9EDCF6B7-02A7-4719-8C2E-6853D208A993}" presName="spacer" presStyleCnt="0"/>
      <dgm:spPr/>
    </dgm:pt>
    <dgm:pt modelId="{95627093-5B3B-0C4B-8C81-44124E346FFB}" type="pres">
      <dgm:prSet presAssocID="{CA4D10CF-566F-436B-9FF7-7CDFD55F8D19}" presName="parentText" presStyleLbl="node1" presStyleIdx="1" presStyleCnt="3">
        <dgm:presLayoutVars>
          <dgm:chMax val="0"/>
          <dgm:bulletEnabled val="1"/>
        </dgm:presLayoutVars>
      </dgm:prSet>
      <dgm:spPr/>
    </dgm:pt>
    <dgm:pt modelId="{1CEAB82C-E6A8-6A45-A735-65AFEF4347B6}" type="pres">
      <dgm:prSet presAssocID="{748068C7-491F-49FC-AB16-2477F7189CD9}" presName="spacer" presStyleCnt="0"/>
      <dgm:spPr/>
    </dgm:pt>
    <dgm:pt modelId="{CBAB4CAA-FAC2-4143-9CF7-BF1F5A804551}" type="pres">
      <dgm:prSet presAssocID="{3E0D8404-27BA-4715-81D9-A5D51E2592B4}" presName="parentText" presStyleLbl="node1" presStyleIdx="2" presStyleCnt="3">
        <dgm:presLayoutVars>
          <dgm:chMax val="0"/>
          <dgm:bulletEnabled val="1"/>
        </dgm:presLayoutVars>
      </dgm:prSet>
      <dgm:spPr/>
    </dgm:pt>
  </dgm:ptLst>
  <dgm:cxnLst>
    <dgm:cxn modelId="{CCD87F20-ADC7-4C06-B2D2-750CB211E7CA}" srcId="{BD1EA857-8F41-4C48-9630-09728671B9B3}" destId="{BCF82CC7-E509-4A62-8F5D-DE4847D86D86}" srcOrd="0" destOrd="0" parTransId="{CE5BDEB1-BC2D-4A19-A4C1-E376D3E90D27}" sibTransId="{9EDCF6B7-02A7-4719-8C2E-6853D208A993}"/>
    <dgm:cxn modelId="{E3E10426-3A26-4ACD-A0F9-F41A4E087CDA}" srcId="{BD1EA857-8F41-4C48-9630-09728671B9B3}" destId="{CA4D10CF-566F-436B-9FF7-7CDFD55F8D19}" srcOrd="1" destOrd="0" parTransId="{EECBAE7D-88D2-4675-9183-38D6CBE92EA7}" sibTransId="{748068C7-491F-49FC-AB16-2477F7189CD9}"/>
    <dgm:cxn modelId="{43BE144D-79E2-E04D-B985-6CD39123C2B0}" type="presOf" srcId="{BD1EA857-8F41-4C48-9630-09728671B9B3}" destId="{F195981A-8937-E84B-A297-56A4A380D0C9}" srcOrd="0" destOrd="0" presId="urn:microsoft.com/office/officeart/2005/8/layout/vList2"/>
    <dgm:cxn modelId="{5409297A-AAE5-F14E-A049-EBB432FB6BF9}" type="presOf" srcId="{CA4D10CF-566F-436B-9FF7-7CDFD55F8D19}" destId="{95627093-5B3B-0C4B-8C81-44124E346FFB}" srcOrd="0" destOrd="0" presId="urn:microsoft.com/office/officeart/2005/8/layout/vList2"/>
    <dgm:cxn modelId="{C7574C5A-87AB-CE47-B8AE-F0D55054AD14}" type="presOf" srcId="{BCF82CC7-E509-4A62-8F5D-DE4847D86D86}" destId="{AABCEE50-BF97-7343-B495-81AFA1DBC96E}" srcOrd="0" destOrd="0" presId="urn:microsoft.com/office/officeart/2005/8/layout/vList2"/>
    <dgm:cxn modelId="{F8E844D2-F59A-554C-BC7C-4F76273B684D}" type="presOf" srcId="{3E0D8404-27BA-4715-81D9-A5D51E2592B4}" destId="{CBAB4CAA-FAC2-4143-9CF7-BF1F5A804551}" srcOrd="0" destOrd="0" presId="urn:microsoft.com/office/officeart/2005/8/layout/vList2"/>
    <dgm:cxn modelId="{897FEBE9-0D7D-4478-88CB-BD16A01FFFDB}" srcId="{BD1EA857-8F41-4C48-9630-09728671B9B3}" destId="{3E0D8404-27BA-4715-81D9-A5D51E2592B4}" srcOrd="2" destOrd="0" parTransId="{625CC307-E601-4F0D-8C83-1DCADA6FA3F6}" sibTransId="{D2326CF3-C201-48E8-8999-4ED471B212E4}"/>
    <dgm:cxn modelId="{E7F760DC-580E-A843-81B0-08B872F6B46B}" type="presParOf" srcId="{F195981A-8937-E84B-A297-56A4A380D0C9}" destId="{AABCEE50-BF97-7343-B495-81AFA1DBC96E}" srcOrd="0" destOrd="0" presId="urn:microsoft.com/office/officeart/2005/8/layout/vList2"/>
    <dgm:cxn modelId="{D3E73F88-F505-2E48-8DE5-AAD1A8568CDA}" type="presParOf" srcId="{F195981A-8937-E84B-A297-56A4A380D0C9}" destId="{4FAF9CB4-9B02-5E41-8774-1464324EDCCA}" srcOrd="1" destOrd="0" presId="urn:microsoft.com/office/officeart/2005/8/layout/vList2"/>
    <dgm:cxn modelId="{6A8F1F36-A5C5-8047-84A0-E4C1521F2930}" type="presParOf" srcId="{F195981A-8937-E84B-A297-56A4A380D0C9}" destId="{95627093-5B3B-0C4B-8C81-44124E346FFB}" srcOrd="2" destOrd="0" presId="urn:microsoft.com/office/officeart/2005/8/layout/vList2"/>
    <dgm:cxn modelId="{381A12B6-7195-1845-ACA2-DD3FA1FB6B64}" type="presParOf" srcId="{F195981A-8937-E84B-A297-56A4A380D0C9}" destId="{1CEAB82C-E6A8-6A45-A735-65AFEF4347B6}" srcOrd="3" destOrd="0" presId="urn:microsoft.com/office/officeart/2005/8/layout/vList2"/>
    <dgm:cxn modelId="{AC3750B5-6BB8-5B42-B040-CB41475C7381}" type="presParOf" srcId="{F195981A-8937-E84B-A297-56A4A380D0C9}" destId="{CBAB4CAA-FAC2-4143-9CF7-BF1F5A80455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A41CE4-6855-4BA6-9462-FFE0F255171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5BD1AF8-BEB4-41B6-A5DD-7BD2DADAF467}">
      <dgm:prSet/>
      <dgm:spPr/>
      <dgm:t>
        <a:bodyPr/>
        <a:lstStyle/>
        <a:p>
          <a:r>
            <a:rPr lang="en-US"/>
            <a:t>In the case of contact tracing application, each client will serve as a node that granted access to the system by a trusted group of entities or authorization authority.</a:t>
          </a:r>
        </a:p>
      </dgm:t>
    </dgm:pt>
    <dgm:pt modelId="{03445898-21FF-470C-AA94-25D09F7E3579}" type="parTrans" cxnId="{0B139E95-19AD-4EF6-81DE-CAC10C2AC9E4}">
      <dgm:prSet/>
      <dgm:spPr/>
      <dgm:t>
        <a:bodyPr/>
        <a:lstStyle/>
        <a:p>
          <a:endParaRPr lang="en-US"/>
        </a:p>
      </dgm:t>
    </dgm:pt>
    <dgm:pt modelId="{CA075DF3-17CD-4010-AF46-A85429A2ED2E}" type="sibTrans" cxnId="{0B139E95-19AD-4EF6-81DE-CAC10C2AC9E4}">
      <dgm:prSet/>
      <dgm:spPr/>
      <dgm:t>
        <a:bodyPr/>
        <a:lstStyle/>
        <a:p>
          <a:endParaRPr lang="en-US"/>
        </a:p>
      </dgm:t>
    </dgm:pt>
    <dgm:pt modelId="{FCA68900-7BDF-4E37-A991-2EA86BDFFF07}">
      <dgm:prSet/>
      <dgm:spPr/>
      <dgm:t>
        <a:bodyPr/>
        <a:lstStyle/>
        <a:p>
          <a:r>
            <a:rPr lang="en-US"/>
            <a:t>The data on the blockchain should only be shared within the authorized nodes. Each node on the chain must have a public key and a private key that it related to encryption of data at rest and transmission.</a:t>
          </a:r>
        </a:p>
      </dgm:t>
    </dgm:pt>
    <dgm:pt modelId="{04264B5D-96D6-462C-A1AC-CD1FCAAE65DB}" type="parTrans" cxnId="{FEFB6F48-0011-4407-A065-C3B2DFBA664C}">
      <dgm:prSet/>
      <dgm:spPr/>
      <dgm:t>
        <a:bodyPr/>
        <a:lstStyle/>
        <a:p>
          <a:endParaRPr lang="en-US"/>
        </a:p>
      </dgm:t>
    </dgm:pt>
    <dgm:pt modelId="{10CE8395-A491-47B1-98A6-F6C07AD99730}" type="sibTrans" cxnId="{FEFB6F48-0011-4407-A065-C3B2DFBA664C}">
      <dgm:prSet/>
      <dgm:spPr/>
      <dgm:t>
        <a:bodyPr/>
        <a:lstStyle/>
        <a:p>
          <a:endParaRPr lang="en-US"/>
        </a:p>
      </dgm:t>
    </dgm:pt>
    <dgm:pt modelId="{DEC3B9B0-9EF9-3548-B993-9E108786D0A0}" type="pres">
      <dgm:prSet presAssocID="{E6A41CE4-6855-4BA6-9462-FFE0F255171D}" presName="hierChild1" presStyleCnt="0">
        <dgm:presLayoutVars>
          <dgm:chPref val="1"/>
          <dgm:dir/>
          <dgm:animOne val="branch"/>
          <dgm:animLvl val="lvl"/>
          <dgm:resizeHandles/>
        </dgm:presLayoutVars>
      </dgm:prSet>
      <dgm:spPr/>
    </dgm:pt>
    <dgm:pt modelId="{F2BEE233-E3B7-1548-A1D0-D197DADE8F5E}" type="pres">
      <dgm:prSet presAssocID="{75BD1AF8-BEB4-41B6-A5DD-7BD2DADAF467}" presName="hierRoot1" presStyleCnt="0"/>
      <dgm:spPr/>
    </dgm:pt>
    <dgm:pt modelId="{4D482039-9F4F-4943-9A84-0E89F79ED962}" type="pres">
      <dgm:prSet presAssocID="{75BD1AF8-BEB4-41B6-A5DD-7BD2DADAF467}" presName="composite" presStyleCnt="0"/>
      <dgm:spPr/>
    </dgm:pt>
    <dgm:pt modelId="{5CEDBBF2-4817-E140-B190-AD0EE13426AF}" type="pres">
      <dgm:prSet presAssocID="{75BD1AF8-BEB4-41B6-A5DD-7BD2DADAF467}" presName="background" presStyleLbl="node0" presStyleIdx="0" presStyleCnt="2"/>
      <dgm:spPr/>
    </dgm:pt>
    <dgm:pt modelId="{6C0E0FE8-3E86-B64E-A101-DFFF1493C7DA}" type="pres">
      <dgm:prSet presAssocID="{75BD1AF8-BEB4-41B6-A5DD-7BD2DADAF467}" presName="text" presStyleLbl="fgAcc0" presStyleIdx="0" presStyleCnt="2">
        <dgm:presLayoutVars>
          <dgm:chPref val="3"/>
        </dgm:presLayoutVars>
      </dgm:prSet>
      <dgm:spPr/>
    </dgm:pt>
    <dgm:pt modelId="{B728B3F1-7E6D-414C-AD47-F94BA8765BB4}" type="pres">
      <dgm:prSet presAssocID="{75BD1AF8-BEB4-41B6-A5DD-7BD2DADAF467}" presName="hierChild2" presStyleCnt="0"/>
      <dgm:spPr/>
    </dgm:pt>
    <dgm:pt modelId="{090A44C2-1FFD-1D42-84D1-85E6C8C62E88}" type="pres">
      <dgm:prSet presAssocID="{FCA68900-7BDF-4E37-A991-2EA86BDFFF07}" presName="hierRoot1" presStyleCnt="0"/>
      <dgm:spPr/>
    </dgm:pt>
    <dgm:pt modelId="{1BDA837A-574D-A448-8FE7-5861831FD6DF}" type="pres">
      <dgm:prSet presAssocID="{FCA68900-7BDF-4E37-A991-2EA86BDFFF07}" presName="composite" presStyleCnt="0"/>
      <dgm:spPr/>
    </dgm:pt>
    <dgm:pt modelId="{7F07871F-FD9A-3343-A322-E061B9051FE0}" type="pres">
      <dgm:prSet presAssocID="{FCA68900-7BDF-4E37-A991-2EA86BDFFF07}" presName="background" presStyleLbl="node0" presStyleIdx="1" presStyleCnt="2"/>
      <dgm:spPr/>
    </dgm:pt>
    <dgm:pt modelId="{085DDFC9-3DC6-6E41-8CFD-51CC6AFB3272}" type="pres">
      <dgm:prSet presAssocID="{FCA68900-7BDF-4E37-A991-2EA86BDFFF07}" presName="text" presStyleLbl="fgAcc0" presStyleIdx="1" presStyleCnt="2">
        <dgm:presLayoutVars>
          <dgm:chPref val="3"/>
        </dgm:presLayoutVars>
      </dgm:prSet>
      <dgm:spPr/>
    </dgm:pt>
    <dgm:pt modelId="{B4AE67B6-87AA-B045-B702-A512E6B5940B}" type="pres">
      <dgm:prSet presAssocID="{FCA68900-7BDF-4E37-A991-2EA86BDFFF07}" presName="hierChild2" presStyleCnt="0"/>
      <dgm:spPr/>
    </dgm:pt>
  </dgm:ptLst>
  <dgm:cxnLst>
    <dgm:cxn modelId="{92D9FA32-30CD-B24F-923C-13DF13B8ADE0}" type="presOf" srcId="{FCA68900-7BDF-4E37-A991-2EA86BDFFF07}" destId="{085DDFC9-3DC6-6E41-8CFD-51CC6AFB3272}" srcOrd="0" destOrd="0" presId="urn:microsoft.com/office/officeart/2005/8/layout/hierarchy1"/>
    <dgm:cxn modelId="{FEFB6F48-0011-4407-A065-C3B2DFBA664C}" srcId="{E6A41CE4-6855-4BA6-9462-FFE0F255171D}" destId="{FCA68900-7BDF-4E37-A991-2EA86BDFFF07}" srcOrd="1" destOrd="0" parTransId="{04264B5D-96D6-462C-A1AC-CD1FCAAE65DB}" sibTransId="{10CE8395-A491-47B1-98A6-F6C07AD99730}"/>
    <dgm:cxn modelId="{0B139E95-19AD-4EF6-81DE-CAC10C2AC9E4}" srcId="{E6A41CE4-6855-4BA6-9462-FFE0F255171D}" destId="{75BD1AF8-BEB4-41B6-A5DD-7BD2DADAF467}" srcOrd="0" destOrd="0" parTransId="{03445898-21FF-470C-AA94-25D09F7E3579}" sibTransId="{CA075DF3-17CD-4010-AF46-A85429A2ED2E}"/>
    <dgm:cxn modelId="{CF1577AE-CBD3-3944-9976-34E97D7B7C13}" type="presOf" srcId="{75BD1AF8-BEB4-41B6-A5DD-7BD2DADAF467}" destId="{6C0E0FE8-3E86-B64E-A101-DFFF1493C7DA}" srcOrd="0" destOrd="0" presId="urn:microsoft.com/office/officeart/2005/8/layout/hierarchy1"/>
    <dgm:cxn modelId="{178D1FEF-42A8-614A-946E-6FCD459AF0EF}" type="presOf" srcId="{E6A41CE4-6855-4BA6-9462-FFE0F255171D}" destId="{DEC3B9B0-9EF9-3548-B993-9E108786D0A0}" srcOrd="0" destOrd="0" presId="urn:microsoft.com/office/officeart/2005/8/layout/hierarchy1"/>
    <dgm:cxn modelId="{A53D9EAF-DBF2-6A4B-8957-4EB4D29E5DF6}" type="presParOf" srcId="{DEC3B9B0-9EF9-3548-B993-9E108786D0A0}" destId="{F2BEE233-E3B7-1548-A1D0-D197DADE8F5E}" srcOrd="0" destOrd="0" presId="urn:microsoft.com/office/officeart/2005/8/layout/hierarchy1"/>
    <dgm:cxn modelId="{CE766067-AF94-8247-9FC6-E1F84E01770B}" type="presParOf" srcId="{F2BEE233-E3B7-1548-A1D0-D197DADE8F5E}" destId="{4D482039-9F4F-4943-9A84-0E89F79ED962}" srcOrd="0" destOrd="0" presId="urn:microsoft.com/office/officeart/2005/8/layout/hierarchy1"/>
    <dgm:cxn modelId="{2C0C1547-6FAD-8B4D-A25F-8DF198EA8513}" type="presParOf" srcId="{4D482039-9F4F-4943-9A84-0E89F79ED962}" destId="{5CEDBBF2-4817-E140-B190-AD0EE13426AF}" srcOrd="0" destOrd="0" presId="urn:microsoft.com/office/officeart/2005/8/layout/hierarchy1"/>
    <dgm:cxn modelId="{E9F7DD48-9489-FB4B-BD6E-801CBB2BEDB8}" type="presParOf" srcId="{4D482039-9F4F-4943-9A84-0E89F79ED962}" destId="{6C0E0FE8-3E86-B64E-A101-DFFF1493C7DA}" srcOrd="1" destOrd="0" presId="urn:microsoft.com/office/officeart/2005/8/layout/hierarchy1"/>
    <dgm:cxn modelId="{A76D4FA7-E08D-CA43-8316-7F3AFC57201B}" type="presParOf" srcId="{F2BEE233-E3B7-1548-A1D0-D197DADE8F5E}" destId="{B728B3F1-7E6D-414C-AD47-F94BA8765BB4}" srcOrd="1" destOrd="0" presId="urn:microsoft.com/office/officeart/2005/8/layout/hierarchy1"/>
    <dgm:cxn modelId="{29696480-A2D5-D14F-BA90-C013878EC07F}" type="presParOf" srcId="{DEC3B9B0-9EF9-3548-B993-9E108786D0A0}" destId="{090A44C2-1FFD-1D42-84D1-85E6C8C62E88}" srcOrd="1" destOrd="0" presId="urn:microsoft.com/office/officeart/2005/8/layout/hierarchy1"/>
    <dgm:cxn modelId="{2A4AA7A9-B83E-4448-8110-2C34E66E47A6}" type="presParOf" srcId="{090A44C2-1FFD-1D42-84D1-85E6C8C62E88}" destId="{1BDA837A-574D-A448-8FE7-5861831FD6DF}" srcOrd="0" destOrd="0" presId="urn:microsoft.com/office/officeart/2005/8/layout/hierarchy1"/>
    <dgm:cxn modelId="{13B0B173-0557-2B4E-BF71-D17D54AD1F80}" type="presParOf" srcId="{1BDA837A-574D-A448-8FE7-5861831FD6DF}" destId="{7F07871F-FD9A-3343-A322-E061B9051FE0}" srcOrd="0" destOrd="0" presId="urn:microsoft.com/office/officeart/2005/8/layout/hierarchy1"/>
    <dgm:cxn modelId="{5994F01A-7B70-5D47-89CD-943D8E926F0E}" type="presParOf" srcId="{1BDA837A-574D-A448-8FE7-5861831FD6DF}" destId="{085DDFC9-3DC6-6E41-8CFD-51CC6AFB3272}" srcOrd="1" destOrd="0" presId="urn:microsoft.com/office/officeart/2005/8/layout/hierarchy1"/>
    <dgm:cxn modelId="{25251759-7377-904B-9A0B-65231CC3F8C5}" type="presParOf" srcId="{090A44C2-1FFD-1D42-84D1-85E6C8C62E88}" destId="{B4AE67B6-87AA-B045-B702-A512E6B594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CEE50-BF97-7343-B495-81AFA1DBC96E}">
      <dsp:nvSpPr>
        <dsp:cNvPr id="0" name=""/>
        <dsp:cNvSpPr/>
      </dsp:nvSpPr>
      <dsp:spPr>
        <a:xfrm>
          <a:off x="0" y="551507"/>
          <a:ext cx="10515600" cy="10328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72.5 %t of the apps use at least one insecure cryptographic algorithm</a:t>
          </a:r>
        </a:p>
      </dsp:txBody>
      <dsp:txXfrm>
        <a:off x="50420" y="601927"/>
        <a:ext cx="10414760" cy="932014"/>
      </dsp:txXfrm>
    </dsp:sp>
    <dsp:sp modelId="{95627093-5B3B-0C4B-8C81-44124E346FFB}">
      <dsp:nvSpPr>
        <dsp:cNvPr id="0" name=""/>
        <dsp:cNvSpPr/>
      </dsp:nvSpPr>
      <dsp:spPr>
        <a:xfrm>
          <a:off x="0" y="1659241"/>
          <a:ext cx="10515600" cy="103285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three quarters of apps contained at least one tracker that reports information to third parties such as Facebook Analytics or Google Firebase.</a:t>
          </a:r>
        </a:p>
      </dsp:txBody>
      <dsp:txXfrm>
        <a:off x="50420" y="1709661"/>
        <a:ext cx="10414760" cy="932014"/>
      </dsp:txXfrm>
    </dsp:sp>
    <dsp:sp modelId="{CBAB4CAA-FAC2-4143-9CF7-BF1F5A804551}">
      <dsp:nvSpPr>
        <dsp:cNvPr id="0" name=""/>
        <dsp:cNvSpPr/>
      </dsp:nvSpPr>
      <dsp:spPr>
        <a:xfrm>
          <a:off x="0" y="2766976"/>
          <a:ext cx="10515600" cy="103285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Whilst most apps were free of malware, the Kyrgyzstan app Stop COVID-19 KG was discovered to have malware.</a:t>
          </a:r>
        </a:p>
      </dsp:txBody>
      <dsp:txXfrm>
        <a:off x="50420" y="2817396"/>
        <a:ext cx="10414760" cy="932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DBBF2-4817-E140-B190-AD0EE13426AF}">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E0FE8-3E86-B64E-A101-DFFF1493C7DA}">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In the case of contact tracing application, each client will serve as a node that granted access to the system by a trusted group of entities or authorization authority.</a:t>
          </a:r>
        </a:p>
      </dsp:txBody>
      <dsp:txXfrm>
        <a:off x="696297" y="538547"/>
        <a:ext cx="4171627" cy="2590157"/>
      </dsp:txXfrm>
    </dsp:sp>
    <dsp:sp modelId="{7F07871F-FD9A-3343-A322-E061B9051FE0}">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DDFC9-3DC6-6E41-8CFD-51CC6AFB3272}">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data on the blockchain should only be shared within the authorized nodes. Each node on the chain must have a public key and a private key that it related to encryption of data at rest and transmission.</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7687-6266-4845-A51B-790349DB0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QA"/>
          </a:p>
        </p:txBody>
      </p:sp>
      <p:sp>
        <p:nvSpPr>
          <p:cNvPr id="3" name="Subtitle 2">
            <a:extLst>
              <a:ext uri="{FF2B5EF4-FFF2-40B4-BE49-F238E27FC236}">
                <a16:creationId xmlns:a16="http://schemas.microsoft.com/office/drawing/2014/main" id="{A1A1BD85-35A3-9E4C-A43D-0CF46B294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QA"/>
          </a:p>
        </p:txBody>
      </p:sp>
      <p:sp>
        <p:nvSpPr>
          <p:cNvPr id="4" name="Date Placeholder 3">
            <a:extLst>
              <a:ext uri="{FF2B5EF4-FFF2-40B4-BE49-F238E27FC236}">
                <a16:creationId xmlns:a16="http://schemas.microsoft.com/office/drawing/2014/main" id="{3125BBFA-B24B-EE49-9335-2594E3893E86}"/>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5" name="Footer Placeholder 4">
            <a:extLst>
              <a:ext uri="{FF2B5EF4-FFF2-40B4-BE49-F238E27FC236}">
                <a16:creationId xmlns:a16="http://schemas.microsoft.com/office/drawing/2014/main" id="{A5523DA3-938C-634E-9910-A9DB275CFA34}"/>
              </a:ext>
            </a:extLst>
          </p:cNvPr>
          <p:cNvSpPr>
            <a:spLocks noGrp="1"/>
          </p:cNvSpPr>
          <p:nvPr>
            <p:ph type="ftr" sz="quarter" idx="11"/>
          </p:nvPr>
        </p:nvSpPr>
        <p:spPr/>
        <p:txBody>
          <a:bodyPr/>
          <a:lstStyle/>
          <a:p>
            <a:endParaRPr lang="en-QA"/>
          </a:p>
        </p:txBody>
      </p:sp>
      <p:sp>
        <p:nvSpPr>
          <p:cNvPr id="6" name="Slide Number Placeholder 5">
            <a:extLst>
              <a:ext uri="{FF2B5EF4-FFF2-40B4-BE49-F238E27FC236}">
                <a16:creationId xmlns:a16="http://schemas.microsoft.com/office/drawing/2014/main" id="{8404A5ED-022C-7047-847F-D79F03FA165C}"/>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107808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CABD-028E-A149-A328-BDFC8C019B73}"/>
              </a:ext>
            </a:extLst>
          </p:cNvPr>
          <p:cNvSpPr>
            <a:spLocks noGrp="1"/>
          </p:cNvSpPr>
          <p:nvPr>
            <p:ph type="title"/>
          </p:nvPr>
        </p:nvSpPr>
        <p:spPr/>
        <p:txBody>
          <a:bodyPr/>
          <a:lstStyle/>
          <a:p>
            <a:r>
              <a:rPr lang="en-US"/>
              <a:t>Click to edit Master title style</a:t>
            </a:r>
            <a:endParaRPr lang="en-QA"/>
          </a:p>
        </p:txBody>
      </p:sp>
      <p:sp>
        <p:nvSpPr>
          <p:cNvPr id="3" name="Vertical Text Placeholder 2">
            <a:extLst>
              <a:ext uri="{FF2B5EF4-FFF2-40B4-BE49-F238E27FC236}">
                <a16:creationId xmlns:a16="http://schemas.microsoft.com/office/drawing/2014/main" id="{8DC03444-3B52-B344-A38D-279D739D6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4" name="Date Placeholder 3">
            <a:extLst>
              <a:ext uri="{FF2B5EF4-FFF2-40B4-BE49-F238E27FC236}">
                <a16:creationId xmlns:a16="http://schemas.microsoft.com/office/drawing/2014/main" id="{CEC4F67B-0E9E-3C48-9E76-2B1E016DF8A5}"/>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5" name="Footer Placeholder 4">
            <a:extLst>
              <a:ext uri="{FF2B5EF4-FFF2-40B4-BE49-F238E27FC236}">
                <a16:creationId xmlns:a16="http://schemas.microsoft.com/office/drawing/2014/main" id="{685C45DD-6DDF-4346-BC40-C973450D751E}"/>
              </a:ext>
            </a:extLst>
          </p:cNvPr>
          <p:cNvSpPr>
            <a:spLocks noGrp="1"/>
          </p:cNvSpPr>
          <p:nvPr>
            <p:ph type="ftr" sz="quarter" idx="11"/>
          </p:nvPr>
        </p:nvSpPr>
        <p:spPr/>
        <p:txBody>
          <a:bodyPr/>
          <a:lstStyle/>
          <a:p>
            <a:endParaRPr lang="en-QA"/>
          </a:p>
        </p:txBody>
      </p:sp>
      <p:sp>
        <p:nvSpPr>
          <p:cNvPr id="6" name="Slide Number Placeholder 5">
            <a:extLst>
              <a:ext uri="{FF2B5EF4-FFF2-40B4-BE49-F238E27FC236}">
                <a16:creationId xmlns:a16="http://schemas.microsoft.com/office/drawing/2014/main" id="{E0ABF399-E239-CA4D-8FB7-E8A8744F8753}"/>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408328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A992A-0FF8-514A-88AC-54E164CB71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QA"/>
          </a:p>
        </p:txBody>
      </p:sp>
      <p:sp>
        <p:nvSpPr>
          <p:cNvPr id="3" name="Vertical Text Placeholder 2">
            <a:extLst>
              <a:ext uri="{FF2B5EF4-FFF2-40B4-BE49-F238E27FC236}">
                <a16:creationId xmlns:a16="http://schemas.microsoft.com/office/drawing/2014/main" id="{107126CA-6944-6A49-AC61-5A17EE696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4" name="Date Placeholder 3">
            <a:extLst>
              <a:ext uri="{FF2B5EF4-FFF2-40B4-BE49-F238E27FC236}">
                <a16:creationId xmlns:a16="http://schemas.microsoft.com/office/drawing/2014/main" id="{6E621C63-6430-9F46-B534-51860320D0CB}"/>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5" name="Footer Placeholder 4">
            <a:extLst>
              <a:ext uri="{FF2B5EF4-FFF2-40B4-BE49-F238E27FC236}">
                <a16:creationId xmlns:a16="http://schemas.microsoft.com/office/drawing/2014/main" id="{C76C73AD-13D1-5647-95E1-8BF3C391C11F}"/>
              </a:ext>
            </a:extLst>
          </p:cNvPr>
          <p:cNvSpPr>
            <a:spLocks noGrp="1"/>
          </p:cNvSpPr>
          <p:nvPr>
            <p:ph type="ftr" sz="quarter" idx="11"/>
          </p:nvPr>
        </p:nvSpPr>
        <p:spPr/>
        <p:txBody>
          <a:bodyPr/>
          <a:lstStyle/>
          <a:p>
            <a:endParaRPr lang="en-QA"/>
          </a:p>
        </p:txBody>
      </p:sp>
      <p:sp>
        <p:nvSpPr>
          <p:cNvPr id="6" name="Slide Number Placeholder 5">
            <a:extLst>
              <a:ext uri="{FF2B5EF4-FFF2-40B4-BE49-F238E27FC236}">
                <a16:creationId xmlns:a16="http://schemas.microsoft.com/office/drawing/2014/main" id="{C61C906C-16E4-6746-BB5C-F740E333FADA}"/>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152931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F7A1-1216-C240-AE98-FF995F236D69}"/>
              </a:ext>
            </a:extLst>
          </p:cNvPr>
          <p:cNvSpPr>
            <a:spLocks noGrp="1"/>
          </p:cNvSpPr>
          <p:nvPr>
            <p:ph type="title"/>
          </p:nvPr>
        </p:nvSpPr>
        <p:spPr/>
        <p:txBody>
          <a:bodyPr/>
          <a:lstStyle/>
          <a:p>
            <a:r>
              <a:rPr lang="en-US"/>
              <a:t>Click to edit Master title style</a:t>
            </a:r>
            <a:endParaRPr lang="en-QA"/>
          </a:p>
        </p:txBody>
      </p:sp>
      <p:sp>
        <p:nvSpPr>
          <p:cNvPr id="3" name="Content Placeholder 2">
            <a:extLst>
              <a:ext uri="{FF2B5EF4-FFF2-40B4-BE49-F238E27FC236}">
                <a16:creationId xmlns:a16="http://schemas.microsoft.com/office/drawing/2014/main" id="{901F212E-8158-674C-953A-8DF940152A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4" name="Date Placeholder 3">
            <a:extLst>
              <a:ext uri="{FF2B5EF4-FFF2-40B4-BE49-F238E27FC236}">
                <a16:creationId xmlns:a16="http://schemas.microsoft.com/office/drawing/2014/main" id="{746D1638-61E4-9A4D-A142-314304EEAE6B}"/>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5" name="Footer Placeholder 4">
            <a:extLst>
              <a:ext uri="{FF2B5EF4-FFF2-40B4-BE49-F238E27FC236}">
                <a16:creationId xmlns:a16="http://schemas.microsoft.com/office/drawing/2014/main" id="{B0DCA2AA-B1AC-8049-B77D-C735D31C9729}"/>
              </a:ext>
            </a:extLst>
          </p:cNvPr>
          <p:cNvSpPr>
            <a:spLocks noGrp="1"/>
          </p:cNvSpPr>
          <p:nvPr>
            <p:ph type="ftr" sz="quarter" idx="11"/>
          </p:nvPr>
        </p:nvSpPr>
        <p:spPr/>
        <p:txBody>
          <a:bodyPr/>
          <a:lstStyle/>
          <a:p>
            <a:endParaRPr lang="en-QA"/>
          </a:p>
        </p:txBody>
      </p:sp>
      <p:sp>
        <p:nvSpPr>
          <p:cNvPr id="6" name="Slide Number Placeholder 5">
            <a:extLst>
              <a:ext uri="{FF2B5EF4-FFF2-40B4-BE49-F238E27FC236}">
                <a16:creationId xmlns:a16="http://schemas.microsoft.com/office/drawing/2014/main" id="{BC47CA42-3F3A-7440-9EB6-D0AAB9CD0214}"/>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155159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122C-FDC4-E44D-93AF-734D93E90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QA"/>
          </a:p>
        </p:txBody>
      </p:sp>
      <p:sp>
        <p:nvSpPr>
          <p:cNvPr id="3" name="Text Placeholder 2">
            <a:extLst>
              <a:ext uri="{FF2B5EF4-FFF2-40B4-BE49-F238E27FC236}">
                <a16:creationId xmlns:a16="http://schemas.microsoft.com/office/drawing/2014/main" id="{6F668A47-0078-C944-B09D-4BE297F45D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F0272-4BB9-1E44-A8A8-33A0F99DC938}"/>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5" name="Footer Placeholder 4">
            <a:extLst>
              <a:ext uri="{FF2B5EF4-FFF2-40B4-BE49-F238E27FC236}">
                <a16:creationId xmlns:a16="http://schemas.microsoft.com/office/drawing/2014/main" id="{1CDB806B-087A-6D49-A443-0E12AAEE9BC5}"/>
              </a:ext>
            </a:extLst>
          </p:cNvPr>
          <p:cNvSpPr>
            <a:spLocks noGrp="1"/>
          </p:cNvSpPr>
          <p:nvPr>
            <p:ph type="ftr" sz="quarter" idx="11"/>
          </p:nvPr>
        </p:nvSpPr>
        <p:spPr/>
        <p:txBody>
          <a:bodyPr/>
          <a:lstStyle/>
          <a:p>
            <a:endParaRPr lang="en-QA"/>
          </a:p>
        </p:txBody>
      </p:sp>
      <p:sp>
        <p:nvSpPr>
          <p:cNvPr id="6" name="Slide Number Placeholder 5">
            <a:extLst>
              <a:ext uri="{FF2B5EF4-FFF2-40B4-BE49-F238E27FC236}">
                <a16:creationId xmlns:a16="http://schemas.microsoft.com/office/drawing/2014/main" id="{366B6520-E821-9743-BBCA-E96046E493A4}"/>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56141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3840-C1D8-DE42-9FE7-058A4E8954A8}"/>
              </a:ext>
            </a:extLst>
          </p:cNvPr>
          <p:cNvSpPr>
            <a:spLocks noGrp="1"/>
          </p:cNvSpPr>
          <p:nvPr>
            <p:ph type="title"/>
          </p:nvPr>
        </p:nvSpPr>
        <p:spPr/>
        <p:txBody>
          <a:bodyPr/>
          <a:lstStyle/>
          <a:p>
            <a:r>
              <a:rPr lang="en-US"/>
              <a:t>Click to edit Master title style</a:t>
            </a:r>
            <a:endParaRPr lang="en-QA"/>
          </a:p>
        </p:txBody>
      </p:sp>
      <p:sp>
        <p:nvSpPr>
          <p:cNvPr id="3" name="Content Placeholder 2">
            <a:extLst>
              <a:ext uri="{FF2B5EF4-FFF2-40B4-BE49-F238E27FC236}">
                <a16:creationId xmlns:a16="http://schemas.microsoft.com/office/drawing/2014/main" id="{7C4B1049-C924-C048-987E-1F152BB85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4" name="Content Placeholder 3">
            <a:extLst>
              <a:ext uri="{FF2B5EF4-FFF2-40B4-BE49-F238E27FC236}">
                <a16:creationId xmlns:a16="http://schemas.microsoft.com/office/drawing/2014/main" id="{D032DE18-0EF3-4E44-835D-F0E387048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5" name="Date Placeholder 4">
            <a:extLst>
              <a:ext uri="{FF2B5EF4-FFF2-40B4-BE49-F238E27FC236}">
                <a16:creationId xmlns:a16="http://schemas.microsoft.com/office/drawing/2014/main" id="{85205847-44C5-4B42-92FE-126AC958D554}"/>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6" name="Footer Placeholder 5">
            <a:extLst>
              <a:ext uri="{FF2B5EF4-FFF2-40B4-BE49-F238E27FC236}">
                <a16:creationId xmlns:a16="http://schemas.microsoft.com/office/drawing/2014/main" id="{1E070269-F29C-5344-8EF0-0E326BB5E964}"/>
              </a:ext>
            </a:extLst>
          </p:cNvPr>
          <p:cNvSpPr>
            <a:spLocks noGrp="1"/>
          </p:cNvSpPr>
          <p:nvPr>
            <p:ph type="ftr" sz="quarter" idx="11"/>
          </p:nvPr>
        </p:nvSpPr>
        <p:spPr/>
        <p:txBody>
          <a:bodyPr/>
          <a:lstStyle/>
          <a:p>
            <a:endParaRPr lang="en-QA"/>
          </a:p>
        </p:txBody>
      </p:sp>
      <p:sp>
        <p:nvSpPr>
          <p:cNvPr id="7" name="Slide Number Placeholder 6">
            <a:extLst>
              <a:ext uri="{FF2B5EF4-FFF2-40B4-BE49-F238E27FC236}">
                <a16:creationId xmlns:a16="http://schemas.microsoft.com/office/drawing/2014/main" id="{0E80DB7C-D67A-544D-98F7-5E56B322B108}"/>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86749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35D4-3B6F-F54A-B1BC-81A4A9202CAF}"/>
              </a:ext>
            </a:extLst>
          </p:cNvPr>
          <p:cNvSpPr>
            <a:spLocks noGrp="1"/>
          </p:cNvSpPr>
          <p:nvPr>
            <p:ph type="title"/>
          </p:nvPr>
        </p:nvSpPr>
        <p:spPr>
          <a:xfrm>
            <a:off x="839788" y="365125"/>
            <a:ext cx="10515600" cy="1325563"/>
          </a:xfrm>
        </p:spPr>
        <p:txBody>
          <a:bodyPr/>
          <a:lstStyle/>
          <a:p>
            <a:r>
              <a:rPr lang="en-US"/>
              <a:t>Click to edit Master title style</a:t>
            </a:r>
            <a:endParaRPr lang="en-QA"/>
          </a:p>
        </p:txBody>
      </p:sp>
      <p:sp>
        <p:nvSpPr>
          <p:cNvPr id="3" name="Text Placeholder 2">
            <a:extLst>
              <a:ext uri="{FF2B5EF4-FFF2-40B4-BE49-F238E27FC236}">
                <a16:creationId xmlns:a16="http://schemas.microsoft.com/office/drawing/2014/main" id="{DD8A5F7E-E6B5-724D-ADAC-1FFC87EF3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DB8404-7734-D94E-9A5C-D47B3CD6A0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5" name="Text Placeholder 4">
            <a:extLst>
              <a:ext uri="{FF2B5EF4-FFF2-40B4-BE49-F238E27FC236}">
                <a16:creationId xmlns:a16="http://schemas.microsoft.com/office/drawing/2014/main" id="{2B7B9768-C68C-5542-B6AC-09A6DEA58A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A2B75-5DC9-D746-8EF8-39FF345D7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7" name="Date Placeholder 6">
            <a:extLst>
              <a:ext uri="{FF2B5EF4-FFF2-40B4-BE49-F238E27FC236}">
                <a16:creationId xmlns:a16="http://schemas.microsoft.com/office/drawing/2014/main" id="{629CFD6C-1FBB-1945-9F22-026EF0932255}"/>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8" name="Footer Placeholder 7">
            <a:extLst>
              <a:ext uri="{FF2B5EF4-FFF2-40B4-BE49-F238E27FC236}">
                <a16:creationId xmlns:a16="http://schemas.microsoft.com/office/drawing/2014/main" id="{1113D0BD-B757-0341-94D8-9328EED70E56}"/>
              </a:ext>
            </a:extLst>
          </p:cNvPr>
          <p:cNvSpPr>
            <a:spLocks noGrp="1"/>
          </p:cNvSpPr>
          <p:nvPr>
            <p:ph type="ftr" sz="quarter" idx="11"/>
          </p:nvPr>
        </p:nvSpPr>
        <p:spPr/>
        <p:txBody>
          <a:bodyPr/>
          <a:lstStyle/>
          <a:p>
            <a:endParaRPr lang="en-QA"/>
          </a:p>
        </p:txBody>
      </p:sp>
      <p:sp>
        <p:nvSpPr>
          <p:cNvPr id="9" name="Slide Number Placeholder 8">
            <a:extLst>
              <a:ext uri="{FF2B5EF4-FFF2-40B4-BE49-F238E27FC236}">
                <a16:creationId xmlns:a16="http://schemas.microsoft.com/office/drawing/2014/main" id="{BAC35F13-1EFF-544B-9FB2-07D6AE934F2F}"/>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308952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8FC4-F8C6-F24F-832D-70D2C78C98A5}"/>
              </a:ext>
            </a:extLst>
          </p:cNvPr>
          <p:cNvSpPr>
            <a:spLocks noGrp="1"/>
          </p:cNvSpPr>
          <p:nvPr>
            <p:ph type="title"/>
          </p:nvPr>
        </p:nvSpPr>
        <p:spPr/>
        <p:txBody>
          <a:bodyPr/>
          <a:lstStyle/>
          <a:p>
            <a:r>
              <a:rPr lang="en-US"/>
              <a:t>Click to edit Master title style</a:t>
            </a:r>
            <a:endParaRPr lang="en-QA"/>
          </a:p>
        </p:txBody>
      </p:sp>
      <p:sp>
        <p:nvSpPr>
          <p:cNvPr id="3" name="Date Placeholder 2">
            <a:extLst>
              <a:ext uri="{FF2B5EF4-FFF2-40B4-BE49-F238E27FC236}">
                <a16:creationId xmlns:a16="http://schemas.microsoft.com/office/drawing/2014/main" id="{9F43E704-6EF9-E14F-B9B8-068991E7A474}"/>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4" name="Footer Placeholder 3">
            <a:extLst>
              <a:ext uri="{FF2B5EF4-FFF2-40B4-BE49-F238E27FC236}">
                <a16:creationId xmlns:a16="http://schemas.microsoft.com/office/drawing/2014/main" id="{9E495019-B2AB-A843-A17C-FF087A4951AC}"/>
              </a:ext>
            </a:extLst>
          </p:cNvPr>
          <p:cNvSpPr>
            <a:spLocks noGrp="1"/>
          </p:cNvSpPr>
          <p:nvPr>
            <p:ph type="ftr" sz="quarter" idx="11"/>
          </p:nvPr>
        </p:nvSpPr>
        <p:spPr/>
        <p:txBody>
          <a:bodyPr/>
          <a:lstStyle/>
          <a:p>
            <a:endParaRPr lang="en-QA"/>
          </a:p>
        </p:txBody>
      </p:sp>
      <p:sp>
        <p:nvSpPr>
          <p:cNvPr id="5" name="Slide Number Placeholder 4">
            <a:extLst>
              <a:ext uri="{FF2B5EF4-FFF2-40B4-BE49-F238E27FC236}">
                <a16:creationId xmlns:a16="http://schemas.microsoft.com/office/drawing/2014/main" id="{E9DD5D16-CB28-3543-874F-ACC23A5DB075}"/>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31269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895B0-1CBE-1345-8753-79F215E106C4}"/>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3" name="Footer Placeholder 2">
            <a:extLst>
              <a:ext uri="{FF2B5EF4-FFF2-40B4-BE49-F238E27FC236}">
                <a16:creationId xmlns:a16="http://schemas.microsoft.com/office/drawing/2014/main" id="{14D9BB49-D45A-E840-86C9-527019148244}"/>
              </a:ext>
            </a:extLst>
          </p:cNvPr>
          <p:cNvSpPr>
            <a:spLocks noGrp="1"/>
          </p:cNvSpPr>
          <p:nvPr>
            <p:ph type="ftr" sz="quarter" idx="11"/>
          </p:nvPr>
        </p:nvSpPr>
        <p:spPr/>
        <p:txBody>
          <a:bodyPr/>
          <a:lstStyle/>
          <a:p>
            <a:endParaRPr lang="en-QA"/>
          </a:p>
        </p:txBody>
      </p:sp>
      <p:sp>
        <p:nvSpPr>
          <p:cNvPr id="4" name="Slide Number Placeholder 3">
            <a:extLst>
              <a:ext uri="{FF2B5EF4-FFF2-40B4-BE49-F238E27FC236}">
                <a16:creationId xmlns:a16="http://schemas.microsoft.com/office/drawing/2014/main" id="{D522F12B-C019-DD4F-84B8-6AFF5F55CCDB}"/>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196425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9E82-E0E3-4849-929A-941E2B1F4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QA"/>
          </a:p>
        </p:txBody>
      </p:sp>
      <p:sp>
        <p:nvSpPr>
          <p:cNvPr id="3" name="Content Placeholder 2">
            <a:extLst>
              <a:ext uri="{FF2B5EF4-FFF2-40B4-BE49-F238E27FC236}">
                <a16:creationId xmlns:a16="http://schemas.microsoft.com/office/drawing/2014/main" id="{ECD126B6-A5C7-BC45-B3B0-533956EAC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4" name="Text Placeholder 3">
            <a:extLst>
              <a:ext uri="{FF2B5EF4-FFF2-40B4-BE49-F238E27FC236}">
                <a16:creationId xmlns:a16="http://schemas.microsoft.com/office/drawing/2014/main" id="{EB12C882-2F2F-BC4D-A32E-E71E28E17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6B744-1FE4-D147-B253-668BDB199090}"/>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6" name="Footer Placeholder 5">
            <a:extLst>
              <a:ext uri="{FF2B5EF4-FFF2-40B4-BE49-F238E27FC236}">
                <a16:creationId xmlns:a16="http://schemas.microsoft.com/office/drawing/2014/main" id="{4B36E341-2311-1D4C-82B3-5416272D854D}"/>
              </a:ext>
            </a:extLst>
          </p:cNvPr>
          <p:cNvSpPr>
            <a:spLocks noGrp="1"/>
          </p:cNvSpPr>
          <p:nvPr>
            <p:ph type="ftr" sz="quarter" idx="11"/>
          </p:nvPr>
        </p:nvSpPr>
        <p:spPr/>
        <p:txBody>
          <a:bodyPr/>
          <a:lstStyle/>
          <a:p>
            <a:endParaRPr lang="en-QA"/>
          </a:p>
        </p:txBody>
      </p:sp>
      <p:sp>
        <p:nvSpPr>
          <p:cNvPr id="7" name="Slide Number Placeholder 6">
            <a:extLst>
              <a:ext uri="{FF2B5EF4-FFF2-40B4-BE49-F238E27FC236}">
                <a16:creationId xmlns:a16="http://schemas.microsoft.com/office/drawing/2014/main" id="{48F5BEC2-FCEE-E74A-9AE0-999682526ADD}"/>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218323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FDAF-64C0-0749-8E9C-43C12EEEB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QA"/>
          </a:p>
        </p:txBody>
      </p:sp>
      <p:sp>
        <p:nvSpPr>
          <p:cNvPr id="3" name="Picture Placeholder 2">
            <a:extLst>
              <a:ext uri="{FF2B5EF4-FFF2-40B4-BE49-F238E27FC236}">
                <a16:creationId xmlns:a16="http://schemas.microsoft.com/office/drawing/2014/main" id="{BB72A683-6313-4245-B11F-2552D3D94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QA"/>
          </a:p>
        </p:txBody>
      </p:sp>
      <p:sp>
        <p:nvSpPr>
          <p:cNvPr id="4" name="Text Placeholder 3">
            <a:extLst>
              <a:ext uri="{FF2B5EF4-FFF2-40B4-BE49-F238E27FC236}">
                <a16:creationId xmlns:a16="http://schemas.microsoft.com/office/drawing/2014/main" id="{F7B5D48A-5900-BE4A-888B-017AE3282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E4DC5-B313-8F4F-B9DC-7A57404AF414}"/>
              </a:ext>
            </a:extLst>
          </p:cNvPr>
          <p:cNvSpPr>
            <a:spLocks noGrp="1"/>
          </p:cNvSpPr>
          <p:nvPr>
            <p:ph type="dt" sz="half" idx="10"/>
          </p:nvPr>
        </p:nvSpPr>
        <p:spPr/>
        <p:txBody>
          <a:bodyPr/>
          <a:lstStyle/>
          <a:p>
            <a:fld id="{6970B4E8-7CD4-374D-9F71-375D5188C67E}" type="datetimeFigureOut">
              <a:rPr lang="en-QA" smtClean="0"/>
              <a:t>04/25/2022</a:t>
            </a:fld>
            <a:endParaRPr lang="en-QA"/>
          </a:p>
        </p:txBody>
      </p:sp>
      <p:sp>
        <p:nvSpPr>
          <p:cNvPr id="6" name="Footer Placeholder 5">
            <a:extLst>
              <a:ext uri="{FF2B5EF4-FFF2-40B4-BE49-F238E27FC236}">
                <a16:creationId xmlns:a16="http://schemas.microsoft.com/office/drawing/2014/main" id="{B15CAFA6-F5B1-FA48-9A63-44519DF27D44}"/>
              </a:ext>
            </a:extLst>
          </p:cNvPr>
          <p:cNvSpPr>
            <a:spLocks noGrp="1"/>
          </p:cNvSpPr>
          <p:nvPr>
            <p:ph type="ftr" sz="quarter" idx="11"/>
          </p:nvPr>
        </p:nvSpPr>
        <p:spPr/>
        <p:txBody>
          <a:bodyPr/>
          <a:lstStyle/>
          <a:p>
            <a:endParaRPr lang="en-QA"/>
          </a:p>
        </p:txBody>
      </p:sp>
      <p:sp>
        <p:nvSpPr>
          <p:cNvPr id="7" name="Slide Number Placeholder 6">
            <a:extLst>
              <a:ext uri="{FF2B5EF4-FFF2-40B4-BE49-F238E27FC236}">
                <a16:creationId xmlns:a16="http://schemas.microsoft.com/office/drawing/2014/main" id="{4C40CA1A-E279-7A45-B2E9-EB86C61BD9C6}"/>
              </a:ext>
            </a:extLst>
          </p:cNvPr>
          <p:cNvSpPr>
            <a:spLocks noGrp="1"/>
          </p:cNvSpPr>
          <p:nvPr>
            <p:ph type="sldNum" sz="quarter" idx="12"/>
          </p:nvPr>
        </p:nvSpPr>
        <p:spPr/>
        <p:txBody>
          <a:bodyPr/>
          <a:lstStyle/>
          <a:p>
            <a:fld id="{88763B22-EB92-054A-989F-BA180D1C673E}" type="slidenum">
              <a:rPr lang="en-QA" smtClean="0"/>
              <a:t>‹#›</a:t>
            </a:fld>
            <a:endParaRPr lang="en-QA"/>
          </a:p>
        </p:txBody>
      </p:sp>
    </p:spTree>
    <p:extLst>
      <p:ext uri="{BB962C8B-B14F-4D97-AF65-F5344CB8AC3E}">
        <p14:creationId xmlns:p14="http://schemas.microsoft.com/office/powerpoint/2010/main" val="7722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2B440-2F93-6046-BFB5-EB7DFD582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QA"/>
          </a:p>
        </p:txBody>
      </p:sp>
      <p:sp>
        <p:nvSpPr>
          <p:cNvPr id="3" name="Text Placeholder 2">
            <a:extLst>
              <a:ext uri="{FF2B5EF4-FFF2-40B4-BE49-F238E27FC236}">
                <a16:creationId xmlns:a16="http://schemas.microsoft.com/office/drawing/2014/main" id="{8AD4CE7A-9537-F449-85CE-D01E11136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4" name="Date Placeholder 3">
            <a:extLst>
              <a:ext uri="{FF2B5EF4-FFF2-40B4-BE49-F238E27FC236}">
                <a16:creationId xmlns:a16="http://schemas.microsoft.com/office/drawing/2014/main" id="{79B92FEA-526A-4E44-842A-BA6D93C48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0B4E8-7CD4-374D-9F71-375D5188C67E}" type="datetimeFigureOut">
              <a:rPr lang="en-QA" smtClean="0"/>
              <a:t>04/25/2022</a:t>
            </a:fld>
            <a:endParaRPr lang="en-QA"/>
          </a:p>
        </p:txBody>
      </p:sp>
      <p:sp>
        <p:nvSpPr>
          <p:cNvPr id="5" name="Footer Placeholder 4">
            <a:extLst>
              <a:ext uri="{FF2B5EF4-FFF2-40B4-BE49-F238E27FC236}">
                <a16:creationId xmlns:a16="http://schemas.microsoft.com/office/drawing/2014/main" id="{2C0501FD-F940-0249-9755-F80EEF69A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QA"/>
          </a:p>
        </p:txBody>
      </p:sp>
      <p:sp>
        <p:nvSpPr>
          <p:cNvPr id="6" name="Slide Number Placeholder 5">
            <a:extLst>
              <a:ext uri="{FF2B5EF4-FFF2-40B4-BE49-F238E27FC236}">
                <a16:creationId xmlns:a16="http://schemas.microsoft.com/office/drawing/2014/main" id="{827E3635-563D-0E4F-8A9E-04321859A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63B22-EB92-054A-989F-BA180D1C673E}" type="slidenum">
              <a:rPr lang="en-QA" smtClean="0"/>
              <a:t>‹#›</a:t>
            </a:fld>
            <a:endParaRPr lang="en-QA"/>
          </a:p>
        </p:txBody>
      </p:sp>
    </p:spTree>
    <p:extLst>
      <p:ext uri="{BB962C8B-B14F-4D97-AF65-F5344CB8AC3E}">
        <p14:creationId xmlns:p14="http://schemas.microsoft.com/office/powerpoint/2010/main" val="247862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Q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Guest Article: COVID-19 contact tracing apps: A threat to press freedom and  journalists' privacy? - International Press Institute">
            <a:extLst>
              <a:ext uri="{FF2B5EF4-FFF2-40B4-BE49-F238E27FC236}">
                <a16:creationId xmlns:a16="http://schemas.microsoft.com/office/drawing/2014/main" id="{C8821F7F-098B-4141-90BA-55DDCCC596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0" name="Rectangle 134">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7358D-DAB4-9044-AEA4-7204F7DA311C}"/>
              </a:ext>
            </a:extLst>
          </p:cNvPr>
          <p:cNvSpPr>
            <a:spLocks noGrp="1"/>
          </p:cNvSpPr>
          <p:nvPr>
            <p:ph type="ctrTitle"/>
          </p:nvPr>
        </p:nvSpPr>
        <p:spPr>
          <a:xfrm>
            <a:off x="2276475" y="2247900"/>
            <a:ext cx="7581900" cy="2514600"/>
          </a:xfrm>
        </p:spPr>
        <p:txBody>
          <a:bodyPr vert="horz" lIns="91440" tIns="45720" rIns="91440" bIns="45720" rtlCol="0" anchor="ctr">
            <a:normAutofit/>
          </a:bodyPr>
          <a:lstStyle/>
          <a:p>
            <a:r>
              <a:rPr lang="en-US" sz="5600" b="1" dirty="0"/>
              <a:t>Security Issues of contact tracing applications</a:t>
            </a:r>
            <a:br>
              <a:rPr lang="en-US" sz="5600" b="1" dirty="0">
                <a:solidFill>
                  <a:schemeClr val="tx1">
                    <a:lumMod val="75000"/>
                    <a:lumOff val="25000"/>
                  </a:schemeClr>
                </a:solidFill>
              </a:rPr>
            </a:br>
            <a:endParaRPr lang="en-US" sz="5600" b="1" dirty="0">
              <a:solidFill>
                <a:schemeClr val="tx1">
                  <a:lumMod val="75000"/>
                  <a:lumOff val="25000"/>
                </a:schemeClr>
              </a:solidFill>
            </a:endParaRPr>
          </a:p>
        </p:txBody>
      </p:sp>
    </p:spTree>
    <p:extLst>
      <p:ext uri="{BB962C8B-B14F-4D97-AF65-F5344CB8AC3E}">
        <p14:creationId xmlns:p14="http://schemas.microsoft.com/office/powerpoint/2010/main" val="376793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E820-3C32-4FAE-8930-D9F95B8469F9}"/>
              </a:ext>
            </a:extLst>
          </p:cNvPr>
          <p:cNvSpPr>
            <a:spLocks noGrp="1"/>
          </p:cNvSpPr>
          <p:nvPr>
            <p:ph type="title"/>
          </p:nvPr>
        </p:nvSpPr>
        <p:spPr/>
        <p:txBody>
          <a:bodyPr/>
          <a:lstStyle/>
          <a:p>
            <a:r>
              <a:rPr lang="en-US" dirty="0"/>
              <a:t>Contact Tracing Technologies</a:t>
            </a:r>
          </a:p>
        </p:txBody>
      </p:sp>
      <p:sp>
        <p:nvSpPr>
          <p:cNvPr id="3" name="Content Placeholder 2">
            <a:extLst>
              <a:ext uri="{FF2B5EF4-FFF2-40B4-BE49-F238E27FC236}">
                <a16:creationId xmlns:a16="http://schemas.microsoft.com/office/drawing/2014/main" id="{22795A6D-56A0-4984-B36A-B16A1F4F3680}"/>
              </a:ext>
            </a:extLst>
          </p:cNvPr>
          <p:cNvSpPr>
            <a:spLocks noGrp="1"/>
          </p:cNvSpPr>
          <p:nvPr>
            <p:ph idx="1"/>
          </p:nvPr>
        </p:nvSpPr>
        <p:spPr/>
        <p:txBody>
          <a:bodyPr/>
          <a:lstStyle/>
          <a:p>
            <a:r>
              <a:rPr lang="en-US" b="1" dirty="0"/>
              <a:t>Centralized Approach</a:t>
            </a:r>
          </a:p>
          <a:p>
            <a:pPr lvl="1"/>
            <a:r>
              <a:rPr lang="en-US" dirty="0"/>
              <a:t>A Centralized Back-end server</a:t>
            </a:r>
          </a:p>
          <a:p>
            <a:pPr lvl="1"/>
            <a:r>
              <a:rPr lang="en-US" dirty="0"/>
              <a:t>Privacy Concern:</a:t>
            </a:r>
          </a:p>
          <a:p>
            <a:pPr lvl="2"/>
            <a:r>
              <a:rPr lang="en-US" dirty="0"/>
              <a:t>Allows operators of the backend system to perform comprehensive monitoring of all users of the system.</a:t>
            </a:r>
          </a:p>
        </p:txBody>
      </p:sp>
      <p:pic>
        <p:nvPicPr>
          <p:cNvPr id="5" name="Graphic 4">
            <a:extLst>
              <a:ext uri="{FF2B5EF4-FFF2-40B4-BE49-F238E27FC236}">
                <a16:creationId xmlns:a16="http://schemas.microsoft.com/office/drawing/2014/main" id="{DE933D46-29EE-4472-B4F1-7ECCDBACC7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34350" y="3429000"/>
            <a:ext cx="3219450" cy="3429000"/>
          </a:xfrm>
          <a:prstGeom prst="rect">
            <a:avLst/>
          </a:prstGeom>
        </p:spPr>
      </p:pic>
    </p:spTree>
    <p:extLst>
      <p:ext uri="{BB962C8B-B14F-4D97-AF65-F5344CB8AC3E}">
        <p14:creationId xmlns:p14="http://schemas.microsoft.com/office/powerpoint/2010/main" val="135563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with medium confidence">
            <a:extLst>
              <a:ext uri="{FF2B5EF4-FFF2-40B4-BE49-F238E27FC236}">
                <a16:creationId xmlns:a16="http://schemas.microsoft.com/office/drawing/2014/main" id="{00D31FAE-7815-41CD-B5A9-F83195DF602E}"/>
              </a:ext>
            </a:extLst>
          </p:cNvPr>
          <p:cNvPicPr>
            <a:picLocks noChangeAspect="1"/>
          </p:cNvPicPr>
          <p:nvPr/>
        </p:nvPicPr>
        <p:blipFill>
          <a:blip r:embed="rId2"/>
          <a:stretch>
            <a:fillRect/>
          </a:stretch>
        </p:blipFill>
        <p:spPr>
          <a:xfrm>
            <a:off x="7329948" y="3548242"/>
            <a:ext cx="3770671" cy="2828003"/>
          </a:xfrm>
          <a:prstGeom prst="rect">
            <a:avLst/>
          </a:prstGeom>
        </p:spPr>
      </p:pic>
      <p:sp>
        <p:nvSpPr>
          <p:cNvPr id="2" name="Title 1">
            <a:extLst>
              <a:ext uri="{FF2B5EF4-FFF2-40B4-BE49-F238E27FC236}">
                <a16:creationId xmlns:a16="http://schemas.microsoft.com/office/drawing/2014/main" id="{A5D3E717-2485-422E-AEB4-8B83FC013743}"/>
              </a:ext>
            </a:extLst>
          </p:cNvPr>
          <p:cNvSpPr>
            <a:spLocks noGrp="1"/>
          </p:cNvSpPr>
          <p:nvPr>
            <p:ph type="title"/>
          </p:nvPr>
        </p:nvSpPr>
        <p:spPr/>
        <p:txBody>
          <a:bodyPr/>
          <a:lstStyle/>
          <a:p>
            <a:r>
              <a:rPr lang="en-US" dirty="0"/>
              <a:t>Security of Information</a:t>
            </a:r>
          </a:p>
        </p:txBody>
      </p:sp>
      <p:sp>
        <p:nvSpPr>
          <p:cNvPr id="3" name="Content Placeholder 2">
            <a:extLst>
              <a:ext uri="{FF2B5EF4-FFF2-40B4-BE49-F238E27FC236}">
                <a16:creationId xmlns:a16="http://schemas.microsoft.com/office/drawing/2014/main" id="{C965C6C5-8C24-4DBA-9444-0BEFBFFC72F2}"/>
              </a:ext>
            </a:extLst>
          </p:cNvPr>
          <p:cNvSpPr>
            <a:spLocks noGrp="1"/>
          </p:cNvSpPr>
          <p:nvPr>
            <p:ph idx="1"/>
          </p:nvPr>
        </p:nvSpPr>
        <p:spPr/>
        <p:txBody>
          <a:bodyPr/>
          <a:lstStyle/>
          <a:p>
            <a:r>
              <a:rPr lang="en-US" dirty="0"/>
              <a:t>Applications that are based on collecting data are in a major threat.</a:t>
            </a:r>
          </a:p>
          <a:p>
            <a:r>
              <a:rPr lang="en-US" dirty="0"/>
              <a:t>The risk of compromising confidentiality or integrity due to an attack is present.</a:t>
            </a:r>
          </a:p>
          <a:p>
            <a:r>
              <a:rPr lang="en-US" dirty="0"/>
              <a:t>Due to the world-wide reliability on contact tracing applications, such violations are catastrophic.</a:t>
            </a:r>
          </a:p>
        </p:txBody>
      </p:sp>
    </p:spTree>
    <p:extLst>
      <p:ext uri="{BB962C8B-B14F-4D97-AF65-F5344CB8AC3E}">
        <p14:creationId xmlns:p14="http://schemas.microsoft.com/office/powerpoint/2010/main" val="274376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6C18E-B01B-1A4B-B129-B01B0384FD4A}"/>
              </a:ext>
            </a:extLst>
          </p:cNvPr>
          <p:cNvSpPr>
            <a:spLocks noGrp="1"/>
          </p:cNvSpPr>
          <p:nvPr>
            <p:ph type="title"/>
          </p:nvPr>
        </p:nvSpPr>
        <p:spPr>
          <a:xfrm>
            <a:off x="838200" y="556995"/>
            <a:ext cx="10515600" cy="1133693"/>
          </a:xfrm>
        </p:spPr>
        <p:txBody>
          <a:bodyPr>
            <a:normAutofit/>
          </a:bodyPr>
          <a:lstStyle/>
          <a:p>
            <a:r>
              <a:rPr lang="en-US" sz="5200"/>
              <a:t>potential privacy and security threats</a:t>
            </a:r>
            <a:endParaRPr lang="en-QA" sz="5200"/>
          </a:p>
        </p:txBody>
      </p:sp>
      <p:graphicFrame>
        <p:nvGraphicFramePr>
          <p:cNvPr id="5" name="Content Placeholder 2">
            <a:extLst>
              <a:ext uri="{FF2B5EF4-FFF2-40B4-BE49-F238E27FC236}">
                <a16:creationId xmlns:a16="http://schemas.microsoft.com/office/drawing/2014/main" id="{5C37E130-74DC-E0A6-20EB-4C2BF368942A}"/>
              </a:ext>
            </a:extLst>
          </p:cNvPr>
          <p:cNvGraphicFramePr>
            <a:graphicFrameLocks noGrp="1"/>
          </p:cNvGraphicFramePr>
          <p:nvPr>
            <p:ph idx="1"/>
            <p:extLst>
              <p:ext uri="{D42A27DB-BD31-4B8C-83A1-F6EECF244321}">
                <p14:modId xmlns:p14="http://schemas.microsoft.com/office/powerpoint/2010/main" val="2969374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399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924FB7-2398-8143-B3FF-147970EF58F0}"/>
              </a:ext>
            </a:extLst>
          </p:cNvPr>
          <p:cNvSpPr>
            <a:spLocks noGrp="1"/>
          </p:cNvSpPr>
          <p:nvPr>
            <p:ph type="title"/>
          </p:nvPr>
        </p:nvSpPr>
        <p:spPr>
          <a:xfrm>
            <a:off x="686834" y="1153572"/>
            <a:ext cx="3200400" cy="4461163"/>
          </a:xfrm>
        </p:spPr>
        <p:txBody>
          <a:bodyPr>
            <a:normAutofit/>
          </a:bodyPr>
          <a:lstStyle/>
          <a:p>
            <a:r>
              <a:rPr lang="en-US" b="1" i="1" dirty="0">
                <a:solidFill>
                  <a:srgbClr val="FFFFFF"/>
                </a:solidFill>
                <a:effectLst>
                  <a:outerShdw sx="0" sy="0">
                    <a:srgbClr val="000000"/>
                  </a:outerShdw>
                </a:effectLst>
              </a:rPr>
              <a:t>Approaches to minimize privacy risks</a:t>
            </a:r>
            <a:br>
              <a:rPr lang="en-QA" b="1" i="1" dirty="0">
                <a:solidFill>
                  <a:srgbClr val="FFFFFF"/>
                </a:solidFill>
                <a:effectLst>
                  <a:outerShdw sx="0" sy="0">
                    <a:srgbClr val="000000"/>
                  </a:outerShdw>
                </a:effectLst>
              </a:rPr>
            </a:br>
            <a:endParaRPr lang="en-Q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57C6521-9CCE-7447-8FC4-BE4F4303F52F}"/>
              </a:ext>
            </a:extLst>
          </p:cNvPr>
          <p:cNvSpPr>
            <a:spLocks noGrp="1"/>
          </p:cNvSpPr>
          <p:nvPr>
            <p:ph idx="1"/>
          </p:nvPr>
        </p:nvSpPr>
        <p:spPr>
          <a:xfrm>
            <a:off x="4447308" y="591344"/>
            <a:ext cx="6906491" cy="5585619"/>
          </a:xfrm>
        </p:spPr>
        <p:txBody>
          <a:bodyPr anchor="ctr">
            <a:normAutofit/>
          </a:bodyPr>
          <a:lstStyle/>
          <a:p>
            <a:r>
              <a:rPr lang="en-US" sz="3600" b="1" dirty="0"/>
              <a:t>Decentralized Approach</a:t>
            </a:r>
            <a:r>
              <a:rPr lang="en-US" sz="3600" dirty="0"/>
              <a:t> </a:t>
            </a:r>
          </a:p>
          <a:p>
            <a:pPr lvl="1"/>
            <a:r>
              <a:rPr lang="en-US" sz="3200" dirty="0"/>
              <a:t>Server Does not obtain information of the proximity of the users.</a:t>
            </a:r>
          </a:p>
          <a:p>
            <a:pPr lvl="1"/>
            <a:r>
              <a:rPr lang="en-US" sz="3200" dirty="0"/>
              <a:t>No tracking of users.</a:t>
            </a:r>
          </a:p>
        </p:txBody>
      </p:sp>
    </p:spTree>
    <p:extLst>
      <p:ext uri="{BB962C8B-B14F-4D97-AF65-F5344CB8AC3E}">
        <p14:creationId xmlns:p14="http://schemas.microsoft.com/office/powerpoint/2010/main" val="351827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924FB7-2398-8143-B3FF-147970EF58F0}"/>
              </a:ext>
            </a:extLst>
          </p:cNvPr>
          <p:cNvSpPr>
            <a:spLocks noGrp="1"/>
          </p:cNvSpPr>
          <p:nvPr>
            <p:ph type="title"/>
          </p:nvPr>
        </p:nvSpPr>
        <p:spPr>
          <a:xfrm>
            <a:off x="686834" y="1153572"/>
            <a:ext cx="3200400" cy="4461163"/>
          </a:xfrm>
        </p:spPr>
        <p:txBody>
          <a:bodyPr>
            <a:normAutofit/>
          </a:bodyPr>
          <a:lstStyle/>
          <a:p>
            <a:r>
              <a:rPr lang="en-US" b="1" i="1">
                <a:solidFill>
                  <a:srgbClr val="FFFFFF"/>
                </a:solidFill>
                <a:effectLst>
                  <a:outerShdw sx="0" sy="0">
                    <a:srgbClr val="000000"/>
                  </a:outerShdw>
                </a:effectLst>
              </a:rPr>
              <a:t>Approaches to minimize privacy risks</a:t>
            </a:r>
            <a:br>
              <a:rPr lang="en-QA" b="1" i="1">
                <a:solidFill>
                  <a:srgbClr val="FFFFFF"/>
                </a:solidFill>
                <a:effectLst>
                  <a:outerShdw sx="0" sy="0">
                    <a:srgbClr val="000000"/>
                  </a:outerShdw>
                </a:effectLst>
              </a:rPr>
            </a:br>
            <a:endParaRPr lang="en-Q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57C6521-9CCE-7447-8FC4-BE4F4303F52F}"/>
              </a:ext>
            </a:extLst>
          </p:cNvPr>
          <p:cNvSpPr>
            <a:spLocks noGrp="1"/>
          </p:cNvSpPr>
          <p:nvPr>
            <p:ph idx="1"/>
          </p:nvPr>
        </p:nvSpPr>
        <p:spPr>
          <a:xfrm>
            <a:off x="4447308" y="591344"/>
            <a:ext cx="6906491" cy="5585619"/>
          </a:xfrm>
        </p:spPr>
        <p:txBody>
          <a:bodyPr anchor="ctr">
            <a:normAutofit/>
          </a:bodyPr>
          <a:lstStyle/>
          <a:p>
            <a:r>
              <a:rPr lang="en-US" sz="3200" b="1" dirty="0"/>
              <a:t>Case: Google and Apple cooperation</a:t>
            </a:r>
          </a:p>
          <a:p>
            <a:pPr lvl="1"/>
            <a:r>
              <a:rPr lang="en-US" sz="2800" dirty="0"/>
              <a:t>API for exposure notification using Bluetooth</a:t>
            </a:r>
          </a:p>
          <a:p>
            <a:pPr lvl="1"/>
            <a:r>
              <a:rPr lang="en-US" sz="2800" dirty="0"/>
              <a:t>Only devices store the proximity log.</a:t>
            </a:r>
          </a:p>
          <a:p>
            <a:pPr lvl="1"/>
            <a:r>
              <a:rPr lang="en-US" sz="2800" dirty="0"/>
              <a:t>Diagnosed cases choose to notify the system.</a:t>
            </a:r>
          </a:p>
          <a:p>
            <a:pPr lvl="1"/>
            <a:r>
              <a:rPr lang="en-US" sz="2800" dirty="0"/>
              <a:t>The system then notifies the devices with new information.</a:t>
            </a:r>
          </a:p>
          <a:p>
            <a:pPr lvl="1"/>
            <a:r>
              <a:rPr lang="en-US" sz="2800" dirty="0"/>
              <a:t>Devices search for a match. </a:t>
            </a:r>
          </a:p>
        </p:txBody>
      </p:sp>
    </p:spTree>
    <p:extLst>
      <p:ext uri="{BB962C8B-B14F-4D97-AF65-F5344CB8AC3E}">
        <p14:creationId xmlns:p14="http://schemas.microsoft.com/office/powerpoint/2010/main" val="229427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E7157941-D406-43C6-A748-38EF6CA4ED3C}"/>
              </a:ext>
            </a:extLst>
          </p:cNvPr>
          <p:cNvSpPr>
            <a:spLocks noGrp="1"/>
          </p:cNvSpPr>
          <p:nvPr>
            <p:ph type="title"/>
          </p:nvPr>
        </p:nvSpPr>
        <p:spPr>
          <a:xfrm>
            <a:off x="1356919" y="2945524"/>
            <a:ext cx="6457183" cy="2274388"/>
          </a:xfrm>
        </p:spPr>
        <p:txBody>
          <a:bodyPr vert="horz" lIns="91440" tIns="45720" rIns="91440" bIns="45720" rtlCol="0" anchor="t">
            <a:normAutofit/>
          </a:bodyPr>
          <a:lstStyle/>
          <a:p>
            <a:r>
              <a:rPr lang="en-US" sz="7200" b="1" kern="1200" cap="small">
                <a:solidFill>
                  <a:schemeClr val="tx1"/>
                </a:solidFill>
                <a:effectLst>
                  <a:outerShdw sx="0" sy="0">
                    <a:srgbClr val="000000"/>
                  </a:outerShdw>
                </a:effectLst>
                <a:latin typeface="+mj-lt"/>
                <a:ea typeface="+mj-ea"/>
                <a:cs typeface="+mj-cs"/>
              </a:rPr>
              <a:t>NOVELTY OF CTA SECURITY</a:t>
            </a:r>
            <a:endParaRPr lang="en-US" sz="7200" kern="1200">
              <a:solidFill>
                <a:schemeClr val="tx1"/>
              </a:solidFill>
              <a:latin typeface="+mj-lt"/>
              <a:ea typeface="+mj-ea"/>
              <a:cs typeface="+mj-cs"/>
            </a:endParaRPr>
          </a:p>
        </p:txBody>
      </p:sp>
      <p:grpSp>
        <p:nvGrpSpPr>
          <p:cNvPr id="26" name="Group 25">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7"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265584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CFB951-1449-455E-A498-16C71A14F845}"/>
              </a:ext>
            </a:extLst>
          </p:cNvPr>
          <p:cNvSpPr txBox="1"/>
          <p:nvPr/>
        </p:nvSpPr>
        <p:spPr>
          <a:xfrm>
            <a:off x="942438" y="1293726"/>
            <a:ext cx="10889898"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Compared to centralized systems, our solution has the inherent advantage of decentralized systems, that is, users’ privacy is not exposed to the server. The back-end server will only receive the timestamp and Venue ID of a public place that is visited by diagnosed users. Supposing a malicious attacker successfully extracts data from the back-end server, he is still not able to link the information to any location or users as there is no location information stored in the server. Thus, the user privacy is protected against the linkage attack by a server.</a:t>
            </a:r>
          </a:p>
        </p:txBody>
      </p:sp>
      <p:pic>
        <p:nvPicPr>
          <p:cNvPr id="5" name="Picture 4" descr="Decentralised system - Wikipedia">
            <a:extLst>
              <a:ext uri="{FF2B5EF4-FFF2-40B4-BE49-F238E27FC236}">
                <a16:creationId xmlns:a16="http://schemas.microsoft.com/office/drawing/2014/main" id="{7DC9B3A7-BDCF-45FF-9946-6F349D96C8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889" y="3633870"/>
            <a:ext cx="4363429" cy="25485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14705FE-FE70-4F32-8B32-E9E013329B92}"/>
              </a:ext>
            </a:extLst>
          </p:cNvPr>
          <p:cNvSpPr>
            <a:spLocks noGrp="1"/>
          </p:cNvSpPr>
          <p:nvPr>
            <p:ph idx="1"/>
          </p:nvPr>
        </p:nvSpPr>
        <p:spPr>
          <a:xfrm>
            <a:off x="517889" y="586956"/>
            <a:ext cx="6208168" cy="706770"/>
          </a:xfrm>
        </p:spPr>
        <p:txBody>
          <a:bodyPr anchor="ctr">
            <a:normAutofit/>
          </a:bodyPr>
          <a:lstStyle/>
          <a:p>
            <a:pPr marL="0" indent="0">
              <a:buNone/>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SimSun" panose="02010600030101010101" pitchFamily="2" charset="-122"/>
              </a:rPr>
              <a:t>1- </a:t>
            </a: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rPr>
              <a:t>Decentralized computation.</a:t>
            </a:r>
          </a:p>
        </p:txBody>
      </p:sp>
    </p:spTree>
    <p:extLst>
      <p:ext uri="{BB962C8B-B14F-4D97-AF65-F5344CB8AC3E}">
        <p14:creationId xmlns:p14="http://schemas.microsoft.com/office/powerpoint/2010/main" val="9773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CFB951-1449-455E-A498-16C71A14F845}"/>
              </a:ext>
            </a:extLst>
          </p:cNvPr>
          <p:cNvSpPr txBox="1"/>
          <p:nvPr/>
        </p:nvSpPr>
        <p:spPr>
          <a:xfrm>
            <a:off x="1015590" y="1293726"/>
            <a:ext cx="10816746"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Furthermore, in contrast to location-based solutions (e.g.,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Hamagen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our solution does not utilize GPS information as Bluetooth is more advantageous than GPS signals in high-risk indoor environments. However, considering the extension and blurring in timelines, the back-end server will only receive and publish venue IDs with at most coarse-grained location information. In addition, our solution overcomes the limitation of location-based tracing by installing the broadcaster in public venues and transports in contrast to user devices.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D14705FE-FE70-4F32-8B32-E9E013329B92}"/>
              </a:ext>
            </a:extLst>
          </p:cNvPr>
          <p:cNvSpPr>
            <a:spLocks noGrp="1"/>
          </p:cNvSpPr>
          <p:nvPr>
            <p:ph idx="1"/>
          </p:nvPr>
        </p:nvSpPr>
        <p:spPr>
          <a:xfrm>
            <a:off x="517889" y="586956"/>
            <a:ext cx="6208168" cy="706770"/>
          </a:xfrm>
        </p:spPr>
        <p:txBody>
          <a:bodyPr anchor="ctr">
            <a:normAutofit/>
          </a:bodyPr>
          <a:lstStyle/>
          <a:p>
            <a:pPr marL="0" indent="0">
              <a:buNone/>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SimSun" panose="02010600030101010101" pitchFamily="2" charset="-122"/>
              </a:rPr>
              <a:t>2- Coarse-grained location.</a:t>
            </a:r>
            <a:endPar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ndParaRPr>
          </a:p>
        </p:txBody>
      </p:sp>
    </p:spTree>
    <p:extLst>
      <p:ext uri="{BB962C8B-B14F-4D97-AF65-F5344CB8AC3E}">
        <p14:creationId xmlns:p14="http://schemas.microsoft.com/office/powerpoint/2010/main" val="2552482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CFB951-1449-455E-A498-16C71A14F845}"/>
              </a:ext>
            </a:extLst>
          </p:cNvPr>
          <p:cNvSpPr txBox="1"/>
          <p:nvPr/>
        </p:nvSpPr>
        <p:spPr>
          <a:xfrm>
            <a:off x="847073" y="1293726"/>
            <a:ext cx="11344927"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Many Bluetooth-based decentralized systems provide a privacy preserving solution by only sharing the temporary tokens between users. However, it is still amenable to linkage attacks by users. Compared to other decentralized solutions, our solution further preserves user privacy as no information is exchanged between users. Consequently, our system is immune to linkage attacks by users. In the worst case, the attackers may physically visit public places and record the venue IDs, then they may link venue IDs to locations. After an at-risk alarm, the attacker may perceive where a diagnosed user appeared. However, the attackers still does not have enough information to re-identify the infected individuals, unless they log all persons having appeared in multiple public places for a long period and is able to infer the persons matching the timeline. Thus, without information shared between users, the linkage attack by users and real-time movement tracks are impossible.</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D14705FE-FE70-4F32-8B32-E9E013329B92}"/>
              </a:ext>
            </a:extLst>
          </p:cNvPr>
          <p:cNvSpPr>
            <a:spLocks noGrp="1"/>
          </p:cNvSpPr>
          <p:nvPr>
            <p:ph idx="1"/>
          </p:nvPr>
        </p:nvSpPr>
        <p:spPr>
          <a:xfrm>
            <a:off x="517889" y="586956"/>
            <a:ext cx="6208168" cy="706770"/>
          </a:xfrm>
        </p:spPr>
        <p:txBody>
          <a:bodyPr anchor="ctr">
            <a:normAutofit/>
          </a:bodyPr>
          <a:lstStyle/>
          <a:p>
            <a:pPr marL="0" indent="0">
              <a:buNone/>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SimSun" panose="02010600030101010101" pitchFamily="2" charset="-122"/>
              </a:rPr>
              <a:t>3- No token exposure.</a:t>
            </a:r>
          </a:p>
        </p:txBody>
      </p:sp>
    </p:spTree>
    <p:extLst>
      <p:ext uri="{BB962C8B-B14F-4D97-AF65-F5344CB8AC3E}">
        <p14:creationId xmlns:p14="http://schemas.microsoft.com/office/powerpoint/2010/main" val="416513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CFB951-1449-455E-A498-16C71A14F845}"/>
              </a:ext>
            </a:extLst>
          </p:cNvPr>
          <p:cNvSpPr txBox="1"/>
          <p:nvPr/>
        </p:nvSpPr>
        <p:spPr>
          <a:xfrm>
            <a:off x="517889" y="1344982"/>
            <a:ext cx="11204719"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Aside from real people misreporting their symptoms, applications that rely on diagnosed users’ information are at risk of malicious false-positive claim. For location-based applications, these attacks are very effective. For a GPS based system, an attacker could spoof a series of GPS coordinates to an app. If no authentication measures are implemented, uploading such spoofed GPS data to the server can cause potential havoc across the system. This scenario, in retrospect, emphasizes the design of permission code in our recommendation. A user is allowed to register as infected only after being authorized with a permission code, which prevents false-positive claims.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D14705FE-FE70-4F32-8B32-E9E013329B92}"/>
              </a:ext>
            </a:extLst>
          </p:cNvPr>
          <p:cNvSpPr>
            <a:spLocks noGrp="1"/>
          </p:cNvSpPr>
          <p:nvPr>
            <p:ph idx="1"/>
          </p:nvPr>
        </p:nvSpPr>
        <p:spPr>
          <a:xfrm>
            <a:off x="517889" y="586956"/>
            <a:ext cx="6208168" cy="706770"/>
          </a:xfrm>
        </p:spPr>
        <p:txBody>
          <a:bodyPr anchor="ctr">
            <a:normAutofit/>
          </a:bodyPr>
          <a:lstStyle/>
          <a:p>
            <a:pPr marL="0" indent="0">
              <a:buNone/>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SimSun" panose="02010600030101010101" pitchFamily="2" charset="-122"/>
              </a:rPr>
              <a:t>4- False positives.</a:t>
            </a:r>
          </a:p>
        </p:txBody>
      </p:sp>
    </p:spTree>
    <p:extLst>
      <p:ext uri="{BB962C8B-B14F-4D97-AF65-F5344CB8AC3E}">
        <p14:creationId xmlns:p14="http://schemas.microsoft.com/office/powerpoint/2010/main" val="196352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A7D7D-AB78-4740-A69A-8824430106A8}"/>
              </a:ext>
            </a:extLst>
          </p:cNvPr>
          <p:cNvSpPr>
            <a:spLocks noGrp="1"/>
          </p:cNvSpPr>
          <p:nvPr>
            <p:ph type="title"/>
          </p:nvPr>
        </p:nvSpPr>
        <p:spPr>
          <a:xfrm>
            <a:off x="630936" y="639520"/>
            <a:ext cx="3429000" cy="1719072"/>
          </a:xfrm>
        </p:spPr>
        <p:txBody>
          <a:bodyPr anchor="b">
            <a:normAutofit/>
          </a:bodyPr>
          <a:lstStyle/>
          <a:p>
            <a:r>
              <a:rPr lang="en-QA" sz="3800"/>
              <a:t>What is contact tracing </a:t>
            </a:r>
            <a:br>
              <a:rPr lang="en-QA" sz="3800"/>
            </a:br>
            <a:r>
              <a:rPr lang="en-QA" sz="3800"/>
              <a:t>application ? </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CF64A4-9DAF-6648-9D37-8D31C3E92425}"/>
              </a:ext>
            </a:extLst>
          </p:cNvPr>
          <p:cNvSpPr>
            <a:spLocks noGrp="1"/>
          </p:cNvSpPr>
          <p:nvPr>
            <p:ph idx="1"/>
          </p:nvPr>
        </p:nvSpPr>
        <p:spPr>
          <a:xfrm>
            <a:off x="612648" y="3051108"/>
            <a:ext cx="3429000" cy="1673913"/>
          </a:xfrm>
        </p:spPr>
        <p:txBody>
          <a:bodyPr anchor="t">
            <a:normAutofit/>
          </a:bodyPr>
          <a:lstStyle/>
          <a:p>
            <a:r>
              <a:rPr lang="en-US" sz="1700" dirty="0"/>
              <a:t>Contact tracing applications are generally applications that is used to track or trace the close contact between the clients of the application digitally without any intervention from the client. </a:t>
            </a:r>
            <a:endParaRPr lang="en-QA" sz="1700" dirty="0"/>
          </a:p>
        </p:txBody>
      </p:sp>
      <p:pic>
        <p:nvPicPr>
          <p:cNvPr id="1026" name="Picture 2" descr="Contact tracing graphic">
            <a:extLst>
              <a:ext uri="{FF2B5EF4-FFF2-40B4-BE49-F238E27FC236}">
                <a16:creationId xmlns:a16="http://schemas.microsoft.com/office/drawing/2014/main" id="{C90D96BD-52FE-4A48-9C76-2C275A13AE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745179"/>
            <a:ext cx="6903720" cy="5367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713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29CB3C-0FF3-C773-58B9-43FC4E777990}"/>
              </a:ext>
            </a:extLst>
          </p:cNvPr>
          <p:cNvSpPr>
            <a:spLocks noGrp="1"/>
          </p:cNvSpPr>
          <p:nvPr>
            <p:ph type="title"/>
          </p:nvPr>
        </p:nvSpPr>
        <p:spPr>
          <a:xfrm>
            <a:off x="1043631" y="809898"/>
            <a:ext cx="10173010" cy="1554480"/>
          </a:xfrm>
        </p:spPr>
        <p:txBody>
          <a:bodyPr anchor="ctr">
            <a:normAutofit/>
          </a:bodyPr>
          <a:lstStyle/>
          <a:p>
            <a:pPr lvl="1" rtl="0" fontAlgn="base"/>
            <a:r>
              <a:rPr lang="en-US" sz="4800" b="1" dirty="0">
                <a:effectLst>
                  <a:outerShdw sx="0" sy="0">
                    <a:srgbClr val="000000"/>
                  </a:outerShdw>
                </a:effectLst>
              </a:rPr>
              <a:t>Using blockchain to preserve privacy</a:t>
            </a:r>
            <a:endParaRPr lang="en-QA" sz="4800" b="1" dirty="0">
              <a:effectLst>
                <a:outerShdw sx="0" sy="0">
                  <a:srgbClr val="000000"/>
                </a:outerShdw>
              </a:effectLst>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61B2F9F-FF6D-7FEB-6442-C205504F9678}"/>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6205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239BE-B9CD-CE08-CF5F-51885B7D7EB6}"/>
              </a:ext>
            </a:extLst>
          </p:cNvPr>
          <p:cNvSpPr>
            <a:spLocks noGrp="1"/>
          </p:cNvSpPr>
          <p:nvPr>
            <p:ph type="title"/>
          </p:nvPr>
        </p:nvSpPr>
        <p:spPr>
          <a:xfrm>
            <a:off x="987689" y="3071183"/>
            <a:ext cx="9910296" cy="2590027"/>
          </a:xfrm>
        </p:spPr>
        <p:txBody>
          <a:bodyPr vert="horz" lIns="91440" tIns="45720" rIns="91440" bIns="45720" rtlCol="0" anchor="t">
            <a:normAutofit/>
          </a:bodyPr>
          <a:lstStyle/>
          <a:p>
            <a:pPr algn="ctr"/>
            <a:r>
              <a:rPr lang="en-US" sz="8000" b="1" kern="1200" dirty="0">
                <a:solidFill>
                  <a:schemeClr val="tx1"/>
                </a:solidFill>
                <a:latin typeface="+mj-lt"/>
                <a:ea typeface="+mj-ea"/>
                <a:cs typeface="+mj-cs"/>
              </a:rPr>
              <a:t>Thanks!</a:t>
            </a:r>
            <a:br>
              <a:rPr lang="en-US" sz="8000" b="1" kern="1200" dirty="0">
                <a:solidFill>
                  <a:schemeClr val="tx1"/>
                </a:solidFill>
                <a:latin typeface="+mj-lt"/>
                <a:ea typeface="+mj-ea"/>
                <a:cs typeface="+mj-cs"/>
              </a:rPr>
            </a:br>
            <a:r>
              <a:rPr lang="en-US" sz="8000" b="1" kern="1200" dirty="0">
                <a:solidFill>
                  <a:schemeClr val="tx1"/>
                </a:solidFill>
                <a:latin typeface="+mj-lt"/>
                <a:ea typeface="+mj-ea"/>
                <a:cs typeface="+mj-cs"/>
              </a:rPr>
              <a:t>Any questions?</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82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ontact-tracing apps help reduce COVID infections, data suggest">
            <a:extLst>
              <a:ext uri="{FF2B5EF4-FFF2-40B4-BE49-F238E27FC236}">
                <a16:creationId xmlns:a16="http://schemas.microsoft.com/office/drawing/2014/main" id="{9DB77308-8099-F845-9087-5781D1998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41" r="23298" b="645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A2A9F2-B605-AE49-ADA2-ACAE206D6E6C}"/>
              </a:ext>
            </a:extLst>
          </p:cNvPr>
          <p:cNvSpPr>
            <a:spLocks noGrp="1"/>
          </p:cNvSpPr>
          <p:nvPr>
            <p:ph type="title"/>
          </p:nvPr>
        </p:nvSpPr>
        <p:spPr>
          <a:xfrm>
            <a:off x="371094" y="1161288"/>
            <a:ext cx="3438144" cy="1124712"/>
          </a:xfrm>
        </p:spPr>
        <p:txBody>
          <a:bodyPr anchor="b">
            <a:normAutofit/>
          </a:bodyPr>
          <a:lstStyle/>
          <a:p>
            <a:r>
              <a:rPr lang="en-US" sz="3200" b="1" dirty="0"/>
              <a:t>U</a:t>
            </a:r>
            <a:r>
              <a:rPr lang="en-QA" sz="3200" b="1" dirty="0"/>
              <a:t>sage of contact tracing apps</a:t>
            </a:r>
          </a:p>
        </p:txBody>
      </p:sp>
      <p:sp>
        <p:nvSpPr>
          <p:cNvPr id="79" name="Rectangle 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6" name="Content Placeholder 2055">
            <a:extLst>
              <a:ext uri="{FF2B5EF4-FFF2-40B4-BE49-F238E27FC236}">
                <a16:creationId xmlns:a16="http://schemas.microsoft.com/office/drawing/2014/main" id="{23DDDF20-87DD-0D64-48DE-EA6E69AFEFBF}"/>
              </a:ext>
            </a:extLst>
          </p:cNvPr>
          <p:cNvSpPr>
            <a:spLocks noGrp="1"/>
          </p:cNvSpPr>
          <p:nvPr>
            <p:ph idx="1"/>
          </p:nvPr>
        </p:nvSpPr>
        <p:spPr>
          <a:xfrm>
            <a:off x="371093" y="2718053"/>
            <a:ext cx="4088939" cy="2978659"/>
          </a:xfrm>
        </p:spPr>
        <p:txBody>
          <a:bodyPr anchor="t">
            <a:noAutofit/>
          </a:bodyPr>
          <a:lstStyle/>
          <a:p>
            <a:r>
              <a:rPr lang="en-US" sz="1800" dirty="0"/>
              <a:t> Contact tracing is an essential public health tool for controlling infectious disease outbreaks, such as those caused by the COVID-19 virus. Contact tracing can break the chains of transmission through the rapid identification, isolation and clinical care of cases, and providing supported quarantine of      contacts, meaning that virus transmission can be stopped</a:t>
            </a:r>
          </a:p>
        </p:txBody>
      </p:sp>
    </p:spTree>
    <p:extLst>
      <p:ext uri="{BB962C8B-B14F-4D97-AF65-F5344CB8AC3E}">
        <p14:creationId xmlns:p14="http://schemas.microsoft.com/office/powerpoint/2010/main" val="300955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15A82-1095-374F-B890-EF5EEE59D44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cap="small">
                <a:solidFill>
                  <a:srgbClr val="FFFFFF"/>
                </a:solidFill>
                <a:effectLst>
                  <a:outerShdw sx="0" sy="0">
                    <a:srgbClr val="000000"/>
                  </a:outerShdw>
                </a:effectLst>
                <a:latin typeface="+mj-lt"/>
                <a:ea typeface="+mj-ea"/>
                <a:cs typeface="+mj-cs"/>
              </a:rPr>
              <a:t>IMPACT ON PRIVACY AND SECURITY</a:t>
            </a:r>
            <a:br>
              <a:rPr lang="en-US" sz="3600" b="1" kern="1200" cap="small">
                <a:solidFill>
                  <a:srgbClr val="FFFFFF"/>
                </a:solidFill>
                <a:effectLst>
                  <a:outerShdw sx="0" sy="0">
                    <a:srgbClr val="000000"/>
                  </a:outerShdw>
                </a:effectLst>
                <a:latin typeface="+mj-lt"/>
                <a:ea typeface="+mj-ea"/>
                <a:cs typeface="+mj-cs"/>
              </a:rPr>
            </a:br>
            <a:endParaRPr lang="en-US" sz="3600" kern="1200">
              <a:solidFill>
                <a:srgbClr val="FFFFFF"/>
              </a:solidFill>
              <a:latin typeface="+mj-lt"/>
              <a:ea typeface="+mj-ea"/>
              <a:cs typeface="+mj-cs"/>
            </a:endParaRPr>
          </a:p>
        </p:txBody>
      </p:sp>
      <p:pic>
        <p:nvPicPr>
          <p:cNvPr id="4098" name="Picture 2" descr="How does Hong Kong's 'Leave Home Safe' stack up against global  contact-tracing apps in keeping track of Covid-19 infections? | South China  Morning Post">
            <a:extLst>
              <a:ext uri="{FF2B5EF4-FFF2-40B4-BE49-F238E27FC236}">
                <a16:creationId xmlns:a16="http://schemas.microsoft.com/office/drawing/2014/main" id="{2043752C-3476-FF4B-9E13-779ACBC2A2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885073"/>
            <a:ext cx="6780700" cy="508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5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9BEE2F-6665-4080-B5D1-0D2182A7617F}"/>
              </a:ext>
            </a:extLst>
          </p:cNvPr>
          <p:cNvPicPr>
            <a:picLocks noChangeAspect="1"/>
          </p:cNvPicPr>
          <p:nvPr/>
        </p:nvPicPr>
        <p:blipFill>
          <a:blip r:embed="rId2"/>
          <a:stretch>
            <a:fillRect/>
          </a:stretch>
        </p:blipFill>
        <p:spPr>
          <a:xfrm>
            <a:off x="7198289" y="3431461"/>
            <a:ext cx="4246460" cy="2745502"/>
          </a:xfrm>
          <a:prstGeom prst="rect">
            <a:avLst/>
          </a:prstGeom>
        </p:spPr>
      </p:pic>
      <p:sp>
        <p:nvSpPr>
          <p:cNvPr id="2" name="Title 1">
            <a:extLst>
              <a:ext uri="{FF2B5EF4-FFF2-40B4-BE49-F238E27FC236}">
                <a16:creationId xmlns:a16="http://schemas.microsoft.com/office/drawing/2014/main" id="{23479318-BD40-472C-A5B5-50D0918E387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2006F2-DF3D-47A4-A208-A68AD47B840B}"/>
              </a:ext>
            </a:extLst>
          </p:cNvPr>
          <p:cNvSpPr>
            <a:spLocks noGrp="1"/>
          </p:cNvSpPr>
          <p:nvPr>
            <p:ph idx="1"/>
          </p:nvPr>
        </p:nvSpPr>
        <p:spPr/>
        <p:txBody>
          <a:bodyPr/>
          <a:lstStyle/>
          <a:p>
            <a:r>
              <a:rPr lang="en-US" b="1" dirty="0"/>
              <a:t>Functionality</a:t>
            </a:r>
            <a:r>
              <a:rPr lang="en-US" dirty="0"/>
              <a:t> – </a:t>
            </a:r>
            <a:r>
              <a:rPr lang="en-US" b="1" dirty="0"/>
              <a:t>Privacy</a:t>
            </a:r>
            <a:r>
              <a:rPr lang="en-US" dirty="0"/>
              <a:t> Trade-off.</a:t>
            </a:r>
          </a:p>
          <a:p>
            <a:r>
              <a:rPr lang="en-US" dirty="0"/>
              <a:t>A lot of implementations and approaches all over the world.</a:t>
            </a:r>
          </a:p>
          <a:p>
            <a:r>
              <a:rPr lang="en-US" dirty="0"/>
              <a:t>Discussing the potential Impact on privacy and security since there are no guarantees.</a:t>
            </a:r>
          </a:p>
        </p:txBody>
      </p:sp>
    </p:spTree>
    <p:extLst>
      <p:ext uri="{BB962C8B-B14F-4D97-AF65-F5344CB8AC3E}">
        <p14:creationId xmlns:p14="http://schemas.microsoft.com/office/powerpoint/2010/main" val="220544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14EC-391C-407C-BE06-4A770D5AAF27}"/>
              </a:ext>
            </a:extLst>
          </p:cNvPr>
          <p:cNvSpPr>
            <a:spLocks noGrp="1"/>
          </p:cNvSpPr>
          <p:nvPr>
            <p:ph type="title"/>
          </p:nvPr>
        </p:nvSpPr>
        <p:spPr/>
        <p:txBody>
          <a:bodyPr/>
          <a:lstStyle/>
          <a:p>
            <a:r>
              <a:rPr lang="en-US" dirty="0"/>
              <a:t>Varying Approaches used in contact tracing </a:t>
            </a:r>
          </a:p>
        </p:txBody>
      </p:sp>
      <p:sp>
        <p:nvSpPr>
          <p:cNvPr id="3" name="Content Placeholder 2">
            <a:extLst>
              <a:ext uri="{FF2B5EF4-FFF2-40B4-BE49-F238E27FC236}">
                <a16:creationId xmlns:a16="http://schemas.microsoft.com/office/drawing/2014/main" id="{5265456F-6A4D-4320-B528-73CDC46F3E1D}"/>
              </a:ext>
            </a:extLst>
          </p:cNvPr>
          <p:cNvSpPr>
            <a:spLocks noGrp="1"/>
          </p:cNvSpPr>
          <p:nvPr>
            <p:ph idx="1"/>
          </p:nvPr>
        </p:nvSpPr>
        <p:spPr/>
        <p:txBody>
          <a:bodyPr/>
          <a:lstStyle/>
          <a:p>
            <a:r>
              <a:rPr lang="en-US" b="1" dirty="0"/>
              <a:t>Broadcasting</a:t>
            </a:r>
          </a:p>
          <a:p>
            <a:r>
              <a:rPr lang="en-US" dirty="0"/>
              <a:t>Utilizing technology to share locations where diagnosed cases were at to the public, usually by the government.</a:t>
            </a:r>
          </a:p>
          <a:p>
            <a:r>
              <a:rPr lang="en-US" dirty="0"/>
              <a:t>Fast and easy way for users to check if they might have been infected.</a:t>
            </a:r>
          </a:p>
          <a:p>
            <a:r>
              <a:rPr lang="en-US" dirty="0"/>
              <a:t>Does not need to collect locations of users nor reveal the identities of positive cases</a:t>
            </a:r>
          </a:p>
          <a:p>
            <a:r>
              <a:rPr lang="en-US" dirty="0"/>
              <a:t>However, </a:t>
            </a:r>
            <a:r>
              <a:rPr lang="en-US" dirty="0">
                <a:solidFill>
                  <a:srgbClr val="800000"/>
                </a:solidFill>
              </a:rPr>
              <a:t>Reidentification Risk </a:t>
            </a:r>
            <a:r>
              <a:rPr lang="en-US" dirty="0"/>
              <a:t>is present, exposing the identities of Diagnosed cases</a:t>
            </a:r>
          </a:p>
        </p:txBody>
      </p:sp>
    </p:spTree>
    <p:extLst>
      <p:ext uri="{BB962C8B-B14F-4D97-AF65-F5344CB8AC3E}">
        <p14:creationId xmlns:p14="http://schemas.microsoft.com/office/powerpoint/2010/main" val="203628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052-2CC4-43EC-9296-F3FC72F839FF}"/>
              </a:ext>
            </a:extLst>
          </p:cNvPr>
          <p:cNvSpPr>
            <a:spLocks noGrp="1"/>
          </p:cNvSpPr>
          <p:nvPr>
            <p:ph type="title"/>
          </p:nvPr>
        </p:nvSpPr>
        <p:spPr/>
        <p:txBody>
          <a:bodyPr/>
          <a:lstStyle/>
          <a:p>
            <a:r>
              <a:rPr lang="en-US" dirty="0"/>
              <a:t>Varying Approaches used in contact tracing </a:t>
            </a:r>
          </a:p>
        </p:txBody>
      </p:sp>
      <p:sp>
        <p:nvSpPr>
          <p:cNvPr id="3" name="Content Placeholder 2">
            <a:extLst>
              <a:ext uri="{FF2B5EF4-FFF2-40B4-BE49-F238E27FC236}">
                <a16:creationId xmlns:a16="http://schemas.microsoft.com/office/drawing/2014/main" id="{4D003823-7B92-476B-AB24-8B355B2D4600}"/>
              </a:ext>
            </a:extLst>
          </p:cNvPr>
          <p:cNvSpPr>
            <a:spLocks noGrp="1"/>
          </p:cNvSpPr>
          <p:nvPr>
            <p:ph idx="1"/>
          </p:nvPr>
        </p:nvSpPr>
        <p:spPr/>
        <p:txBody>
          <a:bodyPr/>
          <a:lstStyle/>
          <a:p>
            <a:r>
              <a:rPr lang="en-US" b="1" dirty="0"/>
              <a:t>Selective Broadcasting</a:t>
            </a:r>
          </a:p>
          <a:p>
            <a:r>
              <a:rPr lang="en-US" dirty="0"/>
              <a:t>Information of locations of diagnosed cases is broadcasted to a selected group.</a:t>
            </a:r>
          </a:p>
          <a:p>
            <a:r>
              <a:rPr lang="en-US" dirty="0"/>
              <a:t>The selected group should match a criteria of location.</a:t>
            </a:r>
          </a:p>
          <a:p>
            <a:r>
              <a:rPr lang="en-US" dirty="0"/>
              <a:t>Meaning that data of users, like location and phone numbers, needs to be collected, </a:t>
            </a:r>
            <a:r>
              <a:rPr lang="en-US" dirty="0">
                <a:solidFill>
                  <a:srgbClr val="800000"/>
                </a:solidFill>
              </a:rPr>
              <a:t>risking a violation of privacy</a:t>
            </a:r>
            <a:r>
              <a:rPr lang="en-US" dirty="0"/>
              <a:t>.</a:t>
            </a:r>
          </a:p>
          <a:p>
            <a:r>
              <a:rPr lang="en-US" dirty="0"/>
              <a:t>Broadcaster sends a location specific message.</a:t>
            </a:r>
          </a:p>
          <a:p>
            <a:r>
              <a:rPr lang="en-US" dirty="0">
                <a:solidFill>
                  <a:srgbClr val="800000"/>
                </a:solidFill>
              </a:rPr>
              <a:t>Reidentification</a:t>
            </a:r>
            <a:r>
              <a:rPr lang="en-US" dirty="0"/>
              <a:t> risk is still present.</a:t>
            </a:r>
          </a:p>
        </p:txBody>
      </p:sp>
    </p:spTree>
    <p:extLst>
      <p:ext uri="{BB962C8B-B14F-4D97-AF65-F5344CB8AC3E}">
        <p14:creationId xmlns:p14="http://schemas.microsoft.com/office/powerpoint/2010/main" val="194387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2CD5-1A27-48A2-81F4-D78FDE1AA731}"/>
              </a:ext>
            </a:extLst>
          </p:cNvPr>
          <p:cNvSpPr>
            <a:spLocks noGrp="1"/>
          </p:cNvSpPr>
          <p:nvPr>
            <p:ph type="title"/>
          </p:nvPr>
        </p:nvSpPr>
        <p:spPr/>
        <p:txBody>
          <a:bodyPr/>
          <a:lstStyle/>
          <a:p>
            <a:r>
              <a:rPr lang="en-US" dirty="0"/>
              <a:t>Varying Approaches used in contact tracing </a:t>
            </a:r>
          </a:p>
        </p:txBody>
      </p:sp>
      <p:sp>
        <p:nvSpPr>
          <p:cNvPr id="3" name="Content Placeholder 2">
            <a:extLst>
              <a:ext uri="{FF2B5EF4-FFF2-40B4-BE49-F238E27FC236}">
                <a16:creationId xmlns:a16="http://schemas.microsoft.com/office/drawing/2014/main" id="{DAEB08EA-97D8-438D-BEA2-F949D343F7BE}"/>
              </a:ext>
            </a:extLst>
          </p:cNvPr>
          <p:cNvSpPr>
            <a:spLocks noGrp="1"/>
          </p:cNvSpPr>
          <p:nvPr>
            <p:ph idx="1"/>
          </p:nvPr>
        </p:nvSpPr>
        <p:spPr/>
        <p:txBody>
          <a:bodyPr/>
          <a:lstStyle/>
          <a:p>
            <a:r>
              <a:rPr lang="en-US" b="1" dirty="0"/>
              <a:t>Unicasting</a:t>
            </a:r>
          </a:p>
          <a:p>
            <a:r>
              <a:rPr lang="en-US" dirty="0"/>
              <a:t>Informs only those users who have been in close contact with a diagnosed case.</a:t>
            </a:r>
          </a:p>
          <a:p>
            <a:r>
              <a:rPr lang="en-US" dirty="0"/>
              <a:t>The most effective method of contact tracing</a:t>
            </a:r>
          </a:p>
          <a:p>
            <a:r>
              <a:rPr lang="en-US" dirty="0"/>
              <a:t>Requires a collection of sensitive data from all users, data like location-timestamps.</a:t>
            </a:r>
          </a:p>
          <a:p>
            <a:r>
              <a:rPr lang="en-US" dirty="0"/>
              <a:t>Presents a huge </a:t>
            </a:r>
            <a:r>
              <a:rPr lang="en-US" dirty="0">
                <a:solidFill>
                  <a:srgbClr val="800000"/>
                </a:solidFill>
              </a:rPr>
              <a:t>risk for a surveillance state and government abuse</a:t>
            </a:r>
            <a:r>
              <a:rPr lang="en-US" dirty="0"/>
              <a:t>.</a:t>
            </a:r>
          </a:p>
        </p:txBody>
      </p:sp>
    </p:spTree>
    <p:extLst>
      <p:ext uri="{BB962C8B-B14F-4D97-AF65-F5344CB8AC3E}">
        <p14:creationId xmlns:p14="http://schemas.microsoft.com/office/powerpoint/2010/main" val="148487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06710E-EA48-4A58-9E1E-E43DDD6D92B0}"/>
              </a:ext>
            </a:extLst>
          </p:cNvPr>
          <p:cNvPicPr>
            <a:picLocks noChangeAspect="1"/>
          </p:cNvPicPr>
          <p:nvPr/>
        </p:nvPicPr>
        <p:blipFill>
          <a:blip r:embed="rId2"/>
          <a:stretch>
            <a:fillRect/>
          </a:stretch>
        </p:blipFill>
        <p:spPr>
          <a:xfrm>
            <a:off x="5270089" y="1038856"/>
            <a:ext cx="6898775" cy="3946099"/>
          </a:xfrm>
          <a:prstGeom prst="rect">
            <a:avLst/>
          </a:prstGeom>
        </p:spPr>
      </p:pic>
      <p:sp>
        <p:nvSpPr>
          <p:cNvPr id="2" name="Title 1">
            <a:extLst>
              <a:ext uri="{FF2B5EF4-FFF2-40B4-BE49-F238E27FC236}">
                <a16:creationId xmlns:a16="http://schemas.microsoft.com/office/drawing/2014/main" id="{C780275F-C442-4FDB-B9F9-483D198194F4}"/>
              </a:ext>
            </a:extLst>
          </p:cNvPr>
          <p:cNvSpPr>
            <a:spLocks noGrp="1"/>
          </p:cNvSpPr>
          <p:nvPr>
            <p:ph type="title"/>
          </p:nvPr>
        </p:nvSpPr>
        <p:spPr/>
        <p:txBody>
          <a:bodyPr/>
          <a:lstStyle/>
          <a:p>
            <a:r>
              <a:rPr lang="en-US" dirty="0"/>
              <a:t>Contact Tracing Technologies</a:t>
            </a:r>
          </a:p>
        </p:txBody>
      </p:sp>
      <p:sp>
        <p:nvSpPr>
          <p:cNvPr id="3" name="Content Placeholder 2">
            <a:extLst>
              <a:ext uri="{FF2B5EF4-FFF2-40B4-BE49-F238E27FC236}">
                <a16:creationId xmlns:a16="http://schemas.microsoft.com/office/drawing/2014/main" id="{8577AAFD-DB33-41A2-B0DC-8E8FDFD6883E}"/>
              </a:ext>
            </a:extLst>
          </p:cNvPr>
          <p:cNvSpPr>
            <a:spLocks noGrp="1"/>
          </p:cNvSpPr>
          <p:nvPr>
            <p:ph idx="1"/>
          </p:nvPr>
        </p:nvSpPr>
        <p:spPr/>
        <p:txBody>
          <a:bodyPr/>
          <a:lstStyle/>
          <a:p>
            <a:r>
              <a:rPr lang="en-US" b="1" dirty="0"/>
              <a:t>Tech used to measure proximity</a:t>
            </a:r>
          </a:p>
          <a:p>
            <a:pPr lvl="1"/>
            <a:r>
              <a:rPr lang="en-US" b="1" dirty="0"/>
              <a:t>GPS</a:t>
            </a:r>
          </a:p>
          <a:p>
            <a:pPr lvl="2"/>
            <a:r>
              <a:rPr lang="en-US" dirty="0"/>
              <a:t>Tracking GPS Location.</a:t>
            </a:r>
          </a:p>
          <a:p>
            <a:pPr lvl="1"/>
            <a:r>
              <a:rPr lang="en-US" b="1" dirty="0"/>
              <a:t>Bluetooth Low Energy (BLE)</a:t>
            </a:r>
          </a:p>
          <a:p>
            <a:pPr lvl="2"/>
            <a:r>
              <a:rPr lang="en-US" dirty="0"/>
              <a:t>Recording proximity identifiers.</a:t>
            </a:r>
          </a:p>
          <a:p>
            <a:pPr lvl="2"/>
            <a:r>
              <a:rPr lang="en-US" dirty="0"/>
              <a:t>More accurate than GPS.</a:t>
            </a:r>
          </a:p>
          <a:p>
            <a:r>
              <a:rPr lang="en-US" b="1" dirty="0"/>
              <a:t>How contacts are stored and processed</a:t>
            </a:r>
          </a:p>
          <a:p>
            <a:pPr lvl="1"/>
            <a:r>
              <a:rPr lang="en-US" b="1" dirty="0"/>
              <a:t>Centralized</a:t>
            </a:r>
          </a:p>
          <a:p>
            <a:pPr lvl="1"/>
            <a:r>
              <a:rPr lang="en-US" b="1" dirty="0"/>
              <a:t>Decentralized</a:t>
            </a:r>
          </a:p>
        </p:txBody>
      </p:sp>
    </p:spTree>
    <p:extLst>
      <p:ext uri="{BB962C8B-B14F-4D97-AF65-F5344CB8AC3E}">
        <p14:creationId xmlns:p14="http://schemas.microsoft.com/office/powerpoint/2010/main" val="3889731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1152</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Security Issues of contact tracing applications </vt:lpstr>
      <vt:lpstr>What is contact tracing  application ? </vt:lpstr>
      <vt:lpstr>Usage of contact tracing apps</vt:lpstr>
      <vt:lpstr>IMPACT ON PRIVACY AND SECURITY </vt:lpstr>
      <vt:lpstr>PowerPoint Presentation</vt:lpstr>
      <vt:lpstr>Varying Approaches used in contact tracing </vt:lpstr>
      <vt:lpstr>Varying Approaches used in contact tracing </vt:lpstr>
      <vt:lpstr>Varying Approaches used in contact tracing </vt:lpstr>
      <vt:lpstr>Contact Tracing Technologies</vt:lpstr>
      <vt:lpstr>Contact Tracing Technologies</vt:lpstr>
      <vt:lpstr>Security of Information</vt:lpstr>
      <vt:lpstr>potential privacy and security threats</vt:lpstr>
      <vt:lpstr>Approaches to minimize privacy risks </vt:lpstr>
      <vt:lpstr>Approaches to minimize privacy risks </vt:lpstr>
      <vt:lpstr>NOVELTY OF CTA SECURITY</vt:lpstr>
      <vt:lpstr>PowerPoint Presentation</vt:lpstr>
      <vt:lpstr>PowerPoint Presentation</vt:lpstr>
      <vt:lpstr>PowerPoint Presentation</vt:lpstr>
      <vt:lpstr>PowerPoint Presentation</vt:lpstr>
      <vt:lpstr>Using blockchain to preserve privacy</vt:lpstr>
      <vt:lpstr>Thanks!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Issues of contact tracing appliations </dc:title>
  <dc:creator>Naser Abdulwahab Alzouabi</dc:creator>
  <cp:lastModifiedBy>Mohamed Ahmed Abdalla Ahmed</cp:lastModifiedBy>
  <cp:revision>17</cp:revision>
  <dcterms:created xsi:type="dcterms:W3CDTF">2022-04-12T19:55:12Z</dcterms:created>
  <dcterms:modified xsi:type="dcterms:W3CDTF">2022-04-24T23:00:01Z</dcterms:modified>
</cp:coreProperties>
</file>