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8" r:id="rId3"/>
    <p:sldId id="265" r:id="rId4"/>
    <p:sldId id="266" r:id="rId5"/>
    <p:sldId id="259" r:id="rId6"/>
    <p:sldId id="261" r:id="rId7"/>
    <p:sldId id="262" r:id="rId8"/>
    <p:sldId id="263" r:id="rId9"/>
    <p:sldId id="264" r:id="rId10"/>
    <p:sldId id="267" r:id="rId11"/>
    <p:sldId id="270" r:id="rId12"/>
    <p:sldId id="268"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51" autoAdjust="0"/>
  </p:normalViewPr>
  <p:slideViewPr>
    <p:cSldViewPr snapToGrid="0">
      <p:cViewPr varScale="1">
        <p:scale>
          <a:sx n="65" d="100"/>
          <a:sy n="65"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C714EF-D093-4770-AD2C-728A7951B72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D26ACF-32D3-4709-BFBA-A53396AB6FA7}">
      <dgm:prSet/>
      <dgm:spPr/>
      <dgm:t>
        <a:bodyPr/>
        <a:lstStyle/>
        <a:p>
          <a:pPr>
            <a:lnSpc>
              <a:spcPct val="100000"/>
            </a:lnSpc>
          </a:pPr>
          <a:r>
            <a:rPr lang="en-US"/>
            <a:t>Creating a unique password</a:t>
          </a:r>
        </a:p>
      </dgm:t>
    </dgm:pt>
    <dgm:pt modelId="{A4335969-A043-4DD6-8ED0-D31CF2DCFFFB}" type="parTrans" cxnId="{464778D5-3FE0-4D74-9219-54E9029A7581}">
      <dgm:prSet/>
      <dgm:spPr/>
      <dgm:t>
        <a:bodyPr/>
        <a:lstStyle/>
        <a:p>
          <a:endParaRPr lang="en-US"/>
        </a:p>
      </dgm:t>
    </dgm:pt>
    <dgm:pt modelId="{5A3EA9A4-A136-4EA6-B66D-753A1CEC2F04}" type="sibTrans" cxnId="{464778D5-3FE0-4D74-9219-54E9029A7581}">
      <dgm:prSet/>
      <dgm:spPr/>
      <dgm:t>
        <a:bodyPr/>
        <a:lstStyle/>
        <a:p>
          <a:endParaRPr lang="en-US"/>
        </a:p>
      </dgm:t>
    </dgm:pt>
    <dgm:pt modelId="{1B9D3C4B-FDFF-440B-92AC-071B123BB904}">
      <dgm:prSet/>
      <dgm:spPr/>
      <dgm:t>
        <a:bodyPr/>
        <a:lstStyle/>
        <a:p>
          <a:pPr>
            <a:lnSpc>
              <a:spcPct val="100000"/>
            </a:lnSpc>
          </a:pPr>
          <a:r>
            <a:rPr lang="en-US"/>
            <a:t>Cities deploying multiple networks </a:t>
          </a:r>
        </a:p>
      </dgm:t>
    </dgm:pt>
    <dgm:pt modelId="{40A13007-3720-4CDD-9FC6-231B7C621B09}" type="parTrans" cxnId="{016DD785-328C-4D6C-9C21-F7C05879F89A}">
      <dgm:prSet/>
      <dgm:spPr/>
      <dgm:t>
        <a:bodyPr/>
        <a:lstStyle/>
        <a:p>
          <a:endParaRPr lang="en-US"/>
        </a:p>
      </dgm:t>
    </dgm:pt>
    <dgm:pt modelId="{4117C4D3-326F-4A18-9639-974919FD0FB2}" type="sibTrans" cxnId="{016DD785-328C-4D6C-9C21-F7C05879F89A}">
      <dgm:prSet/>
      <dgm:spPr/>
      <dgm:t>
        <a:bodyPr/>
        <a:lstStyle/>
        <a:p>
          <a:endParaRPr lang="en-US"/>
        </a:p>
      </dgm:t>
    </dgm:pt>
    <dgm:pt modelId="{98FA3100-5A95-46DE-B1E3-B9CD8821CEB6}">
      <dgm:prSet/>
      <dgm:spPr/>
      <dgm:t>
        <a:bodyPr/>
        <a:lstStyle/>
        <a:p>
          <a:pPr>
            <a:lnSpc>
              <a:spcPct val="100000"/>
            </a:lnSpc>
          </a:pPr>
          <a:r>
            <a:rPr lang="en-US"/>
            <a:t>Updating the vehicle software</a:t>
          </a:r>
        </a:p>
      </dgm:t>
    </dgm:pt>
    <dgm:pt modelId="{B5695E8A-B401-4D95-9C7F-BE40B95904B4}" type="parTrans" cxnId="{D39E9C10-FA53-4BF9-9148-B6EF6258C840}">
      <dgm:prSet/>
      <dgm:spPr/>
      <dgm:t>
        <a:bodyPr/>
        <a:lstStyle/>
        <a:p>
          <a:endParaRPr lang="en-US"/>
        </a:p>
      </dgm:t>
    </dgm:pt>
    <dgm:pt modelId="{0EA82F96-D6B1-40AA-BC4F-B70A2A5A9F07}" type="sibTrans" cxnId="{D39E9C10-FA53-4BF9-9148-B6EF6258C840}">
      <dgm:prSet/>
      <dgm:spPr/>
      <dgm:t>
        <a:bodyPr/>
        <a:lstStyle/>
        <a:p>
          <a:endParaRPr lang="en-US"/>
        </a:p>
      </dgm:t>
    </dgm:pt>
    <dgm:pt modelId="{F77F13F6-10C1-445D-AA69-A8C4B5BD7BF3}">
      <dgm:prSet/>
      <dgm:spPr/>
      <dgm:t>
        <a:bodyPr/>
        <a:lstStyle/>
        <a:p>
          <a:pPr>
            <a:lnSpc>
              <a:spcPct val="100000"/>
            </a:lnSpc>
          </a:pPr>
          <a:r>
            <a:rPr lang="en-US"/>
            <a:t>Updating V2S and V2I communication standard</a:t>
          </a:r>
        </a:p>
      </dgm:t>
    </dgm:pt>
    <dgm:pt modelId="{4736D570-D0B4-486C-8B2E-E21FC0B5049F}" type="parTrans" cxnId="{F60ACACE-549E-457D-B6AA-5CAFB90370AB}">
      <dgm:prSet/>
      <dgm:spPr/>
      <dgm:t>
        <a:bodyPr/>
        <a:lstStyle/>
        <a:p>
          <a:endParaRPr lang="en-US"/>
        </a:p>
      </dgm:t>
    </dgm:pt>
    <dgm:pt modelId="{4AFC979F-96C9-4958-BFD9-D01065ED049A}" type="sibTrans" cxnId="{F60ACACE-549E-457D-B6AA-5CAFB90370AB}">
      <dgm:prSet/>
      <dgm:spPr/>
      <dgm:t>
        <a:bodyPr/>
        <a:lstStyle/>
        <a:p>
          <a:endParaRPr lang="en-US"/>
        </a:p>
      </dgm:t>
    </dgm:pt>
    <dgm:pt modelId="{3E88D7B4-81C6-42E5-B2EF-724A29A51E60}" type="pres">
      <dgm:prSet presAssocID="{74C714EF-D093-4770-AD2C-728A7951B722}" presName="root" presStyleCnt="0">
        <dgm:presLayoutVars>
          <dgm:dir/>
          <dgm:resizeHandles val="exact"/>
        </dgm:presLayoutVars>
      </dgm:prSet>
      <dgm:spPr/>
    </dgm:pt>
    <dgm:pt modelId="{5E3CFCF3-8700-4763-A588-D27D937A3E22}" type="pres">
      <dgm:prSet presAssocID="{DFD26ACF-32D3-4709-BFBA-A53396AB6FA7}" presName="compNode" presStyleCnt="0"/>
      <dgm:spPr/>
    </dgm:pt>
    <dgm:pt modelId="{DBF722C9-9518-48BA-AF94-AE491138F838}" type="pres">
      <dgm:prSet presAssocID="{DFD26ACF-32D3-4709-BFBA-A53396AB6F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2A761875-DED5-44B3-8A59-AC6E8E7B49E9}" type="pres">
      <dgm:prSet presAssocID="{DFD26ACF-32D3-4709-BFBA-A53396AB6FA7}" presName="spaceRect" presStyleCnt="0"/>
      <dgm:spPr/>
    </dgm:pt>
    <dgm:pt modelId="{73820F70-02B0-4659-9FAF-224FF35E26D7}" type="pres">
      <dgm:prSet presAssocID="{DFD26ACF-32D3-4709-BFBA-A53396AB6FA7}" presName="textRect" presStyleLbl="revTx" presStyleIdx="0" presStyleCnt="4">
        <dgm:presLayoutVars>
          <dgm:chMax val="1"/>
          <dgm:chPref val="1"/>
        </dgm:presLayoutVars>
      </dgm:prSet>
      <dgm:spPr/>
    </dgm:pt>
    <dgm:pt modelId="{D6A1C26F-AB48-4CBF-84D6-4578CFB05484}" type="pres">
      <dgm:prSet presAssocID="{5A3EA9A4-A136-4EA6-B66D-753A1CEC2F04}" presName="sibTrans" presStyleCnt="0"/>
      <dgm:spPr/>
    </dgm:pt>
    <dgm:pt modelId="{9EB31FD7-8F2E-4982-A03C-C15A54D399A5}" type="pres">
      <dgm:prSet presAssocID="{1B9D3C4B-FDFF-440B-92AC-071B123BB904}" presName="compNode" presStyleCnt="0"/>
      <dgm:spPr/>
    </dgm:pt>
    <dgm:pt modelId="{3F74C630-E296-4C2E-AF1A-9A1D2D73399C}" type="pres">
      <dgm:prSet presAssocID="{1B9D3C4B-FDFF-440B-92AC-071B123BB9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FF1EE2A0-0BB2-42B3-BFDF-9B437228728B}" type="pres">
      <dgm:prSet presAssocID="{1B9D3C4B-FDFF-440B-92AC-071B123BB904}" presName="spaceRect" presStyleCnt="0"/>
      <dgm:spPr/>
    </dgm:pt>
    <dgm:pt modelId="{8C0A5466-863C-4A13-8E8C-75A121266DD5}" type="pres">
      <dgm:prSet presAssocID="{1B9D3C4B-FDFF-440B-92AC-071B123BB904}" presName="textRect" presStyleLbl="revTx" presStyleIdx="1" presStyleCnt="4">
        <dgm:presLayoutVars>
          <dgm:chMax val="1"/>
          <dgm:chPref val="1"/>
        </dgm:presLayoutVars>
      </dgm:prSet>
      <dgm:spPr/>
    </dgm:pt>
    <dgm:pt modelId="{834096A5-7FF2-4327-91BB-9C589C620378}" type="pres">
      <dgm:prSet presAssocID="{4117C4D3-326F-4A18-9639-974919FD0FB2}" presName="sibTrans" presStyleCnt="0"/>
      <dgm:spPr/>
    </dgm:pt>
    <dgm:pt modelId="{CDED43F7-E590-42C9-A3B1-1EEAEA9225F1}" type="pres">
      <dgm:prSet presAssocID="{98FA3100-5A95-46DE-B1E3-B9CD8821CEB6}" presName="compNode" presStyleCnt="0"/>
      <dgm:spPr/>
    </dgm:pt>
    <dgm:pt modelId="{246E62F2-4E74-4966-B499-39A123A2AAA1}" type="pres">
      <dgm:prSet presAssocID="{98FA3100-5A95-46DE-B1E3-B9CD8821CE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1EFE3997-5485-4BEB-AA79-47E31ED4062B}" type="pres">
      <dgm:prSet presAssocID="{98FA3100-5A95-46DE-B1E3-B9CD8821CEB6}" presName="spaceRect" presStyleCnt="0"/>
      <dgm:spPr/>
    </dgm:pt>
    <dgm:pt modelId="{69F7FC66-8E9F-405B-9149-8B188DCEB431}" type="pres">
      <dgm:prSet presAssocID="{98FA3100-5A95-46DE-B1E3-B9CD8821CEB6}" presName="textRect" presStyleLbl="revTx" presStyleIdx="2" presStyleCnt="4">
        <dgm:presLayoutVars>
          <dgm:chMax val="1"/>
          <dgm:chPref val="1"/>
        </dgm:presLayoutVars>
      </dgm:prSet>
      <dgm:spPr/>
    </dgm:pt>
    <dgm:pt modelId="{7ECEA330-FA99-44EF-BD13-D97F9AB8B99C}" type="pres">
      <dgm:prSet presAssocID="{0EA82F96-D6B1-40AA-BC4F-B70A2A5A9F07}" presName="sibTrans" presStyleCnt="0"/>
      <dgm:spPr/>
    </dgm:pt>
    <dgm:pt modelId="{6A1C4D59-69E0-4D41-BEAA-EAE4D995D98C}" type="pres">
      <dgm:prSet presAssocID="{F77F13F6-10C1-445D-AA69-A8C4B5BD7BF3}" presName="compNode" presStyleCnt="0"/>
      <dgm:spPr/>
    </dgm:pt>
    <dgm:pt modelId="{702A6941-03B4-4F08-9115-3D1B6476C2A4}" type="pres">
      <dgm:prSet presAssocID="{F77F13F6-10C1-445D-AA69-A8C4B5BD7B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4141C901-E7B1-463C-B355-974F6225C5D5}" type="pres">
      <dgm:prSet presAssocID="{F77F13F6-10C1-445D-AA69-A8C4B5BD7BF3}" presName="spaceRect" presStyleCnt="0"/>
      <dgm:spPr/>
    </dgm:pt>
    <dgm:pt modelId="{18AD8604-9BDC-4BA0-9D85-0B678E8E58BD}" type="pres">
      <dgm:prSet presAssocID="{F77F13F6-10C1-445D-AA69-A8C4B5BD7BF3}" presName="textRect" presStyleLbl="revTx" presStyleIdx="3" presStyleCnt="4">
        <dgm:presLayoutVars>
          <dgm:chMax val="1"/>
          <dgm:chPref val="1"/>
        </dgm:presLayoutVars>
      </dgm:prSet>
      <dgm:spPr/>
    </dgm:pt>
  </dgm:ptLst>
  <dgm:cxnLst>
    <dgm:cxn modelId="{D39E9C10-FA53-4BF9-9148-B6EF6258C840}" srcId="{74C714EF-D093-4770-AD2C-728A7951B722}" destId="{98FA3100-5A95-46DE-B1E3-B9CD8821CEB6}" srcOrd="2" destOrd="0" parTransId="{B5695E8A-B401-4D95-9C7F-BE40B95904B4}" sibTransId="{0EA82F96-D6B1-40AA-BC4F-B70A2A5A9F07}"/>
    <dgm:cxn modelId="{10A3BC30-BDB9-40F3-9644-B50CE026AB15}" type="presOf" srcId="{1B9D3C4B-FDFF-440B-92AC-071B123BB904}" destId="{8C0A5466-863C-4A13-8E8C-75A121266DD5}" srcOrd="0" destOrd="0" presId="urn:microsoft.com/office/officeart/2018/2/layout/IconLabelList"/>
    <dgm:cxn modelId="{C74A2E33-2DD8-4A8F-A5EB-C8E062DC3458}" type="presOf" srcId="{98FA3100-5A95-46DE-B1E3-B9CD8821CEB6}" destId="{69F7FC66-8E9F-405B-9149-8B188DCEB431}" srcOrd="0" destOrd="0" presId="urn:microsoft.com/office/officeart/2018/2/layout/IconLabelList"/>
    <dgm:cxn modelId="{95DA264E-625B-4EBC-A250-164885C036B4}" type="presOf" srcId="{F77F13F6-10C1-445D-AA69-A8C4B5BD7BF3}" destId="{18AD8604-9BDC-4BA0-9D85-0B678E8E58BD}" srcOrd="0" destOrd="0" presId="urn:microsoft.com/office/officeart/2018/2/layout/IconLabelList"/>
    <dgm:cxn modelId="{DAC3F055-5252-4740-B828-0C901817C392}" type="presOf" srcId="{DFD26ACF-32D3-4709-BFBA-A53396AB6FA7}" destId="{73820F70-02B0-4659-9FAF-224FF35E26D7}" srcOrd="0" destOrd="0" presId="urn:microsoft.com/office/officeart/2018/2/layout/IconLabelList"/>
    <dgm:cxn modelId="{016DD785-328C-4D6C-9C21-F7C05879F89A}" srcId="{74C714EF-D093-4770-AD2C-728A7951B722}" destId="{1B9D3C4B-FDFF-440B-92AC-071B123BB904}" srcOrd="1" destOrd="0" parTransId="{40A13007-3720-4CDD-9FC6-231B7C621B09}" sibTransId="{4117C4D3-326F-4A18-9639-974919FD0FB2}"/>
    <dgm:cxn modelId="{F60ACACE-549E-457D-B6AA-5CAFB90370AB}" srcId="{74C714EF-D093-4770-AD2C-728A7951B722}" destId="{F77F13F6-10C1-445D-AA69-A8C4B5BD7BF3}" srcOrd="3" destOrd="0" parTransId="{4736D570-D0B4-486C-8B2E-E21FC0B5049F}" sibTransId="{4AFC979F-96C9-4958-BFD9-D01065ED049A}"/>
    <dgm:cxn modelId="{464778D5-3FE0-4D74-9219-54E9029A7581}" srcId="{74C714EF-D093-4770-AD2C-728A7951B722}" destId="{DFD26ACF-32D3-4709-BFBA-A53396AB6FA7}" srcOrd="0" destOrd="0" parTransId="{A4335969-A043-4DD6-8ED0-D31CF2DCFFFB}" sibTransId="{5A3EA9A4-A136-4EA6-B66D-753A1CEC2F04}"/>
    <dgm:cxn modelId="{8B988BF9-2CBB-4851-A4AB-310DD30251F9}" type="presOf" srcId="{74C714EF-D093-4770-AD2C-728A7951B722}" destId="{3E88D7B4-81C6-42E5-B2EF-724A29A51E60}" srcOrd="0" destOrd="0" presId="urn:microsoft.com/office/officeart/2018/2/layout/IconLabelList"/>
    <dgm:cxn modelId="{5AEA664A-0552-42AD-8EED-10D259FADE9B}" type="presParOf" srcId="{3E88D7B4-81C6-42E5-B2EF-724A29A51E60}" destId="{5E3CFCF3-8700-4763-A588-D27D937A3E22}" srcOrd="0" destOrd="0" presId="urn:microsoft.com/office/officeart/2018/2/layout/IconLabelList"/>
    <dgm:cxn modelId="{AC6DCEB9-D419-49E5-8204-D00DD67D4D3E}" type="presParOf" srcId="{5E3CFCF3-8700-4763-A588-D27D937A3E22}" destId="{DBF722C9-9518-48BA-AF94-AE491138F838}" srcOrd="0" destOrd="0" presId="urn:microsoft.com/office/officeart/2018/2/layout/IconLabelList"/>
    <dgm:cxn modelId="{5EB68351-104A-4599-94CB-CBA92F829565}" type="presParOf" srcId="{5E3CFCF3-8700-4763-A588-D27D937A3E22}" destId="{2A761875-DED5-44B3-8A59-AC6E8E7B49E9}" srcOrd="1" destOrd="0" presId="urn:microsoft.com/office/officeart/2018/2/layout/IconLabelList"/>
    <dgm:cxn modelId="{1C842856-85CB-44B1-B047-8C74645167B2}" type="presParOf" srcId="{5E3CFCF3-8700-4763-A588-D27D937A3E22}" destId="{73820F70-02B0-4659-9FAF-224FF35E26D7}" srcOrd="2" destOrd="0" presId="urn:microsoft.com/office/officeart/2018/2/layout/IconLabelList"/>
    <dgm:cxn modelId="{B9B7556B-16B0-4CB4-B685-F5A4F522D909}" type="presParOf" srcId="{3E88D7B4-81C6-42E5-B2EF-724A29A51E60}" destId="{D6A1C26F-AB48-4CBF-84D6-4578CFB05484}" srcOrd="1" destOrd="0" presId="urn:microsoft.com/office/officeart/2018/2/layout/IconLabelList"/>
    <dgm:cxn modelId="{3609561B-5B9D-4C22-96B0-2B46853A74AF}" type="presParOf" srcId="{3E88D7B4-81C6-42E5-B2EF-724A29A51E60}" destId="{9EB31FD7-8F2E-4982-A03C-C15A54D399A5}" srcOrd="2" destOrd="0" presId="urn:microsoft.com/office/officeart/2018/2/layout/IconLabelList"/>
    <dgm:cxn modelId="{7721F88C-86FB-4439-95B8-B5CE3E852A44}" type="presParOf" srcId="{9EB31FD7-8F2E-4982-A03C-C15A54D399A5}" destId="{3F74C630-E296-4C2E-AF1A-9A1D2D73399C}" srcOrd="0" destOrd="0" presId="urn:microsoft.com/office/officeart/2018/2/layout/IconLabelList"/>
    <dgm:cxn modelId="{3AEE484A-048B-4022-B9E7-FBF965FE743E}" type="presParOf" srcId="{9EB31FD7-8F2E-4982-A03C-C15A54D399A5}" destId="{FF1EE2A0-0BB2-42B3-BFDF-9B437228728B}" srcOrd="1" destOrd="0" presId="urn:microsoft.com/office/officeart/2018/2/layout/IconLabelList"/>
    <dgm:cxn modelId="{64013C4F-36DF-47EA-80ED-E6212ED3DC65}" type="presParOf" srcId="{9EB31FD7-8F2E-4982-A03C-C15A54D399A5}" destId="{8C0A5466-863C-4A13-8E8C-75A121266DD5}" srcOrd="2" destOrd="0" presId="urn:microsoft.com/office/officeart/2018/2/layout/IconLabelList"/>
    <dgm:cxn modelId="{36EC578A-0A3D-40D7-822E-268938CE1A88}" type="presParOf" srcId="{3E88D7B4-81C6-42E5-B2EF-724A29A51E60}" destId="{834096A5-7FF2-4327-91BB-9C589C620378}" srcOrd="3" destOrd="0" presId="urn:microsoft.com/office/officeart/2018/2/layout/IconLabelList"/>
    <dgm:cxn modelId="{C0F0EA58-A4DF-4E2F-AFC1-2FEBD8F3FA7B}" type="presParOf" srcId="{3E88D7B4-81C6-42E5-B2EF-724A29A51E60}" destId="{CDED43F7-E590-42C9-A3B1-1EEAEA9225F1}" srcOrd="4" destOrd="0" presId="urn:microsoft.com/office/officeart/2018/2/layout/IconLabelList"/>
    <dgm:cxn modelId="{AD5CB9A1-E6F8-4CC1-9664-D0020F89E82A}" type="presParOf" srcId="{CDED43F7-E590-42C9-A3B1-1EEAEA9225F1}" destId="{246E62F2-4E74-4966-B499-39A123A2AAA1}" srcOrd="0" destOrd="0" presId="urn:microsoft.com/office/officeart/2018/2/layout/IconLabelList"/>
    <dgm:cxn modelId="{924F98E9-B26A-4A6F-8E8A-965FDB76001D}" type="presParOf" srcId="{CDED43F7-E590-42C9-A3B1-1EEAEA9225F1}" destId="{1EFE3997-5485-4BEB-AA79-47E31ED4062B}" srcOrd="1" destOrd="0" presId="urn:microsoft.com/office/officeart/2018/2/layout/IconLabelList"/>
    <dgm:cxn modelId="{5830FEBB-F56E-4DEA-9CDE-3324C70C0196}" type="presParOf" srcId="{CDED43F7-E590-42C9-A3B1-1EEAEA9225F1}" destId="{69F7FC66-8E9F-405B-9149-8B188DCEB431}" srcOrd="2" destOrd="0" presId="urn:microsoft.com/office/officeart/2018/2/layout/IconLabelList"/>
    <dgm:cxn modelId="{045294C1-4DC6-4784-8C51-792E681FD2AF}" type="presParOf" srcId="{3E88D7B4-81C6-42E5-B2EF-724A29A51E60}" destId="{7ECEA330-FA99-44EF-BD13-D97F9AB8B99C}" srcOrd="5" destOrd="0" presId="urn:microsoft.com/office/officeart/2018/2/layout/IconLabelList"/>
    <dgm:cxn modelId="{EA62481B-5FB2-4C97-99D5-2EEA312780FF}" type="presParOf" srcId="{3E88D7B4-81C6-42E5-B2EF-724A29A51E60}" destId="{6A1C4D59-69E0-4D41-BEAA-EAE4D995D98C}" srcOrd="6" destOrd="0" presId="urn:microsoft.com/office/officeart/2018/2/layout/IconLabelList"/>
    <dgm:cxn modelId="{B32B5E9D-08C3-4F85-B65E-E09FDACE1F30}" type="presParOf" srcId="{6A1C4D59-69E0-4D41-BEAA-EAE4D995D98C}" destId="{702A6941-03B4-4F08-9115-3D1B6476C2A4}" srcOrd="0" destOrd="0" presId="urn:microsoft.com/office/officeart/2018/2/layout/IconLabelList"/>
    <dgm:cxn modelId="{0B4E1928-631F-4725-B959-F69FF9F84232}" type="presParOf" srcId="{6A1C4D59-69E0-4D41-BEAA-EAE4D995D98C}" destId="{4141C901-E7B1-463C-B355-974F6225C5D5}" srcOrd="1" destOrd="0" presId="urn:microsoft.com/office/officeart/2018/2/layout/IconLabelList"/>
    <dgm:cxn modelId="{59B411CA-BFA1-4AB3-99C1-28E857D09A75}" type="presParOf" srcId="{6A1C4D59-69E0-4D41-BEAA-EAE4D995D98C}" destId="{18AD8604-9BDC-4BA0-9D85-0B678E8E58BD}"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496D4-429F-44CA-9720-07B7E34E4AA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49A64A-A451-4863-AD08-7C3FD8DBD9EB}">
      <dgm:prSet/>
      <dgm:spPr/>
      <dgm:t>
        <a:bodyPr/>
        <a:lstStyle/>
        <a:p>
          <a:pPr>
            <a:defRPr cap="all"/>
          </a:pPr>
          <a:r>
            <a:rPr lang="en-US" b="0" i="0"/>
            <a:t>Countering the Vulnerabilities of the GPS</a:t>
          </a:r>
          <a:endParaRPr lang="en-US"/>
        </a:p>
      </dgm:t>
    </dgm:pt>
    <dgm:pt modelId="{52C53020-0398-41C5-9766-76CECB0D1E54}" type="parTrans" cxnId="{38BAC24E-6EBA-48A7-816F-BF0F03EDFDC6}">
      <dgm:prSet/>
      <dgm:spPr/>
      <dgm:t>
        <a:bodyPr/>
        <a:lstStyle/>
        <a:p>
          <a:endParaRPr lang="en-US"/>
        </a:p>
      </dgm:t>
    </dgm:pt>
    <dgm:pt modelId="{A32D9CBF-F3B0-4C37-89EF-4D2A9E8E964E}" type="sibTrans" cxnId="{38BAC24E-6EBA-48A7-816F-BF0F03EDFDC6}">
      <dgm:prSet/>
      <dgm:spPr/>
      <dgm:t>
        <a:bodyPr/>
        <a:lstStyle/>
        <a:p>
          <a:endParaRPr lang="en-US"/>
        </a:p>
      </dgm:t>
    </dgm:pt>
    <dgm:pt modelId="{0B42235E-BF9A-439B-AA5F-00E5854A67A6}">
      <dgm:prSet/>
      <dgm:spPr/>
      <dgm:t>
        <a:bodyPr/>
        <a:lstStyle/>
        <a:p>
          <a:pPr>
            <a:defRPr cap="all"/>
          </a:pPr>
          <a:r>
            <a:rPr lang="en-US" b="0" i="0"/>
            <a:t>Protecting The Lidar system</a:t>
          </a:r>
          <a:endParaRPr lang="en-US"/>
        </a:p>
      </dgm:t>
    </dgm:pt>
    <dgm:pt modelId="{6378474A-A238-4167-881E-9AF93245EE8C}" type="parTrans" cxnId="{ACA15C3A-134B-4BEC-ABD2-F7520594AB7C}">
      <dgm:prSet/>
      <dgm:spPr/>
      <dgm:t>
        <a:bodyPr/>
        <a:lstStyle/>
        <a:p>
          <a:endParaRPr lang="en-US"/>
        </a:p>
      </dgm:t>
    </dgm:pt>
    <dgm:pt modelId="{18B3E616-43D4-48AA-BA1E-8D80FEC92D33}" type="sibTrans" cxnId="{ACA15C3A-134B-4BEC-ABD2-F7520594AB7C}">
      <dgm:prSet/>
      <dgm:spPr/>
      <dgm:t>
        <a:bodyPr/>
        <a:lstStyle/>
        <a:p>
          <a:endParaRPr lang="en-US"/>
        </a:p>
      </dgm:t>
    </dgm:pt>
    <dgm:pt modelId="{26F914C7-B7E2-4452-B73F-814E10E34A07}">
      <dgm:prSet/>
      <dgm:spPr/>
      <dgm:t>
        <a:bodyPr/>
        <a:lstStyle/>
        <a:p>
          <a:pPr>
            <a:defRPr cap="all"/>
          </a:pPr>
          <a:r>
            <a:rPr lang="en-US" b="0" i="0"/>
            <a:t>In Vehicle Camera Security</a:t>
          </a:r>
          <a:endParaRPr lang="en-US"/>
        </a:p>
      </dgm:t>
    </dgm:pt>
    <dgm:pt modelId="{3B758C8F-268A-47E5-BFCD-F91730DEF46B}" type="parTrans" cxnId="{3DE00A38-EF66-49EE-A374-BC003BBE4D0A}">
      <dgm:prSet/>
      <dgm:spPr/>
      <dgm:t>
        <a:bodyPr/>
        <a:lstStyle/>
        <a:p>
          <a:endParaRPr lang="en-US"/>
        </a:p>
      </dgm:t>
    </dgm:pt>
    <dgm:pt modelId="{CE98232A-681B-4278-B889-3F88CF379F26}" type="sibTrans" cxnId="{3DE00A38-EF66-49EE-A374-BC003BBE4D0A}">
      <dgm:prSet/>
      <dgm:spPr/>
      <dgm:t>
        <a:bodyPr/>
        <a:lstStyle/>
        <a:p>
          <a:endParaRPr lang="en-US"/>
        </a:p>
      </dgm:t>
    </dgm:pt>
    <dgm:pt modelId="{009CC2E7-60AC-425A-9D0F-A9FDCDAF1A32}">
      <dgm:prSet/>
      <dgm:spPr/>
      <dgm:t>
        <a:bodyPr/>
        <a:lstStyle/>
        <a:p>
          <a:pPr>
            <a:defRPr cap="all"/>
          </a:pPr>
          <a:r>
            <a:rPr lang="en-US" b="0" i="0"/>
            <a:t>Voice Control Systems</a:t>
          </a:r>
          <a:endParaRPr lang="en-US"/>
        </a:p>
      </dgm:t>
    </dgm:pt>
    <dgm:pt modelId="{F58AB186-8F8B-4858-BEC0-08A6D4903C23}" type="parTrans" cxnId="{1D5977CF-2D45-4D35-99B5-DF4F8922CA1F}">
      <dgm:prSet/>
      <dgm:spPr/>
      <dgm:t>
        <a:bodyPr/>
        <a:lstStyle/>
        <a:p>
          <a:endParaRPr lang="en-US"/>
        </a:p>
      </dgm:t>
    </dgm:pt>
    <dgm:pt modelId="{50D228E2-C92B-464A-AAEA-5B5204483A12}" type="sibTrans" cxnId="{1D5977CF-2D45-4D35-99B5-DF4F8922CA1F}">
      <dgm:prSet/>
      <dgm:spPr/>
      <dgm:t>
        <a:bodyPr/>
        <a:lstStyle/>
        <a:p>
          <a:endParaRPr lang="en-US"/>
        </a:p>
      </dgm:t>
    </dgm:pt>
    <dgm:pt modelId="{5B639044-7597-4C27-9848-BB46DEB073D3}" type="pres">
      <dgm:prSet presAssocID="{123496D4-429F-44CA-9720-07B7E34E4AA5}" presName="root" presStyleCnt="0">
        <dgm:presLayoutVars>
          <dgm:dir/>
          <dgm:resizeHandles val="exact"/>
        </dgm:presLayoutVars>
      </dgm:prSet>
      <dgm:spPr/>
    </dgm:pt>
    <dgm:pt modelId="{0CC58300-80EE-45A5-AD2A-4FAFED168B7E}" type="pres">
      <dgm:prSet presAssocID="{F949A64A-A451-4863-AD08-7C3FD8DBD9EB}" presName="compNode" presStyleCnt="0"/>
      <dgm:spPr/>
    </dgm:pt>
    <dgm:pt modelId="{85B64433-FF09-4922-A031-E7FD7F1AA155}" type="pres">
      <dgm:prSet presAssocID="{F949A64A-A451-4863-AD08-7C3FD8DBD9EB}" presName="iconBgRect" presStyleLbl="bgShp" presStyleIdx="0" presStyleCnt="4"/>
      <dgm:spPr/>
    </dgm:pt>
    <dgm:pt modelId="{84AC4B69-96BD-43C7-9A5D-569CF1FDA679}" type="pres">
      <dgm:prSet presAssocID="{F949A64A-A451-4863-AD08-7C3FD8DBD9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F55B45A2-C928-4495-A321-B7CF9FB7D1D4}" type="pres">
      <dgm:prSet presAssocID="{F949A64A-A451-4863-AD08-7C3FD8DBD9EB}" presName="spaceRect" presStyleCnt="0"/>
      <dgm:spPr/>
    </dgm:pt>
    <dgm:pt modelId="{F0B61852-55D3-4208-AB82-241FC63C38ED}" type="pres">
      <dgm:prSet presAssocID="{F949A64A-A451-4863-AD08-7C3FD8DBD9EB}" presName="textRect" presStyleLbl="revTx" presStyleIdx="0" presStyleCnt="4">
        <dgm:presLayoutVars>
          <dgm:chMax val="1"/>
          <dgm:chPref val="1"/>
        </dgm:presLayoutVars>
      </dgm:prSet>
      <dgm:spPr/>
    </dgm:pt>
    <dgm:pt modelId="{1756E3A5-0874-4B0F-A6A6-468A102419B0}" type="pres">
      <dgm:prSet presAssocID="{A32D9CBF-F3B0-4C37-89EF-4D2A9E8E964E}" presName="sibTrans" presStyleCnt="0"/>
      <dgm:spPr/>
    </dgm:pt>
    <dgm:pt modelId="{050B74FB-9F00-4B2A-8D4D-7D9CE7C8A616}" type="pres">
      <dgm:prSet presAssocID="{0B42235E-BF9A-439B-AA5F-00E5854A67A6}" presName="compNode" presStyleCnt="0"/>
      <dgm:spPr/>
    </dgm:pt>
    <dgm:pt modelId="{240FDD9C-F761-45CB-82A8-B16785132277}" type="pres">
      <dgm:prSet presAssocID="{0B42235E-BF9A-439B-AA5F-00E5854A67A6}" presName="iconBgRect" presStyleLbl="bgShp" presStyleIdx="1" presStyleCnt="4"/>
      <dgm:spPr/>
    </dgm:pt>
    <dgm:pt modelId="{75F0B6FE-F870-4B64-A765-318EC38C71F7}" type="pres">
      <dgm:prSet presAssocID="{0B42235E-BF9A-439B-AA5F-00E5854A67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BB03C14-6398-41E7-BC79-68280E33A6E5}" type="pres">
      <dgm:prSet presAssocID="{0B42235E-BF9A-439B-AA5F-00E5854A67A6}" presName="spaceRect" presStyleCnt="0"/>
      <dgm:spPr/>
    </dgm:pt>
    <dgm:pt modelId="{244B5637-B9CC-4E70-8569-D06362F0F12C}" type="pres">
      <dgm:prSet presAssocID="{0B42235E-BF9A-439B-AA5F-00E5854A67A6}" presName="textRect" presStyleLbl="revTx" presStyleIdx="1" presStyleCnt="4">
        <dgm:presLayoutVars>
          <dgm:chMax val="1"/>
          <dgm:chPref val="1"/>
        </dgm:presLayoutVars>
      </dgm:prSet>
      <dgm:spPr/>
    </dgm:pt>
    <dgm:pt modelId="{4D354432-9986-4FBE-88CF-E90D43CCE780}" type="pres">
      <dgm:prSet presAssocID="{18B3E616-43D4-48AA-BA1E-8D80FEC92D33}" presName="sibTrans" presStyleCnt="0"/>
      <dgm:spPr/>
    </dgm:pt>
    <dgm:pt modelId="{BF4A44FC-AD9C-40CD-AC43-66EC518901B7}" type="pres">
      <dgm:prSet presAssocID="{26F914C7-B7E2-4452-B73F-814E10E34A07}" presName="compNode" presStyleCnt="0"/>
      <dgm:spPr/>
    </dgm:pt>
    <dgm:pt modelId="{35D10EB3-BC49-4FDE-922E-57EA9F72CACA}" type="pres">
      <dgm:prSet presAssocID="{26F914C7-B7E2-4452-B73F-814E10E34A07}" presName="iconBgRect" presStyleLbl="bgShp" presStyleIdx="2" presStyleCnt="4"/>
      <dgm:spPr/>
    </dgm:pt>
    <dgm:pt modelId="{695CADC5-A3DA-4223-BE1F-2508C6BBDC35}" type="pres">
      <dgm:prSet presAssocID="{26F914C7-B7E2-4452-B73F-814E10E34A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A2C8F060-7C9B-4DF3-AC78-2AC79BFEBFFB}" type="pres">
      <dgm:prSet presAssocID="{26F914C7-B7E2-4452-B73F-814E10E34A07}" presName="spaceRect" presStyleCnt="0"/>
      <dgm:spPr/>
    </dgm:pt>
    <dgm:pt modelId="{35B731E6-327C-47DF-AB75-F375B4072875}" type="pres">
      <dgm:prSet presAssocID="{26F914C7-B7E2-4452-B73F-814E10E34A07}" presName="textRect" presStyleLbl="revTx" presStyleIdx="2" presStyleCnt="4">
        <dgm:presLayoutVars>
          <dgm:chMax val="1"/>
          <dgm:chPref val="1"/>
        </dgm:presLayoutVars>
      </dgm:prSet>
      <dgm:spPr/>
    </dgm:pt>
    <dgm:pt modelId="{C645839C-8C92-40B5-9457-9B46D98C0829}" type="pres">
      <dgm:prSet presAssocID="{CE98232A-681B-4278-B889-3F88CF379F26}" presName="sibTrans" presStyleCnt="0"/>
      <dgm:spPr/>
    </dgm:pt>
    <dgm:pt modelId="{2E4D7BC9-E7DA-420F-8DA9-4601955AAA8C}" type="pres">
      <dgm:prSet presAssocID="{009CC2E7-60AC-425A-9D0F-A9FDCDAF1A32}" presName="compNode" presStyleCnt="0"/>
      <dgm:spPr/>
    </dgm:pt>
    <dgm:pt modelId="{160B8D7B-6718-4907-9718-3C6E7502C6A6}" type="pres">
      <dgm:prSet presAssocID="{009CC2E7-60AC-425A-9D0F-A9FDCDAF1A32}" presName="iconBgRect" presStyleLbl="bgShp" presStyleIdx="3" presStyleCnt="4"/>
      <dgm:spPr/>
    </dgm:pt>
    <dgm:pt modelId="{C7DB356A-420C-4001-AB60-FCBA30941365}" type="pres">
      <dgm:prSet presAssocID="{009CC2E7-60AC-425A-9D0F-A9FDCDAF1A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microphone"/>
        </a:ext>
      </dgm:extLst>
    </dgm:pt>
    <dgm:pt modelId="{7DDD16BD-F784-428D-BED6-F3F7E0499D69}" type="pres">
      <dgm:prSet presAssocID="{009CC2E7-60AC-425A-9D0F-A9FDCDAF1A32}" presName="spaceRect" presStyleCnt="0"/>
      <dgm:spPr/>
    </dgm:pt>
    <dgm:pt modelId="{623B2973-008F-40BC-91A1-D03FC5C54679}" type="pres">
      <dgm:prSet presAssocID="{009CC2E7-60AC-425A-9D0F-A9FDCDAF1A32}" presName="textRect" presStyleLbl="revTx" presStyleIdx="3" presStyleCnt="4">
        <dgm:presLayoutVars>
          <dgm:chMax val="1"/>
          <dgm:chPref val="1"/>
        </dgm:presLayoutVars>
      </dgm:prSet>
      <dgm:spPr/>
    </dgm:pt>
  </dgm:ptLst>
  <dgm:cxnLst>
    <dgm:cxn modelId="{FD280603-1636-457B-AA96-430247781CF1}" type="presOf" srcId="{009CC2E7-60AC-425A-9D0F-A9FDCDAF1A32}" destId="{623B2973-008F-40BC-91A1-D03FC5C54679}" srcOrd="0" destOrd="0" presId="urn:microsoft.com/office/officeart/2018/5/layout/IconCircleLabelList"/>
    <dgm:cxn modelId="{1DE95119-32F3-41DA-9623-783667A38008}" type="presOf" srcId="{26F914C7-B7E2-4452-B73F-814E10E34A07}" destId="{35B731E6-327C-47DF-AB75-F375B4072875}" srcOrd="0" destOrd="0" presId="urn:microsoft.com/office/officeart/2018/5/layout/IconCircleLabelList"/>
    <dgm:cxn modelId="{3DE00A38-EF66-49EE-A374-BC003BBE4D0A}" srcId="{123496D4-429F-44CA-9720-07B7E34E4AA5}" destId="{26F914C7-B7E2-4452-B73F-814E10E34A07}" srcOrd="2" destOrd="0" parTransId="{3B758C8F-268A-47E5-BFCD-F91730DEF46B}" sibTransId="{CE98232A-681B-4278-B889-3F88CF379F26}"/>
    <dgm:cxn modelId="{ACA15C3A-134B-4BEC-ABD2-F7520594AB7C}" srcId="{123496D4-429F-44CA-9720-07B7E34E4AA5}" destId="{0B42235E-BF9A-439B-AA5F-00E5854A67A6}" srcOrd="1" destOrd="0" parTransId="{6378474A-A238-4167-881E-9AF93245EE8C}" sibTransId="{18B3E616-43D4-48AA-BA1E-8D80FEC92D33}"/>
    <dgm:cxn modelId="{38BAC24E-6EBA-48A7-816F-BF0F03EDFDC6}" srcId="{123496D4-429F-44CA-9720-07B7E34E4AA5}" destId="{F949A64A-A451-4863-AD08-7C3FD8DBD9EB}" srcOrd="0" destOrd="0" parTransId="{52C53020-0398-41C5-9766-76CECB0D1E54}" sibTransId="{A32D9CBF-F3B0-4C37-89EF-4D2A9E8E964E}"/>
    <dgm:cxn modelId="{3026947D-CEE6-4FBF-9B41-3CD0FEB12CEB}" type="presOf" srcId="{F949A64A-A451-4863-AD08-7C3FD8DBD9EB}" destId="{F0B61852-55D3-4208-AB82-241FC63C38ED}" srcOrd="0" destOrd="0" presId="urn:microsoft.com/office/officeart/2018/5/layout/IconCircleLabelList"/>
    <dgm:cxn modelId="{8BDAF688-C95A-4E95-BA4D-8E1DBCD50127}" type="presOf" srcId="{123496D4-429F-44CA-9720-07B7E34E4AA5}" destId="{5B639044-7597-4C27-9848-BB46DEB073D3}" srcOrd="0" destOrd="0" presId="urn:microsoft.com/office/officeart/2018/5/layout/IconCircleLabelList"/>
    <dgm:cxn modelId="{1D5977CF-2D45-4D35-99B5-DF4F8922CA1F}" srcId="{123496D4-429F-44CA-9720-07B7E34E4AA5}" destId="{009CC2E7-60AC-425A-9D0F-A9FDCDAF1A32}" srcOrd="3" destOrd="0" parTransId="{F58AB186-8F8B-4858-BEC0-08A6D4903C23}" sibTransId="{50D228E2-C92B-464A-AAEA-5B5204483A12}"/>
    <dgm:cxn modelId="{91B27AEB-25CD-400F-AE42-9F9EF9416F76}" type="presOf" srcId="{0B42235E-BF9A-439B-AA5F-00E5854A67A6}" destId="{244B5637-B9CC-4E70-8569-D06362F0F12C}" srcOrd="0" destOrd="0" presId="urn:microsoft.com/office/officeart/2018/5/layout/IconCircleLabelList"/>
    <dgm:cxn modelId="{AA2F8149-0B36-48E0-8EFE-DB0020BD54D9}" type="presParOf" srcId="{5B639044-7597-4C27-9848-BB46DEB073D3}" destId="{0CC58300-80EE-45A5-AD2A-4FAFED168B7E}" srcOrd="0" destOrd="0" presId="urn:microsoft.com/office/officeart/2018/5/layout/IconCircleLabelList"/>
    <dgm:cxn modelId="{6FE8F4FA-C325-4E9A-9C7A-FE8C96284B42}" type="presParOf" srcId="{0CC58300-80EE-45A5-AD2A-4FAFED168B7E}" destId="{85B64433-FF09-4922-A031-E7FD7F1AA155}" srcOrd="0" destOrd="0" presId="urn:microsoft.com/office/officeart/2018/5/layout/IconCircleLabelList"/>
    <dgm:cxn modelId="{BC58B957-66F9-463D-BAF9-06991C0E4CCC}" type="presParOf" srcId="{0CC58300-80EE-45A5-AD2A-4FAFED168B7E}" destId="{84AC4B69-96BD-43C7-9A5D-569CF1FDA679}" srcOrd="1" destOrd="0" presId="urn:microsoft.com/office/officeart/2018/5/layout/IconCircleLabelList"/>
    <dgm:cxn modelId="{193CE2D8-28AB-481C-8BF9-D4B33E3381C0}" type="presParOf" srcId="{0CC58300-80EE-45A5-AD2A-4FAFED168B7E}" destId="{F55B45A2-C928-4495-A321-B7CF9FB7D1D4}" srcOrd="2" destOrd="0" presId="urn:microsoft.com/office/officeart/2018/5/layout/IconCircleLabelList"/>
    <dgm:cxn modelId="{78177A1C-E504-49CA-8DC6-960C100C2446}" type="presParOf" srcId="{0CC58300-80EE-45A5-AD2A-4FAFED168B7E}" destId="{F0B61852-55D3-4208-AB82-241FC63C38ED}" srcOrd="3" destOrd="0" presId="urn:microsoft.com/office/officeart/2018/5/layout/IconCircleLabelList"/>
    <dgm:cxn modelId="{C1D51A43-432E-4B26-BCFF-678E498DF941}" type="presParOf" srcId="{5B639044-7597-4C27-9848-BB46DEB073D3}" destId="{1756E3A5-0874-4B0F-A6A6-468A102419B0}" srcOrd="1" destOrd="0" presId="urn:microsoft.com/office/officeart/2018/5/layout/IconCircleLabelList"/>
    <dgm:cxn modelId="{A06E8DB9-4D66-4D34-A0E5-E2C150B9AE07}" type="presParOf" srcId="{5B639044-7597-4C27-9848-BB46DEB073D3}" destId="{050B74FB-9F00-4B2A-8D4D-7D9CE7C8A616}" srcOrd="2" destOrd="0" presId="urn:microsoft.com/office/officeart/2018/5/layout/IconCircleLabelList"/>
    <dgm:cxn modelId="{DDAA2322-6DEB-45C2-952D-6A9CA1B44BDF}" type="presParOf" srcId="{050B74FB-9F00-4B2A-8D4D-7D9CE7C8A616}" destId="{240FDD9C-F761-45CB-82A8-B16785132277}" srcOrd="0" destOrd="0" presId="urn:microsoft.com/office/officeart/2018/5/layout/IconCircleLabelList"/>
    <dgm:cxn modelId="{0E5215BD-E278-497A-8D27-E7E2D6C5C8CA}" type="presParOf" srcId="{050B74FB-9F00-4B2A-8D4D-7D9CE7C8A616}" destId="{75F0B6FE-F870-4B64-A765-318EC38C71F7}" srcOrd="1" destOrd="0" presId="urn:microsoft.com/office/officeart/2018/5/layout/IconCircleLabelList"/>
    <dgm:cxn modelId="{259E7FF2-C790-40DB-B8A0-9C5149E4AB4C}" type="presParOf" srcId="{050B74FB-9F00-4B2A-8D4D-7D9CE7C8A616}" destId="{4BB03C14-6398-41E7-BC79-68280E33A6E5}" srcOrd="2" destOrd="0" presId="urn:microsoft.com/office/officeart/2018/5/layout/IconCircleLabelList"/>
    <dgm:cxn modelId="{E8A81906-86CA-4B9D-9661-0C0219429717}" type="presParOf" srcId="{050B74FB-9F00-4B2A-8D4D-7D9CE7C8A616}" destId="{244B5637-B9CC-4E70-8569-D06362F0F12C}" srcOrd="3" destOrd="0" presId="urn:microsoft.com/office/officeart/2018/5/layout/IconCircleLabelList"/>
    <dgm:cxn modelId="{D3A3A20C-1F1C-461B-A69C-8A7086FC6606}" type="presParOf" srcId="{5B639044-7597-4C27-9848-BB46DEB073D3}" destId="{4D354432-9986-4FBE-88CF-E90D43CCE780}" srcOrd="3" destOrd="0" presId="urn:microsoft.com/office/officeart/2018/5/layout/IconCircleLabelList"/>
    <dgm:cxn modelId="{A4A6826B-F581-40F7-BB39-E6C8B28F0839}" type="presParOf" srcId="{5B639044-7597-4C27-9848-BB46DEB073D3}" destId="{BF4A44FC-AD9C-40CD-AC43-66EC518901B7}" srcOrd="4" destOrd="0" presId="urn:microsoft.com/office/officeart/2018/5/layout/IconCircleLabelList"/>
    <dgm:cxn modelId="{798A86E8-E4E6-489C-84A5-674C29427EDA}" type="presParOf" srcId="{BF4A44FC-AD9C-40CD-AC43-66EC518901B7}" destId="{35D10EB3-BC49-4FDE-922E-57EA9F72CACA}" srcOrd="0" destOrd="0" presId="urn:microsoft.com/office/officeart/2018/5/layout/IconCircleLabelList"/>
    <dgm:cxn modelId="{D263A37C-7E46-4533-81DA-D611107FB671}" type="presParOf" srcId="{BF4A44FC-AD9C-40CD-AC43-66EC518901B7}" destId="{695CADC5-A3DA-4223-BE1F-2508C6BBDC35}" srcOrd="1" destOrd="0" presId="urn:microsoft.com/office/officeart/2018/5/layout/IconCircleLabelList"/>
    <dgm:cxn modelId="{65521513-36D2-4DCC-94A5-64D54B1AB905}" type="presParOf" srcId="{BF4A44FC-AD9C-40CD-AC43-66EC518901B7}" destId="{A2C8F060-7C9B-4DF3-AC78-2AC79BFEBFFB}" srcOrd="2" destOrd="0" presId="urn:microsoft.com/office/officeart/2018/5/layout/IconCircleLabelList"/>
    <dgm:cxn modelId="{1ABBE1F7-6AB2-4FD0-AA07-0069F236B84B}" type="presParOf" srcId="{BF4A44FC-AD9C-40CD-AC43-66EC518901B7}" destId="{35B731E6-327C-47DF-AB75-F375B4072875}" srcOrd="3" destOrd="0" presId="urn:microsoft.com/office/officeart/2018/5/layout/IconCircleLabelList"/>
    <dgm:cxn modelId="{2F50F114-992E-4A5A-A32B-494CCA1CDF7C}" type="presParOf" srcId="{5B639044-7597-4C27-9848-BB46DEB073D3}" destId="{C645839C-8C92-40B5-9457-9B46D98C0829}" srcOrd="5" destOrd="0" presId="urn:microsoft.com/office/officeart/2018/5/layout/IconCircleLabelList"/>
    <dgm:cxn modelId="{4FEED9BE-4C78-450D-98E9-7E58EF25CC8C}" type="presParOf" srcId="{5B639044-7597-4C27-9848-BB46DEB073D3}" destId="{2E4D7BC9-E7DA-420F-8DA9-4601955AAA8C}" srcOrd="6" destOrd="0" presId="urn:microsoft.com/office/officeart/2018/5/layout/IconCircleLabelList"/>
    <dgm:cxn modelId="{2E74367B-1301-46EE-AEF3-24CAD57527FF}" type="presParOf" srcId="{2E4D7BC9-E7DA-420F-8DA9-4601955AAA8C}" destId="{160B8D7B-6718-4907-9718-3C6E7502C6A6}" srcOrd="0" destOrd="0" presId="urn:microsoft.com/office/officeart/2018/5/layout/IconCircleLabelList"/>
    <dgm:cxn modelId="{8B127D68-B082-4CB0-9810-FED6F3E24F70}" type="presParOf" srcId="{2E4D7BC9-E7DA-420F-8DA9-4601955AAA8C}" destId="{C7DB356A-420C-4001-AB60-FCBA30941365}" srcOrd="1" destOrd="0" presId="urn:microsoft.com/office/officeart/2018/5/layout/IconCircleLabelList"/>
    <dgm:cxn modelId="{42D95E6A-7A3A-4D65-B120-6F014C3560E1}" type="presParOf" srcId="{2E4D7BC9-E7DA-420F-8DA9-4601955AAA8C}" destId="{7DDD16BD-F784-428D-BED6-F3F7E0499D69}" srcOrd="2" destOrd="0" presId="urn:microsoft.com/office/officeart/2018/5/layout/IconCircleLabelList"/>
    <dgm:cxn modelId="{CECAFE0E-54A8-4729-ABEB-9F6F475D189E}" type="presParOf" srcId="{2E4D7BC9-E7DA-420F-8DA9-4601955AAA8C}" destId="{623B2973-008F-40BC-91A1-D03FC5C54679}"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2FDB51-958A-4702-B811-794A6A2975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60523BC-7EC3-4ADD-8A8D-7A9D3055EC0C}">
      <dgm:prSet/>
      <dgm:spPr/>
      <dgm:t>
        <a:bodyPr/>
        <a:lstStyle/>
        <a:p>
          <a:pPr>
            <a:defRPr cap="all"/>
          </a:pPr>
          <a:r>
            <a:rPr lang="en-US" b="0" i="0"/>
            <a:t>Machine Learning based Solutions</a:t>
          </a:r>
          <a:endParaRPr lang="en-US"/>
        </a:p>
      </dgm:t>
    </dgm:pt>
    <dgm:pt modelId="{078B3FDE-6392-41AF-ABB0-1D3406D73BFA}" type="parTrans" cxnId="{258CBAA1-6084-4314-A7C8-8C1203C0DE50}">
      <dgm:prSet/>
      <dgm:spPr/>
      <dgm:t>
        <a:bodyPr/>
        <a:lstStyle/>
        <a:p>
          <a:endParaRPr lang="en-US"/>
        </a:p>
      </dgm:t>
    </dgm:pt>
    <dgm:pt modelId="{D6FC96B8-1A4F-499C-A57E-5D45D358C286}" type="sibTrans" cxnId="{258CBAA1-6084-4314-A7C8-8C1203C0DE50}">
      <dgm:prSet/>
      <dgm:spPr/>
      <dgm:t>
        <a:bodyPr/>
        <a:lstStyle/>
        <a:p>
          <a:endParaRPr lang="en-US"/>
        </a:p>
      </dgm:t>
    </dgm:pt>
    <dgm:pt modelId="{A8A0C7D3-D534-4E7C-91D9-029915F69FA2}">
      <dgm:prSet/>
      <dgm:spPr/>
      <dgm:t>
        <a:bodyPr/>
        <a:lstStyle/>
        <a:p>
          <a:pPr>
            <a:defRPr cap="all"/>
          </a:pPr>
          <a:r>
            <a:rPr lang="en-US" b="0" i="0"/>
            <a:t>Blockchain based Solutions</a:t>
          </a:r>
          <a:endParaRPr lang="en-US"/>
        </a:p>
      </dgm:t>
    </dgm:pt>
    <dgm:pt modelId="{C001A655-EFE8-413F-B4BA-7CF854242B5F}" type="parTrans" cxnId="{ABAFA196-FFF3-4029-8DBC-64CFA515069B}">
      <dgm:prSet/>
      <dgm:spPr/>
      <dgm:t>
        <a:bodyPr/>
        <a:lstStyle/>
        <a:p>
          <a:endParaRPr lang="en-US"/>
        </a:p>
      </dgm:t>
    </dgm:pt>
    <dgm:pt modelId="{B7EF670F-8F3E-4DE0-9316-AB9232433930}" type="sibTrans" cxnId="{ABAFA196-FFF3-4029-8DBC-64CFA515069B}">
      <dgm:prSet/>
      <dgm:spPr/>
      <dgm:t>
        <a:bodyPr/>
        <a:lstStyle/>
        <a:p>
          <a:endParaRPr lang="en-US"/>
        </a:p>
      </dgm:t>
    </dgm:pt>
    <dgm:pt modelId="{96CD4187-BFC7-4AAC-92E2-0A08297EB355}" type="pres">
      <dgm:prSet presAssocID="{782FDB51-958A-4702-B811-794A6A2975D3}" presName="root" presStyleCnt="0">
        <dgm:presLayoutVars>
          <dgm:dir/>
          <dgm:resizeHandles val="exact"/>
        </dgm:presLayoutVars>
      </dgm:prSet>
      <dgm:spPr/>
    </dgm:pt>
    <dgm:pt modelId="{DD550527-CEBB-453B-ACC7-54F6B21F6362}" type="pres">
      <dgm:prSet presAssocID="{760523BC-7EC3-4ADD-8A8D-7A9D3055EC0C}" presName="compNode" presStyleCnt="0"/>
      <dgm:spPr/>
    </dgm:pt>
    <dgm:pt modelId="{9ACB0EE8-05C5-4590-B7AA-58051C30DD5D}" type="pres">
      <dgm:prSet presAssocID="{760523BC-7EC3-4ADD-8A8D-7A9D3055EC0C}" presName="iconBgRect" presStyleLbl="bgShp" presStyleIdx="0" presStyleCnt="2"/>
      <dgm:spPr/>
    </dgm:pt>
    <dgm:pt modelId="{DB0B522E-158C-4185-8CD0-3E7611074DDA}" type="pres">
      <dgm:prSet presAssocID="{760523BC-7EC3-4ADD-8A8D-7A9D3055E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059BC87-6963-4F4C-92DA-184F47DD241D}" type="pres">
      <dgm:prSet presAssocID="{760523BC-7EC3-4ADD-8A8D-7A9D3055EC0C}" presName="spaceRect" presStyleCnt="0"/>
      <dgm:spPr/>
    </dgm:pt>
    <dgm:pt modelId="{3123C4F6-88E2-4162-9831-253036D5F57A}" type="pres">
      <dgm:prSet presAssocID="{760523BC-7EC3-4ADD-8A8D-7A9D3055EC0C}" presName="textRect" presStyleLbl="revTx" presStyleIdx="0" presStyleCnt="2">
        <dgm:presLayoutVars>
          <dgm:chMax val="1"/>
          <dgm:chPref val="1"/>
        </dgm:presLayoutVars>
      </dgm:prSet>
      <dgm:spPr/>
    </dgm:pt>
    <dgm:pt modelId="{8C5A18FA-00FA-43B4-9F79-F20513F59B3B}" type="pres">
      <dgm:prSet presAssocID="{D6FC96B8-1A4F-499C-A57E-5D45D358C286}" presName="sibTrans" presStyleCnt="0"/>
      <dgm:spPr/>
    </dgm:pt>
    <dgm:pt modelId="{05788D82-C290-4E70-931D-54DEE076A329}" type="pres">
      <dgm:prSet presAssocID="{A8A0C7D3-D534-4E7C-91D9-029915F69FA2}" presName="compNode" presStyleCnt="0"/>
      <dgm:spPr/>
    </dgm:pt>
    <dgm:pt modelId="{9C9C3A4B-59FE-412D-97E6-1AF680AD8F7D}" type="pres">
      <dgm:prSet presAssocID="{A8A0C7D3-D534-4E7C-91D9-029915F69FA2}" presName="iconBgRect" presStyleLbl="bgShp" presStyleIdx="1" presStyleCnt="2"/>
      <dgm:spPr/>
    </dgm:pt>
    <dgm:pt modelId="{C2F7B3CA-CB3D-44C0-8706-39B26A668FAF}" type="pres">
      <dgm:prSet presAssocID="{A8A0C7D3-D534-4E7C-91D9-029915F69F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7089AD8-E2CC-40EA-9C43-401C52274822}" type="pres">
      <dgm:prSet presAssocID="{A8A0C7D3-D534-4E7C-91D9-029915F69FA2}" presName="spaceRect" presStyleCnt="0"/>
      <dgm:spPr/>
    </dgm:pt>
    <dgm:pt modelId="{AB22E5D2-0248-4C2E-9F32-F7DE402ADAD1}" type="pres">
      <dgm:prSet presAssocID="{A8A0C7D3-D534-4E7C-91D9-029915F69FA2}" presName="textRect" presStyleLbl="revTx" presStyleIdx="1" presStyleCnt="2">
        <dgm:presLayoutVars>
          <dgm:chMax val="1"/>
          <dgm:chPref val="1"/>
        </dgm:presLayoutVars>
      </dgm:prSet>
      <dgm:spPr/>
    </dgm:pt>
  </dgm:ptLst>
  <dgm:cxnLst>
    <dgm:cxn modelId="{BF463617-42D9-4F5F-A7CB-13DC6B9F03FD}" type="presOf" srcId="{A8A0C7D3-D534-4E7C-91D9-029915F69FA2}" destId="{AB22E5D2-0248-4C2E-9F32-F7DE402ADAD1}" srcOrd="0" destOrd="0" presId="urn:microsoft.com/office/officeart/2018/5/layout/IconCircleLabelList"/>
    <dgm:cxn modelId="{AF7C692F-40CB-4900-9DC5-F222028FED4A}" type="presOf" srcId="{782FDB51-958A-4702-B811-794A6A2975D3}" destId="{96CD4187-BFC7-4AAC-92E2-0A08297EB355}" srcOrd="0" destOrd="0" presId="urn:microsoft.com/office/officeart/2018/5/layout/IconCircleLabelList"/>
    <dgm:cxn modelId="{A26F3151-3172-4B79-8CFB-00F400750905}" type="presOf" srcId="{760523BC-7EC3-4ADD-8A8D-7A9D3055EC0C}" destId="{3123C4F6-88E2-4162-9831-253036D5F57A}" srcOrd="0" destOrd="0" presId="urn:microsoft.com/office/officeart/2018/5/layout/IconCircleLabelList"/>
    <dgm:cxn modelId="{ABAFA196-FFF3-4029-8DBC-64CFA515069B}" srcId="{782FDB51-958A-4702-B811-794A6A2975D3}" destId="{A8A0C7D3-D534-4E7C-91D9-029915F69FA2}" srcOrd="1" destOrd="0" parTransId="{C001A655-EFE8-413F-B4BA-7CF854242B5F}" sibTransId="{B7EF670F-8F3E-4DE0-9316-AB9232433930}"/>
    <dgm:cxn modelId="{258CBAA1-6084-4314-A7C8-8C1203C0DE50}" srcId="{782FDB51-958A-4702-B811-794A6A2975D3}" destId="{760523BC-7EC3-4ADD-8A8D-7A9D3055EC0C}" srcOrd="0" destOrd="0" parTransId="{078B3FDE-6392-41AF-ABB0-1D3406D73BFA}" sibTransId="{D6FC96B8-1A4F-499C-A57E-5D45D358C286}"/>
    <dgm:cxn modelId="{44EEBE07-DD57-4340-A1F5-5548E47B9CEC}" type="presParOf" srcId="{96CD4187-BFC7-4AAC-92E2-0A08297EB355}" destId="{DD550527-CEBB-453B-ACC7-54F6B21F6362}" srcOrd="0" destOrd="0" presId="urn:microsoft.com/office/officeart/2018/5/layout/IconCircleLabelList"/>
    <dgm:cxn modelId="{205EA007-BB76-4BF4-9517-0E62BCCD1E22}" type="presParOf" srcId="{DD550527-CEBB-453B-ACC7-54F6B21F6362}" destId="{9ACB0EE8-05C5-4590-B7AA-58051C30DD5D}" srcOrd="0" destOrd="0" presId="urn:microsoft.com/office/officeart/2018/5/layout/IconCircleLabelList"/>
    <dgm:cxn modelId="{7E08F414-2EC2-46A2-A584-F822913C06EC}" type="presParOf" srcId="{DD550527-CEBB-453B-ACC7-54F6B21F6362}" destId="{DB0B522E-158C-4185-8CD0-3E7611074DDA}" srcOrd="1" destOrd="0" presId="urn:microsoft.com/office/officeart/2018/5/layout/IconCircleLabelList"/>
    <dgm:cxn modelId="{1B5452DA-DE10-428C-AB91-E7C50E2A21FC}" type="presParOf" srcId="{DD550527-CEBB-453B-ACC7-54F6B21F6362}" destId="{F059BC87-6963-4F4C-92DA-184F47DD241D}" srcOrd="2" destOrd="0" presId="urn:microsoft.com/office/officeart/2018/5/layout/IconCircleLabelList"/>
    <dgm:cxn modelId="{080A5793-2FB4-4B7E-884E-C12EA18A4942}" type="presParOf" srcId="{DD550527-CEBB-453B-ACC7-54F6B21F6362}" destId="{3123C4F6-88E2-4162-9831-253036D5F57A}" srcOrd="3" destOrd="0" presId="urn:microsoft.com/office/officeart/2018/5/layout/IconCircleLabelList"/>
    <dgm:cxn modelId="{9C57E3A9-27AA-49EA-89A1-066241DE0430}" type="presParOf" srcId="{96CD4187-BFC7-4AAC-92E2-0A08297EB355}" destId="{8C5A18FA-00FA-43B4-9F79-F20513F59B3B}" srcOrd="1" destOrd="0" presId="urn:microsoft.com/office/officeart/2018/5/layout/IconCircleLabelList"/>
    <dgm:cxn modelId="{71D7CED6-A0FD-4E8C-843E-9F76F4C06C21}" type="presParOf" srcId="{96CD4187-BFC7-4AAC-92E2-0A08297EB355}" destId="{05788D82-C290-4E70-931D-54DEE076A329}" srcOrd="2" destOrd="0" presId="urn:microsoft.com/office/officeart/2018/5/layout/IconCircleLabelList"/>
    <dgm:cxn modelId="{22D99F77-16DB-4886-B91F-9BA2A57AB8B7}" type="presParOf" srcId="{05788D82-C290-4E70-931D-54DEE076A329}" destId="{9C9C3A4B-59FE-412D-97E6-1AF680AD8F7D}" srcOrd="0" destOrd="0" presId="urn:microsoft.com/office/officeart/2018/5/layout/IconCircleLabelList"/>
    <dgm:cxn modelId="{44675B02-0948-414B-A202-871E81A7BAF0}" type="presParOf" srcId="{05788D82-C290-4E70-931D-54DEE076A329}" destId="{C2F7B3CA-CB3D-44C0-8706-39B26A668FAF}" srcOrd="1" destOrd="0" presId="urn:microsoft.com/office/officeart/2018/5/layout/IconCircleLabelList"/>
    <dgm:cxn modelId="{373B91EE-4C96-4D3B-8464-C166F7DF1C1C}" type="presParOf" srcId="{05788D82-C290-4E70-931D-54DEE076A329}" destId="{97089AD8-E2CC-40EA-9C43-401C52274822}" srcOrd="2" destOrd="0" presId="urn:microsoft.com/office/officeart/2018/5/layout/IconCircleLabelList"/>
    <dgm:cxn modelId="{796D51A1-579C-4AF7-BF49-2AA29FC584AE}" type="presParOf" srcId="{05788D82-C290-4E70-931D-54DEE076A329}" destId="{AB22E5D2-0248-4C2E-9F32-F7DE402ADAD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722C9-9518-48BA-AF94-AE491138F838}">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820F70-02B0-4659-9FAF-224FF35E26D7}">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Creating a unique password</a:t>
          </a:r>
        </a:p>
      </dsp:txBody>
      <dsp:txXfrm>
        <a:off x="89042" y="2032622"/>
        <a:ext cx="2368460" cy="720000"/>
      </dsp:txXfrm>
    </dsp:sp>
    <dsp:sp modelId="{3F74C630-E296-4C2E-AF1A-9A1D2D73399C}">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0A5466-863C-4A13-8E8C-75A121266DD5}">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Cities deploying multiple networks </a:t>
          </a:r>
        </a:p>
      </dsp:txBody>
      <dsp:txXfrm>
        <a:off x="2871984" y="2032622"/>
        <a:ext cx="2368460" cy="720000"/>
      </dsp:txXfrm>
    </dsp:sp>
    <dsp:sp modelId="{246E62F2-4E74-4966-B499-39A123A2AAA1}">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F7FC66-8E9F-405B-9149-8B188DCEB431}">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Updating the vehicle software</a:t>
          </a:r>
        </a:p>
      </dsp:txBody>
      <dsp:txXfrm>
        <a:off x="5654925" y="2032622"/>
        <a:ext cx="2368460" cy="720000"/>
      </dsp:txXfrm>
    </dsp:sp>
    <dsp:sp modelId="{702A6941-03B4-4F08-9115-3D1B6476C2A4}">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AD8604-9BDC-4BA0-9D85-0B678E8E58BD}">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Updating V2S and V2I communication standard</a:t>
          </a:r>
        </a:p>
      </dsp:txBody>
      <dsp:txXfrm>
        <a:off x="8437866" y="20326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64433-FF09-4922-A031-E7FD7F1AA155}">
      <dsp:nvSpPr>
        <dsp:cNvPr id="0" name=""/>
        <dsp:cNvSpPr/>
      </dsp:nvSpPr>
      <dsp:spPr>
        <a:xfrm>
          <a:off x="550892" y="394754"/>
          <a:ext cx="1444760" cy="14447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C4B69-96BD-43C7-9A5D-569CF1FDA679}">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B61852-55D3-4208-AB82-241FC63C38ED}">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Countering the Vulnerabilities of the GPS</a:t>
          </a:r>
          <a:endParaRPr lang="en-US" sz="1700" kern="1200"/>
        </a:p>
      </dsp:txBody>
      <dsp:txXfrm>
        <a:off x="89042" y="2289522"/>
        <a:ext cx="2368460" cy="720000"/>
      </dsp:txXfrm>
    </dsp:sp>
    <dsp:sp modelId="{240FDD9C-F761-45CB-82A8-B16785132277}">
      <dsp:nvSpPr>
        <dsp:cNvPr id="0" name=""/>
        <dsp:cNvSpPr/>
      </dsp:nvSpPr>
      <dsp:spPr>
        <a:xfrm>
          <a:off x="3333833" y="394754"/>
          <a:ext cx="1444760" cy="14447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6FE-F870-4B64-A765-318EC38C71F7}">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4B5637-B9CC-4E70-8569-D06362F0F12C}">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Protecting The Lidar system</a:t>
          </a:r>
          <a:endParaRPr lang="en-US" sz="1700" kern="1200"/>
        </a:p>
      </dsp:txBody>
      <dsp:txXfrm>
        <a:off x="2871984" y="2289522"/>
        <a:ext cx="2368460" cy="720000"/>
      </dsp:txXfrm>
    </dsp:sp>
    <dsp:sp modelId="{35D10EB3-BC49-4FDE-922E-57EA9F72CACA}">
      <dsp:nvSpPr>
        <dsp:cNvPr id="0" name=""/>
        <dsp:cNvSpPr/>
      </dsp:nvSpPr>
      <dsp:spPr>
        <a:xfrm>
          <a:off x="6116775" y="394754"/>
          <a:ext cx="1444760" cy="14447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CADC5-A3DA-4223-BE1F-2508C6BBDC35}">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B731E6-327C-47DF-AB75-F375B4072875}">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In Vehicle Camera Security</a:t>
          </a:r>
          <a:endParaRPr lang="en-US" sz="1700" kern="1200"/>
        </a:p>
      </dsp:txBody>
      <dsp:txXfrm>
        <a:off x="5654925" y="2289522"/>
        <a:ext cx="2368460" cy="720000"/>
      </dsp:txXfrm>
    </dsp:sp>
    <dsp:sp modelId="{160B8D7B-6718-4907-9718-3C6E7502C6A6}">
      <dsp:nvSpPr>
        <dsp:cNvPr id="0" name=""/>
        <dsp:cNvSpPr/>
      </dsp:nvSpPr>
      <dsp:spPr>
        <a:xfrm>
          <a:off x="8899716" y="394754"/>
          <a:ext cx="1444760" cy="14447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B356A-420C-4001-AB60-FCBA30941365}">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B2973-008F-40BC-91A1-D03FC5C54679}">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Voice Control Systems</a:t>
          </a:r>
          <a:endParaRPr lang="en-US" sz="1700" kern="1200"/>
        </a:p>
      </dsp:txBody>
      <dsp:txXfrm>
        <a:off x="8437866" y="2289522"/>
        <a:ext cx="236846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B0EE8-05C5-4590-B7AA-58051C30DD5D}">
      <dsp:nvSpPr>
        <dsp:cNvPr id="0" name=""/>
        <dsp:cNvSpPr/>
      </dsp:nvSpPr>
      <dsp:spPr>
        <a:xfrm>
          <a:off x="2485700" y="14638"/>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B522E-158C-4185-8CD0-3E7611074DDA}">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23C4F6-88E2-4162-9831-253036D5F57A}">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Machine Learning based Solutions</a:t>
          </a:r>
          <a:endParaRPr lang="en-US" sz="2500" kern="1200"/>
        </a:p>
      </dsp:txBody>
      <dsp:txXfrm>
        <a:off x="1838544" y="2669638"/>
        <a:ext cx="3318750" cy="720000"/>
      </dsp:txXfrm>
    </dsp:sp>
    <dsp:sp modelId="{9C9C3A4B-59FE-412D-97E6-1AF680AD8F7D}">
      <dsp:nvSpPr>
        <dsp:cNvPr id="0" name=""/>
        <dsp:cNvSpPr/>
      </dsp:nvSpPr>
      <dsp:spPr>
        <a:xfrm>
          <a:off x="6385231" y="14638"/>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7B3CA-CB3D-44C0-8706-39B26A668FAF}">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22E5D2-0248-4C2E-9F32-F7DE402ADAD1}">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Blockchain based Solutions</a:t>
          </a:r>
          <a:endParaRPr lang="en-US" sz="2500" kern="120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03C12-EC38-48D3-9A46-2C4C5A321FA1}" type="datetimeFigureOut">
              <a:t>24-Apr-22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02832-AA31-45B4-86A7-C9472E58365E}" type="slidenum">
              <a:t>‹#›</a:t>
            </a:fld>
            <a:endParaRPr lang="en-US"/>
          </a:p>
        </p:txBody>
      </p:sp>
    </p:spTree>
    <p:extLst>
      <p:ext uri="{BB962C8B-B14F-4D97-AF65-F5344CB8AC3E}">
        <p14:creationId xmlns:p14="http://schemas.microsoft.com/office/powerpoint/2010/main" val="277369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lockedge.io/blockchain-as-a-servi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Because of lines of code, there are hundred million lines of code in today’s modern luxury vehicle’s and</a:t>
            </a:r>
          </a:p>
          <a:p>
            <a:r>
              <a:rPr lang="en-US" sz="1800"/>
              <a:t>In addition, there is something called the (next slide)</a:t>
            </a:r>
            <a:endParaRPr lang="en-US" sz="2000"/>
          </a:p>
        </p:txBody>
      </p:sp>
      <p:sp>
        <p:nvSpPr>
          <p:cNvPr id="4" name="Slide Number Placeholder 3"/>
          <p:cNvSpPr>
            <a:spLocks noGrp="1"/>
          </p:cNvSpPr>
          <p:nvPr>
            <p:ph type="sldNum" sz="quarter" idx="5"/>
          </p:nvPr>
        </p:nvSpPr>
        <p:spPr/>
        <p:txBody>
          <a:bodyPr/>
          <a:lstStyle/>
          <a:p>
            <a:fld id="{73C7732F-CD80-47B8-922A-4600917DCEBD}" type="slidenum">
              <a:rPr lang="en-US" smtClean="0"/>
              <a:t>6</a:t>
            </a:fld>
            <a:endParaRPr lang="en-US"/>
          </a:p>
        </p:txBody>
      </p:sp>
    </p:spTree>
    <p:extLst>
      <p:ext uri="{BB962C8B-B14F-4D97-AF65-F5344CB8AC3E}">
        <p14:creationId xmlns:p14="http://schemas.microsoft.com/office/powerpoint/2010/main" val="3003509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0" i="0" dirty="0">
                <a:solidFill>
                  <a:srgbClr val="262D3D"/>
                </a:solidFill>
                <a:effectLst/>
                <a:latin typeface="Merriweather" panose="00000500000000000000" pitchFamily="2" charset="0"/>
              </a:rPr>
              <a:t>As with all applications of machine learning, the first step to deploying artificial intelligence to combat security risks in autonomous vehicles is collecting and storing the right data. If a car’s internal network is monitored using a platform capable of storing and analyzing logs, the vehicle itself can detect malicious activity and prevent attacks</a:t>
            </a:r>
            <a:endParaRPr lang="en-US" dirty="0"/>
          </a:p>
          <a:p>
            <a:r>
              <a:rPr lang="en-US" dirty="0"/>
              <a:t>2. </a:t>
            </a:r>
            <a:r>
              <a:rPr lang="en-US" b="0" i="0" dirty="0">
                <a:solidFill>
                  <a:srgbClr val="333333"/>
                </a:solidFill>
                <a:effectLst/>
                <a:latin typeface="Work Sans" panose="020B0604020202020204" pitchFamily="2" charset="0"/>
              </a:rPr>
              <a:t>Blockchain technology is praised for its decentralized nature that can be used to transact vehicular data with a high level of security.</a:t>
            </a:r>
            <a:r>
              <a:rPr lang="en-US" b="0" i="0" u="none" strike="noStrike" dirty="0">
                <a:effectLst/>
                <a:latin typeface="Work Sans" pitchFamily="2" charset="0"/>
                <a:hlinkClick r:id="rId3"/>
              </a:rPr>
              <a:t> </a:t>
            </a:r>
            <a:r>
              <a:rPr lang="en-US" b="0" i="0" u="none" strike="noStrike" dirty="0">
                <a:effectLst/>
                <a:latin typeface="Work Sans" pitchFamily="2" charset="0"/>
              </a:rPr>
              <a:t>Blockchain platforms </a:t>
            </a:r>
            <a:r>
              <a:rPr lang="en-US" b="0" i="0" dirty="0">
                <a:solidFill>
                  <a:srgbClr val="333333"/>
                </a:solidFill>
                <a:effectLst/>
                <a:latin typeface="Work Sans" pitchFamily="2" charset="0"/>
              </a:rPr>
              <a:t>provide a reliable means of collecting data and delivering it in a secure and immutable state. The data is stored cryptographically, ensuring a high level of security. By using a permissioned network, specific data can only be accessed by parties with permission. This ensures that the sensitive data does not reach the wrong hands and is misused.</a:t>
            </a:r>
            <a:endParaRPr lang="en-US" dirty="0"/>
          </a:p>
        </p:txBody>
      </p:sp>
      <p:sp>
        <p:nvSpPr>
          <p:cNvPr id="4" name="Slide Number Placeholder 3"/>
          <p:cNvSpPr>
            <a:spLocks noGrp="1"/>
          </p:cNvSpPr>
          <p:nvPr>
            <p:ph type="sldNum" sz="quarter" idx="5"/>
          </p:nvPr>
        </p:nvSpPr>
        <p:spPr/>
        <p:txBody>
          <a:bodyPr/>
          <a:lstStyle/>
          <a:p>
            <a:fld id="{11C02832-AA31-45B4-86A7-C9472E58365E}" type="slidenum">
              <a:rPr lang="en-US" smtClean="0"/>
              <a:t>15</a:t>
            </a:fld>
            <a:endParaRPr lang="en-US"/>
          </a:p>
        </p:txBody>
      </p:sp>
    </p:spTree>
    <p:extLst>
      <p:ext uri="{BB962C8B-B14F-4D97-AF65-F5344CB8AC3E}">
        <p14:creationId xmlns:p14="http://schemas.microsoft.com/office/powerpoint/2010/main" val="69308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ECU is a very small car component - (known as car-</a:t>
            </a:r>
            <a:r>
              <a:rPr lang="en-US" err="1"/>
              <a:t>puter</a:t>
            </a:r>
            <a:r>
              <a:rPr lang="en-US"/>
              <a:t>) - with internal chips that are very similar to the ones we have at home, such as laptops. </a:t>
            </a:r>
          </a:p>
        </p:txBody>
      </p:sp>
      <p:sp>
        <p:nvSpPr>
          <p:cNvPr id="4" name="Slide Number Placeholder 3"/>
          <p:cNvSpPr>
            <a:spLocks noGrp="1"/>
          </p:cNvSpPr>
          <p:nvPr>
            <p:ph type="sldNum" sz="quarter" idx="5"/>
          </p:nvPr>
        </p:nvSpPr>
        <p:spPr/>
        <p:txBody>
          <a:bodyPr/>
          <a:lstStyle/>
          <a:p>
            <a:fld id="{73C7732F-CD80-47B8-922A-4600917DCEBD}" type="slidenum">
              <a:rPr lang="en-US" smtClean="0"/>
              <a:t>7</a:t>
            </a:fld>
            <a:endParaRPr lang="en-US"/>
          </a:p>
        </p:txBody>
      </p:sp>
    </p:spTree>
    <p:extLst>
      <p:ext uri="{BB962C8B-B14F-4D97-AF65-F5344CB8AC3E}">
        <p14:creationId xmlns:p14="http://schemas.microsoft.com/office/powerpoint/2010/main" val="71796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imagine, Navigation have one electronic control unit, infotainment having one electronic control unit, and breaking system have its own electronic control unit</a:t>
            </a:r>
          </a:p>
          <a:p>
            <a:r>
              <a:rPr lang="en-US">
                <a:cs typeface="Calibri"/>
              </a:rPr>
              <a:t>And all of these electronic control units which control specific aspect in the vehicle and each of them have their own line of code</a:t>
            </a:r>
            <a:endParaRPr lang="en-US">
              <a:ea typeface="Calibri"/>
              <a:cs typeface="Calibri"/>
            </a:endParaRPr>
          </a:p>
        </p:txBody>
      </p:sp>
      <p:sp>
        <p:nvSpPr>
          <p:cNvPr id="4" name="Slide Number Placeholder 3"/>
          <p:cNvSpPr>
            <a:spLocks noGrp="1"/>
          </p:cNvSpPr>
          <p:nvPr>
            <p:ph type="sldNum" sz="quarter" idx="5"/>
          </p:nvPr>
        </p:nvSpPr>
        <p:spPr/>
        <p:txBody>
          <a:bodyPr/>
          <a:lstStyle/>
          <a:p>
            <a:fld id="{73C7732F-CD80-47B8-922A-4600917DCEBD}" type="slidenum">
              <a:rPr lang="en-US" smtClean="0"/>
              <a:t>8</a:t>
            </a:fld>
            <a:endParaRPr lang="en-US"/>
          </a:p>
        </p:txBody>
      </p:sp>
    </p:spTree>
    <p:extLst>
      <p:ext uri="{BB962C8B-B14F-4D97-AF65-F5344CB8AC3E}">
        <p14:creationId xmlns:p14="http://schemas.microsoft.com/office/powerpoint/2010/main" val="362600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example of that is the Jeep hack, where researchers took over the steering wheel and managed to stop the vehicle on the road after that Jeep company had to recall 1.4 million vehicles. So, this is a serious threat.</a:t>
            </a:r>
          </a:p>
        </p:txBody>
      </p:sp>
      <p:sp>
        <p:nvSpPr>
          <p:cNvPr id="4" name="Slide Number Placeholder 3"/>
          <p:cNvSpPr>
            <a:spLocks noGrp="1"/>
          </p:cNvSpPr>
          <p:nvPr>
            <p:ph type="sldNum" sz="quarter" idx="5"/>
          </p:nvPr>
        </p:nvSpPr>
        <p:spPr/>
        <p:txBody>
          <a:bodyPr/>
          <a:lstStyle/>
          <a:p>
            <a:fld id="{73C7732F-CD80-47B8-922A-4600917DCEBD}" type="slidenum">
              <a:rPr lang="en-US" smtClean="0"/>
              <a:t>9</a:t>
            </a:fld>
            <a:endParaRPr lang="en-US"/>
          </a:p>
        </p:txBody>
      </p:sp>
    </p:spTree>
    <p:extLst>
      <p:ext uri="{BB962C8B-B14F-4D97-AF65-F5344CB8AC3E}">
        <p14:creationId xmlns:p14="http://schemas.microsoft.com/office/powerpoint/2010/main" val="207597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of the threats can be over the air updates that lots of updates these days are over the air. Another threat can be Ransomware – what if a system in your vehicle is compromised and ransomware injected into the system. ECU attacks   </a:t>
            </a:r>
          </a:p>
          <a:p>
            <a:r>
              <a:rPr lang="en-US">
                <a:cs typeface="Calibri"/>
              </a:rPr>
              <a:t>For ECU(electronic control unit), specific elements in the vehicle, there might be airbag ECU, there might be engine and transmission, there might be braking vehicle access system issue. All of these are easy use that control specific flow of data</a:t>
            </a:r>
            <a:endParaRPr lang="en-US"/>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1C02832-AA31-45B4-86A7-C9472E58365E}" type="slidenum">
              <a:rPr lang="en-US"/>
              <a:t>10</a:t>
            </a:fld>
            <a:endParaRPr lang="en-US"/>
          </a:p>
        </p:txBody>
      </p:sp>
    </p:spTree>
    <p:extLst>
      <p:ext uri="{BB962C8B-B14F-4D97-AF65-F5344CB8AC3E}">
        <p14:creationId xmlns:p14="http://schemas.microsoft.com/office/powerpoint/2010/main" val="356491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Cloud services providers a lot of data is now in that cloud.--- Denial of services attack what if your vehicle's 10,000 vehicles are use for denial of service attacks, these are basically botnets on wheels. Remote hacking – wireless carjacking, key fob cloning those are potential hacks and attacks. </a:t>
            </a:r>
            <a:r>
              <a:rPr lang="en-US" err="1">
                <a:cs typeface="Calibri"/>
              </a:rPr>
              <a:t>Iot</a:t>
            </a:r>
            <a:r>
              <a:rPr lang="en-US">
                <a:cs typeface="Calibri"/>
              </a:rPr>
              <a:t> devices – what about the real time telematics controllers </a:t>
            </a:r>
            <a:r>
              <a:rPr lang="en-US" err="1">
                <a:cs typeface="Calibri"/>
              </a:rPr>
              <a:t>inlcuding</a:t>
            </a:r>
            <a:r>
              <a:rPr lang="en-US">
                <a:cs typeface="Calibri"/>
              </a:rPr>
              <a:t> car tracking, mobile data, car sharing, usage based </a:t>
            </a:r>
            <a:r>
              <a:rPr lang="en-US" err="1">
                <a:cs typeface="Calibri"/>
              </a:rPr>
              <a:t>insuarance</a:t>
            </a:r>
            <a:r>
              <a:rPr lang="en-US">
                <a:cs typeface="Calibri"/>
              </a:rPr>
              <a:t> systems- those are third party attack services. Other things like GPS jamming and spoofing- what if your GPS does not work. What about external sensors. I mentioned lot of attacks, </a:t>
            </a:r>
            <a:r>
              <a:rPr lang="en-US" err="1">
                <a:cs typeface="Calibri"/>
              </a:rPr>
              <a:t>bluetooth</a:t>
            </a:r>
            <a:r>
              <a:rPr lang="en-US">
                <a:cs typeface="Calibri"/>
              </a:rPr>
              <a:t>. All</a:t>
            </a:r>
            <a:r>
              <a:rPr lang="en-US"/>
              <a:t> of these are attack services can be compromised so we really have to look at it from the cyber security perspective.</a:t>
            </a:r>
            <a:r>
              <a:rPr lang="en-US">
                <a:cs typeface="Calibri"/>
              </a:rPr>
              <a:t>  </a:t>
            </a:r>
          </a:p>
        </p:txBody>
      </p:sp>
      <p:sp>
        <p:nvSpPr>
          <p:cNvPr id="4" name="Slide Number Placeholder 3"/>
          <p:cNvSpPr>
            <a:spLocks noGrp="1"/>
          </p:cNvSpPr>
          <p:nvPr>
            <p:ph type="sldNum" sz="quarter" idx="5"/>
          </p:nvPr>
        </p:nvSpPr>
        <p:spPr/>
        <p:txBody>
          <a:bodyPr/>
          <a:lstStyle/>
          <a:p>
            <a:fld id="{11C02832-AA31-45B4-86A7-C9472E58365E}" type="slidenum">
              <a:rPr lang="en-US"/>
              <a:t>11</a:t>
            </a:fld>
            <a:endParaRPr lang="en-US"/>
          </a:p>
        </p:txBody>
      </p:sp>
    </p:spTree>
    <p:extLst>
      <p:ext uri="{BB962C8B-B14F-4D97-AF65-F5344CB8AC3E}">
        <p14:creationId xmlns:p14="http://schemas.microsoft.com/office/powerpoint/2010/main" val="411240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its relatively easy for cyber criminals to get access to  AVS and all they need to do is exploit a single vulnerability of an autonomous car and they hack into the entire server. Experts think that it may never be possible to completely secure an AV due to their complex code</a:t>
            </a:r>
          </a:p>
        </p:txBody>
      </p:sp>
      <p:sp>
        <p:nvSpPr>
          <p:cNvPr id="4" name="Slide Number Placeholder 3"/>
          <p:cNvSpPr>
            <a:spLocks noGrp="1"/>
          </p:cNvSpPr>
          <p:nvPr>
            <p:ph type="sldNum" sz="quarter" idx="5"/>
          </p:nvPr>
        </p:nvSpPr>
        <p:spPr/>
        <p:txBody>
          <a:bodyPr/>
          <a:lstStyle/>
          <a:p>
            <a:fld id="{11C02832-AA31-45B4-86A7-C9472E58365E}" type="slidenum">
              <a:rPr lang="en-US" smtClean="0"/>
              <a:t>12</a:t>
            </a:fld>
            <a:endParaRPr lang="en-US"/>
          </a:p>
        </p:txBody>
      </p:sp>
    </p:spTree>
    <p:extLst>
      <p:ext uri="{BB962C8B-B14F-4D97-AF65-F5344CB8AC3E}">
        <p14:creationId xmlns:p14="http://schemas.microsoft.com/office/powerpoint/2010/main" val="396121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555555"/>
                </a:solidFill>
                <a:effectLst/>
                <a:latin typeface="Calibri" panose="020F0502020204030204" pitchFamily="34" charset="0"/>
              </a:rPr>
              <a:t>a good chance your vehicle comes with a default password that might be easy for hackers to guess.</a:t>
            </a:r>
          </a:p>
          <a:p>
            <a:pPr marL="228600" indent="-228600">
              <a:buAutoNum type="arabicPeriod"/>
            </a:pPr>
            <a:r>
              <a:rPr lang="en-US" b="0" i="0" dirty="0">
                <a:solidFill>
                  <a:srgbClr val="555555"/>
                </a:solidFill>
                <a:effectLst/>
                <a:latin typeface="Calibri" panose="020F0502020204030204" pitchFamily="34" charset="0"/>
              </a:rPr>
              <a:t>Depending on a single network puts connected vehicles at greater risk from potential attacks. By creating many small networks, cities can greatly reduce the risks.</a:t>
            </a:r>
          </a:p>
          <a:p>
            <a:pPr marL="228600" indent="-228600">
              <a:buAutoNum type="arabicPeriod"/>
            </a:pPr>
            <a:r>
              <a:rPr lang="en-US" b="0" i="0" dirty="0">
                <a:solidFill>
                  <a:srgbClr val="333333"/>
                </a:solidFill>
                <a:effectLst/>
                <a:latin typeface="Arial" panose="020B0604020202020204" pitchFamily="34" charset="0"/>
              </a:rPr>
              <a:t>To make things more challenging, autonomous vehicle cybersecurity </a:t>
            </a:r>
            <a:r>
              <a:rPr lang="en-US" b="0" i="0" dirty="0" err="1">
                <a:solidFill>
                  <a:srgbClr val="333333"/>
                </a:solidFill>
                <a:effectLst/>
                <a:latin typeface="Arial" panose="020B0604020202020204" pitchFamily="34" charset="0"/>
              </a:rPr>
              <a:t>defences</a:t>
            </a:r>
            <a:r>
              <a:rPr lang="en-US" b="0" i="0" dirty="0">
                <a:solidFill>
                  <a:srgbClr val="333333"/>
                </a:solidFill>
                <a:effectLst/>
                <a:latin typeface="Arial" panose="020B0604020202020204" pitchFamily="34" charset="0"/>
              </a:rPr>
              <a:t> need to be capable of dealing with threats in real time, recognizing malicious messages and stopping them from being distributed around the </a:t>
            </a:r>
            <a:r>
              <a:rPr lang="en-US" b="0" i="0" dirty="0" err="1">
                <a:solidFill>
                  <a:srgbClr val="333333"/>
                </a:solidFill>
                <a:effectLst/>
                <a:latin typeface="Arial" panose="020B0604020202020204" pitchFamily="34" charset="0"/>
              </a:rPr>
              <a:t>vehicle.</a:t>
            </a:r>
            <a:r>
              <a:rPr lang="en-US" b="0" i="0" dirty="0" err="1">
                <a:solidFill>
                  <a:srgbClr val="555555"/>
                </a:solidFill>
                <a:effectLst/>
                <a:latin typeface="Calibri" panose="020F0502020204030204" pitchFamily="34" charset="0"/>
              </a:rPr>
              <a:t>The</a:t>
            </a:r>
            <a:r>
              <a:rPr lang="en-US" b="0" i="0" dirty="0">
                <a:solidFill>
                  <a:srgbClr val="555555"/>
                </a:solidFill>
                <a:effectLst/>
                <a:latin typeface="Calibri" panose="020F0502020204030204" pitchFamily="34" charset="0"/>
              </a:rPr>
              <a:t> latest software for a vehicle will include the most up-to-date patches that will protect the vehicle from known threats.</a:t>
            </a:r>
          </a:p>
          <a:p>
            <a:pPr marL="228600" indent="-228600">
              <a:buAutoNum type="arabicPeriod"/>
            </a:pPr>
            <a:r>
              <a:rPr lang="en-US" b="0" i="0" dirty="0">
                <a:solidFill>
                  <a:srgbClr val="555555"/>
                </a:solidFill>
                <a:effectLst/>
                <a:latin typeface="Calibri" panose="020F0502020204030204" pitchFamily="34" charset="0"/>
              </a:rPr>
              <a:t>V2V and V2I is communication between smart vehicles and infrastructures. Data should be analyzed for instant decryption or sending over to server which creates another route of attack for hackers but there needs to be a secure authentication layer to confirm that data is received through trusted sources.</a:t>
            </a:r>
            <a:endParaRPr lang="en-US" dirty="0"/>
          </a:p>
        </p:txBody>
      </p:sp>
      <p:sp>
        <p:nvSpPr>
          <p:cNvPr id="4" name="Slide Number Placeholder 3"/>
          <p:cNvSpPr>
            <a:spLocks noGrp="1"/>
          </p:cNvSpPr>
          <p:nvPr>
            <p:ph type="sldNum" sz="quarter" idx="5"/>
          </p:nvPr>
        </p:nvSpPr>
        <p:spPr/>
        <p:txBody>
          <a:bodyPr/>
          <a:lstStyle/>
          <a:p>
            <a:fld id="{11C02832-AA31-45B4-86A7-C9472E58365E}" type="slidenum">
              <a:rPr lang="en-US" smtClean="0"/>
              <a:t>13</a:t>
            </a:fld>
            <a:endParaRPr lang="en-US"/>
          </a:p>
        </p:txBody>
      </p:sp>
    </p:spTree>
    <p:extLst>
      <p:ext uri="{BB962C8B-B14F-4D97-AF65-F5344CB8AC3E}">
        <p14:creationId xmlns:p14="http://schemas.microsoft.com/office/powerpoint/2010/main" val="3372892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555555"/>
                </a:solidFill>
                <a:effectLst/>
                <a:latin typeface="Calibri" panose="020F0502020204030204" pitchFamily="34" charset="0"/>
              </a:rPr>
              <a:t>Current vehicle GPS systems are easily hacked through what’s known as “GPS spoofing”. This is where a bad actor interferes with a GPS location system by using a radio signal. </a:t>
            </a:r>
            <a:r>
              <a:rPr lang="en-US" b="0" i="0" dirty="0">
                <a:solidFill>
                  <a:srgbClr val="333333"/>
                </a:solidFill>
                <a:effectLst/>
                <a:latin typeface="Georgia" panose="02040502050405020303" pitchFamily="18" charset="0"/>
              </a:rPr>
              <a:t>When a spurious signal is detected in the satellite, the system should identify it as a potential attack. The counterfeit signal can be detected using a signal strength detector, clock information and time intervals.</a:t>
            </a:r>
          </a:p>
          <a:p>
            <a:pPr marL="228600" indent="-228600">
              <a:buAutoNum type="arabicPeriod"/>
            </a:pPr>
            <a:r>
              <a:rPr lang="en-US" b="0" i="0" dirty="0">
                <a:solidFill>
                  <a:srgbClr val="333333"/>
                </a:solidFill>
                <a:effectLst/>
                <a:latin typeface="Georgia" panose="02040502050405020303" pitchFamily="18" charset="0"/>
              </a:rPr>
              <a:t>The lidar system can be protected from attacks by employing defense mechanisms such as controlling how it receives and emits its signals. The attacker's laser could be blocked by reducing the receiving angle and only receiving the signal from a specific, predefined angle.</a:t>
            </a:r>
          </a:p>
          <a:p>
            <a:pPr marL="228600" indent="-228600">
              <a:buAutoNum type="arabicPeriod"/>
            </a:pPr>
            <a:r>
              <a:rPr lang="en-US" b="0" i="0" dirty="0">
                <a:solidFill>
                  <a:srgbClr val="333333"/>
                </a:solidFill>
                <a:effectLst/>
                <a:latin typeface="Georgia" panose="02040502050405020303" pitchFamily="18" charset="0"/>
              </a:rPr>
              <a:t>Cameras used in autonomous vehicles have some vulnerabilities because of their optical characteristics, making them difficult to fully secure. Some possible countermeasures include photochromic lenses, redundancy and near-infrared cutoff filters that could provide adequate protection.</a:t>
            </a:r>
          </a:p>
          <a:p>
            <a:pPr marL="228600" indent="-228600">
              <a:buAutoNum type="arabicPeriod"/>
            </a:pPr>
            <a:r>
              <a:rPr lang="en-US" b="0" i="0" dirty="0">
                <a:solidFill>
                  <a:srgbClr val="333333"/>
                </a:solidFill>
                <a:effectLst/>
                <a:latin typeface="Georgia" panose="02040502050405020303" pitchFamily="18" charset="0"/>
              </a:rPr>
              <a:t>The voice recognition system is integrated into the vehicle to record and receive instructions from the passengers. using improved authentication measures and hidden cameras to ensure that controls come from live speakers</a:t>
            </a:r>
            <a:endParaRPr lang="en-US" b="0" i="0" dirty="0">
              <a:solidFill>
                <a:srgbClr val="555555"/>
              </a:solidFill>
              <a:effectLst/>
              <a:latin typeface="Calibri" panose="020F0502020204030204" pitchFamily="34"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1C02832-AA31-45B4-86A7-C9472E58365E}" type="slidenum">
              <a:rPr lang="en-US" smtClean="0"/>
              <a:t>14</a:t>
            </a:fld>
            <a:endParaRPr lang="en-US"/>
          </a:p>
        </p:txBody>
      </p:sp>
    </p:spTree>
    <p:extLst>
      <p:ext uri="{BB962C8B-B14F-4D97-AF65-F5344CB8AC3E}">
        <p14:creationId xmlns:p14="http://schemas.microsoft.com/office/powerpoint/2010/main" val="32301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0452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4125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5155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353573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6302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684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8135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4198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604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9348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673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7473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24-Apr-22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607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186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9631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24-Apr-22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599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921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24-Apr-22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2732650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AEF4E-4242-41F8-9326-900D43664731}"/>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8000"/>
              <a:t>Cybersecurity in Autonomous Vehicles</a:t>
            </a:r>
          </a:p>
        </p:txBody>
      </p:sp>
      <p:sp>
        <p:nvSpPr>
          <p:cNvPr id="3" name="Subtitle 2">
            <a:extLst>
              <a:ext uri="{FF2B5EF4-FFF2-40B4-BE49-F238E27FC236}">
                <a16:creationId xmlns:a16="http://schemas.microsoft.com/office/drawing/2014/main" id="{B31E8B1E-D6A5-4A4E-92A0-87CC0DDB7867}"/>
              </a:ext>
            </a:extLst>
          </p:cNvPr>
          <p:cNvSpPr>
            <a:spLocks noGrp="1"/>
          </p:cNvSpPr>
          <p:nvPr>
            <p:ph type="subTitle" idx="1"/>
          </p:nvPr>
        </p:nvSpPr>
        <p:spPr>
          <a:xfrm>
            <a:off x="965505" y="4777380"/>
            <a:ext cx="10260990" cy="1209763"/>
          </a:xfrm>
        </p:spPr>
        <p:txBody>
          <a:bodyPr>
            <a:normAutofit/>
          </a:bodyPr>
          <a:lstStyle/>
          <a:p>
            <a:pPr algn="ctr"/>
            <a:r>
              <a:rPr lang="en-US" sz="2400">
                <a:solidFill>
                  <a:schemeClr val="bg2"/>
                </a:solidFill>
              </a:rPr>
              <a:t>Ahmed Terchoun, Mohamed Ahmed, Md Zihan, Mahin Ullah</a:t>
            </a:r>
          </a:p>
          <a:p>
            <a:pPr algn="ctr"/>
            <a:r>
              <a:rPr lang="en-US" sz="2400">
                <a:solidFill>
                  <a:schemeClr val="bg2"/>
                </a:solidFill>
              </a:rPr>
              <a:t>CMPS385 – Computer Security</a:t>
            </a:r>
          </a:p>
        </p:txBody>
      </p:sp>
    </p:spTree>
    <p:extLst>
      <p:ext uri="{BB962C8B-B14F-4D97-AF65-F5344CB8AC3E}">
        <p14:creationId xmlns:p14="http://schemas.microsoft.com/office/powerpoint/2010/main" val="418240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51D0-2ED6-6663-2213-B8A215A0CAA8}"/>
              </a:ext>
            </a:extLst>
          </p:cNvPr>
          <p:cNvSpPr>
            <a:spLocks noGrp="1"/>
          </p:cNvSpPr>
          <p:nvPr>
            <p:ph type="title"/>
          </p:nvPr>
        </p:nvSpPr>
        <p:spPr/>
        <p:txBody>
          <a:bodyPr/>
          <a:lstStyle/>
          <a:p>
            <a:r>
              <a:rPr lang="en-US"/>
              <a:t>Threats to CAV</a:t>
            </a:r>
          </a:p>
        </p:txBody>
      </p:sp>
      <p:sp>
        <p:nvSpPr>
          <p:cNvPr id="3" name="Content Placeholder 2">
            <a:extLst>
              <a:ext uri="{FF2B5EF4-FFF2-40B4-BE49-F238E27FC236}">
                <a16:creationId xmlns:a16="http://schemas.microsoft.com/office/drawing/2014/main" id="{0DED6E25-1BA0-8A19-4DC7-C5B14ABECD47}"/>
              </a:ext>
            </a:extLst>
          </p:cNvPr>
          <p:cNvSpPr>
            <a:spLocks noGrp="1"/>
          </p:cNvSpPr>
          <p:nvPr>
            <p:ph idx="1"/>
          </p:nvPr>
        </p:nvSpPr>
        <p:spPr>
          <a:xfrm>
            <a:off x="1103312" y="1405937"/>
            <a:ext cx="4992768" cy="1435029"/>
          </a:xfrm>
        </p:spPr>
        <p:txBody>
          <a:bodyPr vert="horz" lIns="91440" tIns="45720" rIns="91440" bIns="45720" rtlCol="0" anchor="t">
            <a:normAutofit/>
          </a:bodyPr>
          <a:lstStyle/>
          <a:p>
            <a:r>
              <a:rPr lang="en-US" b="1"/>
              <a:t>OTA Updates</a:t>
            </a:r>
          </a:p>
          <a:p>
            <a:pPr marL="0" indent="0">
              <a:buSzPct val="114999"/>
              <a:buNone/>
            </a:pPr>
            <a:r>
              <a:rPr lang="en-US"/>
              <a:t>    - Over-The-Air (OTA) represent significant</a:t>
            </a:r>
          </a:p>
          <a:p>
            <a:pPr marL="0" indent="0">
              <a:buNone/>
            </a:pPr>
            <a:endParaRPr lang="en-US"/>
          </a:p>
        </p:txBody>
      </p:sp>
      <p:sp>
        <p:nvSpPr>
          <p:cNvPr id="7" name="Content Placeholder 2">
            <a:extLst>
              <a:ext uri="{FF2B5EF4-FFF2-40B4-BE49-F238E27FC236}">
                <a16:creationId xmlns:a16="http://schemas.microsoft.com/office/drawing/2014/main" id="{5989CA31-7911-075D-186C-F33200C1A316}"/>
              </a:ext>
            </a:extLst>
          </p:cNvPr>
          <p:cNvSpPr txBox="1">
            <a:spLocks/>
          </p:cNvSpPr>
          <p:nvPr/>
        </p:nvSpPr>
        <p:spPr>
          <a:xfrm>
            <a:off x="1097561" y="2837922"/>
            <a:ext cx="9837937" cy="1564425"/>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a:t>Ransomware</a:t>
            </a:r>
          </a:p>
          <a:p>
            <a:pPr marL="0" indent="0">
              <a:buSzPct val="114999"/>
              <a:buNone/>
            </a:pPr>
            <a:r>
              <a:rPr lang="en-US"/>
              <a:t>    - Attack on vehicles (car owners, fleet)</a:t>
            </a:r>
          </a:p>
          <a:p>
            <a:pPr marL="0" indent="0">
              <a:buNone/>
            </a:pPr>
            <a:r>
              <a:rPr lang="en-US"/>
              <a:t>    -Attacks on supply chain (OEM, Tier 1s, Tier 2s, Dealer Network, Maintenance)</a:t>
            </a:r>
          </a:p>
          <a:p>
            <a:pPr marL="0" indent="0">
              <a:buNone/>
            </a:pPr>
            <a:endParaRPr lang="en-US"/>
          </a:p>
          <a:p>
            <a:pPr marL="0" indent="0">
              <a:buNone/>
            </a:pPr>
            <a:endParaRPr lang="en-US"/>
          </a:p>
        </p:txBody>
      </p:sp>
      <p:sp>
        <p:nvSpPr>
          <p:cNvPr id="9" name="Content Placeholder 2">
            <a:extLst>
              <a:ext uri="{FF2B5EF4-FFF2-40B4-BE49-F238E27FC236}">
                <a16:creationId xmlns:a16="http://schemas.microsoft.com/office/drawing/2014/main" id="{F39D6F70-0FB2-F71E-B6BE-C0470F145915}"/>
              </a:ext>
            </a:extLst>
          </p:cNvPr>
          <p:cNvSpPr txBox="1">
            <a:spLocks/>
          </p:cNvSpPr>
          <p:nvPr/>
        </p:nvSpPr>
        <p:spPr>
          <a:xfrm>
            <a:off x="1097560" y="4591959"/>
            <a:ext cx="9837937" cy="156442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a:t>ECU</a:t>
            </a:r>
          </a:p>
          <a:p>
            <a:pPr marL="0" indent="0">
              <a:buNone/>
            </a:pPr>
            <a:r>
              <a:rPr lang="en-US"/>
              <a:t>    - Attackers can use ECUs including Engine (ECM), Powertrain (PCM), brakes (BCM), suspension (SCM), </a:t>
            </a:r>
            <a:r>
              <a:rPr lang="en-US" err="1"/>
              <a:t>etc</a:t>
            </a:r>
            <a:r>
              <a:rPr lang="en-US"/>
              <a:t> </a:t>
            </a:r>
          </a:p>
          <a:p>
            <a:pPr marL="0" indent="0">
              <a:buNone/>
            </a:pPr>
            <a:endParaRPr lang="en-US"/>
          </a:p>
          <a:p>
            <a:pPr marL="0" indent="0">
              <a:buNone/>
            </a:pPr>
            <a:endParaRPr lang="en-US"/>
          </a:p>
        </p:txBody>
      </p:sp>
    </p:spTree>
    <p:extLst>
      <p:ext uri="{BB962C8B-B14F-4D97-AF65-F5344CB8AC3E}">
        <p14:creationId xmlns:p14="http://schemas.microsoft.com/office/powerpoint/2010/main" val="81276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D471-60A1-752B-08D4-8285CAF23E27}"/>
              </a:ext>
            </a:extLst>
          </p:cNvPr>
          <p:cNvSpPr>
            <a:spLocks noGrp="1"/>
          </p:cNvSpPr>
          <p:nvPr>
            <p:ph type="title"/>
          </p:nvPr>
        </p:nvSpPr>
        <p:spPr/>
        <p:txBody>
          <a:bodyPr/>
          <a:lstStyle/>
          <a:p>
            <a:r>
              <a:rPr lang="en-US"/>
              <a:t>Threats to CAV</a:t>
            </a:r>
          </a:p>
        </p:txBody>
      </p:sp>
      <p:sp>
        <p:nvSpPr>
          <p:cNvPr id="3" name="Content Placeholder 2">
            <a:extLst>
              <a:ext uri="{FF2B5EF4-FFF2-40B4-BE49-F238E27FC236}">
                <a16:creationId xmlns:a16="http://schemas.microsoft.com/office/drawing/2014/main" id="{01E4DE0B-C17B-6816-C574-DE04B2642068}"/>
              </a:ext>
            </a:extLst>
          </p:cNvPr>
          <p:cNvSpPr>
            <a:spLocks noGrp="1"/>
          </p:cNvSpPr>
          <p:nvPr>
            <p:ph idx="1"/>
          </p:nvPr>
        </p:nvSpPr>
        <p:spPr>
          <a:xfrm>
            <a:off x="643237" y="1290918"/>
            <a:ext cx="5337825" cy="1851973"/>
          </a:xfrm>
        </p:spPr>
        <p:txBody>
          <a:bodyPr vert="horz" lIns="91440" tIns="45720" rIns="91440" bIns="45720" rtlCol="0" anchor="t">
            <a:normAutofit lnSpcReduction="10000"/>
          </a:bodyPr>
          <a:lstStyle/>
          <a:p>
            <a:r>
              <a:rPr lang="en-US"/>
              <a:t> </a:t>
            </a:r>
            <a:r>
              <a:rPr lang="en-US" b="1"/>
              <a:t> Cloud Service Providers</a:t>
            </a:r>
          </a:p>
          <a:p>
            <a:pPr marL="400050" lvl="1" indent="0">
              <a:buClr>
                <a:srgbClr val="8AD0D6"/>
              </a:buClr>
              <a:buNone/>
            </a:pPr>
            <a:r>
              <a:rPr lang="en-US"/>
              <a:t>- Cloud service providers are a weak link</a:t>
            </a:r>
          </a:p>
          <a:p>
            <a:pPr marL="400050" lvl="1" indent="0">
              <a:buNone/>
            </a:pPr>
            <a:r>
              <a:rPr lang="en-US"/>
              <a:t>- Can be used to gather data</a:t>
            </a:r>
          </a:p>
          <a:p>
            <a:pPr marL="400050" lvl="1" indent="0">
              <a:buNone/>
            </a:pPr>
            <a:r>
              <a:rPr lang="en-US"/>
              <a:t>- can be used as an entry point to the vehicle itself</a:t>
            </a:r>
          </a:p>
        </p:txBody>
      </p:sp>
      <p:sp>
        <p:nvSpPr>
          <p:cNvPr id="5" name="Content Placeholder 2">
            <a:extLst>
              <a:ext uri="{FF2B5EF4-FFF2-40B4-BE49-F238E27FC236}">
                <a16:creationId xmlns:a16="http://schemas.microsoft.com/office/drawing/2014/main" id="{40923B34-EB75-D082-3D34-3E726F94D025}"/>
              </a:ext>
            </a:extLst>
          </p:cNvPr>
          <p:cNvSpPr txBox="1">
            <a:spLocks/>
          </p:cNvSpPr>
          <p:nvPr/>
        </p:nvSpPr>
        <p:spPr>
          <a:xfrm>
            <a:off x="637486" y="3240487"/>
            <a:ext cx="5337825" cy="136314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  </a:t>
            </a:r>
            <a:r>
              <a:rPr lang="en-US" b="1"/>
              <a:t>DDoS</a:t>
            </a:r>
          </a:p>
          <a:p>
            <a:pPr marL="400050" lvl="1" indent="0">
              <a:buClr>
                <a:srgbClr val="8AD0D6"/>
              </a:buClr>
              <a:buNone/>
            </a:pPr>
            <a:r>
              <a:rPr lang="en-US"/>
              <a:t>- IoT end points on wheels</a:t>
            </a:r>
          </a:p>
          <a:p>
            <a:pPr marL="400050" lvl="1" indent="0">
              <a:buNone/>
            </a:pPr>
            <a:r>
              <a:rPr lang="en-US"/>
              <a:t>- Botnets on wheels</a:t>
            </a:r>
          </a:p>
        </p:txBody>
      </p:sp>
      <p:sp>
        <p:nvSpPr>
          <p:cNvPr id="7" name="Content Placeholder 2">
            <a:extLst>
              <a:ext uri="{FF2B5EF4-FFF2-40B4-BE49-F238E27FC236}">
                <a16:creationId xmlns:a16="http://schemas.microsoft.com/office/drawing/2014/main" id="{5E5D42D2-BF44-6E33-6A07-65942494BBF2}"/>
              </a:ext>
            </a:extLst>
          </p:cNvPr>
          <p:cNvSpPr txBox="1">
            <a:spLocks/>
          </p:cNvSpPr>
          <p:nvPr/>
        </p:nvSpPr>
        <p:spPr>
          <a:xfrm>
            <a:off x="536845" y="4721356"/>
            <a:ext cx="5337825" cy="136314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  </a:t>
            </a:r>
            <a:r>
              <a:rPr lang="en-US" b="1"/>
              <a:t>Remote Hacking</a:t>
            </a:r>
            <a:r>
              <a:rPr lang="en-US"/>
              <a:t> </a:t>
            </a:r>
          </a:p>
          <a:p>
            <a:pPr marL="0" indent="0">
              <a:buClr>
                <a:srgbClr val="8AD0D6"/>
              </a:buClr>
              <a:buNone/>
            </a:pPr>
            <a:r>
              <a:rPr lang="en-US"/>
              <a:t>      - Wireless carjacking</a:t>
            </a:r>
          </a:p>
          <a:p>
            <a:pPr marL="0" indent="0">
              <a:buNone/>
            </a:pPr>
            <a:r>
              <a:rPr lang="en-US"/>
              <a:t>      - key Fob cloning</a:t>
            </a:r>
          </a:p>
        </p:txBody>
      </p:sp>
      <p:sp>
        <p:nvSpPr>
          <p:cNvPr id="9" name="Content Placeholder 2">
            <a:extLst>
              <a:ext uri="{FF2B5EF4-FFF2-40B4-BE49-F238E27FC236}">
                <a16:creationId xmlns:a16="http://schemas.microsoft.com/office/drawing/2014/main" id="{B4C5C616-20ED-BD38-36D4-8DF3854D3EA5}"/>
              </a:ext>
            </a:extLst>
          </p:cNvPr>
          <p:cNvSpPr txBox="1">
            <a:spLocks/>
          </p:cNvSpPr>
          <p:nvPr/>
        </p:nvSpPr>
        <p:spPr>
          <a:xfrm>
            <a:off x="6287788" y="1242035"/>
            <a:ext cx="5337825" cy="484246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a:t>Attack on Connected &amp; IoT Devices</a:t>
            </a:r>
          </a:p>
          <a:p>
            <a:pPr marL="400050" lvl="1" indent="0">
              <a:buClr>
                <a:srgbClr val="8AD0D6"/>
              </a:buClr>
              <a:buNone/>
            </a:pPr>
            <a:r>
              <a:rPr lang="en-US"/>
              <a:t>- Real –time Car </a:t>
            </a:r>
            <a:r>
              <a:rPr lang="en-US" err="1"/>
              <a:t>Teletmatics</a:t>
            </a:r>
            <a:r>
              <a:rPr lang="en-US"/>
              <a:t> controllers  </a:t>
            </a:r>
          </a:p>
          <a:p>
            <a:pPr marL="400050" lvl="1" indent="0">
              <a:buNone/>
            </a:pPr>
            <a:r>
              <a:rPr lang="en-US"/>
              <a:t>- Wireless media</a:t>
            </a:r>
          </a:p>
          <a:p>
            <a:pPr marL="400050" lvl="1" indent="0">
              <a:buNone/>
            </a:pPr>
            <a:r>
              <a:rPr lang="en-US"/>
              <a:t>-Entertainment devices</a:t>
            </a:r>
          </a:p>
          <a:p>
            <a:pPr marL="400050" lvl="1" indent="0">
              <a:buNone/>
            </a:pPr>
            <a:r>
              <a:rPr lang="en-US"/>
              <a:t>- GPS Jamming &amp; Spoofing</a:t>
            </a:r>
          </a:p>
          <a:p>
            <a:pPr marL="400050" lvl="1" indent="0">
              <a:buNone/>
            </a:pPr>
            <a:r>
              <a:rPr lang="en-US"/>
              <a:t>- MMW radar attacks</a:t>
            </a:r>
          </a:p>
          <a:p>
            <a:pPr marL="400050" lvl="1" indent="0">
              <a:buNone/>
            </a:pPr>
            <a:r>
              <a:rPr lang="en-US"/>
              <a:t>- Relay &amp; Spoofing attacks on LiDAR Systems</a:t>
            </a:r>
          </a:p>
          <a:p>
            <a:pPr marL="400050" lvl="1" indent="0">
              <a:buNone/>
            </a:pPr>
            <a:r>
              <a:rPr lang="en-US"/>
              <a:t>- Ultrasonic Sensors attacks</a:t>
            </a:r>
          </a:p>
          <a:p>
            <a:pPr marL="400050" lvl="1" indent="0">
              <a:buNone/>
            </a:pPr>
            <a:r>
              <a:rPr lang="en-US"/>
              <a:t>- External sensors</a:t>
            </a:r>
          </a:p>
          <a:p>
            <a:pPr marL="400050" lvl="1" indent="0">
              <a:buNone/>
            </a:pPr>
            <a:r>
              <a:rPr lang="en-US"/>
              <a:t>- Web interfaces Mobile &amp; SMS APIs</a:t>
            </a:r>
          </a:p>
        </p:txBody>
      </p:sp>
    </p:spTree>
    <p:extLst>
      <p:ext uri="{BB962C8B-B14F-4D97-AF65-F5344CB8AC3E}">
        <p14:creationId xmlns:p14="http://schemas.microsoft.com/office/powerpoint/2010/main" val="87139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02E8F-3D1A-4A8E-8728-51EE664B4486}"/>
              </a:ext>
            </a:extLst>
          </p:cNvPr>
          <p:cNvSpPr>
            <a:spLocks noGrp="1"/>
          </p:cNvSpPr>
          <p:nvPr>
            <p:ph type="ctrTitle"/>
          </p:nvPr>
        </p:nvSpPr>
        <p:spPr>
          <a:xfrm>
            <a:off x="965505" y="623571"/>
            <a:ext cx="10260990" cy="3523885"/>
          </a:xfrm>
        </p:spPr>
        <p:txBody>
          <a:bodyPr>
            <a:normAutofit/>
          </a:bodyPr>
          <a:lstStyle/>
          <a:p>
            <a:pPr algn="ctr"/>
            <a:r>
              <a:rPr lang="en-US" sz="8000"/>
              <a:t>Defense Strategies</a:t>
            </a:r>
          </a:p>
        </p:txBody>
      </p:sp>
      <p:sp>
        <p:nvSpPr>
          <p:cNvPr id="3" name="Subtitle 2">
            <a:extLst>
              <a:ext uri="{FF2B5EF4-FFF2-40B4-BE49-F238E27FC236}">
                <a16:creationId xmlns:a16="http://schemas.microsoft.com/office/drawing/2014/main" id="{34ACA2EE-A06E-44B5-99C0-332EBAFEDC91}"/>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How to protect Autonomous vehicles against cyber attacks</a:t>
            </a:r>
          </a:p>
        </p:txBody>
      </p:sp>
    </p:spTree>
    <p:extLst>
      <p:ext uri="{BB962C8B-B14F-4D97-AF65-F5344CB8AC3E}">
        <p14:creationId xmlns:p14="http://schemas.microsoft.com/office/powerpoint/2010/main" val="281789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 name="Picture 11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5" name="Picture 1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6" name="Oval 11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1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8" name="Picture 12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9" name="Rectangle 12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2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0EF42C-FC0B-4B4E-B29C-98355B6896CE}"/>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dirty="0">
                <a:solidFill>
                  <a:srgbClr val="EBEBEB"/>
                </a:solidFill>
              </a:rPr>
              <a:t>Strategies For The Vehicle Server and Software</a:t>
            </a:r>
          </a:p>
        </p:txBody>
      </p:sp>
      <p:sp>
        <p:nvSpPr>
          <p:cNvPr id="185" name="Rectangle 18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7" name="Freeform: Shape 18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9" name="Text Placeholder 2">
            <a:extLst>
              <a:ext uri="{FF2B5EF4-FFF2-40B4-BE49-F238E27FC236}">
                <a16:creationId xmlns:a16="http://schemas.microsoft.com/office/drawing/2014/main" id="{C4447031-616D-D35A-1D50-BC19240B20AD}"/>
              </a:ext>
            </a:extLst>
          </p:cNvPr>
          <p:cNvGraphicFramePr/>
          <p:nvPr>
            <p:extLst>
              <p:ext uri="{D42A27DB-BD31-4B8C-83A1-F6EECF244321}">
                <p14:modId xmlns:p14="http://schemas.microsoft.com/office/powerpoint/2010/main" val="21321700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38669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6F3F97-7B4D-4375-99BE-0A2F40FFD92C}"/>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dirty="0">
                <a:solidFill>
                  <a:srgbClr val="EBEBEB"/>
                </a:solidFill>
              </a:rPr>
              <a:t>Strategies For Sensors</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0" name="Text Placeholder 2">
            <a:extLst>
              <a:ext uri="{FF2B5EF4-FFF2-40B4-BE49-F238E27FC236}">
                <a16:creationId xmlns:a16="http://schemas.microsoft.com/office/drawing/2014/main" id="{2C1272C4-19E1-C064-26EF-55DA664C9BD2}"/>
              </a:ext>
            </a:extLst>
          </p:cNvPr>
          <p:cNvGraphicFramePr/>
          <p:nvPr>
            <p:extLst>
              <p:ext uri="{D42A27DB-BD31-4B8C-83A1-F6EECF244321}">
                <p14:modId xmlns:p14="http://schemas.microsoft.com/office/powerpoint/2010/main" val="128644904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42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335B05-AB7E-4B81-95FA-C253E292E805}"/>
              </a:ext>
            </a:extLst>
          </p:cNvPr>
          <p:cNvSpPr>
            <a:spLocks noGrp="1"/>
          </p:cNvSpPr>
          <p:nvPr>
            <p:ph type="title"/>
          </p:nvPr>
        </p:nvSpPr>
        <p:spPr>
          <a:xfrm>
            <a:off x="648930" y="629267"/>
            <a:ext cx="9252154" cy="1016654"/>
          </a:xfrm>
        </p:spPr>
        <p:txBody>
          <a:bodyPr>
            <a:normAutofit/>
          </a:bodyPr>
          <a:lstStyle/>
          <a:p>
            <a:r>
              <a:rPr lang="en-US">
                <a:solidFill>
                  <a:srgbClr val="EBEBEB"/>
                </a:solidFill>
              </a:rPr>
              <a:t>Other Strategies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E0E6980E-6042-0FD4-A191-8128153FE7C0}"/>
              </a:ext>
            </a:extLst>
          </p:cNvPr>
          <p:cNvGraphicFramePr>
            <a:graphicFrameLocks noGrp="1"/>
          </p:cNvGraphicFramePr>
          <p:nvPr>
            <p:ph idx="1"/>
            <p:extLst>
              <p:ext uri="{D42A27DB-BD31-4B8C-83A1-F6EECF244321}">
                <p14:modId xmlns:p14="http://schemas.microsoft.com/office/powerpoint/2010/main" val="322500483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246378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399-A926-4498-8B04-8D37C8FDC20A}"/>
              </a:ext>
            </a:extLst>
          </p:cNvPr>
          <p:cNvSpPr>
            <a:spLocks noGrp="1"/>
          </p:cNvSpPr>
          <p:nvPr>
            <p:ph type="ctrTitle"/>
          </p:nvPr>
        </p:nvSpPr>
        <p:spPr>
          <a:xfrm>
            <a:off x="6683829" y="1447800"/>
            <a:ext cx="4397828" cy="3329581"/>
          </a:xfrm>
        </p:spPr>
        <p:txBody>
          <a:bodyPr>
            <a:normAutofit/>
          </a:bodyPr>
          <a:lstStyle/>
          <a:p>
            <a:r>
              <a:rPr lang="en-US" sz="6000"/>
              <a:t>Questions?</a:t>
            </a:r>
          </a:p>
        </p:txBody>
      </p:sp>
      <p:pic>
        <p:nvPicPr>
          <p:cNvPr id="6" name="Graphic 5" descr="Question mark">
            <a:extLst>
              <a:ext uri="{FF2B5EF4-FFF2-40B4-BE49-F238E27FC236}">
                <a16:creationId xmlns:a16="http://schemas.microsoft.com/office/drawing/2014/main" id="{BF5577C8-74D1-6C7B-16E1-E55FB25C5D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17677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A0B882D-4FEF-4E28-9811-11D57386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9FAD3-20FA-459B-AC85-5FBB92F15CD0}"/>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 You…</a:t>
            </a:r>
          </a:p>
        </p:txBody>
      </p:sp>
      <p:sp>
        <p:nvSpPr>
          <p:cNvPr id="21" name="Rectangle 20">
            <a:extLst>
              <a:ext uri="{FF2B5EF4-FFF2-40B4-BE49-F238E27FC236}">
                <a16:creationId xmlns:a16="http://schemas.microsoft.com/office/drawing/2014/main" id="{E8DA6D14-0849-4180-8DEF-F2F6BF123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703381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A0B936AA-2278-49E2-8166-66FC9BF9B475}"/>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a:solidFill>
                  <a:srgbClr val="FFFFFF"/>
                </a:solidFill>
                <a:latin typeface="+mj-lt"/>
                <a:ea typeface="+mj-ea"/>
                <a:cs typeface="+mj-cs"/>
              </a:rPr>
              <a:t>References</a:t>
            </a:r>
          </a:p>
        </p:txBody>
      </p:sp>
      <p:sp>
        <p:nvSpPr>
          <p:cNvPr id="3" name="Text Placeholder 2">
            <a:extLst>
              <a:ext uri="{FF2B5EF4-FFF2-40B4-BE49-F238E27FC236}">
                <a16:creationId xmlns:a16="http://schemas.microsoft.com/office/drawing/2014/main" id="{3ECE92C5-0E5F-4C85-A635-E94705F0AF89}"/>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marL="285750" indent="-285750">
              <a:lnSpc>
                <a:spcPct val="90000"/>
              </a:lnSpc>
              <a:buFont typeface="Wingdings 3" charset="2"/>
              <a:buChar char=""/>
            </a:pPr>
            <a:r>
              <a:rPr lang="en-US" sz="1300" dirty="0">
                <a:effectLst/>
              </a:rPr>
              <a:t>D. </a:t>
            </a:r>
            <a:r>
              <a:rPr lang="en-US" sz="1300" dirty="0" err="1">
                <a:effectLst/>
              </a:rPr>
              <a:t>Causevic</a:t>
            </a:r>
            <a:r>
              <a:rPr lang="en-US" sz="1300" dirty="0">
                <a:effectLst/>
              </a:rPr>
              <a:t>, “How machine learning can enhance cybersecurity for autonomous cars,” </a:t>
            </a:r>
            <a:r>
              <a:rPr lang="en-US" sz="1300" dirty="0" err="1">
                <a:effectLst/>
              </a:rPr>
              <a:t>Toptal</a:t>
            </a:r>
            <a:r>
              <a:rPr lang="en-US" sz="1300" dirty="0">
                <a:effectLst/>
              </a:rPr>
              <a:t> Insights Blog, 21-Jul-2017. [Online]. Available: https://www.toptal.com/insights/innovation/how-machine-learning-can-enhance-cybersecurity-for-autonomous-cars. </a:t>
            </a:r>
          </a:p>
          <a:p>
            <a:pPr marL="285750" indent="-285750">
              <a:lnSpc>
                <a:spcPct val="90000"/>
              </a:lnSpc>
              <a:buFont typeface="Wingdings 3" charset="2"/>
              <a:buChar char=""/>
            </a:pPr>
            <a:r>
              <a:rPr lang="en-US" sz="1300" dirty="0">
                <a:effectLst/>
              </a:rPr>
              <a:t>J. </a:t>
            </a:r>
            <a:r>
              <a:rPr lang="en-US" sz="1300" dirty="0" err="1">
                <a:effectLst/>
              </a:rPr>
              <a:t>Giordani</a:t>
            </a:r>
            <a:r>
              <a:rPr lang="en-US" sz="1300" dirty="0">
                <a:effectLst/>
              </a:rPr>
              <a:t>, “Council post: Cyberattacks on vehicles pose a threat to drivers and manufacturers,” Forbes, 21-Apr-2022. [Online]. Available: https://www.forbes.com/sites/forbestechcouncil/2021/12/10/cyberattacks-on-vehicles-pose-a-threat-to-drivers-and-manufacturers/?sh=2c54efb64620.  </a:t>
            </a:r>
          </a:p>
          <a:p>
            <a:pPr marL="285750" indent="-285750">
              <a:lnSpc>
                <a:spcPct val="90000"/>
              </a:lnSpc>
              <a:buFont typeface="Wingdings 3" charset="2"/>
              <a:buChar char=""/>
            </a:pPr>
            <a:r>
              <a:rPr lang="en-US" sz="1300" dirty="0">
                <a:effectLst/>
              </a:rPr>
              <a:t>P. </a:t>
            </a:r>
            <a:r>
              <a:rPr lang="en-US" sz="1300" dirty="0" err="1">
                <a:effectLst/>
              </a:rPr>
              <a:t>Calomarde</a:t>
            </a:r>
            <a:r>
              <a:rPr lang="en-US" sz="1300" dirty="0">
                <a:effectLst/>
              </a:rPr>
              <a:t>, “Bench talk,” Cybersecurity in Self-Driving Cars: Helping to Prevent Hacking |, 19-Jun-2017. [Online]. Available: https://www.mouser.fr/blog/cybersecurity-in-self-driving-cars-helping-to-prevent-hacking. </a:t>
            </a:r>
          </a:p>
          <a:p>
            <a:pPr marL="285750" indent="-285750">
              <a:lnSpc>
                <a:spcPct val="90000"/>
              </a:lnSpc>
              <a:buFont typeface="Wingdings 3" charset="2"/>
              <a:buChar char=""/>
            </a:pPr>
            <a:r>
              <a:rPr lang="en-US" sz="1300" dirty="0">
                <a:effectLst/>
              </a:rPr>
              <a:t>“Six ways to protect against autonomous vehicle cyber attacks,” IEEE Innovation at Work, 07-Sep-2020. [Online]. Available: https://innovationatwork.ieee.org/six-ways-to-protect-against-autonomous-vehicle-cyber-attacks/. </a:t>
            </a:r>
            <a:endParaRPr lang="en-US" sz="1300" dirty="0"/>
          </a:p>
          <a:p>
            <a:pPr marL="285750" indent="-285750">
              <a:lnSpc>
                <a:spcPct val="90000"/>
              </a:lnSpc>
              <a:buFont typeface="Wingdings 3" charset="2"/>
              <a:buChar char=""/>
            </a:pPr>
            <a:r>
              <a:rPr lang="en-US" sz="1300" dirty="0">
                <a:effectLst/>
              </a:rPr>
              <a:t>“Six ways to protect against autonomous vehicle cyber attacks,” IEEE Innovation at Work, 07-Sep-2020. [Online]. Available: https://innovationatwork.ieee.org/six-ways-to-protect-against-autonomous-vehicle-cyber-attacks/. </a:t>
            </a:r>
          </a:p>
        </p:txBody>
      </p:sp>
    </p:spTree>
    <p:extLst>
      <p:ext uri="{BB962C8B-B14F-4D97-AF65-F5344CB8AC3E}">
        <p14:creationId xmlns:p14="http://schemas.microsoft.com/office/powerpoint/2010/main" val="39033998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EFE3-9326-4EB1-9BB9-1F2CAB308C26}"/>
              </a:ext>
            </a:extLst>
          </p:cNvPr>
          <p:cNvSpPr>
            <a:spLocks noGrp="1"/>
          </p:cNvSpPr>
          <p:nvPr>
            <p:ph type="title"/>
          </p:nvPr>
        </p:nvSpPr>
        <p:spPr/>
        <p:txBody>
          <a:bodyPr/>
          <a:lstStyle/>
          <a:p>
            <a:r>
              <a:rPr lang="en-US"/>
              <a:t>Autonomous Vehicles</a:t>
            </a:r>
          </a:p>
        </p:txBody>
      </p:sp>
      <p:sp>
        <p:nvSpPr>
          <p:cNvPr id="3" name="Content Placeholder 2">
            <a:extLst>
              <a:ext uri="{FF2B5EF4-FFF2-40B4-BE49-F238E27FC236}">
                <a16:creationId xmlns:a16="http://schemas.microsoft.com/office/drawing/2014/main" id="{BD731DF6-3830-4959-B3ED-548D3C0A7283}"/>
              </a:ext>
            </a:extLst>
          </p:cNvPr>
          <p:cNvSpPr>
            <a:spLocks noGrp="1"/>
          </p:cNvSpPr>
          <p:nvPr>
            <p:ph idx="1"/>
          </p:nvPr>
        </p:nvSpPr>
        <p:spPr/>
        <p:txBody>
          <a:bodyPr/>
          <a:lstStyle/>
          <a:p>
            <a:r>
              <a:rPr lang="en-US"/>
              <a:t>What are autonomous vehicles?</a:t>
            </a:r>
          </a:p>
          <a:p>
            <a:r>
              <a:rPr lang="en-US"/>
              <a:t>Essentially a self-driving car, or a car that incorporates some form of vehicular automation</a:t>
            </a:r>
          </a:p>
          <a:p>
            <a:r>
              <a:rPr lang="en-US"/>
              <a:t>Capable of sensing its environment and move safely with little human input</a:t>
            </a:r>
          </a:p>
        </p:txBody>
      </p:sp>
    </p:spTree>
    <p:extLst>
      <p:ext uri="{BB962C8B-B14F-4D97-AF65-F5344CB8AC3E}">
        <p14:creationId xmlns:p14="http://schemas.microsoft.com/office/powerpoint/2010/main" val="238560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A545BA-0692-4AA0-BE32-B72ADAC274E5}"/>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D654F2F8-8626-4AA8-B7E2-9621D9D75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03" y="612559"/>
            <a:ext cx="10864505" cy="5362113"/>
          </a:xfrm>
        </p:spPr>
      </p:pic>
    </p:spTree>
    <p:extLst>
      <p:ext uri="{BB962C8B-B14F-4D97-AF65-F5344CB8AC3E}">
        <p14:creationId xmlns:p14="http://schemas.microsoft.com/office/powerpoint/2010/main" val="22490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8DB3-A415-49DE-B500-81497F29FB0C}"/>
              </a:ext>
            </a:extLst>
          </p:cNvPr>
          <p:cNvSpPr>
            <a:spLocks noGrp="1"/>
          </p:cNvSpPr>
          <p:nvPr>
            <p:ph type="title"/>
          </p:nvPr>
        </p:nvSpPr>
        <p:spPr/>
        <p:txBody>
          <a:bodyPr/>
          <a:lstStyle/>
          <a:p>
            <a:r>
              <a:rPr lang="en-US"/>
              <a:t>“Computer”</a:t>
            </a:r>
          </a:p>
        </p:txBody>
      </p:sp>
      <p:sp>
        <p:nvSpPr>
          <p:cNvPr id="3" name="Content Placeholder 2">
            <a:extLst>
              <a:ext uri="{FF2B5EF4-FFF2-40B4-BE49-F238E27FC236}">
                <a16:creationId xmlns:a16="http://schemas.microsoft.com/office/drawing/2014/main" id="{4376CE68-0D40-4861-BDC2-E14518496A0B}"/>
              </a:ext>
            </a:extLst>
          </p:cNvPr>
          <p:cNvSpPr>
            <a:spLocks noGrp="1"/>
          </p:cNvSpPr>
          <p:nvPr>
            <p:ph idx="1"/>
          </p:nvPr>
        </p:nvSpPr>
        <p:spPr/>
        <p:txBody>
          <a:bodyPr/>
          <a:lstStyle/>
          <a:p>
            <a:r>
              <a:rPr lang="en-US" sz="1800">
                <a:effectLst/>
                <a:latin typeface="Times New Roman" panose="02020603050405020304" pitchFamily="18" charset="0"/>
                <a:ea typeface="SimSun" panose="02010600030101010101" pitchFamily="2" charset="-122"/>
              </a:rPr>
              <a:t>One of the most crucial parts of an autonomous vehicle is the computing system</a:t>
            </a:r>
          </a:p>
          <a:p>
            <a:r>
              <a:rPr lang="en-US" sz="1800">
                <a:effectLst/>
                <a:latin typeface="Times New Roman" panose="02020603050405020304" pitchFamily="18" charset="0"/>
                <a:ea typeface="SimSun" panose="02010600030101010101" pitchFamily="2" charset="-122"/>
              </a:rPr>
              <a:t>to have a working autonomous vehicle it is essential the vehicle understands the environment and its surroundings to make decisions in real time.</a:t>
            </a:r>
          </a:p>
          <a:p>
            <a:r>
              <a:rPr lang="en-US" sz="1800">
                <a:effectLst/>
                <a:latin typeface="Times New Roman" panose="02020603050405020304" pitchFamily="18" charset="0"/>
                <a:ea typeface="SimSun" panose="02010600030101010101" pitchFamily="2" charset="-122"/>
              </a:rPr>
              <a:t>These vehicles are armed with sensors, radars, cameras, and computational devices to translate that raw data into information. </a:t>
            </a:r>
          </a:p>
          <a:p>
            <a:r>
              <a:rPr lang="en-US" sz="1800">
                <a:effectLst/>
                <a:latin typeface="Times New Roman" panose="02020603050405020304" pitchFamily="18" charset="0"/>
                <a:ea typeface="SimSun" panose="02010600030101010101" pitchFamily="2" charset="-122"/>
              </a:rPr>
              <a:t>This allows the vehicle to be a “computer” and with that it covers a majority of the production including computation, power management, storage, and full-stack software</a:t>
            </a:r>
            <a:endParaRPr lang="en-US"/>
          </a:p>
        </p:txBody>
      </p:sp>
    </p:spTree>
    <p:extLst>
      <p:ext uri="{BB962C8B-B14F-4D97-AF65-F5344CB8AC3E}">
        <p14:creationId xmlns:p14="http://schemas.microsoft.com/office/powerpoint/2010/main" val="214798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749-5B7F-F28C-B0F6-B1FF7733C3CE}"/>
              </a:ext>
            </a:extLst>
          </p:cNvPr>
          <p:cNvSpPr>
            <a:spLocks noGrp="1"/>
          </p:cNvSpPr>
          <p:nvPr>
            <p:ph type="title"/>
          </p:nvPr>
        </p:nvSpPr>
        <p:spPr>
          <a:xfrm>
            <a:off x="1295402" y="3023717"/>
            <a:ext cx="9601196" cy="1303867"/>
          </a:xfrm>
        </p:spPr>
        <p:txBody>
          <a:bodyPr>
            <a:normAutofit fontScale="90000"/>
          </a:bodyPr>
          <a:lstStyle/>
          <a:p>
            <a:r>
              <a:rPr lang="en-US">
                <a:ea typeface="+mj-lt"/>
                <a:cs typeface="+mj-lt"/>
              </a:rPr>
              <a:t>How are Connected and Autonomous Vehicles possible? </a:t>
            </a:r>
            <a:endParaRPr lang="en-US"/>
          </a:p>
        </p:txBody>
      </p:sp>
    </p:spTree>
    <p:extLst>
      <p:ext uri="{BB962C8B-B14F-4D97-AF65-F5344CB8AC3E}">
        <p14:creationId xmlns:p14="http://schemas.microsoft.com/office/powerpoint/2010/main" val="112532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4ECFE8-2735-4841-81BB-59F8F4CF7F4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Lines of Code</a:t>
            </a:r>
          </a:p>
        </p:txBody>
      </p:sp>
      <p:sp>
        <p:nvSpPr>
          <p:cNvPr id="2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descr="Text&#10;&#10;Description automatically generated">
            <a:extLst>
              <a:ext uri="{FF2B5EF4-FFF2-40B4-BE49-F238E27FC236}">
                <a16:creationId xmlns:a16="http://schemas.microsoft.com/office/drawing/2014/main" id="{C35083C3-B21A-4BE2-B2BE-0E8D3C361B9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854" y="1861102"/>
            <a:ext cx="6270662" cy="3135331"/>
          </a:xfrm>
          <a:prstGeom prst="rect">
            <a:avLst/>
          </a:prstGeom>
          <a:effectLst/>
        </p:spPr>
      </p:pic>
    </p:spTree>
    <p:extLst>
      <p:ext uri="{BB962C8B-B14F-4D97-AF65-F5344CB8AC3E}">
        <p14:creationId xmlns:p14="http://schemas.microsoft.com/office/powerpoint/2010/main" val="22188984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627467-1083-41F0-A8FF-59B9DE1933FB}"/>
              </a:ext>
            </a:extLst>
          </p:cNvPr>
          <p:cNvSpPr>
            <a:spLocks noGrp="1"/>
          </p:cNvSpPr>
          <p:nvPr>
            <p:ph type="title"/>
          </p:nvPr>
        </p:nvSpPr>
        <p:spPr>
          <a:xfrm>
            <a:off x="7790541" y="1450259"/>
            <a:ext cx="3753599" cy="1442153"/>
          </a:xfrm>
        </p:spPr>
        <p:txBody>
          <a:bodyPr vert="horz" lIns="91440" tIns="45720" rIns="91440" bIns="45720" rtlCol="0" anchor="t">
            <a:normAutofit/>
          </a:bodyPr>
          <a:lstStyle/>
          <a:p>
            <a:pPr>
              <a:lnSpc>
                <a:spcPct val="90000"/>
              </a:lnSpc>
            </a:pPr>
            <a:r>
              <a:rPr lang="en-US" sz="3100"/>
              <a:t>Electronic Control Unit (ECU)</a:t>
            </a:r>
          </a:p>
        </p:txBody>
      </p:sp>
      <p:pic>
        <p:nvPicPr>
          <p:cNvPr id="9" name="Content Placeholder 8" descr="A close-up of a circuit board&#10;&#10;Description automatically generated with low confidence">
            <a:extLst>
              <a:ext uri="{FF2B5EF4-FFF2-40B4-BE49-F238E27FC236}">
                <a16:creationId xmlns:a16="http://schemas.microsoft.com/office/drawing/2014/main" id="{87D03DF9-6F3E-462F-85BF-2CD2C5AFB888}"/>
              </a:ext>
            </a:extLst>
          </p:cNvPr>
          <p:cNvPicPr>
            <a:picLocks noGrp="1" noChangeAspect="1"/>
          </p:cNvPicPr>
          <p:nvPr>
            <p:ph idx="1"/>
          </p:nvPr>
        </p:nvPicPr>
        <p:blipFill rotWithShape="1">
          <a:blip r:embed="rId8">
            <a:extLst>
              <a:ext uri="{28A0092B-C50C-407E-A947-70E740481C1C}">
                <a14:useLocalDpi xmlns:a14="http://schemas.microsoft.com/office/drawing/2010/main" val="0"/>
              </a:ext>
            </a:extLst>
          </a:blip>
          <a:srcRect l="2240" r="4724" b="-2"/>
          <a:stretch/>
        </p:blipFill>
        <p:spPr>
          <a:xfrm>
            <a:off x="646532" y="1447799"/>
            <a:ext cx="6493910" cy="4572001"/>
          </a:xfrm>
          <a:prstGeom prst="rect">
            <a:avLst/>
          </a:prstGeom>
          <a:effectLst>
            <a:outerShdw blurRad="50800" dist="38100" dir="5400000" algn="t" rotWithShape="0">
              <a:prstClr val="black">
                <a:alpha val="43000"/>
              </a:prstClr>
            </a:outerShdw>
          </a:effectLst>
        </p:spPr>
      </p:pic>
      <p:sp>
        <p:nvSpPr>
          <p:cNvPr id="4" name="Text Placeholder 3">
            <a:extLst>
              <a:ext uri="{FF2B5EF4-FFF2-40B4-BE49-F238E27FC236}">
                <a16:creationId xmlns:a16="http://schemas.microsoft.com/office/drawing/2014/main" id="{75789CBC-6DAE-4FFC-B5E5-F6B585299E31}"/>
              </a:ext>
            </a:extLst>
          </p:cNvPr>
          <p:cNvSpPr>
            <a:spLocks noGrp="1"/>
          </p:cNvSpPr>
          <p:nvPr>
            <p:ph type="body" sz="half" idx="2"/>
          </p:nvPr>
        </p:nvSpPr>
        <p:spPr>
          <a:xfrm>
            <a:off x="7789312" y="3072385"/>
            <a:ext cx="3754987" cy="2947415"/>
          </a:xfrm>
        </p:spPr>
        <p:txBody>
          <a:bodyPr vert="horz" lIns="91440" tIns="45720" rIns="91440" bIns="45720" rtlCol="0">
            <a:normAutofit/>
          </a:bodyPr>
          <a:lstStyle/>
          <a:p>
            <a:pPr>
              <a:buFont typeface="Wingdings 3" charset="2"/>
              <a:buChar char=""/>
            </a:pPr>
            <a:r>
              <a:rPr lang="en-US" sz="1800"/>
              <a:t>	Which is a small device in a vehicle’s body that is responsible for controlling a specific function.</a:t>
            </a:r>
          </a:p>
        </p:txBody>
      </p:sp>
    </p:spTree>
    <p:extLst>
      <p:ext uri="{BB962C8B-B14F-4D97-AF65-F5344CB8AC3E}">
        <p14:creationId xmlns:p14="http://schemas.microsoft.com/office/powerpoint/2010/main" val="119960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 Best Offline GPS Navigation Apps For Android - Gizbot News">
            <a:extLst>
              <a:ext uri="{FF2B5EF4-FFF2-40B4-BE49-F238E27FC236}">
                <a16:creationId xmlns:a16="http://schemas.microsoft.com/office/drawing/2014/main" id="{2FE26767-832A-40BD-8B72-2E20C6736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88" y="1023938"/>
            <a:ext cx="3156729" cy="1609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F8A933-77E5-4CF6-90A1-2CA6E3FE766B}"/>
              </a:ext>
            </a:extLst>
          </p:cNvPr>
          <p:cNvSpPr txBox="1"/>
          <p:nvPr/>
        </p:nvSpPr>
        <p:spPr>
          <a:xfrm>
            <a:off x="1008917" y="2827093"/>
            <a:ext cx="2857500" cy="646331"/>
          </a:xfrm>
          <a:prstGeom prst="rect">
            <a:avLst/>
          </a:prstGeom>
          <a:noFill/>
        </p:spPr>
        <p:txBody>
          <a:bodyPr wrap="square" rtlCol="0">
            <a:spAutoFit/>
          </a:bodyPr>
          <a:lstStyle/>
          <a:p>
            <a:r>
              <a:rPr lang="en-US"/>
              <a:t>Navigation having its own Electronic Control Unit</a:t>
            </a:r>
          </a:p>
        </p:txBody>
      </p:sp>
      <p:pic>
        <p:nvPicPr>
          <p:cNvPr id="3076" name="Picture 4" descr="Every car infotainment system available in 2020 - Roadshow">
            <a:extLst>
              <a:ext uri="{FF2B5EF4-FFF2-40B4-BE49-F238E27FC236}">
                <a16:creationId xmlns:a16="http://schemas.microsoft.com/office/drawing/2014/main" id="{CD7C49B6-FF09-44F6-AA98-4D14393F7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155" y="971550"/>
            <a:ext cx="3286125" cy="1671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FF59D-6109-4FC7-B76A-55AC817F9770}"/>
              </a:ext>
            </a:extLst>
          </p:cNvPr>
          <p:cNvSpPr txBox="1"/>
          <p:nvPr/>
        </p:nvSpPr>
        <p:spPr>
          <a:xfrm>
            <a:off x="4452936" y="2827093"/>
            <a:ext cx="3286125" cy="646331"/>
          </a:xfrm>
          <a:prstGeom prst="rect">
            <a:avLst/>
          </a:prstGeom>
          <a:noFill/>
        </p:spPr>
        <p:txBody>
          <a:bodyPr wrap="square" rtlCol="0">
            <a:spAutoFit/>
          </a:bodyPr>
          <a:lstStyle/>
          <a:p>
            <a:r>
              <a:rPr lang="en-US"/>
              <a:t>Infotainment have its own Electronic Control Unit</a:t>
            </a:r>
          </a:p>
        </p:txBody>
      </p:sp>
      <p:pic>
        <p:nvPicPr>
          <p:cNvPr id="3078" name="Picture 6" descr="Brake System - Performance automotive logo - Roven Logos">
            <a:extLst>
              <a:ext uri="{FF2B5EF4-FFF2-40B4-BE49-F238E27FC236}">
                <a16:creationId xmlns:a16="http://schemas.microsoft.com/office/drawing/2014/main" id="{1D0B40F6-29BB-491A-9409-0CD68FC682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5752" y="971550"/>
            <a:ext cx="3147535" cy="1669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CB36EF-4BBE-4EAE-9196-277B6FBB0F93}"/>
              </a:ext>
            </a:extLst>
          </p:cNvPr>
          <p:cNvSpPr txBox="1"/>
          <p:nvPr/>
        </p:nvSpPr>
        <p:spPr>
          <a:xfrm>
            <a:off x="8036169" y="2827093"/>
            <a:ext cx="3146914" cy="646331"/>
          </a:xfrm>
          <a:prstGeom prst="rect">
            <a:avLst/>
          </a:prstGeom>
          <a:noFill/>
        </p:spPr>
        <p:txBody>
          <a:bodyPr wrap="square" rtlCol="0">
            <a:spAutoFit/>
          </a:bodyPr>
          <a:lstStyle/>
          <a:p>
            <a:r>
              <a:rPr lang="en-US"/>
              <a:t>Brake system have its own Electronic Control Unit</a:t>
            </a:r>
          </a:p>
        </p:txBody>
      </p:sp>
      <p:sp>
        <p:nvSpPr>
          <p:cNvPr id="2" name="TextBox 1">
            <a:extLst>
              <a:ext uri="{FF2B5EF4-FFF2-40B4-BE49-F238E27FC236}">
                <a16:creationId xmlns:a16="http://schemas.microsoft.com/office/drawing/2014/main" id="{4515924C-5704-F447-290D-699BB4D516D9}"/>
              </a:ext>
            </a:extLst>
          </p:cNvPr>
          <p:cNvSpPr txBox="1"/>
          <p:nvPr/>
        </p:nvSpPr>
        <p:spPr>
          <a:xfrm>
            <a:off x="828136" y="3818627"/>
            <a:ext cx="1026255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Which means that there are more attack surfaces and more complexity in today's in-vehicle system.</a:t>
            </a:r>
          </a:p>
          <a:p>
            <a:r>
              <a:rPr lang="en-US" sz="3200"/>
              <a:t>-  How does all that affect us ?</a:t>
            </a:r>
          </a:p>
          <a:p>
            <a:r>
              <a:rPr lang="en-US" sz="3200"/>
              <a:t>     Well, it affect us because these vehicles can now be (hacked).</a:t>
            </a:r>
          </a:p>
        </p:txBody>
      </p:sp>
    </p:spTree>
    <p:extLst>
      <p:ext uri="{BB962C8B-B14F-4D97-AF65-F5344CB8AC3E}">
        <p14:creationId xmlns:p14="http://schemas.microsoft.com/office/powerpoint/2010/main" val="48314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017A-5CF0-4FD3-A8AD-338E18621003}"/>
              </a:ext>
            </a:extLst>
          </p:cNvPr>
          <p:cNvSpPr>
            <a:spLocks noGrp="1"/>
          </p:cNvSpPr>
          <p:nvPr>
            <p:ph type="title"/>
          </p:nvPr>
        </p:nvSpPr>
        <p:spPr>
          <a:xfrm>
            <a:off x="648929" y="1450259"/>
            <a:ext cx="3753599" cy="1442153"/>
          </a:xfrm>
        </p:spPr>
        <p:txBody>
          <a:bodyPr>
            <a:normAutofit/>
          </a:bodyPr>
          <a:lstStyle/>
          <a:p>
            <a:r>
              <a:rPr lang="en-US" sz="3600"/>
              <a:t>Jeep Hack</a:t>
            </a:r>
          </a:p>
        </p:txBody>
      </p:sp>
      <p:sp>
        <p:nvSpPr>
          <p:cNvPr id="10" name="Content Placeholder 9">
            <a:extLst>
              <a:ext uri="{FF2B5EF4-FFF2-40B4-BE49-F238E27FC236}">
                <a16:creationId xmlns:a16="http://schemas.microsoft.com/office/drawing/2014/main" id="{E798464C-12B8-5E70-D90F-3D6F5C428402}"/>
              </a:ext>
            </a:extLst>
          </p:cNvPr>
          <p:cNvSpPr>
            <a:spLocks noGrp="1"/>
          </p:cNvSpPr>
          <p:nvPr>
            <p:ph idx="1"/>
          </p:nvPr>
        </p:nvSpPr>
        <p:spPr>
          <a:xfrm>
            <a:off x="647700" y="3072385"/>
            <a:ext cx="3754987" cy="2947415"/>
          </a:xfrm>
        </p:spPr>
        <p:txBody>
          <a:bodyPr>
            <a:normAutofit/>
          </a:bodyPr>
          <a:lstStyle/>
          <a:p>
            <a:endParaRPr lang="en-US" sz="1800"/>
          </a:p>
          <a:p>
            <a:r>
              <a:rPr lang="en-US" sz="1800"/>
              <a:t>Attacker took over the steering wheel.</a:t>
            </a:r>
          </a:p>
          <a:p>
            <a:r>
              <a:rPr lang="en-US" sz="1800"/>
              <a:t>Managed to stop the car.</a:t>
            </a:r>
          </a:p>
          <a:p>
            <a:r>
              <a:rPr lang="en-US" sz="1800"/>
              <a:t>Causing Jeep company to recall 1.4 million vehicles</a:t>
            </a:r>
          </a:p>
          <a:p>
            <a:endParaRPr lang="en-US" sz="1800"/>
          </a:p>
          <a:p>
            <a:pPr marL="0" indent="0">
              <a:buNone/>
            </a:pPr>
            <a:r>
              <a:rPr lang="en-US" sz="1800"/>
              <a:t>	THIS IS A SERIOUS THREAT !!!</a:t>
            </a:r>
          </a:p>
        </p:txBody>
      </p:sp>
      <p:pic>
        <p:nvPicPr>
          <p:cNvPr id="6" name="Content Placeholder 5" descr="A picture containing text, grass, outdoor, transport&#10;&#10;Description automatically generated">
            <a:extLst>
              <a:ext uri="{FF2B5EF4-FFF2-40B4-BE49-F238E27FC236}">
                <a16:creationId xmlns:a16="http://schemas.microsoft.com/office/drawing/2014/main" id="{45E71BBF-F4A0-4BA7-9383-B72E8C3FD8D1}"/>
              </a:ext>
            </a:extLst>
          </p:cNvPr>
          <p:cNvPicPr>
            <a:picLocks noChangeAspect="1"/>
          </p:cNvPicPr>
          <p:nvPr/>
        </p:nvPicPr>
        <p:blipFill rotWithShape="1">
          <a:blip r:embed="rId4">
            <a:extLst>
              <a:ext uri="{28A0092B-C50C-407E-A947-70E740481C1C}">
                <a14:useLocalDpi xmlns:a14="http://schemas.microsoft.com/office/drawing/2010/main" val="0"/>
              </a:ext>
            </a:extLst>
          </a:blip>
          <a:srcRect l="9645" r="10459"/>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06241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1656</Words>
  <Application>Microsoft Office PowerPoint</Application>
  <PresentationFormat>Widescreen</PresentationFormat>
  <Paragraphs>111</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Georgia</vt:lpstr>
      <vt:lpstr>Merriweather</vt:lpstr>
      <vt:lpstr>Times New Roman</vt:lpstr>
      <vt:lpstr>Wingdings 3</vt:lpstr>
      <vt:lpstr>Work Sans</vt:lpstr>
      <vt:lpstr>Ion</vt:lpstr>
      <vt:lpstr>Cybersecurity in Autonomous Vehicles</vt:lpstr>
      <vt:lpstr>Autonomous Vehicles</vt:lpstr>
      <vt:lpstr>PowerPoint Presentation</vt:lpstr>
      <vt:lpstr>“Computer”</vt:lpstr>
      <vt:lpstr>How are Connected and Autonomous Vehicles possible? </vt:lpstr>
      <vt:lpstr>Lines of Code</vt:lpstr>
      <vt:lpstr>Electronic Control Unit (ECU)</vt:lpstr>
      <vt:lpstr>PowerPoint Presentation</vt:lpstr>
      <vt:lpstr>Jeep Hack</vt:lpstr>
      <vt:lpstr>Threats to CAV</vt:lpstr>
      <vt:lpstr>Threats to CAV</vt:lpstr>
      <vt:lpstr>Defense Strategies</vt:lpstr>
      <vt:lpstr>Strategies For The Vehicle Server and Software</vt:lpstr>
      <vt:lpstr>Strategies For Sensors</vt:lpstr>
      <vt:lpstr>Other Strategies</vt:lpstr>
      <vt:lpstr>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 Autonomous Vehicles</dc:title>
  <dc:creator>Ahmed  Terchoun</dc:creator>
  <cp:lastModifiedBy>Mahin Ullah Mahin Abulkalam Mohammad Ahsan Ullah</cp:lastModifiedBy>
  <cp:revision>3</cp:revision>
  <dcterms:created xsi:type="dcterms:W3CDTF">2022-04-23T07:34:57Z</dcterms:created>
  <dcterms:modified xsi:type="dcterms:W3CDTF">2022-04-24T18:37:17Z</dcterms:modified>
</cp:coreProperties>
</file>