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2" r:id="rId6"/>
    <p:sldId id="260" r:id="rId7"/>
    <p:sldId id="259" r:id="rId8"/>
    <p:sldId id="261" r:id="rId9"/>
    <p:sldId id="263" r:id="rId10"/>
    <p:sldId id="264" r:id="rId11"/>
    <p:sldId id="265" r:id="rId12"/>
    <p:sldId id="266" r:id="rId13"/>
    <p:sldId id="271" r:id="rId14"/>
    <p:sldId id="268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lha\Desktop\Files\Spring%202022\Network%20Security\Phase3\TimeTakenOverTC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Bytes vs Time Taken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AES-ECB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Sheet1!$D$10:$D$13</c:f>
              <c:numCache>
                <c:formatCode>General</c:formatCode>
                <c:ptCount val="4"/>
                <c:pt idx="0">
                  <c:v>3153</c:v>
                </c:pt>
                <c:pt idx="1">
                  <c:v>6106</c:v>
                </c:pt>
                <c:pt idx="2">
                  <c:v>9106</c:v>
                </c:pt>
                <c:pt idx="3">
                  <c:v>12123</c:v>
                </c:pt>
              </c:numCache>
            </c:numRef>
          </c:xVal>
          <c:yVal>
            <c:numRef>
              <c:f>Sheet1!$A$3:$A$6</c:f>
              <c:numCache>
                <c:formatCode>General</c:formatCode>
                <c:ptCount val="4"/>
                <c:pt idx="0">
                  <c:v>16</c:v>
                </c:pt>
                <c:pt idx="1">
                  <c:v>32</c:v>
                </c:pt>
                <c:pt idx="2">
                  <c:v>48</c:v>
                </c:pt>
                <c:pt idx="3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92-45FD-AC65-888AF27C9E21}"/>
            </c:ext>
          </c:extLst>
        </c:ser>
        <c:ser>
          <c:idx val="1"/>
          <c:order val="1"/>
          <c:tx>
            <c:v>RC4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Sheet1!$D$3:$D$6</c:f>
              <c:numCache>
                <c:formatCode>General</c:formatCode>
                <c:ptCount val="4"/>
                <c:pt idx="0">
                  <c:v>222</c:v>
                </c:pt>
                <c:pt idx="1">
                  <c:v>405</c:v>
                </c:pt>
                <c:pt idx="2">
                  <c:v>588</c:v>
                </c:pt>
                <c:pt idx="3">
                  <c:v>779</c:v>
                </c:pt>
              </c:numCache>
            </c:numRef>
          </c:xVal>
          <c:yVal>
            <c:numRef>
              <c:f>Sheet1!$A$3:$A$6</c:f>
              <c:numCache>
                <c:formatCode>General</c:formatCode>
                <c:ptCount val="4"/>
                <c:pt idx="0">
                  <c:v>16</c:v>
                </c:pt>
                <c:pt idx="1">
                  <c:v>32</c:v>
                </c:pt>
                <c:pt idx="2">
                  <c:v>48</c:v>
                </c:pt>
                <c:pt idx="3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A92-45FD-AC65-888AF27C9E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337855"/>
        <c:axId val="1349337439"/>
      </c:scatterChart>
      <c:valAx>
        <c:axId val="1349337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Taken (millisecond)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337439"/>
        <c:crosses val="autoZero"/>
        <c:crossBetween val="midCat"/>
      </c:valAx>
      <c:valAx>
        <c:axId val="134933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Bytes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93378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29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0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56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7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2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7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43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3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0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7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4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1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939429-941A-4C0C-9F5A-36A1BE82888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CD0134-894D-466F-9D6B-224768A37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5177-EABA-42CA-94F0-7A4D83D52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Network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F4579-BC5B-4E17-B448-3BDEEF50D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155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Performance Comparison of the state of art Block and Stream ciphers over TCP/UDP protocols for different types of wired/wireless networks, and applications.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By Talha Abdullah </a:t>
            </a:r>
          </a:p>
        </p:txBody>
      </p:sp>
    </p:spTree>
    <p:extLst>
      <p:ext uri="{BB962C8B-B14F-4D97-AF65-F5344CB8AC3E}">
        <p14:creationId xmlns:p14="http://schemas.microsoft.com/office/powerpoint/2010/main" val="33293097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F986-2366-4FC1-A422-456D13F2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Error Tolerance for the System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AES vs RC4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78F6-14D3-4B7B-B8F7-9F7526171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TCP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Block Cipher (AES) : Zero Probability of errors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Stream Cipher (RC4) : Zero Probability of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UDP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Block Cipher (AES) : Error Tolerance is lower compared to RC4 (Blocks are affected)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Stream Cipher (RC4) : Error Tolerance is higher (errors are localized)</a:t>
            </a:r>
          </a:p>
        </p:txBody>
      </p:sp>
    </p:spTree>
    <p:extLst>
      <p:ext uri="{BB962C8B-B14F-4D97-AF65-F5344CB8AC3E}">
        <p14:creationId xmlns:p14="http://schemas.microsoft.com/office/powerpoint/2010/main" val="72229428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B7CF-0FE1-4573-B757-BB4C5547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When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F51A-61D5-4E2B-B634-9CD9D618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Block Cipher – </a:t>
            </a:r>
            <a:r>
              <a:rPr lang="en-US" sz="3200" dirty="0">
                <a:solidFill>
                  <a:srgbClr val="002060"/>
                </a:solidFill>
              </a:rPr>
              <a:t>When Security matters, block ciphers are preferred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Stream Cipher - </a:t>
            </a:r>
            <a:r>
              <a:rPr lang="en-US" sz="3200" dirty="0">
                <a:solidFill>
                  <a:srgbClr val="002060"/>
                </a:solidFill>
              </a:rPr>
              <a:t>Faster and Efficient (Devices with fewer resources)</a:t>
            </a:r>
          </a:p>
        </p:txBody>
      </p:sp>
    </p:spTree>
    <p:extLst>
      <p:ext uri="{BB962C8B-B14F-4D97-AF65-F5344CB8AC3E}">
        <p14:creationId xmlns:p14="http://schemas.microsoft.com/office/powerpoint/2010/main" val="3472026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6E691-6A43-4AF9-A431-DA15930E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 fontScale="90000"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Results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B73D-9A74-449B-9931-B50B7E1F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For TCP</a:t>
            </a:r>
          </a:p>
          <a:p>
            <a:pPr marL="0" indent="0">
              <a:buNone/>
            </a:pPr>
            <a:r>
              <a:rPr lang="en-US" dirty="0">
                <a:solidFill>
                  <a:srgbClr val="262626"/>
                </a:solidFill>
              </a:rPr>
              <a:t>Stream cipher and Block cipher result in the same image that is a clear and precise image</a:t>
            </a:r>
          </a:p>
          <a:p>
            <a:pPr marL="0" indent="0">
              <a:buNone/>
            </a:pP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7343522B-12A3-4405-93E8-1D1F53FF4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551197"/>
            <a:ext cx="6098041" cy="3704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948229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A9BC876-571A-45A6-93A3-FB2839CE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84B2EA-E61C-489C-A595-160191247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E987F02-C120-4654-AD1E-98AF4B643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E470B5-B546-4390-9A0D-408D49895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061B9CE-C400-4868-9385-01A0BBB9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0C49D50-A49B-4F80-81C4-05BBCF4B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D2312-0DAC-445D-B558-D92B23AF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>
                <a:solidFill>
                  <a:srgbClr val="C00000"/>
                </a:solidFill>
              </a:rPr>
              <a:t>Time Taken by Stream Cipher and Block Cipher Over TCP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24B3AE-D38B-4A63-B422-F9792E745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0817CB-60A8-4467-B54D-277777DE111A}"/>
              </a:ext>
            </a:extLst>
          </p:cNvPr>
          <p:cNvSpPr txBox="1"/>
          <p:nvPr/>
        </p:nvSpPr>
        <p:spPr>
          <a:xfrm>
            <a:off x="1305614" y="2492446"/>
            <a:ext cx="638006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Block Ciphers (AES) take Comparatively more time (in milli Seconds) than Stream Ciphers (RC4) for the same number of bytes over the TCP Protocol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74CFC4E2-1FA1-4E32-82A0-89F4DB534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325" y="2146554"/>
            <a:ext cx="2839277" cy="10780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1802D-1701-44BE-8479-203DC28A7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5453" y="3631646"/>
            <a:ext cx="2843021" cy="10726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FF09E44-CB1F-429B-880A-FCB710CC1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127319"/>
              </p:ext>
            </p:extLst>
          </p:nvPr>
        </p:nvGraphicFramePr>
        <p:xfrm>
          <a:off x="1983068" y="3563596"/>
          <a:ext cx="4503189" cy="2454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1496008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CB48-02D8-43E0-ACDE-74E83E53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For UDP (Stream Cipher)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6C9C-5EED-4A03-A0B6-E400FCAF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Threshold=0.01			Threshold=0.1			 Threshold=0.5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84F36-5142-4497-B120-DB803F01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288317"/>
            <a:ext cx="2876550" cy="1680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53D78-40B3-452E-B3A6-F423DB2E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06" y="3288316"/>
            <a:ext cx="2992585" cy="1680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CC697-0FBD-4664-A533-3218105CD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011" y="3288316"/>
            <a:ext cx="2992585" cy="16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4422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AD8A-9EB2-405C-B8F2-BB23C50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For UDP (Block Cipher)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D77B02-362A-4EB2-A7E9-8E969B49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Threshold=0.01			Threshold=0.1			 Threshold=0.5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tiger lying on the ground&#10;&#10;Description automatically generated">
            <a:extLst>
              <a:ext uri="{FF2B5EF4-FFF2-40B4-BE49-F238E27FC236}">
                <a16:creationId xmlns:a16="http://schemas.microsoft.com/office/drawing/2014/main" id="{E8B5795B-7460-4A38-82E2-783A4F44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60" y="3201045"/>
            <a:ext cx="2906822" cy="1824643"/>
          </a:xfrm>
          <a:prstGeom prst="rect">
            <a:avLst/>
          </a:prstGeom>
        </p:spPr>
      </p:pic>
      <p:pic>
        <p:nvPicPr>
          <p:cNvPr id="7" name="Picture 6" descr="A group of cheetahs lying on the ground&#10;&#10;Description automatically generated with low confidence">
            <a:extLst>
              <a:ext uri="{FF2B5EF4-FFF2-40B4-BE49-F238E27FC236}">
                <a16:creationId xmlns:a16="http://schemas.microsoft.com/office/drawing/2014/main" id="{11116BF7-4703-42B3-8CC7-2883AB93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89" y="3201045"/>
            <a:ext cx="3012440" cy="1824643"/>
          </a:xfrm>
          <a:prstGeom prst="rect">
            <a:avLst/>
          </a:prstGeom>
        </p:spPr>
      </p:pic>
      <p:pic>
        <p:nvPicPr>
          <p:cNvPr id="8" name="Picture 7" descr="A large crowd of people in a stadium&#10;&#10;Description automatically generated with low confidence">
            <a:extLst>
              <a:ext uri="{FF2B5EF4-FFF2-40B4-BE49-F238E27FC236}">
                <a16:creationId xmlns:a16="http://schemas.microsoft.com/office/drawing/2014/main" id="{7DBFCD61-11C7-449F-A04D-66313362C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36" y="3201044"/>
            <a:ext cx="2933700" cy="18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7973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7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7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pic>
        <p:nvPicPr>
          <p:cNvPr id="5" name="Picture 2" descr="Emotional Thank You Messages With Images | Appreciation Messages">
            <a:extLst>
              <a:ext uri="{FF2B5EF4-FFF2-40B4-BE49-F238E27FC236}">
                <a16:creationId xmlns:a16="http://schemas.microsoft.com/office/drawing/2014/main" id="{0505489B-3ACF-4CD5-B77C-F332B829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804" y="1149305"/>
            <a:ext cx="4615479" cy="46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82779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A83C-2E00-4CBB-924C-82BB1385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Project 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C9D2-7474-402E-BF4D-5E83915C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Establish a UDP/TCP Protocol</a:t>
            </a:r>
          </a:p>
          <a:p>
            <a:r>
              <a:rPr lang="en-US" b="1" dirty="0">
                <a:solidFill>
                  <a:srgbClr val="002060"/>
                </a:solidFill>
              </a:rPr>
              <a:t>Compare the performance of block ciphers and stream ciphers over the established protocol using known ciphers such as AES and RC4</a:t>
            </a:r>
          </a:p>
          <a:p>
            <a:r>
              <a:rPr lang="en-US" b="1" dirty="0">
                <a:solidFill>
                  <a:srgbClr val="002060"/>
                </a:solidFill>
              </a:rPr>
              <a:t>Compare the Error tolerance for block cipher and stream cipher</a:t>
            </a:r>
          </a:p>
          <a:p>
            <a:r>
              <a:rPr lang="en-US" b="1" dirty="0">
                <a:solidFill>
                  <a:srgbClr val="002060"/>
                </a:solidFill>
              </a:rPr>
              <a:t>Compare the Performance based on Error tolerance</a:t>
            </a:r>
          </a:p>
          <a:p>
            <a:r>
              <a:rPr lang="en-US" b="1" dirty="0">
                <a:solidFill>
                  <a:srgbClr val="002060"/>
                </a:solidFill>
              </a:rPr>
              <a:t>Brief positive sides of the block cipher and stream ciphers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5417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F43F8-950C-4DD3-87C7-49EEFBB6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39" y="972766"/>
            <a:ext cx="3078839" cy="3009574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Classification of Cryptographic Algorithms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48871EAC-48B3-42C4-80FE-E151F91C0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1185314"/>
            <a:ext cx="6098041" cy="44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25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70C9-734C-4036-AB06-6EAA5FB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TCP vs UDP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252A81D-B537-447E-AF8F-F93D8AF5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4" y="2960729"/>
            <a:ext cx="3177308" cy="3177308"/>
          </a:xfrm>
          <a:prstGeom prst="rect">
            <a:avLst/>
          </a:prstGeom>
        </p:spPr>
      </p:pic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F91E72DC-1A2F-4174-A3EC-FC20B47A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44" y="2864271"/>
            <a:ext cx="3274577" cy="3294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F95FD-1DEF-4CA8-81F2-2686C77B658B}"/>
              </a:ext>
            </a:extLst>
          </p:cNvPr>
          <p:cNvSpPr txBox="1"/>
          <p:nvPr/>
        </p:nvSpPr>
        <p:spPr>
          <a:xfrm>
            <a:off x="2262909" y="2494939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TCP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BB91A-4654-466F-8C4E-F95FDCD84594}"/>
              </a:ext>
            </a:extLst>
          </p:cNvPr>
          <p:cNvSpPr txBox="1"/>
          <p:nvPr/>
        </p:nvSpPr>
        <p:spPr>
          <a:xfrm>
            <a:off x="6945744" y="2479074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UDP Schema</a:t>
            </a:r>
          </a:p>
        </p:txBody>
      </p:sp>
    </p:spTree>
    <p:extLst>
      <p:ext uri="{BB962C8B-B14F-4D97-AF65-F5344CB8AC3E}">
        <p14:creationId xmlns:p14="http://schemas.microsoft.com/office/powerpoint/2010/main" val="10060987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AD27-8452-48E7-8DE8-6B36AC2F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TCP vs UDP – Error Expectancy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3D6E-EE4B-43BB-9C88-D0DE0B22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TCP retransmits lost data, hence error in TCP is almost zero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UDP does not retransmit packets that is lost or corrupted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UDP is more prone to errors than TCP</a:t>
            </a:r>
          </a:p>
        </p:txBody>
      </p:sp>
    </p:spTree>
    <p:extLst>
      <p:ext uri="{BB962C8B-B14F-4D97-AF65-F5344CB8AC3E}">
        <p14:creationId xmlns:p14="http://schemas.microsoft.com/office/powerpoint/2010/main" val="30629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B933A6-4B61-4ED6-B699-AA33AD78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Block Cipher AES Algorithm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F341-3397-45B4-9AF4-97C4811A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Advanced Encryption Standard (AES)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Unbreakable symmetric encryption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Blocks are processed of fixed 128 bits size.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Different bit sizes of key length results in 2^n number of keys as well as different number of Rounds.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4A39D-0125-4DB8-A6A7-4D884AB88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996862"/>
            <a:ext cx="5469466" cy="286427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263471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06ABD8-B9AA-4F25-AF12-4533A2F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solidFill>
                  <a:srgbClr val="C00000"/>
                </a:solidFill>
              </a:rPr>
              <a:t>Block Cipher AES Algorithm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52F9865-0B96-4D98-9B87-FB85D46B3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6692" y="1410208"/>
            <a:ext cx="2980907" cy="385878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9C6A6EC-5571-4C66-BE8D-693642E297A3}"/>
              </a:ext>
            </a:extLst>
          </p:cNvPr>
          <p:cNvSpPr txBox="1"/>
          <p:nvPr/>
        </p:nvSpPr>
        <p:spPr>
          <a:xfrm>
            <a:off x="6657174" y="3760256"/>
            <a:ext cx="4417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Plaintext is processed in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First 9 rounds involve </a:t>
            </a:r>
            <a:r>
              <a:rPr lang="en-US" b="1" dirty="0" err="1">
                <a:solidFill>
                  <a:srgbClr val="002060"/>
                </a:solidFill>
              </a:rPr>
              <a:t>SubBytes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ShiftRows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MixColumns</a:t>
            </a:r>
            <a:r>
              <a:rPr lang="en-US" b="1" dirty="0">
                <a:solidFill>
                  <a:srgbClr val="002060"/>
                </a:solidFill>
              </a:rPr>
              <a:t>, Add round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Last round involves </a:t>
            </a:r>
            <a:r>
              <a:rPr lang="en-US" b="1" dirty="0" err="1">
                <a:solidFill>
                  <a:srgbClr val="002060"/>
                </a:solidFill>
              </a:rPr>
              <a:t>SubBytes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ShiftRows</a:t>
            </a:r>
            <a:r>
              <a:rPr lang="en-US" b="1" dirty="0">
                <a:solidFill>
                  <a:srgbClr val="002060"/>
                </a:solidFill>
              </a:rPr>
              <a:t>, Add Round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Ciphertext is achieved in blocks</a:t>
            </a:r>
          </a:p>
        </p:txBody>
      </p:sp>
    </p:spTree>
    <p:extLst>
      <p:ext uri="{BB962C8B-B14F-4D97-AF65-F5344CB8AC3E}">
        <p14:creationId xmlns:p14="http://schemas.microsoft.com/office/powerpoint/2010/main" val="35919173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B19EE-26C6-4280-9EE3-535E368F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1" y="947129"/>
            <a:ext cx="2835464" cy="1254868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Stream Cipher  RC4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AD551F-8D71-1AD8-A410-793F98C3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One of the most widely used stream ciphers till today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Key Scheduling Algorithm (KSA)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Pseudo Random Number Generation Algorithm (PRGA)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43FF98A-8A62-4BC5-9A47-C7B8E733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010" y="609602"/>
            <a:ext cx="5545840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965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A18A-07CA-4A38-A623-DC7603EE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586" y="1478423"/>
            <a:ext cx="2632105" cy="2640649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Overview of RC4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60DA1A1E-0044-4447-B356-6E252E2E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214" y="609602"/>
            <a:ext cx="4819433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6081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</TotalTime>
  <Words>460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Wingdings</vt:lpstr>
      <vt:lpstr>Organic</vt:lpstr>
      <vt:lpstr>Network Security</vt:lpstr>
      <vt:lpstr>Project Goals and Objectives</vt:lpstr>
      <vt:lpstr>Classification of Cryptographic Algorithms</vt:lpstr>
      <vt:lpstr>TCP vs UDP</vt:lpstr>
      <vt:lpstr>TCP vs UDP – Error Expectancy</vt:lpstr>
      <vt:lpstr>Block Cipher AES Algorithm</vt:lpstr>
      <vt:lpstr>Block Cipher AES Algorithm</vt:lpstr>
      <vt:lpstr>Stream Cipher  RC4</vt:lpstr>
      <vt:lpstr>Overview of RC4</vt:lpstr>
      <vt:lpstr>Error Tolerance for the System AES vs RC4</vt:lpstr>
      <vt:lpstr>When to Use?</vt:lpstr>
      <vt:lpstr>Results of Implementation</vt:lpstr>
      <vt:lpstr>Time Taken by Stream Cipher and Block Cipher Over TCP</vt:lpstr>
      <vt:lpstr>For UDP (Stream Cipher)</vt:lpstr>
      <vt:lpstr>For UDP (Block Cipher)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Talha Abdullah Punjabi</dc:creator>
  <cp:lastModifiedBy>Talha Abdullah Punjabi</cp:lastModifiedBy>
  <cp:revision>84</cp:revision>
  <dcterms:created xsi:type="dcterms:W3CDTF">2022-04-14T20:27:35Z</dcterms:created>
  <dcterms:modified xsi:type="dcterms:W3CDTF">2022-04-26T16:17:45Z</dcterms:modified>
</cp:coreProperties>
</file>