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52" r:id="rId3"/>
    <p:sldId id="353" r:id="rId4"/>
    <p:sldId id="317" r:id="rId5"/>
    <p:sldId id="318" r:id="rId6"/>
    <p:sldId id="319" r:id="rId7"/>
    <p:sldId id="320" r:id="rId8"/>
    <p:sldId id="303" r:id="rId9"/>
    <p:sldId id="321" r:id="rId10"/>
    <p:sldId id="306" r:id="rId11"/>
    <p:sldId id="324" r:id="rId12"/>
    <p:sldId id="323" r:id="rId13"/>
    <p:sldId id="304" r:id="rId14"/>
    <p:sldId id="351" r:id="rId15"/>
    <p:sldId id="325" r:id="rId16"/>
    <p:sldId id="326" r:id="rId17"/>
    <p:sldId id="327" r:id="rId18"/>
    <p:sldId id="328" r:id="rId19"/>
    <p:sldId id="329" r:id="rId20"/>
    <p:sldId id="331" r:id="rId21"/>
    <p:sldId id="335" r:id="rId22"/>
    <p:sldId id="332" r:id="rId23"/>
    <p:sldId id="307" r:id="rId24"/>
    <p:sldId id="354" r:id="rId25"/>
    <p:sldId id="333" r:id="rId26"/>
    <p:sldId id="308" r:id="rId27"/>
    <p:sldId id="355" r:id="rId28"/>
    <p:sldId id="334" r:id="rId29"/>
    <p:sldId id="337" r:id="rId30"/>
    <p:sldId id="336" r:id="rId31"/>
    <p:sldId id="338" r:id="rId32"/>
    <p:sldId id="339" r:id="rId33"/>
    <p:sldId id="356" r:id="rId34"/>
    <p:sldId id="357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329"/>
  </p:normalViewPr>
  <p:slideViewPr>
    <p:cSldViewPr snapToGrid="0" snapToObjects="1">
      <p:cViewPr varScale="1">
        <p:scale>
          <a:sx n="69" d="100"/>
          <a:sy n="69" d="100"/>
        </p:scale>
        <p:origin x="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Q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EAE4-7DF9-E547-AECB-D890A080C5F7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Q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1972-16F6-0042-B2D8-F4FC729CE7E8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9688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43D9-969B-B841-8560-D1E81863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E0E27-03D4-5246-B42A-10412F2E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762A-D844-8540-ABD5-09202550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9DFF-05D2-3146-ACBD-3B35083E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777B-F847-5C48-BDC7-A73C9B5E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572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75D4-2EDE-FF4D-AF29-10EBFC8B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1C6D8-6FC9-B64A-8822-7A48AB7BE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5595-8838-474B-8900-B8050060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808D-C802-674D-A8A3-2D5C2CD4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0625-E69F-7D45-BB50-36EAAFE8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43973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2DCA0-DCD9-AA47-844D-B9F6B347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E7AA1-F489-CC4F-BDD7-5EDD48AD8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60F0-1899-B14C-9373-39E1299E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731D-46D7-A545-9FCC-3EB6BB95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20A14-42BD-5F47-BB02-094E497C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61272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92E0-E53D-1749-BBEC-1FA8AB48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F66-3FAE-474A-B903-7D888255C91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7D431-6F52-4446-ADAC-63F79EEE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D538-06CB-9F46-A0BC-C3FCA2B0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8CE34-E9E6-F544-9CC9-B622F2B1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1B80-EE38-174F-A29F-9B78608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C0FE958-1B67-0443-8CA5-1EEB49369EB3}" type="slidenum">
              <a:rPr lang="en-US" altLang="en-QA"/>
              <a:pPr/>
              <a:t>‹#›</a:t>
            </a:fld>
            <a:endParaRPr lang="en-US" altLang="en-QA"/>
          </a:p>
        </p:txBody>
      </p:sp>
    </p:spTree>
    <p:extLst>
      <p:ext uri="{BB962C8B-B14F-4D97-AF65-F5344CB8AC3E}">
        <p14:creationId xmlns:p14="http://schemas.microsoft.com/office/powerpoint/2010/main" val="35075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B05A-49DA-2747-9797-E2B310C7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52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2B4E-E8CD-8541-B62B-40C0FACC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46"/>
            <a:ext cx="10515600" cy="49183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Q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CD30-4126-184B-9C57-B12C5801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0A29-77A4-FD4F-B5EF-3802E798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5DCE-3BDE-444D-9BD3-C1B76D4B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0491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9A86-599A-3D41-B71D-62FD411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C2A5-188C-D842-BE65-ECB3CB28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7A44-8A4A-BF48-A332-D120264F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207D-80CD-A943-8781-543E307E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2175-0674-4F46-8D7D-69F743B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4311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503E-8F61-D849-B25A-F94E08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54E2-4427-6F40-A04E-04CA25B3D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82C34-5EE9-0F45-9CA9-A40353FF9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140A6-E7D3-2347-AFEE-7EF676A4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A88B6-FC08-DD4C-ACE3-5DA6D839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49E9-6966-3F40-A96F-3DCF8C2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1420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4AB8-24EB-6A47-A9E1-0DDB3389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C325-637A-6E45-8744-B887FD63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99B5-EEAF-B64F-B960-5C10CBCB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C5AF-20DD-1D46-9CCA-743EB5F11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7C7E1-55A8-DA42-BDD8-D9B45589E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DA458-3F9C-E34A-BA12-21B65A3B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6870D-A2B8-F048-90DD-F6D37B70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6CDBC-AACB-8240-8F66-7C40ABB5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52846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F937-BA7B-4F46-ACD5-3DBDF785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D4EAB-DCBE-9248-AC6E-9F4BA94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5B96-5BBF-894E-9A5A-EC311BD1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FED8-525D-0A4E-B05A-24EF0BC5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9380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8250-C423-C148-B3A7-2663DF9E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F12E7-7C62-A348-ABC3-C0576A47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03E2-3223-8743-8447-4B7579AF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7594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037-1501-0441-9794-C5EBF7B9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2B03-539C-3B4F-B8CE-A85C1D90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F868-E9EE-6548-BEF7-B69A69F4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29C6-9E7C-4C4C-B2F8-DBF96E09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0DBA-CEE9-8944-8D42-B53DF4B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4C08E-9733-D240-BA55-AD63C0B2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8223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A4E6-2D17-3349-BFA1-9575B971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F320C-CFF7-2E4E-96BC-21BD7B46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39EF1-EBE6-E643-93D4-ADC3A5A1B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899F5-9751-5B4A-BA6F-36C01A1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E7B7-237A-234A-8B6E-C4DB879F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47028-D19C-7846-9E31-BDAD6BBB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9761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5A4A4-E523-8A44-A328-380C82C3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C8E7C-E15B-724E-B533-274ABEC5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B09C-6196-8B4C-BFB1-4AF028CEB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9C86-D64F-D64B-9347-DB20E425E90B}" type="datetimeFigureOut">
              <a:rPr lang="en-QA" smtClean="0"/>
              <a:t>04/11/2022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1A9-6416-F74D-AC2F-77DAF563B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6C14-75D2-9340-B716-4EBC3E94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4B8-587D-604C-A895-2C42811FDA20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82334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space.mit.edu/bitstream/handle/1721.1/46828/algorithmfortrav00lit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anch_and_bound#cite_note-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q.opengenus.org/travelling-salesman-branch-bound/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DDBD-B078-F546-A61A-69D2AC762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512" y="225649"/>
            <a:ext cx="9340312" cy="12951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Branch and Bound </a:t>
            </a:r>
            <a:endParaRPr lang="en-QA" dirty="0">
              <a:solidFill>
                <a:srgbClr val="C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8E295-7382-5340-BA0B-A6615507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2704191"/>
            <a:ext cx="1905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QA" sz="1800" b="0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Read Chapter 6</a:t>
            </a: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9D205E77-D2DE-1348-B3FA-C974BDA8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307" y="245971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2FAB57-523D-5B43-BB74-3E7847D6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59" y="3845434"/>
            <a:ext cx="321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279DFE8-D1E7-C843-8BF3-CF08E7BE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3" y="19106"/>
            <a:ext cx="9144000" cy="685800"/>
          </a:xfrm>
          <a:noFill/>
        </p:spPr>
        <p:txBody>
          <a:bodyPr vert="horz" lIns="18288" tIns="45720" rIns="18288" bIns="45720" rtlCol="0" anchor="ctr">
            <a:normAutofit fontScale="90000"/>
          </a:bodyPr>
          <a:lstStyle/>
          <a:p>
            <a:r>
              <a:rPr lang="en-US" altLang="en-QA" sz="3200" dirty="0" smtClean="0">
                <a:solidFill>
                  <a:srgbClr val="C00000"/>
                </a:solidFill>
                <a:latin typeface="+mn-lt"/>
              </a:rPr>
              <a:t>6.1.1. Breadth-First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Search for 0-1 Knapsack Pb. Using B&amp;B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6F2D052-00AB-7E41-8BB6-B45C991F2F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762000"/>
            <a:ext cx="83820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QA" sz="2400" u="sng" dirty="0"/>
              <a:t>Example</a:t>
            </a:r>
            <a:r>
              <a:rPr lang="en-US" altLang="en-QA" sz="2400" dirty="0"/>
              <a:t>: 4 items and maximum weight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16</a:t>
            </a:r>
          </a:p>
        </p:txBody>
      </p:sp>
      <p:grpSp>
        <p:nvGrpSpPr>
          <p:cNvPr id="88074" name="Group 10">
            <a:extLst>
              <a:ext uri="{FF2B5EF4-FFF2-40B4-BE49-F238E27FC236}">
                <a16:creationId xmlns:a16="http://schemas.microsoft.com/office/drawing/2014/main" id="{112A65E9-D30C-7641-9738-A557BFFE2A4A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2178050"/>
            <a:ext cx="1311275" cy="641350"/>
            <a:chOff x="96" y="1632"/>
            <a:chExt cx="826" cy="404"/>
          </a:xfrm>
        </p:grpSpPr>
        <p:sp>
          <p:nvSpPr>
            <p:cNvPr id="88075" name="Rectangle 11">
              <a:extLst>
                <a:ext uri="{FF2B5EF4-FFF2-40B4-BE49-F238E27FC236}">
                  <a16:creationId xmlns:a16="http://schemas.microsoft.com/office/drawing/2014/main" id="{D43C3F74-31D6-7943-A32F-A735DEAC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08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1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76" name="Group 12">
              <a:extLst>
                <a:ext uri="{FF2B5EF4-FFF2-40B4-BE49-F238E27FC236}">
                  <a16:creationId xmlns:a16="http://schemas.microsoft.com/office/drawing/2014/main" id="{DC991243-323F-864F-AEFF-ABF036870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346" cy="404"/>
              <a:chOff x="576" y="1632"/>
              <a:chExt cx="346" cy="404"/>
            </a:xfrm>
          </p:grpSpPr>
          <p:sp>
            <p:nvSpPr>
              <p:cNvPr id="88077" name="Text Box 13">
                <a:extLst>
                  <a:ext uri="{FF2B5EF4-FFF2-40B4-BE49-F238E27FC236}">
                    <a16:creationId xmlns:a16="http://schemas.microsoft.com/office/drawing/2014/main" id="{F0E78A59-0A1A-1446-9D7A-22C2EA71D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$40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</a:t>
                </a:r>
              </a:p>
            </p:txBody>
          </p:sp>
          <p:sp>
            <p:nvSpPr>
              <p:cNvPr id="88078" name="AutoShape 14">
                <a:extLst>
                  <a:ext uri="{FF2B5EF4-FFF2-40B4-BE49-F238E27FC236}">
                    <a16:creationId xmlns:a16="http://schemas.microsoft.com/office/drawing/2014/main" id="{9A388157-5BD8-024E-9CF9-8D18E899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grpSp>
        <p:nvGrpSpPr>
          <p:cNvPr id="88079" name="Group 15">
            <a:extLst>
              <a:ext uri="{FF2B5EF4-FFF2-40B4-BE49-F238E27FC236}">
                <a16:creationId xmlns:a16="http://schemas.microsoft.com/office/drawing/2014/main" id="{748272AC-1798-AE49-80EC-969E7A265926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3244850"/>
            <a:ext cx="1311275" cy="641350"/>
            <a:chOff x="144" y="2084"/>
            <a:chExt cx="826" cy="404"/>
          </a:xfrm>
        </p:grpSpPr>
        <p:sp>
          <p:nvSpPr>
            <p:cNvPr id="88080" name="Rectangle 16">
              <a:extLst>
                <a:ext uri="{FF2B5EF4-FFF2-40B4-BE49-F238E27FC236}">
                  <a16:creationId xmlns:a16="http://schemas.microsoft.com/office/drawing/2014/main" id="{D5A29328-92F8-204A-9C1A-0D414ED69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60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2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81" name="Group 17">
              <a:extLst>
                <a:ext uri="{FF2B5EF4-FFF2-40B4-BE49-F238E27FC236}">
                  <a16:creationId xmlns:a16="http://schemas.microsoft.com/office/drawing/2014/main" id="{52F6848A-F0D0-2F4D-AE04-C0D2EB7A4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084"/>
              <a:ext cx="346" cy="404"/>
              <a:chOff x="576" y="1632"/>
              <a:chExt cx="346" cy="404"/>
            </a:xfrm>
          </p:grpSpPr>
          <p:sp>
            <p:nvSpPr>
              <p:cNvPr id="88082" name="Text Box 18">
                <a:extLst>
                  <a:ext uri="{FF2B5EF4-FFF2-40B4-BE49-F238E27FC236}">
                    <a16:creationId xmlns:a16="http://schemas.microsoft.com/office/drawing/2014/main" id="{D72AAA40-A9C1-F241-9AE1-842E49BAA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$30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</a:t>
                </a:r>
              </a:p>
            </p:txBody>
          </p:sp>
          <p:sp>
            <p:nvSpPr>
              <p:cNvPr id="88083" name="AutoShape 19">
                <a:extLst>
                  <a:ext uri="{FF2B5EF4-FFF2-40B4-BE49-F238E27FC236}">
                    <a16:creationId xmlns:a16="http://schemas.microsoft.com/office/drawing/2014/main" id="{58B146FE-6AD8-B34F-BE5C-73756DF0E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grpSp>
        <p:nvGrpSpPr>
          <p:cNvPr id="88084" name="Group 20">
            <a:extLst>
              <a:ext uri="{FF2B5EF4-FFF2-40B4-BE49-F238E27FC236}">
                <a16:creationId xmlns:a16="http://schemas.microsoft.com/office/drawing/2014/main" id="{D7A2A91E-1A2F-934A-A06B-9DD098EF5068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4343400"/>
            <a:ext cx="1311275" cy="641350"/>
            <a:chOff x="192" y="2756"/>
            <a:chExt cx="826" cy="404"/>
          </a:xfrm>
        </p:grpSpPr>
        <p:sp>
          <p:nvSpPr>
            <p:cNvPr id="88085" name="Rectangle 21">
              <a:extLst>
                <a:ext uri="{FF2B5EF4-FFF2-40B4-BE49-F238E27FC236}">
                  <a16:creationId xmlns:a16="http://schemas.microsoft.com/office/drawing/2014/main" id="{FD361190-D9DB-F246-B74A-2F220021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32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3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86" name="Group 22">
              <a:extLst>
                <a:ext uri="{FF2B5EF4-FFF2-40B4-BE49-F238E27FC236}">
                  <a16:creationId xmlns:a16="http://schemas.microsoft.com/office/drawing/2014/main" id="{70EC5FA8-88A5-F446-8DC0-2453E04AF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56"/>
              <a:ext cx="346" cy="404"/>
              <a:chOff x="576" y="1632"/>
              <a:chExt cx="346" cy="404"/>
            </a:xfrm>
          </p:grpSpPr>
          <p:sp>
            <p:nvSpPr>
              <p:cNvPr id="88087" name="Text Box 23">
                <a:extLst>
                  <a:ext uri="{FF2B5EF4-FFF2-40B4-BE49-F238E27FC236}">
                    <a16:creationId xmlns:a16="http://schemas.microsoft.com/office/drawing/2014/main" id="{81D483BA-BD4F-174A-AA84-31A639EDC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$50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</a:p>
            </p:txBody>
          </p:sp>
          <p:sp>
            <p:nvSpPr>
              <p:cNvPr id="88088" name="AutoShape 24">
                <a:extLst>
                  <a:ext uri="{FF2B5EF4-FFF2-40B4-BE49-F238E27FC236}">
                    <a16:creationId xmlns:a16="http://schemas.microsoft.com/office/drawing/2014/main" id="{267F4A96-59EF-4144-AD96-FEAFE1D5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grpSp>
        <p:nvGrpSpPr>
          <p:cNvPr id="88089" name="Group 25">
            <a:extLst>
              <a:ext uri="{FF2B5EF4-FFF2-40B4-BE49-F238E27FC236}">
                <a16:creationId xmlns:a16="http://schemas.microsoft.com/office/drawing/2014/main" id="{40C96745-96B5-B849-9298-C8FAB7E82651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5410200"/>
            <a:ext cx="1311275" cy="641350"/>
            <a:chOff x="192" y="2756"/>
            <a:chExt cx="826" cy="404"/>
          </a:xfrm>
        </p:grpSpPr>
        <p:sp>
          <p:nvSpPr>
            <p:cNvPr id="88090" name="Rectangle 26">
              <a:extLst>
                <a:ext uri="{FF2B5EF4-FFF2-40B4-BE49-F238E27FC236}">
                  <a16:creationId xmlns:a16="http://schemas.microsoft.com/office/drawing/2014/main" id="{B5985420-1496-F846-9E7E-9B3838FE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32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4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91" name="Group 27">
              <a:extLst>
                <a:ext uri="{FF2B5EF4-FFF2-40B4-BE49-F238E27FC236}">
                  <a16:creationId xmlns:a16="http://schemas.microsoft.com/office/drawing/2014/main" id="{264ABF95-686A-3C41-BB5F-E47AD764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56"/>
              <a:ext cx="346" cy="404"/>
              <a:chOff x="576" y="1632"/>
              <a:chExt cx="346" cy="404"/>
            </a:xfrm>
          </p:grpSpPr>
          <p:sp>
            <p:nvSpPr>
              <p:cNvPr id="88092" name="Text Box 28">
                <a:extLst>
                  <a:ext uri="{FF2B5EF4-FFF2-40B4-BE49-F238E27FC236}">
                    <a16:creationId xmlns:a16="http://schemas.microsoft.com/office/drawing/2014/main" id="{5FE3BE9F-D84E-324C-8D74-6A9F7D84D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$10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</a:t>
                </a:r>
              </a:p>
            </p:txBody>
          </p:sp>
          <p:sp>
            <p:nvSpPr>
              <p:cNvPr id="88093" name="AutoShape 29">
                <a:extLst>
                  <a:ext uri="{FF2B5EF4-FFF2-40B4-BE49-F238E27FC236}">
                    <a16:creationId xmlns:a16="http://schemas.microsoft.com/office/drawing/2014/main" id="{5D8ACD5C-6795-C248-AA79-D0FBF441B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sp>
        <p:nvSpPr>
          <p:cNvPr id="88068" name="Oval 4">
            <a:extLst>
              <a:ext uri="{FF2B5EF4-FFF2-40B4-BE49-F238E27FC236}">
                <a16:creationId xmlns:a16="http://schemas.microsoft.com/office/drawing/2014/main" id="{7F1B545B-EB5E-8D4A-AE20-3C86ECAA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6731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$0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$115</a:t>
            </a:r>
          </a:p>
        </p:txBody>
      </p:sp>
      <p:cxnSp>
        <p:nvCxnSpPr>
          <p:cNvPr id="88069" name="AutoShape 5">
            <a:extLst>
              <a:ext uri="{FF2B5EF4-FFF2-40B4-BE49-F238E27FC236}">
                <a16:creationId xmlns:a16="http://schemas.microsoft.com/office/drawing/2014/main" id="{4523B3CB-FBF6-724E-AE24-F3AB2823AC7D}"/>
              </a:ext>
            </a:extLst>
          </p:cNvPr>
          <p:cNvCxnSpPr>
            <a:cxnSpLocks noChangeShapeType="1"/>
            <a:stCxn id="88068" idx="4"/>
            <a:endCxn id="88094" idx="0"/>
          </p:cNvCxnSpPr>
          <p:nvPr/>
        </p:nvCxnSpPr>
        <p:spPr bwMode="auto">
          <a:xfrm flipH="1">
            <a:off x="5715000" y="2371725"/>
            <a:ext cx="1784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1" name="AutoShape 7">
            <a:extLst>
              <a:ext uri="{FF2B5EF4-FFF2-40B4-BE49-F238E27FC236}">
                <a16:creationId xmlns:a16="http://schemas.microsoft.com/office/drawing/2014/main" id="{08D0B97F-0CEE-7D44-9875-838E016E8E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54501" y="3438526"/>
            <a:ext cx="14636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2" name="AutoShape 8">
            <a:extLst>
              <a:ext uri="{FF2B5EF4-FFF2-40B4-BE49-F238E27FC236}">
                <a16:creationId xmlns:a16="http://schemas.microsoft.com/office/drawing/2014/main" id="{6C7C66A4-6871-8044-84AD-B8075252CAE9}"/>
              </a:ext>
            </a:extLst>
          </p:cNvPr>
          <p:cNvCxnSpPr>
            <a:cxnSpLocks noChangeShapeType="1"/>
            <a:stCxn id="88094" idx="4"/>
          </p:cNvCxnSpPr>
          <p:nvPr/>
        </p:nvCxnSpPr>
        <p:spPr bwMode="auto">
          <a:xfrm>
            <a:off x="5715000" y="3438526"/>
            <a:ext cx="1258888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3" name="AutoShape 9">
            <a:extLst>
              <a:ext uri="{FF2B5EF4-FFF2-40B4-BE49-F238E27FC236}">
                <a16:creationId xmlns:a16="http://schemas.microsoft.com/office/drawing/2014/main" id="{612D5B30-D1C1-7346-A618-FEBAA004FC47}"/>
              </a:ext>
            </a:extLst>
          </p:cNvPr>
          <p:cNvCxnSpPr>
            <a:cxnSpLocks noChangeShapeType="1"/>
            <a:stCxn id="88068" idx="4"/>
            <a:endCxn id="88095" idx="0"/>
          </p:cNvCxnSpPr>
          <p:nvPr/>
        </p:nvCxnSpPr>
        <p:spPr bwMode="auto">
          <a:xfrm>
            <a:off x="7499350" y="2371725"/>
            <a:ext cx="18415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4" name="Oval 30">
            <a:extLst>
              <a:ext uri="{FF2B5EF4-FFF2-40B4-BE49-F238E27FC236}">
                <a16:creationId xmlns:a16="http://schemas.microsoft.com/office/drawing/2014/main" id="{A2527434-CB93-A642-A8D7-2BB9079D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27432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$40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$115</a:t>
            </a:r>
          </a:p>
        </p:txBody>
      </p:sp>
      <p:sp>
        <p:nvSpPr>
          <p:cNvPr id="88095" name="Oval 31">
            <a:extLst>
              <a:ext uri="{FF2B5EF4-FFF2-40B4-BE49-F238E27FC236}">
                <a16:creationId xmlns:a16="http://schemas.microsoft.com/office/drawing/2014/main" id="{5961C9D2-27B9-0345-9ECA-36EC589D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714" y="27432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$82</a:t>
            </a:r>
          </a:p>
        </p:txBody>
      </p:sp>
      <p:sp>
        <p:nvSpPr>
          <p:cNvPr id="88096" name="Oval 32">
            <a:extLst>
              <a:ext uri="{FF2B5EF4-FFF2-40B4-BE49-F238E27FC236}">
                <a16:creationId xmlns:a16="http://schemas.microsoft.com/office/drawing/2014/main" id="{B2180284-8B1C-BF46-8116-6EFA16C6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8100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$40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$98</a:t>
            </a:r>
          </a:p>
        </p:txBody>
      </p:sp>
      <p:sp>
        <p:nvSpPr>
          <p:cNvPr id="88097" name="Oval 33">
            <a:extLst>
              <a:ext uri="{FF2B5EF4-FFF2-40B4-BE49-F238E27FC236}">
                <a16:creationId xmlns:a16="http://schemas.microsoft.com/office/drawing/2014/main" id="{B3CEE4DA-D5EB-AA48-B368-066630BB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38100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$70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$115</a:t>
            </a:r>
          </a:p>
        </p:txBody>
      </p:sp>
      <p:cxnSp>
        <p:nvCxnSpPr>
          <p:cNvPr id="88099" name="AutoShape 35">
            <a:extLst>
              <a:ext uri="{FF2B5EF4-FFF2-40B4-BE49-F238E27FC236}">
                <a16:creationId xmlns:a16="http://schemas.microsoft.com/office/drawing/2014/main" id="{4FC5F2B8-441D-AA49-9476-EA7ED543F2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0650" y="4495800"/>
            <a:ext cx="560388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00" name="AutoShape 36">
            <a:extLst>
              <a:ext uri="{FF2B5EF4-FFF2-40B4-BE49-F238E27FC236}">
                <a16:creationId xmlns:a16="http://schemas.microsoft.com/office/drawing/2014/main" id="{B72A79DE-4C93-FF4F-A9FB-94E00931367D}"/>
              </a:ext>
            </a:extLst>
          </p:cNvPr>
          <p:cNvCxnSpPr>
            <a:cxnSpLocks noChangeShapeType="1"/>
            <a:stCxn id="88096" idx="4"/>
          </p:cNvCxnSpPr>
          <p:nvPr/>
        </p:nvCxnSpPr>
        <p:spPr bwMode="auto">
          <a:xfrm>
            <a:off x="7056439" y="4505326"/>
            <a:ext cx="357187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01" name="Oval 37">
            <a:extLst>
              <a:ext uri="{FF2B5EF4-FFF2-40B4-BE49-F238E27FC236}">
                <a16:creationId xmlns:a16="http://schemas.microsoft.com/office/drawing/2014/main" id="{80245A31-120A-2A4C-9708-D33CB3C4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48768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$40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$50</a:t>
            </a:r>
          </a:p>
        </p:txBody>
      </p:sp>
      <p:sp>
        <p:nvSpPr>
          <p:cNvPr id="88102" name="Oval 38">
            <a:extLst>
              <a:ext uri="{FF2B5EF4-FFF2-40B4-BE49-F238E27FC236}">
                <a16:creationId xmlns:a16="http://schemas.microsoft.com/office/drawing/2014/main" id="{3DC81020-5967-C343-9AE9-D8D87AA0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876800"/>
            <a:ext cx="673100" cy="685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$98</a:t>
            </a:r>
          </a:p>
        </p:txBody>
      </p:sp>
      <p:cxnSp>
        <p:nvCxnSpPr>
          <p:cNvPr id="88104" name="AutoShape 40">
            <a:extLst>
              <a:ext uri="{FF2B5EF4-FFF2-40B4-BE49-F238E27FC236}">
                <a16:creationId xmlns:a16="http://schemas.microsoft.com/office/drawing/2014/main" id="{BE17DC6C-E33A-A946-AE86-C409EA634E4F}"/>
              </a:ext>
            </a:extLst>
          </p:cNvPr>
          <p:cNvCxnSpPr>
            <a:cxnSpLocks noChangeShapeType="1"/>
            <a:endCxn id="88107" idx="0"/>
          </p:cNvCxnSpPr>
          <p:nvPr/>
        </p:nvCxnSpPr>
        <p:spPr bwMode="auto">
          <a:xfrm flipH="1">
            <a:off x="6064251" y="5562601"/>
            <a:ext cx="4095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05" name="AutoShape 41">
            <a:extLst>
              <a:ext uri="{FF2B5EF4-FFF2-40B4-BE49-F238E27FC236}">
                <a16:creationId xmlns:a16="http://schemas.microsoft.com/office/drawing/2014/main" id="{3A1DA0D4-6AC6-6E48-A610-FFF55D5D7C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3826" y="5562600"/>
            <a:ext cx="49212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06" name="Oval 42">
            <a:extLst>
              <a:ext uri="{FF2B5EF4-FFF2-40B4-BE49-F238E27FC236}">
                <a16:creationId xmlns:a16="http://schemas.microsoft.com/office/drawing/2014/main" id="{2209E4CE-BA20-B44D-B4EE-65FF1456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9" y="59436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$90</a:t>
            </a:r>
          </a:p>
        </p:txBody>
      </p:sp>
      <p:sp>
        <p:nvSpPr>
          <p:cNvPr id="88107" name="Oval 43">
            <a:extLst>
              <a:ext uri="{FF2B5EF4-FFF2-40B4-BE49-F238E27FC236}">
                <a16:creationId xmlns:a16="http://schemas.microsoft.com/office/drawing/2014/main" id="{2082C9B5-674A-7C49-BCA1-C0AB94D82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4" y="59436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$100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$0</a:t>
            </a:r>
          </a:p>
        </p:txBody>
      </p:sp>
      <p:cxnSp>
        <p:nvCxnSpPr>
          <p:cNvPr id="88109" name="AutoShape 45">
            <a:extLst>
              <a:ext uri="{FF2B5EF4-FFF2-40B4-BE49-F238E27FC236}">
                <a16:creationId xmlns:a16="http://schemas.microsoft.com/office/drawing/2014/main" id="{C1D03582-36CE-A24E-8846-46589A24189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25850" y="4495800"/>
            <a:ext cx="560388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10" name="AutoShape 46">
            <a:extLst>
              <a:ext uri="{FF2B5EF4-FFF2-40B4-BE49-F238E27FC236}">
                <a16:creationId xmlns:a16="http://schemas.microsoft.com/office/drawing/2014/main" id="{D6294B89-58BC-9F4C-8059-A319BE7440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1" y="4495800"/>
            <a:ext cx="40322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11" name="Oval 47">
            <a:extLst>
              <a:ext uri="{FF2B5EF4-FFF2-40B4-BE49-F238E27FC236}">
                <a16:creationId xmlns:a16="http://schemas.microsoft.com/office/drawing/2014/main" id="{EC49E9E6-1925-3F43-A066-00A6147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876800"/>
            <a:ext cx="6731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$70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$80</a:t>
            </a:r>
          </a:p>
        </p:txBody>
      </p:sp>
      <p:sp>
        <p:nvSpPr>
          <p:cNvPr id="88112" name="Oval 48">
            <a:extLst>
              <a:ext uri="{FF2B5EF4-FFF2-40B4-BE49-F238E27FC236}">
                <a16:creationId xmlns:a16="http://schemas.microsoft.com/office/drawing/2014/main" id="{611A1ECE-E161-4644-AA96-C9B0B80F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4" y="48768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$120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$0</a:t>
            </a:r>
          </a:p>
        </p:txBody>
      </p:sp>
      <p:sp>
        <p:nvSpPr>
          <p:cNvPr id="88113" name="Text Box 49">
            <a:extLst>
              <a:ext uri="{FF2B5EF4-FFF2-40B4-BE49-F238E27FC236}">
                <a16:creationId xmlns:a16="http://schemas.microsoft.com/office/drawing/2014/main" id="{6B87D016-5657-964D-9958-DFC38E5C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4" y="23622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</p:txBody>
      </p:sp>
      <p:sp>
        <p:nvSpPr>
          <p:cNvPr id="88114" name="Text Box 50">
            <a:extLst>
              <a:ext uri="{FF2B5EF4-FFF2-40B4-BE49-F238E27FC236}">
                <a16:creationId xmlns:a16="http://schemas.microsoft.com/office/drawing/2014/main" id="{E1F7CE47-480A-D745-B994-910691CDE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23622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</a:p>
        </p:txBody>
      </p:sp>
      <p:sp>
        <p:nvSpPr>
          <p:cNvPr id="88115" name="Text Box 51">
            <a:extLst>
              <a:ext uri="{FF2B5EF4-FFF2-40B4-BE49-F238E27FC236}">
                <a16:creationId xmlns:a16="http://schemas.microsoft.com/office/drawing/2014/main" id="{05744CDA-ACED-9442-A15D-74A26E68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12954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</a:p>
        </p:txBody>
      </p:sp>
      <p:sp>
        <p:nvSpPr>
          <p:cNvPr id="88116" name="Text Box 52">
            <a:extLst>
              <a:ext uri="{FF2B5EF4-FFF2-40B4-BE49-F238E27FC236}">
                <a16:creationId xmlns:a16="http://schemas.microsoft.com/office/drawing/2014/main" id="{A98C7516-4A7D-8241-A645-AC570073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4" y="34290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</a:p>
        </p:txBody>
      </p:sp>
      <p:sp>
        <p:nvSpPr>
          <p:cNvPr id="88117" name="Text Box 53">
            <a:extLst>
              <a:ext uri="{FF2B5EF4-FFF2-40B4-BE49-F238E27FC236}">
                <a16:creationId xmlns:a16="http://schemas.microsoft.com/office/drawing/2014/main" id="{A4D06EC6-FF33-9841-A181-B0E60FBD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9" y="34290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</a:p>
        </p:txBody>
      </p:sp>
      <p:sp>
        <p:nvSpPr>
          <p:cNvPr id="88118" name="Text Box 54">
            <a:extLst>
              <a:ext uri="{FF2B5EF4-FFF2-40B4-BE49-F238E27FC236}">
                <a16:creationId xmlns:a16="http://schemas.microsoft.com/office/drawing/2014/main" id="{8851A9FD-6EBE-8E4B-A265-65D45828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(3,2)</a:t>
            </a:r>
          </a:p>
        </p:txBody>
      </p:sp>
      <p:sp>
        <p:nvSpPr>
          <p:cNvPr id="88119" name="Text Box 55">
            <a:extLst>
              <a:ext uri="{FF2B5EF4-FFF2-40B4-BE49-F238E27FC236}">
                <a16:creationId xmlns:a16="http://schemas.microsoft.com/office/drawing/2014/main" id="{631F05C5-7BFD-3C43-A0E5-C8C78A92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(3,1)</a:t>
            </a:r>
          </a:p>
        </p:txBody>
      </p:sp>
      <p:sp>
        <p:nvSpPr>
          <p:cNvPr id="88120" name="Text Box 56">
            <a:extLst>
              <a:ext uri="{FF2B5EF4-FFF2-40B4-BE49-F238E27FC236}">
                <a16:creationId xmlns:a16="http://schemas.microsoft.com/office/drawing/2014/main" id="{7BACC326-C501-CC45-8E8B-0BBB3A71E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4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(3,3)</a:t>
            </a:r>
          </a:p>
        </p:txBody>
      </p:sp>
      <p:sp>
        <p:nvSpPr>
          <p:cNvPr id="88121" name="Text Box 57">
            <a:extLst>
              <a:ext uri="{FF2B5EF4-FFF2-40B4-BE49-F238E27FC236}">
                <a16:creationId xmlns:a16="http://schemas.microsoft.com/office/drawing/2014/main" id="{5D5AA499-E1F4-7844-8720-BB2ADA58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9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(3,4)</a:t>
            </a:r>
          </a:p>
        </p:txBody>
      </p:sp>
      <p:sp>
        <p:nvSpPr>
          <p:cNvPr id="88122" name="Text Box 58">
            <a:extLst>
              <a:ext uri="{FF2B5EF4-FFF2-40B4-BE49-F238E27FC236}">
                <a16:creationId xmlns:a16="http://schemas.microsoft.com/office/drawing/2014/main" id="{070EF096-888A-C64F-90FF-6698CA58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6" y="5562601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(4,3)</a:t>
            </a:r>
          </a:p>
        </p:txBody>
      </p:sp>
      <p:sp>
        <p:nvSpPr>
          <p:cNvPr id="88123" name="Text Box 59">
            <a:extLst>
              <a:ext uri="{FF2B5EF4-FFF2-40B4-BE49-F238E27FC236}">
                <a16:creationId xmlns:a16="http://schemas.microsoft.com/office/drawing/2014/main" id="{6B914D14-014E-6345-A349-932FA2E1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4" y="55626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(4,4)</a:t>
            </a:r>
          </a:p>
        </p:txBody>
      </p:sp>
      <p:sp>
        <p:nvSpPr>
          <p:cNvPr id="88124" name="Line 60">
            <a:extLst>
              <a:ext uri="{FF2B5EF4-FFF2-40B4-BE49-F238E27FC236}">
                <a16:creationId xmlns:a16="http://schemas.microsoft.com/office/drawing/2014/main" id="{900C4076-0658-6C43-BA0C-BDF9C5D62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5" name="Line 61">
            <a:extLst>
              <a:ext uri="{FF2B5EF4-FFF2-40B4-BE49-F238E27FC236}">
                <a16:creationId xmlns:a16="http://schemas.microsoft.com/office/drawing/2014/main" id="{00275A34-6201-E44E-A73A-D42EAF837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6" name="Line 62">
            <a:extLst>
              <a:ext uri="{FF2B5EF4-FFF2-40B4-BE49-F238E27FC236}">
                <a16:creationId xmlns:a16="http://schemas.microsoft.com/office/drawing/2014/main" id="{723B764B-411D-C74E-A908-973CC02E2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6482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7" name="Line 63">
            <a:extLst>
              <a:ext uri="{FF2B5EF4-FFF2-40B4-BE49-F238E27FC236}">
                <a16:creationId xmlns:a16="http://schemas.microsoft.com/office/drawing/2014/main" id="{DDAAE20D-5F58-4E49-B3CB-9116F0738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150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8" name="Text Box 64">
            <a:extLst>
              <a:ext uri="{FF2B5EF4-FFF2-40B4-BE49-F238E27FC236}">
                <a16:creationId xmlns:a16="http://schemas.microsoft.com/office/drawing/2014/main" id="{61713863-A18C-CE4D-A1EF-B43D5F8F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2667000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</p:txBody>
      </p:sp>
      <p:sp>
        <p:nvSpPr>
          <p:cNvPr id="88129" name="Text Box 65">
            <a:extLst>
              <a:ext uri="{FF2B5EF4-FFF2-40B4-BE49-F238E27FC236}">
                <a16:creationId xmlns:a16="http://schemas.microsoft.com/office/drawing/2014/main" id="{D3626A94-D29F-2543-82BA-421D6C02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3794125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</p:txBody>
      </p:sp>
      <p:sp>
        <p:nvSpPr>
          <p:cNvPr id="88130" name="Text Box 66">
            <a:extLst>
              <a:ext uri="{FF2B5EF4-FFF2-40B4-BE49-F238E27FC236}">
                <a16:creationId xmlns:a16="http://schemas.microsoft.com/office/drawing/2014/main" id="{A05F25FA-34A1-3E45-AEE4-3782E0CA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4860925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88131" name="Text Box 67">
            <a:extLst>
              <a:ext uri="{FF2B5EF4-FFF2-40B4-BE49-F238E27FC236}">
                <a16:creationId xmlns:a16="http://schemas.microsoft.com/office/drawing/2014/main" id="{2F4050F1-90E9-1042-A622-6ECE46FA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5927725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cxnSp>
        <p:nvCxnSpPr>
          <p:cNvPr id="88133" name="AutoShape 69">
            <a:extLst>
              <a:ext uri="{FF2B5EF4-FFF2-40B4-BE49-F238E27FC236}">
                <a16:creationId xmlns:a16="http://schemas.microsoft.com/office/drawing/2014/main" id="{967E7B4E-3679-A04A-B3FF-2FD4EC96C3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6551" y="5562600"/>
            <a:ext cx="4984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34" name="AutoShape 70">
            <a:extLst>
              <a:ext uri="{FF2B5EF4-FFF2-40B4-BE49-F238E27FC236}">
                <a16:creationId xmlns:a16="http://schemas.microsoft.com/office/drawing/2014/main" id="{742D4AD8-D42D-5548-9B27-5F3413FB462C}"/>
              </a:ext>
            </a:extLst>
          </p:cNvPr>
          <p:cNvCxnSpPr>
            <a:cxnSpLocks noChangeShapeType="1"/>
            <a:endCxn id="88135" idx="0"/>
          </p:cNvCxnSpPr>
          <p:nvPr/>
        </p:nvCxnSpPr>
        <p:spPr bwMode="auto">
          <a:xfrm>
            <a:off x="4645026" y="5562601"/>
            <a:ext cx="341313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35" name="Oval 71">
            <a:extLst>
              <a:ext uri="{FF2B5EF4-FFF2-40B4-BE49-F238E27FC236}">
                <a16:creationId xmlns:a16="http://schemas.microsoft.com/office/drawing/2014/main" id="{15A98CAF-E5A3-5043-8595-9D34064D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$70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$70</a:t>
            </a:r>
          </a:p>
        </p:txBody>
      </p:sp>
      <p:sp>
        <p:nvSpPr>
          <p:cNvPr id="88136" name="Oval 72">
            <a:extLst>
              <a:ext uri="{FF2B5EF4-FFF2-40B4-BE49-F238E27FC236}">
                <a16:creationId xmlns:a16="http://schemas.microsoft.com/office/drawing/2014/main" id="{FFC6E502-25DA-CA48-9A49-39DDA6C8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59436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$80</a:t>
            </a:r>
          </a:p>
        </p:txBody>
      </p:sp>
      <p:sp>
        <p:nvSpPr>
          <p:cNvPr id="88137" name="Text Box 73">
            <a:extLst>
              <a:ext uri="{FF2B5EF4-FFF2-40B4-BE49-F238E27FC236}">
                <a16:creationId xmlns:a16="http://schemas.microsoft.com/office/drawing/2014/main" id="{93E360B5-F614-EA4F-A50D-7DA0100D2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55626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(4,1)</a:t>
            </a:r>
          </a:p>
        </p:txBody>
      </p:sp>
      <p:sp>
        <p:nvSpPr>
          <p:cNvPr id="88138" name="Text Box 74">
            <a:extLst>
              <a:ext uri="{FF2B5EF4-FFF2-40B4-BE49-F238E27FC236}">
                <a16:creationId xmlns:a16="http://schemas.microsoft.com/office/drawing/2014/main" id="{DCD00F53-B539-9346-B658-98121C694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6" y="55626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(4,2)</a:t>
            </a:r>
          </a:p>
        </p:txBody>
      </p:sp>
      <p:cxnSp>
        <p:nvCxnSpPr>
          <p:cNvPr id="88139" name="AutoShape 75">
            <a:extLst>
              <a:ext uri="{FF2B5EF4-FFF2-40B4-BE49-F238E27FC236}">
                <a16:creationId xmlns:a16="http://schemas.microsoft.com/office/drawing/2014/main" id="{B41CB580-0376-9E4B-B812-32CEFB4D370D}"/>
              </a:ext>
            </a:extLst>
          </p:cNvPr>
          <p:cNvCxnSpPr>
            <a:cxnSpLocks noChangeShapeType="1"/>
            <a:stCxn id="88095" idx="4"/>
            <a:endCxn id="88142" idx="0"/>
          </p:cNvCxnSpPr>
          <p:nvPr/>
        </p:nvCxnSpPr>
        <p:spPr bwMode="auto">
          <a:xfrm flipH="1">
            <a:off x="8883650" y="3438525"/>
            <a:ext cx="4572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40" name="AutoShape 76">
            <a:extLst>
              <a:ext uri="{FF2B5EF4-FFF2-40B4-BE49-F238E27FC236}">
                <a16:creationId xmlns:a16="http://schemas.microsoft.com/office/drawing/2014/main" id="{A8B6F856-BBF5-EB4E-9A9F-33E0BF10D652}"/>
              </a:ext>
            </a:extLst>
          </p:cNvPr>
          <p:cNvCxnSpPr>
            <a:cxnSpLocks noChangeShapeType="1"/>
            <a:stCxn id="88095" idx="4"/>
            <a:endCxn id="88141" idx="0"/>
          </p:cNvCxnSpPr>
          <p:nvPr/>
        </p:nvCxnSpPr>
        <p:spPr bwMode="auto">
          <a:xfrm>
            <a:off x="9340850" y="3438525"/>
            <a:ext cx="6096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41" name="Oval 77">
            <a:extLst>
              <a:ext uri="{FF2B5EF4-FFF2-40B4-BE49-F238E27FC236}">
                <a16:creationId xmlns:a16="http://schemas.microsoft.com/office/drawing/2014/main" id="{A70FCBC2-4FC7-4E45-A55C-FDEA164A9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4" y="38100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 dirty="0" smtClean="0">
                <a:latin typeface="Times New Roman" panose="02020603050405020304" pitchFamily="18" charset="0"/>
              </a:rPr>
              <a:t>$0</a:t>
            </a:r>
            <a:endParaRPr lang="en-US" altLang="en-QA" sz="1600" dirty="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 smtClean="0">
                <a:latin typeface="Times New Roman" panose="02020603050405020304" pitchFamily="18" charset="0"/>
              </a:rPr>
              <a:t>$60</a:t>
            </a:r>
            <a:endParaRPr lang="en-US" altLang="en-QA" sz="1600" dirty="0">
              <a:latin typeface="Times New Roman" panose="02020603050405020304" pitchFamily="18" charset="0"/>
            </a:endParaRPr>
          </a:p>
        </p:txBody>
      </p:sp>
      <p:sp>
        <p:nvSpPr>
          <p:cNvPr id="88142" name="Oval 78">
            <a:extLst>
              <a:ext uri="{FF2B5EF4-FFF2-40B4-BE49-F238E27FC236}">
                <a16:creationId xmlns:a16="http://schemas.microsoft.com/office/drawing/2014/main" id="{FA18C28D-449B-E045-BAE0-1A75555E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4" y="38100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 dirty="0" smtClean="0">
                <a:latin typeface="Times New Roman" panose="02020603050405020304" pitchFamily="18" charset="0"/>
              </a:rPr>
              <a:t>$30</a:t>
            </a:r>
            <a:endParaRPr lang="en-US" altLang="en-QA" sz="1600" dirty="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 smtClean="0">
                <a:latin typeface="Times New Roman" panose="02020603050405020304" pitchFamily="18" charset="0"/>
              </a:rPr>
              <a:t>5</a:t>
            </a:r>
            <a:endParaRPr lang="en-US" altLang="en-QA" sz="1600" dirty="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 smtClean="0">
                <a:latin typeface="Times New Roman" panose="02020603050405020304" pitchFamily="18" charset="0"/>
              </a:rPr>
              <a:t>$82</a:t>
            </a:r>
            <a:endParaRPr lang="en-US" altLang="en-QA" sz="1600" dirty="0">
              <a:latin typeface="Times New Roman" panose="02020603050405020304" pitchFamily="18" charset="0"/>
            </a:endParaRPr>
          </a:p>
        </p:txBody>
      </p:sp>
      <p:sp>
        <p:nvSpPr>
          <p:cNvPr id="88143" name="Text Box 79">
            <a:extLst>
              <a:ext uri="{FF2B5EF4-FFF2-40B4-BE49-F238E27FC236}">
                <a16:creationId xmlns:a16="http://schemas.microsoft.com/office/drawing/2014/main" id="{FC83570F-631E-2E41-8889-C5ED0FC4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6" y="34290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(2,3)</a:t>
            </a:r>
          </a:p>
        </p:txBody>
      </p:sp>
      <p:sp>
        <p:nvSpPr>
          <p:cNvPr id="88144" name="Text Box 80">
            <a:extLst>
              <a:ext uri="{FF2B5EF4-FFF2-40B4-BE49-F238E27FC236}">
                <a16:creationId xmlns:a16="http://schemas.microsoft.com/office/drawing/2014/main" id="{825B29A3-A935-AC40-B1BE-23215FB4D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1" y="34290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(2,4)</a:t>
            </a:r>
          </a:p>
        </p:txBody>
      </p:sp>
      <p:cxnSp>
        <p:nvCxnSpPr>
          <p:cNvPr id="88145" name="AutoShape 81">
            <a:extLst>
              <a:ext uri="{FF2B5EF4-FFF2-40B4-BE49-F238E27FC236}">
                <a16:creationId xmlns:a16="http://schemas.microsoft.com/office/drawing/2014/main" id="{713493D9-8D59-4F40-874D-155259E57092}"/>
              </a:ext>
            </a:extLst>
          </p:cNvPr>
          <p:cNvCxnSpPr>
            <a:cxnSpLocks noChangeShapeType="1"/>
            <a:endCxn id="88148" idx="0"/>
          </p:cNvCxnSpPr>
          <p:nvPr/>
        </p:nvCxnSpPr>
        <p:spPr bwMode="auto">
          <a:xfrm flipH="1">
            <a:off x="8486776" y="4495801"/>
            <a:ext cx="4095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46" name="AutoShape 82">
            <a:extLst>
              <a:ext uri="{FF2B5EF4-FFF2-40B4-BE49-F238E27FC236}">
                <a16:creationId xmlns:a16="http://schemas.microsoft.com/office/drawing/2014/main" id="{F2B1EEC6-1FC0-DF4D-B53C-F2C2326FA9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6351" y="4495800"/>
            <a:ext cx="49212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47" name="Oval 83">
            <a:extLst>
              <a:ext uri="{FF2B5EF4-FFF2-40B4-BE49-F238E27FC236}">
                <a16:creationId xmlns:a16="http://schemas.microsoft.com/office/drawing/2014/main" id="{D4BD4722-D3BF-D143-AFE2-8556A307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4" y="48768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$30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5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$40</a:t>
            </a:r>
          </a:p>
        </p:txBody>
      </p:sp>
      <p:sp>
        <p:nvSpPr>
          <p:cNvPr id="88148" name="Oval 84">
            <a:extLst>
              <a:ext uri="{FF2B5EF4-FFF2-40B4-BE49-F238E27FC236}">
                <a16:creationId xmlns:a16="http://schemas.microsoft.com/office/drawing/2014/main" id="{1E761E44-EE4A-DD4C-B6E7-CF89009A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48768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15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$82</a:t>
            </a:r>
          </a:p>
        </p:txBody>
      </p:sp>
      <p:sp>
        <p:nvSpPr>
          <p:cNvPr id="88149" name="Text Box 85">
            <a:extLst>
              <a:ext uri="{FF2B5EF4-FFF2-40B4-BE49-F238E27FC236}">
                <a16:creationId xmlns:a16="http://schemas.microsoft.com/office/drawing/2014/main" id="{7BEA4FBC-4857-D047-9CA3-A640BCC89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4495801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(3,5)</a:t>
            </a:r>
          </a:p>
        </p:txBody>
      </p:sp>
      <p:sp>
        <p:nvSpPr>
          <p:cNvPr id="88150" name="Text Box 86">
            <a:extLst>
              <a:ext uri="{FF2B5EF4-FFF2-40B4-BE49-F238E27FC236}">
                <a16:creationId xmlns:a16="http://schemas.microsoft.com/office/drawing/2014/main" id="{F008DBC3-005D-D447-B372-E37D1CBF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589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(3,6)</a:t>
            </a:r>
          </a:p>
        </p:txBody>
      </p:sp>
      <p:sp>
        <p:nvSpPr>
          <p:cNvPr id="82" name="Text Box 95">
            <a:extLst>
              <a:ext uri="{FF2B5EF4-FFF2-40B4-BE49-F238E27FC236}">
                <a16:creationId xmlns:a16="http://schemas.microsoft.com/office/drawing/2014/main" id="{42954179-411E-1B41-9162-96FEF6A0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1468439"/>
            <a:ext cx="17430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1</a:t>
            </a:r>
          </a:p>
        </p:txBody>
      </p:sp>
      <p:sp>
        <p:nvSpPr>
          <p:cNvPr id="83" name="Line 96">
            <a:extLst>
              <a:ext uri="{FF2B5EF4-FFF2-40B4-BE49-F238E27FC236}">
                <a16:creationId xmlns:a16="http://schemas.microsoft.com/office/drawing/2014/main" id="{AADB3B43-D962-8744-ACA2-EAAF65D61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12314" y="1874838"/>
            <a:ext cx="927098" cy="102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4" name="Text Box 97">
            <a:extLst>
              <a:ext uri="{FF2B5EF4-FFF2-40B4-BE49-F238E27FC236}">
                <a16:creationId xmlns:a16="http://schemas.microsoft.com/office/drawing/2014/main" id="{B66F91B7-71B5-F548-92EC-B2D67CFC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1879600"/>
            <a:ext cx="16716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1</a:t>
            </a:r>
          </a:p>
        </p:txBody>
      </p:sp>
      <p:sp>
        <p:nvSpPr>
          <p:cNvPr id="85" name="Line 98">
            <a:extLst>
              <a:ext uri="{FF2B5EF4-FFF2-40B4-BE49-F238E27FC236}">
                <a16:creationId xmlns:a16="http://schemas.microsoft.com/office/drawing/2014/main" id="{82FA67A2-346A-E84F-85E8-C8AE7B815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518" y="72464"/>
            <a:ext cx="1582736" cy="1378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14" y="1178291"/>
            <a:ext cx="164276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Same as Example 5.6 except that we do BFS instead of DFS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134" y="4442103"/>
            <a:ext cx="18934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profits </a:t>
            </a:r>
            <a:r>
              <a:rPr lang="en-US" alt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</a:p>
        </p:txBody>
      </p:sp>
      <p:sp>
        <p:nvSpPr>
          <p:cNvPr id="89" name="Text Box 90">
            <a:extLst>
              <a:ext uri="{FF2B5EF4-FFF2-40B4-BE49-F238E27FC236}">
                <a16:creationId xmlns:a16="http://schemas.microsoft.com/office/drawing/2014/main" id="{23756A9F-ACA9-894A-B3CA-17A63462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747" y="5013326"/>
            <a:ext cx="19190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weight </a:t>
            </a:r>
            <a:r>
              <a:rPr lang="en-US" alt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</a:p>
        </p:txBody>
      </p:sp>
      <p:sp>
        <p:nvSpPr>
          <p:cNvPr id="90" name="Text Box 91">
            <a:extLst>
              <a:ext uri="{FF2B5EF4-FFF2-40B4-BE49-F238E27FC236}">
                <a16:creationId xmlns:a16="http://schemas.microsoft.com/office/drawing/2014/main" id="{31C61FE7-DBEC-6446-ACE9-F310E51E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2348" y="5857876"/>
            <a:ext cx="221727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alt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total profits</a:t>
            </a:r>
          </a:p>
        </p:txBody>
      </p:sp>
      <p:sp>
        <p:nvSpPr>
          <p:cNvPr id="91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97859" y="4565650"/>
            <a:ext cx="587539" cy="473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2" name="Line 93">
            <a:extLst>
              <a:ext uri="{FF2B5EF4-FFF2-40B4-BE49-F238E27FC236}">
                <a16:creationId xmlns:a16="http://schemas.microsoft.com/office/drawing/2014/main" id="{14136F03-A7EC-8741-9811-9A0CDB150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8011" y="5219701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3" name="Line 94">
            <a:extLst>
              <a:ext uri="{FF2B5EF4-FFF2-40B4-BE49-F238E27FC236}">
                <a16:creationId xmlns:a16="http://schemas.microsoft.com/office/drawing/2014/main" id="{10232239-9832-5B46-B9ED-B4137DADD2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07385" y="5419726"/>
            <a:ext cx="373061" cy="423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2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58"/>
            <a:ext cx="10972800" cy="4983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0-1 Knapsack </a:t>
            </a:r>
            <a:r>
              <a:rPr lang="en-US" b="1" dirty="0" smtClean="0">
                <a:solidFill>
                  <a:srgbClr val="C00000"/>
                </a:solidFill>
              </a:rPr>
              <a:t>Problem </a:t>
            </a:r>
            <a:r>
              <a:rPr lang="en-US" b="1" i="1" dirty="0" smtClean="0">
                <a:solidFill>
                  <a:srgbClr val="C00000"/>
                </a:solidFill>
              </a:rPr>
              <a:t>(slide from Chapter 5)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5967" y="580379"/>
            <a:ext cx="11598111" cy="6169213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 smtClean="0">
                <a:solidFill>
                  <a:srgbClr val="00B050"/>
                </a:solidFill>
              </a:rPr>
              <a:t>Weight: </a:t>
            </a:r>
            <a:r>
              <a:rPr lang="en-US" sz="2600" dirty="0"/>
              <a:t>T</a:t>
            </a:r>
            <a:r>
              <a:rPr lang="en-US" sz="2600" dirty="0" smtClean="0"/>
              <a:t>he sum of weights of the items </a:t>
            </a:r>
            <a:r>
              <a:rPr lang="en-US" sz="2600" b="1" u="sng" dirty="0" smtClean="0"/>
              <a:t>that have been included up to </a:t>
            </a:r>
            <a:r>
              <a:rPr lang="en-US" sz="2600" dirty="0" smtClean="0"/>
              <a:t>some node</a:t>
            </a:r>
          </a:p>
          <a:p>
            <a:r>
              <a:rPr lang="en-US" sz="2600" u="sng" dirty="0" smtClean="0">
                <a:solidFill>
                  <a:srgbClr val="0070C0"/>
                </a:solidFill>
              </a:rPr>
              <a:t>Profit: </a:t>
            </a:r>
            <a:r>
              <a:rPr lang="en-US" sz="2600" dirty="0"/>
              <a:t>The sum of the </a:t>
            </a:r>
            <a:r>
              <a:rPr lang="en-US" sz="2600" b="1" u="sng" dirty="0"/>
              <a:t>profits of the items included up to </a:t>
            </a:r>
            <a:r>
              <a:rPr lang="en-US" sz="2600" dirty="0"/>
              <a:t>the </a:t>
            </a:r>
            <a:r>
              <a:rPr lang="en-US" sz="2600" dirty="0" smtClean="0"/>
              <a:t>node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node is </a:t>
            </a:r>
            <a:r>
              <a:rPr lang="en-US" u="sng" dirty="0">
                <a:solidFill>
                  <a:srgbClr val="7030A0"/>
                </a:solidFill>
              </a:rPr>
              <a:t>non promising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the weight of items chosen is greater than W                      </a:t>
            </a:r>
            <a:r>
              <a:rPr lang="en-US" dirty="0" smtClean="0">
                <a:solidFill>
                  <a:srgbClr val="C00000"/>
                </a:solidFill>
              </a:rPr>
              <a:t>(weight ≥ W)</a:t>
            </a:r>
          </a:p>
          <a:p>
            <a:pPr lvl="1"/>
            <a:r>
              <a:rPr lang="en-US" i="1" dirty="0" smtClean="0"/>
              <a:t>it </a:t>
            </a:r>
            <a:r>
              <a:rPr lang="en-US" i="1" dirty="0"/>
              <a:t>is </a:t>
            </a:r>
            <a:r>
              <a:rPr lang="en-US" dirty="0" err="1">
                <a:solidFill>
                  <a:srgbClr val="C00000"/>
                </a:solidFill>
              </a:rPr>
              <a:t>nonpromising</a:t>
            </a:r>
            <a:r>
              <a:rPr lang="en-US" i="1" dirty="0"/>
              <a:t> even if </a:t>
            </a:r>
            <a:r>
              <a:rPr lang="en-US" b="1" u="sng" dirty="0"/>
              <a:t>weight equals W </a:t>
            </a:r>
            <a:r>
              <a:rPr lang="en-US" i="1" dirty="0"/>
              <a:t>because in optimization problems, promising means that we should expand to the children</a:t>
            </a:r>
          </a:p>
          <a:p>
            <a:r>
              <a:rPr lang="en-US" dirty="0" smtClean="0"/>
              <a:t>We initialize </a:t>
            </a:r>
            <a:r>
              <a:rPr lang="en-US" u="sng" dirty="0" smtClean="0">
                <a:solidFill>
                  <a:srgbClr val="0070C0"/>
                </a:solidFill>
              </a:rPr>
              <a:t>bound</a:t>
            </a:r>
            <a:r>
              <a:rPr lang="en-US" dirty="0" smtClean="0"/>
              <a:t> and </a:t>
            </a:r>
            <a:r>
              <a:rPr lang="en-US" u="sng" dirty="0" err="1" smtClean="0">
                <a:solidFill>
                  <a:srgbClr val="00B050"/>
                </a:solidFill>
              </a:rPr>
              <a:t>totweight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u="sng" dirty="0" smtClean="0">
                <a:solidFill>
                  <a:srgbClr val="0070C0"/>
                </a:solidFill>
              </a:rPr>
              <a:t>profit</a:t>
            </a:r>
            <a:r>
              <a:rPr lang="en-US" dirty="0" smtClean="0"/>
              <a:t> and </a:t>
            </a:r>
            <a:r>
              <a:rPr lang="en-US" u="sng" dirty="0">
                <a:solidFill>
                  <a:srgbClr val="00B050"/>
                </a:solidFill>
              </a:rPr>
              <a:t>weight</a:t>
            </a:r>
            <a:r>
              <a:rPr lang="en-US" dirty="0"/>
              <a:t>, </a:t>
            </a:r>
            <a:r>
              <a:rPr lang="en-US" dirty="0" smtClean="0"/>
              <a:t>respectively</a:t>
            </a:r>
          </a:p>
          <a:p>
            <a:r>
              <a:rPr lang="en-US" dirty="0" smtClean="0"/>
              <a:t>Then, we greedily grab items, adding their </a:t>
            </a:r>
            <a:r>
              <a:rPr lang="en-US" dirty="0" smtClean="0">
                <a:solidFill>
                  <a:srgbClr val="00B050"/>
                </a:solidFill>
              </a:rPr>
              <a:t>weights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profits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00B050"/>
                </a:solidFill>
              </a:rPr>
              <a:t>totweight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bound</a:t>
            </a:r>
            <a:r>
              <a:rPr lang="en-US" dirty="0" smtClean="0"/>
              <a:t>, until </a:t>
            </a:r>
            <a:r>
              <a:rPr lang="en-US" b="1" u="sng" dirty="0" smtClean="0"/>
              <a:t>we reach an item whose weight </a:t>
            </a:r>
            <a:r>
              <a:rPr lang="en-US" dirty="0" smtClean="0"/>
              <a:t>would bring </a:t>
            </a:r>
            <a:r>
              <a:rPr lang="en-US" dirty="0" err="1" smtClean="0">
                <a:solidFill>
                  <a:srgbClr val="00B050"/>
                </a:solidFill>
              </a:rPr>
              <a:t>totweight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C00000"/>
                </a:solidFill>
              </a:rPr>
              <a:t>above W</a:t>
            </a:r>
            <a:endParaRPr lang="en-US" u="sng" dirty="0">
              <a:solidFill>
                <a:srgbClr val="C00000"/>
              </a:solidFill>
            </a:endParaRPr>
          </a:p>
          <a:p>
            <a:r>
              <a:rPr lang="en-US" dirty="0" smtClean="0"/>
              <a:t>We grab the fraction of that item allowed by the available </a:t>
            </a:r>
            <a:r>
              <a:rPr lang="en-US" dirty="0" smtClean="0">
                <a:solidFill>
                  <a:srgbClr val="00B050"/>
                </a:solidFill>
              </a:rPr>
              <a:t>weight</a:t>
            </a:r>
            <a:r>
              <a:rPr lang="en-US" dirty="0" smtClean="0"/>
              <a:t>, and add the </a:t>
            </a:r>
            <a:r>
              <a:rPr lang="en-US" dirty="0" smtClean="0">
                <a:solidFill>
                  <a:srgbClr val="0070C0"/>
                </a:solidFill>
              </a:rPr>
              <a:t>profit</a:t>
            </a:r>
            <a:r>
              <a:rPr lang="en-US" dirty="0" smtClean="0"/>
              <a:t> of that fraction to </a:t>
            </a:r>
            <a:r>
              <a:rPr lang="en-US" u="sng" dirty="0" smtClean="0">
                <a:solidFill>
                  <a:srgbClr val="0070C0"/>
                </a:solidFill>
              </a:rPr>
              <a:t>bound</a:t>
            </a:r>
          </a:p>
          <a:p>
            <a:endParaRPr lang="en-US" u="sng" dirty="0">
              <a:solidFill>
                <a:srgbClr val="00B050"/>
              </a:solidFill>
            </a:endParaRPr>
          </a:p>
          <a:p>
            <a:endParaRPr lang="en-US" u="sng" dirty="0" smtClean="0">
              <a:solidFill>
                <a:srgbClr val="00B050"/>
              </a:solidFill>
            </a:endParaRPr>
          </a:p>
          <a:p>
            <a:endParaRPr lang="en-US" u="sng" dirty="0">
              <a:solidFill>
                <a:srgbClr val="00B050"/>
              </a:solidFill>
            </a:endParaRPr>
          </a:p>
          <a:p>
            <a:endParaRPr lang="en-US" sz="2600" dirty="0" smtClean="0"/>
          </a:p>
          <a:p>
            <a:r>
              <a:rPr lang="en-US" sz="2600" dirty="0" smtClean="0"/>
              <a:t>If </a:t>
            </a:r>
            <a:r>
              <a:rPr lang="en-US" sz="2600" dirty="0" err="1">
                <a:solidFill>
                  <a:srgbClr val="7030A0"/>
                </a:solidFill>
              </a:rPr>
              <a:t>maxprofit</a:t>
            </a:r>
            <a:r>
              <a:rPr lang="en-US" sz="2600" dirty="0"/>
              <a:t> is the value of the profit in the best solution found so far, then </a:t>
            </a:r>
            <a:r>
              <a:rPr lang="en-US" sz="2600" dirty="0" smtClean="0"/>
              <a:t>a </a:t>
            </a:r>
            <a:r>
              <a:rPr lang="en-US" sz="2600" dirty="0"/>
              <a:t>node at level </a:t>
            </a:r>
            <a:r>
              <a:rPr lang="en-US" sz="2600" dirty="0" smtClean="0"/>
              <a:t>i </a:t>
            </a:r>
            <a:r>
              <a:rPr lang="en-US" sz="2600" dirty="0"/>
              <a:t>is </a:t>
            </a:r>
            <a:r>
              <a:rPr lang="en-US" sz="2600" u="sng" dirty="0" err="1">
                <a:solidFill>
                  <a:srgbClr val="C00000"/>
                </a:solidFill>
              </a:rPr>
              <a:t>nonpromising</a:t>
            </a:r>
            <a:r>
              <a:rPr lang="en-US" sz="2600" dirty="0"/>
              <a:t> if </a:t>
            </a:r>
            <a:r>
              <a:rPr lang="en-US" sz="2600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bound ≤ </a:t>
            </a:r>
            <a:r>
              <a:rPr lang="en-US" dirty="0" err="1">
                <a:solidFill>
                  <a:srgbClr val="0070C0"/>
                </a:solidFill>
              </a:rPr>
              <a:t>maxprofit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5" y="4547173"/>
            <a:ext cx="3593329" cy="123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BC492-C2A2-D947-80F5-D1433F00D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4485733" y="4387547"/>
            <a:ext cx="6683603" cy="15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956"/>
            <a:ext cx="10972800" cy="5643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Summary of the Approach </a:t>
            </a:r>
            <a:r>
              <a:rPr lang="en-US" b="1" i="1" dirty="0">
                <a:solidFill>
                  <a:srgbClr val="00B050"/>
                </a:solidFill>
              </a:rPr>
              <a:t>(slide from Chapter 5)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942681"/>
            <a:ext cx="10627151" cy="5183484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Non-promising cases</a:t>
            </a:r>
          </a:p>
          <a:p>
            <a:pPr lvl="1"/>
            <a:r>
              <a:rPr lang="en-US" dirty="0"/>
              <a:t>weight ≥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bound </a:t>
            </a:r>
            <a:r>
              <a:rPr lang="en-US" dirty="0"/>
              <a:t>≤ </a:t>
            </a:r>
            <a:r>
              <a:rPr lang="en-US" dirty="0" err="1" smtClean="0"/>
              <a:t>maxprofit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>
                <a:solidFill>
                  <a:srgbClr val="0070C0"/>
                </a:solidFill>
              </a:rPr>
              <a:t>Equations</a:t>
            </a:r>
          </a:p>
          <a:p>
            <a:pPr marL="0" indent="0">
              <a:buNone/>
            </a:pPr>
            <a:endParaRPr lang="en-US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3" y="3243802"/>
            <a:ext cx="27432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BC492-C2A2-D947-80F5-D1433F00D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1764383" y="4566659"/>
            <a:ext cx="6683603" cy="15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0341E7B-A9CF-074F-8EB6-2F2A531E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861" y="-88724"/>
            <a:ext cx="10321159" cy="685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QA" sz="3600" u="sng" dirty="0">
                <a:latin typeface="+mn-lt"/>
              </a:rPr>
              <a:t>General Algorithm </a:t>
            </a:r>
            <a:r>
              <a:rPr lang="en-US" altLang="en-QA" sz="3600" dirty="0">
                <a:latin typeface="+mn-lt"/>
              </a:rPr>
              <a:t>for </a:t>
            </a:r>
            <a:r>
              <a:rPr lang="en-US" altLang="en-QA" sz="3600" dirty="0">
                <a:solidFill>
                  <a:srgbClr val="0070C0"/>
                </a:solidFill>
                <a:latin typeface="+mn-lt"/>
              </a:rPr>
              <a:t>Breadth-First </a:t>
            </a:r>
            <a:r>
              <a:rPr lang="en-US" altLang="en-QA" sz="3600" dirty="0" smtClean="0">
                <a:solidFill>
                  <a:srgbClr val="0070C0"/>
                </a:solidFill>
                <a:latin typeface="+mn-lt"/>
              </a:rPr>
              <a:t>Search </a:t>
            </a:r>
            <a:r>
              <a:rPr lang="en-US" altLang="en-QA" sz="3600" dirty="0" smtClean="0">
                <a:latin typeface="+mn-lt"/>
              </a:rPr>
              <a:t>with B&amp;B</a:t>
            </a:r>
            <a:endParaRPr lang="en-US" altLang="en-QA" sz="3600" dirty="0">
              <a:latin typeface="+mn-lt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3A4DFDE-ACE0-6144-876D-4699E8BE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02" y="472964"/>
            <a:ext cx="7119257" cy="6385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bf_bb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State_Space_Tree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number&amp;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best)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queue_of_node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Q;</a:t>
            </a:r>
          </a:p>
          <a:p>
            <a:pPr>
              <a:lnSpc>
                <a:spcPct val="85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Q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initialize(Q);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 = root of T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altLang="en-QA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QA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QA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  <a:endParaRPr lang="en-US" altLang="en-QA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empty(Q))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child u of v)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is better than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QA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(u);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bound(u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better than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QA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Q,u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581" y="837056"/>
            <a:ext cx="307915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Q to be empty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7376" y="1072055"/>
            <a:ext cx="5413203" cy="1099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6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579" y="1577147"/>
            <a:ext cx="245904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the root node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6788" y="1761176"/>
            <a:ext cx="6073792" cy="1149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238" y="3460837"/>
            <a:ext cx="228074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each child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7683" y="3672545"/>
            <a:ext cx="4118554" cy="903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0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547" y="4101830"/>
            <a:ext cx="420425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QA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a node’s children only </a:t>
            </a:r>
            <a:r>
              <a:rPr lang="en-US" altLang="en-QA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its bound is better 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value of the current best solution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7547" y="4369355"/>
            <a:ext cx="2915001" cy="1083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2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547" y="2149660"/>
            <a:ext cx="408852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best solution is initialized to the value of the solution at the root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465" y="2622226"/>
            <a:ext cx="5258926" cy="870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2" name="TextBox 1"/>
          <p:cNvSpPr txBox="1"/>
          <p:nvPr/>
        </p:nvSpPr>
        <p:spPr>
          <a:xfrm>
            <a:off x="7906563" y="5912663"/>
            <a:ext cx="424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often </a:t>
            </a:r>
            <a:r>
              <a:rPr lang="en-US" sz="2000" u="sng" dirty="0" smtClean="0">
                <a:solidFill>
                  <a:srgbClr val="FF0000"/>
                </a:solidFill>
              </a:rPr>
              <a:t>do not write </a:t>
            </a:r>
            <a:r>
              <a:rPr lang="en-US" sz="2000" dirty="0" smtClean="0"/>
              <a:t>a function </a:t>
            </a:r>
            <a:r>
              <a:rPr lang="en-US" sz="2000" i="1" dirty="0" smtClean="0"/>
              <a:t>value</a:t>
            </a:r>
          </a:p>
          <a:p>
            <a:r>
              <a:rPr lang="en-US" sz="2000" dirty="0" smtClean="0"/>
              <a:t>We simply </a:t>
            </a:r>
            <a:r>
              <a:rPr lang="en-US" sz="2000" u="sng" dirty="0" smtClean="0">
                <a:solidFill>
                  <a:srgbClr val="0070C0"/>
                </a:solidFill>
              </a:rPr>
              <a:t>compute the value directly</a:t>
            </a:r>
            <a:endParaRPr lang="en-US" sz="2000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658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Summary on the Processing of Child Items with BFS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8261131" cy="4525963"/>
          </a:xfrm>
        </p:spPr>
        <p:txBody>
          <a:bodyPr/>
          <a:lstStyle/>
          <a:p>
            <a:r>
              <a:rPr lang="en-US" dirty="0"/>
              <a:t>When doing a </a:t>
            </a:r>
            <a:r>
              <a:rPr lang="en-US" u="sng" dirty="0">
                <a:solidFill>
                  <a:srgbClr val="7030A0"/>
                </a:solidFill>
              </a:rPr>
              <a:t>breadth-first </a:t>
            </a:r>
            <a:r>
              <a:rPr lang="en-US" u="sng" dirty="0" smtClean="0">
                <a:solidFill>
                  <a:srgbClr val="7030A0"/>
                </a:solidFill>
              </a:rPr>
              <a:t>search</a:t>
            </a:r>
          </a:p>
          <a:p>
            <a:pPr lvl="1"/>
            <a:r>
              <a:rPr lang="en-US" dirty="0"/>
              <a:t>if they are </a:t>
            </a:r>
            <a:r>
              <a:rPr lang="en-US" dirty="0" smtClean="0">
                <a:solidFill>
                  <a:srgbClr val="00B050"/>
                </a:solidFill>
              </a:rPr>
              <a:t>promising</a:t>
            </a:r>
          </a:p>
          <a:p>
            <a:pPr lvl="2"/>
            <a:r>
              <a:rPr lang="en-US" sz="2400" dirty="0" smtClean="0"/>
              <a:t>we </a:t>
            </a:r>
            <a:r>
              <a:rPr lang="en-US" sz="2400" dirty="0">
                <a:solidFill>
                  <a:srgbClr val="0070C0"/>
                </a:solidFill>
              </a:rPr>
              <a:t>place child items into a queue </a:t>
            </a:r>
            <a:r>
              <a:rPr lang="en-US" sz="2400" dirty="0"/>
              <a:t>for later </a:t>
            </a:r>
            <a:r>
              <a:rPr lang="en-US" sz="2400" dirty="0" smtClean="0"/>
              <a:t>processing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they are </a:t>
            </a:r>
            <a:r>
              <a:rPr lang="en-US" u="sng" dirty="0" smtClean="0">
                <a:solidFill>
                  <a:srgbClr val="C00000"/>
                </a:solidFill>
              </a:rPr>
              <a:t>non-promising</a:t>
            </a:r>
          </a:p>
          <a:p>
            <a:pPr lvl="2"/>
            <a:r>
              <a:rPr lang="en-US" sz="2400" b="1" u="sng" dirty="0" smtClean="0"/>
              <a:t>we </a:t>
            </a:r>
            <a:r>
              <a:rPr lang="en-US" sz="2400" b="1" u="sng" dirty="0"/>
              <a:t>leave them out of the </a:t>
            </a:r>
            <a:r>
              <a:rPr lang="en-US" sz="2400" b="1" u="sng" dirty="0" smtClean="0"/>
              <a:t>queue</a:t>
            </a:r>
          </a:p>
          <a:p>
            <a:pPr lvl="2"/>
            <a:r>
              <a:rPr lang="en-US" sz="2400" dirty="0" smtClean="0"/>
              <a:t>so </a:t>
            </a:r>
            <a:r>
              <a:rPr lang="en-US" sz="2400" dirty="0"/>
              <a:t>that branch </a:t>
            </a:r>
            <a:r>
              <a:rPr lang="en-US" sz="2400" b="1" u="sng" dirty="0"/>
              <a:t>will not be </a:t>
            </a:r>
            <a:r>
              <a:rPr lang="en-US" sz="2400" b="1" u="sng" dirty="0" smtClean="0"/>
              <a:t>processed</a:t>
            </a:r>
            <a:endParaRPr lang="en-US" sz="24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51" y="5216744"/>
            <a:ext cx="3524250" cy="6286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905297" y="3121572"/>
            <a:ext cx="2175641" cy="2095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116983"/>
            <a:ext cx="10972800" cy="5767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Specific Algorithm for the 0-1 Knapsack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6331" y="882869"/>
            <a:ext cx="10699531" cy="57071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u="sng" dirty="0" smtClean="0">
                <a:solidFill>
                  <a:srgbClr val="0070C0"/>
                </a:solidFill>
              </a:rPr>
              <a:t>do not have the benefit of recursion</a:t>
            </a:r>
          </a:p>
          <a:p>
            <a:pPr lvl="1"/>
            <a:r>
              <a:rPr lang="en-US" dirty="0" smtClean="0"/>
              <a:t>we </a:t>
            </a:r>
            <a:r>
              <a:rPr lang="en-US" u="sng" dirty="0" smtClean="0">
                <a:solidFill>
                  <a:srgbClr val="C00000"/>
                </a:solidFill>
              </a:rPr>
              <a:t>do not have new variables </a:t>
            </a:r>
            <a:r>
              <a:rPr lang="en-US" dirty="0" smtClean="0"/>
              <a:t>being created at each recursive call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must </a:t>
            </a:r>
            <a:r>
              <a:rPr lang="en-US" dirty="0" smtClean="0">
                <a:solidFill>
                  <a:srgbClr val="00B050"/>
                </a:solidFill>
              </a:rPr>
              <a:t>store all the information at the node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Nodes in the algorithm will have the following type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 smtClean="0">
                <a:solidFill>
                  <a:srgbClr val="C00000"/>
                </a:solidFill>
              </a:rPr>
              <a:t>truct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/>
              <a:t>node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level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profit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weight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};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Java </a:t>
            </a:r>
            <a:r>
              <a:rPr lang="en-US" u="sng" dirty="0">
                <a:solidFill>
                  <a:srgbClr val="C00000"/>
                </a:solidFill>
              </a:rPr>
              <a:t>doesn't have </a:t>
            </a:r>
            <a:r>
              <a:rPr lang="en-US" u="sng" dirty="0" err="1">
                <a:solidFill>
                  <a:srgbClr val="C00000"/>
                </a:solidFill>
              </a:rPr>
              <a:t>structs</a:t>
            </a:r>
            <a:r>
              <a:rPr lang="en-US" u="sng" dirty="0">
                <a:solidFill>
                  <a:srgbClr val="C00000"/>
                </a:solidFill>
              </a:rPr>
              <a:t> like </a:t>
            </a:r>
            <a:r>
              <a:rPr lang="en-US" u="sng" dirty="0" smtClean="0">
                <a:solidFill>
                  <a:srgbClr val="C00000"/>
                </a:solidFill>
              </a:rPr>
              <a:t>C/C++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u="sng" dirty="0">
                <a:solidFill>
                  <a:srgbClr val="0070C0"/>
                </a:solidFill>
              </a:rPr>
              <a:t>use Java classes</a:t>
            </a:r>
            <a:r>
              <a:rPr lang="en-US" dirty="0"/>
              <a:t> and treat them like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you can, </a:t>
            </a:r>
            <a:r>
              <a:rPr lang="en-US" dirty="0"/>
              <a:t>of </a:t>
            </a:r>
            <a:r>
              <a:rPr lang="en-US" dirty="0" smtClean="0"/>
              <a:t>course, </a:t>
            </a:r>
            <a:r>
              <a:rPr lang="en-US" dirty="0">
                <a:solidFill>
                  <a:srgbClr val="0070C0"/>
                </a:solidFill>
              </a:rPr>
              <a:t>declare all its members as </a:t>
            </a:r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/>
              <a:t>(to work exactly like a </a:t>
            </a:r>
            <a:r>
              <a:rPr lang="en-US" dirty="0" err="1"/>
              <a:t>struct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8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"/>
            <a:ext cx="11971283" cy="555679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rgbClr val="0070C0"/>
                </a:solidFill>
              </a:rPr>
              <a:t>Breadth-First Search </a:t>
            </a:r>
            <a:r>
              <a:rPr lang="en-US" sz="3200" dirty="0" smtClean="0">
                <a:solidFill>
                  <a:srgbClr val="C00000"/>
                </a:solidFill>
              </a:rPr>
              <a:t>with B&amp;B for the 0-1 Knapsack problem (Alg. 6.1.)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120499-17B5-CF48-BFF9-09133C3A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0" y="588868"/>
            <a:ext cx="8250621" cy="620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knapsack2(</a:t>
            </a:r>
            <a:r>
              <a:rPr lang="en-US" altLang="en-QA" sz="21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Q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QA" sz="21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QA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altLang="en-QA" sz="2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w[]</a:t>
            </a:r>
            <a:r>
              <a:rPr lang="en-US" altLang="en-Q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QA" sz="21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Q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QA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85000"/>
              </a:lnSpc>
            </a:pPr>
            <a:r>
              <a:rPr lang="en-US" altLang="en-QA" sz="2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queue_of_node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Q;      </a:t>
            </a:r>
          </a:p>
          <a:p>
            <a:pPr lvl="1">
              <a:lnSpc>
                <a:spcPct val="85000"/>
              </a:lnSpc>
            </a:pPr>
            <a:r>
              <a:rPr lang="en-US" altLang="en-QA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initialize(Q);</a:t>
            </a:r>
          </a:p>
          <a:p>
            <a:pPr lvl="1">
              <a:lnSpc>
                <a:spcPct val="90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v.level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  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  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v.weight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lvl="1">
              <a:lnSpc>
                <a:spcPct val="90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lvl="1">
              <a:lnSpc>
                <a:spcPct val="90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1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Q,v</a:t>
            </a:r>
            <a:r>
              <a:rPr lang="en-US" altLang="en-QA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empty(Q))  {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QA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1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Q,v</a:t>
            </a:r>
            <a:r>
              <a:rPr lang="en-US" altLang="en-QA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1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v.level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smtClean="0">
                <a:cs typeface="Arial" panose="020B0604020202020204" pitchFamily="34" charset="0"/>
              </a:rPr>
              <a:t>+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v.weight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smtClean="0">
                <a:cs typeface="Arial" panose="020B0604020202020204" pitchFamily="34" charset="0"/>
              </a:rPr>
              <a:t>+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w[</a:t>
            </a:r>
            <a:r>
              <a:rPr lang="en-US" altLang="en-QA" sz="21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b="1" dirty="0" smtClean="0">
                <a:cs typeface="Arial" panose="020B0604020202020204" pitchFamily="34" charset="0"/>
              </a:rPr>
              <a:t>+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US" altLang="en-QA" sz="21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lnSpc>
                <a:spcPct val="95000"/>
              </a:lnSpc>
            </a:pP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W 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en-QA" sz="2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QA" sz="2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(bound(u) &gt;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QA" sz="21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1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Q,u</a:t>
            </a:r>
            <a:r>
              <a:rPr lang="en-US" altLang="en-QA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v.weight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cs typeface="Arial" panose="020B0604020202020204" pitchFamily="34" charset="0"/>
              </a:rPr>
              <a:t>=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(bound(u) &gt; </a:t>
            </a:r>
            <a:r>
              <a:rPr lang="en-US" altLang="en-QA" sz="2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QA" sz="21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1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Q,u</a:t>
            </a:r>
            <a:r>
              <a:rPr lang="en-US" altLang="en-QA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Q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974" y="1419701"/>
            <a:ext cx="307915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Q to be empty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6356" y="1650534"/>
            <a:ext cx="58336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795" y="1997095"/>
            <a:ext cx="364146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v to be the root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5172" y="1997095"/>
            <a:ext cx="2538623" cy="63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0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776" y="3106943"/>
            <a:ext cx="307915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 to a child of v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7811" y="3461613"/>
            <a:ext cx="4436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2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781" y="3669855"/>
            <a:ext cx="59932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 to the child that </a:t>
            </a:r>
            <a:r>
              <a:rPr lang="en-US" altLang="en-QA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next item (1)</a:t>
            </a:r>
            <a:endParaRPr lang="en-US" altLang="en-QA" sz="24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10" y="3775431"/>
            <a:ext cx="1487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4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0735" y="3927830"/>
            <a:ext cx="1648046" cy="161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5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87" y="5524442"/>
            <a:ext cx="410379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 to the child that </a:t>
            </a:r>
            <a:r>
              <a:rPr lang="en-US" altLang="en-QA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include the next item (0)</a:t>
            </a:r>
            <a:endParaRPr lang="en-US" altLang="en-QA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4886" y="5486680"/>
            <a:ext cx="2256001" cy="378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7" name="TextBox 16"/>
          <p:cNvSpPr txBox="1"/>
          <p:nvPr/>
        </p:nvSpPr>
        <p:spPr>
          <a:xfrm>
            <a:off x="8825023" y="588868"/>
            <a:ext cx="284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//Output is </a:t>
            </a:r>
            <a:r>
              <a:rPr lang="en-US" sz="2400" dirty="0" err="1" smtClean="0">
                <a:solidFill>
                  <a:srgbClr val="00B050"/>
                </a:solidFill>
              </a:rPr>
              <a:t>maxprofit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547" y="4263778"/>
            <a:ext cx="420425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the child item to the queue if it is promising</a:t>
            </a:r>
          </a:p>
        </p:txBody>
      </p:sp>
      <p:sp>
        <p:nvSpPr>
          <p:cNvPr id="19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399" y="4680257"/>
            <a:ext cx="4020147" cy="24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933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49" y="104517"/>
            <a:ext cx="10972800" cy="6291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ound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1377" y="1222746"/>
            <a:ext cx="11185451" cy="2860157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bound</a:t>
            </a:r>
            <a:r>
              <a:rPr lang="en-US" dirty="0" smtClean="0"/>
              <a:t> is the same as function </a:t>
            </a:r>
            <a:r>
              <a:rPr lang="en-US" u="sng" dirty="0" smtClean="0">
                <a:solidFill>
                  <a:srgbClr val="00B050"/>
                </a:solidFill>
              </a:rPr>
              <a:t>promising</a:t>
            </a:r>
            <a:r>
              <a:rPr lang="en-US" dirty="0" smtClean="0"/>
              <a:t> in Algorithm 5.7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Difference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ound</a:t>
            </a:r>
            <a:r>
              <a:rPr lang="en-US" dirty="0" smtClean="0"/>
              <a:t> was written according to guidelines for creating </a:t>
            </a:r>
            <a:r>
              <a:rPr lang="en-US" dirty="0" smtClean="0">
                <a:solidFill>
                  <a:srgbClr val="C00000"/>
                </a:solidFill>
              </a:rPr>
              <a:t>B&amp;B algorithms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herefore, returns an </a:t>
            </a:r>
            <a:r>
              <a:rPr lang="en-US" u="sng" dirty="0" smtClean="0">
                <a:solidFill>
                  <a:srgbClr val="0070C0"/>
                </a:solidFill>
              </a:rPr>
              <a:t>integer</a:t>
            </a:r>
          </a:p>
          <a:p>
            <a:pPr lvl="1"/>
            <a:r>
              <a:rPr lang="en-US" dirty="0"/>
              <a:t>Function </a:t>
            </a:r>
            <a:r>
              <a:rPr lang="en-US" u="sng" dirty="0">
                <a:solidFill>
                  <a:srgbClr val="00B050"/>
                </a:solidFill>
              </a:rPr>
              <a:t>promising</a:t>
            </a:r>
            <a:r>
              <a:rPr lang="en-US" dirty="0"/>
              <a:t> returns </a:t>
            </a:r>
            <a:r>
              <a:rPr lang="en-US" dirty="0">
                <a:solidFill>
                  <a:srgbClr val="00B050"/>
                </a:solidFill>
              </a:rPr>
              <a:t>a Boolean </a:t>
            </a:r>
            <a:r>
              <a:rPr lang="en-US" dirty="0"/>
              <a:t>because it was written based on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acktracking</a:t>
            </a:r>
            <a:r>
              <a:rPr lang="en-US" dirty="0" smtClean="0"/>
              <a:t> </a:t>
            </a:r>
            <a:r>
              <a:rPr lang="en-US" u="sng" dirty="0">
                <a:solidFill>
                  <a:srgbClr val="00B050"/>
                </a:solidFill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1427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76F0AA6D-F1B4-F149-808E-2FA8A1AF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90" y="-42532"/>
            <a:ext cx="6204098" cy="6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(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u)  {</a:t>
            </a:r>
          </a:p>
          <a:p>
            <a:pPr lvl="1">
              <a:lnSpc>
                <a:spcPct val="85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endParaRPr lang="en-US" altLang="en-Q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5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W)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n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QA" sz="2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w[j] ≤ W)</a:t>
            </a: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3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w[j];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3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p[j];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QA" sz="2300" b="1" dirty="0">
                <a:cs typeface="Arial" panose="020B0604020202020204" pitchFamily="34" charset="0"/>
              </a:rPr>
              <a:t>+ 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en-US" altLang="en-QA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QA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 &lt;= n)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 - </a:t>
            </a:r>
            <a:r>
              <a:rPr lang="en-US" altLang="en-QA" sz="23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QA" sz="2300" b="1" dirty="0">
                <a:cs typeface="Arial" panose="020B0604020202020204" pitchFamily="34" charset="0"/>
              </a:rPr>
              <a:t>*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p[k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]/w[k];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QA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256" y="3375705"/>
            <a:ext cx="41466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Grab as many items as possible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300" y="3606538"/>
            <a:ext cx="29239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254" y="4584534"/>
            <a:ext cx="640788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consistency with formula in the textbook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9300" y="4815367"/>
            <a:ext cx="29239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1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26" y="5238041"/>
            <a:ext cx="41466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Grab fraction of the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kth 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320" y="5465791"/>
            <a:ext cx="1079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3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187" y="654419"/>
            <a:ext cx="561276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is promising only if we should expand to its children. There must be some capacity left for the children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7925" y="1358814"/>
            <a:ext cx="31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5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186" y="2070188"/>
            <a:ext cx="561276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represent the bound value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265" y="2336810"/>
            <a:ext cx="3270921" cy="3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5528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6929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6.1.2. Best-First Search with Branch-and-Bound Pruning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818707"/>
            <a:ext cx="11077904" cy="530745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Breadth-First Search strategy </a:t>
            </a:r>
            <a:r>
              <a:rPr lang="en-US" dirty="0" smtClean="0"/>
              <a:t>has </a:t>
            </a:r>
            <a:r>
              <a:rPr lang="en-US" b="1" u="sng" dirty="0" smtClean="0"/>
              <a:t>no advantage </a:t>
            </a:r>
            <a:r>
              <a:rPr lang="en-US" dirty="0" smtClean="0"/>
              <a:t>over </a:t>
            </a:r>
            <a:r>
              <a:rPr lang="en-US" dirty="0" smtClean="0">
                <a:solidFill>
                  <a:srgbClr val="0070C0"/>
                </a:solidFill>
              </a:rPr>
              <a:t>a DFS </a:t>
            </a:r>
            <a:r>
              <a:rPr lang="en-US" dirty="0" smtClean="0"/>
              <a:t>(backtracking)</a:t>
            </a:r>
          </a:p>
          <a:p>
            <a:r>
              <a:rPr lang="en-US" dirty="0" smtClean="0"/>
              <a:t>However, we can improve our search by using </a:t>
            </a:r>
            <a:r>
              <a:rPr lang="en-US" u="sng" dirty="0" smtClean="0">
                <a:solidFill>
                  <a:srgbClr val="7030A0"/>
                </a:solidFill>
              </a:rPr>
              <a:t>our bound </a:t>
            </a:r>
            <a:r>
              <a:rPr lang="en-US" dirty="0" smtClean="0"/>
              <a:t>to do more than just determine </a:t>
            </a:r>
            <a:r>
              <a:rPr lang="en-US" u="sng" dirty="0" smtClean="0">
                <a:solidFill>
                  <a:srgbClr val="C00000"/>
                </a:solidFill>
              </a:rPr>
              <a:t>whether a node is promising</a:t>
            </a:r>
          </a:p>
          <a:p>
            <a:pPr lvl="1"/>
            <a:r>
              <a:rPr lang="en-US" dirty="0" smtClean="0"/>
              <a:t>We can look at </a:t>
            </a:r>
            <a:r>
              <a:rPr lang="en-US" u="sng" dirty="0" smtClean="0">
                <a:solidFill>
                  <a:srgbClr val="0070C0"/>
                </a:solidFill>
              </a:rPr>
              <a:t>all the promising nodes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expand beyond the one with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the</a:t>
            </a:r>
            <a:r>
              <a:rPr lang="en-US" u="sng" dirty="0" smtClean="0">
                <a:solidFill>
                  <a:srgbClr val="00B050"/>
                </a:solidFill>
              </a:rPr>
              <a:t> best bound</a:t>
            </a:r>
          </a:p>
          <a:p>
            <a:r>
              <a:rPr lang="en-US" dirty="0" smtClean="0"/>
              <a:t>We often </a:t>
            </a:r>
            <a:r>
              <a:rPr lang="en-US" u="sng" dirty="0" smtClean="0">
                <a:solidFill>
                  <a:srgbClr val="0070C0"/>
                </a:solidFill>
              </a:rPr>
              <a:t>arrive at an optimal solution more quickly</a:t>
            </a:r>
          </a:p>
          <a:p>
            <a:pPr lvl="1"/>
            <a:r>
              <a:rPr lang="en-US" dirty="0"/>
              <a:t>e.g.,  we will check the </a:t>
            </a:r>
            <a:r>
              <a:rPr lang="en-US" dirty="0" smtClean="0"/>
              <a:t>node’s </a:t>
            </a:r>
            <a:r>
              <a:rPr lang="en-US" dirty="0" smtClean="0">
                <a:solidFill>
                  <a:srgbClr val="7030A0"/>
                </a:solidFill>
              </a:rPr>
              <a:t>bound</a:t>
            </a:r>
            <a:r>
              <a:rPr lang="en-US" dirty="0" smtClean="0"/>
              <a:t> </a:t>
            </a:r>
            <a:r>
              <a:rPr lang="en-US" dirty="0"/>
              <a:t>value against the </a:t>
            </a:r>
            <a:r>
              <a:rPr lang="en-US" dirty="0" err="1">
                <a:solidFill>
                  <a:srgbClr val="C00000"/>
                </a:solidFill>
              </a:rPr>
              <a:t>maxProfit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[Recall that </a:t>
            </a:r>
            <a:r>
              <a:rPr lang="en-US" dirty="0" smtClean="0">
                <a:solidFill>
                  <a:srgbClr val="0070C0"/>
                </a:solidFill>
              </a:rPr>
              <a:t>a node is promising </a:t>
            </a:r>
            <a:r>
              <a:rPr lang="en-US" dirty="0" smtClean="0"/>
              <a:t>if </a:t>
            </a:r>
            <a:r>
              <a:rPr lang="en-US" u="sng" dirty="0" smtClean="0">
                <a:solidFill>
                  <a:srgbClr val="00B050"/>
                </a:solidFill>
              </a:rPr>
              <a:t>its bound is better than the value of the best solution</a:t>
            </a:r>
            <a:r>
              <a:rPr lang="en-US" dirty="0" smtClean="0"/>
              <a:t> found so far]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68911" y="1864353"/>
            <a:ext cx="1839310" cy="1061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Best Bound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3" y="153696"/>
            <a:ext cx="10515600" cy="893520"/>
          </a:xfrm>
        </p:spPr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63" y="1258646"/>
            <a:ext cx="10515600" cy="4918317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design paradigm </a:t>
            </a:r>
            <a:r>
              <a:rPr lang="en-US" dirty="0" smtClean="0"/>
              <a:t>for </a:t>
            </a:r>
            <a:r>
              <a:rPr lang="en-US" u="sng" dirty="0" smtClean="0">
                <a:solidFill>
                  <a:srgbClr val="0070C0"/>
                </a:solidFill>
              </a:rPr>
              <a:t>optimization problems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method was first proposed by </a:t>
            </a:r>
            <a:r>
              <a:rPr lang="en-US" dirty="0">
                <a:solidFill>
                  <a:srgbClr val="0070C0"/>
                </a:solidFill>
              </a:rPr>
              <a:t>Ailsa Land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Alison </a:t>
            </a:r>
            <a:r>
              <a:rPr lang="en-US" dirty="0" err="1">
                <a:solidFill>
                  <a:srgbClr val="00B050"/>
                </a:solidFill>
              </a:rPr>
              <a:t>Doig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whilst </a:t>
            </a:r>
            <a:r>
              <a:rPr lang="en-US" dirty="0"/>
              <a:t>carrying out research at the </a:t>
            </a:r>
            <a:r>
              <a:rPr lang="en-US" dirty="0">
                <a:solidFill>
                  <a:srgbClr val="C00000"/>
                </a:solidFill>
              </a:rPr>
              <a:t>London School of Economics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sponsored </a:t>
            </a:r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</a:rPr>
              <a:t>British Petroleum in 1960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The name "</a:t>
            </a:r>
            <a:r>
              <a:rPr lang="en-US" dirty="0">
                <a:solidFill>
                  <a:srgbClr val="C00000"/>
                </a:solidFill>
              </a:rPr>
              <a:t>branch and bound</a:t>
            </a:r>
            <a:r>
              <a:rPr lang="en-US" dirty="0"/>
              <a:t>" first occurred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work of </a:t>
            </a:r>
            <a:r>
              <a:rPr lang="en-US" b="1" dirty="0"/>
              <a:t>Little et al. </a:t>
            </a:r>
            <a:r>
              <a:rPr lang="en-US" dirty="0"/>
              <a:t>on the traveling salesman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Little, J. D., </a:t>
            </a:r>
            <a:r>
              <a:rPr lang="en-US" dirty="0" err="1"/>
              <a:t>Murty</a:t>
            </a:r>
            <a:r>
              <a:rPr lang="en-US" dirty="0"/>
              <a:t>, K. G., Sweeney, D. W., &amp; Karel, C. (1963). An algorithm for the traveling salesman problem. </a:t>
            </a:r>
            <a:r>
              <a:rPr lang="en-US" i="1" dirty="0"/>
              <a:t>Operations research</a:t>
            </a:r>
            <a:r>
              <a:rPr lang="en-US" dirty="0"/>
              <a:t>, </a:t>
            </a:r>
            <a:r>
              <a:rPr lang="en-US" i="1" dirty="0"/>
              <a:t>11</a:t>
            </a:r>
            <a:r>
              <a:rPr lang="en-US" dirty="0"/>
              <a:t>(6), 972-989.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dspace.mit.edu/bitstream/handle/1721.1/46828/algorithmfortrav00litt.pdf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Ailsa Land, c1980s (443766595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97" y="153696"/>
            <a:ext cx="17145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ison harcou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74" y="183280"/>
            <a:ext cx="1541464" cy="213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279DFE8-D1E7-C843-8BF3-CF08E7BE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3" y="19106"/>
            <a:ext cx="9144000" cy="685800"/>
          </a:xfrm>
          <a:noFill/>
        </p:spPr>
        <p:txBody>
          <a:bodyPr vert="horz" lIns="18288" tIns="45720" rIns="18288" bIns="45720" rtlCol="0" anchor="ctr">
            <a:normAutofit/>
          </a:bodyPr>
          <a:lstStyle/>
          <a:p>
            <a:r>
              <a:rPr lang="en-US" altLang="en-QA" sz="3200" dirty="0" smtClean="0">
                <a:solidFill>
                  <a:srgbClr val="C00000"/>
                </a:solidFill>
                <a:latin typeface="+mn-lt"/>
              </a:rPr>
              <a:t>Best-First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Search for 0-1 Knapsack Pb. </a:t>
            </a:r>
            <a:r>
              <a:rPr lang="en-US" altLang="en-QA" sz="3200" dirty="0" smtClean="0">
                <a:solidFill>
                  <a:srgbClr val="C00000"/>
                </a:solidFill>
                <a:latin typeface="+mn-lt"/>
              </a:rPr>
              <a:t>using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B&amp;B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6F2D052-00AB-7E41-8BB6-B45C991F2F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762000"/>
            <a:ext cx="8382000" cy="53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QA" sz="2400" u="sng" dirty="0"/>
              <a:t>Example</a:t>
            </a:r>
            <a:r>
              <a:rPr lang="en-US" altLang="en-QA" sz="2400" dirty="0"/>
              <a:t>: 4 items and maximum weight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16</a:t>
            </a:r>
          </a:p>
        </p:txBody>
      </p:sp>
      <p:grpSp>
        <p:nvGrpSpPr>
          <p:cNvPr id="88074" name="Group 10">
            <a:extLst>
              <a:ext uri="{FF2B5EF4-FFF2-40B4-BE49-F238E27FC236}">
                <a16:creationId xmlns:a16="http://schemas.microsoft.com/office/drawing/2014/main" id="{112A65E9-D30C-7641-9738-A557BFFE2A4A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2178050"/>
            <a:ext cx="1311275" cy="641350"/>
            <a:chOff x="96" y="1632"/>
            <a:chExt cx="826" cy="404"/>
          </a:xfrm>
        </p:grpSpPr>
        <p:sp>
          <p:nvSpPr>
            <p:cNvPr id="88075" name="Rectangle 11">
              <a:extLst>
                <a:ext uri="{FF2B5EF4-FFF2-40B4-BE49-F238E27FC236}">
                  <a16:creationId xmlns:a16="http://schemas.microsoft.com/office/drawing/2014/main" id="{D43C3F74-31D6-7943-A32F-A735DEAC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08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1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76" name="Group 12">
              <a:extLst>
                <a:ext uri="{FF2B5EF4-FFF2-40B4-BE49-F238E27FC236}">
                  <a16:creationId xmlns:a16="http://schemas.microsoft.com/office/drawing/2014/main" id="{DC991243-323F-864F-AEFF-ABF036870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346" cy="404"/>
              <a:chOff x="576" y="1632"/>
              <a:chExt cx="346" cy="404"/>
            </a:xfrm>
          </p:grpSpPr>
          <p:sp>
            <p:nvSpPr>
              <p:cNvPr id="88077" name="Text Box 13">
                <a:extLst>
                  <a:ext uri="{FF2B5EF4-FFF2-40B4-BE49-F238E27FC236}">
                    <a16:creationId xmlns:a16="http://schemas.microsoft.com/office/drawing/2014/main" id="{F0E78A59-0A1A-1446-9D7A-22C2EA71D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$40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</a:t>
                </a:r>
              </a:p>
            </p:txBody>
          </p:sp>
          <p:sp>
            <p:nvSpPr>
              <p:cNvPr id="88078" name="AutoShape 14">
                <a:extLst>
                  <a:ext uri="{FF2B5EF4-FFF2-40B4-BE49-F238E27FC236}">
                    <a16:creationId xmlns:a16="http://schemas.microsoft.com/office/drawing/2014/main" id="{9A388157-5BD8-024E-9CF9-8D18E899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grpSp>
        <p:nvGrpSpPr>
          <p:cNvPr id="88079" name="Group 15">
            <a:extLst>
              <a:ext uri="{FF2B5EF4-FFF2-40B4-BE49-F238E27FC236}">
                <a16:creationId xmlns:a16="http://schemas.microsoft.com/office/drawing/2014/main" id="{748272AC-1798-AE49-80EC-969E7A265926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3244850"/>
            <a:ext cx="1311275" cy="641350"/>
            <a:chOff x="144" y="2084"/>
            <a:chExt cx="826" cy="404"/>
          </a:xfrm>
        </p:grpSpPr>
        <p:sp>
          <p:nvSpPr>
            <p:cNvPr id="88080" name="Rectangle 16">
              <a:extLst>
                <a:ext uri="{FF2B5EF4-FFF2-40B4-BE49-F238E27FC236}">
                  <a16:creationId xmlns:a16="http://schemas.microsoft.com/office/drawing/2014/main" id="{D5A29328-92F8-204A-9C1A-0D414ED69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60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2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81" name="Group 17">
              <a:extLst>
                <a:ext uri="{FF2B5EF4-FFF2-40B4-BE49-F238E27FC236}">
                  <a16:creationId xmlns:a16="http://schemas.microsoft.com/office/drawing/2014/main" id="{52F6848A-F0D0-2F4D-AE04-C0D2EB7A4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084"/>
              <a:ext cx="346" cy="404"/>
              <a:chOff x="576" y="1632"/>
              <a:chExt cx="346" cy="404"/>
            </a:xfrm>
          </p:grpSpPr>
          <p:sp>
            <p:nvSpPr>
              <p:cNvPr id="88082" name="Text Box 18">
                <a:extLst>
                  <a:ext uri="{FF2B5EF4-FFF2-40B4-BE49-F238E27FC236}">
                    <a16:creationId xmlns:a16="http://schemas.microsoft.com/office/drawing/2014/main" id="{D72AAA40-A9C1-F241-9AE1-842E49BAA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$30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</a:t>
                </a:r>
              </a:p>
            </p:txBody>
          </p:sp>
          <p:sp>
            <p:nvSpPr>
              <p:cNvPr id="88083" name="AutoShape 19">
                <a:extLst>
                  <a:ext uri="{FF2B5EF4-FFF2-40B4-BE49-F238E27FC236}">
                    <a16:creationId xmlns:a16="http://schemas.microsoft.com/office/drawing/2014/main" id="{58B146FE-6AD8-B34F-BE5C-73756DF0E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grpSp>
        <p:nvGrpSpPr>
          <p:cNvPr id="88084" name="Group 20">
            <a:extLst>
              <a:ext uri="{FF2B5EF4-FFF2-40B4-BE49-F238E27FC236}">
                <a16:creationId xmlns:a16="http://schemas.microsoft.com/office/drawing/2014/main" id="{D7A2A91E-1A2F-934A-A06B-9DD098EF5068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4343400"/>
            <a:ext cx="1311275" cy="641350"/>
            <a:chOff x="192" y="2756"/>
            <a:chExt cx="826" cy="404"/>
          </a:xfrm>
        </p:grpSpPr>
        <p:sp>
          <p:nvSpPr>
            <p:cNvPr id="88085" name="Rectangle 21">
              <a:extLst>
                <a:ext uri="{FF2B5EF4-FFF2-40B4-BE49-F238E27FC236}">
                  <a16:creationId xmlns:a16="http://schemas.microsoft.com/office/drawing/2014/main" id="{FD361190-D9DB-F246-B74A-2F220021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32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3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86" name="Group 22">
              <a:extLst>
                <a:ext uri="{FF2B5EF4-FFF2-40B4-BE49-F238E27FC236}">
                  <a16:creationId xmlns:a16="http://schemas.microsoft.com/office/drawing/2014/main" id="{70EC5FA8-88A5-F446-8DC0-2453E04AF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56"/>
              <a:ext cx="346" cy="404"/>
              <a:chOff x="576" y="1632"/>
              <a:chExt cx="346" cy="404"/>
            </a:xfrm>
          </p:grpSpPr>
          <p:sp>
            <p:nvSpPr>
              <p:cNvPr id="88087" name="Text Box 23">
                <a:extLst>
                  <a:ext uri="{FF2B5EF4-FFF2-40B4-BE49-F238E27FC236}">
                    <a16:creationId xmlns:a16="http://schemas.microsoft.com/office/drawing/2014/main" id="{81D483BA-BD4F-174A-AA84-31A639EDC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$50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</a:p>
            </p:txBody>
          </p:sp>
          <p:sp>
            <p:nvSpPr>
              <p:cNvPr id="88088" name="AutoShape 24">
                <a:extLst>
                  <a:ext uri="{FF2B5EF4-FFF2-40B4-BE49-F238E27FC236}">
                    <a16:creationId xmlns:a16="http://schemas.microsoft.com/office/drawing/2014/main" id="{267F4A96-59EF-4144-AD96-FEAFE1D5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grpSp>
        <p:nvGrpSpPr>
          <p:cNvPr id="88089" name="Group 25">
            <a:extLst>
              <a:ext uri="{FF2B5EF4-FFF2-40B4-BE49-F238E27FC236}">
                <a16:creationId xmlns:a16="http://schemas.microsoft.com/office/drawing/2014/main" id="{40C96745-96B5-B849-9298-C8FAB7E82651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5410200"/>
            <a:ext cx="1311275" cy="641350"/>
            <a:chOff x="192" y="2756"/>
            <a:chExt cx="826" cy="404"/>
          </a:xfrm>
        </p:grpSpPr>
        <p:sp>
          <p:nvSpPr>
            <p:cNvPr id="88090" name="Rectangle 26">
              <a:extLst>
                <a:ext uri="{FF2B5EF4-FFF2-40B4-BE49-F238E27FC236}">
                  <a16:creationId xmlns:a16="http://schemas.microsoft.com/office/drawing/2014/main" id="{B5985420-1496-F846-9E7E-9B3838FE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32"/>
              <a:ext cx="4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/>
            <a:p>
              <a:pPr eaLnBrk="0" hangingPunct="0"/>
              <a:r>
                <a:rPr lang="en-US" altLang="en-QA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4</a:t>
              </a:r>
              <a:endParaRPr lang="en-US" altLang="en-QA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091" name="Group 27">
              <a:extLst>
                <a:ext uri="{FF2B5EF4-FFF2-40B4-BE49-F238E27FC236}">
                  <a16:creationId xmlns:a16="http://schemas.microsoft.com/office/drawing/2014/main" id="{264ABF95-686A-3C41-BB5F-E47AD764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756"/>
              <a:ext cx="346" cy="404"/>
              <a:chOff x="576" y="1632"/>
              <a:chExt cx="346" cy="404"/>
            </a:xfrm>
          </p:grpSpPr>
          <p:sp>
            <p:nvSpPr>
              <p:cNvPr id="88092" name="Text Box 28">
                <a:extLst>
                  <a:ext uri="{FF2B5EF4-FFF2-40B4-BE49-F238E27FC236}">
                    <a16:creationId xmlns:a16="http://schemas.microsoft.com/office/drawing/2014/main" id="{5FE3BE9F-D84E-324C-8D74-6A9F7D84D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632"/>
                <a:ext cx="33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$10</a:t>
                </a:r>
              </a:p>
              <a:p>
                <a:r>
                  <a:rPr lang="en-US" altLang="en-Q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</a:t>
                </a:r>
              </a:p>
            </p:txBody>
          </p:sp>
          <p:sp>
            <p:nvSpPr>
              <p:cNvPr id="88093" name="AutoShape 29">
                <a:extLst>
                  <a:ext uri="{FF2B5EF4-FFF2-40B4-BE49-F238E27FC236}">
                    <a16:creationId xmlns:a16="http://schemas.microsoft.com/office/drawing/2014/main" id="{5D8ACD5C-6795-C248-AA79-D0FBF441B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56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QA"/>
              </a:p>
            </p:txBody>
          </p:sp>
        </p:grpSp>
      </p:grpSp>
      <p:sp>
        <p:nvSpPr>
          <p:cNvPr id="88068" name="Oval 4">
            <a:extLst>
              <a:ext uri="{FF2B5EF4-FFF2-40B4-BE49-F238E27FC236}">
                <a16:creationId xmlns:a16="http://schemas.microsoft.com/office/drawing/2014/main" id="{7F1B545B-EB5E-8D4A-AE20-3C86ECAA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6731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$0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$115</a:t>
            </a:r>
          </a:p>
        </p:txBody>
      </p:sp>
      <p:cxnSp>
        <p:nvCxnSpPr>
          <p:cNvPr id="88069" name="AutoShape 5">
            <a:extLst>
              <a:ext uri="{FF2B5EF4-FFF2-40B4-BE49-F238E27FC236}">
                <a16:creationId xmlns:a16="http://schemas.microsoft.com/office/drawing/2014/main" id="{4523B3CB-FBF6-724E-AE24-F3AB2823AC7D}"/>
              </a:ext>
            </a:extLst>
          </p:cNvPr>
          <p:cNvCxnSpPr>
            <a:cxnSpLocks noChangeShapeType="1"/>
            <a:stCxn id="88068" idx="4"/>
            <a:endCxn id="88094" idx="0"/>
          </p:cNvCxnSpPr>
          <p:nvPr/>
        </p:nvCxnSpPr>
        <p:spPr bwMode="auto">
          <a:xfrm flipH="1">
            <a:off x="5715000" y="2371725"/>
            <a:ext cx="1784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1" name="AutoShape 7">
            <a:extLst>
              <a:ext uri="{FF2B5EF4-FFF2-40B4-BE49-F238E27FC236}">
                <a16:creationId xmlns:a16="http://schemas.microsoft.com/office/drawing/2014/main" id="{08D0B97F-0CEE-7D44-9875-838E016E8E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54501" y="3438526"/>
            <a:ext cx="14636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2" name="AutoShape 8">
            <a:extLst>
              <a:ext uri="{FF2B5EF4-FFF2-40B4-BE49-F238E27FC236}">
                <a16:creationId xmlns:a16="http://schemas.microsoft.com/office/drawing/2014/main" id="{6C7C66A4-6871-8044-84AD-B8075252CAE9}"/>
              </a:ext>
            </a:extLst>
          </p:cNvPr>
          <p:cNvCxnSpPr>
            <a:cxnSpLocks noChangeShapeType="1"/>
            <a:stCxn id="88094" idx="4"/>
          </p:cNvCxnSpPr>
          <p:nvPr/>
        </p:nvCxnSpPr>
        <p:spPr bwMode="auto">
          <a:xfrm>
            <a:off x="5715000" y="3438526"/>
            <a:ext cx="1258888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3" name="AutoShape 9">
            <a:extLst>
              <a:ext uri="{FF2B5EF4-FFF2-40B4-BE49-F238E27FC236}">
                <a16:creationId xmlns:a16="http://schemas.microsoft.com/office/drawing/2014/main" id="{612D5B30-D1C1-7346-A618-FEBAA004FC47}"/>
              </a:ext>
            </a:extLst>
          </p:cNvPr>
          <p:cNvCxnSpPr>
            <a:cxnSpLocks noChangeShapeType="1"/>
            <a:stCxn id="88068" idx="4"/>
            <a:endCxn id="88095" idx="0"/>
          </p:cNvCxnSpPr>
          <p:nvPr/>
        </p:nvCxnSpPr>
        <p:spPr bwMode="auto">
          <a:xfrm>
            <a:off x="7499350" y="2371725"/>
            <a:ext cx="18415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4" name="Oval 30">
            <a:extLst>
              <a:ext uri="{FF2B5EF4-FFF2-40B4-BE49-F238E27FC236}">
                <a16:creationId xmlns:a16="http://schemas.microsoft.com/office/drawing/2014/main" id="{A2527434-CB93-A642-A8D7-2BB9079D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27432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$40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$115</a:t>
            </a:r>
          </a:p>
        </p:txBody>
      </p:sp>
      <p:sp>
        <p:nvSpPr>
          <p:cNvPr id="88095" name="Oval 31">
            <a:extLst>
              <a:ext uri="{FF2B5EF4-FFF2-40B4-BE49-F238E27FC236}">
                <a16:creationId xmlns:a16="http://schemas.microsoft.com/office/drawing/2014/main" id="{5961C9D2-27B9-0345-9ECA-36EC589D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714" y="27432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$0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latin typeface="Times New Roman" panose="02020603050405020304" pitchFamily="18" charset="0"/>
              </a:rPr>
              <a:t>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$82</a:t>
            </a:r>
          </a:p>
        </p:txBody>
      </p:sp>
      <p:sp>
        <p:nvSpPr>
          <p:cNvPr id="88096" name="Oval 32">
            <a:extLst>
              <a:ext uri="{FF2B5EF4-FFF2-40B4-BE49-F238E27FC236}">
                <a16:creationId xmlns:a16="http://schemas.microsoft.com/office/drawing/2014/main" id="{B2180284-8B1C-BF46-8116-6EFA16C6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8100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$40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$98</a:t>
            </a:r>
          </a:p>
        </p:txBody>
      </p:sp>
      <p:sp>
        <p:nvSpPr>
          <p:cNvPr id="88097" name="Oval 33">
            <a:extLst>
              <a:ext uri="{FF2B5EF4-FFF2-40B4-BE49-F238E27FC236}">
                <a16:creationId xmlns:a16="http://schemas.microsoft.com/office/drawing/2014/main" id="{B3CEE4DA-D5EB-AA48-B368-066630BB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38100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$70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$115</a:t>
            </a:r>
          </a:p>
        </p:txBody>
      </p:sp>
      <p:cxnSp>
        <p:nvCxnSpPr>
          <p:cNvPr id="88099" name="AutoShape 35">
            <a:extLst>
              <a:ext uri="{FF2B5EF4-FFF2-40B4-BE49-F238E27FC236}">
                <a16:creationId xmlns:a16="http://schemas.microsoft.com/office/drawing/2014/main" id="{4FC5F2B8-441D-AA49-9476-EA7ED543F2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0650" y="4495800"/>
            <a:ext cx="560388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00" name="AutoShape 36">
            <a:extLst>
              <a:ext uri="{FF2B5EF4-FFF2-40B4-BE49-F238E27FC236}">
                <a16:creationId xmlns:a16="http://schemas.microsoft.com/office/drawing/2014/main" id="{B72A79DE-4C93-FF4F-A9FB-94E00931367D}"/>
              </a:ext>
            </a:extLst>
          </p:cNvPr>
          <p:cNvCxnSpPr>
            <a:cxnSpLocks noChangeShapeType="1"/>
            <a:stCxn id="88096" idx="4"/>
          </p:cNvCxnSpPr>
          <p:nvPr/>
        </p:nvCxnSpPr>
        <p:spPr bwMode="auto">
          <a:xfrm>
            <a:off x="7056439" y="4505326"/>
            <a:ext cx="357187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01" name="Oval 37">
            <a:extLst>
              <a:ext uri="{FF2B5EF4-FFF2-40B4-BE49-F238E27FC236}">
                <a16:creationId xmlns:a16="http://schemas.microsoft.com/office/drawing/2014/main" id="{80245A31-120A-2A4C-9708-D33CB3C4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4876800"/>
            <a:ext cx="674688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$40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$50</a:t>
            </a:r>
          </a:p>
        </p:txBody>
      </p:sp>
      <p:sp>
        <p:nvSpPr>
          <p:cNvPr id="88102" name="Oval 38">
            <a:extLst>
              <a:ext uri="{FF2B5EF4-FFF2-40B4-BE49-F238E27FC236}">
                <a16:creationId xmlns:a16="http://schemas.microsoft.com/office/drawing/2014/main" id="{3DC81020-5967-C343-9AE9-D8D87AA0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876800"/>
            <a:ext cx="673100" cy="685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$98</a:t>
            </a:r>
          </a:p>
        </p:txBody>
      </p:sp>
      <p:cxnSp>
        <p:nvCxnSpPr>
          <p:cNvPr id="88104" name="AutoShape 40">
            <a:extLst>
              <a:ext uri="{FF2B5EF4-FFF2-40B4-BE49-F238E27FC236}">
                <a16:creationId xmlns:a16="http://schemas.microsoft.com/office/drawing/2014/main" id="{BE17DC6C-E33A-A946-AE86-C409EA634E4F}"/>
              </a:ext>
            </a:extLst>
          </p:cNvPr>
          <p:cNvCxnSpPr>
            <a:cxnSpLocks noChangeShapeType="1"/>
            <a:endCxn id="88107" idx="0"/>
          </p:cNvCxnSpPr>
          <p:nvPr/>
        </p:nvCxnSpPr>
        <p:spPr bwMode="auto">
          <a:xfrm flipH="1">
            <a:off x="6064251" y="5562601"/>
            <a:ext cx="40957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05" name="AutoShape 41">
            <a:extLst>
              <a:ext uri="{FF2B5EF4-FFF2-40B4-BE49-F238E27FC236}">
                <a16:creationId xmlns:a16="http://schemas.microsoft.com/office/drawing/2014/main" id="{3A1DA0D4-6AC6-6E48-A610-FFF55D5D7C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3826" y="5562600"/>
            <a:ext cx="49212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06" name="Oval 42">
            <a:extLst>
              <a:ext uri="{FF2B5EF4-FFF2-40B4-BE49-F238E27FC236}">
                <a16:creationId xmlns:a16="http://schemas.microsoft.com/office/drawing/2014/main" id="{2209E4CE-BA20-B44D-B4EE-65FF1456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9" y="59436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12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$90</a:t>
            </a:r>
          </a:p>
        </p:txBody>
      </p:sp>
      <p:sp>
        <p:nvSpPr>
          <p:cNvPr id="88107" name="Oval 43">
            <a:extLst>
              <a:ext uri="{FF2B5EF4-FFF2-40B4-BE49-F238E27FC236}">
                <a16:creationId xmlns:a16="http://schemas.microsoft.com/office/drawing/2014/main" id="{2082C9B5-674A-7C49-BCA1-C0AB94D82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4" y="59436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$100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$0</a:t>
            </a:r>
          </a:p>
        </p:txBody>
      </p:sp>
      <p:cxnSp>
        <p:nvCxnSpPr>
          <p:cNvPr id="88109" name="AutoShape 45">
            <a:extLst>
              <a:ext uri="{FF2B5EF4-FFF2-40B4-BE49-F238E27FC236}">
                <a16:creationId xmlns:a16="http://schemas.microsoft.com/office/drawing/2014/main" id="{C1D03582-36CE-A24E-8846-46589A24189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25850" y="4495800"/>
            <a:ext cx="560388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10" name="AutoShape 46">
            <a:extLst>
              <a:ext uri="{FF2B5EF4-FFF2-40B4-BE49-F238E27FC236}">
                <a16:creationId xmlns:a16="http://schemas.microsoft.com/office/drawing/2014/main" id="{D6294B89-58BC-9F4C-8059-A319BE7440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1" y="4495800"/>
            <a:ext cx="40322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111" name="Oval 47">
            <a:extLst>
              <a:ext uri="{FF2B5EF4-FFF2-40B4-BE49-F238E27FC236}">
                <a16:creationId xmlns:a16="http://schemas.microsoft.com/office/drawing/2014/main" id="{EC49E9E6-1925-3F43-A066-00A6147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876800"/>
            <a:ext cx="6731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$70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$80</a:t>
            </a:r>
          </a:p>
        </p:txBody>
      </p:sp>
      <p:sp>
        <p:nvSpPr>
          <p:cNvPr id="88112" name="Oval 48">
            <a:extLst>
              <a:ext uri="{FF2B5EF4-FFF2-40B4-BE49-F238E27FC236}">
                <a16:creationId xmlns:a16="http://schemas.microsoft.com/office/drawing/2014/main" id="{611A1ECE-E161-4644-AA96-C9B0B80F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4" y="4876800"/>
            <a:ext cx="674687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$120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17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altLang="en-QA" sz="1600">
                <a:latin typeface="Times New Roman" panose="02020603050405020304" pitchFamily="18" charset="0"/>
              </a:rPr>
              <a:t>$0</a:t>
            </a:r>
          </a:p>
        </p:txBody>
      </p:sp>
      <p:sp>
        <p:nvSpPr>
          <p:cNvPr id="88113" name="Text Box 49">
            <a:extLst>
              <a:ext uri="{FF2B5EF4-FFF2-40B4-BE49-F238E27FC236}">
                <a16:creationId xmlns:a16="http://schemas.microsoft.com/office/drawing/2014/main" id="{6B87D016-5657-964D-9958-DFC38E5C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4" y="23622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</p:txBody>
      </p:sp>
      <p:sp>
        <p:nvSpPr>
          <p:cNvPr id="88114" name="Text Box 50">
            <a:extLst>
              <a:ext uri="{FF2B5EF4-FFF2-40B4-BE49-F238E27FC236}">
                <a16:creationId xmlns:a16="http://schemas.microsoft.com/office/drawing/2014/main" id="{E1F7CE47-480A-D745-B994-910691CDE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23622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</a:p>
        </p:txBody>
      </p:sp>
      <p:sp>
        <p:nvSpPr>
          <p:cNvPr id="88115" name="Text Box 51">
            <a:extLst>
              <a:ext uri="{FF2B5EF4-FFF2-40B4-BE49-F238E27FC236}">
                <a16:creationId xmlns:a16="http://schemas.microsoft.com/office/drawing/2014/main" id="{05744CDA-ACED-9442-A15D-74A26E68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12954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</a:p>
        </p:txBody>
      </p:sp>
      <p:sp>
        <p:nvSpPr>
          <p:cNvPr id="88116" name="Text Box 52">
            <a:extLst>
              <a:ext uri="{FF2B5EF4-FFF2-40B4-BE49-F238E27FC236}">
                <a16:creationId xmlns:a16="http://schemas.microsoft.com/office/drawing/2014/main" id="{A98C7516-4A7D-8241-A645-AC570073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4" y="34290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</a:p>
        </p:txBody>
      </p:sp>
      <p:sp>
        <p:nvSpPr>
          <p:cNvPr id="88117" name="Text Box 53">
            <a:extLst>
              <a:ext uri="{FF2B5EF4-FFF2-40B4-BE49-F238E27FC236}">
                <a16:creationId xmlns:a16="http://schemas.microsoft.com/office/drawing/2014/main" id="{A4D06EC6-FF33-9841-A181-B0E60FBD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9" y="34290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</a:p>
        </p:txBody>
      </p:sp>
      <p:sp>
        <p:nvSpPr>
          <p:cNvPr id="88118" name="Text Box 54">
            <a:extLst>
              <a:ext uri="{FF2B5EF4-FFF2-40B4-BE49-F238E27FC236}">
                <a16:creationId xmlns:a16="http://schemas.microsoft.com/office/drawing/2014/main" id="{8851A9FD-6EBE-8E4B-A265-65D45828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(3,2)</a:t>
            </a:r>
          </a:p>
        </p:txBody>
      </p:sp>
      <p:sp>
        <p:nvSpPr>
          <p:cNvPr id="88119" name="Text Box 55">
            <a:extLst>
              <a:ext uri="{FF2B5EF4-FFF2-40B4-BE49-F238E27FC236}">
                <a16:creationId xmlns:a16="http://schemas.microsoft.com/office/drawing/2014/main" id="{631F05C5-7BFD-3C43-A0E5-C8C78A92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(3,1)</a:t>
            </a:r>
          </a:p>
        </p:txBody>
      </p:sp>
      <p:sp>
        <p:nvSpPr>
          <p:cNvPr id="88120" name="Text Box 56">
            <a:extLst>
              <a:ext uri="{FF2B5EF4-FFF2-40B4-BE49-F238E27FC236}">
                <a16:creationId xmlns:a16="http://schemas.microsoft.com/office/drawing/2014/main" id="{7BACC326-C501-CC45-8E8B-0BBB3A71E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4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(3,3)</a:t>
            </a:r>
          </a:p>
        </p:txBody>
      </p:sp>
      <p:sp>
        <p:nvSpPr>
          <p:cNvPr id="88121" name="Text Box 57">
            <a:extLst>
              <a:ext uri="{FF2B5EF4-FFF2-40B4-BE49-F238E27FC236}">
                <a16:creationId xmlns:a16="http://schemas.microsoft.com/office/drawing/2014/main" id="{5D5AA499-E1F4-7844-8720-BB2ADA58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9" y="44958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(3,4)</a:t>
            </a:r>
          </a:p>
        </p:txBody>
      </p:sp>
      <p:sp>
        <p:nvSpPr>
          <p:cNvPr id="88122" name="Text Box 58">
            <a:extLst>
              <a:ext uri="{FF2B5EF4-FFF2-40B4-BE49-F238E27FC236}">
                <a16:creationId xmlns:a16="http://schemas.microsoft.com/office/drawing/2014/main" id="{070EF096-888A-C64F-90FF-6698CA58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6" y="5562601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(4,3)</a:t>
            </a:r>
          </a:p>
        </p:txBody>
      </p:sp>
      <p:sp>
        <p:nvSpPr>
          <p:cNvPr id="88123" name="Text Box 59">
            <a:extLst>
              <a:ext uri="{FF2B5EF4-FFF2-40B4-BE49-F238E27FC236}">
                <a16:creationId xmlns:a16="http://schemas.microsoft.com/office/drawing/2014/main" id="{6B914D14-014E-6345-A349-932FA2E1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4" y="5562601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(4,4)</a:t>
            </a:r>
          </a:p>
        </p:txBody>
      </p:sp>
      <p:sp>
        <p:nvSpPr>
          <p:cNvPr id="88124" name="Line 60">
            <a:extLst>
              <a:ext uri="{FF2B5EF4-FFF2-40B4-BE49-F238E27FC236}">
                <a16:creationId xmlns:a16="http://schemas.microsoft.com/office/drawing/2014/main" id="{900C4076-0658-6C43-BA0C-BDF9C5D62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5" name="Line 61">
            <a:extLst>
              <a:ext uri="{FF2B5EF4-FFF2-40B4-BE49-F238E27FC236}">
                <a16:creationId xmlns:a16="http://schemas.microsoft.com/office/drawing/2014/main" id="{00275A34-6201-E44E-A73A-D42EAF837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6" name="Line 62">
            <a:extLst>
              <a:ext uri="{FF2B5EF4-FFF2-40B4-BE49-F238E27FC236}">
                <a16:creationId xmlns:a16="http://schemas.microsoft.com/office/drawing/2014/main" id="{723B764B-411D-C74E-A908-973CC02E2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6482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7" name="Line 63">
            <a:extLst>
              <a:ext uri="{FF2B5EF4-FFF2-40B4-BE49-F238E27FC236}">
                <a16:creationId xmlns:a16="http://schemas.microsoft.com/office/drawing/2014/main" id="{DDAAE20D-5F58-4E49-B3CB-9116F0738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15000"/>
            <a:ext cx="72850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8128" name="Text Box 64">
            <a:extLst>
              <a:ext uri="{FF2B5EF4-FFF2-40B4-BE49-F238E27FC236}">
                <a16:creationId xmlns:a16="http://schemas.microsoft.com/office/drawing/2014/main" id="{61713863-A18C-CE4D-A1EF-B43D5F8F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2667000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</p:txBody>
      </p:sp>
      <p:sp>
        <p:nvSpPr>
          <p:cNvPr id="88129" name="Text Box 65">
            <a:extLst>
              <a:ext uri="{FF2B5EF4-FFF2-40B4-BE49-F238E27FC236}">
                <a16:creationId xmlns:a16="http://schemas.microsoft.com/office/drawing/2014/main" id="{D3626A94-D29F-2543-82BA-421D6C02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3794125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</p:txBody>
      </p:sp>
      <p:sp>
        <p:nvSpPr>
          <p:cNvPr id="88130" name="Text Box 66">
            <a:extLst>
              <a:ext uri="{FF2B5EF4-FFF2-40B4-BE49-F238E27FC236}">
                <a16:creationId xmlns:a16="http://schemas.microsoft.com/office/drawing/2014/main" id="{A05F25FA-34A1-3E45-AEE4-3782E0CA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4860925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88131" name="Text Box 67">
            <a:extLst>
              <a:ext uri="{FF2B5EF4-FFF2-40B4-BE49-F238E27FC236}">
                <a16:creationId xmlns:a16="http://schemas.microsoft.com/office/drawing/2014/main" id="{2F4050F1-90E9-1042-A622-6ECE46FA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5927725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en-US" altLang="en-QA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82" name="Text Box 95">
            <a:extLst>
              <a:ext uri="{FF2B5EF4-FFF2-40B4-BE49-F238E27FC236}">
                <a16:creationId xmlns:a16="http://schemas.microsoft.com/office/drawing/2014/main" id="{42954179-411E-1B41-9162-96FEF6A0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1468439"/>
            <a:ext cx="17430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1</a:t>
            </a:r>
          </a:p>
        </p:txBody>
      </p:sp>
      <p:sp>
        <p:nvSpPr>
          <p:cNvPr id="83" name="Line 96">
            <a:extLst>
              <a:ext uri="{FF2B5EF4-FFF2-40B4-BE49-F238E27FC236}">
                <a16:creationId xmlns:a16="http://schemas.microsoft.com/office/drawing/2014/main" id="{AADB3B43-D962-8744-ACA2-EAAF65D61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12314" y="1874838"/>
            <a:ext cx="927098" cy="102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4" name="Text Box 97">
            <a:extLst>
              <a:ext uri="{FF2B5EF4-FFF2-40B4-BE49-F238E27FC236}">
                <a16:creationId xmlns:a16="http://schemas.microsoft.com/office/drawing/2014/main" id="{B66F91B7-71B5-F548-92EC-B2D67CFC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1879600"/>
            <a:ext cx="16716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1</a:t>
            </a:r>
          </a:p>
        </p:txBody>
      </p:sp>
      <p:sp>
        <p:nvSpPr>
          <p:cNvPr id="85" name="Line 98">
            <a:extLst>
              <a:ext uri="{FF2B5EF4-FFF2-40B4-BE49-F238E27FC236}">
                <a16:creationId xmlns:a16="http://schemas.microsoft.com/office/drawing/2014/main" id="{82FA67A2-346A-E84F-85E8-C8AE7B815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518" y="72464"/>
            <a:ext cx="1582736" cy="1378512"/>
          </a:xfrm>
          <a:prstGeom prst="rect">
            <a:avLst/>
          </a:prstGeom>
        </p:spPr>
      </p:pic>
      <p:sp>
        <p:nvSpPr>
          <p:cNvPr id="8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0809" y="4547644"/>
            <a:ext cx="18934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profits </a:t>
            </a:r>
            <a:r>
              <a:rPr lang="en-US" alt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</a:p>
        </p:txBody>
      </p:sp>
      <p:sp>
        <p:nvSpPr>
          <p:cNvPr id="89" name="Text Box 90">
            <a:extLst>
              <a:ext uri="{FF2B5EF4-FFF2-40B4-BE49-F238E27FC236}">
                <a16:creationId xmlns:a16="http://schemas.microsoft.com/office/drawing/2014/main" id="{23756A9F-ACA9-894A-B3CA-17A63462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422" y="5118867"/>
            <a:ext cx="19190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weight </a:t>
            </a:r>
            <a:r>
              <a:rPr lang="en-US" alt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</a:p>
        </p:txBody>
      </p:sp>
      <p:sp>
        <p:nvSpPr>
          <p:cNvPr id="90" name="Text Box 91">
            <a:extLst>
              <a:ext uri="{FF2B5EF4-FFF2-40B4-BE49-F238E27FC236}">
                <a16:creationId xmlns:a16="http://schemas.microsoft.com/office/drawing/2014/main" id="{31C61FE7-DBEC-6446-ACE9-F310E51E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121" y="5794111"/>
            <a:ext cx="221727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alt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total profits</a:t>
            </a:r>
          </a:p>
        </p:txBody>
      </p:sp>
      <p:sp>
        <p:nvSpPr>
          <p:cNvPr id="91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9534" y="4671191"/>
            <a:ext cx="587539" cy="473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2" name="Line 93">
            <a:extLst>
              <a:ext uri="{FF2B5EF4-FFF2-40B4-BE49-F238E27FC236}">
                <a16:creationId xmlns:a16="http://schemas.microsoft.com/office/drawing/2014/main" id="{14136F03-A7EC-8741-9811-9A0CDB150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9686" y="5325242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3" name="Line 94">
            <a:extLst>
              <a:ext uri="{FF2B5EF4-FFF2-40B4-BE49-F238E27FC236}">
                <a16:creationId xmlns:a16="http://schemas.microsoft.com/office/drawing/2014/main" id="{10232239-9832-5B46-B9ED-B4137DADD2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2713" y="5404353"/>
            <a:ext cx="439408" cy="544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3" name="TextBox 2"/>
          <p:cNvSpPr txBox="1"/>
          <p:nvPr/>
        </p:nvSpPr>
        <p:spPr>
          <a:xfrm>
            <a:off x="10440374" y="3465287"/>
            <a:ext cx="172901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115 vs. 82</a:t>
            </a:r>
          </a:p>
          <a:p>
            <a:r>
              <a:rPr lang="en-US" sz="2400" dirty="0" smtClean="0"/>
              <a:t>(1,1) has the greatest bound</a:t>
            </a:r>
            <a:endParaRPr lang="en-US" sz="2400" dirty="0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6229941" y="3032083"/>
            <a:ext cx="4210433" cy="12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88095" idx="5"/>
          </p:cNvCxnSpPr>
          <p:nvPr/>
        </p:nvCxnSpPr>
        <p:spPr>
          <a:xfrm>
            <a:off x="9578595" y="3328567"/>
            <a:ext cx="810800" cy="46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055872C-5843-504A-B646-ACE4B40DE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9296400" cy="685800"/>
          </a:xfrm>
          <a:noFill/>
          <a:ln/>
        </p:spPr>
        <p:txBody>
          <a:bodyPr vert="horz" lIns="0" tIns="0" rIns="18288" bIns="0" rtlCol="0" anchor="ctr">
            <a:normAutofit/>
          </a:bodyPr>
          <a:lstStyle/>
          <a:p>
            <a:pPr algn="ctr"/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Test</a:t>
            </a:r>
            <a:r>
              <a:rPr lang="en-US" altLang="en-QA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Run</a:t>
            </a:r>
            <a:r>
              <a:rPr lang="en-US" altLang="en-QA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of</a:t>
            </a:r>
            <a:r>
              <a:rPr lang="en-US" altLang="en-QA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the</a:t>
            </a:r>
            <a:r>
              <a:rPr lang="en-US" altLang="en-QA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0-1Knapsack</a:t>
            </a:r>
            <a:r>
              <a:rPr lang="en-US" altLang="en-QA" sz="16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Best-First</a:t>
            </a:r>
            <a:r>
              <a:rPr lang="en-US" altLang="en-QA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Algorithm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7B295B12-AA64-664F-A771-3282FBC8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"/>
            <a:ext cx="29718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1)  Visit node (0,0)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$0;   wght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$115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 maxprft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>
              <a:lnSpc>
                <a:spcPct val="90000"/>
              </a:lnSpc>
            </a:pP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2)  Visit node (1,1)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$40;  wght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maxprft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$40;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$115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3)  Visit node (1,2)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$0;   wght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$82        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4) </a:t>
            </a:r>
            <a:r>
              <a:rPr lang="en-US" altLang="en-QA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QA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prom.</a:t>
            </a:r>
            <a:r>
              <a:rPr lang="en-US" altLang="en-QA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QA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expanded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higher bond node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(1,1)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visit child of (1,1)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5)  Visit node (2,1)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$70;  wght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7;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maxprft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$70;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$115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6)  Visit node (2,2)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$40;  wght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$98        </a:t>
            </a:r>
          </a:p>
        </p:txBody>
      </p:sp>
      <p:sp>
        <p:nvSpPr>
          <p:cNvPr id="91248" name="Rectangle 112">
            <a:extLst>
              <a:ext uri="{FF2B5EF4-FFF2-40B4-BE49-F238E27FC236}">
                <a16:creationId xmlns:a16="http://schemas.microsoft.com/office/drawing/2014/main" id="{B34A079E-DE19-2543-84D1-65A0805A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9601"/>
            <a:ext cx="3048000" cy="60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7) Find prom. not expanded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higher bond node: (2,1)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visit child of (2,1)</a:t>
            </a:r>
          </a:p>
          <a:p>
            <a:pPr>
              <a:lnSpc>
                <a:spcPct val="90000"/>
              </a:lnSpc>
            </a:pP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8)  Visit node (3,1)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$120; </a:t>
            </a:r>
            <a:r>
              <a:rPr lang="en-US" altLang="en-QA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wght</a:t>
            </a:r>
            <a:r>
              <a:rPr lang="en-US" altLang="en-QA" sz="1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 u="sng">
                <a:cs typeface="Arial" panose="020B0604020202020204" pitchFamily="34" charset="0"/>
              </a:rPr>
              <a:t>=</a:t>
            </a:r>
            <a:r>
              <a:rPr lang="en-US" altLang="en-QA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non prom.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$0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9)  Visit node (3,2)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$70;   wght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7;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$80;        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10) Find prom. not expanded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higher bond node: (2,2)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visit child of (2,2)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11)  Visit node (3,3)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$90;  wght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12;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maxprft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$90;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 (1,2) , (3,2) become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non prom.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d)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$98; 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249" name="Rectangle 113">
            <a:extLst>
              <a:ext uri="{FF2B5EF4-FFF2-40B4-BE49-F238E27FC236}">
                <a16:creationId xmlns:a16="http://schemas.microsoft.com/office/drawing/2014/main" id="{2FB49CDB-C536-6F4C-9CBB-3E9DA4CF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"/>
            <a:ext cx="30480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12) Visit node (3,4)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$40; wght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$50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non prom.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13) Find prom. not expanded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higher bond node: (3,3)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visit child of (3,3)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14)  Visit node (4,1)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</a:t>
            </a:r>
            <a:r>
              <a:rPr lang="en-US" altLang="en-Q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prft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$100;</a:t>
            </a:r>
            <a:r>
              <a:rPr lang="en-US" altLang="en-Q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wght</a:t>
            </a:r>
            <a:r>
              <a:rPr lang="en-US" altLang="en-QA" sz="1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 u="sng">
                <a:cs typeface="Arial" panose="020B0604020202020204" pitchFamily="34" charset="0"/>
              </a:rPr>
              <a:t>=</a:t>
            </a:r>
            <a:r>
              <a:rPr lang="en-US" altLang="en-QA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</a:t>
            </a:r>
            <a:r>
              <a:rPr lang="en-US" altLang="en-Q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non prom.</a:t>
            </a:r>
            <a:r>
              <a:rPr lang="en-US" altLang="en-Q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$0; 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15)  Visit node (4,2)</a:t>
            </a:r>
            <a:endParaRPr lang="en-US" altLang="en-QA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a)  prft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$90;  wght</a:t>
            </a:r>
            <a:r>
              <a:rPr lang="en-US" altLang="en-Q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12;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bond </a:t>
            </a:r>
            <a:r>
              <a:rPr lang="en-US" altLang="en-QA" sz="1600">
                <a:cs typeface="Arial" panose="020B0604020202020204" pitchFamily="34" charset="0"/>
              </a:rPr>
              <a:t>=</a:t>
            </a: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$90;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c)  non prom. </a:t>
            </a:r>
          </a:p>
          <a:p>
            <a:pPr>
              <a:lnSpc>
                <a:spcPct val="90000"/>
              </a:lnSpc>
            </a:pPr>
            <a:endParaRPr lang="en-US" altLang="en-Q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No more promising </a:t>
            </a: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unexpanded nodes !</a:t>
            </a:r>
          </a:p>
          <a:p>
            <a:pPr>
              <a:lnSpc>
                <a:spcPct val="90000"/>
              </a:lnSpc>
            </a:pPr>
            <a:endParaRPr lang="en-US" altLang="en-Q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91250" name="Line 114">
            <a:extLst>
              <a:ext uri="{FF2B5EF4-FFF2-40B4-BE49-F238E27FC236}">
                <a16:creationId xmlns:a16="http://schemas.microsoft.com/office/drawing/2014/main" id="{DCA39056-2C1F-5F43-8143-B07A537CE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85800"/>
            <a:ext cx="0" cy="617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1251" name="Line 115">
            <a:extLst>
              <a:ext uri="{FF2B5EF4-FFF2-40B4-BE49-F238E27FC236}">
                <a16:creationId xmlns:a16="http://schemas.microsoft.com/office/drawing/2014/main" id="{81B51351-505D-E345-93C4-595A0DD7B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2538" y="685800"/>
            <a:ext cx="0" cy="617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143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256" y="19457"/>
            <a:ext cx="10972800" cy="544069"/>
          </a:xfrm>
        </p:spPr>
        <p:txBody>
          <a:bodyPr>
            <a:normAutofit fontScale="90000"/>
          </a:bodyPr>
          <a:lstStyle/>
          <a:p>
            <a:r>
              <a:rPr lang="en-US" altLang="en-QA" dirty="0">
                <a:solidFill>
                  <a:srgbClr val="C00000"/>
                </a:solidFill>
              </a:rPr>
              <a:t>Best-First Search for 0-1 Knapsack </a:t>
            </a:r>
            <a:r>
              <a:rPr lang="en-US" altLang="en-QA" dirty="0" err="1">
                <a:solidFill>
                  <a:srgbClr val="C00000"/>
                </a:solidFill>
              </a:rPr>
              <a:t>Pb</a:t>
            </a:r>
            <a:r>
              <a:rPr lang="en-US" altLang="en-QA" dirty="0">
                <a:solidFill>
                  <a:srgbClr val="C00000"/>
                </a:solidFill>
              </a:rPr>
              <a:t>. using B&amp;B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2139" y="754913"/>
            <a:ext cx="10994066" cy="5371252"/>
          </a:xfrm>
        </p:spPr>
        <p:txBody>
          <a:bodyPr/>
          <a:lstStyle/>
          <a:p>
            <a:r>
              <a:rPr lang="en-US" u="sng" dirty="0" smtClean="0">
                <a:solidFill>
                  <a:srgbClr val="00B050"/>
                </a:solidFill>
              </a:rPr>
              <a:t>Best First Search: </a:t>
            </a:r>
            <a:r>
              <a:rPr lang="en-US" dirty="0" smtClean="0"/>
              <a:t>we checked only 11 nodes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Breadth-First Search: </a:t>
            </a:r>
            <a:r>
              <a:rPr lang="en-US" dirty="0" smtClean="0"/>
              <a:t>17 nodes</a:t>
            </a:r>
          </a:p>
          <a:p>
            <a:r>
              <a:rPr lang="en-US" u="sng" dirty="0" smtClean="0">
                <a:solidFill>
                  <a:srgbClr val="C00000"/>
                </a:solidFill>
              </a:rPr>
              <a:t>Depth-First Search: </a:t>
            </a:r>
            <a:r>
              <a:rPr lang="en-US" dirty="0"/>
              <a:t>13 </a:t>
            </a:r>
            <a:r>
              <a:rPr lang="en-US" dirty="0" smtClean="0"/>
              <a:t>nodes</a:t>
            </a:r>
          </a:p>
          <a:p>
            <a:endParaRPr lang="en-US" dirty="0" smtClean="0"/>
          </a:p>
          <a:p>
            <a:r>
              <a:rPr lang="en-US" dirty="0" smtClean="0"/>
              <a:t>A savings of 2 nodes (13-11=2) is </a:t>
            </a:r>
            <a:r>
              <a:rPr lang="en-US" u="sng" dirty="0" smtClean="0">
                <a:solidFill>
                  <a:srgbClr val="FF0000"/>
                </a:solidFill>
              </a:rPr>
              <a:t>not very impressive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owever, in a large state space tree, the savings can be </a:t>
            </a:r>
            <a:r>
              <a:rPr lang="en-US" u="sng" dirty="0" smtClean="0">
                <a:solidFill>
                  <a:srgbClr val="00B050"/>
                </a:solidFill>
              </a:rPr>
              <a:t>very significant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implementation of </a:t>
            </a:r>
            <a:r>
              <a:rPr lang="en-US" sz="2400" u="sng" dirty="0">
                <a:solidFill>
                  <a:srgbClr val="00B050"/>
                </a:solidFill>
              </a:rPr>
              <a:t>best-first search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simple modification to </a:t>
            </a:r>
            <a:r>
              <a:rPr lang="en-US" u="sng" dirty="0">
                <a:solidFill>
                  <a:srgbClr val="0070C0"/>
                </a:solidFill>
              </a:rPr>
              <a:t>breadth-first search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i</a:t>
            </a:r>
            <a:r>
              <a:rPr lang="en-US" u="sng" dirty="0" smtClean="0">
                <a:solidFill>
                  <a:srgbClr val="FF0000"/>
                </a:solidFill>
              </a:rPr>
              <a:t>nstead </a:t>
            </a:r>
            <a:r>
              <a:rPr lang="en-US" u="sng" dirty="0">
                <a:solidFill>
                  <a:srgbClr val="FF0000"/>
                </a:solidFill>
              </a:rPr>
              <a:t>of using a queue</a:t>
            </a:r>
            <a:r>
              <a:rPr lang="en-US" dirty="0"/>
              <a:t>, we use </a:t>
            </a:r>
            <a:r>
              <a:rPr lang="en-US" u="sng" dirty="0">
                <a:solidFill>
                  <a:srgbClr val="7030A0"/>
                </a:solidFill>
              </a:rPr>
              <a:t>a priority queue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655AC79-D80A-3B41-A0FF-8341C6805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-76880"/>
            <a:ext cx="9144000" cy="609601"/>
          </a:xfrm>
          <a:noFill/>
          <a:ln/>
        </p:spPr>
        <p:txBody>
          <a:bodyPr vert="horz" lIns="91440" tIns="18288" rIns="91440" bIns="45720" rtlCol="0" anchor="ctr">
            <a:normAutofit/>
          </a:bodyPr>
          <a:lstStyle/>
          <a:p>
            <a:pPr algn="ctr"/>
            <a:r>
              <a:rPr lang="en-US" altLang="en-QA" sz="3200" dirty="0">
                <a:solidFill>
                  <a:srgbClr val="C00000"/>
                </a:solidFill>
                <a:latin typeface="+mn-lt"/>
              </a:rPr>
              <a:t>General Algorithm for Best-First </a:t>
            </a:r>
            <a:r>
              <a:rPr lang="en-US" altLang="en-QA" sz="3200" dirty="0" smtClean="0">
                <a:solidFill>
                  <a:srgbClr val="C00000"/>
                </a:solidFill>
                <a:latin typeface="+mn-lt"/>
              </a:rPr>
              <a:t>Search using B&amp;B</a:t>
            </a:r>
            <a:endParaRPr lang="en-US" altLang="en-QA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25C5689-CF6A-294D-883D-F9123F99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7" y="651615"/>
            <a:ext cx="6629400" cy="606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bestf_bb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State_Space_Tree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en-QA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best)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85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priority_queue_of_node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PQ;</a:t>
            </a:r>
          </a:p>
          <a:p>
            <a:pPr lvl="1">
              <a:lnSpc>
                <a:spcPct val="85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Q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(PQ);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root of T;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  <a:endParaRPr lang="en-US" altLang="en-Q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empty(PQ))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</a:t>
            </a:r>
            <a:r>
              <a:rPr lang="en-US" altLang="en-Q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(bound(v) is better than best)</a:t>
            </a:r>
          </a:p>
          <a:p>
            <a:pPr lvl="1">
              <a:lnSpc>
                <a:spcPct val="90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child u of v)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(value(u) is better than best)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(u);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(bound(u) is better than best)</a:t>
            </a:r>
          </a:p>
          <a:p>
            <a:pPr lvl="1"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Q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PQ,u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598" y="706327"/>
            <a:ext cx="358878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Q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to be empty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9394" y="941326"/>
            <a:ext cx="5413203" cy="1099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B380F8-924A-1C45-B552-877F98C6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023" y="1341598"/>
            <a:ext cx="5652977" cy="173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Q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insert(PQ, v) </a:t>
            </a:r>
            <a:endParaRPr lang="en-US" altLang="en-QA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altLang="en-Q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priority queue PQ 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remove(PQ, v)</a:t>
            </a:r>
            <a:endParaRPr lang="en-US" altLang="en-QA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node with the best bound     and assigns its value to v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009" y="3452962"/>
            <a:ext cx="4035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node with best bound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1590" y="3683794"/>
            <a:ext cx="4646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233" y="3940505"/>
            <a:ext cx="4035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node is still promising</a:t>
            </a:r>
            <a:endParaRPr lang="en-US" altLang="en-QA" sz="24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465" y="4058701"/>
            <a:ext cx="1217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2" name="TextBox 1"/>
          <p:cNvSpPr txBox="1"/>
          <p:nvPr/>
        </p:nvSpPr>
        <p:spPr>
          <a:xfrm>
            <a:off x="10098080" y="3971282"/>
            <a:ext cx="20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Different than BFS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9876" y="5628802"/>
            <a:ext cx="609600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way, we avoid visiting children of a node that becomes </a:t>
            </a:r>
            <a:r>
              <a:rPr lang="en-US" sz="2400" u="sng" dirty="0" err="1" smtClean="0">
                <a:solidFill>
                  <a:srgbClr val="FF0000"/>
                </a:solidFill>
              </a:rPr>
              <a:t>nonpromising</a:t>
            </a:r>
            <a:r>
              <a:rPr lang="en-US" sz="2400" dirty="0" smtClean="0"/>
              <a:t> after it is visited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78456" y="4432947"/>
            <a:ext cx="0" cy="119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911"/>
            <a:ext cx="10972800" cy="538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Best-First Search B&amp;B vs. Breadth-First Search B&amp;B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A4DFDE-ACE0-6144-876D-4699E8BE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8" y="1334514"/>
            <a:ext cx="6003637" cy="5479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breadthf_bb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State_Space_Tree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T,</a:t>
            </a:r>
            <a:endParaRPr lang="en-US" altLang="en-Q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number&amp;</a:t>
            </a:r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best)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queue_of_node</a:t>
            </a:r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Q;</a:t>
            </a:r>
          </a:p>
          <a:p>
            <a:pPr>
              <a:lnSpc>
                <a:spcPct val="8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initialize(Q);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 = root of 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QA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90000"/>
              </a:lnSpc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empty(Q))  {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child u of v) {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is better than 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QA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(u);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bound(u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better than 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QA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25C5689-CF6A-294D-883D-F9123F99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9" y="1336826"/>
            <a:ext cx="5205711" cy="54217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bestf_bb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State_Space_Tree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</a:p>
          <a:p>
            <a:pPr>
              <a:lnSpc>
                <a:spcPct val="90000"/>
              </a:lnSpc>
            </a:pP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number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best)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85000"/>
              </a:lnSpc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priority_queue_of_node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PQ;</a:t>
            </a:r>
          </a:p>
          <a:p>
            <a:pPr lvl="1">
              <a:lnSpc>
                <a:spcPct val="8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(PQ);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root of T;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lnSpc>
                <a:spcPct val="90000"/>
              </a:lnSpc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empty(PQ))  {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</a:t>
            </a:r>
            <a:r>
              <a:rPr lang="en-US" altLang="en-Q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(bound(v) is better than best)</a:t>
            </a:r>
          </a:p>
          <a:p>
            <a:pPr lvl="1">
              <a:lnSpc>
                <a:spcPct val="90000"/>
              </a:lnSpc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child u of v) {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(value(u) is better than best)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QA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QA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QA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QA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(bound(u) is better than best)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Q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10838" y="4267204"/>
            <a:ext cx="1089890" cy="4433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149"/>
            <a:ext cx="10972800" cy="5228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Specific Algorithm for the 0-1 Knapsack 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829341"/>
            <a:ext cx="10852298" cy="52968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the </a:t>
            </a:r>
            <a:r>
              <a:rPr lang="en-US" dirty="0" smtClean="0">
                <a:solidFill>
                  <a:srgbClr val="0070C0"/>
                </a:solidFill>
              </a:rPr>
              <a:t>bound </a:t>
            </a:r>
            <a:r>
              <a:rPr lang="en-US" dirty="0" smtClean="0"/>
              <a:t>for a node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t the </a:t>
            </a:r>
            <a:r>
              <a:rPr lang="en-US" u="sng" dirty="0" smtClean="0">
                <a:solidFill>
                  <a:srgbClr val="0070C0"/>
                </a:solidFill>
              </a:rPr>
              <a:t>insertion time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 </a:t>
            </a:r>
            <a:r>
              <a:rPr lang="en-US" u="sng" dirty="0" smtClean="0">
                <a:solidFill>
                  <a:srgbClr val="C00000"/>
                </a:solidFill>
              </a:rPr>
              <a:t>removal time</a:t>
            </a:r>
          </a:p>
          <a:p>
            <a:pPr lvl="1"/>
            <a:r>
              <a:rPr lang="en-US" u="sng" dirty="0">
                <a:solidFill>
                  <a:srgbClr val="00B050"/>
                </a:solidFill>
              </a:rPr>
              <a:t>t</a:t>
            </a:r>
            <a:r>
              <a:rPr lang="en-US" u="sng" dirty="0" smtClean="0">
                <a:solidFill>
                  <a:srgbClr val="00B050"/>
                </a:solidFill>
              </a:rPr>
              <a:t>o order the nodes </a:t>
            </a:r>
            <a:r>
              <a:rPr lang="en-US" dirty="0" smtClean="0">
                <a:solidFill>
                  <a:srgbClr val="0070C0"/>
                </a:solidFill>
              </a:rPr>
              <a:t>in the priority queue</a:t>
            </a:r>
          </a:p>
          <a:p>
            <a:endParaRPr lang="en-US" dirty="0"/>
          </a:p>
          <a:p>
            <a:r>
              <a:rPr lang="en-US" dirty="0"/>
              <a:t>Nodes in the algorithm will have the following type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i="1" dirty="0"/>
              <a:t>node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level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profit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weight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en-US" dirty="0" smtClean="0">
                <a:solidFill>
                  <a:srgbClr val="0070C0"/>
                </a:solidFill>
              </a:rPr>
              <a:t>float  </a:t>
            </a:r>
            <a:r>
              <a:rPr lang="en-US" i="1" dirty="0" smtClean="0">
                <a:solidFill>
                  <a:srgbClr val="0070C0"/>
                </a:solidFill>
              </a:rPr>
              <a:t>bound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};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91A2884-9D2C-A64C-81BF-BFA653F6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26" y="0"/>
            <a:ext cx="9017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knapsack3(</a:t>
            </a:r>
            <a:r>
              <a:rPr lang="en-US" altLang="en-QA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QA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QA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Q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altLang="en-QA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QA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w[]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QA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Q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QA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85000"/>
              </a:lnSpc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priority_queue_of_node</a:t>
            </a:r>
            <a:r>
              <a:rPr lang="en-US" altLang="en-QA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PQ; 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Q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(PQ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v.level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v.weigth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  </a:t>
            </a:r>
            <a:endParaRPr lang="en-US" altLang="en-Q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v.bound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bound(v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PQ,v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empty(PQ))  </a:t>
            </a:r>
            <a:r>
              <a:rPr lang="en-US" altLang="en-Q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5000"/>
              </a:lnSpc>
            </a:pP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Q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PQ,v</a:t>
            </a:r>
            <a:r>
              <a:rPr lang="en-US" altLang="en-Q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lnSpc>
                <a:spcPct val="95000"/>
              </a:lnSpc>
            </a:pPr>
            <a:r>
              <a:rPr lang="en-US" altLang="en-QA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v.bound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en-QA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v.level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b="1" dirty="0">
                <a:cs typeface="Arial" panose="020B0604020202020204" pitchFamily="34" charset="0"/>
              </a:rPr>
              <a:t>+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v.weight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b="1" dirty="0">
                <a:cs typeface="Arial" panose="020B0604020202020204" pitchFamily="34" charset="0"/>
              </a:rPr>
              <a:t>+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w[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b="1" dirty="0">
                <a:cs typeface="Arial" panose="020B0604020202020204" pitchFamily="34" charset="0"/>
              </a:rPr>
              <a:t>+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US" altLang="en-Q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lang="en-US" altLang="en-Q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W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QA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QA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u.bound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 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bound(u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u.bound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QA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lang="en-US" altLang="en-Q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Q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insert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PQ,u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v.weight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v.profit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u.bound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cs typeface="Arial" panose="020B0604020202020204" pitchFamily="34" charset="0"/>
              </a:rPr>
              <a:t>=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bound(u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u.bound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QA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maxprofit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lang="en-US" altLang="en-Q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</a:pP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Q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PQ,u</a:t>
            </a:r>
            <a:r>
              <a:rPr lang="en-US" altLang="en-Q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en-Q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lvl="1">
              <a:lnSpc>
                <a:spcPct val="90000"/>
              </a:lnSpc>
            </a:pPr>
            <a:r>
              <a:rPr lang="en-US" altLang="en-Q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>
              <a:lnSpc>
                <a:spcPct val="90000"/>
              </a:lnSpc>
            </a:pPr>
            <a:r>
              <a:rPr lang="en-US" altLang="en-Q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Q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047" y="266322"/>
            <a:ext cx="342368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PQ to be empty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4950" y="449054"/>
            <a:ext cx="1931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6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047" y="994309"/>
            <a:ext cx="364146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v to be the root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6548" y="727985"/>
            <a:ext cx="3689497" cy="3301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492" y="1743599"/>
            <a:ext cx="4035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node with best bound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7041" y="2030819"/>
            <a:ext cx="4498451" cy="100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0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814" y="2279828"/>
            <a:ext cx="4035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node is still promising</a:t>
            </a:r>
            <a:endParaRPr lang="en-US" altLang="en-QA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3046" y="2449581"/>
            <a:ext cx="1217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2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10" y="3019486"/>
            <a:ext cx="141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3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10" y="3157971"/>
            <a:ext cx="1412000" cy="175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4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63046" y="2793047"/>
            <a:ext cx="2360664" cy="3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5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710" y="2796414"/>
            <a:ext cx="60237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 to the child that </a:t>
            </a:r>
            <a:r>
              <a:rPr lang="en-US" altLang="en-QA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next item (1)</a:t>
            </a:r>
            <a:endParaRPr lang="en-US" altLang="en-QA" sz="24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522" y="4901337"/>
            <a:ext cx="410379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 to the child that </a:t>
            </a:r>
            <a:r>
              <a:rPr lang="en-US" altLang="en-QA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include the next item (0)</a:t>
            </a:r>
            <a:endParaRPr lang="en-US" altLang="en-QA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887" y="5132170"/>
            <a:ext cx="2318636" cy="249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8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478" y="5387905"/>
            <a:ext cx="44660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9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064" y="3583991"/>
            <a:ext cx="420425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QA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a node’s children only </a:t>
            </a:r>
            <a:r>
              <a:rPr lang="en-US" altLang="en-QA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its bound is better 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value of the current best solution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2915" y="4000469"/>
            <a:ext cx="4020147" cy="4993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81326"/>
            <a:ext cx="11656291" cy="4365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Best-First Search B&amp;B vs. Breadth-First Search </a:t>
            </a:r>
            <a:r>
              <a:rPr lang="en-US" sz="3200" dirty="0" smtClean="0">
                <a:solidFill>
                  <a:srgbClr val="C00000"/>
                </a:solidFill>
              </a:rPr>
              <a:t>B&amp;B for 0-1 Knapsack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70" y="1089890"/>
            <a:ext cx="6186430" cy="4748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9" y="1016000"/>
            <a:ext cx="5930841" cy="5394036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946400" y="2724727"/>
            <a:ext cx="2724728" cy="47105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76F0AA6D-F1B4-F149-808E-2FA8A1AF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90" y="-42532"/>
            <a:ext cx="6204098" cy="6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(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u)  {</a:t>
            </a:r>
          </a:p>
          <a:p>
            <a:pPr lvl="1">
              <a:lnSpc>
                <a:spcPct val="85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endParaRPr lang="en-US" altLang="en-Q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5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W)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u.profit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u.level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u.weight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n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QA" sz="2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w[j] ≤ W)</a:t>
            </a: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w[j];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QA" sz="23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p[j];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QA" sz="2300" b="1" dirty="0">
                <a:cs typeface="Arial" panose="020B0604020202020204" pitchFamily="34" charset="0"/>
              </a:rPr>
              <a:t>+ 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en-US" altLang="en-QA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QA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lvl="1">
              <a:lnSpc>
                <a:spcPct val="90000"/>
              </a:lnSpc>
            </a:pPr>
            <a:r>
              <a:rPr lang="en-US" altLang="en-Q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 &lt;= n)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cs typeface="Arial" panose="020B0604020202020204" pitchFamily="34" charset="0"/>
              </a:rPr>
              <a:t>=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b="1" dirty="0">
                <a:cs typeface="Arial" panose="020B0604020202020204" pitchFamily="34" charset="0"/>
              </a:rPr>
              <a:t>+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 - </a:t>
            </a:r>
            <a:r>
              <a:rPr lang="en-US" altLang="en-QA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totweight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QA" sz="2300" b="1" dirty="0">
                <a:cs typeface="Arial" panose="020B0604020202020204" pitchFamily="34" charset="0"/>
              </a:rPr>
              <a:t>*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p[k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]/w[k];</a:t>
            </a:r>
          </a:p>
          <a:p>
            <a:pPr lvl="1"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QA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QA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Q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Q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256" y="3375705"/>
            <a:ext cx="41466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Grab as many items as possible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300" y="3606538"/>
            <a:ext cx="29239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9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254" y="4584534"/>
            <a:ext cx="640788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k for consistency with formula in the textbook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9300" y="4815367"/>
            <a:ext cx="29239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1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26" y="5238041"/>
            <a:ext cx="41466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Grab fraction of the kth item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320" y="5465791"/>
            <a:ext cx="1079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2" name="TextBox 1"/>
          <p:cNvSpPr txBox="1"/>
          <p:nvPr/>
        </p:nvSpPr>
        <p:spPr>
          <a:xfrm>
            <a:off x="4912243" y="674008"/>
            <a:ext cx="665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THE SAME BOUND FUNCTION IS USED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544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829"/>
            <a:ext cx="10972800" cy="3845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Quick Check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882503"/>
            <a:ext cx="10831033" cy="52436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branch-and-bound problem, we are limited in a fixed way to traverse the tree (True or False)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Since the 0-1 Knapsack problem is a(n) ……………problem, we can use branch and bound for it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best-first search, unlike breadth-first search, we put items into a(n) …………….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Priority queue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55" y="0"/>
            <a:ext cx="10515600" cy="893520"/>
          </a:xfrm>
        </p:spPr>
        <p:txBody>
          <a:bodyPr/>
          <a:lstStyle/>
          <a:p>
            <a:r>
              <a:rPr lang="en-US" dirty="0" smtClean="0"/>
              <a:t>Applications of Branch-and-Bound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34" y="739752"/>
            <a:ext cx="10515600" cy="5771439"/>
          </a:xfrm>
        </p:spPr>
        <p:txBody>
          <a:bodyPr>
            <a:noAutofit/>
          </a:bodyPr>
          <a:lstStyle/>
          <a:p>
            <a:r>
              <a:rPr lang="en-US" dirty="0"/>
              <a:t>This approach is used for a number </a:t>
            </a:r>
            <a:r>
              <a:rPr lang="en-US" dirty="0" smtClean="0"/>
              <a:t> problems</a:t>
            </a:r>
            <a:endParaRPr lang="en-US" dirty="0"/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0/1 knapsack problem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Travelling salesman problem (TSP)</a:t>
            </a:r>
          </a:p>
          <a:p>
            <a:pPr lvl="1"/>
            <a:r>
              <a:rPr lang="en-US" sz="2200" dirty="0"/>
              <a:t>Feature selection in machine learning</a:t>
            </a:r>
          </a:p>
          <a:p>
            <a:pPr lvl="1"/>
            <a:r>
              <a:rPr lang="en-US" sz="2200" dirty="0"/>
              <a:t>Structured prediction in computer vision</a:t>
            </a:r>
          </a:p>
          <a:p>
            <a:pPr lvl="1"/>
            <a:r>
              <a:rPr lang="en-US" sz="2200" dirty="0" smtClean="0"/>
              <a:t>Integer </a:t>
            </a:r>
            <a:r>
              <a:rPr lang="en-US" sz="2200" dirty="0"/>
              <a:t>programming</a:t>
            </a:r>
          </a:p>
          <a:p>
            <a:pPr lvl="1"/>
            <a:r>
              <a:rPr lang="en-US" sz="2200" dirty="0"/>
              <a:t>Nonlinear programming</a:t>
            </a:r>
          </a:p>
          <a:p>
            <a:pPr lvl="1"/>
            <a:r>
              <a:rPr lang="en-US" sz="2200" dirty="0" smtClean="0"/>
              <a:t>Quadratic </a:t>
            </a:r>
            <a:r>
              <a:rPr lang="en-US" sz="2200" dirty="0"/>
              <a:t>assignment problem (QAP)</a:t>
            </a:r>
          </a:p>
          <a:p>
            <a:pPr lvl="1"/>
            <a:r>
              <a:rPr lang="en-US" sz="2200" dirty="0"/>
              <a:t>Maximum satisfiability problem (MAX-SAT)</a:t>
            </a:r>
          </a:p>
          <a:p>
            <a:pPr lvl="1"/>
            <a:r>
              <a:rPr lang="en-US" sz="2200" dirty="0"/>
              <a:t>Nearest neighbor </a:t>
            </a:r>
            <a:r>
              <a:rPr lang="en-US" sz="2200" dirty="0" smtClean="0"/>
              <a:t>search</a:t>
            </a:r>
            <a:endParaRPr lang="en-US" sz="2200" dirty="0"/>
          </a:p>
          <a:p>
            <a:pPr lvl="1"/>
            <a:r>
              <a:rPr lang="en-US" sz="2200" dirty="0"/>
              <a:t>Flow shop scheduling</a:t>
            </a:r>
          </a:p>
          <a:p>
            <a:pPr lvl="1"/>
            <a:r>
              <a:rPr lang="en-US" sz="2200" dirty="0"/>
              <a:t>Cutting stock problem</a:t>
            </a:r>
          </a:p>
          <a:p>
            <a:pPr lvl="1"/>
            <a:r>
              <a:rPr lang="en-US" sz="2200" dirty="0"/>
              <a:t>Computational </a:t>
            </a:r>
            <a:r>
              <a:rPr lang="en-US" sz="2200" dirty="0" err="1"/>
              <a:t>phylogenetics</a:t>
            </a:r>
            <a:endParaRPr lang="en-US" sz="2200" dirty="0"/>
          </a:p>
          <a:p>
            <a:pPr lvl="1"/>
            <a:r>
              <a:rPr lang="en-US" sz="2200" dirty="0" smtClean="0"/>
              <a:t>Parameter estimation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261825" y="6172757"/>
            <a:ext cx="605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en.wikipedia.org/wiki/Branch_and_bound#cite_note-5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503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6.2. The Traveling Salesperson 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764" y="1213814"/>
            <a:ext cx="10972800" cy="4087860"/>
          </a:xfrm>
        </p:spPr>
        <p:txBody>
          <a:bodyPr/>
          <a:lstStyle/>
          <a:p>
            <a:r>
              <a:rPr lang="en-US" dirty="0" smtClean="0"/>
              <a:t>We last saw Nancy in Section 5.6</a:t>
            </a:r>
          </a:p>
          <a:p>
            <a:pPr lvl="1"/>
            <a:r>
              <a:rPr lang="en-US" dirty="0" smtClean="0"/>
              <a:t>Her sales territory was expanded to </a:t>
            </a:r>
            <a:r>
              <a:rPr lang="en-US" u="sng" dirty="0" smtClean="0">
                <a:solidFill>
                  <a:srgbClr val="0070C0"/>
                </a:solidFill>
              </a:rPr>
              <a:t>40 cities</a:t>
            </a:r>
          </a:p>
          <a:p>
            <a:pPr lvl="1"/>
            <a:r>
              <a:rPr lang="en-US" dirty="0" smtClean="0"/>
              <a:t>She used </a:t>
            </a:r>
            <a:r>
              <a:rPr lang="en-US" dirty="0" smtClean="0">
                <a:solidFill>
                  <a:srgbClr val="00B050"/>
                </a:solidFill>
              </a:rPr>
              <a:t>Backtracking algorithm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rgbClr val="0070C0"/>
                </a:solidFill>
              </a:rPr>
              <a:t>Hamiltonian Circuits problem</a:t>
            </a:r>
          </a:p>
          <a:p>
            <a:pPr lvl="1"/>
            <a:r>
              <a:rPr lang="en-US" dirty="0" smtClean="0"/>
              <a:t>Even if she finds a tour efficiently, that tour </a:t>
            </a:r>
            <a:r>
              <a:rPr lang="en-US" u="sng" dirty="0" smtClean="0">
                <a:solidFill>
                  <a:srgbClr val="C00000"/>
                </a:solidFill>
              </a:rPr>
              <a:t>could be far from optimal</a:t>
            </a:r>
          </a:p>
          <a:p>
            <a:pPr lvl="1"/>
            <a:r>
              <a:rPr lang="en-US" dirty="0" smtClean="0"/>
              <a:t>So, she wants to apply the </a:t>
            </a:r>
            <a:r>
              <a:rPr lang="en-US" u="sng" dirty="0" smtClean="0">
                <a:solidFill>
                  <a:srgbClr val="7030A0"/>
                </a:solidFill>
              </a:rPr>
              <a:t>Branch-and-Bound algorithm</a:t>
            </a:r>
          </a:p>
          <a:p>
            <a:r>
              <a:rPr lang="en-US" u="sng" dirty="0" smtClean="0">
                <a:solidFill>
                  <a:srgbClr val="00B050"/>
                </a:solidFill>
              </a:rPr>
              <a:t>Goal</a:t>
            </a:r>
          </a:p>
          <a:p>
            <a:pPr lvl="1"/>
            <a:r>
              <a:rPr lang="en-US" dirty="0" smtClean="0"/>
              <a:t>Find the </a:t>
            </a:r>
            <a:r>
              <a:rPr lang="en-US" u="sng" dirty="0" smtClean="0">
                <a:solidFill>
                  <a:srgbClr val="0070C0"/>
                </a:solidFill>
              </a:rPr>
              <a:t>shortest path </a:t>
            </a:r>
            <a:r>
              <a:rPr lang="en-US" dirty="0" smtClean="0"/>
              <a:t>in a directed graph</a:t>
            </a:r>
          </a:p>
          <a:p>
            <a:pPr lvl="1"/>
            <a:r>
              <a:rPr lang="en-US" dirty="0" smtClean="0"/>
              <a:t>Starts at a given vertex, visits each vertex exactly once, and ends up back at the starting vertex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6" y="-24223"/>
            <a:ext cx="10972800" cy="597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6.2. The Traveling Salesperson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0" y="1072055"/>
            <a:ext cx="9846596" cy="3836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2662" y="4945223"/>
            <a:ext cx="207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Optimal Tour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5626"/>
            <a:ext cx="10972800" cy="3980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6.2. The Traveling Salesperson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1" y="562931"/>
            <a:ext cx="8488854" cy="526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8582" y="3319244"/>
            <a:ext cx="54647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node that is </a:t>
            </a:r>
            <a:r>
              <a:rPr lang="en-US" sz="2400" u="sng" dirty="0" smtClean="0">
                <a:solidFill>
                  <a:srgbClr val="0070C0"/>
                </a:solidFill>
              </a:rPr>
              <a:t>not  a leaf </a:t>
            </a:r>
            <a:r>
              <a:rPr lang="en-US" sz="2400" dirty="0" smtClean="0"/>
              <a:t>represents all those </a:t>
            </a:r>
            <a:r>
              <a:rPr lang="en-US" sz="2400" u="sng" dirty="0" smtClean="0">
                <a:solidFill>
                  <a:srgbClr val="00B050"/>
                </a:solidFill>
              </a:rPr>
              <a:t>tours that start with the path</a:t>
            </a:r>
            <a:r>
              <a:rPr lang="en-US" sz="2400" dirty="0" smtClean="0"/>
              <a:t> stored at that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 </a:t>
            </a:r>
            <a:r>
              <a:rPr lang="en-US" sz="2400" dirty="0" smtClean="0">
                <a:solidFill>
                  <a:srgbClr val="FF0000"/>
                </a:solidFill>
              </a:rPr>
              <a:t>[1, 2, 3] </a:t>
            </a:r>
            <a:r>
              <a:rPr lang="en-US" sz="2400" dirty="0" smtClean="0"/>
              <a:t>represents 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smtClean="0">
                <a:solidFill>
                  <a:srgbClr val="FF0000"/>
                </a:solidFill>
              </a:rPr>
              <a:t>1, 2, 3</a:t>
            </a:r>
            <a:r>
              <a:rPr lang="en-US" sz="2400" dirty="0" smtClean="0">
                <a:solidFill>
                  <a:srgbClr val="0070C0"/>
                </a:solidFill>
              </a:rPr>
              <a:t>, 4, 5, 1]</a:t>
            </a:r>
            <a:r>
              <a:rPr lang="en-US" sz="2400" dirty="0" smtClean="0"/>
              <a:t> and [</a:t>
            </a:r>
            <a:r>
              <a:rPr lang="en-US" sz="2400" dirty="0" smtClean="0">
                <a:solidFill>
                  <a:srgbClr val="FF0000"/>
                </a:solidFill>
              </a:rPr>
              <a:t>1, 2, 3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5, 4, 1</a:t>
            </a:r>
            <a:r>
              <a:rPr lang="en-US" sz="2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C00000"/>
                </a:solidFill>
              </a:rPr>
              <a:t>Each leaf </a:t>
            </a:r>
            <a:r>
              <a:rPr lang="en-US" sz="2400" dirty="0" smtClean="0"/>
              <a:t>represents </a:t>
            </a:r>
            <a:r>
              <a:rPr lang="en-US" sz="2400" u="sng" dirty="0" smtClean="0">
                <a:solidFill>
                  <a:srgbClr val="0070C0"/>
                </a:solidFill>
              </a:rPr>
              <a:t>a tour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must </a:t>
            </a:r>
            <a:r>
              <a:rPr lang="en-US" sz="2400" u="sng" dirty="0">
                <a:solidFill>
                  <a:srgbClr val="0070C0"/>
                </a:solidFill>
              </a:rPr>
              <a:t>find a leaf</a:t>
            </a:r>
            <a:r>
              <a:rPr lang="en-US" sz="2400" dirty="0"/>
              <a:t> that contains an </a:t>
            </a:r>
            <a:r>
              <a:rPr lang="en-US" sz="2400" u="sng" dirty="0">
                <a:solidFill>
                  <a:srgbClr val="C00000"/>
                </a:solidFill>
              </a:rPr>
              <a:t>optimal tour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66329" y="2521527"/>
            <a:ext cx="240145" cy="9270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228436" y="5588000"/>
            <a:ext cx="1237673" cy="6096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58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Additional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1064491"/>
            <a:ext cx="10741891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https://iq.opengenus.org/travelling-salesman-branch-bound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apture-given-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" y="2294149"/>
            <a:ext cx="5658427" cy="37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In-Class Exercise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83200" y="177801"/>
            <a:ext cx="6040581" cy="4525963"/>
          </a:xfrm>
        </p:spPr>
        <p:txBody>
          <a:bodyPr/>
          <a:lstStyle/>
          <a:p>
            <a:r>
              <a:rPr lang="en-US" dirty="0" smtClean="0"/>
              <a:t>What is the minimum cost of the TSP problem using the given adjacency matrix?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Apply B&amp;B technique and calculate cost of each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4" y="1204841"/>
            <a:ext cx="4191000" cy="4762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712364" y="3038764"/>
            <a:ext cx="1062181" cy="701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87836" y="4197926"/>
            <a:ext cx="1062181" cy="701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55527" y="4204927"/>
            <a:ext cx="1062181" cy="701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56254" y="4211781"/>
            <a:ext cx="1062181" cy="701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215416" y="4211781"/>
            <a:ext cx="1062181" cy="701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7324436" y="3637927"/>
            <a:ext cx="543481" cy="55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8243455" y="3740727"/>
            <a:ext cx="143163" cy="46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9" idx="0"/>
          </p:cNvCxnSpPr>
          <p:nvPr/>
        </p:nvCxnSpPr>
        <p:spPr>
          <a:xfrm>
            <a:off x="8618992" y="3637927"/>
            <a:ext cx="968353" cy="57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10" idx="0"/>
          </p:cNvCxnSpPr>
          <p:nvPr/>
        </p:nvCxnSpPr>
        <p:spPr>
          <a:xfrm>
            <a:off x="8774545" y="3389746"/>
            <a:ext cx="1971962" cy="82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17708" y="3038764"/>
            <a:ext cx="26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C=?, </a:t>
            </a:r>
            <a:r>
              <a:rPr lang="en-US" dirty="0" err="1" smtClean="0"/>
              <a:t>minLength</a:t>
            </a:r>
            <a:r>
              <a:rPr lang="en-US" dirty="0" smtClean="0"/>
              <a:t> = INF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7836" y="4962786"/>
            <a:ext cx="97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68671" y="4956126"/>
            <a:ext cx="97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40979" y="4946890"/>
            <a:ext cx="97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75633" y="4979499"/>
            <a:ext cx="97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45" y="159024"/>
            <a:ext cx="10972800" cy="5031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6.2. The Traveling Salesperson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304801" y="819808"/>
                <a:ext cx="10972800" cy="58752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use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best-first search</a:t>
                </a:r>
                <a:r>
                  <a:rPr lang="en-US" dirty="0" smtClean="0"/>
                  <a:t>, we need to </a:t>
                </a:r>
                <a:r>
                  <a:rPr lang="en-US" u="sng" dirty="0" smtClean="0">
                    <a:solidFill>
                      <a:srgbClr val="00B050"/>
                    </a:solidFill>
                  </a:rPr>
                  <a:t>determine a bound </a:t>
                </a:r>
                <a:r>
                  <a:rPr lang="en-US" dirty="0" smtClean="0"/>
                  <a:t>for each node</a:t>
                </a:r>
              </a:p>
              <a:p>
                <a:r>
                  <a:rPr lang="en-US" dirty="0" smtClean="0"/>
                  <a:t>We need to determine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a lower bound </a:t>
                </a:r>
                <a:r>
                  <a:rPr lang="en-US" dirty="0" smtClean="0"/>
                  <a:t>on the length of any tour that </a:t>
                </a:r>
              </a:p>
              <a:p>
                <a:pPr lvl="1"/>
                <a:r>
                  <a:rPr lang="en-US" dirty="0" smtClean="0"/>
                  <a:t>can be obtained by expanding beyond a given node, and </a:t>
                </a:r>
              </a:p>
              <a:p>
                <a:pPr lvl="1"/>
                <a:r>
                  <a:rPr lang="en-US" dirty="0" smtClean="0"/>
                  <a:t>we call the </a:t>
                </a:r>
                <a:r>
                  <a:rPr lang="en-US" u="sng" dirty="0" smtClean="0">
                    <a:solidFill>
                      <a:srgbClr val="00B050"/>
                    </a:solidFill>
                  </a:rPr>
                  <a:t>node promising </a:t>
                </a:r>
                <a:r>
                  <a:rPr lang="en-US" sz="2400" dirty="0" smtClean="0"/>
                  <a:t>only </a:t>
                </a:r>
                <a:r>
                  <a:rPr lang="en-US" sz="2400" dirty="0"/>
                  <a:t>if </a:t>
                </a:r>
                <a:endParaRPr lang="en-US" sz="2400" dirty="0" smtClean="0"/>
              </a:p>
              <a:p>
                <a:pPr lvl="2"/>
                <a:r>
                  <a:rPr lang="en-US" u="sng" dirty="0" smtClean="0">
                    <a:solidFill>
                      <a:srgbClr val="C00000"/>
                    </a:solidFill>
                  </a:rPr>
                  <a:t>its </a:t>
                </a:r>
                <a:r>
                  <a:rPr lang="en-US" u="sng" dirty="0">
                    <a:solidFill>
                      <a:srgbClr val="C00000"/>
                    </a:solidFill>
                  </a:rPr>
                  <a:t>bound </a:t>
                </a:r>
                <a:r>
                  <a:rPr lang="en-US" u="sng" dirty="0">
                    <a:solidFill>
                      <a:srgbClr val="0070C0"/>
                    </a:solidFill>
                  </a:rPr>
                  <a:t>is less than the current minimum tour </a:t>
                </a:r>
                <a:r>
                  <a:rPr lang="en-US" u="sng" dirty="0" smtClean="0">
                    <a:solidFill>
                      <a:srgbClr val="0070C0"/>
                    </a:solidFill>
                  </a:rPr>
                  <a:t>length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 </a:t>
                </a:r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bound</a:t>
                </a:r>
                <a:r>
                  <a:rPr lang="en-US" b="1" dirty="0" smtClean="0"/>
                  <a:t> </a:t>
                </a:r>
                <a:r>
                  <a:rPr lang="en-US" b="1" dirty="0"/>
                  <a:t> </a:t>
                </a:r>
                <a:r>
                  <a:rPr lang="en-US" b="1" dirty="0" smtClean="0"/>
                  <a:t>&lt;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minlength</a:t>
                </a:r>
                <a:r>
                  <a:rPr lang="en-US" b="1" dirty="0" smtClean="0"/>
                  <a:t>)</a:t>
                </a:r>
              </a:p>
              <a:p>
                <a:r>
                  <a:rPr lang="en-US" u="sng" dirty="0">
                    <a:solidFill>
                      <a:srgbClr val="C00000"/>
                    </a:solidFill>
                  </a:rPr>
                  <a:t>A lower bound </a:t>
                </a:r>
                <a:r>
                  <a:rPr lang="en-US" dirty="0"/>
                  <a:t>on the cost (length of the edge taken) of leaving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given by the </a:t>
                </a:r>
                <a:r>
                  <a:rPr lang="en-US" u="sng" dirty="0" smtClean="0">
                    <a:solidFill>
                      <a:srgbClr val="00B050"/>
                    </a:solidFill>
                  </a:rPr>
                  <a:t>minimum of all the nonzero entries in row 1 </a:t>
                </a:r>
                <a:r>
                  <a:rPr lang="en-US" dirty="0" smtClean="0"/>
                  <a:t>of the adjacency matrix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 lower bound on the cost of leaving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given by the minimum of all the nonzero entries in row2, and so on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minimum(14, 4, 10, 20) = 4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minimum(14, 7, 8, 7)     = 7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minimum(4,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5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7, 16)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minimum(11,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7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9, 2)     = 2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minimum(18,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7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17, 4)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</a:p>
              <a:p>
                <a:pPr marL="1828800" lvl="4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1" y="819808"/>
                <a:ext cx="10972800" cy="5875281"/>
              </a:xfrm>
              <a:blipFill>
                <a:blip r:embed="rId2"/>
                <a:stretch>
                  <a:fillRect l="-1000" t="-1660" r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0" y="4466897"/>
            <a:ext cx="3794235" cy="20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652"/>
            <a:ext cx="10972800" cy="597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6.2. The Traveling Salesperson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09599" y="662152"/>
                <a:ext cx="10867697" cy="610650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Because a tour must leave every vertex exactly once</a:t>
                </a:r>
              </a:p>
              <a:p>
                <a:pPr lvl="1"/>
                <a:r>
                  <a:rPr lang="en-US" sz="2800" dirty="0"/>
                  <a:t>a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 lower bound </a:t>
                </a:r>
                <a:r>
                  <a:rPr lang="en-US" dirty="0" smtClean="0"/>
                  <a:t>on the length of a tour is the </a:t>
                </a:r>
                <a:r>
                  <a:rPr lang="en-US" u="sng" dirty="0" smtClean="0">
                    <a:solidFill>
                      <a:srgbClr val="0070C0"/>
                    </a:solidFill>
                  </a:rPr>
                  <a:t>sum of these minimums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4 + 7 + 4+ 2 + 4 = 21</a:t>
                </a:r>
              </a:p>
              <a:p>
                <a:pPr lvl="1"/>
                <a:r>
                  <a:rPr lang="en-US" dirty="0"/>
                  <a:t>This means that there can be </a:t>
                </a:r>
                <a:r>
                  <a:rPr lang="en-US" u="sng" dirty="0">
                    <a:solidFill>
                      <a:srgbClr val="C00000"/>
                    </a:solidFill>
                  </a:rPr>
                  <a:t>no tour with a shorter length than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21</a:t>
                </a:r>
              </a:p>
              <a:p>
                <a:r>
                  <a:rPr lang="en-US" dirty="0" smtClean="0"/>
                  <a:t>Suppose we have visited the node containing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[1, 2]</a:t>
                </a:r>
              </a:p>
              <a:p>
                <a:pPr lvl="1"/>
                <a:r>
                  <a:rPr lang="en-US" dirty="0" smtClean="0"/>
                  <a:t>We committed to 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the </a:t>
                </a:r>
                <a:r>
                  <a:rPr lang="en-US" u="sng" dirty="0" smtClean="0">
                    <a:solidFill>
                      <a:srgbClr val="00B050"/>
                    </a:solidFill>
                  </a:rPr>
                  <a:t>second vertex on the tour</a:t>
                </a:r>
              </a:p>
              <a:p>
                <a:pPr lvl="1"/>
                <a:r>
                  <a:rPr lang="en-US" dirty="0" smtClean="0"/>
                  <a:t>the cost of getting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weight on the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to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(14)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ny tour obtained by expanding beyond this node has the following lower bounds on the costs of leaving the vertices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                                   14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minimum(7,8,7)           =7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minimum(4,7,16)         =4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minimum(11,9,2)         =2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minimum(18,17,4)       =4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14 + 7 + 4 + 2 + 4 = 31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599" y="662152"/>
                <a:ext cx="10867697" cy="6106509"/>
              </a:xfrm>
              <a:blipFill>
                <a:blip r:embed="rId2"/>
                <a:stretch>
                  <a:fillRect l="-1010" t="-1698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37131" y="4435366"/>
            <a:ext cx="484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Check the next slides to see why we do not include some values!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254" y="40356"/>
            <a:ext cx="2280746" cy="12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2900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6.2. The Traveling Salesperson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525516" y="998483"/>
                <a:ext cx="10825655" cy="5369419"/>
              </a:xfrm>
            </p:spPr>
            <p:txBody>
              <a:bodyPr/>
              <a:lstStyle/>
              <a:p>
                <a:r>
                  <a:rPr lang="en-US" dirty="0" smtClean="0"/>
                  <a:t>To obtain the minimum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we do not include the edge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because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e cannot return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To obtain the minimums for the other vertices</a:t>
                </a:r>
              </a:p>
              <a:p>
                <a:pPr lvl="1"/>
                <a:r>
                  <a:rPr lang="en-US" dirty="0" smtClean="0"/>
                  <a:t>we do not include the edge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because we have already been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25516" y="998483"/>
                <a:ext cx="10825655" cy="5369419"/>
              </a:xfrm>
              <a:blipFill>
                <a:blip r:embed="rId2"/>
                <a:stretch>
                  <a:fillRect l="-1014" t="-193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40" y="4653031"/>
            <a:ext cx="2811518" cy="17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45" y="1369"/>
            <a:ext cx="10972800" cy="5661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6.2. The Traveling Salesperson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09600" y="704193"/>
                <a:ext cx="11046372" cy="5421971"/>
              </a:xfrm>
            </p:spPr>
            <p:txBody>
              <a:bodyPr/>
              <a:lstStyle/>
              <a:p>
                <a:r>
                  <a:rPr lang="en-US" dirty="0" smtClean="0"/>
                  <a:t>Suppose we have visited the node containing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[1,2,3]</a:t>
                </a:r>
              </a:p>
              <a:p>
                <a:pPr lvl="1"/>
                <a:r>
                  <a:rPr lang="en-US" dirty="0" smtClean="0"/>
                  <a:t>We committed to 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the second vertex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the third vertex</a:t>
                </a:r>
              </a:p>
              <a:p>
                <a:pPr lvl="1"/>
                <a:r>
                  <a:rPr lang="en-US" dirty="0" smtClean="0"/>
                  <a:t>Any tour obtained by expanding beyond this node has the following lower bounds on the costs of leaving the vertices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14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  7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minimum(7,16) =   7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minimum(11,2) =   2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minimum(18,4) =   4</a:t>
                </a:r>
              </a:p>
              <a:p>
                <a:pPr lvl="1"/>
                <a:r>
                  <a:rPr lang="en-US" dirty="0" smtClean="0"/>
                  <a:t>To obtain the minimums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en-US" dirty="0" smtClean="0"/>
                  <a:t>we do not consider the edges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Because we have already been to these vertices</a:t>
                </a:r>
              </a:p>
              <a:p>
                <a:pPr lvl="1"/>
                <a:r>
                  <a:rPr lang="en-US" dirty="0" smtClean="0"/>
                  <a:t>The lower bound on the length of any tour we could obtain by expanding beyond the node containing [1,2,3] is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14+7+7+2+4 = 34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704193"/>
                <a:ext cx="11046372" cy="5421971"/>
              </a:xfrm>
              <a:blipFill>
                <a:blip r:embed="rId2"/>
                <a:stretch>
                  <a:fillRect l="-993" t="-1912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27" y="2103795"/>
            <a:ext cx="2811518" cy="17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1" y="-19652"/>
            <a:ext cx="10972800" cy="4926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6.3. (page 266) Best-First Search with B&amp;B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1" y="683172"/>
            <a:ext cx="10565853" cy="58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43"/>
            <a:ext cx="10515600" cy="623165"/>
          </a:xfrm>
        </p:spPr>
        <p:txBody>
          <a:bodyPr/>
          <a:lstStyle/>
          <a:p>
            <a:r>
              <a:rPr lang="en-US" dirty="0" smtClean="0"/>
              <a:t>Branch and Bound (B&amp;B)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974"/>
            <a:ext cx="10515600" cy="4918317"/>
          </a:xfrm>
        </p:spPr>
        <p:txBody>
          <a:bodyPr/>
          <a:lstStyle/>
          <a:p>
            <a:r>
              <a:rPr lang="en-US" u="sng" dirty="0" smtClean="0">
                <a:solidFill>
                  <a:srgbClr val="0070C0"/>
                </a:solidFill>
              </a:rPr>
              <a:t>0-1 Knapsack problem </a:t>
            </a:r>
            <a:r>
              <a:rPr lang="en-US" dirty="0" smtClean="0"/>
              <a:t>solved with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Dynamic programming </a:t>
            </a:r>
            <a:r>
              <a:rPr lang="en-US" dirty="0" smtClean="0"/>
              <a:t>(Section 4.5)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Backtracking algorithm </a:t>
            </a:r>
            <a:r>
              <a:rPr lang="en-US" dirty="0" smtClean="0"/>
              <a:t>(Section 5.7)</a:t>
            </a:r>
          </a:p>
          <a:p>
            <a:pPr lvl="1"/>
            <a:r>
              <a:rPr lang="en-US" dirty="0" smtClean="0"/>
              <a:t>Both are </a:t>
            </a:r>
            <a:r>
              <a:rPr lang="en-US" dirty="0" smtClean="0">
                <a:solidFill>
                  <a:srgbClr val="C00000"/>
                </a:solidFill>
              </a:rPr>
              <a:t>exponential-time in the worst case</a:t>
            </a:r>
          </a:p>
          <a:p>
            <a:pPr lvl="1"/>
            <a:r>
              <a:rPr lang="en-US" dirty="0" smtClean="0"/>
              <a:t>Can take </a:t>
            </a:r>
            <a:r>
              <a:rPr lang="en-US" u="sng" dirty="0" smtClean="0"/>
              <a:t>many years to solve</a:t>
            </a:r>
            <a:r>
              <a:rPr lang="en-US" dirty="0" smtClean="0"/>
              <a:t> a particular instance</a:t>
            </a:r>
          </a:p>
          <a:p>
            <a:pPr lvl="1"/>
            <a:r>
              <a:rPr lang="en-US" dirty="0" smtClean="0"/>
              <a:t>Another solution with </a:t>
            </a:r>
            <a:r>
              <a:rPr lang="en-US" b="1" dirty="0" smtClean="0">
                <a:solidFill>
                  <a:srgbClr val="0070C0"/>
                </a:solidFill>
              </a:rPr>
              <a:t>Branch-and-Bound</a:t>
            </a:r>
            <a:r>
              <a:rPr lang="en-US" dirty="0" smtClean="0"/>
              <a:t> algorithm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Branch-and-Bound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improvement on the </a:t>
            </a:r>
            <a:r>
              <a:rPr lang="en-US" dirty="0" smtClean="0">
                <a:solidFill>
                  <a:srgbClr val="00B050"/>
                </a:solidFill>
              </a:rPr>
              <a:t>Backtracking algorithm</a:t>
            </a:r>
          </a:p>
          <a:p>
            <a:r>
              <a:rPr lang="en-US" u="sng" dirty="0" smtClean="0">
                <a:solidFill>
                  <a:srgbClr val="00B050"/>
                </a:solidFill>
              </a:rPr>
              <a:t>Similarity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state space tree used </a:t>
            </a:r>
          </a:p>
          <a:p>
            <a:r>
              <a:rPr lang="en-US" u="sng" dirty="0" smtClean="0">
                <a:solidFill>
                  <a:srgbClr val="C00000"/>
                </a:solidFill>
              </a:rPr>
              <a:t>Differences</a:t>
            </a:r>
          </a:p>
          <a:p>
            <a:pPr lvl="1"/>
            <a:r>
              <a:rPr lang="en-US" b="1" u="sng" dirty="0" smtClean="0"/>
              <a:t>not </a:t>
            </a:r>
            <a:r>
              <a:rPr lang="en-US" b="1" u="sng" dirty="0"/>
              <a:t>limited to a depth-first traversal </a:t>
            </a:r>
            <a:r>
              <a:rPr lang="en-US" dirty="0"/>
              <a:t>of the state space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b="1" u="sng" dirty="0" smtClean="0"/>
              <a:t>only for optimization problems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9263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06" y="0"/>
            <a:ext cx="10972800" cy="53465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6.3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872359"/>
            <a:ext cx="10878207" cy="525380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bound</a:t>
            </a:r>
            <a:r>
              <a:rPr lang="en-US" dirty="0" smtClean="0"/>
              <a:t> is stored at a </a:t>
            </a:r>
            <a:r>
              <a:rPr lang="en-US" u="sng" dirty="0" err="1" smtClean="0">
                <a:solidFill>
                  <a:srgbClr val="0070C0"/>
                </a:solidFill>
              </a:rPr>
              <a:t>nonleaf</a:t>
            </a:r>
            <a:endParaRPr lang="en-US" u="sng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length</a:t>
            </a:r>
            <a:r>
              <a:rPr lang="en-US" dirty="0" smtClean="0"/>
              <a:t> of the tour is stored at </a:t>
            </a:r>
            <a:r>
              <a:rPr lang="en-US" u="sng" dirty="0" smtClean="0">
                <a:solidFill>
                  <a:srgbClr val="00B050"/>
                </a:solidFill>
              </a:rPr>
              <a:t>a leaf</a:t>
            </a:r>
          </a:p>
          <a:p>
            <a:r>
              <a:rPr lang="en-US" dirty="0" smtClean="0"/>
              <a:t>We initialize the value of the best solution to </a:t>
            </a:r>
            <a:r>
              <a:rPr lang="en-US" u="sng" dirty="0" smtClean="0">
                <a:solidFill>
                  <a:srgbClr val="C00000"/>
                </a:solidFill>
              </a:rPr>
              <a:t>infinity</a:t>
            </a:r>
            <a:r>
              <a:rPr lang="en-US" dirty="0" smtClean="0"/>
              <a:t> because there is no candidate solution at the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" y="0"/>
            <a:ext cx="5972175" cy="4099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034"/>
            <a:ext cx="5972175" cy="2758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0"/>
            <a:ext cx="60769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09" y="281644"/>
            <a:ext cx="6124575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0239"/>
            <a:ext cx="6638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11879"/>
            <a:ext cx="11351172" cy="660783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Best-First Search with B&amp;B for the Traveling Salesperson</a:t>
            </a:r>
            <a:endParaRPr lang="en-US" sz="38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819807"/>
            <a:ext cx="10762593" cy="5306357"/>
          </a:xfrm>
        </p:spPr>
        <p:txBody>
          <a:bodyPr/>
          <a:lstStyle/>
          <a:p>
            <a:r>
              <a:rPr lang="en-US" dirty="0" smtClean="0"/>
              <a:t>The following data type is used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/>
              <a:t> node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level;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ordered_set</a:t>
            </a:r>
            <a:r>
              <a:rPr lang="en-US" dirty="0" smtClean="0"/>
              <a:t> path;    //partial tour stored at the node (e.g., [1, 2])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bound;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31"/>
            <a:ext cx="3993931" cy="1125631"/>
          </a:xfrm>
          <a:prstGeom prst="rect">
            <a:avLst/>
          </a:prstGeom>
        </p:spPr>
      </p:pic>
      <p:sp>
        <p:nvSpPr>
          <p:cNvPr id="4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229" y="961093"/>
            <a:ext cx="342368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PQ to be empty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3708" y="1214622"/>
            <a:ext cx="9045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162"/>
            <a:ext cx="5764136" cy="5587565"/>
          </a:xfrm>
          <a:prstGeom prst="rect">
            <a:avLst/>
          </a:prstGeom>
        </p:spPr>
      </p:pic>
      <p:sp>
        <p:nvSpPr>
          <p:cNvPr id="7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465" y="1522286"/>
            <a:ext cx="364146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v to be the root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1378" y="1644071"/>
            <a:ext cx="4248083" cy="172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3" name="Right Brace 2"/>
          <p:cNvSpPr/>
          <p:nvPr/>
        </p:nvSpPr>
        <p:spPr>
          <a:xfrm>
            <a:off x="2033909" y="1395050"/>
            <a:ext cx="247470" cy="5611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228" y="2317556"/>
            <a:ext cx="4035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node with best bound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3909" y="2604776"/>
            <a:ext cx="49943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2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229" y="2947853"/>
            <a:ext cx="40357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node is still promising</a:t>
            </a:r>
            <a:endParaRPr lang="en-US" altLang="en-QA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92">
            <a:extLst>
              <a:ext uri="{FF2B5EF4-FFF2-40B4-BE49-F238E27FC236}">
                <a16:creationId xmlns:a16="http://schemas.microsoft.com/office/drawing/2014/main" id="{E022DB0F-6FD0-094A-B749-659CA765F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7855" y="2812911"/>
            <a:ext cx="4220374" cy="304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14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710" y="3584499"/>
            <a:ext cx="262312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en-Q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child of </a:t>
            </a:r>
            <a:r>
              <a:rPr lang="en-US" altLang="en-QA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en-QA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2706256" y="2965258"/>
            <a:ext cx="3417454" cy="85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550" y="4124929"/>
            <a:ext cx="511597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all possible nodes as the next node</a:t>
            </a:r>
            <a:endParaRPr lang="en-US" altLang="en-QA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3132098" y="3325740"/>
            <a:ext cx="3417452" cy="10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440" y="4685565"/>
            <a:ext cx="482796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next vertex completes a tour</a:t>
            </a:r>
            <a:endParaRPr lang="en-US" altLang="en-QA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2979214" y="3764718"/>
            <a:ext cx="3775226" cy="115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324" y="5259362"/>
            <a:ext cx="34651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first vertex last one</a:t>
            </a:r>
            <a:endParaRPr lang="en-US" altLang="en-QA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449046" y="4304923"/>
            <a:ext cx="3458278" cy="11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36" y="5761946"/>
            <a:ext cx="5551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length computes the length of tour</a:t>
            </a:r>
            <a:endParaRPr lang="en-US" altLang="en-QA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289328" y="4685565"/>
            <a:ext cx="3019108" cy="12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304800" y="3666836"/>
            <a:ext cx="535709" cy="1745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89">
            <a:extLst>
              <a:ext uri="{FF2B5EF4-FFF2-40B4-BE49-F238E27FC236}">
                <a16:creationId xmlns:a16="http://schemas.microsoft.com/office/drawing/2014/main" id="{BA0839CC-EC76-8945-B5E8-7C5C4B6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28" y="6250312"/>
            <a:ext cx="472096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QA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visit a node’s children only if its bound is better than the value of the current best solution</a:t>
            </a:r>
            <a:endParaRPr lang="en-US" altLang="en-QA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07855" y="5846618"/>
            <a:ext cx="481473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0" grpId="0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514"/>
            <a:ext cx="11351172" cy="6607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Best-First Search with B&amp;B for the Traveling Salesperson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924911"/>
            <a:ext cx="10867697" cy="5201254"/>
          </a:xfrm>
        </p:spPr>
        <p:txBody>
          <a:bodyPr/>
          <a:lstStyle/>
          <a:p>
            <a:r>
              <a:rPr lang="en-US" dirty="0" smtClean="0"/>
              <a:t>If B&amp;B cannot solve Nancy’s problem efficiently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he can try </a:t>
            </a:r>
            <a:r>
              <a:rPr lang="en-US" u="sng" dirty="0" smtClean="0">
                <a:solidFill>
                  <a:srgbClr val="0070C0"/>
                </a:solidFill>
              </a:rPr>
              <a:t>Approximation</a:t>
            </a:r>
            <a:r>
              <a:rPr lang="en-US" dirty="0" smtClean="0"/>
              <a:t> algorithms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rgbClr val="0070C0"/>
                </a:solidFill>
              </a:rPr>
              <a:t>Approximation Algorithms </a:t>
            </a:r>
            <a:r>
              <a:rPr lang="en-US" dirty="0" smtClean="0"/>
              <a:t>(section 9.5)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Not guaranteed</a:t>
            </a:r>
            <a:r>
              <a:rPr lang="en-US" dirty="0" smtClean="0"/>
              <a:t> to yield optimal solutions but</a:t>
            </a:r>
          </a:p>
          <a:p>
            <a:pPr lvl="1"/>
            <a:r>
              <a:rPr lang="en-US" dirty="0" smtClean="0"/>
              <a:t>Rather </a:t>
            </a:r>
            <a:r>
              <a:rPr lang="en-US" u="sng" dirty="0" smtClean="0">
                <a:solidFill>
                  <a:srgbClr val="00B050"/>
                </a:solidFill>
              </a:rPr>
              <a:t>yield solutions that are reasonably close </a:t>
            </a:r>
            <a:r>
              <a:rPr lang="en-US" dirty="0" smtClean="0"/>
              <a:t>to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78798"/>
            <a:ext cx="10515600" cy="893520"/>
          </a:xfrm>
        </p:spPr>
        <p:txBody>
          <a:bodyPr/>
          <a:lstStyle/>
          <a:p>
            <a:r>
              <a:rPr lang="en-US" dirty="0"/>
              <a:t>Branch and Bound (B&amp; 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245587"/>
            <a:ext cx="11098048" cy="4918317"/>
          </a:xfrm>
        </p:spPr>
        <p:txBody>
          <a:bodyPr>
            <a:normAutofit fontScale="92500" lnSpcReduction="10000"/>
          </a:bodyPr>
          <a:lstStyle/>
          <a:p>
            <a:r>
              <a:rPr lang="en-US" sz="2800" u="sng" dirty="0" smtClean="0">
                <a:solidFill>
                  <a:srgbClr val="00B050"/>
                </a:solidFill>
              </a:rPr>
              <a:t>B&amp;B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omputes a number (</a:t>
            </a:r>
            <a:r>
              <a:rPr lang="en-US" sz="2400" dirty="0" smtClean="0">
                <a:solidFill>
                  <a:srgbClr val="0070C0"/>
                </a:solidFill>
              </a:rPr>
              <a:t>bound</a:t>
            </a:r>
            <a:r>
              <a:rPr lang="en-US" sz="2400" dirty="0" smtClean="0"/>
              <a:t>) at a node to </a:t>
            </a:r>
          </a:p>
          <a:p>
            <a:pPr lvl="2"/>
            <a:r>
              <a:rPr lang="en-US" sz="2200" dirty="0" smtClean="0"/>
              <a:t>determine </a:t>
            </a:r>
            <a:r>
              <a:rPr lang="en-US" sz="2200" u="sng" dirty="0" smtClean="0">
                <a:solidFill>
                  <a:srgbClr val="0070C0"/>
                </a:solidFill>
              </a:rPr>
              <a:t>whether the node is promising</a:t>
            </a:r>
          </a:p>
          <a:p>
            <a:pPr lvl="1"/>
            <a:r>
              <a:rPr lang="en-US" sz="2400" dirty="0" smtClean="0"/>
              <a:t>a bound on the </a:t>
            </a:r>
            <a:r>
              <a:rPr lang="en-US" sz="2400" u="sng" dirty="0" smtClean="0">
                <a:solidFill>
                  <a:srgbClr val="00B050"/>
                </a:solidFill>
              </a:rPr>
              <a:t>value of the solution that </a:t>
            </a:r>
          </a:p>
          <a:p>
            <a:pPr lvl="2"/>
            <a:r>
              <a:rPr lang="en-US" sz="2200" u="sng" dirty="0" smtClean="0">
                <a:solidFill>
                  <a:srgbClr val="00B050"/>
                </a:solidFill>
              </a:rPr>
              <a:t>could be obtained </a:t>
            </a:r>
            <a:r>
              <a:rPr lang="en-US" sz="2200" u="sng" dirty="0" smtClean="0">
                <a:solidFill>
                  <a:srgbClr val="C00000"/>
                </a:solidFill>
              </a:rPr>
              <a:t>by expanding beyond the node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u="sng" dirty="0" smtClean="0">
                <a:solidFill>
                  <a:srgbClr val="C00000"/>
                </a:solidFill>
              </a:rPr>
              <a:t>this bound is no better than </a:t>
            </a:r>
            <a:r>
              <a:rPr lang="en-US" sz="2400" dirty="0" smtClean="0"/>
              <a:t>the value of the </a:t>
            </a:r>
            <a:r>
              <a:rPr lang="en-US" sz="2400" dirty="0" smtClean="0">
                <a:solidFill>
                  <a:srgbClr val="00B050"/>
                </a:solidFill>
              </a:rPr>
              <a:t>best solution </a:t>
            </a:r>
            <a:r>
              <a:rPr lang="en-US" sz="2400" dirty="0" smtClean="0"/>
              <a:t>found so far</a:t>
            </a:r>
          </a:p>
          <a:p>
            <a:pPr lvl="2"/>
            <a:r>
              <a:rPr lang="en-US" sz="2200" dirty="0" smtClean="0"/>
              <a:t>the node is </a:t>
            </a:r>
            <a:r>
              <a:rPr lang="en-US" sz="2200" b="1" u="sng" dirty="0" smtClean="0">
                <a:solidFill>
                  <a:srgbClr val="C00000"/>
                </a:solidFill>
              </a:rPr>
              <a:t>nonpromising</a:t>
            </a:r>
            <a:r>
              <a:rPr lang="en-US" sz="2200" dirty="0"/>
              <a:t> </a:t>
            </a:r>
            <a:r>
              <a:rPr lang="en-US" sz="2200" dirty="0" smtClean="0"/>
              <a:t>                                   (</a:t>
            </a:r>
            <a:r>
              <a:rPr lang="en-US" sz="2200" dirty="0" smtClean="0">
                <a:solidFill>
                  <a:srgbClr val="0070C0"/>
                </a:solidFill>
              </a:rPr>
              <a:t>bound</a:t>
            </a:r>
            <a:r>
              <a:rPr lang="en-US" sz="2200" dirty="0" smtClean="0"/>
              <a:t> </a:t>
            </a:r>
            <a:r>
              <a:rPr lang="en-US" sz="2200" b="1" dirty="0" smtClean="0"/>
              <a:t>&lt;= </a:t>
            </a:r>
            <a:r>
              <a:rPr lang="en-US" sz="2200" b="1" dirty="0" err="1" smtClean="0">
                <a:solidFill>
                  <a:srgbClr val="00B050"/>
                </a:solidFill>
              </a:rPr>
              <a:t>bestValue</a:t>
            </a:r>
            <a:r>
              <a:rPr lang="en-US" sz="2200" b="1" dirty="0" smtClean="0"/>
              <a:t>): maximization problems</a:t>
            </a:r>
          </a:p>
          <a:p>
            <a:pPr lvl="2"/>
            <a:r>
              <a:rPr lang="en-US" sz="2200" dirty="0" smtClean="0"/>
              <a:t>otherwise</a:t>
            </a:r>
            <a:r>
              <a:rPr lang="en-US" sz="2200" dirty="0"/>
              <a:t>, </a:t>
            </a:r>
            <a:r>
              <a:rPr lang="en-US" sz="2200" u="sng" dirty="0" smtClean="0">
                <a:solidFill>
                  <a:srgbClr val="00B050"/>
                </a:solidFill>
              </a:rPr>
              <a:t>promising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In some problems </a:t>
            </a:r>
            <a:r>
              <a:rPr lang="en-US" sz="2400" u="sng" dirty="0" smtClean="0"/>
              <a:t>better</a:t>
            </a:r>
            <a:r>
              <a:rPr lang="en-US" sz="2400" dirty="0" smtClean="0"/>
              <a:t> mean ‘</a:t>
            </a:r>
            <a:r>
              <a:rPr lang="en-US" sz="2400" b="1" u="sng" dirty="0" smtClean="0"/>
              <a:t>smaller</a:t>
            </a:r>
            <a:r>
              <a:rPr lang="en-US" sz="2400" dirty="0" smtClean="0"/>
              <a:t>’ or ‘</a:t>
            </a:r>
            <a:r>
              <a:rPr lang="en-US" sz="2400" b="1" u="sng" dirty="0" smtClean="0"/>
              <a:t>larger</a:t>
            </a:r>
            <a:r>
              <a:rPr lang="en-US" sz="2400" dirty="0" smtClean="0"/>
              <a:t>’ (depending on the problem)</a:t>
            </a:r>
          </a:p>
          <a:p>
            <a:pPr lvl="2"/>
            <a:r>
              <a:rPr lang="en-US" sz="2200" b="1" dirty="0" smtClean="0"/>
              <a:t>In minimization problems</a:t>
            </a:r>
            <a:r>
              <a:rPr lang="en-US" sz="2200" dirty="0" smtClean="0"/>
              <a:t>, if (</a:t>
            </a:r>
            <a:r>
              <a:rPr lang="en-US" sz="2200" dirty="0" smtClean="0">
                <a:solidFill>
                  <a:srgbClr val="0070C0"/>
                </a:solidFill>
              </a:rPr>
              <a:t>bound</a:t>
            </a:r>
            <a:r>
              <a:rPr lang="en-US" sz="2200" dirty="0" smtClean="0"/>
              <a:t> </a:t>
            </a:r>
            <a:r>
              <a:rPr lang="en-US" dirty="0"/>
              <a:t> </a:t>
            </a:r>
            <a:r>
              <a:rPr lang="en-US" b="1" dirty="0" smtClean="0"/>
              <a:t>&gt;=</a:t>
            </a:r>
            <a:r>
              <a:rPr lang="en-US" sz="2200" b="1" dirty="0" smtClean="0"/>
              <a:t>  </a:t>
            </a:r>
            <a:r>
              <a:rPr lang="en-US" sz="2200" b="1" dirty="0" err="1" smtClean="0">
                <a:solidFill>
                  <a:srgbClr val="00B050"/>
                </a:solidFill>
              </a:rPr>
              <a:t>bestValue</a:t>
            </a:r>
            <a:r>
              <a:rPr lang="en-US" sz="2200" b="1" dirty="0" smtClean="0"/>
              <a:t>) </a:t>
            </a:r>
            <a:r>
              <a:rPr lang="en-US" sz="2200" b="1" u="sng" dirty="0" smtClean="0">
                <a:solidFill>
                  <a:srgbClr val="C00000"/>
                </a:solidFill>
              </a:rPr>
              <a:t>nonpromising node</a:t>
            </a:r>
            <a:endParaRPr lang="en-US" sz="2200" u="sng" dirty="0" smtClean="0">
              <a:solidFill>
                <a:srgbClr val="C00000"/>
              </a:solidFill>
            </a:endParaRP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B&amp;B algorithms are </a:t>
            </a:r>
            <a:r>
              <a:rPr lang="en-US" sz="2400" u="sng" dirty="0" smtClean="0">
                <a:solidFill>
                  <a:srgbClr val="C00000"/>
                </a:solidFill>
              </a:rPr>
              <a:t>mostly exponential-time (or worse)</a:t>
            </a:r>
            <a:r>
              <a:rPr lang="en-US" sz="2400" dirty="0" smtClean="0"/>
              <a:t> in the worst case, but</a:t>
            </a:r>
          </a:p>
          <a:p>
            <a:pPr lvl="2"/>
            <a:r>
              <a:rPr lang="en-US" sz="2200" dirty="0" smtClean="0"/>
              <a:t>they can be </a:t>
            </a:r>
            <a:r>
              <a:rPr lang="en-US" sz="2200" u="sng" dirty="0" smtClean="0">
                <a:solidFill>
                  <a:srgbClr val="0070C0"/>
                </a:solidFill>
              </a:rPr>
              <a:t>very efficient for many large instances</a:t>
            </a:r>
            <a:endParaRPr lang="en-US" sz="2200" u="sng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806152" y="168166"/>
            <a:ext cx="1345324" cy="10615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786" y="408517"/>
            <a:ext cx="120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bound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633357"/>
          </a:xfrm>
        </p:spPr>
        <p:txBody>
          <a:bodyPr/>
          <a:lstStyle/>
          <a:p>
            <a:r>
              <a:rPr lang="en-US" dirty="0" smtClean="0"/>
              <a:t>Branch and Bound (B&amp;B)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4" y="956441"/>
            <a:ext cx="11101552" cy="53151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Backtracking algorithm for the 0-1 Knapsack problem (Section 5.7)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ctually a</a:t>
            </a:r>
            <a:r>
              <a:rPr lang="en-US" sz="2400" u="sng" dirty="0" smtClean="0">
                <a:solidFill>
                  <a:srgbClr val="00B050"/>
                </a:solidFill>
              </a:rPr>
              <a:t> branch-and-bound algorithm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u="sng" dirty="0">
                <a:solidFill>
                  <a:srgbClr val="0070C0"/>
                </a:solidFill>
              </a:rPr>
              <a:t>promising function </a:t>
            </a:r>
            <a:r>
              <a:rPr lang="en-US" sz="2400" dirty="0"/>
              <a:t>returns </a:t>
            </a:r>
            <a:r>
              <a:rPr lang="en-US" sz="2400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 if the value of </a:t>
            </a:r>
            <a:r>
              <a:rPr lang="en-US" sz="2400" u="sng" dirty="0">
                <a:solidFill>
                  <a:srgbClr val="C00000"/>
                </a:solidFill>
              </a:rPr>
              <a:t>bound is not greater than </a:t>
            </a:r>
            <a:r>
              <a:rPr lang="en-US" sz="2400" dirty="0"/>
              <a:t>the current value of </a:t>
            </a:r>
            <a:r>
              <a:rPr lang="en-US" sz="2400" b="1" dirty="0" err="1" smtClean="0">
                <a:solidFill>
                  <a:srgbClr val="00B050"/>
                </a:solidFill>
              </a:rPr>
              <a:t>maxprofit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                       (</a:t>
            </a:r>
            <a:r>
              <a:rPr lang="en-US" sz="2400" b="1" dirty="0" smtClean="0">
                <a:solidFill>
                  <a:srgbClr val="0070C0"/>
                </a:solidFill>
              </a:rPr>
              <a:t>bound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 </a:t>
            </a:r>
            <a:r>
              <a:rPr lang="en-US" b="1" dirty="0" smtClean="0"/>
              <a:t>&lt;= </a:t>
            </a:r>
            <a:r>
              <a:rPr lang="en-US" b="1" dirty="0" err="1" smtClean="0">
                <a:solidFill>
                  <a:srgbClr val="00B050"/>
                </a:solidFill>
              </a:rPr>
              <a:t>maxprofit</a:t>
            </a:r>
            <a:r>
              <a:rPr lang="en-US" b="1" dirty="0" smtClean="0"/>
              <a:t>)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backtracking algorithm </a:t>
            </a:r>
            <a:r>
              <a:rPr lang="en-US" sz="2800" b="1" u="sng" dirty="0"/>
              <a:t>does not exploit </a:t>
            </a:r>
            <a:r>
              <a:rPr lang="en-US" sz="2800" dirty="0"/>
              <a:t>the real advantage of </a:t>
            </a:r>
            <a:r>
              <a:rPr lang="en-US" sz="2800" dirty="0" smtClean="0"/>
              <a:t>B&amp;B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B&amp;B</a:t>
            </a:r>
            <a:r>
              <a:rPr lang="en-US" sz="2800" dirty="0" smtClean="0"/>
              <a:t>, we can </a:t>
            </a:r>
            <a:r>
              <a:rPr lang="en-US" sz="2800" dirty="0" smtClean="0">
                <a:solidFill>
                  <a:srgbClr val="00B050"/>
                </a:solidFill>
              </a:rPr>
              <a:t>compare the bounds of promising nodes </a:t>
            </a:r>
            <a:r>
              <a:rPr lang="en-US" sz="2800" dirty="0" smtClean="0"/>
              <a:t>and visit the children of the one with the </a:t>
            </a:r>
            <a:r>
              <a:rPr lang="en-US" sz="2800" b="1" u="sng" dirty="0" smtClean="0"/>
              <a:t>best bound</a:t>
            </a:r>
          </a:p>
          <a:p>
            <a:pPr lvl="1"/>
            <a:r>
              <a:rPr lang="en-US" sz="2400" u="sng" dirty="0">
                <a:solidFill>
                  <a:srgbClr val="0070C0"/>
                </a:solidFill>
              </a:rPr>
              <a:t>f</a:t>
            </a:r>
            <a:r>
              <a:rPr lang="en-US" sz="2400" u="sng" dirty="0" smtClean="0">
                <a:solidFill>
                  <a:srgbClr val="0070C0"/>
                </a:solidFill>
              </a:rPr>
              <a:t>aster</a:t>
            </a:r>
            <a:r>
              <a:rPr lang="en-US" sz="2400" dirty="0" smtClean="0"/>
              <a:t> than </a:t>
            </a:r>
            <a:r>
              <a:rPr lang="en-US" sz="2400" dirty="0" smtClean="0">
                <a:solidFill>
                  <a:srgbClr val="C00000"/>
                </a:solidFill>
              </a:rPr>
              <a:t>depth-first search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alled </a:t>
            </a:r>
            <a:r>
              <a:rPr lang="en-US" sz="2400" u="sng" dirty="0" smtClean="0">
                <a:solidFill>
                  <a:srgbClr val="7030A0"/>
                </a:solidFill>
              </a:rPr>
              <a:t>best-first search with B&amp;B pruning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mplementation is a modification of </a:t>
            </a:r>
            <a:r>
              <a:rPr lang="en-US" sz="2400" u="sng" dirty="0" smtClean="0">
                <a:solidFill>
                  <a:srgbClr val="00B050"/>
                </a:solidFill>
              </a:rPr>
              <a:t>breadth-first search with B&amp;B pruning</a:t>
            </a:r>
          </a:p>
          <a:p>
            <a:pPr lvl="1"/>
            <a:endParaRPr lang="en-US" sz="24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8" y="102368"/>
            <a:ext cx="10515600" cy="685908"/>
          </a:xfrm>
        </p:spPr>
        <p:txBody>
          <a:bodyPr/>
          <a:lstStyle/>
          <a:p>
            <a:r>
              <a:rPr lang="en-US" dirty="0" smtClean="0"/>
              <a:t>Branch and Bound (B&amp;B)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03" y="788277"/>
            <a:ext cx="10996449" cy="2028496"/>
          </a:xfrm>
        </p:spPr>
        <p:txBody>
          <a:bodyPr/>
          <a:lstStyle/>
          <a:p>
            <a:r>
              <a:rPr lang="en-US" sz="2800" u="sng" dirty="0">
                <a:solidFill>
                  <a:srgbClr val="00B050"/>
                </a:solidFill>
              </a:rPr>
              <a:t>Breadth-first search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onsists </a:t>
            </a:r>
            <a:r>
              <a:rPr lang="en-US" sz="2400" dirty="0"/>
              <a:t>of</a:t>
            </a:r>
            <a:r>
              <a:rPr lang="en-US" sz="2400" b="1" dirty="0"/>
              <a:t> </a:t>
            </a:r>
            <a:r>
              <a:rPr lang="en-US" sz="2400" b="1" u="sng" dirty="0"/>
              <a:t>visiting the root first</a:t>
            </a:r>
            <a:r>
              <a:rPr lang="en-US" sz="2400" dirty="0"/>
              <a:t>, followed by </a:t>
            </a:r>
            <a:r>
              <a:rPr lang="en-US" sz="2400" u="sng" dirty="0">
                <a:solidFill>
                  <a:srgbClr val="0070C0"/>
                </a:solidFill>
              </a:rPr>
              <a:t>all the nodes at level 1</a:t>
            </a:r>
            <a:r>
              <a:rPr lang="en-US" sz="2400" dirty="0"/>
              <a:t>, then the nodes at level 2, etc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Unlike depth-first search, </a:t>
            </a:r>
            <a:r>
              <a:rPr lang="en-US" sz="2400" u="sng" dirty="0" smtClean="0">
                <a:solidFill>
                  <a:srgbClr val="C00000"/>
                </a:solidFill>
              </a:rPr>
              <a:t>no recursive algorithm</a:t>
            </a:r>
          </a:p>
          <a:p>
            <a:pPr lvl="1"/>
            <a:r>
              <a:rPr lang="en-US" sz="2400" dirty="0" smtClean="0"/>
              <a:t>Implement using a </a:t>
            </a:r>
            <a:r>
              <a:rPr lang="en-US" sz="2400" u="sng" dirty="0" smtClean="0">
                <a:solidFill>
                  <a:srgbClr val="0070C0"/>
                </a:solidFill>
              </a:rPr>
              <a:t>queue</a:t>
            </a:r>
            <a:endParaRPr lang="en-US" sz="2400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886A44-D609-E744-AA1C-960582B0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880" y="6377564"/>
            <a:ext cx="7750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1440" bIns="0">
            <a:spAutoFit/>
          </a:bodyPr>
          <a:lstStyle/>
          <a:p>
            <a:r>
              <a:rPr lang="en-US" altLang="en-QA" sz="2000" dirty="0">
                <a:solidFill>
                  <a:srgbClr val="0070C0"/>
                </a:solidFill>
              </a:rPr>
              <a:t>Nodes</a:t>
            </a:r>
            <a:r>
              <a:rPr lang="en-US" altLang="en-QA" sz="2000" dirty="0"/>
              <a:t> are </a:t>
            </a:r>
            <a:r>
              <a:rPr lang="en-US" altLang="en-QA" sz="2000" u="sng" dirty="0"/>
              <a:t>numbered</a:t>
            </a:r>
            <a:r>
              <a:rPr lang="en-US" altLang="en-QA" sz="2000" dirty="0"/>
              <a:t> in the order </a:t>
            </a:r>
            <a:r>
              <a:rPr lang="en-US" altLang="en-QA" sz="2000" dirty="0" smtClean="0"/>
              <a:t>of a </a:t>
            </a:r>
            <a:r>
              <a:rPr lang="en-US" altLang="en-QA" sz="2000" u="sng" dirty="0">
                <a:solidFill>
                  <a:srgbClr val="00B050"/>
                </a:solidFill>
              </a:rPr>
              <a:t>breadth-first traversal </a:t>
            </a:r>
            <a:r>
              <a:rPr lang="en-US" altLang="en-QA" sz="2000" dirty="0"/>
              <a:t>of the </a:t>
            </a:r>
            <a:r>
              <a:rPr lang="en-US" altLang="en-QA" sz="2000" dirty="0" smtClean="0"/>
              <a:t>tree</a:t>
            </a:r>
            <a:endParaRPr lang="en-US" altLang="en-QA" sz="2000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704C478-55D2-BB4C-B965-0A05891F7A9E}"/>
              </a:ext>
            </a:extLst>
          </p:cNvPr>
          <p:cNvGrpSpPr>
            <a:grpSpLocks/>
          </p:cNvGrpSpPr>
          <p:nvPr/>
        </p:nvGrpSpPr>
        <p:grpSpPr bwMode="auto">
          <a:xfrm>
            <a:off x="2195509" y="2853300"/>
            <a:ext cx="4737100" cy="3249613"/>
            <a:chOff x="336" y="1824"/>
            <a:chExt cx="2984" cy="2047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D7C54B7-0323-BE42-B124-1D25EEC44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279" cy="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BCEA866-81AB-E94D-BCD7-DF03E490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360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" name="AutoShape 8">
              <a:extLst>
                <a:ext uri="{FF2B5EF4-FFF2-40B4-BE49-F238E27FC236}">
                  <a16:creationId xmlns:a16="http://schemas.microsoft.com/office/drawing/2014/main" id="{66343F20-0C16-8747-90D3-E72C52963760}"/>
                </a:ext>
              </a:extLst>
            </p:cNvPr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851" y="2105"/>
              <a:ext cx="1017" cy="2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06FD33B4-FE1A-4B40-9B20-9ECE4817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251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" name="AutoShape 10">
              <a:extLst>
                <a:ext uri="{FF2B5EF4-FFF2-40B4-BE49-F238E27FC236}">
                  <a16:creationId xmlns:a16="http://schemas.microsoft.com/office/drawing/2014/main" id="{EB177C0A-1D61-A547-BD9C-4951EE2F1C59}"/>
                </a:ext>
              </a:extLst>
            </p:cNvPr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462" y="2629"/>
              <a:ext cx="389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1E645D36-607A-4046-AC62-ECB09FB7E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016"/>
              <a:ext cx="252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B1A2A585-30CE-2D40-A223-1CE18111924C}"/>
                </a:ext>
              </a:extLst>
            </p:cNvPr>
            <p:cNvCxnSpPr>
              <a:cxnSpLocks noChangeShapeType="1"/>
              <a:stCxn id="7" idx="4"/>
              <a:endCxn id="11" idx="0"/>
            </p:cNvCxnSpPr>
            <p:nvPr/>
          </p:nvCxnSpPr>
          <p:spPr bwMode="auto">
            <a:xfrm>
              <a:off x="851" y="2629"/>
              <a:ext cx="385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F9F23BB0-91EF-944F-94CD-213DCD5C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352"/>
              <a:ext cx="250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99F46685-9202-A64F-9657-0E493D522C7B}"/>
                </a:ext>
              </a:extLst>
            </p:cNvPr>
            <p:cNvCxnSpPr>
              <a:cxnSpLocks noChangeShapeType="1"/>
              <a:stCxn id="6" idx="4"/>
              <a:endCxn id="13" idx="0"/>
            </p:cNvCxnSpPr>
            <p:nvPr/>
          </p:nvCxnSpPr>
          <p:spPr bwMode="auto">
            <a:xfrm flipH="1">
              <a:off x="1850" y="2105"/>
              <a:ext cx="18" cy="2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D928895F-D647-3B49-981B-63593877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13"/>
              <a:ext cx="251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FE5B8012-002C-8645-83FE-FC4A5FBBD4D5}"/>
                </a:ext>
              </a:extLst>
            </p:cNvPr>
            <p:cNvCxnSpPr>
              <a:cxnSpLocks noChangeShapeType="1"/>
              <a:stCxn id="7" idx="4"/>
              <a:endCxn id="15" idx="0"/>
            </p:cNvCxnSpPr>
            <p:nvPr/>
          </p:nvCxnSpPr>
          <p:spPr bwMode="auto">
            <a:xfrm flipH="1">
              <a:off x="846" y="2629"/>
              <a:ext cx="5" cy="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15123C20-3136-DA40-B975-A0F223C6C8C3}"/>
                </a:ext>
              </a:extLst>
            </p:cNvPr>
            <p:cNvCxnSpPr>
              <a:cxnSpLocks noChangeShapeType="1"/>
              <a:stCxn id="15" idx="4"/>
              <a:endCxn id="19" idx="0"/>
            </p:cNvCxnSpPr>
            <p:nvPr/>
          </p:nvCxnSpPr>
          <p:spPr bwMode="auto">
            <a:xfrm flipH="1">
              <a:off x="665" y="3282"/>
              <a:ext cx="181" cy="3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DF9CB177-C8DB-CB4B-A78A-540EF08F1673}"/>
                </a:ext>
              </a:extLst>
            </p:cNvPr>
            <p:cNvCxnSpPr>
              <a:cxnSpLocks noChangeShapeType="1"/>
              <a:stCxn id="15" idx="4"/>
              <a:endCxn id="20" idx="0"/>
            </p:cNvCxnSpPr>
            <p:nvPr/>
          </p:nvCxnSpPr>
          <p:spPr bwMode="auto">
            <a:xfrm>
              <a:off x="846" y="3282"/>
              <a:ext cx="184" cy="3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967C2CD0-7D4E-9F43-861D-81857A28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609"/>
              <a:ext cx="251" cy="2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58ED5BF9-E59A-AA4B-8636-1A4E125A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609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B89B6461-2061-6D4A-84BD-02D7F80A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353"/>
              <a:ext cx="252" cy="2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5AE95D4D-D33C-1042-B25B-CA2C2948397F}"/>
                </a:ext>
              </a:extLst>
            </p:cNvPr>
            <p:cNvCxnSpPr>
              <a:cxnSpLocks noChangeShapeType="1"/>
              <a:stCxn id="6" idx="4"/>
              <a:endCxn id="21" idx="0"/>
            </p:cNvCxnSpPr>
            <p:nvPr/>
          </p:nvCxnSpPr>
          <p:spPr bwMode="auto">
            <a:xfrm>
              <a:off x="1868" y="2105"/>
              <a:ext cx="936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2ADA0EAA-3F1F-A14F-BE8D-C591F8C0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006"/>
              <a:ext cx="250" cy="2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id="{0048A9D9-EDFE-CF41-83A4-D660A7AB31B2}"/>
                </a:ext>
              </a:extLst>
            </p:cNvPr>
            <p:cNvCxnSpPr>
              <a:cxnSpLocks noChangeShapeType="1"/>
              <a:stCxn id="21" idx="4"/>
              <a:endCxn id="23" idx="0"/>
            </p:cNvCxnSpPr>
            <p:nvPr/>
          </p:nvCxnSpPr>
          <p:spPr bwMode="auto">
            <a:xfrm flipH="1">
              <a:off x="2420" y="2621"/>
              <a:ext cx="384" cy="3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5C3A30F3-616A-824F-89CA-F0F58AF6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3006"/>
              <a:ext cx="252" cy="2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12</a:t>
              </a:r>
            </a:p>
          </p:txBody>
        </p:sp>
        <p:cxnSp>
          <p:nvCxnSpPr>
            <p:cNvPr id="26" name="AutoShape 26">
              <a:extLst>
                <a:ext uri="{FF2B5EF4-FFF2-40B4-BE49-F238E27FC236}">
                  <a16:creationId xmlns:a16="http://schemas.microsoft.com/office/drawing/2014/main" id="{710F6B74-B086-7547-95B9-DB2AD8B18096}"/>
                </a:ext>
              </a:extLst>
            </p:cNvPr>
            <p:cNvCxnSpPr>
              <a:cxnSpLocks noChangeShapeType="1"/>
              <a:stCxn id="21" idx="4"/>
              <a:endCxn id="25" idx="0"/>
            </p:cNvCxnSpPr>
            <p:nvPr/>
          </p:nvCxnSpPr>
          <p:spPr bwMode="auto">
            <a:xfrm>
              <a:off x="2804" y="2621"/>
              <a:ext cx="390" cy="3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795F18E4-35EE-8E48-AC81-6EE1DE15B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004"/>
              <a:ext cx="250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E63AD97B-21B7-AC44-BE9A-6B6DC8592F5D}"/>
                </a:ext>
              </a:extLst>
            </p:cNvPr>
            <p:cNvCxnSpPr>
              <a:cxnSpLocks noChangeShapeType="1"/>
              <a:stCxn id="21" idx="4"/>
              <a:endCxn id="27" idx="0"/>
            </p:cNvCxnSpPr>
            <p:nvPr/>
          </p:nvCxnSpPr>
          <p:spPr bwMode="auto">
            <a:xfrm>
              <a:off x="2804" y="2621"/>
              <a:ext cx="0" cy="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F2B39404-603F-DE4F-85C3-6095B33E50BA}"/>
                </a:ext>
              </a:extLst>
            </p:cNvPr>
            <p:cNvCxnSpPr>
              <a:cxnSpLocks noChangeShapeType="1"/>
              <a:stCxn id="27" idx="4"/>
              <a:endCxn id="31" idx="0"/>
            </p:cNvCxnSpPr>
            <p:nvPr/>
          </p:nvCxnSpPr>
          <p:spPr bwMode="auto">
            <a:xfrm flipH="1">
              <a:off x="2623" y="3273"/>
              <a:ext cx="181" cy="3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0">
              <a:extLst>
                <a:ext uri="{FF2B5EF4-FFF2-40B4-BE49-F238E27FC236}">
                  <a16:creationId xmlns:a16="http://schemas.microsoft.com/office/drawing/2014/main" id="{006F15EC-BA16-9F49-8445-EE55A19E0A10}"/>
                </a:ext>
              </a:extLst>
            </p:cNvPr>
            <p:cNvCxnSpPr>
              <a:cxnSpLocks noChangeShapeType="1"/>
              <a:stCxn id="27" idx="4"/>
              <a:endCxn id="32" idx="0"/>
            </p:cNvCxnSpPr>
            <p:nvPr/>
          </p:nvCxnSpPr>
          <p:spPr bwMode="auto">
            <a:xfrm>
              <a:off x="2804" y="3273"/>
              <a:ext cx="183" cy="3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9FC9567A-AC17-0B48-8E34-DE7E378A0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3599"/>
              <a:ext cx="250" cy="2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" name="Oval 32">
              <a:extLst>
                <a:ext uri="{FF2B5EF4-FFF2-40B4-BE49-F238E27FC236}">
                  <a16:creationId xmlns:a16="http://schemas.microsoft.com/office/drawing/2014/main" id="{A91126F5-BEBD-D440-8FCB-8BEBABD4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599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16</a:t>
              </a:r>
            </a:p>
          </p:txBody>
        </p: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E376800A-0915-504D-8908-894825CF325C}"/>
                </a:ext>
              </a:extLst>
            </p:cNvPr>
            <p:cNvCxnSpPr>
              <a:cxnSpLocks noChangeShapeType="1"/>
              <a:stCxn id="13" idx="4"/>
              <a:endCxn id="35" idx="0"/>
            </p:cNvCxnSpPr>
            <p:nvPr/>
          </p:nvCxnSpPr>
          <p:spPr bwMode="auto">
            <a:xfrm flipH="1">
              <a:off x="1663" y="2621"/>
              <a:ext cx="188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4">
              <a:extLst>
                <a:ext uri="{FF2B5EF4-FFF2-40B4-BE49-F238E27FC236}">
                  <a16:creationId xmlns:a16="http://schemas.microsoft.com/office/drawing/2014/main" id="{D9E4A191-97D3-9645-A3CD-136757E862E3}"/>
                </a:ext>
              </a:extLst>
            </p:cNvPr>
            <p:cNvCxnSpPr>
              <a:cxnSpLocks noChangeShapeType="1"/>
              <a:stCxn id="13" idx="4"/>
              <a:endCxn id="36" idx="0"/>
            </p:cNvCxnSpPr>
            <p:nvPr/>
          </p:nvCxnSpPr>
          <p:spPr bwMode="auto">
            <a:xfrm>
              <a:off x="1851" y="2621"/>
              <a:ext cx="177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63896267-FBDE-9C4B-B17F-69DDB406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016"/>
              <a:ext cx="251" cy="2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9F32C6B9-A9DB-C547-B3B2-13AF4C1D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3016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37" name="Rectangle 38">
            <a:extLst>
              <a:ext uri="{FF2B5EF4-FFF2-40B4-BE49-F238E27FC236}">
                <a16:creationId xmlns:a16="http://schemas.microsoft.com/office/drawing/2014/main" id="{4AFA5F3B-A03C-6F43-BE3C-274C154F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09" y="3158099"/>
            <a:ext cx="44948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54000">
            <a:spAutoFit/>
          </a:bodyPr>
          <a:lstStyle/>
          <a:p>
            <a:r>
              <a:rPr lang="en-US" altLang="en-QA" sz="2400" b="1" u="sng" dirty="0"/>
              <a:t>Visit the root </a:t>
            </a:r>
            <a:r>
              <a:rPr lang="en-US" altLang="en-QA" sz="2400" b="1" u="sng" dirty="0" smtClean="0"/>
              <a:t>first</a:t>
            </a:r>
            <a:endParaRPr lang="en-US" altLang="en-QA" sz="2400" b="1" u="sng" dirty="0"/>
          </a:p>
          <a:p>
            <a:endParaRPr lang="en-US" altLang="en-QA" sz="2400" dirty="0"/>
          </a:p>
          <a:p>
            <a:r>
              <a:rPr lang="en-US" altLang="en-QA" sz="2400" u="sng" dirty="0">
                <a:solidFill>
                  <a:srgbClr val="0070C0"/>
                </a:solidFill>
              </a:rPr>
              <a:t>Visit all nodes at level 1</a:t>
            </a:r>
            <a:r>
              <a:rPr lang="en-US" altLang="en-QA" sz="2400" dirty="0"/>
              <a:t>, followed by all nodes at level 2, …</a:t>
            </a:r>
          </a:p>
          <a:p>
            <a:endParaRPr lang="en-US" altLang="en-QA" sz="2400" dirty="0"/>
          </a:p>
          <a:p>
            <a:r>
              <a:rPr lang="en-US" altLang="en-QA" sz="2400" dirty="0"/>
              <a:t>At each level </a:t>
            </a:r>
            <a:r>
              <a:rPr lang="en-US" altLang="en-QA" sz="2400" u="sng" dirty="0">
                <a:solidFill>
                  <a:srgbClr val="C00000"/>
                </a:solidFill>
              </a:rPr>
              <a:t>visit nodes from left to right</a:t>
            </a: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EA7D2E69-B5CA-1040-997E-AEE77433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0" y="3705787"/>
            <a:ext cx="763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>
            <a:spAutoFit/>
          </a:bodyPr>
          <a:lstStyle/>
          <a:p>
            <a:r>
              <a:rPr lang="en-US" altLang="en-QA" dirty="0">
                <a:solidFill>
                  <a:srgbClr val="0070C0"/>
                </a:solidFill>
              </a:rPr>
              <a:t>Level 1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6519EA1E-9AD1-0B42-B027-71FC8D34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0" y="4758299"/>
            <a:ext cx="763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>
            <a:spAutoFit/>
          </a:bodyPr>
          <a:lstStyle/>
          <a:p>
            <a:r>
              <a:rPr lang="en-US" altLang="en-QA" dirty="0">
                <a:solidFill>
                  <a:srgbClr val="C00000"/>
                </a:solidFill>
              </a:rPr>
              <a:t>Level 2</a:t>
            </a:r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EDA2FCBA-FD9C-F348-945A-23A43E5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0" y="5686987"/>
            <a:ext cx="763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>
            <a:spAutoFit/>
          </a:bodyPr>
          <a:lstStyle/>
          <a:p>
            <a:r>
              <a:rPr lang="en-US" altLang="en-QA" dirty="0">
                <a:solidFill>
                  <a:srgbClr val="00B050"/>
                </a:solidFill>
              </a:rPr>
              <a:t>Level 3</a:t>
            </a:r>
          </a:p>
        </p:txBody>
      </p:sp>
      <p:sp>
        <p:nvSpPr>
          <p:cNvPr id="41" name="Line 44">
            <a:extLst>
              <a:ext uri="{FF2B5EF4-FFF2-40B4-BE49-F238E27FC236}">
                <a16:creationId xmlns:a16="http://schemas.microsoft.com/office/drawing/2014/main" id="{FD8BD4D9-FB7B-3B46-ABBA-CA2786AD9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09" y="3462899"/>
            <a:ext cx="571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54E0EE69-88FF-F147-A7D3-4625ED277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09" y="4436037"/>
            <a:ext cx="571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881B3B7E-5C5F-0641-A232-26BB6C62B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09" y="5444099"/>
            <a:ext cx="571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59ABE03F-62A7-4D4D-B29A-DA01A0808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09" y="6282299"/>
            <a:ext cx="571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1915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ACEA8FB7-B5E8-954D-9176-8A8613802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  <a:noFill/>
          <a:ln/>
        </p:spPr>
        <p:txBody>
          <a:bodyPr/>
          <a:lstStyle/>
          <a:p>
            <a:pPr algn="ctr"/>
            <a:r>
              <a:rPr lang="en-US" altLang="en-QA" sz="4000" dirty="0">
                <a:solidFill>
                  <a:srgbClr val="C00000"/>
                </a:solidFill>
                <a:latin typeface="+mn-lt"/>
              </a:rPr>
              <a:t>General Algorithm for Breadth-first Search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C879373A-1B80-A84C-9024-EBA055F2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14" y="990600"/>
            <a:ext cx="4181571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bf_tree_search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queue_of_node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Q;</a:t>
            </a:r>
          </a:p>
          <a:p>
            <a:pPr>
              <a:lnSpc>
                <a:spcPct val="85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QA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initialize(Q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//make it empty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 = root of T;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v;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(Q, 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en-Q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Q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empty(Q))  {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QA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Q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Q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child u of v) {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Q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u;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QA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u);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9EB380F8-924A-1C45-B552-877F98C6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00" y="680119"/>
            <a:ext cx="581297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QA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Q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en-Q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v) </a:t>
            </a:r>
            <a:endParaRPr lang="en-US" altLang="en-QA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insert v </a:t>
            </a:r>
            <a:r>
              <a:rPr lang="en-US" altLang="en-QA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queue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QA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Q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en-QA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US" altLang="en-QA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Remove v </a:t>
            </a:r>
            <a:r>
              <a:rPr lang="en-US" altLang="en-QA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QA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 </a:t>
            </a:r>
            <a:r>
              <a:rPr lang="en-US" altLang="en-Q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queue </a:t>
            </a:r>
            <a:r>
              <a:rPr lang="en-US" altLang="en-Q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Q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36B0B1E9-E7F4-CA47-9089-A58DEDDB0F0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38600"/>
            <a:ext cx="4508500" cy="2743200"/>
            <a:chOff x="336" y="1824"/>
            <a:chExt cx="2984" cy="2047"/>
          </a:xfrm>
        </p:grpSpPr>
        <p:sp>
          <p:nvSpPr>
            <p:cNvPr id="85002" name="Oval 10">
              <a:extLst>
                <a:ext uri="{FF2B5EF4-FFF2-40B4-BE49-F238E27FC236}">
                  <a16:creationId xmlns:a16="http://schemas.microsoft.com/office/drawing/2014/main" id="{A9C515ED-5C08-B24F-93EC-C78B62B9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279" cy="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003" name="Oval 11">
              <a:extLst>
                <a:ext uri="{FF2B5EF4-FFF2-40B4-BE49-F238E27FC236}">
                  <a16:creationId xmlns:a16="http://schemas.microsoft.com/office/drawing/2014/main" id="{4191134C-E882-8341-A27E-968D3F48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360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5004" name="AutoShape 12">
              <a:extLst>
                <a:ext uri="{FF2B5EF4-FFF2-40B4-BE49-F238E27FC236}">
                  <a16:creationId xmlns:a16="http://schemas.microsoft.com/office/drawing/2014/main" id="{1B4E159E-C4FF-C844-8552-69188EFC31D6}"/>
                </a:ext>
              </a:extLst>
            </p:cNvPr>
            <p:cNvCxnSpPr>
              <a:cxnSpLocks noChangeShapeType="1"/>
              <a:stCxn id="85002" idx="4"/>
              <a:endCxn id="85003" idx="0"/>
            </p:cNvCxnSpPr>
            <p:nvPr/>
          </p:nvCxnSpPr>
          <p:spPr bwMode="auto">
            <a:xfrm flipH="1">
              <a:off x="851" y="2105"/>
              <a:ext cx="1017" cy="2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CA9DFE01-85D1-3340-9770-C13695E2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251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85006" name="AutoShape 14">
              <a:extLst>
                <a:ext uri="{FF2B5EF4-FFF2-40B4-BE49-F238E27FC236}">
                  <a16:creationId xmlns:a16="http://schemas.microsoft.com/office/drawing/2014/main" id="{766523C4-4DB7-2D40-BCAD-78A7475CDD7E}"/>
                </a:ext>
              </a:extLst>
            </p:cNvPr>
            <p:cNvCxnSpPr>
              <a:cxnSpLocks noChangeShapeType="1"/>
              <a:stCxn id="85003" idx="4"/>
              <a:endCxn id="85005" idx="0"/>
            </p:cNvCxnSpPr>
            <p:nvPr/>
          </p:nvCxnSpPr>
          <p:spPr bwMode="auto">
            <a:xfrm flipH="1">
              <a:off x="462" y="2629"/>
              <a:ext cx="389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07" name="Oval 15">
              <a:extLst>
                <a:ext uri="{FF2B5EF4-FFF2-40B4-BE49-F238E27FC236}">
                  <a16:creationId xmlns:a16="http://schemas.microsoft.com/office/drawing/2014/main" id="{6B5CD025-76CE-8C4C-BA7B-4C9BB4988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016"/>
              <a:ext cx="252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85008" name="AutoShape 16">
              <a:extLst>
                <a:ext uri="{FF2B5EF4-FFF2-40B4-BE49-F238E27FC236}">
                  <a16:creationId xmlns:a16="http://schemas.microsoft.com/office/drawing/2014/main" id="{FA0E43AA-B181-A44E-80EF-CFC1A998D186}"/>
                </a:ext>
              </a:extLst>
            </p:cNvPr>
            <p:cNvCxnSpPr>
              <a:cxnSpLocks noChangeShapeType="1"/>
              <a:stCxn id="85003" idx="4"/>
              <a:endCxn id="85007" idx="0"/>
            </p:cNvCxnSpPr>
            <p:nvPr/>
          </p:nvCxnSpPr>
          <p:spPr bwMode="auto">
            <a:xfrm>
              <a:off x="851" y="2629"/>
              <a:ext cx="385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09" name="Oval 17">
              <a:extLst>
                <a:ext uri="{FF2B5EF4-FFF2-40B4-BE49-F238E27FC236}">
                  <a16:creationId xmlns:a16="http://schemas.microsoft.com/office/drawing/2014/main" id="{FC39E1CF-2D51-904C-B20F-B745C469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352"/>
              <a:ext cx="250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85010" name="AutoShape 18">
              <a:extLst>
                <a:ext uri="{FF2B5EF4-FFF2-40B4-BE49-F238E27FC236}">
                  <a16:creationId xmlns:a16="http://schemas.microsoft.com/office/drawing/2014/main" id="{53FFCCA8-DC99-B94C-BDDB-0ED82FFECCB2}"/>
                </a:ext>
              </a:extLst>
            </p:cNvPr>
            <p:cNvCxnSpPr>
              <a:cxnSpLocks noChangeShapeType="1"/>
              <a:stCxn id="85002" idx="4"/>
              <a:endCxn id="85009" idx="0"/>
            </p:cNvCxnSpPr>
            <p:nvPr/>
          </p:nvCxnSpPr>
          <p:spPr bwMode="auto">
            <a:xfrm flipH="1">
              <a:off x="1850" y="2105"/>
              <a:ext cx="18" cy="2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11" name="Oval 19">
              <a:extLst>
                <a:ext uri="{FF2B5EF4-FFF2-40B4-BE49-F238E27FC236}">
                  <a16:creationId xmlns:a16="http://schemas.microsoft.com/office/drawing/2014/main" id="{D7AA69BB-405F-E84A-9340-D8758217D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13"/>
              <a:ext cx="251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85012" name="AutoShape 20">
              <a:extLst>
                <a:ext uri="{FF2B5EF4-FFF2-40B4-BE49-F238E27FC236}">
                  <a16:creationId xmlns:a16="http://schemas.microsoft.com/office/drawing/2014/main" id="{FBF7D7F6-BBCC-FF49-BB1F-FF933846610D}"/>
                </a:ext>
              </a:extLst>
            </p:cNvPr>
            <p:cNvCxnSpPr>
              <a:cxnSpLocks noChangeShapeType="1"/>
              <a:stCxn id="85003" idx="4"/>
              <a:endCxn id="85011" idx="0"/>
            </p:cNvCxnSpPr>
            <p:nvPr/>
          </p:nvCxnSpPr>
          <p:spPr bwMode="auto">
            <a:xfrm flipH="1">
              <a:off x="846" y="2629"/>
              <a:ext cx="5" cy="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013" name="AutoShape 21">
              <a:extLst>
                <a:ext uri="{FF2B5EF4-FFF2-40B4-BE49-F238E27FC236}">
                  <a16:creationId xmlns:a16="http://schemas.microsoft.com/office/drawing/2014/main" id="{8E7E6811-5A21-AE4B-B45C-DD0E76594C01}"/>
                </a:ext>
              </a:extLst>
            </p:cNvPr>
            <p:cNvCxnSpPr>
              <a:cxnSpLocks noChangeShapeType="1"/>
              <a:stCxn id="85011" idx="4"/>
              <a:endCxn id="85015" idx="0"/>
            </p:cNvCxnSpPr>
            <p:nvPr/>
          </p:nvCxnSpPr>
          <p:spPr bwMode="auto">
            <a:xfrm flipH="1">
              <a:off x="665" y="3282"/>
              <a:ext cx="181" cy="3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014" name="AutoShape 22">
              <a:extLst>
                <a:ext uri="{FF2B5EF4-FFF2-40B4-BE49-F238E27FC236}">
                  <a16:creationId xmlns:a16="http://schemas.microsoft.com/office/drawing/2014/main" id="{84CCCB55-4634-CB4E-92BE-C34D40889BFE}"/>
                </a:ext>
              </a:extLst>
            </p:cNvPr>
            <p:cNvCxnSpPr>
              <a:cxnSpLocks noChangeShapeType="1"/>
              <a:stCxn id="85011" idx="4"/>
              <a:endCxn id="85016" idx="0"/>
            </p:cNvCxnSpPr>
            <p:nvPr/>
          </p:nvCxnSpPr>
          <p:spPr bwMode="auto">
            <a:xfrm>
              <a:off x="846" y="3282"/>
              <a:ext cx="184" cy="3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15" name="Oval 23">
              <a:extLst>
                <a:ext uri="{FF2B5EF4-FFF2-40B4-BE49-F238E27FC236}">
                  <a16:creationId xmlns:a16="http://schemas.microsoft.com/office/drawing/2014/main" id="{42ABAE2E-7E23-0849-9AE5-4D85BD1D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609"/>
              <a:ext cx="251" cy="2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85016" name="Oval 24">
              <a:extLst>
                <a:ext uri="{FF2B5EF4-FFF2-40B4-BE49-F238E27FC236}">
                  <a16:creationId xmlns:a16="http://schemas.microsoft.com/office/drawing/2014/main" id="{3A09A2E6-AA78-F143-A75D-697BABFC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609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85017" name="Oval 25">
              <a:extLst>
                <a:ext uri="{FF2B5EF4-FFF2-40B4-BE49-F238E27FC236}">
                  <a16:creationId xmlns:a16="http://schemas.microsoft.com/office/drawing/2014/main" id="{C66613FC-336C-284F-A639-2439E571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353"/>
              <a:ext cx="252" cy="2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85018" name="AutoShape 26">
              <a:extLst>
                <a:ext uri="{FF2B5EF4-FFF2-40B4-BE49-F238E27FC236}">
                  <a16:creationId xmlns:a16="http://schemas.microsoft.com/office/drawing/2014/main" id="{A526925A-2843-F04D-9AF6-788AC9F487BA}"/>
                </a:ext>
              </a:extLst>
            </p:cNvPr>
            <p:cNvCxnSpPr>
              <a:cxnSpLocks noChangeShapeType="1"/>
              <a:stCxn id="85002" idx="4"/>
              <a:endCxn id="85017" idx="0"/>
            </p:cNvCxnSpPr>
            <p:nvPr/>
          </p:nvCxnSpPr>
          <p:spPr bwMode="auto">
            <a:xfrm>
              <a:off x="1868" y="2105"/>
              <a:ext cx="936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19" name="Oval 27">
              <a:extLst>
                <a:ext uri="{FF2B5EF4-FFF2-40B4-BE49-F238E27FC236}">
                  <a16:creationId xmlns:a16="http://schemas.microsoft.com/office/drawing/2014/main" id="{E4041BEA-AFFD-7844-9F4E-DBEF1C696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006"/>
              <a:ext cx="250" cy="2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85020" name="AutoShape 28">
              <a:extLst>
                <a:ext uri="{FF2B5EF4-FFF2-40B4-BE49-F238E27FC236}">
                  <a16:creationId xmlns:a16="http://schemas.microsoft.com/office/drawing/2014/main" id="{2223095B-4E81-C94C-BBA2-10D9BE034F50}"/>
                </a:ext>
              </a:extLst>
            </p:cNvPr>
            <p:cNvCxnSpPr>
              <a:cxnSpLocks noChangeShapeType="1"/>
              <a:stCxn id="85017" idx="4"/>
              <a:endCxn id="85019" idx="0"/>
            </p:cNvCxnSpPr>
            <p:nvPr/>
          </p:nvCxnSpPr>
          <p:spPr bwMode="auto">
            <a:xfrm flipH="1">
              <a:off x="2420" y="2621"/>
              <a:ext cx="384" cy="3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21" name="Oval 29">
              <a:extLst>
                <a:ext uri="{FF2B5EF4-FFF2-40B4-BE49-F238E27FC236}">
                  <a16:creationId xmlns:a16="http://schemas.microsoft.com/office/drawing/2014/main" id="{22269AE6-B110-BC4C-AADB-E6F56B78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3006"/>
              <a:ext cx="252" cy="2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12</a:t>
              </a:r>
            </a:p>
          </p:txBody>
        </p:sp>
        <p:cxnSp>
          <p:nvCxnSpPr>
            <p:cNvPr id="85022" name="AutoShape 30">
              <a:extLst>
                <a:ext uri="{FF2B5EF4-FFF2-40B4-BE49-F238E27FC236}">
                  <a16:creationId xmlns:a16="http://schemas.microsoft.com/office/drawing/2014/main" id="{E3128973-3D24-A04D-9547-993E9BD6BFBF}"/>
                </a:ext>
              </a:extLst>
            </p:cNvPr>
            <p:cNvCxnSpPr>
              <a:cxnSpLocks noChangeShapeType="1"/>
              <a:stCxn id="85017" idx="4"/>
              <a:endCxn id="85021" idx="0"/>
            </p:cNvCxnSpPr>
            <p:nvPr/>
          </p:nvCxnSpPr>
          <p:spPr bwMode="auto">
            <a:xfrm>
              <a:off x="2804" y="2621"/>
              <a:ext cx="390" cy="3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23" name="Oval 31">
              <a:extLst>
                <a:ext uri="{FF2B5EF4-FFF2-40B4-BE49-F238E27FC236}">
                  <a16:creationId xmlns:a16="http://schemas.microsoft.com/office/drawing/2014/main" id="{8016BF8B-6BC0-E940-BED0-E39E72F82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004"/>
              <a:ext cx="250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85024" name="AutoShape 32">
              <a:extLst>
                <a:ext uri="{FF2B5EF4-FFF2-40B4-BE49-F238E27FC236}">
                  <a16:creationId xmlns:a16="http://schemas.microsoft.com/office/drawing/2014/main" id="{02B398D0-6034-9B4E-8646-60BFF20CCC7F}"/>
                </a:ext>
              </a:extLst>
            </p:cNvPr>
            <p:cNvCxnSpPr>
              <a:cxnSpLocks noChangeShapeType="1"/>
              <a:stCxn id="85017" idx="4"/>
              <a:endCxn id="85023" idx="0"/>
            </p:cNvCxnSpPr>
            <p:nvPr/>
          </p:nvCxnSpPr>
          <p:spPr bwMode="auto">
            <a:xfrm>
              <a:off x="2804" y="2621"/>
              <a:ext cx="0" cy="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025" name="AutoShape 33">
              <a:extLst>
                <a:ext uri="{FF2B5EF4-FFF2-40B4-BE49-F238E27FC236}">
                  <a16:creationId xmlns:a16="http://schemas.microsoft.com/office/drawing/2014/main" id="{45AC8343-A105-5748-8A90-8319229346BB}"/>
                </a:ext>
              </a:extLst>
            </p:cNvPr>
            <p:cNvCxnSpPr>
              <a:cxnSpLocks noChangeShapeType="1"/>
              <a:stCxn id="85023" idx="4"/>
              <a:endCxn id="85027" idx="0"/>
            </p:cNvCxnSpPr>
            <p:nvPr/>
          </p:nvCxnSpPr>
          <p:spPr bwMode="auto">
            <a:xfrm flipH="1">
              <a:off x="2623" y="3273"/>
              <a:ext cx="181" cy="3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026" name="AutoShape 34">
              <a:extLst>
                <a:ext uri="{FF2B5EF4-FFF2-40B4-BE49-F238E27FC236}">
                  <a16:creationId xmlns:a16="http://schemas.microsoft.com/office/drawing/2014/main" id="{B20485AD-A70F-C84B-AB09-5D3156C467A0}"/>
                </a:ext>
              </a:extLst>
            </p:cNvPr>
            <p:cNvCxnSpPr>
              <a:cxnSpLocks noChangeShapeType="1"/>
              <a:stCxn id="85023" idx="4"/>
              <a:endCxn id="85028" idx="0"/>
            </p:cNvCxnSpPr>
            <p:nvPr/>
          </p:nvCxnSpPr>
          <p:spPr bwMode="auto">
            <a:xfrm>
              <a:off x="2804" y="3273"/>
              <a:ext cx="183" cy="3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27" name="Oval 35">
              <a:extLst>
                <a:ext uri="{FF2B5EF4-FFF2-40B4-BE49-F238E27FC236}">
                  <a16:creationId xmlns:a16="http://schemas.microsoft.com/office/drawing/2014/main" id="{8C323585-A9E1-8746-B63E-52C87CDE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3599"/>
              <a:ext cx="250" cy="2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85028" name="Oval 36">
              <a:extLst>
                <a:ext uri="{FF2B5EF4-FFF2-40B4-BE49-F238E27FC236}">
                  <a16:creationId xmlns:a16="http://schemas.microsoft.com/office/drawing/2014/main" id="{5EF1B888-B71D-4740-BE41-5CE45A81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599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16</a:t>
              </a:r>
            </a:p>
          </p:txBody>
        </p:sp>
        <p:cxnSp>
          <p:nvCxnSpPr>
            <p:cNvPr id="85029" name="AutoShape 37">
              <a:extLst>
                <a:ext uri="{FF2B5EF4-FFF2-40B4-BE49-F238E27FC236}">
                  <a16:creationId xmlns:a16="http://schemas.microsoft.com/office/drawing/2014/main" id="{FFF95056-39AA-8E4A-B3C5-D003B84F1B08}"/>
                </a:ext>
              </a:extLst>
            </p:cNvPr>
            <p:cNvCxnSpPr>
              <a:cxnSpLocks noChangeShapeType="1"/>
              <a:stCxn id="85009" idx="4"/>
              <a:endCxn id="85031" idx="0"/>
            </p:cNvCxnSpPr>
            <p:nvPr/>
          </p:nvCxnSpPr>
          <p:spPr bwMode="auto">
            <a:xfrm flipH="1">
              <a:off x="1663" y="2621"/>
              <a:ext cx="188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030" name="AutoShape 38">
              <a:extLst>
                <a:ext uri="{FF2B5EF4-FFF2-40B4-BE49-F238E27FC236}">
                  <a16:creationId xmlns:a16="http://schemas.microsoft.com/office/drawing/2014/main" id="{A857CD87-57FB-CB49-A669-D1E127BD11C0}"/>
                </a:ext>
              </a:extLst>
            </p:cNvPr>
            <p:cNvCxnSpPr>
              <a:cxnSpLocks noChangeShapeType="1"/>
              <a:stCxn id="85009" idx="4"/>
              <a:endCxn id="85032" idx="0"/>
            </p:cNvCxnSpPr>
            <p:nvPr/>
          </p:nvCxnSpPr>
          <p:spPr bwMode="auto">
            <a:xfrm>
              <a:off x="1851" y="2621"/>
              <a:ext cx="177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031" name="Oval 39">
              <a:extLst>
                <a:ext uri="{FF2B5EF4-FFF2-40B4-BE49-F238E27FC236}">
                  <a16:creationId xmlns:a16="http://schemas.microsoft.com/office/drawing/2014/main" id="{18F66830-F0F4-CF4F-B95E-B7B4C6E8B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016"/>
              <a:ext cx="251" cy="2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5032" name="Oval 40">
              <a:extLst>
                <a:ext uri="{FF2B5EF4-FFF2-40B4-BE49-F238E27FC236}">
                  <a16:creationId xmlns:a16="http://schemas.microsoft.com/office/drawing/2014/main" id="{CB95C261-44CD-A04B-A1FA-8A4243D9E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3016"/>
              <a:ext cx="252" cy="2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QA" sz="16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85033" name="Text Box 41">
            <a:extLst>
              <a:ext uri="{FF2B5EF4-FFF2-40B4-BE49-F238E27FC236}">
                <a16:creationId xmlns:a16="http://schemas.microsoft.com/office/drawing/2014/main" id="{8A5057B9-7D7F-9348-ADC7-07DC129A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346325"/>
            <a:ext cx="614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Q: 1</a:t>
            </a:r>
          </a:p>
        </p:txBody>
      </p:sp>
      <p:sp>
        <p:nvSpPr>
          <p:cNvPr id="85034" name="Text Box 42">
            <a:extLst>
              <a:ext uri="{FF2B5EF4-FFF2-40B4-BE49-F238E27FC236}">
                <a16:creationId xmlns:a16="http://schemas.microsoft.com/office/drawing/2014/main" id="{6B3B7E43-73C4-6C43-84FC-32A8FEE62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3016250"/>
            <a:ext cx="143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Q: null; v =1</a:t>
            </a:r>
          </a:p>
        </p:txBody>
      </p:sp>
      <p:sp>
        <p:nvSpPr>
          <p:cNvPr id="85035" name="Text Box 43">
            <a:extLst>
              <a:ext uri="{FF2B5EF4-FFF2-40B4-BE49-F238E27FC236}">
                <a16:creationId xmlns:a16="http://schemas.microsoft.com/office/drawing/2014/main" id="{C992CCA6-BFF2-3242-AD69-4F5B540F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9" y="2711450"/>
            <a:ext cx="1577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while 1</a:t>
            </a:r>
            <a:r>
              <a:rPr lang="en-US" altLang="en-QA" sz="2000" baseline="30000" dirty="0"/>
              <a:t>st</a:t>
            </a:r>
            <a:r>
              <a:rPr lang="en-US" altLang="en-QA" sz="2000" dirty="0"/>
              <a:t> pass</a:t>
            </a:r>
          </a:p>
        </p:txBody>
      </p:sp>
      <p:sp>
        <p:nvSpPr>
          <p:cNvPr id="85036" name="Text Box 44">
            <a:extLst>
              <a:ext uri="{FF2B5EF4-FFF2-40B4-BE49-F238E27FC236}">
                <a16:creationId xmlns:a16="http://schemas.microsoft.com/office/drawing/2014/main" id="{96191067-B221-2A47-8AF7-D552A704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6" y="3336926"/>
            <a:ext cx="1704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After for loop:</a:t>
            </a:r>
          </a:p>
          <a:p>
            <a:r>
              <a:rPr lang="en-US" altLang="en-QA" sz="2000" dirty="0"/>
              <a:t>  Q: </a:t>
            </a:r>
            <a:r>
              <a:rPr lang="en-US" altLang="en-QA" sz="2000" dirty="0">
                <a:solidFill>
                  <a:srgbClr val="C00000"/>
                </a:solidFill>
              </a:rPr>
              <a:t>2</a:t>
            </a:r>
            <a:r>
              <a:rPr lang="en-US" altLang="en-QA" sz="2000" dirty="0"/>
              <a:t>,</a:t>
            </a:r>
            <a:r>
              <a:rPr lang="en-US" altLang="en-QA" sz="2000" dirty="0">
                <a:solidFill>
                  <a:srgbClr val="00B050"/>
                </a:solidFill>
              </a:rPr>
              <a:t>3,4</a:t>
            </a:r>
            <a:r>
              <a:rPr lang="en-US" altLang="en-QA" sz="2000" dirty="0"/>
              <a:t> </a:t>
            </a:r>
          </a:p>
        </p:txBody>
      </p:sp>
      <p:sp>
        <p:nvSpPr>
          <p:cNvPr id="85037" name="Text Box 45">
            <a:extLst>
              <a:ext uri="{FF2B5EF4-FFF2-40B4-BE49-F238E27FC236}">
                <a16:creationId xmlns:a16="http://schemas.microsoft.com/office/drawing/2014/main" id="{030505D7-8792-E34D-88B7-A324429F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3016250"/>
            <a:ext cx="142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Q: </a:t>
            </a:r>
            <a:r>
              <a:rPr lang="en-US" altLang="en-QA" sz="2000" dirty="0">
                <a:solidFill>
                  <a:srgbClr val="00B050"/>
                </a:solidFill>
              </a:rPr>
              <a:t>3,4</a:t>
            </a:r>
            <a:r>
              <a:rPr lang="en-US" altLang="en-QA" sz="2000" dirty="0"/>
              <a:t>; </a:t>
            </a:r>
            <a:r>
              <a:rPr lang="en-US" altLang="en-QA" sz="2000" dirty="0">
                <a:solidFill>
                  <a:srgbClr val="C00000"/>
                </a:solidFill>
              </a:rPr>
              <a:t>v = 2</a:t>
            </a: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32EFD715-2541-5C4D-9D24-09D99EB9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9" y="2711450"/>
            <a:ext cx="1633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while 2</a:t>
            </a:r>
            <a:r>
              <a:rPr lang="en-US" altLang="en-QA" sz="2000" baseline="30000" dirty="0"/>
              <a:t>nd</a:t>
            </a:r>
            <a:r>
              <a:rPr lang="en-US" altLang="en-QA" sz="2000" dirty="0"/>
              <a:t> pass</a:t>
            </a:r>
          </a:p>
        </p:txBody>
      </p:sp>
      <p:sp>
        <p:nvSpPr>
          <p:cNvPr id="85039" name="Text Box 47">
            <a:extLst>
              <a:ext uri="{FF2B5EF4-FFF2-40B4-BE49-F238E27FC236}">
                <a16:creationId xmlns:a16="http://schemas.microsoft.com/office/drawing/2014/main" id="{CD89D3F9-EF57-B646-9200-27446C47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336926"/>
            <a:ext cx="1716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QA" sz="2000" dirty="0"/>
              <a:t>After for loop:</a:t>
            </a:r>
          </a:p>
          <a:p>
            <a:r>
              <a:rPr lang="en-US" altLang="en-QA" sz="2000" dirty="0"/>
              <a:t>  Q: </a:t>
            </a:r>
            <a:r>
              <a:rPr lang="en-US" altLang="en-QA" sz="2000" dirty="0">
                <a:solidFill>
                  <a:srgbClr val="00B050"/>
                </a:solidFill>
              </a:rPr>
              <a:t>3</a:t>
            </a:r>
            <a:r>
              <a:rPr lang="en-US" altLang="en-QA" sz="2000" dirty="0"/>
              <a:t>,</a:t>
            </a:r>
            <a:r>
              <a:rPr lang="en-US" altLang="en-QA" sz="2000" dirty="0">
                <a:solidFill>
                  <a:srgbClr val="00B050"/>
                </a:solidFill>
              </a:rPr>
              <a:t>4</a:t>
            </a:r>
            <a:r>
              <a:rPr lang="en-US" altLang="en-QA" sz="2000" dirty="0"/>
              <a:t>,</a:t>
            </a:r>
            <a:r>
              <a:rPr lang="en-US" altLang="en-QA" sz="2000" dirty="0">
                <a:solidFill>
                  <a:srgbClr val="0070C0"/>
                </a:solidFill>
              </a:rPr>
              <a:t>5,6,7</a:t>
            </a:r>
            <a:r>
              <a:rPr lang="en-US" altLang="en-QA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5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5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5" y="138003"/>
            <a:ext cx="11340662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6.1. Branch-and-Bound with the 0-1 Knapsack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0924" y="945932"/>
            <a:ext cx="11151476" cy="3836276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we discuss a simple version</a:t>
            </a:r>
          </a:p>
          <a:p>
            <a:pPr lvl="1"/>
            <a:r>
              <a:rPr lang="en-US" u="sng" dirty="0" smtClean="0">
                <a:solidFill>
                  <a:srgbClr val="0070C0"/>
                </a:solidFill>
              </a:rPr>
              <a:t>Breadth-first search with B&amp;B pruning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(6.1.1.)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that, we show another approach</a:t>
            </a:r>
          </a:p>
          <a:p>
            <a:pPr lvl="1"/>
            <a:r>
              <a:rPr lang="en-US" u="sng" dirty="0" smtClean="0">
                <a:solidFill>
                  <a:srgbClr val="00B050"/>
                </a:solidFill>
              </a:rPr>
              <a:t>Best-first search with B&amp;B pruning</a:t>
            </a:r>
            <a:r>
              <a:rPr lang="en-US" dirty="0" smtClean="0">
                <a:solidFill>
                  <a:srgbClr val="00B050"/>
                </a:solidFill>
              </a:rPr>
              <a:t>          </a:t>
            </a:r>
            <a:r>
              <a:rPr lang="en-US" dirty="0" smtClean="0">
                <a:solidFill>
                  <a:srgbClr val="C00000"/>
                </a:solidFill>
              </a:rPr>
              <a:t>(6.1.2.)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14323</TotalTime>
  <Words>3805</Words>
  <Application>Microsoft Office PowerPoint</Application>
  <PresentationFormat>Widescreen</PresentationFormat>
  <Paragraphs>794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 Branch and Bound </vt:lpstr>
      <vt:lpstr>Branch and Bound</vt:lpstr>
      <vt:lpstr>Applications of Branch-and-Bound</vt:lpstr>
      <vt:lpstr>Branch and Bound (B&amp;B)</vt:lpstr>
      <vt:lpstr>Branch and Bound (B&amp; B)</vt:lpstr>
      <vt:lpstr>Branch and Bound (B&amp;B)</vt:lpstr>
      <vt:lpstr>Branch and Bound (B&amp;B)</vt:lpstr>
      <vt:lpstr>General Algorithm for Breadth-first Search</vt:lpstr>
      <vt:lpstr>6.1. Branch-and-Bound with the 0-1 Knapsack Problem</vt:lpstr>
      <vt:lpstr>6.1.1. Breadth-First Search for 0-1 Knapsack Pb. Using B&amp;B</vt:lpstr>
      <vt:lpstr>The 0-1 Knapsack Problem (slide from Chapter 5)</vt:lpstr>
      <vt:lpstr>Summary of the Approach (slide from Chapter 5) </vt:lpstr>
      <vt:lpstr>General Algorithm for Breadth-First Search with B&amp;B</vt:lpstr>
      <vt:lpstr>A Summary on the Processing of Child Items with BFS</vt:lpstr>
      <vt:lpstr>A Specific Algorithm for the 0-1 Knapsack Problem</vt:lpstr>
      <vt:lpstr>Breadth-First Search with B&amp;B for the 0-1 Knapsack problem (Alg. 6.1.)</vt:lpstr>
      <vt:lpstr>bound function</vt:lpstr>
      <vt:lpstr>PowerPoint Presentation</vt:lpstr>
      <vt:lpstr>6.1.2. Best-First Search with Branch-and-Bound Pruning</vt:lpstr>
      <vt:lpstr>Best-First Search for 0-1 Knapsack Pb. using B&amp;B</vt:lpstr>
      <vt:lpstr>Test Run of the 0-1Knapsack Best-First Algorithm</vt:lpstr>
      <vt:lpstr>Best-First Search for 0-1 Knapsack Pb. using B&amp;B</vt:lpstr>
      <vt:lpstr>General Algorithm for Best-First Search using B&amp;B</vt:lpstr>
      <vt:lpstr>Best-First Search B&amp;B vs. Breadth-First Search B&amp;B</vt:lpstr>
      <vt:lpstr>Specific Algorithm for the 0-1 Knapsack Problem</vt:lpstr>
      <vt:lpstr>PowerPoint Presentation</vt:lpstr>
      <vt:lpstr>Best-First Search B&amp;B vs. Breadth-First Search B&amp;B for 0-1 Knapsack</vt:lpstr>
      <vt:lpstr>PowerPoint Presentation</vt:lpstr>
      <vt:lpstr>Quick Check</vt:lpstr>
      <vt:lpstr>6.2. The Traveling Salesperson Problem</vt:lpstr>
      <vt:lpstr>6.2. The Traveling Salesperson Problem</vt:lpstr>
      <vt:lpstr>6.2. The Traveling Salesperson Problem</vt:lpstr>
      <vt:lpstr>Additional Example</vt:lpstr>
      <vt:lpstr>In-Class Exercise</vt:lpstr>
      <vt:lpstr>6.2. The Traveling Salesperson Problem</vt:lpstr>
      <vt:lpstr>6.2. The Traveling Salesperson Problem</vt:lpstr>
      <vt:lpstr>6.2. The Traveling Salesperson Problem</vt:lpstr>
      <vt:lpstr>6.2. The Traveling Salesperson Problem</vt:lpstr>
      <vt:lpstr>Example 6.3. (page 266) Best-First Search with B&amp;B</vt:lpstr>
      <vt:lpstr>Example 6.3</vt:lpstr>
      <vt:lpstr>PowerPoint Presentation</vt:lpstr>
      <vt:lpstr>PowerPoint Presentation</vt:lpstr>
      <vt:lpstr>Best-First Search with B&amp;B for the Traveling Salesperson</vt:lpstr>
      <vt:lpstr>PowerPoint Presentation</vt:lpstr>
      <vt:lpstr>Best-First Search with B&amp;B for the Traveling Salesperson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Shaban</dc:creator>
  <cp:lastModifiedBy>Cagatay Catal</cp:lastModifiedBy>
  <cp:revision>886</cp:revision>
  <dcterms:created xsi:type="dcterms:W3CDTF">2021-01-09T15:37:40Z</dcterms:created>
  <dcterms:modified xsi:type="dcterms:W3CDTF">2022-04-11T23:31:38Z</dcterms:modified>
</cp:coreProperties>
</file>