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</p:sldMasterIdLst>
  <p:notesMasterIdLst>
    <p:notesMasterId r:id="rId33"/>
  </p:notesMasterIdLst>
  <p:sldIdLst>
    <p:sldId id="256" r:id="rId2"/>
    <p:sldId id="397" r:id="rId3"/>
    <p:sldId id="443" r:id="rId4"/>
    <p:sldId id="458" r:id="rId5"/>
    <p:sldId id="285" r:id="rId6"/>
    <p:sldId id="444" r:id="rId7"/>
    <p:sldId id="281" r:id="rId8"/>
    <p:sldId id="445" r:id="rId9"/>
    <p:sldId id="287" r:id="rId10"/>
    <p:sldId id="446" r:id="rId11"/>
    <p:sldId id="862" r:id="rId12"/>
    <p:sldId id="863" r:id="rId13"/>
    <p:sldId id="864" r:id="rId14"/>
    <p:sldId id="374" r:id="rId15"/>
    <p:sldId id="869" r:id="rId16"/>
    <p:sldId id="872" r:id="rId17"/>
    <p:sldId id="873" r:id="rId18"/>
    <p:sldId id="293" r:id="rId19"/>
    <p:sldId id="865" r:id="rId20"/>
    <p:sldId id="867" r:id="rId21"/>
    <p:sldId id="870" r:id="rId22"/>
    <p:sldId id="868" r:id="rId23"/>
    <p:sldId id="448" r:id="rId24"/>
    <p:sldId id="879" r:id="rId25"/>
    <p:sldId id="875" r:id="rId26"/>
    <p:sldId id="878" r:id="rId27"/>
    <p:sldId id="349" r:id="rId28"/>
    <p:sldId id="876" r:id="rId29"/>
    <p:sldId id="477" r:id="rId30"/>
    <p:sldId id="441" r:id="rId31"/>
    <p:sldId id="852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karim Erradi" initials="AE" lastIdx="1" clrIdx="0">
    <p:extLst>
      <p:ext uri="{19B8F6BF-5375-455C-9EA6-DF929625EA0E}">
        <p15:presenceInfo xmlns="" xmlns:p15="http://schemas.microsoft.com/office/powerpoint/2012/main" userId="S-1-5-21-193565782-724644236-3023842483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20" autoAdjust="0"/>
    <p:restoredTop sz="77565" autoAdjust="0"/>
  </p:normalViewPr>
  <p:slideViewPr>
    <p:cSldViewPr>
      <p:cViewPr varScale="1">
        <p:scale>
          <a:sx n="68" d="100"/>
          <a:sy n="68" d="100"/>
        </p:scale>
        <p:origin x="-208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0140-632C-462B-ACA7-07693EDF2C2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3881-FBD9-417F-9DF4-14F9A587E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2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gotshittodo.blogspot.com/2016/05/back-substitution-feedback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https://www.digicert.com/ssl-cryptography.htm</a:t>
            </a:r>
          </a:p>
          <a:p>
            <a:r>
              <a:rPr lang="en-US" dirty="0"/>
              <a:t>https://www.wolframalpha.com/input/?i=79%5E(-1)+mod+3220&amp;wal=header</a:t>
            </a:r>
          </a:p>
          <a:p>
            <a:endParaRPr lang="en-US" dirty="0"/>
          </a:p>
          <a:p>
            <a:r>
              <a:rPr lang="en-US" dirty="0" err="1"/>
              <a:t>Openssl</a:t>
            </a:r>
            <a:endParaRPr lang="en-US" dirty="0"/>
          </a:p>
          <a:p>
            <a:r>
              <a:rPr lang="en-US" dirty="0"/>
              <a:t>https://www.kinamo.be/en/support/faq/useful-openssl-commands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Math basics</a:t>
            </a:r>
          </a:p>
          <a:p>
            <a:r>
              <a:rPr lang="en-US"/>
              <a:t>https://www.mathsisfun.com/definitions/relatively-prime.html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53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="" xmlns:a16="http://schemas.microsoft.com/office/drawing/2014/main" id="{69F463F7-152D-45E2-95C6-1FC18C993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B00E9-7DD6-4273-975F-BAEDCF789340}" type="slidenum">
              <a:rPr lang="de-DE" altLang="en-US">
                <a:latin typeface="Times New Roman" panose="02020603050405020304" pitchFamily="18" charset="0"/>
              </a:rPr>
              <a:pPr/>
              <a:t>10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2FD0B4CD-F525-4AED-BA53-0DFDB5C4D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="" xmlns:a16="http://schemas.microsoft.com/office/drawing/2014/main" id="{BAEDC8CE-7D86-415E-B881-8B7286078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/>
              <a:t>Principle: “Split up” the key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>
                <a:solidFill>
                  <a:srgbClr val="008000"/>
                </a:solidFill>
              </a:rPr>
              <a:t>Public Key (</a:t>
            </a:r>
            <a:r>
              <a:rPr lang="de-DE" altLang="en-US" sz="1200" i="1" dirty="0">
                <a:solidFill>
                  <a:srgbClr val="008000"/>
                </a:solidFill>
              </a:rPr>
              <a:t>K</a:t>
            </a:r>
            <a:r>
              <a:rPr lang="de-DE" altLang="en-US" sz="1200" i="1" baseline="-25000" dirty="0">
                <a:solidFill>
                  <a:srgbClr val="008000"/>
                </a:solidFill>
              </a:rPr>
              <a:t>pub</a:t>
            </a:r>
            <a:r>
              <a:rPr lang="de-DE" altLang="en-US" sz="1200" dirty="0">
                <a:solidFill>
                  <a:srgbClr val="008000"/>
                </a:solidFill>
              </a:rPr>
              <a:t>)</a:t>
            </a:r>
            <a:r>
              <a:rPr lang="de-DE" altLang="en-US" sz="1200" dirty="0"/>
              <a:t> (Encrypt)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>
                <a:solidFill>
                  <a:srgbClr val="CC0000"/>
                </a:solidFill>
              </a:rPr>
              <a:t>Secret Key (</a:t>
            </a:r>
            <a:r>
              <a:rPr lang="de-DE" altLang="en-US" sz="1200" i="1" dirty="0">
                <a:solidFill>
                  <a:srgbClr val="CC0000"/>
                </a:solidFill>
              </a:rPr>
              <a:t>K</a:t>
            </a:r>
            <a:r>
              <a:rPr lang="de-DE" altLang="en-US" sz="1200" i="1" baseline="-25000" dirty="0">
                <a:solidFill>
                  <a:srgbClr val="CC0000"/>
                </a:solidFill>
              </a:rPr>
              <a:t>pr</a:t>
            </a:r>
            <a:r>
              <a:rPr lang="de-DE" altLang="en-US" sz="1200" dirty="0">
                <a:solidFill>
                  <a:srgbClr val="CC0000"/>
                </a:solidFill>
              </a:rPr>
              <a:t>)</a:t>
            </a:r>
            <a:r>
              <a:rPr lang="de-DE" altLang="en-US" sz="1200" dirty="0"/>
              <a:t> (Decrypt)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="" xmlns:a16="http://schemas.microsoft.com/office/drawing/2014/main" id="{34627D1B-BD5C-4BF9-B51A-5386822BE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C435D4-1DC8-4792-B78E-CA3688978B87}" type="slidenum">
              <a:rPr lang="de-DE" altLang="en-US">
                <a:latin typeface="Times New Roman" panose="02020603050405020304" pitchFamily="18" charset="0"/>
              </a:rPr>
              <a:pPr/>
              <a:t>11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="" xmlns:a16="http://schemas.microsoft.com/office/drawing/2014/main" id="{F5289642-B3D7-4C01-A717-DCD4BDD4C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="" xmlns:a16="http://schemas.microsoft.com/office/drawing/2014/main" id="{0E76B7CD-BB74-416B-9310-C4E59526D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Diffie-Hellman key exchange,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, DSA or ECDSA</a:t>
            </a:r>
            <a:endParaRPr lang="de-DE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1" dirty="0"/>
              <a:t>Identification</a:t>
            </a:r>
            <a:r>
              <a:rPr lang="de-DE" altLang="en-US" sz="1200" dirty="0"/>
              <a:t>, using challenge-response protocols with digital signatures</a:t>
            </a:r>
            <a:endParaRPr lang="de-DE" altLang="en-US" sz="1200" b="1" dirty="0"/>
          </a:p>
          <a:p>
            <a:endParaRPr lang="de-DE" alt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Categories: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Encryption/decryption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(provide secrecy)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signatures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(provide authentication)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exchange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(of session keys)</a:t>
            </a:r>
          </a:p>
          <a:p>
            <a:endParaRPr lang="de-DE" altLang="en-US" dirty="0"/>
          </a:p>
          <a:p>
            <a:r>
              <a:rPr lang="de-DE" altLang="en-US" dirty="0"/>
              <a:t>It looks as though public-key schemes can provide all</a:t>
            </a:r>
          </a:p>
          <a:p>
            <a:r>
              <a:rPr lang="de-DE" altLang="en-US" dirty="0"/>
              <a:t>functionality needed in modern security protocols such as</a:t>
            </a:r>
          </a:p>
          <a:p>
            <a:r>
              <a:rPr lang="de-DE" altLang="en-US" dirty="0"/>
              <a:t>SSL/TLS. However, the major drawback in practice is that encryption of</a:t>
            </a:r>
          </a:p>
          <a:p>
            <a:r>
              <a:rPr lang="de-DE" altLang="en-US" dirty="0"/>
              <a:t>data is extremely computationally demanding with public-key</a:t>
            </a:r>
          </a:p>
          <a:p>
            <a:r>
              <a:rPr lang="de-DE" altLang="en-US" dirty="0"/>
              <a:t>algorithms. Many  block and stream ciphers can encrypt 1000 times</a:t>
            </a:r>
          </a:p>
          <a:p>
            <a:r>
              <a:rPr lang="de-DE" altLang="en-US" dirty="0"/>
              <a:t>faster in software than public-key algorithms. On the other hand,</a:t>
            </a:r>
          </a:p>
          <a:p>
            <a:r>
              <a:rPr lang="de-DE" altLang="en-US" dirty="0"/>
              <a:t>symmetric algorithms are poor at providing digital signatures and key</a:t>
            </a:r>
          </a:p>
          <a:p>
            <a:r>
              <a:rPr lang="de-DE" altLang="en-US" dirty="0"/>
              <a:t>establishment/transport functionality. Hence, most practical protocols</a:t>
            </a:r>
          </a:p>
          <a:p>
            <a:r>
              <a:rPr lang="de-DE" altLang="en-US" dirty="0"/>
              <a:t>are hybrid protocols which incorporate both symmetric and public-key</a:t>
            </a:r>
          </a:p>
          <a:p>
            <a:r>
              <a:rPr lang="de-DE" altLang="en-US" dirty="0"/>
              <a:t>algorithms.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="" xmlns:a16="http://schemas.microsoft.com/office/drawing/2014/main" id="{870ADA88-0DF7-4ED7-821D-E5780C535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4A5E46-02B6-40D5-862D-998348BDF6D0}" type="slidenum">
              <a:rPr lang="de-DE" altLang="en-US">
                <a:latin typeface="Times New Roman" panose="02020603050405020304" pitchFamily="18" charset="0"/>
              </a:rPr>
              <a:pPr/>
              <a:t>12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="" xmlns:a16="http://schemas.microsoft.com/office/drawing/2014/main" id="{D472F990-AE51-4C4C-9C4C-0FF807E0D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="" xmlns:a16="http://schemas.microsoft.com/office/drawing/2014/main" id="{10176E4B-6B4D-44ED-920B-48F4F47C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dirty="0"/>
              <a:t>(for symmetric schemes)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="" xmlns:a16="http://schemas.microsoft.com/office/drawing/2014/main" id="{31BA2748-5756-4B04-A5EA-B7962B1F2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174BE-69C8-48E5-B689-0B4E3115241F}" type="slidenum">
              <a:rPr lang="de-DE" altLang="en-US">
                <a:latin typeface="Times New Roman" panose="02020603050405020304" pitchFamily="18" charset="0"/>
              </a:rPr>
              <a:pPr/>
              <a:t>13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="" xmlns:a16="http://schemas.microsoft.com/office/drawing/2014/main" id="{BA793101-8A05-4C9F-A9AA-0A309346B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="" xmlns:a16="http://schemas.microsoft.com/office/drawing/2014/main" id="{0B2FAA3B-1726-4C03-89FA-E0993118F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Example: Hybrid protocol with AES as the symmetric cipher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1977: </a:t>
            </a:r>
            <a:r>
              <a:rPr lang="en-US" altLang="zh-TW" sz="1200" dirty="0" err="1"/>
              <a:t>Rivest</a:t>
            </a:r>
            <a:r>
              <a:rPr lang="en-US" altLang="zh-TW" sz="1200" dirty="0"/>
              <a:t>-Shamir-</a:t>
            </a:r>
            <a:r>
              <a:rPr lang="en-US" altLang="zh-TW" sz="1200" dirty="0" err="1"/>
              <a:t>Adleman</a:t>
            </a:r>
            <a:r>
              <a:rPr lang="en-US" altLang="zh-TW" sz="1200" dirty="0"/>
              <a:t> proposed the first </a:t>
            </a:r>
            <a:r>
              <a:rPr lang="en-US" altLang="zh-TW" sz="1200" dirty="0" err="1"/>
              <a:t>PKE</a:t>
            </a:r>
            <a:r>
              <a:rPr lang="en-US" altLang="zh-TW" sz="1200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(Turing Award 2002)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BC9B-D4F7-4B80-A0E9-75D3D01A98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042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http://wiringdiagramshop.today/hash-function-diagram.html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65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Martin Hellman and Whitfield Diffie published their landmark public-key paper in 1976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Ronald </a:t>
            </a:r>
            <a:r>
              <a:rPr lang="en-US" altLang="en-US" sz="1200" u="sng" dirty="0" err="1">
                <a:solidFill>
                  <a:srgbClr val="000000"/>
                </a:solidFill>
              </a:rPr>
              <a:t>R</a:t>
            </a:r>
            <a:r>
              <a:rPr lang="en-US" altLang="en-US" sz="1200" dirty="0" err="1">
                <a:solidFill>
                  <a:srgbClr val="000000"/>
                </a:solidFill>
              </a:rPr>
              <a:t>ivest</a:t>
            </a:r>
            <a:r>
              <a:rPr lang="en-US" altLang="en-US" sz="1200" dirty="0">
                <a:solidFill>
                  <a:srgbClr val="000000"/>
                </a:solidFill>
              </a:rPr>
              <a:t>, Adi </a:t>
            </a:r>
            <a:r>
              <a:rPr lang="en-US" altLang="en-US" sz="1200" u="sng" dirty="0">
                <a:solidFill>
                  <a:srgbClr val="000000"/>
                </a:solidFill>
              </a:rPr>
              <a:t>S</a:t>
            </a:r>
            <a:r>
              <a:rPr lang="en-US" altLang="en-US" sz="1200" dirty="0">
                <a:solidFill>
                  <a:srgbClr val="000000"/>
                </a:solidFill>
              </a:rPr>
              <a:t>hamir and Leonard </a:t>
            </a:r>
            <a:r>
              <a:rPr lang="en-US" altLang="en-US" sz="1200" u="sng" dirty="0" err="1">
                <a:solidFill>
                  <a:srgbClr val="000000"/>
                </a:solidFill>
              </a:rPr>
              <a:t>A</a:t>
            </a:r>
            <a:r>
              <a:rPr lang="en-US" altLang="en-US" sz="1200" dirty="0" err="1">
                <a:solidFill>
                  <a:srgbClr val="000000"/>
                </a:solidFill>
              </a:rPr>
              <a:t>dleman</a:t>
            </a:r>
            <a:r>
              <a:rPr lang="en-US" altLang="en-US" sz="1200" dirty="0">
                <a:solidFill>
                  <a:srgbClr val="000000"/>
                </a:solidFill>
              </a:rPr>
              <a:t> proposed the asymmetric RSA cryptosystem  in1977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23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="" xmlns:a16="http://schemas.microsoft.com/office/drawing/2014/main" id="{F7CAD50A-377A-4E56-978B-36BDF48E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68E94A-B3F4-4A94-B3D1-35A35CAE4D37}" type="slidenum">
              <a:rPr lang="de-DE" altLang="en-US">
                <a:latin typeface="Times New Roman" panose="02020603050405020304" pitchFamily="18" charset="0"/>
              </a:rPr>
              <a:pPr/>
              <a:t>19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="" xmlns:a16="http://schemas.microsoft.com/office/drawing/2014/main" id="{7B6DBA30-6786-4C24-9E20-21879B3C4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5E6B29CD-05B1-4993-B152-4500CF1F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RSA security </a:t>
            </a:r>
            <a:r>
              <a:rPr lang="en-US" sz="1200" dirty="0"/>
              <a:t>relies on the difficulty of factoring large integers</a:t>
            </a:r>
          </a:p>
          <a:p>
            <a:endParaRPr lang="de-DE" altLang="en-US" dirty="0"/>
          </a:p>
          <a:p>
            <a:r>
              <a:rPr lang="de-DE" altLang="en-US" dirty="0"/>
              <a:t>In addition, there are many other public-key schemes, such as NTRU or</a:t>
            </a:r>
          </a:p>
          <a:p>
            <a:r>
              <a:rPr lang="de-DE" altLang="en-US" dirty="0"/>
              <a:t>systems based on hidden field equations, which are not in wide spread</a:t>
            </a:r>
          </a:p>
          <a:p>
            <a:r>
              <a:rPr lang="de-DE" altLang="en-US" dirty="0"/>
              <a:t>use. Often, their security is not very well understood.</a:t>
            </a:r>
          </a:p>
          <a:p>
            <a:pPr lvl="1"/>
            <a:r>
              <a:rPr lang="de-DE" altLang="en-US" sz="2000" b="1" dirty="0"/>
              <a:t>Discrete Logarithm</a:t>
            </a:r>
            <a:r>
              <a:rPr lang="de-DE" altLang="en-US" sz="2000" dirty="0"/>
              <a:t> (Diffie-Hellman, Elgamal, …):</a:t>
            </a:r>
            <a:br>
              <a:rPr lang="de-DE" altLang="en-US" sz="2000" dirty="0"/>
            </a:br>
            <a:r>
              <a:rPr lang="de-DE" altLang="en-US" sz="2000" dirty="0"/>
              <a:t>Given </a:t>
            </a:r>
            <a:r>
              <a:rPr lang="de-DE" altLang="en-US" sz="2000" i="1" dirty="0"/>
              <a:t>a, y</a:t>
            </a:r>
            <a:r>
              <a:rPr lang="de-DE" altLang="en-US" sz="2000" dirty="0"/>
              <a:t> and </a:t>
            </a:r>
            <a:r>
              <a:rPr lang="de-DE" altLang="en-US" sz="2000" i="1" dirty="0"/>
              <a:t>m, </a:t>
            </a:r>
            <a:r>
              <a:rPr lang="de-DE" altLang="en-US" sz="2000" dirty="0"/>
              <a:t>find</a:t>
            </a:r>
            <a:r>
              <a:rPr lang="de-DE" altLang="en-US" sz="2000" i="1" dirty="0"/>
              <a:t> x</a:t>
            </a:r>
            <a:r>
              <a:rPr lang="de-DE" altLang="en-US" sz="2000" dirty="0"/>
              <a:t> such that </a:t>
            </a:r>
            <a:r>
              <a:rPr lang="de-DE" altLang="en-US" sz="2000" i="1" dirty="0"/>
              <a:t>a</a:t>
            </a:r>
            <a:r>
              <a:rPr lang="de-DE" altLang="en-US" sz="2000" i="1" baseline="30000" dirty="0"/>
              <a:t>x</a:t>
            </a:r>
            <a:r>
              <a:rPr lang="de-DE" altLang="en-US" sz="2000" dirty="0"/>
              <a:t> </a:t>
            </a:r>
            <a:r>
              <a:rPr lang="en-US" altLang="en-US" sz="2000" dirty="0">
                <a:latin typeface="cmsy10"/>
              </a:rPr>
              <a:t>=</a:t>
            </a:r>
            <a:r>
              <a:rPr lang="de-DE" altLang="en-US" sz="2000" dirty="0"/>
              <a:t> </a:t>
            </a:r>
            <a:r>
              <a:rPr lang="de-DE" altLang="en-US" sz="2000" i="1" dirty="0"/>
              <a:t>y</a:t>
            </a:r>
            <a:r>
              <a:rPr lang="de-DE" altLang="en-US" sz="2000" dirty="0"/>
              <a:t> mod </a:t>
            </a:r>
            <a:r>
              <a:rPr lang="de-DE" altLang="en-US" sz="2000" i="1" dirty="0"/>
              <a:t>m </a:t>
            </a:r>
            <a:r>
              <a:rPr lang="de-DE" altLang="en-US" sz="2000" dirty="0"/>
              <a:t>(Exponentiation </a:t>
            </a:r>
            <a:r>
              <a:rPr lang="de-DE" altLang="en-US" sz="2000" i="1" dirty="0"/>
              <a:t>a</a:t>
            </a:r>
            <a:r>
              <a:rPr lang="de-DE" altLang="en-US" sz="2000" i="1" baseline="30000" dirty="0"/>
              <a:t>x </a:t>
            </a:r>
            <a:r>
              <a:rPr lang="de-DE" altLang="en-US" sz="2000" dirty="0"/>
              <a:t>: easy)</a:t>
            </a:r>
            <a:endParaRPr lang="de-DE" altLang="en-US" sz="2000" i="1" dirty="0"/>
          </a:p>
          <a:p>
            <a:pPr lvl="1"/>
            <a:r>
              <a:rPr lang="de-DE" altLang="en-US" sz="2000" b="1" dirty="0"/>
              <a:t>Elliptic Curves (EC)</a:t>
            </a:r>
            <a:r>
              <a:rPr lang="de-DE" altLang="en-US" sz="2000" dirty="0"/>
              <a:t>: Generalization of discrete logarithm 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Three main families: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Note: This problems are considered mathematically hard, but no proof exists (so far).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en-US" sz="1200" dirty="0"/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="" xmlns:a16="http://schemas.microsoft.com/office/drawing/2014/main" id="{BB79F717-12AE-4A79-BCCF-4219DA98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53826383-E31A-43A9-90E0-010B5F101A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Message m raise it to the power e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“private exponent”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The inverse of any number times its self is 1 =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1       2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--  x  --   = 1</a:t>
            </a:r>
          </a:p>
          <a:p>
            <a:pPr marL="228600" marR="0" lvl="0" indent="-22860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</a:t>
            </a:r>
          </a:p>
          <a:p>
            <a:pPr marL="228600" marR="0" lvl="0" indent="-22860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RSA operations are done over the integer ring </a:t>
            </a:r>
            <a:r>
              <a:rPr lang="en-US" altLang="en-US" sz="1000" i="1" dirty="0">
                <a:solidFill>
                  <a:srgbClr val="000000"/>
                </a:solidFill>
              </a:rPr>
              <a:t>Z</a:t>
            </a:r>
            <a:r>
              <a:rPr lang="en-US" altLang="en-US" sz="1000" i="1" baseline="-25000" dirty="0">
                <a:solidFill>
                  <a:srgbClr val="000000"/>
                </a:solidFill>
              </a:rPr>
              <a:t>n</a:t>
            </a:r>
            <a:r>
              <a:rPr lang="en-US" altLang="en-US" sz="100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00" dirty="0">
                <a:solidFill>
                  <a:srgbClr val="000000"/>
                </a:solidFill>
              </a:rPr>
              <a:t>(i.e., arithmetic modulo n), where </a:t>
            </a:r>
            <a:r>
              <a:rPr lang="en-US" altLang="en-US" sz="1000" i="1" dirty="0">
                <a:solidFill>
                  <a:srgbClr val="000000"/>
                </a:solidFill>
              </a:rPr>
              <a:t>n = p * q, </a:t>
            </a:r>
            <a:r>
              <a:rPr lang="en-US" altLang="en-US" sz="1000" dirty="0">
                <a:solidFill>
                  <a:srgbClr val="000000"/>
                </a:solidFill>
              </a:rPr>
              <a:t>with </a:t>
            </a:r>
            <a:r>
              <a:rPr lang="en-US" altLang="en-US" sz="1000" i="1" dirty="0">
                <a:solidFill>
                  <a:srgbClr val="000000"/>
                </a:solidFill>
              </a:rPr>
              <a:t>p, q</a:t>
            </a:r>
            <a:r>
              <a:rPr lang="en-US" altLang="en-US" sz="1000" dirty="0">
                <a:solidFill>
                  <a:srgbClr val="000000"/>
                </a:solidFill>
              </a:rPr>
              <a:t> being large primes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sv-SE" altLang="en-US" sz="1000" dirty="0">
                <a:solidFill>
                  <a:srgbClr val="000000"/>
                </a:solidFill>
              </a:rPr>
              <a:t>where x, y </a:t>
            </a:r>
            <a:r>
              <a:rPr lang="el-GR" altLang="en-US" sz="1000" dirty="0">
                <a:cs typeface="Arial" panose="020B0604020202020204" pitchFamily="34" charset="0"/>
              </a:rPr>
              <a:t>ε</a:t>
            </a:r>
            <a:r>
              <a:rPr lang="de-DE" altLang="en-US" sz="1000" dirty="0">
                <a:cs typeface="Arial" panose="020B0604020202020204" pitchFamily="34" charset="0"/>
              </a:rPr>
              <a:t> </a:t>
            </a:r>
            <a:r>
              <a:rPr lang="en-US" altLang="en-US" sz="1000" dirty="0">
                <a:cs typeface="Arial" panose="020B0604020202020204" pitchFamily="34" charset="0"/>
              </a:rPr>
              <a:t>Z</a:t>
            </a:r>
            <a:r>
              <a:rPr lang="en-US" altLang="en-US" sz="1000" baseline="-25000" dirty="0">
                <a:cs typeface="Arial" panose="020B0604020202020204" pitchFamily="34" charset="0"/>
              </a:rPr>
              <a:t>n.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="" xmlns:a16="http://schemas.microsoft.com/office/drawing/2014/main" id="{A6549CE7-131A-4149-877D-544BA5C8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306924A4-0C08-49DE-86F2-1E02BD75C8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https://www.mathsisfun.com/definitions/relatively-prime.html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http://supplementalmemory.blogspot.com/2013/02/extended-euclidean-algorithm-pen-and.html?q=rsa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Very good explanation: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http://mathforum.org/library/drmath/view/51623.html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The inverse of </a:t>
            </a:r>
            <a:r>
              <a:rPr lang="en-US" sz="1000" b="1" dirty="0"/>
              <a:t>3 mod 24 </a:t>
            </a:r>
            <a:r>
              <a:rPr lang="en-US" sz="1000" b="1" u="sng" dirty="0"/>
              <a:t>is a number that when multiplied by 3 gives a result that is congruent to 1 mod 24 </a:t>
            </a:r>
            <a:r>
              <a:rPr lang="en-US" sz="1000" dirty="0"/>
              <a:t>- that is, the product will be one more than a multiple of 24. However, no such number exists because 3 is not relatively prime to 24 (i.e., </a:t>
            </a:r>
            <a:r>
              <a:rPr lang="en-US" sz="1000" dirty="0" err="1"/>
              <a:t>gcd</a:t>
            </a:r>
            <a:r>
              <a:rPr lang="en-US" sz="1000" dirty="0"/>
              <a:t>(3,24) = 3 and this is greater than one).</a:t>
            </a:r>
            <a:endParaRPr lang="en-US" sz="1000" b="1" dirty="0">
              <a:solidFill>
                <a:srgbClr val="0070C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RSA has set-up phase during which the private and public keys are computed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Challenge = Finding the modular inverse of e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d * e </a:t>
            </a:r>
            <a:r>
              <a:rPr lang="sv-S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≡ 1 mod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https://crypto.stackexchange.com/questions/5889/calculating-rsa-private-exponent-when-given-public-exponent-and-the-modulus-fact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http://mathonline.wikidot.com/additional-examples-of-finding-rsa-decryption-keys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Back Substitution Feedback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http://igotshittodo.blogspot.com/2016/05/back-substitution-feedback.html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https://www.mathsisfun.com/definitions/relatively-prime.html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two numbers have no common factors other than 1.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 there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value that you could divide them both by exactly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(without any remainder).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d=e−1(mod1560)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 dirty="0"/>
              <a:t>https://math.stackexchange.com/questions/2228743/what-do-you-do-if-the-decryption-key-d-is-equal-to-1</a:t>
            </a:r>
            <a:br>
              <a:rPr lang="en-US" sz="1000" dirty="0"/>
            </a:b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Like all asymmetric schemes,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inverse of e mod </a:t>
            </a:r>
            <a:r>
              <a:rPr lang="el-GR" altLang="en-US" sz="12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200" i="1" dirty="0">
                <a:solidFill>
                  <a:srgbClr val="000000"/>
                </a:solidFill>
                <a:cs typeface="Arial" panose="020B0604020202020204" pitchFamily="34" charset="0"/>
              </a:rPr>
              <a:t>(n)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Co-prime = do not share any factor other than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de = 1 mod F(n)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(1) Choose 2 prime numbers p and q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(2) Computer n = p x q = 2 x 7 = 14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(3) Φ(n) = (p-1) x (q-1)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Φ(n): count the co-primes do not have common factors with n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 err="1">
                <a:solidFill>
                  <a:srgbClr val="000000"/>
                </a:solidFill>
              </a:rPr>
              <a:t>Coprimes</a:t>
            </a:r>
            <a:r>
              <a:rPr lang="en-US" altLang="en-US" sz="1000" dirty="0">
                <a:solidFill>
                  <a:srgbClr val="000000"/>
                </a:solidFill>
              </a:rPr>
              <a:t> = They share no common factor with 14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Φ(n) = 1 x 6 = 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(4) Choose e (for encryption) has the following properties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1 &lt; e &lt; Φ(n)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Must be coprime with n and Φ(n)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e = 5 (obey these conditions)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(n, e) is the lock I can hand-out to every one.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(5) Choose d such that de (mod Φ(n))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5d (mod 6)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5d are multiples of 5... list them and do mod 6 on them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1 5   5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2 10  4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3 15  3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4 20  2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5 25  1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6 30  0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(this pattern is going to repeat)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...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 * d mod Φ(n)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Table: 2 columns and 2 rows.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First row we right Φ(n) for both cols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2nd Row we right e and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Divide Φ(n) by e: 40 / 7 = 5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multiply this result by 7 and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compute Φ(n) - result. We right the results below each of the column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40	40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	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7*5	1*5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35	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3rd row we can remove the 1st row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	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-34 mod 40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Then we keep last 2 rows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	12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	23 =&gt; arrive to result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Choosing two large, distinct primes </a:t>
            </a:r>
            <a:r>
              <a:rPr lang="en-US" altLang="en-US" sz="1000" i="1" dirty="0">
                <a:solidFill>
                  <a:srgbClr val="000000"/>
                </a:solidFill>
              </a:rPr>
              <a:t>p, q</a:t>
            </a:r>
            <a:r>
              <a:rPr lang="en-US" altLang="en-US" sz="1000" dirty="0">
                <a:solidFill>
                  <a:srgbClr val="000000"/>
                </a:solidFill>
              </a:rPr>
              <a:t> (in Step 1) is non-trivial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 ) = 1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1000" dirty="0">
                <a:solidFill>
                  <a:srgbClr val="000000"/>
                </a:solidFill>
              </a:rPr>
              <a:t>Remarks: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000" dirty="0" err="1">
                <a:solidFill>
                  <a:srgbClr val="000000"/>
                </a:solidFill>
              </a:rPr>
              <a:t>gcd</a:t>
            </a:r>
            <a:r>
              <a:rPr lang="en-US" altLang="en-US" sz="1000" i="1" dirty="0">
                <a:solidFill>
                  <a:srgbClr val="000000"/>
                </a:solidFill>
              </a:rPr>
              <a:t>(e, Φ(n)) = 1</a:t>
            </a:r>
            <a:r>
              <a:rPr lang="en-US" altLang="en-US" sz="1000" dirty="0">
                <a:solidFill>
                  <a:srgbClr val="000000"/>
                </a:solidFill>
              </a:rPr>
              <a:t> ensures that </a:t>
            </a:r>
            <a:r>
              <a:rPr lang="en-US" altLang="en-US" sz="1000" i="1" dirty="0">
                <a:solidFill>
                  <a:srgbClr val="000000"/>
                </a:solidFill>
              </a:rPr>
              <a:t>e</a:t>
            </a:r>
            <a:r>
              <a:rPr lang="en-US" altLang="en-US" sz="1000" dirty="0">
                <a:solidFill>
                  <a:srgbClr val="000000"/>
                </a:solidFill>
              </a:rPr>
              <a:t> has an inverse and, thus, that there is always a private key </a:t>
            </a:r>
            <a:r>
              <a:rPr lang="en-US" altLang="en-US" sz="1000" i="1" dirty="0">
                <a:solidFill>
                  <a:srgbClr val="000000"/>
                </a:solidFill>
              </a:rPr>
              <a:t>d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000" dirty="0" err="1">
                <a:solidFill>
                  <a:srgbClr val="000000"/>
                </a:solidFill>
              </a:rPr>
              <a:t>gcd</a:t>
            </a:r>
            <a:r>
              <a:rPr lang="en-US" altLang="en-US" sz="1000" dirty="0">
                <a:solidFill>
                  <a:srgbClr val="000000"/>
                </a:solidFill>
              </a:rPr>
              <a:t> = greatest common divisor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 ) = 1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rgbClr val="000000"/>
              </a:solidFill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https://stackoverflow.com/questions/50053884/use-rsa-public-key-to-generate-private-key-in-openssl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Message Digest</a:t>
            </a:r>
          </a:p>
          <a:p>
            <a:endParaRPr lang="en-GB" dirty="0"/>
          </a:p>
          <a:p>
            <a:r>
              <a:rPr lang="en-GB" dirty="0"/>
              <a:t>Key Management</a:t>
            </a:r>
          </a:p>
          <a:p>
            <a:r>
              <a:rPr lang="en-GB" dirty="0"/>
              <a:t>ISA/</a:t>
            </a:r>
            <a:r>
              <a:rPr lang="en-GB" dirty="0" err="1"/>
              <a:t>KMP</a:t>
            </a:r>
            <a:endParaRPr lang="en-GB" dirty="0"/>
          </a:p>
          <a:p>
            <a:r>
              <a:rPr lang="en-GB" dirty="0"/>
              <a:t>IKE</a:t>
            </a:r>
          </a:p>
          <a:p>
            <a:r>
              <a:rPr lang="en-GB" dirty="0"/>
              <a:t>SKIP</a:t>
            </a:r>
          </a:p>
          <a:p>
            <a:r>
              <a:rPr lang="en-GB" dirty="0" err="1"/>
              <a:t>Photuris</a:t>
            </a:r>
            <a:endParaRPr lang="en-GB" dirty="0"/>
          </a:p>
          <a:p>
            <a:r>
              <a:rPr lang="en-GB" dirty="0" err="1"/>
              <a:t>Diffe</a:t>
            </a:r>
            <a:r>
              <a:rPr lang="en-GB" dirty="0"/>
              <a:t>-Helman</a:t>
            </a:r>
          </a:p>
          <a:p>
            <a:r>
              <a:rPr lang="en-GB" dirty="0" err="1"/>
              <a:t>ElGamal</a:t>
            </a:r>
            <a:endParaRPr lang="en-GB" dirty="0"/>
          </a:p>
          <a:p>
            <a:endParaRPr lang="en-GB" dirty="0"/>
          </a:p>
          <a:p>
            <a:r>
              <a:rPr lang="en-GB" dirty="0"/>
              <a:t>Public Key Infrastructure (PKI)</a:t>
            </a:r>
          </a:p>
          <a:p>
            <a:r>
              <a:rPr lang="en-GB" dirty="0" err="1"/>
              <a:t>PXIX</a:t>
            </a:r>
            <a:endParaRPr lang="en-GB" dirty="0"/>
          </a:p>
          <a:p>
            <a:r>
              <a:rPr lang="en-GB" dirty="0" err="1"/>
              <a:t>SPKI</a:t>
            </a:r>
            <a:endParaRPr lang="en-GB" dirty="0"/>
          </a:p>
          <a:p>
            <a:r>
              <a:rPr lang="en-GB" dirty="0" err="1"/>
              <a:t>SDS</a:t>
            </a:r>
            <a:endParaRPr lang="en-GB" dirty="0"/>
          </a:p>
          <a:p>
            <a:r>
              <a:rPr lang="en-GB" dirty="0"/>
              <a:t>PGP</a:t>
            </a:r>
          </a:p>
          <a:p>
            <a:r>
              <a:rPr lang="en-GB" dirty="0" err="1"/>
              <a:t>DNSEC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E742-27CE-5749-B8EE-99D6049ED0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747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="" xmlns:a16="http://schemas.microsoft.com/office/drawing/2014/main" id="{42990CCB-5AB5-4CF7-8FDE-7EB7D68F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85E96286-0047-4C90-A68C-FD1EC1C27E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Another good example http://pajhome.org.uk/crypt/rsa/rsa.html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Excellent http://ccom.uprrp.edu/~humberto/very-small-rsa-example.html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Calculator  https://www.calculatorsoup.com/calculators/math/gcf.php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Example Back substitution http://igotshittodo.blogspot.com/2016/05/back-substitution-feedback.html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gcd is the lagest number that divides 3 and 20 evenly.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can use Euclidian Algorithm to solve this: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largest of the 2 numbers in this case 20. Which is equal to 3 times some number q + some reminder r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q is how many times 3 goes into 30. 3 goes 6 times into 20 with a reminder 2.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number in the left position and we break it down in terms to the reminder... We left shift ... Follow this pattern all the way down.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3 to where 20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2 to where 3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=&gt; Take larger of 2 numbers = small number x some number + reminder (2300 years old algorithm)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d another way easier than this d=1+(n*m)/e So that n start 0 to infinity number 0,1,2,3,4,5,6,7,8,9,10,11,12,13,..... The result of the previous equation =just int number but not double for example : 1+(3*40)/7=17.2 Do not take because 17.2 is double 1+(4*40)/7=161/7=23 then d=is 23 this is take because is int note: n in previous equation different from n=(p-1)*(q-1)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="" xmlns:a16="http://schemas.microsoft.com/office/drawing/2014/main" id="{42990CCB-5AB5-4CF7-8FDE-7EB7D68F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85E96286-0047-4C90-A68C-FD1EC1C27E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Another good example http://pajhome.org.uk/crypt/rsa/rsa.html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Excellent http://ccom.uprrp.edu/~humberto/very-small-rsa-example.html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Calculator  https://www.calculatorsoup.com/calculators/math/gcf.php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Example Back substitution http://igotshittodo.blogspot.com/2016/05/back-substitution-feedback.html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gcd is the lagest number that divides 3 and 20 evenly.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can use Euclidian Algorithm to solve this: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largest of the 2 numbers in this case 20. Which is equal to 3 times some number q + some reminder r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q is how many times 3 goes into 30. 3 goes 6 times into 20 with a reminder 2.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number in the left position and we break it down in terms to the reminder... We left shift ... Follow this pattern all the way down.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3 to where 20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2 to where 3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=&gt; Take larger of 2 numbers = small number x some number + reminder (2300 years old algorithm)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d another way easier than this d=1+(n*m)/e So that n start 0 to infinity number 0,1,2,3,4,5,6,7,8,9,10,11,12,13,..... The result of the previous equation =just int number but not double for example : 1+(3*40)/7=17.2 Do not take because 17.2 is double 1+(4*40)/7=161/7=23 then d=is 23 this is take because is int note: n in previous equation different from n=(p-1)*(q-1)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65870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given 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wish to find 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linear equation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but 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 in a Euclidian equation: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use the regular Euclidean Algorithm to find </a:t>
            </a:r>
            <a:r>
              <a:rPr lang="en-US" dirty="0" err="1"/>
              <a:t>gcd</a:t>
            </a:r>
            <a:r>
              <a:rPr lang="en-US" dirty="0"/>
              <a:t>(3,20).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write this </a:t>
            </a:r>
            <a:r>
              <a:rPr lang="en-US" dirty="0" err="1"/>
              <a:t>gcd</a:t>
            </a:r>
            <a:r>
              <a:rPr lang="en-US" dirty="0"/>
              <a:t> (one) as a linear combination of 19 and 3220 by working back up the tree that we just created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/>
              <a:t>So the inverse of 79 mod 3220 is 1019. Another way of saying this is that 79*1019 will be one more than a multiple of 3220.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https://crypto.stackexchange.com/questions/5889/calculating-rsa-private-exponent-when-given-public-exponent-and-the-modulus-fact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extended Euclidean algorithm is essentially the Euclidean algorithm (for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ran backwards.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goal is to find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Now let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b=φ(n)b=φ(n)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thus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(n))=1gcd(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definition (they need to be coprime for the inverse to exist). Then you have:</a:t>
            </a: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ex+φ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(n)y=1ex+φ(n)y=1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easy to see that in this case,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x=dx=d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value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actually matter, since it will get eliminated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regardless of its value.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give you that value, but you can safely discard it.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have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e=17e=17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φ(n)=40φ(n)=40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Write our main equation: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17x+40y=117x+40y=1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solve this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apply the ordinary Euclidean algorithm: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40=2×17+640=2×17+6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17=2×6+517=2×6+5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6=1×5+16=1×5+1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that last one as: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6−1×5=16−1×5=1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second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6−1×(17−2×6)=16−1×(17−2×6)=1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first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(40−2×17)−1×(17−2×(40−2×17))=1(40−2×17)−1×(17−2×(40−2×17))=1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this is a linear combination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after simplifying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(−7)×17+3×40=1(−7)×17+3×40=1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conclude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d=−7d=−7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in fact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−7+40=33−7+40=33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basic idea is to use the successive remainders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to substitute the initial integers back into the final equation (the one which equals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gives the desired linear combination.</a:t>
            </a:r>
          </a:p>
          <a:p>
            <a:endParaRPr lang="en-US" dirty="0"/>
          </a:p>
          <a:p>
            <a:r>
              <a:rPr lang="en-US" dirty="0"/>
              <a:t>by definition (they need to be coprime for the inverse to exist).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862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given 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wish to find 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linear equation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but 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 in a Euclidian equation: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use the regular Euclidean Algorithm to find </a:t>
            </a:r>
            <a:r>
              <a:rPr lang="en-US" dirty="0" err="1"/>
              <a:t>gcd</a:t>
            </a:r>
            <a:r>
              <a:rPr lang="en-US" dirty="0"/>
              <a:t>(3,20).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write this </a:t>
            </a:r>
            <a:r>
              <a:rPr lang="en-US" dirty="0" err="1"/>
              <a:t>gcd</a:t>
            </a:r>
            <a:r>
              <a:rPr lang="en-US" dirty="0"/>
              <a:t> (one) as a linear combination of 19 and 3220 by working back up the tree that we just created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/>
              <a:t>So the inverse of 79 mod 3220 is 1019. Another way of saying this is that 79*1019 will be one more than a multiple of 3220.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https://crypto.stackexchange.com/questions/5889/calculating-rsa-private-exponent-when-given-public-exponent-and-the-modulus-fact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extended Euclidean algorithm is essentially the Euclidean algorithm (for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ran backwards.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goal is to find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Now let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b=φ(n)b=φ(n)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thus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(n))=1gcd(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definition (they need to be coprime for the inverse to exist). Then you have:</a:t>
            </a: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ex+φ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(n)y=1ex+φ(n)y=1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easy to see that in this case,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x=dx=d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value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actually matter, since it will get eliminated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regardless of its value.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give you that value, but you can safely discard it.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have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e=17e=17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φ(n)=40φ(n)=40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Write our main equation: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17x+40y=117x+40y=1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solve this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apply the ordinary Euclidean algorithm: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40=2×17+640=2×17+6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17=2×6+517=2×6+5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6=1×5+16=1×5+1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that last one as: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6−1×5=16−1×5=1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second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6−1×(17−2×6)=16−1×(17−2×6)=1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first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(40−2×17)−1×(17−2×(40−2×17))=1(40−2×17)−1×(17−2×(40−2×17))=1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this is a linear combination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after simplifying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(−7)×17+3×40=1(−7)×17+3×40=1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conclude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d=−7d=−7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in fact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−7+40=33−7+40=33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basic idea is to use the successive remainders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to substitute the initial integers back into the final equation (the one which equals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gives the desired linear combination.</a:t>
            </a:r>
          </a:p>
          <a:p>
            <a:endParaRPr lang="en-US" dirty="0"/>
          </a:p>
          <a:p>
            <a:r>
              <a:rPr lang="en-US" dirty="0"/>
              <a:t>by definition (they need to be coprime for the inverse to exist).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73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5F6B9-C7F8-422B-BFFF-77373A885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Reference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: </a:t>
            </a:r>
          </a:p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3" algn="l"/>
              </a:tabLst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CISSP All-in-One Exam Guide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, 4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ed.</a:t>
            </a:r>
          </a:p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3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http://en.wikipedia.org/wiki/RSA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https://www.youtube.com/watch?v=kYasb426Yjk</a:t>
            </a:r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 err="1"/>
              <a:t>EOA</a:t>
            </a:r>
            <a:endParaRPr lang="en-US" dirty="0"/>
          </a:p>
          <a:p>
            <a:r>
              <a:rPr lang="en-US" dirty="0"/>
              <a:t>https://crypto.stackexchange.com/questions/5889/calculating-rsa-private-exponent-when-given-public-exponent-and-the-modulus-fact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Mod, Inverses, and Number Theory</a:t>
            </a:r>
          </a:p>
          <a:p>
            <a:r>
              <a:rPr lang="en-US" dirty="0"/>
              <a:t>http://mathforum.org/library/drmath/view/51623.html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608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excellent example here http://mathforum.org/library/drmath/view/51623.html</a:t>
            </a:r>
          </a:p>
          <a:p>
            <a:r>
              <a:rPr lang="en-US" dirty="0"/>
              <a:t>https://www.wolframalpha.com/input/?i=79%5E(-1)+mod+3220&amp;wal=header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4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="" xmlns:a16="http://schemas.microsoft.com/office/drawing/2014/main" id="{8DF97A3C-29EF-47CC-BB66-76BEC192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9E7C19D2-DCF1-4534-863F-340D5943D2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RSA is typically exposed to these analytical and </a:t>
            </a:r>
            <a:r>
              <a:rPr lang="de-DE" altLang="en-US" sz="1000" dirty="0">
                <a:solidFill>
                  <a:srgbClr val="000000"/>
                </a:solidFill>
              </a:rPr>
              <a:t>Implementation 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attacks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Attacks: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- infeasible given size of numbers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Timing attacks - on running of decryption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Infer operand size based on time taken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Use constant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Mathematical attacks - based on difficulty of computing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ø(n), by factoring modulus 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Chosen ciphertext attacks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8138" indent="-338138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RSA is typically exposed to these analytical and </a:t>
            </a:r>
            <a:r>
              <a:rPr lang="de-DE" altLang="en-US" sz="2200" dirty="0">
                <a:solidFill>
                  <a:srgbClr val="000000"/>
                </a:solidFill>
              </a:rPr>
              <a:t>Implementation 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attacks </a:t>
            </a:r>
          </a:p>
          <a:p>
            <a:pPr marL="723900" lvl="1" indent="-2794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Mathematical attacks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best known attack is factoring of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in order to obtain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Φ(n)</a:t>
            </a:r>
            <a:r>
              <a:rPr lang="en-US" sz="2200" i="1" baseline="30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using exhaustive search</a:t>
            </a: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Can be prevented using a sufficiently large modulus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current factoring record is 664 bits. Thus, it is recommended that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should have a bit length between 1024 and 3072 bits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altLang="en-US" sz="2400" dirty="0">
                <a:solidFill>
                  <a:srgbClr val="000000"/>
                </a:solidFill>
              </a:rPr>
              <a:t> Implementation attacks  such </a:t>
            </a:r>
            <a:r>
              <a:rPr lang="de-DE" altLang="en-US" sz="2400" b="1" dirty="0">
                <a:solidFill>
                  <a:srgbClr val="000000"/>
                </a:solidFill>
              </a:rPr>
              <a:t>Side-channel analysis</a:t>
            </a:r>
          </a:p>
          <a:p>
            <a:pPr marL="1714500" lvl="3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Exploit physical leakage of RSA implementation (e.g., power consumption, etc.)</a:t>
            </a:r>
          </a:p>
          <a:p>
            <a:endParaRPr lang="de-DE" altLang="en-US" sz="10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="" xmlns:a16="http://schemas.microsoft.com/office/drawing/2014/main" id="{8A43A133-00E1-4C76-B36B-A97D71C59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2E5D40-3F7F-4E12-AE77-3565339C0D45}" type="slidenum">
              <a:rPr lang="de-DE" altLang="en-US">
                <a:latin typeface="Times New Roman" panose="02020603050405020304" pitchFamily="18" charset="0"/>
              </a:rPr>
              <a:pPr/>
              <a:t>30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="" xmlns:a16="http://schemas.microsoft.com/office/drawing/2014/main" id="{E9D35146-F7C7-4A72-8E9F-64EBF245B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="" xmlns:a16="http://schemas.microsoft.com/office/drawing/2014/main" id="{A3917D66-24E4-426C-9101-719A475AB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There are many different ways to encrypt with a block cipher. </a:t>
            </a:r>
            <a:r>
              <a:rPr lang="en-US" altLang="en-US" sz="1200" dirty="0">
                <a:solidFill>
                  <a:srgbClr val="000000"/>
                </a:solidFill>
              </a:rPr>
              <a:t>The public key</a:t>
            </a:r>
            <a:r>
              <a:rPr lang="en-US" altLang="en-US" sz="1200" i="1" dirty="0">
                <a:solidFill>
                  <a:srgbClr val="000000"/>
                </a:solidFill>
              </a:rPr>
              <a:t> e</a:t>
            </a:r>
            <a:r>
              <a:rPr lang="en-US" altLang="en-US" sz="1200" dirty="0">
                <a:solidFill>
                  <a:srgbClr val="000000"/>
                </a:solidFill>
              </a:rPr>
              <a:t> can be a short integer, the private key </a:t>
            </a:r>
            <a:r>
              <a:rPr lang="en-US" altLang="en-US" sz="1200" i="1" dirty="0">
                <a:solidFill>
                  <a:srgbClr val="000000"/>
                </a:solidFill>
              </a:rPr>
              <a:t>d</a:t>
            </a:r>
            <a:r>
              <a:rPr lang="en-US" altLang="en-US" sz="1200" dirty="0">
                <a:solidFill>
                  <a:srgbClr val="000000"/>
                </a:solidFill>
              </a:rPr>
              <a:t> needs to have the full length of the modulus </a:t>
            </a:r>
            <a:r>
              <a:rPr lang="en-US" altLang="en-US" sz="1200" i="1" dirty="0">
                <a:solidFill>
                  <a:srgbClr val="000000"/>
                </a:solidFill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A naïve implementation of RSA allows several attacks, and in practice RSA should be used together with padding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http://asn1-playground.oss.com/</a:t>
            </a:r>
          </a:p>
          <a:p>
            <a:endParaRPr lang="en-US" dirty="0"/>
          </a:p>
          <a:p>
            <a:r>
              <a:rPr lang="en-US" dirty="0"/>
              <a:t>Very good example http://mathforum.org/library/drmath/view/51623.html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230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="" xmlns:a16="http://schemas.microsoft.com/office/drawing/2014/main" id="{508E40E1-D2C1-425C-8F5F-F8E350F0E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B2EC5-5E82-42B4-9ECF-0D0D21406C4A}" type="slidenum">
              <a:rPr lang="de-DE" altLang="en-US">
                <a:latin typeface="Times New Roman" panose="02020603050405020304" pitchFamily="18" charset="0"/>
              </a:rPr>
              <a:pPr/>
              <a:t>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4C9F7BD9-0729-4615-8BF6-F52D92AD9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76542613-B1C6-49A3-B4BF-B50DBD83C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="" xmlns:a16="http://schemas.microsoft.com/office/drawing/2014/main" id="{8B208CB6-9F2A-471B-841B-ED1986061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EF703-AF69-4348-8A4A-4E5A95550EF6}" type="slidenum">
              <a:rPr lang="de-DE" altLang="en-US">
                <a:latin typeface="Times New Roman" panose="02020603050405020304" pitchFamily="18" charset="0"/>
              </a:rPr>
              <a:pPr/>
              <a:t>4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1ED3CFC0-9278-4226-B1D4-E5907E766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0694F1E2-3BBF-49E4-A14F-92303504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ar-SA" sz="1200" dirty="0">
                <a:solidFill>
                  <a:schemeClr val="hlink"/>
                </a:solidFill>
                <a:cs typeface="Times New Roman (Arabic)" charset="-78"/>
              </a:rPr>
              <a:t>(mostly one shared key) !!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0413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0413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AD2969-828A-4773-A64F-0F49D3555A13}" type="slidenum">
              <a:rPr lang="en-GB" sz="1000" b="0" u="none" smtClean="0"/>
              <a:pPr/>
              <a:t>5</a:t>
            </a:fld>
            <a:endParaRPr lang="en-GB" sz="1000" b="0" u="non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569913"/>
            <a:ext cx="5405437" cy="40544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24400"/>
            <a:ext cx="4972050" cy="4487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63897507-99CC-4FFB-B160-F9DFB644D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5462C-EF0F-4715-80D3-BA28F4944F44}" type="slidenum">
              <a:rPr lang="de-DE" altLang="en-US">
                <a:latin typeface="Times New Roman" panose="02020603050405020304" pitchFamily="18" charset="0"/>
              </a:rPr>
              <a:pPr/>
              <a:t>6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744E7ACE-FAA6-421D-BDB1-B7C324E7F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CA2D73D3-CE09-4F57-9144-1F35F4080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dirty="0"/>
              <a:t>Analogy for symmetric-key algorithms: Symmetric-key schemes are analogous to a safe box with a strong lock.</a:t>
            </a:r>
          </a:p>
          <a:p>
            <a:r>
              <a:rPr lang="de-DE" altLang="en-US" dirty="0"/>
              <a:t>Everyone with the key can deposit messages in it and retrieve messages.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Symmetric algorithms, e.g., AES or 3DES, are very secure, fast &amp; widespread </a:t>
            </a:r>
            <a:r>
              <a:rPr lang="de-DE" altLang="en-US" sz="1200" b="1" dirty="0"/>
              <a:t>but</a:t>
            </a:r>
            <a:r>
              <a:rPr lang="de-DE" altLang="en-US" sz="1200" dirty="0"/>
              <a:t>:</a:t>
            </a:r>
          </a:p>
          <a:p>
            <a:endParaRPr lang="de-DE" altLang="en-US" dirty="0"/>
          </a:p>
          <a:p>
            <a:r>
              <a:rPr lang="de-DE" altLang="en-US" sz="1200" dirty="0">
                <a:sym typeface="Wingdings" panose="05000000000000000000" pitchFamily="2" charset="2"/>
              </a:rPr>
              <a:t>Alice or Bob can </a:t>
            </a:r>
            <a:r>
              <a:rPr lang="de-DE" altLang="en-US" sz="1200" b="1" dirty="0">
                <a:sym typeface="Wingdings" panose="05000000000000000000" pitchFamily="2" charset="2"/>
              </a:rPr>
              <a:t>cheat each other</a:t>
            </a:r>
            <a:r>
              <a:rPr lang="de-DE" altLang="en-US" sz="1200" dirty="0">
                <a:sym typeface="Wingdings" panose="05000000000000000000" pitchFamily="2" charset="2"/>
              </a:rPr>
              <a:t>, because they have identical keys.</a:t>
            </a:r>
            <a:br>
              <a:rPr lang="de-DE" altLang="en-US" sz="1200" dirty="0">
                <a:sym typeface="Wingdings" panose="05000000000000000000" pitchFamily="2" charset="2"/>
              </a:rPr>
            </a:br>
            <a:endParaRPr lang="de-DE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B6F3E-F328-4198-96F4-7546EB302A9C}" type="slidenum">
              <a:rPr lang="en-GB" smtClean="0">
                <a:latin typeface="Arial" pitchFamily="34" charset="0"/>
              </a:rPr>
              <a:pPr/>
              <a:t>7</a:t>
            </a:fld>
            <a:endParaRPr lang="en-GB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="" xmlns:a16="http://schemas.microsoft.com/office/drawing/2014/main" id="{BB0B442B-2B95-418A-8674-234A46C68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B90D1-AD65-48F6-A291-47AC68607BBF}" type="slidenum">
              <a:rPr lang="de-DE" altLang="en-US">
                <a:latin typeface="Times New Roman" panose="02020603050405020304" pitchFamily="18" charset="0"/>
              </a:rPr>
              <a:pPr/>
              <a:t>8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B9457574-5A51-4468-8C73-226DA6963D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844DFDA7-7ABA-4CA7-A7FB-D4AEADC15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1976: first publication of such an algorithm by Whitfield Diffie and Martin Hellman,and also by Ralph Merkle.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0413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0413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760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5380F-1C33-4CAD-BA4D-531F0DB0812A}" type="slidenum">
              <a:rPr kumimoji="0" lang="en-GB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760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71932" eaLnBrk="0" hangingPunct="0"/>
            <a:r>
              <a:rPr lang="de-DE" sz="12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Major Schemes in Public Key Cryptography: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Diffie-Hellman Public Key exchange scheme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 public Key secrecy system</a:t>
            </a:r>
            <a:endParaRPr lang="en-GB" sz="12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deposits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encrypts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 message with the - </a:t>
            </a:r>
            <a:r>
              <a:rPr lang="de-DE" sz="12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secret 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public key </a:t>
            </a:r>
            <a:r>
              <a:rPr lang="de-DE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2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endParaRPr lang="de-DE" sz="1200" i="1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Bob has the - </a:t>
            </a:r>
            <a:r>
              <a:rPr lang="en-US" sz="12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private key </a:t>
            </a:r>
            <a:r>
              <a:rPr lang="de-DE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2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de-DE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retrieve (decrypt) the message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257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296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6" y="6499662"/>
            <a:ext cx="751164" cy="250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DC620EB-1D4E-45FE-9916-D3E650ADC4F1}"/>
              </a:ext>
            </a:extLst>
          </p:cNvPr>
          <p:cNvSpPr/>
          <p:nvPr userDrawn="1"/>
        </p:nvSpPr>
        <p:spPr>
          <a:xfrm>
            <a:off x="0" y="2630962"/>
            <a:ext cx="91440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20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66314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37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88FE06-4ECF-4709-9FAA-D61ABFA8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6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3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24437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4437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696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EE171-8919-490E-AC3E-95A664203FC4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2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654"/>
            <a:ext cx="8763000" cy="6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9A70B7E-CFCA-459A-9561-9CAF0193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629400"/>
            <a:ext cx="2286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84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20" r:id="rId4"/>
    <p:sldLayoutId id="2147483821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u="none">
          <a:solidFill>
            <a:srgbClr val="0070C0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har char="»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gotshittodo.blogspot.com/2016/05/back-substitution-feedback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A_(cryptosystem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z1vxq5ts5I" TargetMode="External"/><Relationship Id="rId5" Type="http://schemas.openxmlformats.org/officeDocument/2006/relationships/hyperlink" Target="https://www.youtube.com/watch?v=kYasb426Yjk" TargetMode="External"/><Relationship Id="rId4" Type="http://schemas.openxmlformats.org/officeDocument/2006/relationships/hyperlink" Target="https://www.youtube.com/watch?v=JUzYl1TYMc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76400"/>
            <a:ext cx="8763000" cy="860425"/>
          </a:xfrm>
        </p:spPr>
        <p:txBody>
          <a:bodyPr/>
          <a:lstStyle/>
          <a:p>
            <a:r>
              <a:rPr lang="en-US" sz="4400" dirty="0"/>
              <a:t>Asymmetric Cryptography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C306E7-6CC1-402A-91BA-390DB4F1F3E8}"/>
              </a:ext>
            </a:extLst>
          </p:cNvPr>
          <p:cNvSpPr txBox="1"/>
          <p:nvPr/>
        </p:nvSpPr>
        <p:spPr>
          <a:xfrm>
            <a:off x="38100" y="6314673"/>
            <a:ext cx="1295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Asymmetric Cryptography">
            <a:extLst>
              <a:ext uri="{FF2B5EF4-FFF2-40B4-BE49-F238E27FC236}">
                <a16:creationId xmlns="" xmlns:a16="http://schemas.microsoft.com/office/drawing/2014/main" id="{2CA13C20-A699-4425-812B-4AD685862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043" b="11400"/>
          <a:stretch/>
        </p:blipFill>
        <p:spPr bwMode="auto">
          <a:xfrm>
            <a:off x="1447800" y="2971800"/>
            <a:ext cx="6477000" cy="2446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5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>
            <a:extLst>
              <a:ext uri="{FF2B5EF4-FFF2-40B4-BE49-F238E27FC236}">
                <a16:creationId xmlns="" xmlns:a16="http://schemas.microsoft.com/office/drawing/2014/main" id="{E5778C74-A16C-4E0B-A23E-573DA6B6E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Asymmetric Cryptography</a:t>
            </a:r>
          </a:p>
        </p:txBody>
      </p:sp>
      <p:sp>
        <p:nvSpPr>
          <p:cNvPr id="14338" name="Foliennummernplatzhalter 3">
            <a:extLst>
              <a:ext uri="{FF2B5EF4-FFF2-40B4-BE49-F238E27FC236}">
                <a16:creationId xmlns="" xmlns:a16="http://schemas.microsoft.com/office/drawing/2014/main" id="{18F0B85F-BC8E-49B6-9EA8-1FEFF2000E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831BC8-44B8-46CE-BEF3-635A21B847DA}" type="slidenum">
              <a:rPr lang="de-DE" altLang="en-US" smtClean="0">
                <a:solidFill>
                  <a:srgbClr val="394073"/>
                </a:solidFill>
              </a:rPr>
              <a:pPr/>
              <a:t>10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4346" name="Fußzeilenplatzhalter 4">
            <a:extLst>
              <a:ext uri="{FF2B5EF4-FFF2-40B4-BE49-F238E27FC236}">
                <a16:creationId xmlns="" xmlns:a16="http://schemas.microsoft.com/office/drawing/2014/main" id="{7D8EF529-5FF5-4335-A798-82F18959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A48AE2F4-5B9F-4473-A480-A0BFAFC8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68704"/>
            <a:ext cx="8077200" cy="213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</a:t>
            </a:r>
            <a:r>
              <a:rPr lang="de-DE" sz="2400" b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Exchange Problem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solved </a:t>
            </a:r>
          </a:p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 can encrypt messages using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only the holder of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paired private key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decrypt. Security depends on the secrecy of the private key.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During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 key generation, a key pair </a:t>
            </a:r>
            <a:r>
              <a:rPr lang="de-D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400" b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de-D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400" b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computed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upload.wikimedia.org/wikipedia/commons/thumb/f/f9/Public_key_encryption.svg/525px-Public_key_encryption.svg.png">
            <a:extLst>
              <a:ext uri="{FF2B5EF4-FFF2-40B4-BE49-F238E27FC236}">
                <a16:creationId xmlns="" xmlns:a16="http://schemas.microsoft.com/office/drawing/2014/main" id="{3B4572A9-AD1A-4873-BD05-C6D3C50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6904"/>
            <a:ext cx="3398373" cy="3320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="" xmlns:a16="http://schemas.microsoft.com/office/drawing/2014/main" id="{A05D583D-8320-4E4B-A449-E5D1D1AF4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Public Key Cryptography Applications</a:t>
            </a:r>
            <a:endParaRPr lang="de-DE" altLang="en-US" sz="3200" dirty="0"/>
          </a:p>
        </p:txBody>
      </p:sp>
      <p:sp>
        <p:nvSpPr>
          <p:cNvPr id="553989" name="Rectangle 5">
            <a:extLst>
              <a:ext uri="{FF2B5EF4-FFF2-40B4-BE49-F238E27FC236}">
                <a16:creationId xmlns="" xmlns:a16="http://schemas.microsoft.com/office/drawing/2014/main" id="{1E981D23-D556-4BF1-B907-8140E0236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sz="2800" dirty="0"/>
              <a:t>The asymmetric cryptography (e.g., RSA) is mainly used for:</a:t>
            </a:r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Key Exchange </a:t>
            </a:r>
            <a:r>
              <a:rPr lang="de-DE" altLang="en-US" sz="2800" dirty="0"/>
              <a:t>without a pre-shared secret (key)</a:t>
            </a:r>
            <a:endParaRPr lang="de-DE" altLang="en-US" sz="2800" b="1" dirty="0"/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Digital Signatures</a:t>
            </a:r>
            <a:r>
              <a:rPr lang="de-DE" altLang="en-US" sz="2800" dirty="0"/>
              <a:t> to provide message integrity and non-repudiation</a:t>
            </a:r>
          </a:p>
          <a:p>
            <a:pPr marL="0" indent="0">
              <a:spcAft>
                <a:spcPts val="1200"/>
              </a:spcAft>
              <a:buNone/>
            </a:pPr>
            <a:endParaRPr lang="de-DE" altLang="en-US" sz="2800" b="1" dirty="0"/>
          </a:p>
          <a:p>
            <a:pPr marL="0" indent="0">
              <a:spcAft>
                <a:spcPts val="1200"/>
              </a:spcAft>
              <a:buNone/>
            </a:pPr>
            <a:r>
              <a:rPr lang="de-DE" altLang="en-US" sz="2800" dirty="0"/>
              <a:t>Rarely used for:</a:t>
            </a:r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Encryption </a:t>
            </a:r>
            <a:r>
              <a:rPr lang="de-DE" altLang="en-US" sz="2800" dirty="0"/>
              <a:t>because it is computationally very intensive </a:t>
            </a:r>
            <a:br>
              <a:rPr lang="de-DE" altLang="en-US" sz="2800" dirty="0"/>
            </a:br>
            <a:r>
              <a:rPr lang="de-DE" altLang="en-US" sz="2800" dirty="0"/>
              <a:t>(1000 times slower than symmetric Algorithms!)</a:t>
            </a:r>
          </a:p>
        </p:txBody>
      </p:sp>
      <p:sp>
        <p:nvSpPr>
          <p:cNvPr id="18434" name="Foliennummernplatzhalter 3">
            <a:extLst>
              <a:ext uri="{FF2B5EF4-FFF2-40B4-BE49-F238E27FC236}">
                <a16:creationId xmlns="" xmlns:a16="http://schemas.microsoft.com/office/drawing/2014/main" id="{3E93F2B6-32DA-445A-B027-75786517E9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553200"/>
            <a:ext cx="304800" cy="296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9FABA-5A66-491E-8140-B59B5B174886}" type="slidenum">
              <a:rPr lang="de-DE" altLang="en-US" smtClean="0">
                <a:solidFill>
                  <a:srgbClr val="394073"/>
                </a:solidFill>
              </a:rPr>
              <a:pPr/>
              <a:t>11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8437" name="Fußzeilenplatzhalter 4">
            <a:extLst>
              <a:ext uri="{FF2B5EF4-FFF2-40B4-BE49-F238E27FC236}">
                <a16:creationId xmlns="" xmlns:a16="http://schemas.microsoft.com/office/drawing/2014/main" id="{DE25057F-36A6-41FF-8154-D4495AF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>
            <a:extLst>
              <a:ext uri="{FF2B5EF4-FFF2-40B4-BE49-F238E27FC236}">
                <a16:creationId xmlns="" xmlns:a16="http://schemas.microsoft.com/office/drawing/2014/main" id="{0C72F02D-A0B8-4DB8-8558-6A82E67AE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Hybrid Crypto System </a:t>
            </a:r>
          </a:p>
        </p:txBody>
      </p:sp>
      <p:sp>
        <p:nvSpPr>
          <p:cNvPr id="556039" name="Rectangle 7">
            <a:extLst>
              <a:ext uri="{FF2B5EF4-FFF2-40B4-BE49-F238E27FC236}">
                <a16:creationId xmlns="" xmlns:a16="http://schemas.microsoft.com/office/drawing/2014/main" id="{754F8A00-3540-4C94-B96F-A66F5DAE4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dirty="0"/>
              <a:t>In practice, </a:t>
            </a:r>
            <a:r>
              <a:rPr lang="de-DE" altLang="en-US" b="1" dirty="0"/>
              <a:t>hybrid system </a:t>
            </a:r>
            <a:r>
              <a:rPr lang="de-DE" altLang="en-US" dirty="0"/>
              <a:t>is used incorporating both </a:t>
            </a:r>
            <a:r>
              <a:rPr lang="de-DE" altLang="en-US" i="1" dirty="0"/>
              <a:t>asymmetric</a:t>
            </a:r>
            <a:r>
              <a:rPr lang="de-DE" altLang="en-US" dirty="0"/>
              <a:t> and </a:t>
            </a:r>
            <a:r>
              <a:rPr lang="de-DE" altLang="en-US" i="1" dirty="0"/>
              <a:t>symmetric</a:t>
            </a:r>
            <a:r>
              <a:rPr lang="de-DE" altLang="en-US" dirty="0"/>
              <a:t> algorithms: </a:t>
            </a:r>
            <a:br>
              <a:rPr lang="de-DE" altLang="en-US" dirty="0"/>
            </a:br>
            <a:endParaRPr lang="de-DE" altLang="en-US" dirty="0"/>
          </a:p>
          <a:p>
            <a:pPr>
              <a:buFontTx/>
              <a:buAutoNum type="arabicPeriod"/>
            </a:pPr>
            <a:r>
              <a:rPr lang="de-DE" altLang="en-US" b="1" dirty="0"/>
              <a:t> Key exchange</a:t>
            </a:r>
            <a:r>
              <a:rPr lang="de-DE" altLang="en-US" dirty="0"/>
              <a:t> and </a:t>
            </a:r>
            <a:r>
              <a:rPr lang="de-DE" altLang="en-US" b="1" dirty="0"/>
              <a:t>digital signatures</a:t>
            </a:r>
            <a:r>
              <a:rPr lang="de-DE" altLang="en-US" dirty="0"/>
              <a:t> are performed with (slow) </a:t>
            </a:r>
            <a:r>
              <a:rPr lang="de-DE" altLang="en-US" b="1" dirty="0"/>
              <a:t>asymmetric</a:t>
            </a:r>
            <a:r>
              <a:rPr lang="de-DE" altLang="en-US" dirty="0"/>
              <a:t> algorithms</a:t>
            </a:r>
          </a:p>
          <a:p>
            <a:pPr>
              <a:buFontTx/>
              <a:buAutoNum type="arabicPeriod"/>
            </a:pPr>
            <a:endParaRPr lang="de-DE" altLang="en-US" dirty="0"/>
          </a:p>
          <a:p>
            <a:pPr>
              <a:buFontTx/>
              <a:buAutoNum type="arabicPeriod"/>
            </a:pPr>
            <a:r>
              <a:rPr lang="de-DE" altLang="en-US" b="1" dirty="0"/>
              <a:t> Encryption</a:t>
            </a:r>
            <a:r>
              <a:rPr lang="de-DE" altLang="en-US" dirty="0"/>
              <a:t> of data is done using (fast) symmetric ciphers, e.g., </a:t>
            </a:r>
            <a:r>
              <a:rPr lang="de-DE" altLang="en-US" b="1" dirty="0"/>
              <a:t>block ciphers or stream ciphers</a:t>
            </a:r>
            <a:endParaRPr lang="de-DE" altLang="en-US" dirty="0"/>
          </a:p>
        </p:txBody>
      </p:sp>
      <p:sp>
        <p:nvSpPr>
          <p:cNvPr id="19458" name="Foliennummernplatzhalter 3">
            <a:extLst>
              <a:ext uri="{FF2B5EF4-FFF2-40B4-BE49-F238E27FC236}">
                <a16:creationId xmlns="" xmlns:a16="http://schemas.microsoft.com/office/drawing/2014/main" id="{AE11281C-0F1D-40F9-9E7B-8B8E9D845B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0E92C-7C8D-4660-962A-CB6D16E00F0D}" type="slidenum">
              <a:rPr lang="de-DE" altLang="en-US" smtClean="0">
                <a:solidFill>
                  <a:srgbClr val="394073"/>
                </a:solidFill>
              </a:rPr>
              <a:pPr/>
              <a:t>12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9461" name="Fußzeilenplatzhalter 4">
            <a:extLst>
              <a:ext uri="{FF2B5EF4-FFF2-40B4-BE49-F238E27FC236}">
                <a16:creationId xmlns="" xmlns:a16="http://schemas.microsoft.com/office/drawing/2014/main" id="{8E641359-E89A-42CE-9349-1BBF502C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23904D-5D2E-4D43-94C5-E34DF9C4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1125"/>
            <a:ext cx="8763000" cy="663146"/>
          </a:xfrm>
        </p:spPr>
        <p:txBody>
          <a:bodyPr/>
          <a:lstStyle/>
          <a:p>
            <a:r>
              <a:rPr lang="en-US" dirty="0"/>
              <a:t>Hybrid Crypto System – Example </a:t>
            </a:r>
          </a:p>
        </p:txBody>
      </p:sp>
      <p:sp>
        <p:nvSpPr>
          <p:cNvPr id="20484" name="Foliennummernplatzhalter 4">
            <a:extLst>
              <a:ext uri="{FF2B5EF4-FFF2-40B4-BE49-F238E27FC236}">
                <a16:creationId xmlns="" xmlns:a16="http://schemas.microsoft.com/office/drawing/2014/main" id="{067F82C5-EB41-4441-8085-803D514210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19AE9-313C-4FEC-A895-E82F4FC89210}" type="slidenum">
              <a:rPr lang="de-DE" altLang="en-US" smtClean="0">
                <a:solidFill>
                  <a:srgbClr val="394073"/>
                </a:solidFill>
              </a:rPr>
              <a:pPr/>
              <a:t>13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20485" name="Fußzeilenplatzhalter 4">
            <a:extLst>
              <a:ext uri="{FF2B5EF4-FFF2-40B4-BE49-F238E27FC236}">
                <a16:creationId xmlns="" xmlns:a16="http://schemas.microsoft.com/office/drawing/2014/main" id="{AA07305A-2DD1-4EBF-8888-7AC55331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="" xmlns:a16="http://schemas.microsoft.com/office/drawing/2014/main" id="{692D79D5-442E-4A08-BD9A-525F9A087F4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6945" y="1465839"/>
            <a:ext cx="2743200" cy="360363"/>
          </a:xfrm>
        </p:spPr>
        <p:txBody>
          <a:bodyPr/>
          <a:lstStyle/>
          <a:p>
            <a:pPr marL="342900" indent="-342900" algn="ctr">
              <a:lnSpc>
                <a:spcPct val="90000"/>
              </a:lnSpc>
              <a:buFontTx/>
              <a:buNone/>
            </a:pPr>
            <a:r>
              <a:rPr lang="de-DE" altLang="en-US" sz="2600" b="1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557061" name="Line 5">
            <a:extLst>
              <a:ext uri="{FF2B5EF4-FFF2-40B4-BE49-F238E27FC236}">
                <a16:creationId xmlns="" xmlns:a16="http://schemas.microsoft.com/office/drawing/2014/main" id="{199AD399-DFEB-4405-8FA6-E9D286E5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" y="4643438"/>
            <a:ext cx="6705600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>
            <a:extLst>
              <a:ext uri="{FF2B5EF4-FFF2-40B4-BE49-F238E27FC236}">
                <a16:creationId xmlns="" xmlns:a16="http://schemas.microsoft.com/office/drawing/2014/main" id="{BBE737D0-4C95-44ED-B19B-0B8493E8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05213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>
                <a:solidFill>
                  <a:schemeClr val="tx2"/>
                </a:solidFill>
              </a:rPr>
              <a:t>c</a:t>
            </a:r>
            <a:r>
              <a:rPr lang="de-DE" altLang="en-US" sz="2400" i="1" baseline="-25000" dirty="0">
                <a:solidFill>
                  <a:schemeClr val="tx2"/>
                </a:solidFill>
              </a:rPr>
              <a:t>1</a:t>
            </a:r>
            <a:r>
              <a:rPr lang="de-DE" altLang="en-US" sz="2400" i="1" dirty="0">
                <a:solidFill>
                  <a:schemeClr val="tx2"/>
                </a:solidFill>
              </a:rPr>
              <a:t> = e</a:t>
            </a:r>
            <a:r>
              <a:rPr lang="de-DE" altLang="en-US" sz="2800" i="1" baseline="-25000" dirty="0">
                <a:solidFill>
                  <a:srgbClr val="00980B"/>
                </a:solidFill>
              </a:rPr>
              <a:t>K</a:t>
            </a:r>
            <a:r>
              <a:rPr lang="de-DE" altLang="en-US" sz="1600" i="1" baseline="-40000" dirty="0">
                <a:solidFill>
                  <a:srgbClr val="00980B"/>
                </a:solidFill>
              </a:rPr>
              <a:t>pubB</a:t>
            </a:r>
            <a:r>
              <a:rPr lang="de-DE" altLang="en-US" sz="2400" i="1" dirty="0">
                <a:solidFill>
                  <a:schemeClr val="tx2"/>
                </a:solidFill>
              </a:rPr>
              <a:t>(</a:t>
            </a:r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57064" name="Line 8">
            <a:extLst>
              <a:ext uri="{FF2B5EF4-FFF2-40B4-BE49-F238E27FC236}">
                <a16:creationId xmlns="" xmlns:a16="http://schemas.microsoft.com/office/drawing/2014/main" id="{EA684032-39F4-4F1E-AEBD-1565E753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213" y="4044950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5" name="Text Box 9">
            <a:extLst>
              <a:ext uri="{FF2B5EF4-FFF2-40B4-BE49-F238E27FC236}">
                <a16:creationId xmlns="" xmlns:a16="http://schemas.microsoft.com/office/drawing/2014/main" id="{DB2973A2-3D9D-4273-A228-0FE10B8C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3532188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c</a:t>
            </a:r>
            <a:r>
              <a:rPr lang="de-DE" altLang="en-US" sz="2400" i="1" baseline="-25000" dirty="0"/>
              <a:t>1</a:t>
            </a:r>
          </a:p>
        </p:txBody>
      </p:sp>
      <p:sp>
        <p:nvSpPr>
          <p:cNvPr id="557066" name="Text Box 10">
            <a:extLst>
              <a:ext uri="{FF2B5EF4-FFF2-40B4-BE49-F238E27FC236}">
                <a16:creationId xmlns="" xmlns:a16="http://schemas.microsoft.com/office/drawing/2014/main" id="{136583D8-9D7C-40BA-A47F-40F8B2E5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76700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 = d</a:t>
            </a:r>
            <a:r>
              <a:rPr lang="de-DE" altLang="en-US" sz="2800" i="1" baseline="-25000" dirty="0">
                <a:solidFill>
                  <a:srgbClr val="FF0000"/>
                </a:solidFill>
              </a:rPr>
              <a:t>K</a:t>
            </a:r>
            <a:r>
              <a:rPr lang="de-DE" altLang="en-US" sz="1600" i="1" baseline="-40000" dirty="0">
                <a:solidFill>
                  <a:srgbClr val="FF0000"/>
                </a:solidFill>
              </a:rPr>
              <a:t>prB</a:t>
            </a:r>
            <a:r>
              <a:rPr lang="de-DE" altLang="en-US" sz="2400" i="1" dirty="0">
                <a:solidFill>
                  <a:schemeClr val="tx2"/>
                </a:solidFill>
              </a:rPr>
              <a:t>(c</a:t>
            </a:r>
            <a:r>
              <a:rPr lang="de-DE" altLang="en-US" sz="2400" i="1" baseline="-25000" dirty="0">
                <a:solidFill>
                  <a:schemeClr val="tx2"/>
                </a:solidFill>
              </a:rPr>
              <a:t>1</a:t>
            </a:r>
            <a:r>
              <a:rPr lang="de-DE" altLang="en-US" sz="2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57067" name="AutoShape 11">
            <a:extLst>
              <a:ext uri="{FF2B5EF4-FFF2-40B4-BE49-F238E27FC236}">
                <a16:creationId xmlns="" xmlns:a16="http://schemas.microsoft.com/office/drawing/2014/main" id="{2C63E3B8-8874-4737-9C6C-12D87815FF02}"/>
              </a:ext>
            </a:extLst>
          </p:cNvPr>
          <p:cNvSpPr>
            <a:spLocks/>
          </p:cNvSpPr>
          <p:nvPr/>
        </p:nvSpPr>
        <p:spPr bwMode="auto">
          <a:xfrm>
            <a:off x="7100888" y="1901825"/>
            <a:ext cx="395287" cy="2714625"/>
          </a:xfrm>
          <a:prstGeom prst="rightBrace">
            <a:avLst>
              <a:gd name="adj1" fmla="val 13417"/>
              <a:gd name="adj2" fmla="val 5138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557068" name="Text Box 12">
            <a:extLst>
              <a:ext uri="{FF2B5EF4-FFF2-40B4-BE49-F238E27FC236}">
                <a16:creationId xmlns="" xmlns:a16="http://schemas.microsoft.com/office/drawing/2014/main" id="{AE935A8D-3DDA-4D56-8D57-87CC0931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986088"/>
            <a:ext cx="1625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400" b="1">
                <a:solidFill>
                  <a:srgbClr val="CC0000"/>
                </a:solidFill>
              </a:rPr>
              <a:t>Key Exchange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en-US" sz="1400" b="1">
                <a:solidFill>
                  <a:srgbClr val="CC0000"/>
                </a:solidFill>
              </a:rPr>
              <a:t>(asymmetric)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="" xmlns:a16="http://schemas.microsoft.com/office/drawing/2014/main" id="{7D09A6C5-3F2F-42EA-94F1-BA4F967B3F86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071938"/>
            <a:ext cx="8705850" cy="2533650"/>
            <a:chOff x="276" y="2148"/>
            <a:chExt cx="5484" cy="1596"/>
          </a:xfrm>
        </p:grpSpPr>
        <p:grpSp>
          <p:nvGrpSpPr>
            <p:cNvPr id="20502" name="Group 14">
              <a:extLst>
                <a:ext uri="{FF2B5EF4-FFF2-40B4-BE49-F238E27FC236}">
                  <a16:creationId xmlns="" xmlns:a16="http://schemas.microsoft.com/office/drawing/2014/main" id="{C6E08B99-A545-41A4-8B3A-B0388C2AD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2148"/>
              <a:ext cx="4640" cy="1415"/>
              <a:chOff x="276" y="2148"/>
              <a:chExt cx="4640" cy="1415"/>
            </a:xfrm>
          </p:grpSpPr>
          <p:sp>
            <p:nvSpPr>
              <p:cNvPr id="20505" name="Line 15">
                <a:extLst>
                  <a:ext uri="{FF2B5EF4-FFF2-40B4-BE49-F238E27FC236}">
                    <a16:creationId xmlns="" xmlns:a16="http://schemas.microsoft.com/office/drawing/2014/main" id="{B8BB1D05-EDA5-4019-92C9-18D175547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5" y="3421"/>
                <a:ext cx="12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Text Box 17">
                <a:extLst>
                  <a:ext uri="{FF2B5EF4-FFF2-40B4-BE49-F238E27FC236}">
                    <a16:creationId xmlns="" xmlns:a16="http://schemas.microsoft.com/office/drawing/2014/main" id="{43D6C13B-C3D4-485E-A90A-C168177B4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" y="3237"/>
                <a:ext cx="13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c</a:t>
                </a:r>
                <a:r>
                  <a:rPr lang="de-DE" altLang="en-US" sz="2400" i="1" baseline="-25000" dirty="0"/>
                  <a:t>2</a:t>
                </a:r>
                <a:r>
                  <a:rPr lang="de-DE" altLang="en-US" sz="2400" i="1" dirty="0"/>
                  <a:t> = AES</a:t>
                </a:r>
                <a:r>
                  <a:rPr lang="de-DE" altLang="en-US" sz="2400" b="1" i="1" baseline="-25000" dirty="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 dirty="0"/>
                  <a:t> (m)</a:t>
                </a:r>
              </a:p>
            </p:txBody>
          </p:sp>
          <p:sp>
            <p:nvSpPr>
              <p:cNvPr id="20507" name="Text Box 18">
                <a:extLst>
                  <a:ext uri="{FF2B5EF4-FFF2-40B4-BE49-F238E27FC236}">
                    <a16:creationId xmlns="" xmlns:a16="http://schemas.microsoft.com/office/drawing/2014/main" id="{71A692BC-7E91-4780-B8CF-E3054773A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6" y="3272"/>
                <a:ext cx="173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m = AES</a:t>
                </a:r>
                <a:r>
                  <a:rPr lang="de-DE" altLang="en-US" sz="2400" i="1" baseline="30000" dirty="0"/>
                  <a:t>-1</a:t>
                </a:r>
                <a:r>
                  <a:rPr lang="de-DE" altLang="en-US" sz="2400" b="1" i="1" baseline="-25000" dirty="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 dirty="0"/>
                  <a:t> (c</a:t>
                </a:r>
                <a:r>
                  <a:rPr lang="de-DE" altLang="en-US" sz="2400" i="1" baseline="-25000" dirty="0"/>
                  <a:t>2</a:t>
                </a:r>
                <a:r>
                  <a:rPr lang="de-DE" altLang="en-US" sz="2400" i="1" dirty="0"/>
                  <a:t>)</a:t>
                </a:r>
              </a:p>
            </p:txBody>
          </p:sp>
          <p:sp>
            <p:nvSpPr>
              <p:cNvPr id="20508" name="Text Box 19">
                <a:extLst>
                  <a:ext uri="{FF2B5EF4-FFF2-40B4-BE49-F238E27FC236}">
                    <a16:creationId xmlns="" xmlns:a16="http://schemas.microsoft.com/office/drawing/2014/main" id="{58BF3580-DE44-4ECA-A98C-09818A817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5" y="3092"/>
                <a:ext cx="6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c</a:t>
                </a:r>
                <a:r>
                  <a:rPr lang="de-DE" altLang="en-US" sz="2400" i="1" baseline="-25000" dirty="0"/>
                  <a:t>2</a:t>
                </a:r>
              </a:p>
            </p:txBody>
          </p:sp>
          <p:sp>
            <p:nvSpPr>
              <p:cNvPr id="20509" name="Freeform 20">
                <a:extLst>
                  <a:ext uri="{FF2B5EF4-FFF2-40B4-BE49-F238E27FC236}">
                    <a16:creationId xmlns="" xmlns:a16="http://schemas.microsoft.com/office/drawing/2014/main" id="{A23A57D5-58E6-444D-9EA8-DD52DE153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2148"/>
                <a:ext cx="153" cy="1167"/>
              </a:xfrm>
              <a:custGeom>
                <a:avLst/>
                <a:gdLst>
                  <a:gd name="T0" fmla="*/ 118 w 2267"/>
                  <a:gd name="T1" fmla="*/ 0 h 1018"/>
                  <a:gd name="T2" fmla="*/ 72 w 2267"/>
                  <a:gd name="T3" fmla="*/ 213 h 1018"/>
                  <a:gd name="T4" fmla="*/ 95 w 2267"/>
                  <a:gd name="T5" fmla="*/ 441 h 1018"/>
                  <a:gd name="T6" fmla="*/ 15 w 2267"/>
                  <a:gd name="T7" fmla="*/ 598 h 1018"/>
                  <a:gd name="T8" fmla="*/ 2 w 2267"/>
                  <a:gd name="T9" fmla="*/ 82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Freeform 20">
                <a:extLst>
                  <a:ext uri="{FF2B5EF4-FFF2-40B4-BE49-F238E27FC236}">
                    <a16:creationId xmlns="" xmlns:a16="http://schemas.microsoft.com/office/drawing/2014/main" id="{9317D974-6175-4107-8A72-7D913954D3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3" y="2418"/>
                <a:ext cx="720" cy="900"/>
              </a:xfrm>
              <a:custGeom>
                <a:avLst/>
                <a:gdLst>
                  <a:gd name="T0" fmla="*/ 2 w 2267"/>
                  <a:gd name="T1" fmla="*/ 0 h 1018"/>
                  <a:gd name="T2" fmla="*/ 1 w 2267"/>
                  <a:gd name="T3" fmla="*/ 193 h 1018"/>
                  <a:gd name="T4" fmla="*/ 1 w 2267"/>
                  <a:gd name="T5" fmla="*/ 400 h 1018"/>
                  <a:gd name="T6" fmla="*/ 0 w 2267"/>
                  <a:gd name="T7" fmla="*/ 542 h 1018"/>
                  <a:gd name="T8" fmla="*/ 0 w 2267"/>
                  <a:gd name="T9" fmla="*/ 74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3" name="AutoShape 21">
              <a:extLst>
                <a:ext uri="{FF2B5EF4-FFF2-40B4-BE49-F238E27FC236}">
                  <a16:creationId xmlns="" xmlns:a16="http://schemas.microsoft.com/office/drawing/2014/main" id="{E9B48FC5-3884-48D1-9C0E-D4DFC49A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2496"/>
              <a:ext cx="249" cy="1248"/>
            </a:xfrm>
            <a:prstGeom prst="rightBrace">
              <a:avLst>
                <a:gd name="adj1" fmla="val 16243"/>
                <a:gd name="adj2" fmla="val 5138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0504" name="Text Box 22">
              <a:extLst>
                <a:ext uri="{FF2B5EF4-FFF2-40B4-BE49-F238E27FC236}">
                  <a16:creationId xmlns="" xmlns:a16="http://schemas.microsoft.com/office/drawing/2014/main" id="{719832BF-F27B-485C-A9D4-ABFE5F714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2918"/>
              <a:ext cx="111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400" b="1">
                  <a:solidFill>
                    <a:srgbClr val="CC0000"/>
                  </a:solidFill>
                </a:rPr>
                <a:t>Data Encryption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de-DE" altLang="en-US" sz="1400" b="1">
                  <a:solidFill>
                    <a:srgbClr val="CC0000"/>
                  </a:solidFill>
                </a:rPr>
                <a:t> (symmetric)</a:t>
              </a:r>
            </a:p>
          </p:txBody>
        </p:sp>
      </p:grpSp>
      <p:sp>
        <p:nvSpPr>
          <p:cNvPr id="40" name="Text Box 10">
            <a:extLst>
              <a:ext uri="{FF2B5EF4-FFF2-40B4-BE49-F238E27FC236}">
                <a16:creationId xmlns="" xmlns:a16="http://schemas.microsoft.com/office/drawing/2014/main" id="{22F909B1-C2D9-4751-9425-24AB5AB5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862138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i="1"/>
              <a:t>(</a:t>
            </a:r>
            <a:r>
              <a:rPr lang="de-DE" altLang="en-US" sz="2000" i="1">
                <a:solidFill>
                  <a:srgbClr val="008000"/>
                </a:solidFill>
              </a:rPr>
              <a:t>K</a:t>
            </a:r>
            <a:r>
              <a:rPr lang="de-DE" altLang="en-US" sz="2000" i="1" baseline="-25000">
                <a:solidFill>
                  <a:srgbClr val="008000"/>
                </a:solidFill>
              </a:rPr>
              <a:t>pubB</a:t>
            </a:r>
            <a:r>
              <a:rPr lang="de-DE" altLang="en-US" sz="2000" i="1"/>
              <a:t>,</a:t>
            </a:r>
            <a:r>
              <a:rPr lang="de-DE" altLang="en-US" sz="2000" i="1">
                <a:solidFill>
                  <a:srgbClr val="CC0000"/>
                </a:solidFill>
              </a:rPr>
              <a:t>K</a:t>
            </a:r>
            <a:r>
              <a:rPr lang="de-DE" altLang="en-US" sz="2000" i="1" baseline="-25000">
                <a:solidFill>
                  <a:srgbClr val="CC0000"/>
                </a:solidFill>
              </a:rPr>
              <a:t>prB</a:t>
            </a:r>
            <a:r>
              <a:rPr lang="de-DE" altLang="en-US" sz="2000" i="1"/>
              <a:t>) = K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ED3D7F1F-7A6A-4E4A-845F-2679E4C86A48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73263"/>
            <a:ext cx="2286000" cy="500062"/>
            <a:chOff x="1111" y="1890"/>
            <a:chExt cx="3504" cy="315"/>
          </a:xfrm>
        </p:grpSpPr>
        <p:sp>
          <p:nvSpPr>
            <p:cNvPr id="20500" name="Line 9">
              <a:extLst>
                <a:ext uri="{FF2B5EF4-FFF2-40B4-BE49-F238E27FC236}">
                  <a16:creationId xmlns="" xmlns:a16="http://schemas.microsoft.com/office/drawing/2014/main" id="{DF729485-A2FA-4E06-82D4-E2BEA636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205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11">
              <a:extLst>
                <a:ext uri="{FF2B5EF4-FFF2-40B4-BE49-F238E27FC236}">
                  <a16:creationId xmlns="" xmlns:a16="http://schemas.microsoft.com/office/drawing/2014/main" id="{9067000A-7E9F-4DCC-A369-FC0779C0E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890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>
                  <a:solidFill>
                    <a:srgbClr val="008000"/>
                  </a:solidFill>
                </a:rPr>
                <a:t>K</a:t>
              </a:r>
              <a:r>
                <a:rPr lang="de-DE" altLang="en-US" sz="2400" i="1" baseline="-25000">
                  <a:solidFill>
                    <a:srgbClr val="008000"/>
                  </a:solidFill>
                </a:rPr>
                <a:t>pubB</a:t>
              </a:r>
            </a:p>
          </p:txBody>
        </p:sp>
      </p:grpSp>
      <p:sp>
        <p:nvSpPr>
          <p:cNvPr id="44" name="Text Box 12">
            <a:extLst>
              <a:ext uri="{FF2B5EF4-FFF2-40B4-BE49-F238E27FC236}">
                <a16:creationId xmlns="" xmlns:a16="http://schemas.microsoft.com/office/drawing/2014/main" id="{00EB04D4-C697-4D2C-834A-52A72B8C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24302"/>
            <a:ext cx="220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dirty="0"/>
              <a:t>Choose a random symmetric key </a:t>
            </a:r>
            <a:r>
              <a:rPr lang="de-DE" altLang="en-US" sz="2000" i="1" dirty="0">
                <a:solidFill>
                  <a:srgbClr val="0000CC"/>
                </a:solidFill>
              </a:rPr>
              <a:t>K</a:t>
            </a:r>
            <a:endParaRPr lang="de-DE" altLang="en-US" sz="2000" dirty="0"/>
          </a:p>
        </p:txBody>
      </p:sp>
      <p:sp>
        <p:nvSpPr>
          <p:cNvPr id="50" name="Text Box 12">
            <a:extLst>
              <a:ext uri="{FF2B5EF4-FFF2-40B4-BE49-F238E27FC236}">
                <a16:creationId xmlns="" xmlns:a16="http://schemas.microsoft.com/office/drawing/2014/main" id="{377B63C3-BD5B-41D0-B150-A9F5FFFF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1" y="5229839"/>
            <a:ext cx="201453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/>
              <a:t>message 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AF2C59-D2E6-4F3D-AB94-5E586D12EA15}"/>
              </a:ext>
            </a:extLst>
          </p:cNvPr>
          <p:cNvSpPr/>
          <p:nvPr/>
        </p:nvSpPr>
        <p:spPr>
          <a:xfrm>
            <a:off x="428625" y="1574736"/>
            <a:ext cx="8338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de-DE" altLang="en-US" sz="2400" b="1" dirty="0">
                <a:solidFill>
                  <a:schemeClr val="tx2"/>
                </a:solidFill>
              </a:rPr>
              <a:t>Alice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577D4B5-B8DB-4EFB-9523-8394B226C3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2302" y="965054"/>
            <a:ext cx="553357" cy="5443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5D8AFBBA-AAA0-4AEC-9F7A-5D2541E714E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887" y="989926"/>
            <a:ext cx="556807" cy="598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45D9DB-9B40-4BCC-96E6-E18CADEBA6F8}"/>
              </a:ext>
            </a:extLst>
          </p:cNvPr>
          <p:cNvSpPr/>
          <p:nvPr/>
        </p:nvSpPr>
        <p:spPr>
          <a:xfrm>
            <a:off x="0" y="6518079"/>
            <a:ext cx="297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en-US" sz="1600" dirty="0">
                <a:solidFill>
                  <a:prstClr val="black"/>
                </a:solidFill>
                <a:latin typeface="Calibri"/>
              </a:rPr>
              <a:t>AES used as the symmetric cipher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3" grpId="0"/>
      <p:bldP spid="557065" grpId="0"/>
      <p:bldP spid="557066" grpId="0"/>
      <p:bldP spid="557067" grpId="0" animBg="1"/>
      <p:bldP spid="557068" grpId="0"/>
      <p:bldP spid="40" grpId="0"/>
      <p:bldP spid="44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49B55-A2BD-4CE2-8A1B-11BFC6F5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with Public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2F5E68-E9C7-4601-9465-0822E9B0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Alice creates a secret key, encrypts it with Bob’s public key and sends it off</a:t>
            </a:r>
          </a:p>
          <a:p>
            <a:pPr>
              <a:spcAft>
                <a:spcPts val="1200"/>
              </a:spcAft>
            </a:pPr>
            <a:r>
              <a:rPr lang="en-US" dirty="0"/>
              <a:t>Bob decrypts the message with his private key</a:t>
            </a:r>
          </a:p>
          <a:p>
            <a:pPr>
              <a:spcAft>
                <a:spcPts val="1200"/>
              </a:spcAft>
            </a:pPr>
            <a:r>
              <a:rPr lang="en-US" dirty="0"/>
              <a:t>Use shared key for further communication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how many applications work</a:t>
            </a:r>
          </a:p>
          <a:p>
            <a:pPr>
              <a:spcAft>
                <a:spcPts val="1200"/>
              </a:spcAft>
            </a:pPr>
            <a:r>
              <a:rPr lang="en-US" dirty="0"/>
              <a:t>Could encrypt/decrypt using public key cryptography but it is slow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B3EC52-AE43-4D90-8276-57F76D70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9991C-3D5D-4F9B-A1E9-7CFEAA06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17ABA-9E46-4A13-A2F1-613C6207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0"/>
            <a:ext cx="8610600" cy="213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Alice signs a message with her private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Bob can verify that Alice sent the message (i.e., </a:t>
            </a:r>
            <a:r>
              <a:rPr lang="de-DE" altLang="en-US" sz="3000" dirty="0">
                <a:solidFill>
                  <a:schemeClr val="accent5">
                    <a:lumMod val="75000"/>
                  </a:schemeClr>
                </a:solidFill>
              </a:rPr>
              <a:t>non-repudiation</a:t>
            </a:r>
            <a:r>
              <a:rPr lang="de-DE" altLang="en-US" sz="3000" dirty="0"/>
              <a:t>)</a:t>
            </a:r>
            <a:r>
              <a:rPr lang="en-US" sz="3000" dirty="0"/>
              <a:t> and that the message has not been modified (i.e., 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integrity</a:t>
            </a:r>
            <a:r>
              <a:rPr lang="en-US" sz="3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86D58A-2750-42F3-ABD5-3C39B0A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upload.wikimedia.org/wikipedia/commons/thumb/a/a7/Private_key_signing.png/250px-Private_key_signing.png">
            <a:extLst>
              <a:ext uri="{FF2B5EF4-FFF2-40B4-BE49-F238E27FC236}">
                <a16:creationId xmlns="" xmlns:a16="http://schemas.microsoft.com/office/drawing/2014/main" id="{AA85AC42-15A3-402D-A6D5-07DB43F6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55" y="762000"/>
            <a:ext cx="3617089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B34550-9C2D-4E17-8363-02C18377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676280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83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F9A56-12CF-480D-9048-BE9674FB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Signature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87DB75-9022-4DA7-98A2-F92F25C7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 descr="D:\Users\ae\AppData\Local\Temp\SNAGHTML1ead92e4.PNG">
            <a:extLst>
              <a:ext uri="{FF2B5EF4-FFF2-40B4-BE49-F238E27FC236}">
                <a16:creationId xmlns="" xmlns:a16="http://schemas.microsoft.com/office/drawing/2014/main" id="{0B8D0E26-0E9F-483F-94E3-15210AC5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2047"/>
            <a:ext cx="7563467" cy="5853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93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6B67093-43E2-4F19-933E-241FE521E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F475B3-9B17-423E-83E9-7855AF8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94DAE60-6E8E-4D63-A303-8830D062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00400"/>
            <a:ext cx="1447800" cy="190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9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RSA Cryptosystem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3124200"/>
            <a:ext cx="8610600" cy="3119175"/>
          </a:xfrm>
        </p:spPr>
        <p:txBody>
          <a:bodyPr/>
          <a:lstStyle/>
          <a:p>
            <a:r>
              <a:rPr lang="en-US" altLang="zh-TW" sz="2400" dirty="0"/>
              <a:t>Developed by </a:t>
            </a:r>
            <a:r>
              <a:rPr lang="en-US" altLang="zh-TW" sz="2400" dirty="0" err="1"/>
              <a:t>Rivest</a:t>
            </a:r>
            <a:r>
              <a:rPr lang="en-US" altLang="zh-TW" sz="2400" dirty="0"/>
              <a:t>, Shamir, and </a:t>
            </a:r>
            <a:r>
              <a:rPr lang="en-US" altLang="zh-TW" sz="2400" dirty="0" err="1"/>
              <a:t>Adleman</a:t>
            </a:r>
            <a:r>
              <a:rPr lang="en-US" altLang="zh-TW" sz="2400" dirty="0"/>
              <a:t> in 1977</a:t>
            </a:r>
          </a:p>
          <a:p>
            <a:pPr>
              <a:lnSpc>
                <a:spcPct val="125000"/>
              </a:lnSpc>
            </a:pPr>
            <a:r>
              <a:rPr lang="en-US" altLang="en-US" sz="2400" dirty="0"/>
              <a:t>Until now, RSA is the most widely use asymmetric cryptosystem although Elliptic Curve cryptography (</a:t>
            </a:r>
            <a:r>
              <a:rPr lang="en-US" altLang="en-US" sz="2400" dirty="0" err="1"/>
              <a:t>ECC</a:t>
            </a:r>
            <a:r>
              <a:rPr lang="en-US" altLang="en-US" sz="2400" dirty="0"/>
              <a:t>) becomes increasingly popular</a:t>
            </a:r>
          </a:p>
          <a:p>
            <a:pPr>
              <a:lnSpc>
                <a:spcPct val="125000"/>
              </a:lnSpc>
            </a:pPr>
            <a:r>
              <a:rPr lang="en-US" altLang="en-US" sz="2400" dirty="0"/>
              <a:t>RSA is mainly used for two applications: </a:t>
            </a:r>
            <a:r>
              <a:rPr lang="en-US" altLang="en-US" sz="2400" b="1" dirty="0"/>
              <a:t>Key exchange </a:t>
            </a:r>
            <a:r>
              <a:rPr lang="en-US" altLang="en-US" sz="2400" dirty="0"/>
              <a:t>&amp; </a:t>
            </a:r>
            <a:r>
              <a:rPr lang="en-US" altLang="en-US" sz="2400" b="1" dirty="0"/>
              <a:t>Digital signatures</a:t>
            </a:r>
            <a:endParaRPr lang="en-US" altLang="zh-TW" sz="2400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 </a:t>
            </a:r>
          </a:p>
        </p:txBody>
      </p:sp>
      <p:pic>
        <p:nvPicPr>
          <p:cNvPr id="1026" name="Picture 2" descr="Len-mankin-pi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546"/>
          <a:stretch/>
        </p:blipFill>
        <p:spPr bwMode="auto">
          <a:xfrm>
            <a:off x="6477000" y="838202"/>
            <a:ext cx="1193830" cy="14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i Shamir 2009 cr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897"/>
          <a:stretch/>
        </p:blipFill>
        <p:spPr bwMode="auto">
          <a:xfrm>
            <a:off x="4989440" y="838200"/>
            <a:ext cx="1206417" cy="14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 of Ron Rive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912" r="13453" b="16897"/>
          <a:stretch/>
        </p:blipFill>
        <p:spPr bwMode="auto">
          <a:xfrm>
            <a:off x="3477584" y="838200"/>
            <a:ext cx="1230713" cy="14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30" y="975443"/>
            <a:ext cx="2579850" cy="1803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86A6E0-3A2C-439A-A9B1-9F9DA90E347F}"/>
              </a:ext>
            </a:extLst>
          </p:cNvPr>
          <p:cNvSpPr/>
          <p:nvPr/>
        </p:nvSpPr>
        <p:spPr>
          <a:xfrm>
            <a:off x="3321348" y="2416558"/>
            <a:ext cx="47152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tx1"/>
                </a:solidFill>
              </a:rPr>
              <a:t>Rivest</a:t>
            </a:r>
            <a:r>
              <a:rPr lang="en-US" altLang="zh-TW" b="1" dirty="0">
                <a:solidFill>
                  <a:schemeClr val="tx1"/>
                </a:solidFill>
              </a:rPr>
              <a:t>             Shamir         </a:t>
            </a:r>
            <a:r>
              <a:rPr lang="en-US" altLang="zh-TW" b="1" dirty="0" err="1">
                <a:solidFill>
                  <a:schemeClr val="tx1"/>
                </a:solidFill>
              </a:rPr>
              <a:t>Adleman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0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="" xmlns:a16="http://schemas.microsoft.com/office/drawing/2014/main" id="{83CD52D8-D068-48E9-A450-A5A1CEF26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RSA </a:t>
            </a:r>
            <a:r>
              <a:rPr lang="en-US" kern="1200" dirty="0"/>
              <a:t>One-way Function </a:t>
            </a:r>
            <a:r>
              <a:rPr lang="en-US" altLang="ar-SA" kern="1200" dirty="0"/>
              <a:t>(Lock) </a:t>
            </a:r>
            <a:endParaRPr lang="de-DE" altLang="en-US" dirty="0"/>
          </a:p>
        </p:txBody>
      </p:sp>
      <p:sp>
        <p:nvSpPr>
          <p:cNvPr id="558085" name="Rectangle 5">
            <a:extLst>
              <a:ext uri="{FF2B5EF4-FFF2-40B4-BE49-F238E27FC236}">
                <a16:creationId xmlns="" xmlns:a16="http://schemas.microsoft.com/office/drawing/2014/main" id="{05652828-5AAC-4335-B6F7-59299F728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26826"/>
            <a:ext cx="8610600" cy="58674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 sz="2400" dirty="0"/>
              <a:t>Asymmetric schemes are based on a </a:t>
            </a:r>
            <a:r>
              <a:rPr lang="en-US" altLang="en-US" sz="2400" dirty="0">
                <a:solidFill>
                  <a:srgbClr val="000000"/>
                </a:solidFill>
              </a:rPr>
              <a:t>“</a:t>
            </a:r>
            <a:r>
              <a:rPr lang="de-DE" altLang="en-US" sz="2400" b="1" dirty="0"/>
              <a:t>one-way function</a:t>
            </a:r>
            <a:r>
              <a:rPr lang="en-US" altLang="en-US" sz="2400" dirty="0">
                <a:solidFill>
                  <a:srgbClr val="000000"/>
                </a:solidFill>
              </a:rPr>
              <a:t>”</a:t>
            </a:r>
            <a:r>
              <a:rPr lang="de-DE" altLang="en-US" sz="2400" b="1" dirty="0"/>
              <a:t> </a:t>
            </a:r>
            <a:r>
              <a:rPr lang="de-DE" altLang="en-US" sz="2400" b="1" i="1" dirty="0"/>
              <a:t>f()</a:t>
            </a:r>
            <a:r>
              <a:rPr lang="de-DE" altLang="en-US" sz="2400" dirty="0"/>
              <a:t>:</a:t>
            </a:r>
          </a:p>
          <a:p>
            <a:r>
              <a:rPr lang="de-DE" altLang="en-US" sz="2400" dirty="0"/>
              <a:t>Computing </a:t>
            </a:r>
            <a:r>
              <a:rPr lang="de-DE" altLang="en-US" sz="2400" i="1" dirty="0"/>
              <a:t>y = f(x)</a:t>
            </a:r>
            <a:r>
              <a:rPr lang="de-DE" altLang="en-US" sz="2400" dirty="0"/>
              <a:t> is computationally </a:t>
            </a:r>
            <a:r>
              <a:rPr lang="de-DE" altLang="en-US" sz="2400" b="1" dirty="0"/>
              <a:t>easy</a:t>
            </a:r>
            <a:r>
              <a:rPr lang="de-DE" altLang="en-US" sz="2400" dirty="0"/>
              <a:t> </a:t>
            </a:r>
          </a:p>
          <a:p>
            <a:r>
              <a:rPr lang="de-DE" altLang="en-US" sz="2400" dirty="0"/>
              <a:t>Computing the inverse </a:t>
            </a:r>
            <a:r>
              <a:rPr lang="de-DE" altLang="en-US" sz="2400" i="1" dirty="0"/>
              <a:t>x = f</a:t>
            </a:r>
            <a:r>
              <a:rPr lang="de-DE" altLang="en-US" sz="2400" i="1" baseline="30000" dirty="0"/>
              <a:t>-1</a:t>
            </a:r>
            <a:r>
              <a:rPr lang="de-DE" altLang="en-US" sz="2400" i="1" dirty="0"/>
              <a:t>(y) </a:t>
            </a:r>
            <a:r>
              <a:rPr lang="de-DE" altLang="en-US" sz="2400" dirty="0"/>
              <a:t>is computationally </a:t>
            </a:r>
            <a:r>
              <a:rPr lang="de-DE" altLang="en-US" sz="2400" b="1" dirty="0"/>
              <a:t>infeasible</a:t>
            </a:r>
            <a:r>
              <a:rPr lang="de-DE" altLang="en-US" sz="2400" dirty="0"/>
              <a:t> </a:t>
            </a:r>
          </a:p>
          <a:p>
            <a:r>
              <a:rPr lang="de-DE" altLang="en-US" sz="2400" dirty="0"/>
              <a:t>One way functions are based on </a:t>
            </a:r>
            <a:r>
              <a:rPr lang="de-DE" altLang="en-US" sz="2400" b="1" dirty="0"/>
              <a:t>mathematically hard problems</a:t>
            </a:r>
            <a:endParaRPr lang="de-DE" altLang="en-US" sz="2400" dirty="0"/>
          </a:p>
          <a:p>
            <a:pPr>
              <a:spcAft>
                <a:spcPts val="0"/>
              </a:spcAft>
            </a:pPr>
            <a:r>
              <a:rPr lang="en-US" altLang="en-US" sz="2800" dirty="0"/>
              <a:t>RSA security relies on the difficulty of </a:t>
            </a:r>
            <a:r>
              <a:rPr lang="en-US" altLang="en-US" sz="2800" dirty="0">
                <a:solidFill>
                  <a:srgbClr val="FF0000"/>
                </a:solidFill>
              </a:rPr>
              <a:t>factoring</a:t>
            </a:r>
            <a:r>
              <a:rPr lang="en-US" altLang="en-US" sz="2800" dirty="0"/>
              <a:t> large integers</a:t>
            </a:r>
          </a:p>
          <a:p>
            <a:pPr lvl="1">
              <a:spcAft>
                <a:spcPts val="0"/>
              </a:spcAft>
            </a:pPr>
            <a:r>
              <a:rPr lang="de-DE" altLang="en-US" sz="2000" dirty="0"/>
              <a:t>Multiplying two primes is easy (e.g.,  1889 x 3547 = 6,700,283 )</a:t>
            </a:r>
          </a:p>
          <a:p>
            <a:pPr lvl="1">
              <a:spcAft>
                <a:spcPts val="0"/>
              </a:spcAft>
            </a:pPr>
            <a:r>
              <a:rPr lang="de-DE" altLang="en-US" sz="2000" dirty="0"/>
              <a:t>Given a composite integer </a:t>
            </a:r>
            <a:r>
              <a:rPr lang="de-DE" altLang="en-US" sz="2000" i="1" dirty="0"/>
              <a:t>n</a:t>
            </a:r>
            <a:r>
              <a:rPr lang="de-DE" altLang="en-US" sz="2000" dirty="0"/>
              <a:t>, find its prime factors is mathematically hard!</a:t>
            </a:r>
          </a:p>
          <a:p>
            <a:pPr marL="0" indent="0">
              <a:buNone/>
            </a:pPr>
            <a:r>
              <a:rPr lang="de-DE" altLang="en-US" sz="2000" dirty="0"/>
              <a:t>(e.g.,  It is hard to find Prime</a:t>
            </a:r>
            <a:r>
              <a:rPr lang="de-DE" altLang="en-US" sz="2000" baseline="-25000" dirty="0"/>
              <a:t>1</a:t>
            </a:r>
            <a:r>
              <a:rPr lang="de-DE" altLang="en-US" sz="2000" dirty="0"/>
              <a:t> and Prime</a:t>
            </a:r>
            <a:r>
              <a:rPr lang="de-DE" altLang="en-US" sz="2000" baseline="-25000" dirty="0"/>
              <a:t>2 </a:t>
            </a:r>
            <a:r>
              <a:rPr lang="de-DE" altLang="en-US" sz="2000" dirty="0"/>
              <a:t>such that  Prime</a:t>
            </a:r>
            <a:r>
              <a:rPr lang="de-DE" altLang="en-US" sz="2000" baseline="-25000" dirty="0"/>
              <a:t>1</a:t>
            </a:r>
            <a:r>
              <a:rPr lang="de-DE" altLang="en-US" sz="2000" dirty="0"/>
              <a:t> x Prime</a:t>
            </a:r>
            <a:r>
              <a:rPr lang="de-DE" altLang="en-US" sz="2000" baseline="-25000" dirty="0"/>
              <a:t>2</a:t>
            </a:r>
            <a:r>
              <a:rPr lang="de-DE" altLang="en-US" sz="2000" dirty="0"/>
              <a:t> = 6,700,283 )</a:t>
            </a:r>
            <a:r>
              <a:rPr lang="de-DE" altLang="en-US" sz="2400" dirty="0"/>
              <a:t/>
            </a:r>
            <a:br>
              <a:rPr lang="de-DE" altLang="en-US" sz="2400" dirty="0"/>
            </a:br>
            <a:endParaRPr lang="de-DE" altLang="en-US" sz="2400" dirty="0"/>
          </a:p>
          <a:p>
            <a:pPr>
              <a:buFontTx/>
              <a:buNone/>
            </a:pPr>
            <a:endParaRPr lang="de-DE" altLang="en-US" sz="2400" dirty="0"/>
          </a:p>
          <a:p>
            <a:endParaRPr lang="de-DE" altLang="en-US" sz="2400" dirty="0"/>
          </a:p>
        </p:txBody>
      </p:sp>
      <p:sp>
        <p:nvSpPr>
          <p:cNvPr id="22530" name="Foliennummernplatzhalter 3">
            <a:extLst>
              <a:ext uri="{FF2B5EF4-FFF2-40B4-BE49-F238E27FC236}">
                <a16:creationId xmlns="" xmlns:a16="http://schemas.microsoft.com/office/drawing/2014/main" id="{F9B8B85C-19FE-414A-B7DE-3A3F0C28DC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DA39BE-43E0-4842-A0F4-4201462AA85D}" type="slidenum">
              <a:rPr lang="de-DE" altLang="en-US" smtClean="0">
                <a:solidFill>
                  <a:srgbClr val="394073"/>
                </a:solidFill>
              </a:rPr>
              <a:pPr/>
              <a:t>19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22533" name="Fußzeilenplatzhalter 4">
            <a:extLst>
              <a:ext uri="{FF2B5EF4-FFF2-40B4-BE49-F238E27FC236}">
                <a16:creationId xmlns="" xmlns:a16="http://schemas.microsoft.com/office/drawing/2014/main" id="{6C4D7044-5658-4F17-830D-E4B43105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cxnSp>
        <p:nvCxnSpPr>
          <p:cNvPr id="6" name="Gerade Verbindung mit Pfeil 64">
            <a:extLst>
              <a:ext uri="{FF2B5EF4-FFF2-40B4-BE49-F238E27FC236}">
                <a16:creationId xmlns="" xmlns:a16="http://schemas.microsoft.com/office/drawing/2014/main" id="{5CDBED3C-0705-4FED-A172-FE30B9FC6128}"/>
              </a:ext>
            </a:extLst>
          </p:cNvPr>
          <p:cNvCxnSpPr/>
          <p:nvPr/>
        </p:nvCxnSpPr>
        <p:spPr bwMode="auto">
          <a:xfrm>
            <a:off x="698651" y="5835315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Gerade Verbindung mit Pfeil 65">
            <a:extLst>
              <a:ext uri="{FF2B5EF4-FFF2-40B4-BE49-F238E27FC236}">
                <a16:creationId xmlns="" xmlns:a16="http://schemas.microsoft.com/office/drawing/2014/main" id="{763AD9BB-3902-46FD-A014-AD5D2E8A9F9F}"/>
              </a:ext>
            </a:extLst>
          </p:cNvPr>
          <p:cNvCxnSpPr/>
          <p:nvPr/>
        </p:nvCxnSpPr>
        <p:spPr bwMode="auto">
          <a:xfrm>
            <a:off x="2954060" y="6107139"/>
            <a:ext cx="397084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66">
            <a:extLst>
              <a:ext uri="{FF2B5EF4-FFF2-40B4-BE49-F238E27FC236}">
                <a16:creationId xmlns="" xmlns:a16="http://schemas.microsoft.com/office/drawing/2014/main" id="{BC5A243E-D191-4E6A-AE42-F6339D136492}"/>
              </a:ext>
            </a:extLst>
          </p:cNvPr>
          <p:cNvCxnSpPr/>
          <p:nvPr/>
        </p:nvCxnSpPr>
        <p:spPr bwMode="auto">
          <a:xfrm>
            <a:off x="698651" y="6348098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hteck 67">
            <a:extLst>
              <a:ext uri="{FF2B5EF4-FFF2-40B4-BE49-F238E27FC236}">
                <a16:creationId xmlns="" xmlns:a16="http://schemas.microsoft.com/office/drawing/2014/main" id="{56025828-9B1C-43F6-983E-81961E144CB2}"/>
              </a:ext>
            </a:extLst>
          </p:cNvPr>
          <p:cNvSpPr/>
          <p:nvPr/>
        </p:nvSpPr>
        <p:spPr bwMode="auto">
          <a:xfrm>
            <a:off x="317663" y="5570362"/>
            <a:ext cx="967890" cy="5176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endParaRPr kumimoji="0" lang="de-DE" sz="2822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eck 68">
            <a:extLst>
              <a:ext uri="{FF2B5EF4-FFF2-40B4-BE49-F238E27FC236}">
                <a16:creationId xmlns="" xmlns:a16="http://schemas.microsoft.com/office/drawing/2014/main" id="{A2B18CA1-3323-406C-B795-F34F5F35799E}"/>
              </a:ext>
            </a:extLst>
          </p:cNvPr>
          <p:cNvSpPr/>
          <p:nvPr/>
        </p:nvSpPr>
        <p:spPr bwMode="auto">
          <a:xfrm>
            <a:off x="317663" y="6006202"/>
            <a:ext cx="967890" cy="5176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</a:t>
            </a:r>
            <a:endParaRPr kumimoji="0" lang="de-DE" sz="2822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eck 69">
            <a:extLst>
              <a:ext uri="{FF2B5EF4-FFF2-40B4-BE49-F238E27FC236}">
                <a16:creationId xmlns="" xmlns:a16="http://schemas.microsoft.com/office/drawing/2014/main" id="{F4723BCE-7853-4D32-B67D-BA99AD1B2709}"/>
              </a:ext>
            </a:extLst>
          </p:cNvPr>
          <p:cNvSpPr/>
          <p:nvPr/>
        </p:nvSpPr>
        <p:spPr bwMode="auto">
          <a:xfrm>
            <a:off x="3341855" y="5857810"/>
            <a:ext cx="1368825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2" name="Gerade Verbindung mit Pfeil 72">
            <a:extLst>
              <a:ext uri="{FF2B5EF4-FFF2-40B4-BE49-F238E27FC236}">
                <a16:creationId xmlns="" xmlns:a16="http://schemas.microsoft.com/office/drawing/2014/main" id="{B612BB3E-AB45-4C0B-A01B-DE14F8DC4CD2}"/>
              </a:ext>
            </a:extLst>
          </p:cNvPr>
          <p:cNvCxnSpPr/>
          <p:nvPr/>
        </p:nvCxnSpPr>
        <p:spPr bwMode="auto">
          <a:xfrm>
            <a:off x="5143480" y="6169112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73">
            <a:extLst>
              <a:ext uri="{FF2B5EF4-FFF2-40B4-BE49-F238E27FC236}">
                <a16:creationId xmlns="" xmlns:a16="http://schemas.microsoft.com/office/drawing/2014/main" id="{6FFD9F02-9863-4C49-AA9C-0096ED73763B}"/>
              </a:ext>
            </a:extLst>
          </p:cNvPr>
          <p:cNvCxnSpPr/>
          <p:nvPr/>
        </p:nvCxnSpPr>
        <p:spPr bwMode="auto">
          <a:xfrm>
            <a:off x="7010400" y="6336760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74">
            <a:extLst>
              <a:ext uri="{FF2B5EF4-FFF2-40B4-BE49-F238E27FC236}">
                <a16:creationId xmlns="" xmlns:a16="http://schemas.microsoft.com/office/drawing/2014/main" id="{C1D4BB74-709F-4AA5-A910-57BA7CF1255B}"/>
              </a:ext>
            </a:extLst>
          </p:cNvPr>
          <p:cNvCxnSpPr/>
          <p:nvPr/>
        </p:nvCxnSpPr>
        <p:spPr bwMode="auto">
          <a:xfrm>
            <a:off x="7010400" y="5952222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hteck 75">
            <a:extLst>
              <a:ext uri="{FF2B5EF4-FFF2-40B4-BE49-F238E27FC236}">
                <a16:creationId xmlns="" xmlns:a16="http://schemas.microsoft.com/office/drawing/2014/main" id="{E150D319-48E7-47B3-9583-AAD274FB96B0}"/>
              </a:ext>
            </a:extLst>
          </p:cNvPr>
          <p:cNvSpPr/>
          <p:nvPr/>
        </p:nvSpPr>
        <p:spPr bwMode="auto">
          <a:xfrm>
            <a:off x="4762493" y="593811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hteck 77">
            <a:extLst>
              <a:ext uri="{FF2B5EF4-FFF2-40B4-BE49-F238E27FC236}">
                <a16:creationId xmlns="" xmlns:a16="http://schemas.microsoft.com/office/drawing/2014/main" id="{1D0D3CEC-D582-4139-850F-3351403FBE0E}"/>
              </a:ext>
            </a:extLst>
          </p:cNvPr>
          <p:cNvSpPr/>
          <p:nvPr/>
        </p:nvSpPr>
        <p:spPr bwMode="auto">
          <a:xfrm>
            <a:off x="7760566" y="567080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Rechteck 78">
            <a:extLst>
              <a:ext uri="{FF2B5EF4-FFF2-40B4-BE49-F238E27FC236}">
                <a16:creationId xmlns="" xmlns:a16="http://schemas.microsoft.com/office/drawing/2014/main" id="{E12113C7-30A1-4AC1-805C-78EB33A506D2}"/>
              </a:ext>
            </a:extLst>
          </p:cNvPr>
          <p:cNvSpPr/>
          <p:nvPr/>
        </p:nvSpPr>
        <p:spPr bwMode="auto">
          <a:xfrm>
            <a:off x="7794847" y="610349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="" xmlns:a16="http://schemas.microsoft.com/office/drawing/2014/main" id="{8A6A5F2E-D12F-4558-A549-4A00089C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801" y="5157246"/>
            <a:ext cx="1682964" cy="46150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80615" tIns="40308" rIns="80615" bIns="40308">
            <a:spAutoFit/>
          </a:bodyPr>
          <a:lstStyle>
            <a:defPPr>
              <a:defRPr lang="en-US"/>
            </a:defPPr>
            <a:lvl1pPr defTabSz="671787" eaLnBrk="0" hangingPunct="0">
              <a:defRPr sz="1235" b="1">
                <a:solidFill>
                  <a:srgbClr val="000000"/>
                </a:solidFill>
                <a:latin typeface="Arial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marR="0" lvl="0" indent="0" algn="l" defTabSz="671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Factorization</a:t>
            </a:r>
          </a:p>
          <a:p>
            <a:pPr marL="0" marR="0" lvl="0" indent="0" algn="l" defTabSz="671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Problem (RSA Lock)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F71282D-1CBF-481B-A6DF-D537D30476F8}"/>
              </a:ext>
            </a:extLst>
          </p:cNvPr>
          <p:cNvSpPr txBox="1"/>
          <p:nvPr/>
        </p:nvSpPr>
        <p:spPr>
          <a:xfrm>
            <a:off x="1518371" y="5775372"/>
            <a:ext cx="1516981" cy="67710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p.q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74332D9-4E83-41B4-97EE-00A6015B2264}"/>
              </a:ext>
            </a:extLst>
          </p:cNvPr>
          <p:cNvSpPr txBox="1"/>
          <p:nvPr/>
        </p:nvSpPr>
        <p:spPr>
          <a:xfrm>
            <a:off x="5937183" y="5790517"/>
            <a:ext cx="1368825" cy="67710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744" y="94471"/>
            <a:ext cx="8778655" cy="52643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Current Cryptographic Standards</a:t>
            </a:r>
          </a:p>
        </p:txBody>
      </p:sp>
      <p:sp>
        <p:nvSpPr>
          <p:cNvPr id="177155" name="AutoShape 3"/>
          <p:cNvSpPr>
            <a:spLocks noChangeAspect="1" noChangeArrowheads="1" noTextEdit="1"/>
          </p:cNvSpPr>
          <p:nvPr/>
        </p:nvSpPr>
        <p:spPr bwMode="auto">
          <a:xfrm>
            <a:off x="152400" y="2597152"/>
            <a:ext cx="8915400" cy="3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2400"/>
          </a:p>
        </p:txBody>
      </p:sp>
      <p:grpSp>
        <p:nvGrpSpPr>
          <p:cNvPr id="2" name="Group 1"/>
          <p:cNvGrpSpPr/>
          <p:nvPr/>
        </p:nvGrpSpPr>
        <p:grpSpPr>
          <a:xfrm>
            <a:off x="533399" y="1482044"/>
            <a:ext cx="8323579" cy="4129019"/>
            <a:chOff x="1289128" y="1613885"/>
            <a:chExt cx="5569370" cy="3067431"/>
          </a:xfrm>
          <a:solidFill>
            <a:srgbClr val="00B050"/>
          </a:solidFill>
        </p:grpSpPr>
        <p:sp>
          <p:nvSpPr>
            <p:cNvPr id="177162" name="_s145514"/>
            <p:cNvSpPr>
              <a:spLocks noChangeArrowheads="1"/>
            </p:cNvSpPr>
            <p:nvPr/>
          </p:nvSpPr>
          <p:spPr bwMode="auto">
            <a:xfrm>
              <a:off x="1527174" y="1623469"/>
              <a:ext cx="2432050" cy="77965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Encryption</a:t>
              </a:r>
            </a:p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(Confidentiality)</a:t>
              </a:r>
            </a:p>
          </p:txBody>
        </p:sp>
        <p:sp>
          <p:nvSpPr>
            <p:cNvPr id="177163" name="_s145515"/>
            <p:cNvSpPr>
              <a:spLocks noChangeArrowheads="1"/>
            </p:cNvSpPr>
            <p:nvPr/>
          </p:nvSpPr>
          <p:spPr bwMode="auto">
            <a:xfrm>
              <a:off x="1343025" y="2913063"/>
              <a:ext cx="1615717" cy="4857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Symmetric Cryptography</a:t>
              </a:r>
            </a:p>
          </p:txBody>
        </p:sp>
        <p:sp>
          <p:nvSpPr>
            <p:cNvPr id="177166" name="_s145518"/>
            <p:cNvSpPr>
              <a:spLocks noChangeArrowheads="1"/>
            </p:cNvSpPr>
            <p:nvPr/>
          </p:nvSpPr>
          <p:spPr bwMode="auto">
            <a:xfrm>
              <a:off x="3236421" y="3673535"/>
              <a:ext cx="723357" cy="10077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Discrete Log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</a:t>
              </a:r>
              <a:r>
                <a:rPr lang="en-US" sz="12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-Helman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Elliptic Curve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ElGamal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168" name="_s145520"/>
            <p:cNvSpPr>
              <a:spLocks noChangeArrowheads="1"/>
            </p:cNvSpPr>
            <p:nvPr/>
          </p:nvSpPr>
          <p:spPr bwMode="auto">
            <a:xfrm>
              <a:off x="1289128" y="3645587"/>
              <a:ext cx="745604" cy="103014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77395" tIns="38697" rIns="77395" bIns="38697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Stream Cipher</a:t>
              </a:r>
              <a:endParaRPr 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RC4</a:t>
              </a: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A5/1</a:t>
              </a: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_s145514"/>
            <p:cNvSpPr>
              <a:spLocks noChangeArrowheads="1"/>
            </p:cNvSpPr>
            <p:nvPr/>
          </p:nvSpPr>
          <p:spPr bwMode="auto">
            <a:xfrm>
              <a:off x="4426448" y="1613885"/>
              <a:ext cx="2432050" cy="78924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Digital Signatures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(Authentication / Non Repudiation </a:t>
              </a: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Message Integrity)</a:t>
              </a:r>
            </a:p>
          </p:txBody>
        </p:sp>
        <p:sp>
          <p:nvSpPr>
            <p:cNvPr id="40" name="_s145515"/>
            <p:cNvSpPr>
              <a:spLocks noChangeArrowheads="1"/>
            </p:cNvSpPr>
            <p:nvPr/>
          </p:nvSpPr>
          <p:spPr bwMode="auto">
            <a:xfrm>
              <a:off x="3261697" y="2900843"/>
              <a:ext cx="1615717" cy="4857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Asymmetric Cryptography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_s145515"/>
            <p:cNvSpPr>
              <a:spLocks noChangeArrowheads="1"/>
            </p:cNvSpPr>
            <p:nvPr/>
          </p:nvSpPr>
          <p:spPr bwMode="auto">
            <a:xfrm>
              <a:off x="5083705" y="2913983"/>
              <a:ext cx="1615717" cy="176733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Hash Algorithm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MD2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MD5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SHA-1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SHA-2</a:t>
              </a:r>
            </a:p>
            <a:p>
              <a:pPr algn="ctr"/>
              <a:r>
                <a:rPr 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SHA-3</a:t>
              </a: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_s145520"/>
            <p:cNvSpPr>
              <a:spLocks noChangeArrowheads="1"/>
            </p:cNvSpPr>
            <p:nvPr/>
          </p:nvSpPr>
          <p:spPr bwMode="auto">
            <a:xfrm>
              <a:off x="2213138" y="3650618"/>
              <a:ext cx="745604" cy="102510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77395" tIns="38697" rIns="77395" bIns="38697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Block Cipher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AES</a:t>
              </a:r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, DES, 3DES</a:t>
              </a:r>
            </a:p>
            <a:p>
              <a:pPr algn="ctr"/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Blowfish, Twofish, Serpent</a:t>
              </a:r>
            </a:p>
            <a:p>
              <a:pPr algn="ctr"/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_s145518"/>
            <p:cNvSpPr>
              <a:spLocks noChangeArrowheads="1"/>
            </p:cNvSpPr>
            <p:nvPr/>
          </p:nvSpPr>
          <p:spPr bwMode="auto">
            <a:xfrm>
              <a:off x="4154057" y="3667946"/>
              <a:ext cx="723357" cy="10077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Factoring</a:t>
              </a:r>
            </a:p>
            <a:p>
              <a:pPr algn="ctr"/>
              <a:endPara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RSA</a:t>
              </a:r>
              <a:endPara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….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1764331" y="2556627"/>
            <a:ext cx="45719" cy="674220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5" name="Down Arrow 54"/>
          <p:cNvSpPr/>
          <p:nvPr/>
        </p:nvSpPr>
        <p:spPr bwMode="auto">
          <a:xfrm>
            <a:off x="7354881" y="2556627"/>
            <a:ext cx="45719" cy="674220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8" name="Down Arrow 57"/>
          <p:cNvSpPr/>
          <p:nvPr/>
        </p:nvSpPr>
        <p:spPr bwMode="auto">
          <a:xfrm>
            <a:off x="3878252" y="2551955"/>
            <a:ext cx="45719" cy="670693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>
            <a:off x="5486399" y="2552854"/>
            <a:ext cx="45719" cy="651758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flipH="1">
            <a:off x="1066797" y="3884740"/>
            <a:ext cx="45719" cy="338917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2468880" y="3897250"/>
            <a:ext cx="45719" cy="3196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3818730" y="3859835"/>
            <a:ext cx="45719" cy="387147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257798" y="3878076"/>
            <a:ext cx="45719" cy="376430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" descr="http://www.moneydashboard.com/application/images/padlock.png">
            <a:extLst>
              <a:ext uri="{FF2B5EF4-FFF2-40B4-BE49-F238E27FC236}">
                <a16:creationId xmlns="" xmlns:a16="http://schemas.microsoft.com/office/drawing/2014/main" id="{7467DBD8-0002-4FFC-B8CE-485A3D35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506831" cy="75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liennummernplatzhalter 3">
            <a:extLst>
              <a:ext uri="{FF2B5EF4-FFF2-40B4-BE49-F238E27FC236}">
                <a16:creationId xmlns="" xmlns:a16="http://schemas.microsoft.com/office/drawing/2014/main" id="{EA6FED66-C929-4DA9-AB94-9F9B380FF60C}"/>
              </a:ext>
            </a:extLst>
          </p:cNvPr>
          <p:cNvSpPr txBox="1">
            <a:spLocks/>
          </p:cNvSpPr>
          <p:nvPr/>
        </p:nvSpPr>
        <p:spPr>
          <a:xfrm>
            <a:off x="8839200" y="6629400"/>
            <a:ext cx="304800" cy="2203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ECB27864-2152-4EC3-921B-9F76B44D5C38}" type="slidenum">
              <a:rPr lang="de-DE" altLang="en-US" sz="800" smtClean="0">
                <a:solidFill>
                  <a:srgbClr val="394073"/>
                </a:solidFill>
              </a:rPr>
              <a:pPr/>
              <a:t>2</a:t>
            </a:fld>
            <a:r>
              <a:rPr lang="de-DE" altLang="en-US" sz="800">
                <a:solidFill>
                  <a:srgbClr val="394073"/>
                </a:solidFill>
              </a:rPr>
              <a:t> </a:t>
            </a:r>
            <a:endParaRPr lang="de-DE" altLang="en-US" sz="800" dirty="0">
              <a:solidFill>
                <a:srgbClr val="39407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="" xmlns:a16="http://schemas.microsoft.com/office/drawing/2014/main" id="{1AE29552-E4E6-4620-A03B-B7DA02698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/>
              <a:t>Encryption and Decryption</a:t>
            </a:r>
          </a:p>
        </p:txBody>
      </p:sp>
      <p:sp>
        <p:nvSpPr>
          <p:cNvPr id="9218" name="Foliennummernplatzhalter 3">
            <a:extLst>
              <a:ext uri="{FF2B5EF4-FFF2-40B4-BE49-F238E27FC236}">
                <a16:creationId xmlns="" xmlns:a16="http://schemas.microsoft.com/office/drawing/2014/main" id="{24F652D2-16FA-4BAF-9FB2-D768E199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9A302-29E2-4CDF-BBBE-345B0BDCFFB7}" type="slidenum">
              <a:rPr lang="ar-SA" altLang="en-US">
                <a:solidFill>
                  <a:srgbClr val="394073"/>
                </a:solidFill>
              </a:rPr>
              <a:pPr/>
              <a:t>20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="" xmlns:a16="http://schemas.microsoft.com/office/drawing/2014/main" id="{DAAB5534-C645-48B0-9ED2-3CF7B82BA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95838"/>
            <a:ext cx="8610599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Encryption and decryption are simply 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exponentiations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practice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very long integer numbers (≥ 1024 bits)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security of the scheme relies on the fact that it is hard to derive the private key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given the public-key (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2" name="Rectangle 4">
            <a:extLst>
              <a:ext uri="{FF2B5EF4-FFF2-40B4-BE49-F238E27FC236}">
                <a16:creationId xmlns="" xmlns:a16="http://schemas.microsoft.com/office/drawing/2014/main" id="{F54C3944-C9EC-45BB-813B-50ED1C8C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458200" cy="328743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354013" indent="-2667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altLang="en-US" sz="2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public key 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2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n,e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en-US" sz="22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i="1" baseline="-25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en-US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private key </a:t>
            </a:r>
            <a:r>
              <a:rPr lang="en-US" altLang="en-US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</a:t>
            </a:r>
            <a:r>
              <a:rPr lang="en-US" altLang="en-US" sz="22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write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 = e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(m) = m</a:t>
            </a:r>
            <a:r>
              <a:rPr lang="sv-SE" altLang="en-US" sz="4400" b="1" baseline="30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 = d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(c) = c</a:t>
            </a:r>
            <a:r>
              <a:rPr lang="sv-SE" altLang="en-US" sz="44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sv-SE" altLang="en-US" sz="22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sv-SE" altLang="en-US" sz="2200" baseline="-4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is the encryption operation and d</a:t>
            </a:r>
            <a:r>
              <a:rPr lang="sv-SE" altLang="en-US" sz="22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sv-SE" altLang="en-US" sz="2200" baseline="-4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()is the decryption operation.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endParaRPr lang="sv-SE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770939-F701-4779-BBAF-CA98B701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29AF1-A767-464C-8898-11ABEF21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 descr="f6.pdf">
            <a:extLst>
              <a:ext uri="{FF2B5EF4-FFF2-40B4-BE49-F238E27FC236}">
                <a16:creationId xmlns="" xmlns:a16="http://schemas.microsoft.com/office/drawing/2014/main" id="{CAFB6531-849D-45E7-9C5D-37B9E48A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t="25358" r="7520" b="38338"/>
          <a:stretch/>
        </p:blipFill>
        <p:spPr>
          <a:xfrm>
            <a:off x="0" y="1143000"/>
            <a:ext cx="9286141" cy="314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F3522D-8BD0-446A-B7CE-14BCBF899693}"/>
              </a:ext>
            </a:extLst>
          </p:cNvPr>
          <p:cNvSpPr/>
          <p:nvPr/>
        </p:nvSpPr>
        <p:spPr>
          <a:xfrm>
            <a:off x="685800" y="3810000"/>
            <a:ext cx="625492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AE9FD9-206D-40B5-81E5-C5EEE6188D55}"/>
              </a:ext>
            </a:extLst>
          </p:cNvPr>
          <p:cNvSpPr/>
          <p:nvPr/>
        </p:nvSpPr>
        <p:spPr>
          <a:xfrm>
            <a:off x="5029200" y="3810000"/>
            <a:ext cx="533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🔑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F54C3944-C9EC-45BB-813B-50ED1C8C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458200" cy="1859483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354013" indent="-2667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 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e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(m) = m</a:t>
            </a:r>
            <a:r>
              <a:rPr lang="sv-SE" altLang="en-US" sz="4400" b="1" baseline="30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 = d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(c) = c</a:t>
            </a:r>
            <a:r>
              <a:rPr lang="sv-SE" altLang="en-US" sz="44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endParaRPr lang="sv-SE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72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="" xmlns:a16="http://schemas.microsoft.com/office/drawing/2014/main" id="{0EBD2B8A-ACA4-45A7-9772-62347A2DD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RSA Key Generation Algorithm</a:t>
            </a:r>
          </a:p>
        </p:txBody>
      </p:sp>
      <p:sp>
        <p:nvSpPr>
          <p:cNvPr id="10242" name="Foliennummernplatzhalter 3">
            <a:extLst>
              <a:ext uri="{FF2B5EF4-FFF2-40B4-BE49-F238E27FC236}">
                <a16:creationId xmlns="" xmlns:a16="http://schemas.microsoft.com/office/drawing/2014/main" id="{78B59AAF-A760-4F6D-9E0B-00415E0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221B0-CC71-402A-AF9F-49AA2BEE2AD0}" type="slidenum">
              <a:rPr lang="ar-SA" altLang="en-US">
                <a:solidFill>
                  <a:srgbClr val="394073"/>
                </a:solidFill>
              </a:rPr>
              <a:pPr/>
              <a:t>22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0245" name="Text Box 3">
            <a:extLst>
              <a:ext uri="{FF2B5EF4-FFF2-40B4-BE49-F238E27FC236}">
                <a16:creationId xmlns="" xmlns:a16="http://schemas.microsoft.com/office/drawing/2014/main" id="{A3343C6D-343A-4CF9-90A0-F4A0EA1D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533400"/>
            <a:ext cx="8027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246" name="Rectangle 4">
            <a:extLst>
              <a:ext uri="{FF2B5EF4-FFF2-40B4-BE49-F238E27FC236}">
                <a16:creationId xmlns="" xmlns:a16="http://schemas.microsoft.com/office/drawing/2014/main" id="{9BD723B2-36C4-4493-926C-82E2D0AB8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674557"/>
            <a:ext cx="8335963" cy="46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Output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: public key: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pub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(n, e)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and private key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pr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d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Choose two large primes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p, q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n = p * q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= (p-1) * (q-1)</a:t>
            </a:r>
            <a:endParaRPr lang="de-DE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Select the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odd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public exponent </a:t>
            </a:r>
            <a:r>
              <a:rPr lang="de-DE" altLang="en-US" sz="2800" b="1" i="1" dirty="0">
                <a:solidFill>
                  <a:srgbClr val="0070C0"/>
                </a:solidFill>
                <a:cs typeface="Arial" panose="020B0604020202020204" pitchFamily="34" charset="0"/>
              </a:rPr>
              <a:t>e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such that </a:t>
            </a:r>
            <a:r>
              <a:rPr lang="de-DE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1 &lt; 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e &lt; </a:t>
            </a:r>
            <a:r>
              <a:rPr lang="el-GR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Φ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(n)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</a:p>
          <a:p>
            <a:pPr marL="87313" inden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DE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Φ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(n) ) = 1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(i.e. </a:t>
            </a:r>
            <a:r>
              <a:rPr lang="de-DE" altLang="en-US" sz="2000" i="1" dirty="0">
                <a:solidFill>
                  <a:srgbClr val="0070C0"/>
                </a:solidFill>
                <a:cs typeface="Arial" panose="020B0604020202020204" pitchFamily="34" charset="0"/>
              </a:rPr>
              <a:t>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does not share any factor with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</a:t>
            </a:r>
          </a:p>
          <a:p>
            <a:pPr marL="87313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=&gt; Compute </a:t>
            </a:r>
            <a:r>
              <a:rPr lang="en-US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by solving 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x + </a:t>
            </a:r>
            <a:r>
              <a:rPr lang="en-US" sz="2000" b="1" dirty="0">
                <a:solidFill>
                  <a:srgbClr val="0070C0"/>
                </a:solidFill>
              </a:rPr>
              <a:t>φ(n)</a:t>
            </a:r>
            <a:r>
              <a:rPr lang="en-US" sz="2000" b="1" dirty="0">
                <a:solidFill>
                  <a:srgbClr val="C00000"/>
                </a:solidFill>
              </a:rPr>
              <a:t>y =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using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Extended Euclidean Algorithm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6"/>
            </a:pPr>
            <a:r>
              <a:rPr lang="de-DE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RETURN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pub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(n, e), 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pr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d</a:t>
            </a:r>
            <a:endParaRPr lang="en-US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87313" indent="0"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endParaRPr lang="de-DE" altLang="en-US" sz="200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8B39B2-86AD-4918-B74A-F45C06432CE8}"/>
              </a:ext>
            </a:extLst>
          </p:cNvPr>
          <p:cNvSpPr txBox="1"/>
          <p:nvPr/>
        </p:nvSpPr>
        <p:spPr>
          <a:xfrm>
            <a:off x="116798" y="5393894"/>
            <a:ext cx="89866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l-GR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Φ(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 =&gt;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e</a:t>
            </a:r>
            <a:r>
              <a:rPr lang="en-US" altLang="en-US" sz="2400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 Φ(n)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(e, Φ(n)) = 1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ensures that </a:t>
            </a:r>
            <a:r>
              <a:rPr lang="en-US" altLang="en-US" sz="2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an inverse (i.e.,  a private key </a:t>
            </a:r>
            <a:r>
              <a:rPr lang="en-US" alt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called Phi     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greatest common divisor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8B1D08-1056-46E2-BD8E-236AE28907B4}"/>
              </a:ext>
            </a:extLst>
          </p:cNvPr>
          <p:cNvSpPr/>
          <p:nvPr/>
        </p:nvSpPr>
        <p:spPr>
          <a:xfrm>
            <a:off x="-90048" y="3676223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472329-05D1-4AE1-8ACD-A7F186989A68}"/>
              </a:ext>
            </a:extLst>
          </p:cNvPr>
          <p:cNvSpPr/>
          <p:nvPr/>
        </p:nvSpPr>
        <p:spPr>
          <a:xfrm>
            <a:off x="-90048" y="2628821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="" xmlns:a16="http://schemas.microsoft.com/office/drawing/2014/main" id="{2786030C-BC01-40B2-B550-F10E91F7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Example: RSA with small numbers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="" xmlns:a16="http://schemas.microsoft.com/office/drawing/2014/main" id="{C5AD94D6-FFD1-41F4-BE61-9F398D2E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3EF10-DB3A-4F8C-8D8E-676E92621EBD}" type="slidenum">
              <a:rPr lang="ar-SA" altLang="en-US">
                <a:solidFill>
                  <a:srgbClr val="394073"/>
                </a:solidFill>
              </a:rPr>
              <a:pPr/>
              <a:t>23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="" xmlns:a16="http://schemas.microsoft.com/office/drawing/2014/main" id="{F32584BE-6F0B-492F-A1E9-4E0927C5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79500"/>
            <a:ext cx="36560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Message </a:t>
            </a:r>
            <a:r>
              <a:rPr lang="en-US" altLang="en-US" sz="2000" b="1" i="1" dirty="0">
                <a:solidFill>
                  <a:srgbClr val="FF0000"/>
                </a:solidFill>
              </a:rPr>
              <a:t>m = 4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c= m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e</a:t>
            </a:r>
            <a:r>
              <a:rPr lang="en-US" altLang="en-US" sz="2000" i="1" dirty="0">
                <a:solidFill>
                  <a:srgbClr val="000000"/>
                </a:solidFill>
              </a:rPr>
              <a:t> = 4</a:t>
            </a:r>
            <a:r>
              <a:rPr lang="en-US" altLang="en-US" sz="2800" i="1" baseline="30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 mod 33 = 31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="" xmlns:a16="http://schemas.microsoft.com/office/drawing/2014/main" id="{1C3517A8-E838-4DF5-87C8-FB704155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0"/>
            <a:ext cx="4038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p =</a:t>
            </a:r>
            <a:r>
              <a:rPr lang="en-US" altLang="en-US" sz="2000" dirty="0">
                <a:solidFill>
                  <a:srgbClr val="000000"/>
                </a:solidFill>
              </a:rPr>
              <a:t> 3 and </a:t>
            </a:r>
            <a:r>
              <a:rPr lang="en-US" altLang="en-US" sz="20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Compute </a:t>
            </a:r>
            <a:r>
              <a:rPr lang="en-US" altLang="en-US" sz="20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 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de-DE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	  =&gt; d=7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d</a:t>
            </a:r>
            <a:r>
              <a:rPr lang="en-US" altLang="en-US" sz="2000" i="1" dirty="0">
                <a:solidFill>
                  <a:srgbClr val="000000"/>
                </a:solidFill>
              </a:rPr>
              <a:t> = 31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7</a:t>
            </a:r>
            <a:r>
              <a:rPr lang="en-US" altLang="en-US" sz="2000" i="1" dirty="0">
                <a:solidFill>
                  <a:srgbClr val="000000"/>
                </a:solidFill>
              </a:rPr>
              <a:t> mod 33 = </a:t>
            </a:r>
            <a:r>
              <a:rPr lang="en-US" altLang="en-US" sz="2000" b="1" i="1" dirty="0">
                <a:solidFill>
                  <a:srgbClr val="FF0000"/>
                </a:solidFill>
              </a:rPr>
              <a:t>4 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="" xmlns:a16="http://schemas.microsoft.com/office/drawing/2014/main" id="{6D6DFBC8-8ADD-4C63-948A-ABDE77CCA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6">
            <a:extLst>
              <a:ext uri="{FF2B5EF4-FFF2-40B4-BE49-F238E27FC236}">
                <a16:creationId xmlns="" xmlns:a16="http://schemas.microsoft.com/office/drawing/2014/main" id="{49DABDE4-BB27-42A6-B4CD-AEF90581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65525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>
                <a:cs typeface="Arial" panose="020B0604020202020204" pitchFamily="34" charset="0"/>
              </a:rPr>
              <a:t>K</a:t>
            </a:r>
            <a:r>
              <a:rPr lang="de-DE" altLang="en-US" sz="1600" baseline="-25000">
                <a:cs typeface="Arial" panose="020B0604020202020204" pitchFamily="34" charset="0"/>
              </a:rPr>
              <a:t>pub </a:t>
            </a:r>
            <a:r>
              <a:rPr lang="de-DE" altLang="en-US" sz="160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="" xmlns:a16="http://schemas.microsoft.com/office/drawing/2014/main" id="{9643B398-F82E-44A8-8965-F5702BF3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8">
            <a:extLst>
              <a:ext uri="{FF2B5EF4-FFF2-40B4-BE49-F238E27FC236}">
                <a16:creationId xmlns="" xmlns:a16="http://schemas.microsoft.com/office/drawing/2014/main" id="{7B220C08-548C-4368-860C-3D067848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c = 31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="" xmlns:a16="http://schemas.microsoft.com/office/drawing/2014/main" id="{2786030C-BC01-40B2-B550-F10E91F7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Example: RSA with small numbers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="" xmlns:a16="http://schemas.microsoft.com/office/drawing/2014/main" id="{C5AD94D6-FFD1-41F4-BE61-9F398D2E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3EF10-DB3A-4F8C-8D8E-676E92621EBD}" type="slidenum">
              <a:rPr lang="ar-SA" altLang="en-US">
                <a:solidFill>
                  <a:srgbClr val="394073"/>
                </a:solidFill>
              </a:rPr>
              <a:pPr/>
              <a:t>24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="" xmlns:a16="http://schemas.microsoft.com/office/drawing/2014/main" id="{F32584BE-6F0B-492F-A1E9-4E0927C5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79500"/>
            <a:ext cx="36560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Message </a:t>
            </a:r>
            <a:r>
              <a:rPr lang="en-US" altLang="en-US" sz="2000" b="1" i="1" dirty="0">
                <a:solidFill>
                  <a:srgbClr val="FF0000"/>
                </a:solidFill>
              </a:rPr>
              <a:t>m = 2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c= m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e</a:t>
            </a:r>
            <a:r>
              <a:rPr lang="en-US" altLang="en-US" sz="2000" i="1" dirty="0">
                <a:solidFill>
                  <a:srgbClr val="000000"/>
                </a:solidFill>
              </a:rPr>
              <a:t> = 2</a:t>
            </a:r>
            <a:r>
              <a:rPr lang="en-US" altLang="en-US" sz="2800" i="1" baseline="30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 mod 15 = 8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="" xmlns:a16="http://schemas.microsoft.com/office/drawing/2014/main" id="{1C3517A8-E838-4DF5-87C8-FB704155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0"/>
            <a:ext cx="4038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p =</a:t>
            </a:r>
            <a:r>
              <a:rPr lang="en-US" altLang="en-US" sz="2000" dirty="0">
                <a:solidFill>
                  <a:srgbClr val="000000"/>
                </a:solidFill>
              </a:rPr>
              <a:t> 3 and </a:t>
            </a:r>
            <a:r>
              <a:rPr lang="en-US" altLang="en-US" sz="2000" i="1" dirty="0">
                <a:solidFill>
                  <a:srgbClr val="000000"/>
                </a:solidFill>
              </a:rPr>
              <a:t>q = 5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Compute </a:t>
            </a:r>
            <a:r>
              <a:rPr lang="en-US" altLang="en-US" sz="2000" i="1" dirty="0">
                <a:solidFill>
                  <a:srgbClr val="000000"/>
                </a:solidFill>
              </a:rPr>
              <a:t>n = p * q = 15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>
                <a:solidFill>
                  <a:srgbClr val="000000"/>
                </a:solidFill>
              </a:rPr>
              <a:t>Φ(n) = (3-1) * (5-1) = 10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 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de-DE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	  =&gt; d=7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d</a:t>
            </a:r>
            <a:r>
              <a:rPr lang="en-US" altLang="en-US" sz="2000" i="1" dirty="0">
                <a:solidFill>
                  <a:srgbClr val="000000"/>
                </a:solidFill>
              </a:rPr>
              <a:t> = 8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7</a:t>
            </a:r>
            <a:r>
              <a:rPr lang="en-US" altLang="en-US" sz="2000" i="1" dirty="0">
                <a:solidFill>
                  <a:srgbClr val="000000"/>
                </a:solidFill>
              </a:rPr>
              <a:t> mod 15 = </a:t>
            </a:r>
            <a:r>
              <a:rPr lang="en-US" altLang="en-US" sz="2000" b="1" i="1" dirty="0">
                <a:solidFill>
                  <a:srgbClr val="FF0000"/>
                </a:solidFill>
              </a:rPr>
              <a:t>2 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="" xmlns:a16="http://schemas.microsoft.com/office/drawing/2014/main" id="{6D6DFBC8-8ADD-4C63-948A-ABDE77CCA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6">
            <a:extLst>
              <a:ext uri="{FF2B5EF4-FFF2-40B4-BE49-F238E27FC236}">
                <a16:creationId xmlns="" xmlns:a16="http://schemas.microsoft.com/office/drawing/2014/main" id="{49DABDE4-BB27-42A6-B4CD-AEF90581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65525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K</a:t>
            </a:r>
            <a:r>
              <a:rPr lang="de-DE" altLang="en-US" sz="1600" baseline="-25000" dirty="0">
                <a:cs typeface="Arial" panose="020B0604020202020204" pitchFamily="34" charset="0"/>
              </a:rPr>
              <a:t>pub </a:t>
            </a:r>
            <a:r>
              <a:rPr lang="de-DE" altLang="en-US" sz="1600" dirty="0">
                <a:cs typeface="Arial" panose="020B0604020202020204" pitchFamily="34" charset="0"/>
              </a:rPr>
              <a:t>= (15,3)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="" xmlns:a16="http://schemas.microsoft.com/office/drawing/2014/main" id="{9643B398-F82E-44A8-8965-F5702BF3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8">
            <a:extLst>
              <a:ext uri="{FF2B5EF4-FFF2-40B4-BE49-F238E27FC236}">
                <a16:creationId xmlns="" xmlns:a16="http://schemas.microsoft.com/office/drawing/2014/main" id="{7B220C08-548C-4368-860C-3D067848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c = 8</a:t>
            </a:r>
          </a:p>
        </p:txBody>
      </p:sp>
    </p:spTree>
    <p:extLst>
      <p:ext uri="{BB962C8B-B14F-4D97-AF65-F5344CB8AC3E}">
        <p14:creationId xmlns="" xmlns:p14="http://schemas.microsoft.com/office/powerpoint/2010/main" val="3152292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7AD7A-31BA-4D60-82B0-FA4B876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38"/>
            <a:ext cx="8763000" cy="677562"/>
          </a:xfrm>
        </p:spPr>
        <p:txBody>
          <a:bodyPr/>
          <a:lstStyle/>
          <a:p>
            <a:r>
              <a:rPr lang="en-US" sz="3200" dirty="0"/>
              <a:t>Compute </a:t>
            </a:r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 using Extended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2AC762-5434-49BA-B4B8-C86F3A84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91" y="712033"/>
            <a:ext cx="8668062" cy="4572000"/>
          </a:xfrm>
        </p:spPr>
        <p:txBody>
          <a:bodyPr/>
          <a:lstStyle/>
          <a:p>
            <a:r>
              <a:rPr lang="en-US" dirty="0" err="1"/>
              <a:t>EED</a:t>
            </a:r>
            <a:r>
              <a:rPr lang="en-US" dirty="0"/>
              <a:t> calculates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y </a:t>
            </a:r>
            <a:r>
              <a:rPr lang="en-US" dirty="0"/>
              <a:t>such that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ax + by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gcd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a,b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Now let </a:t>
            </a:r>
            <a:r>
              <a:rPr lang="en-US" dirty="0">
                <a:latin typeface="Consolas" panose="020B0609020204030204" pitchFamily="49" charset="0"/>
              </a:rPr>
              <a:t>a=e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b=φ(n)</a:t>
            </a:r>
            <a:r>
              <a:rPr lang="en-US" dirty="0"/>
              <a:t>, and thus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(e, φ(n))=1</a:t>
            </a:r>
          </a:p>
          <a:p>
            <a:pPr marL="0" indent="0">
              <a:buNone/>
            </a:pPr>
            <a:r>
              <a:rPr lang="en-US" dirty="0"/>
              <a:t>&gt;&gt; We have to solve: 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We need to solve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3x + 20y =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FEEEA1-DE33-481C-AC6D-8D62B3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3723E55D-8C38-496F-B5FE-9B5D5B62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377055"/>
              </p:ext>
            </p:extLst>
          </p:nvPr>
        </p:nvGraphicFramePr>
        <p:xfrm>
          <a:off x="218607" y="3363793"/>
          <a:ext cx="8763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793">
                  <a:extLst>
                    <a:ext uri="{9D8B030D-6E8A-4147-A177-3AD203B41FA5}">
                      <a16:colId xmlns="" xmlns:a16="http://schemas.microsoft.com/office/drawing/2014/main" val="1845955970"/>
                    </a:ext>
                  </a:extLst>
                </a:gridCol>
                <a:gridCol w="5019207">
                  <a:extLst>
                    <a:ext uri="{9D8B030D-6E8A-4147-A177-3AD203B41FA5}">
                      <a16:colId xmlns="" xmlns:a16="http://schemas.microsoft.com/office/drawing/2014/main" val="252823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latin typeface="Consolas" panose="020B0609020204030204" pitchFamily="49" charset="0"/>
                        </a:rPr>
                        <a:t>Euclidean algorithm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 compute </a:t>
                      </a: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(3, 20)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2. Back substitution</a:t>
                      </a:r>
                    </a:p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write 1 as a linear combination of 3 and 20)</a:t>
                      </a:r>
                      <a:endParaRPr 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45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20 = 6(3) + 2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3  = 1(2) + 1</a:t>
                      </a:r>
                    </a:p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3 – 1(2)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3 – 1 (20 – 6(3))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(3)-1(20)  =&gt;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6695820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75D6B539-C5EA-479C-BE0E-FFAE8529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7" y="5466913"/>
            <a:ext cx="857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d = x = 7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Open Sans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does not actually matter, since it will get eliminated by modulo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regardless of its value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 =&gt;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can safely discard </a:t>
            </a:r>
            <a:r>
              <a:rPr lang="en-US" altLang="en-US" sz="2000" dirty="0">
                <a:solidFill>
                  <a:srgbClr val="242729"/>
                </a:solidFill>
                <a:latin typeface="Open Sans"/>
              </a:rPr>
              <a:t>it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5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7AD7A-31BA-4D60-82B0-FA4B876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38"/>
            <a:ext cx="8763000" cy="677562"/>
          </a:xfrm>
        </p:spPr>
        <p:txBody>
          <a:bodyPr/>
          <a:lstStyle/>
          <a:p>
            <a:r>
              <a:rPr lang="en-US" sz="3200" dirty="0"/>
              <a:t>Compute </a:t>
            </a:r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 using Extended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2AC762-5434-49BA-B4B8-C86F3A84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91" y="712033"/>
            <a:ext cx="8668062" cy="4572000"/>
          </a:xfrm>
        </p:spPr>
        <p:txBody>
          <a:bodyPr/>
          <a:lstStyle/>
          <a:p>
            <a:r>
              <a:rPr lang="en-US" dirty="0" err="1"/>
              <a:t>EED</a:t>
            </a:r>
            <a:r>
              <a:rPr lang="en-US" dirty="0"/>
              <a:t> calculates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y </a:t>
            </a:r>
            <a:r>
              <a:rPr lang="en-US" dirty="0"/>
              <a:t>such that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ax + by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gcd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a,b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Now let </a:t>
            </a:r>
            <a:r>
              <a:rPr lang="en-US" dirty="0">
                <a:latin typeface="Consolas" panose="020B0609020204030204" pitchFamily="49" charset="0"/>
              </a:rPr>
              <a:t>a=e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b=φ(n)</a:t>
            </a:r>
            <a:r>
              <a:rPr lang="en-US" dirty="0"/>
              <a:t>, and thus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(e, φ(n))=1</a:t>
            </a:r>
          </a:p>
          <a:p>
            <a:pPr marL="0" indent="0">
              <a:buNone/>
            </a:pPr>
            <a:r>
              <a:rPr lang="en-US" dirty="0"/>
              <a:t>&gt;&gt; We have to solve: 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We need to solve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3x + 40y =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FEEEA1-DE33-481C-AC6D-8D62B3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3723E55D-8C38-496F-B5FE-9B5D5B62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2585745"/>
              </p:ext>
            </p:extLst>
          </p:nvPr>
        </p:nvGraphicFramePr>
        <p:xfrm>
          <a:off x="218607" y="3122130"/>
          <a:ext cx="8763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5193">
                  <a:extLst>
                    <a:ext uri="{9D8B030D-6E8A-4147-A177-3AD203B41FA5}">
                      <a16:colId xmlns="" xmlns:a16="http://schemas.microsoft.com/office/drawing/2014/main" val="1845955970"/>
                    </a:ext>
                  </a:extLst>
                </a:gridCol>
                <a:gridCol w="5247807">
                  <a:extLst>
                    <a:ext uri="{9D8B030D-6E8A-4147-A177-3AD203B41FA5}">
                      <a16:colId xmlns="" xmlns:a16="http://schemas.microsoft.com/office/drawing/2014/main" val="2528238873"/>
                    </a:ext>
                  </a:extLst>
                </a:gridCol>
              </a:tblGrid>
              <a:tr h="61043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latin typeface="Consolas" panose="020B0609020204030204" pitchFamily="49" charset="0"/>
                        </a:rPr>
                        <a:t>Euclidean algorithm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 compute </a:t>
                      </a: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(3, 40)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2. Back substitution</a:t>
                      </a:r>
                    </a:p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write 1 as a linear combination of 3 and 40)</a:t>
                      </a:r>
                      <a:endParaRPr 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45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40 = 13(3) + 1</a:t>
                      </a:r>
                    </a:p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40 – 13(3)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Þ"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 = -13</a:t>
                      </a:r>
                    </a:p>
                    <a:p>
                      <a:pPr marL="0" indent="0" algn="l" defTabSz="914400" rtl="0" eaLnBrk="1" latinLnBrk="0" hangingPunct="1">
                        <a:buFont typeface="Symbol" panose="05050102010706020507" pitchFamily="18" charset="2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 cannot be negative hence I do </a:t>
                      </a:r>
                    </a:p>
                    <a:p>
                      <a:pPr marL="0" indent="0" algn="l" defTabSz="914400" rtl="0" eaLnBrk="1" latinLnBrk="0" hangingPunct="1">
                        <a:buFont typeface="Symbol" panose="05050102010706020507" pitchFamily="18" charset="2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-13 mod 40 = (-13 + 40) mod 40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6695820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75D6B539-C5EA-479C-BE0E-FFAE8529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7" y="5466913"/>
            <a:ext cx="857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d = x = 27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Open Sans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does not actually matter, since it will get eliminated by modulo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regardless of its value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 =&gt;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can safely discard </a:t>
            </a:r>
            <a:r>
              <a:rPr lang="en-US" altLang="en-US" sz="2000" dirty="0">
                <a:solidFill>
                  <a:srgbClr val="242729"/>
                </a:solidFill>
                <a:latin typeface="Open Sans"/>
              </a:rPr>
              <a:t>it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6314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Asymmetric Key Cryptography – RSA Encryption Algorithm</a:t>
            </a:r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Message: </a:t>
            </a:r>
            <a:r>
              <a:rPr lang="en-US" sz="2000" b="1" dirty="0">
                <a:solidFill>
                  <a:srgbClr val="00CC66"/>
                </a:solidFill>
                <a:latin typeface="Lucida Console" pitchFamily="49" charset="0"/>
              </a:rPr>
              <a:t>m = 3</a:t>
            </a:r>
          </a:p>
          <a:p>
            <a:r>
              <a:rPr lang="en-US" sz="2000" dirty="0"/>
              <a:t>Choose 2 random, prime numbers: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p = 19, q = 13</a:t>
            </a:r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n = 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pq</a:t>
            </a:r>
            <a:r>
              <a:rPr lang="en-US" sz="2000" b="1" dirty="0">
                <a:solidFill>
                  <a:srgbClr val="0070C0"/>
                </a:solidFill>
              </a:rPr>
              <a:t>, 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n = 247</a:t>
            </a:r>
          </a:p>
          <a:p>
            <a:r>
              <a:rPr lang="en-US" sz="2000" dirty="0"/>
              <a:t>Choose a random # to be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sz="2000" dirty="0"/>
              <a:t> (encryption key):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e = 7</a:t>
            </a:r>
          </a:p>
          <a:p>
            <a:r>
              <a:rPr lang="el-GR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(n) = (p-1)(q-1) = 216</a:t>
            </a:r>
          </a:p>
          <a:p>
            <a:r>
              <a:rPr lang="en-US" sz="2000" dirty="0"/>
              <a:t>Compute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(private key)</a:t>
            </a:r>
          </a:p>
          <a:p>
            <a:pPr lvl="1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d * e mod </a:t>
            </a:r>
            <a:r>
              <a:rPr lang="el-GR" altLang="en-US" sz="1800" b="1" dirty="0">
                <a:solidFill>
                  <a:srgbClr val="FF0000"/>
                </a:solidFill>
                <a:latin typeface="Lucida Console" pitchFamily="49" charset="0"/>
              </a:rPr>
              <a:t>Φ</a:t>
            </a:r>
            <a:r>
              <a:rPr lang="de-DE" altLang="en-US" sz="1800" b="1" dirty="0">
                <a:solidFill>
                  <a:srgbClr val="FF0000"/>
                </a:solidFill>
                <a:latin typeface="Lucida Console" pitchFamily="49" charset="0"/>
              </a:rPr>
              <a:t>(n) = 1  </a:t>
            </a:r>
            <a:r>
              <a:rPr lang="de-DE" altLang="en-US" sz="1800" b="1" dirty="0">
                <a:latin typeface="Lucida Console" pitchFamily="49" charset="0"/>
              </a:rPr>
              <a:t>(need to solve for d)</a:t>
            </a:r>
            <a:endParaRPr lang="en-US" sz="1800" b="1" dirty="0">
              <a:latin typeface="Lucida Console" pitchFamily="49" charset="0"/>
            </a:endParaRPr>
          </a:p>
          <a:p>
            <a:pPr lvl="1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d = 31 </a:t>
            </a:r>
            <a:r>
              <a:rPr lang="en-US" sz="1800" dirty="0"/>
              <a:t>(using Extended Euclidean Algorithm)</a:t>
            </a:r>
            <a:endParaRPr lang="en-US" sz="1800" b="1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r>
              <a:rPr lang="en-US" sz="2000" dirty="0"/>
              <a:t>Public key = 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n</a:t>
            </a:r>
            <a:r>
              <a:rPr lang="en-US" sz="2000" b="1" dirty="0" err="1">
                <a:solidFill>
                  <a:srgbClr val="0070C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sz="2000" b="1" dirty="0"/>
              <a:t>)</a:t>
            </a:r>
            <a:r>
              <a:rPr lang="en-US" sz="2000" b="1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247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7</a:t>
            </a:r>
            <a:r>
              <a:rPr lang="en-US" sz="2000" b="1" dirty="0"/>
              <a:t>)</a:t>
            </a:r>
          </a:p>
          <a:p>
            <a:pPr>
              <a:buClr>
                <a:srgbClr val="003399"/>
              </a:buClr>
              <a:buFont typeface="Arial" pitchFamily="34" charset="0"/>
              <a:buChar char="•"/>
              <a:tabLst>
                <a:tab pos="1714500" algn="l"/>
              </a:tabLst>
            </a:pPr>
            <a:r>
              <a:rPr lang="en-US" sz="2000" dirty="0"/>
              <a:t>To encrypt: 	</a:t>
            </a:r>
            <a:r>
              <a:rPr lang="en-US" sz="2000" b="1" dirty="0">
                <a:latin typeface="Lucida Console" pitchFamily="49" charset="0"/>
              </a:rPr>
              <a:t>c = m</a:t>
            </a:r>
            <a:r>
              <a:rPr lang="en-US" sz="2000" b="1" baseline="30000" dirty="0">
                <a:latin typeface="Lucida Console" pitchFamily="49" charset="0"/>
              </a:rPr>
              <a:t>e</a:t>
            </a:r>
            <a:r>
              <a:rPr lang="en-US" sz="2000" b="1" dirty="0">
                <a:latin typeface="Lucida Console" pitchFamily="49" charset="0"/>
              </a:rPr>
              <a:t> mod n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ym typeface="Wingdings" pitchFamily="2" charset="2"/>
              </a:rPr>
              <a:t>c = 3</a:t>
            </a:r>
            <a:r>
              <a:rPr lang="en-US" sz="2000" b="1" baseline="30000" dirty="0">
                <a:sym typeface="Wingdings" pitchFamily="2" charset="2"/>
              </a:rPr>
              <a:t>7</a:t>
            </a:r>
            <a:r>
              <a:rPr lang="en-US" sz="2000" b="1" dirty="0">
                <a:sym typeface="Wingdings" pitchFamily="2" charset="2"/>
              </a:rPr>
              <a:t> mod 247 </a:t>
            </a:r>
            <a:r>
              <a:rPr lang="en-US" sz="2000" dirty="0">
                <a:sym typeface="Wingdings" pitchFamily="2" charset="2"/>
              </a:rPr>
              <a:t>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c = 211 </a:t>
            </a:r>
            <a:r>
              <a:rPr lang="en-US" sz="2000" dirty="0">
                <a:sym typeface="Wingdings" pitchFamily="2" charset="2"/>
              </a:rPr>
              <a:t>(ciphertext)</a:t>
            </a:r>
            <a:endParaRPr lang="en-US" sz="2000" dirty="0"/>
          </a:p>
          <a:p>
            <a:pPr>
              <a:buClr>
                <a:srgbClr val="003399"/>
              </a:buClr>
              <a:buFont typeface="Arial" pitchFamily="34" charset="0"/>
              <a:buChar char="•"/>
              <a:tabLst>
                <a:tab pos="1714500" algn="l"/>
              </a:tabLst>
            </a:pPr>
            <a:r>
              <a:rPr lang="en-US" sz="2000" dirty="0"/>
              <a:t>To decrypt:	</a:t>
            </a:r>
            <a:r>
              <a:rPr lang="en-US" sz="2000" b="1" dirty="0">
                <a:latin typeface="Lucida Console" pitchFamily="49" charset="0"/>
              </a:rPr>
              <a:t>m = c</a:t>
            </a:r>
            <a:r>
              <a:rPr lang="en-US" sz="2000" b="1" baseline="30000" dirty="0">
                <a:latin typeface="Lucida Console" pitchFamily="49" charset="0"/>
              </a:rPr>
              <a:t>d</a:t>
            </a:r>
            <a:r>
              <a:rPr lang="en-US" sz="2000" b="1" dirty="0">
                <a:latin typeface="Lucida Console" pitchFamily="49" charset="0"/>
              </a:rPr>
              <a:t> mod n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m = 211</a:t>
            </a:r>
            <a:r>
              <a:rPr lang="en-US" sz="2000" b="1" baseline="30000" dirty="0">
                <a:latin typeface="Lucida Console" pitchFamily="49" charset="0"/>
                <a:sym typeface="Wingdings" pitchFamily="2" charset="2"/>
              </a:rPr>
              <a:t>31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 mode 247 </a:t>
            </a:r>
            <a:r>
              <a:rPr lang="en-US" sz="2000" dirty="0">
                <a:sym typeface="Wingdings" pitchFamily="2" charset="2"/>
              </a:rPr>
              <a:t>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>
                <a:solidFill>
                  <a:srgbClr val="00CC66"/>
                </a:solidFill>
                <a:latin typeface="Lucida Console" pitchFamily="49" charset="0"/>
                <a:sym typeface="Wingdings" pitchFamily="2" charset="2"/>
              </a:rPr>
              <a:t>m = 3</a:t>
            </a:r>
            <a:r>
              <a:rPr lang="en-US" sz="2000" dirty="0">
                <a:latin typeface="Lucida Console" pitchFamily="49" charset="0"/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(plaintext)</a:t>
            </a:r>
            <a:endParaRPr lang="en-US" sz="2000" dirty="0"/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="" xmlns:a16="http://schemas.microsoft.com/office/drawing/2014/main" id="{53C47070-B5EF-4D46-BB89-ED3F118C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221B0-CC71-402A-AF9F-49AA2BEE2AD0}" type="slidenum">
              <a:rPr lang="ar-SA" altLang="en-US">
                <a:solidFill>
                  <a:srgbClr val="394073"/>
                </a:solidFill>
              </a:rPr>
              <a:pPr/>
              <a:t>27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494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CBF73-C6AE-4D7E-8E39-D7AEAAC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ED6FC6-C740-436B-B5F4-FD3195D8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172200"/>
            <a:ext cx="8610600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3"/>
              </a:rPr>
              <a:t>http://igotshittodo.blogspot.com/2016/05/back-substitution-feedback.html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A765AD-0819-4CCB-85A6-2947BC7B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D:\Users\ae\AppData\Local\Temp\SNAGHTML1fbf21d6.PNG">
            <a:extLst>
              <a:ext uri="{FF2B5EF4-FFF2-40B4-BE49-F238E27FC236}">
                <a16:creationId xmlns="" xmlns:a16="http://schemas.microsoft.com/office/drawing/2014/main" id="{FBA473CB-A708-4998-B277-1222530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54457"/>
            <a:ext cx="7119733" cy="5349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939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="" xmlns:a16="http://schemas.microsoft.com/office/drawing/2014/main" id="{58A7CA9B-99FE-4F30-A80C-DD56B5AAB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dirty="0"/>
              <a:t>Attacks and Countermeasures</a:t>
            </a:r>
          </a:p>
        </p:txBody>
      </p:sp>
      <p:sp>
        <p:nvSpPr>
          <p:cNvPr id="33794" name="Foliennummernplatzhalter 3">
            <a:extLst>
              <a:ext uri="{FF2B5EF4-FFF2-40B4-BE49-F238E27FC236}">
                <a16:creationId xmlns="" xmlns:a16="http://schemas.microsoft.com/office/drawing/2014/main" id="{9A4438B8-2C7E-4AE3-B0BF-80FE9064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3481" y="6637638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039A83-732C-464C-BD9C-9B28221F98DA}" type="slidenum">
              <a:rPr lang="ar-SA" altLang="en-US">
                <a:solidFill>
                  <a:srgbClr val="394073"/>
                </a:solidFill>
              </a:rPr>
              <a:pPr/>
              <a:t>29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="" xmlns:a16="http://schemas.microsoft.com/office/drawing/2014/main" id="{CE1B26BF-7BF7-44A7-A258-743ED2614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915400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66700" indent="-2794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Brute force key search 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using exhaustive search for factoring of n in order to obtain Φ(n)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Can be prevented using a sufficiently large modulus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current factoring record is 664 bits. Thus, it is recommended that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should have a bit length between 1024 and 3072 bits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altLang="en-US" sz="2400" dirty="0">
                <a:solidFill>
                  <a:srgbClr val="000000"/>
                </a:solidFill>
              </a:rPr>
              <a:t> Implementation attacks  such </a:t>
            </a:r>
            <a:r>
              <a:rPr lang="de-DE" altLang="en-US" sz="2400" b="1" dirty="0">
                <a:solidFill>
                  <a:srgbClr val="000000"/>
                </a:solidFill>
              </a:rPr>
              <a:t>Side-channel analysis</a:t>
            </a:r>
          </a:p>
          <a:p>
            <a:pPr marL="1257300" lvl="2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Exploit physical leakage of RSA implementation (e.g., power consumption, etc.)</a:t>
            </a:r>
          </a:p>
          <a:p>
            <a:pPr marL="1257300" lvl="2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Timing attacks on running of decryption can infer operand size based on time taken</a:t>
            </a:r>
          </a:p>
          <a:p>
            <a:pPr marL="1714500" lvl="3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marL="1600200" lvl="3" indent="-2286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338138" indent="-338138" defTabSz="449263">
              <a:lnSpc>
                <a:spcPct val="125000"/>
              </a:lnSpc>
              <a:spcBef>
                <a:spcPts val="625"/>
              </a:spcBef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>
            <a:extLst>
              <a:ext uri="{FF2B5EF4-FFF2-40B4-BE49-F238E27FC236}">
                <a16:creationId xmlns="" xmlns:a16="http://schemas.microsoft.com/office/drawing/2014/main" id="{BDA05DB1-1481-42D2-9A7A-7CE37B5D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  Cryptography revisited</a:t>
            </a:r>
          </a:p>
        </p:txBody>
      </p:sp>
      <p:sp>
        <p:nvSpPr>
          <p:cNvPr id="546822" name="Rectangle 6">
            <a:extLst>
              <a:ext uri="{FF2B5EF4-FFF2-40B4-BE49-F238E27FC236}">
                <a16:creationId xmlns="" xmlns:a16="http://schemas.microsoft.com/office/drawing/2014/main" id="{D4E3248F-668F-49C3-9595-F47FAE5F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e-DE" altLang="en-US" sz="2800" dirty="0">
                <a:cs typeface="Calibri" panose="020F0502020204030204" pitchFamily="34" charset="0"/>
              </a:rPr>
              <a:t>Two properties of symmetric (secret-key) crypto-systems:</a:t>
            </a:r>
          </a:p>
          <a:p>
            <a:r>
              <a:rPr lang="de-DE" altLang="en-US" sz="2800" dirty="0">
                <a:cs typeface="Calibri" panose="020F0502020204030204" pitchFamily="34" charset="0"/>
              </a:rPr>
              <a:t>The </a:t>
            </a:r>
            <a:r>
              <a:rPr lang="de-DE" altLang="en-US" sz="2800" b="1" dirty="0">
                <a:cs typeface="Calibri" panose="020F0502020204030204" pitchFamily="34" charset="0"/>
              </a:rPr>
              <a:t>same secret key </a:t>
            </a:r>
            <a:r>
              <a:rPr lang="de-DE" altLang="en-US" sz="2800" b="1" i="1" dirty="0">
                <a:cs typeface="Calibri" panose="020F0502020204030204" pitchFamily="34" charset="0"/>
              </a:rPr>
              <a:t>K</a:t>
            </a:r>
            <a:r>
              <a:rPr lang="de-DE" altLang="en-US" sz="2800" b="1" dirty="0">
                <a:cs typeface="Calibri" panose="020F0502020204030204" pitchFamily="34" charset="0"/>
              </a:rPr>
              <a:t> </a:t>
            </a:r>
            <a:r>
              <a:rPr lang="de-DE" altLang="en-US" sz="2800" dirty="0">
                <a:cs typeface="Calibri" panose="020F0502020204030204" pitchFamily="34" charset="0"/>
              </a:rPr>
              <a:t>is used for encryption and decryption</a:t>
            </a:r>
          </a:p>
          <a:p>
            <a:r>
              <a:rPr lang="de-DE" altLang="en-US" sz="2800" dirty="0">
                <a:cs typeface="Calibri" panose="020F0502020204030204" pitchFamily="34" charset="0"/>
              </a:rPr>
              <a:t>Encryption and Decryption are </a:t>
            </a:r>
            <a:r>
              <a:rPr lang="de-DE" altLang="en-US" sz="2800" b="1" dirty="0">
                <a:cs typeface="Calibri" panose="020F0502020204030204" pitchFamily="34" charset="0"/>
              </a:rPr>
              <a:t>very similar </a:t>
            </a:r>
            <a:r>
              <a:rPr lang="de-DE" altLang="en-US" sz="2800" dirty="0">
                <a:cs typeface="Calibri" panose="020F0502020204030204" pitchFamily="34" charset="0"/>
              </a:rPr>
              <a:t>(or even </a:t>
            </a:r>
            <a:r>
              <a:rPr lang="de-DE" altLang="en-US" sz="2800" b="1" dirty="0">
                <a:cs typeface="Calibri" panose="020F0502020204030204" pitchFamily="34" charset="0"/>
              </a:rPr>
              <a:t>identical</a:t>
            </a:r>
            <a:r>
              <a:rPr lang="de-DE" altLang="en-US" sz="2800" dirty="0">
                <a:cs typeface="Calibri" panose="020F0502020204030204" pitchFamily="34" charset="0"/>
              </a:rPr>
              <a:t>) functions</a:t>
            </a:r>
          </a:p>
        </p:txBody>
      </p:sp>
      <p:sp>
        <p:nvSpPr>
          <p:cNvPr id="10242" name="Foliennummernplatzhalter 3">
            <a:extLst>
              <a:ext uri="{FF2B5EF4-FFF2-40B4-BE49-F238E27FC236}">
                <a16:creationId xmlns="" xmlns:a16="http://schemas.microsoft.com/office/drawing/2014/main" id="{99095B30-5D3F-4A91-A553-7CCBF041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r>
              <a:rPr lang="de-DE" altLang="en-US" dirty="0">
                <a:solidFill>
                  <a:srgbClr val="3940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248" name="Fußzeilenplatzhalter 4">
            <a:extLst>
              <a:ext uri="{FF2B5EF4-FFF2-40B4-BE49-F238E27FC236}">
                <a16:creationId xmlns="" xmlns:a16="http://schemas.microsoft.com/office/drawing/2014/main" id="{EF72D53F-6445-4E26-BECF-F1959644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grpSp>
        <p:nvGrpSpPr>
          <p:cNvPr id="10245" name="Group 25">
            <a:extLst>
              <a:ext uri="{FF2B5EF4-FFF2-40B4-BE49-F238E27FC236}">
                <a16:creationId xmlns="" xmlns:a16="http://schemas.microsoft.com/office/drawing/2014/main" id="{6F25840C-3C27-4B32-AEF8-0A8EF4C93B05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989138"/>
            <a:ext cx="5616575" cy="1601787"/>
            <a:chOff x="885" y="1253"/>
            <a:chExt cx="3538" cy="1009"/>
          </a:xfrm>
        </p:grpSpPr>
        <p:sp>
          <p:nvSpPr>
            <p:cNvPr id="10251" name="Rectangle 7">
              <a:extLst>
                <a:ext uri="{FF2B5EF4-FFF2-40B4-BE49-F238E27FC236}">
                  <a16:creationId xmlns="" xmlns:a16="http://schemas.microsoft.com/office/drawing/2014/main" id="{A224ABA0-B831-45C5-8EB4-4E29C342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771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52" name="Group 8">
              <a:extLst>
                <a:ext uri="{FF2B5EF4-FFF2-40B4-BE49-F238E27FC236}">
                  <a16:creationId xmlns="" xmlns:a16="http://schemas.microsoft.com/office/drawing/2014/main" id="{E2B2527B-3B8E-4196-BCFE-3BCA492E4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344"/>
              <a:ext cx="545" cy="363"/>
              <a:chOff x="1474" y="2704"/>
              <a:chExt cx="952" cy="409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="" xmlns:a16="http://schemas.microsoft.com/office/drawing/2014/main" id="{29299D1C-3613-4440-BDBC-FE55AC2DE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952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de-DE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7" name="Text Box 10">
                <a:extLst>
                  <a:ext uri="{FF2B5EF4-FFF2-40B4-BE49-F238E27FC236}">
                    <a16:creationId xmlns="" xmlns:a16="http://schemas.microsoft.com/office/drawing/2014/main" id="{EDF9AB53-97A9-4CEA-B6FA-2B7EB1E78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795"/>
                <a:ext cx="95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de-DE" altLang="en-US" sz="2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(p)</a:t>
                </a:r>
              </a:p>
            </p:txBody>
          </p:sp>
        </p:grpSp>
        <p:grpSp>
          <p:nvGrpSpPr>
            <p:cNvPr id="10253" name="Group 11">
              <a:extLst>
                <a:ext uri="{FF2B5EF4-FFF2-40B4-BE49-F238E27FC236}">
                  <a16:creationId xmlns="" xmlns:a16="http://schemas.microsoft.com/office/drawing/2014/main" id="{1E78141D-105F-44FB-BB7C-741095E87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344"/>
              <a:ext cx="544" cy="363"/>
              <a:chOff x="1474" y="2704"/>
              <a:chExt cx="952" cy="409"/>
            </a:xfrm>
          </p:grpSpPr>
          <p:sp>
            <p:nvSpPr>
              <p:cNvPr id="10264" name="Rectangle 12">
                <a:extLst>
                  <a:ext uri="{FF2B5EF4-FFF2-40B4-BE49-F238E27FC236}">
                    <a16:creationId xmlns="" xmlns:a16="http://schemas.microsoft.com/office/drawing/2014/main" id="{4704758A-4EEE-4D6B-B5BA-C49774687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952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de-DE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5" name="Text Box 13">
                <a:extLst>
                  <a:ext uri="{FF2B5EF4-FFF2-40B4-BE49-F238E27FC236}">
                    <a16:creationId xmlns="" xmlns:a16="http://schemas.microsoft.com/office/drawing/2014/main" id="{EE823A97-24AE-472F-97F0-B98853315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795"/>
                <a:ext cx="95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altLang="en-US" sz="2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</a:p>
            </p:txBody>
          </p:sp>
        </p:grpSp>
        <p:sp>
          <p:nvSpPr>
            <p:cNvPr id="10254" name="Line 15">
              <a:extLst>
                <a:ext uri="{FF2B5EF4-FFF2-40B4-BE49-F238E27FC236}">
                  <a16:creationId xmlns="" xmlns:a16="http://schemas.microsoft.com/office/drawing/2014/main" id="{5249E026-B0FD-440F-AF38-12A7106EE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52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5" name="Line 16">
              <a:extLst>
                <a:ext uri="{FF2B5EF4-FFF2-40B4-BE49-F238E27FC236}">
                  <a16:creationId xmlns="" xmlns:a16="http://schemas.microsoft.com/office/drawing/2014/main" id="{27802B6F-F4CC-4C90-8BE7-68C37DB0A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1525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6" name="Line 17">
              <a:extLst>
                <a:ext uri="{FF2B5EF4-FFF2-40B4-BE49-F238E27FC236}">
                  <a16:creationId xmlns="" xmlns:a16="http://schemas.microsoft.com/office/drawing/2014/main" id="{F931E77C-B7C1-4457-8FCF-250101A9D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52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18">
              <a:extLst>
                <a:ext uri="{FF2B5EF4-FFF2-40B4-BE49-F238E27FC236}">
                  <a16:creationId xmlns="" xmlns:a16="http://schemas.microsoft.com/office/drawing/2014/main" id="{7C167CB7-FBBD-4C71-BF31-0425A92E9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19">
              <a:extLst>
                <a:ext uri="{FF2B5EF4-FFF2-40B4-BE49-F238E27FC236}">
                  <a16:creationId xmlns="" xmlns:a16="http://schemas.microsoft.com/office/drawing/2014/main" id="{06AAC724-863C-44F1-867E-AE254954F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Text Box 20">
              <a:extLst>
                <a:ext uri="{FF2B5EF4-FFF2-40B4-BE49-F238E27FC236}">
                  <a16:creationId xmlns="" xmlns:a16="http://schemas.microsoft.com/office/drawing/2014/main" id="{A6BCE6C6-0276-46C7-B68C-E1E8EE914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38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</a:p>
          </p:txBody>
        </p:sp>
        <p:sp>
          <p:nvSpPr>
            <p:cNvPr id="10260" name="Text Box 21">
              <a:extLst>
                <a:ext uri="{FF2B5EF4-FFF2-40B4-BE49-F238E27FC236}">
                  <a16:creationId xmlns="" xmlns:a16="http://schemas.microsoft.com/office/drawing/2014/main" id="{96481ED1-681C-4172-8A1D-2B9033300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148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0261" name="Text Box 22">
              <a:extLst>
                <a:ext uri="{FF2B5EF4-FFF2-40B4-BE49-F238E27FC236}">
                  <a16:creationId xmlns="" xmlns:a16="http://schemas.microsoft.com/office/drawing/2014/main" id="{0FFBBA5B-CAA3-4A2E-BD37-0FBB0B026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8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</a:p>
          </p:txBody>
        </p:sp>
        <p:sp>
          <p:nvSpPr>
            <p:cNvPr id="10262" name="Text Box 23">
              <a:extLst>
                <a:ext uri="{FF2B5EF4-FFF2-40B4-BE49-F238E27FC236}">
                  <a16:creationId xmlns="" xmlns:a16="http://schemas.microsoft.com/office/drawing/2014/main" id="{511357B7-4F7E-41C8-B733-FD82037B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0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  <p:sp>
          <p:nvSpPr>
            <p:cNvPr id="10263" name="Text Box 24">
              <a:extLst>
                <a:ext uri="{FF2B5EF4-FFF2-40B4-BE49-F238E27FC236}">
                  <a16:creationId xmlns="" xmlns:a16="http://schemas.microsoft.com/office/drawing/2014/main" id="{6F61BDA4-AA81-4662-A21F-F5199B589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20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10246" name="Textfeld 22">
            <a:extLst>
              <a:ext uri="{FF2B5EF4-FFF2-40B4-BE49-F238E27FC236}">
                <a16:creationId xmlns="" xmlns:a16="http://schemas.microsoft.com/office/drawing/2014/main" id="{F9392D52-FC74-4CDA-A521-FC1296C0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445" y="1493189"/>
            <a:ext cx="11239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</a:p>
        </p:txBody>
      </p:sp>
      <p:sp>
        <p:nvSpPr>
          <p:cNvPr id="10247" name="Textfeld 23">
            <a:extLst>
              <a:ext uri="{FF2B5EF4-FFF2-40B4-BE49-F238E27FC236}">
                <a16:creationId xmlns="" xmlns:a16="http://schemas.microsoft.com/office/drawing/2014/main" id="{6FDEF538-E0A7-40B8-8E09-8B59B23B5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1462172"/>
            <a:ext cx="1143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6CFD2AA3-69AF-4E72-B6DB-8F7E4EE9CD74}"/>
              </a:ext>
            </a:extLst>
          </p:cNvPr>
          <p:cNvSpPr/>
          <p:nvPr/>
        </p:nvSpPr>
        <p:spPr>
          <a:xfrm>
            <a:off x="2857500" y="3214688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57A093DA-ED51-4EFE-8478-E7474729B8E9}"/>
              </a:ext>
            </a:extLst>
          </p:cNvPr>
          <p:cNvSpPr/>
          <p:nvPr/>
        </p:nvSpPr>
        <p:spPr>
          <a:xfrm>
            <a:off x="5357813" y="3214688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EB066857-0D4E-48CF-852F-459D88F1E1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5050" y="1018918"/>
            <a:ext cx="553357" cy="544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C61333AC-FE16-4BBA-BF1C-212C7B73CE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4938" y="990641"/>
            <a:ext cx="556807" cy="598566"/>
          </a:xfrm>
          <a:prstGeom prst="rect">
            <a:avLst/>
          </a:prstGeom>
        </p:spPr>
      </p:pic>
      <p:pic>
        <p:nvPicPr>
          <p:cNvPr id="30" name="Picture 29" descr="4aokgnbc[1]">
            <a:extLst>
              <a:ext uri="{FF2B5EF4-FFF2-40B4-BE49-F238E27FC236}">
                <a16:creationId xmlns="" xmlns:a16="http://schemas.microsoft.com/office/drawing/2014/main" id="{88EF8282-56B2-44C4-9E08-81DBB452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79" y="1117600"/>
            <a:ext cx="637436" cy="78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="" xmlns:a16="http://schemas.microsoft.com/office/drawing/2014/main" id="{5CE79297-0EAF-4CD6-8DA5-E69BF217A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="" xmlns:a16="http://schemas.microsoft.com/office/drawing/2014/main" id="{D75B3E22-15DF-4C46-A84E-1B06DA8B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="" xmlns:a16="http://schemas.microsoft.com/office/drawing/2014/main" id="{63E888B8-2BBD-48F5-9F79-6431038C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Summary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="" xmlns:a16="http://schemas.microsoft.com/office/drawing/2014/main" id="{D63CECF7-EDBB-4403-846C-974937DDB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2" y="838200"/>
            <a:ext cx="8664575" cy="5562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is the most widely used public-key cryptosystem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is mainly used for key exchange and digital signatures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relies on the fact that it is hard to factorize </a:t>
            </a:r>
            <a:r>
              <a:rPr lang="en-US" altLang="en-US" sz="28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Currently 1024-bit cannot be factored, but progress in factorization could bring this into reach within 10-15 years. </a:t>
            </a:r>
          </a:p>
          <a:p>
            <a:pPr marL="457200" lvl="1" indent="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- Hence, RSA with a 2048 or 3076 bit key should be used for long-term security</a:t>
            </a:r>
          </a:p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B5D604-2274-45DB-B358-85929DCB66B0}"/>
              </a:ext>
            </a:extLst>
          </p:cNvPr>
          <p:cNvSpPr txBox="1">
            <a:spLocks/>
          </p:cNvSpPr>
          <p:nvPr/>
        </p:nvSpPr>
        <p:spPr>
          <a:xfrm>
            <a:off x="8839200" y="6629400"/>
            <a:ext cx="304800" cy="20594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ABCCFAC-CD29-472E-8E8A-0C95F3F9B4F7}" type="slidenum">
              <a:rPr lang="en-US" altLang="en-US" smtClean="0">
                <a:solidFill>
                  <a:srgbClr val="394073"/>
                </a:solidFill>
              </a:rPr>
              <a:pPr/>
              <a:t>30</a:t>
            </a:fld>
            <a:endParaRPr lang="en-US" altLang="en-US" dirty="0">
              <a:solidFill>
                <a:srgbClr val="394073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01CFD-5F04-40A1-BD87-C279788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B2BC52-1460-4467-8676-67EE2F7A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5867400"/>
          </a:xfrm>
        </p:spPr>
        <p:txBody>
          <a:bodyPr/>
          <a:lstStyle/>
          <a:p>
            <a:r>
              <a:rPr lang="en-US" sz="2800" dirty="0"/>
              <a:t>Asymmetric cryptography Wikipedia pages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https://en.wikipedia.org/wiki/Public-key_cryptography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https://en.wikipedia.org/wiki/RSA_(cryptosystem)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Greatest Common Divisor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https://www.youtube.com/watch?v=JUzYl1TYMcU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sz="2800" dirty="0"/>
              <a:t>Extended Euclidean algorithm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https://www.youtube.com/watch?v=kYasb426Yjk</a:t>
            </a:r>
            <a:r>
              <a:rPr lang="en-US" dirty="0"/>
              <a:t> </a:t>
            </a:r>
          </a:p>
          <a:p>
            <a:r>
              <a:rPr lang="en-US" sz="2600" dirty="0"/>
              <a:t>Extended Euclidean Algorithm and Inverse Modulo Tutorial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https://www.youtube.com/watch?v=fz1vxq5ts5I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EC06EA-C574-4D1B-80B6-11F8B312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4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="" xmlns:a16="http://schemas.microsoft.com/office/drawing/2014/main" id="{502AB6F8-E051-42A9-A651-FB21F9E65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Symmetric Cryptography: Analogy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="" xmlns:a16="http://schemas.microsoft.com/office/drawing/2014/main" id="{A98BBE16-57A6-4908-8407-458C0CDC6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29FA8-FA6D-44B2-806C-DC86F450597A}" type="slidenum">
              <a:rPr lang="de-DE" altLang="en-US" smtClean="0">
                <a:solidFill>
                  <a:srgbClr val="394073"/>
                </a:solidFill>
              </a:rPr>
              <a:pPr/>
              <a:t>4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8" name="Fußzeilenplatzhalter 4">
            <a:extLst>
              <a:ext uri="{FF2B5EF4-FFF2-40B4-BE49-F238E27FC236}">
                <a16:creationId xmlns="" xmlns:a16="http://schemas.microsoft.com/office/drawing/2014/main" id="{DBD076A7-9CE4-48B2-BD2D-CDAD0723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51C6F72B-D7AB-4E52-A513-274D1618E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9374"/>
            <a:ext cx="8140700" cy="501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 with a strong lock, only Alice and Bob have a copy of the key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encrypts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locks message in the safe with her key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decrypts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uses his copy of the key to open the safe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342900" indent="-342900" defTabSz="671932">
              <a:buFontTx/>
              <a:buChar char="-"/>
            </a:pPr>
            <a:r>
              <a:rPr lang="en-US" altLang="ar-SA" sz="2800" dirty="0">
                <a:solidFill>
                  <a:schemeClr val="hlink"/>
                </a:solidFill>
                <a:cs typeface="Times New Roman (Arabic)" charset="-78"/>
              </a:rPr>
              <a:t>Open and close using </a:t>
            </a:r>
            <a:r>
              <a:rPr lang="en-US" altLang="ar-SA" sz="2800" b="1" dirty="0">
                <a:solidFill>
                  <a:srgbClr val="C00000"/>
                </a:solidFill>
                <a:cs typeface="Times New Roman (Arabic)" charset="-78"/>
              </a:rPr>
              <a:t>shared secret keys </a:t>
            </a:r>
          </a:p>
          <a:p>
            <a:pPr marL="342900" indent="-342900" defTabSz="671932">
              <a:buFontTx/>
              <a:buChar char="-"/>
            </a:pPr>
            <a:r>
              <a:rPr lang="en-US" altLang="ar-SA" sz="2800" dirty="0">
                <a:solidFill>
                  <a:schemeClr val="hlink"/>
                </a:solidFill>
                <a:cs typeface="Times New Roman (Arabic)" charset="-78"/>
              </a:rPr>
              <a:t>Secret key agreement required !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="" xmlns:a16="http://schemas.microsoft.com/office/drawing/2014/main" id="{C4DC68E7-AE2A-491F-B48E-D2A165AD0081}"/>
              </a:ext>
            </a:extLst>
          </p:cNvPr>
          <p:cNvSpPr>
            <a:spLocks/>
          </p:cNvSpPr>
          <p:nvPr/>
        </p:nvSpPr>
        <p:spPr bwMode="auto">
          <a:xfrm>
            <a:off x="3131526" y="1194748"/>
            <a:ext cx="2027023" cy="1700851"/>
          </a:xfrm>
          <a:custGeom>
            <a:avLst/>
            <a:gdLst>
              <a:gd name="T0" fmla="*/ 891559 w 1449"/>
              <a:gd name="T1" fmla="*/ 0 h 1214"/>
              <a:gd name="T2" fmla="*/ 2298700 w 1449"/>
              <a:gd name="T3" fmla="*/ 0 h 1214"/>
              <a:gd name="T4" fmla="*/ 1381758 w 1449"/>
              <a:gd name="T5" fmla="*/ 537017 h 1214"/>
              <a:gd name="T6" fmla="*/ 0 w 1449"/>
              <a:gd name="T7" fmla="*/ 537017 h 1214"/>
              <a:gd name="T8" fmla="*/ 0 w 1449"/>
              <a:gd name="T9" fmla="*/ 1928812 h 1214"/>
              <a:gd name="T10" fmla="*/ 1381758 w 1449"/>
              <a:gd name="T11" fmla="*/ 1928812 h 1214"/>
              <a:gd name="T12" fmla="*/ 1381758 w 1449"/>
              <a:gd name="T13" fmla="*/ 537017 h 12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9"/>
              <a:gd name="T22" fmla="*/ 0 h 1214"/>
              <a:gd name="T23" fmla="*/ 1449 w 1449"/>
              <a:gd name="T24" fmla="*/ 1214 h 12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9" h="1214">
                <a:moveTo>
                  <a:pt x="562" y="0"/>
                </a:moveTo>
                <a:lnTo>
                  <a:pt x="1449" y="0"/>
                </a:lnTo>
                <a:lnTo>
                  <a:pt x="871" y="338"/>
                </a:lnTo>
                <a:lnTo>
                  <a:pt x="0" y="338"/>
                </a:lnTo>
                <a:lnTo>
                  <a:pt x="0" y="1214"/>
                </a:lnTo>
                <a:lnTo>
                  <a:pt x="871" y="1214"/>
                </a:lnTo>
                <a:lnTo>
                  <a:pt x="871" y="33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1" name="Line 4">
            <a:extLst>
              <a:ext uri="{FF2B5EF4-FFF2-40B4-BE49-F238E27FC236}">
                <a16:creationId xmlns="" xmlns:a16="http://schemas.microsoft.com/office/drawing/2014/main" id="{D8219466-B041-4642-87FF-10DD25B4F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1527" y="1194749"/>
            <a:ext cx="786731" cy="47315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1593D826-D386-417F-A78E-D8BBF62D95E7}"/>
              </a:ext>
            </a:extLst>
          </p:cNvPr>
          <p:cNvSpPr>
            <a:spLocks/>
          </p:cNvSpPr>
          <p:nvPr/>
        </p:nvSpPr>
        <p:spPr bwMode="auto">
          <a:xfrm>
            <a:off x="4646194" y="1386531"/>
            <a:ext cx="184784" cy="562751"/>
          </a:xfrm>
          <a:custGeom>
            <a:avLst/>
            <a:gdLst>
              <a:gd name="T0" fmla="*/ 209550 w 132"/>
              <a:gd name="T1" fmla="*/ 0 h 401"/>
              <a:gd name="T2" fmla="*/ 209550 w 132"/>
              <a:gd name="T3" fmla="*/ 510858 h 401"/>
              <a:gd name="T4" fmla="*/ 0 w 132"/>
              <a:gd name="T5" fmla="*/ 638175 h 401"/>
              <a:gd name="T6" fmla="*/ 0 w 132"/>
              <a:gd name="T7" fmla="*/ 100262 h 401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401"/>
              <a:gd name="T14" fmla="*/ 132 w 132"/>
              <a:gd name="T15" fmla="*/ 401 h 4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401">
                <a:moveTo>
                  <a:pt x="132" y="0"/>
                </a:moveTo>
                <a:lnTo>
                  <a:pt x="132" y="321"/>
                </a:lnTo>
                <a:lnTo>
                  <a:pt x="0" y="401"/>
                </a:lnTo>
                <a:lnTo>
                  <a:pt x="0" y="6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" name="Freeform 6">
            <a:extLst>
              <a:ext uri="{FF2B5EF4-FFF2-40B4-BE49-F238E27FC236}">
                <a16:creationId xmlns="" xmlns:a16="http://schemas.microsoft.com/office/drawing/2014/main" id="{0600CC56-20A9-4CEF-8160-16E6199EADFF}"/>
              </a:ext>
            </a:extLst>
          </p:cNvPr>
          <p:cNvSpPr>
            <a:spLocks noEditPoints="1"/>
          </p:cNvSpPr>
          <p:nvPr/>
        </p:nvSpPr>
        <p:spPr bwMode="auto">
          <a:xfrm>
            <a:off x="3284113" y="2005277"/>
            <a:ext cx="937918" cy="561351"/>
          </a:xfrm>
          <a:custGeom>
            <a:avLst/>
            <a:gdLst>
              <a:gd name="T0" fmla="*/ 0 w 670"/>
              <a:gd name="T1" fmla="*/ 163513 h 401"/>
              <a:gd name="T2" fmla="*/ 900113 w 670"/>
              <a:gd name="T3" fmla="*/ 0 h 401"/>
              <a:gd name="T4" fmla="*/ 1063625 w 670"/>
              <a:gd name="T5" fmla="*/ 473075 h 401"/>
              <a:gd name="T6" fmla="*/ 153987 w 670"/>
              <a:gd name="T7" fmla="*/ 636588 h 401"/>
              <a:gd name="T8" fmla="*/ 0 w 670"/>
              <a:gd name="T9" fmla="*/ 163513 h 401"/>
              <a:gd name="T10" fmla="*/ 73025 w 670"/>
              <a:gd name="T11" fmla="*/ 182563 h 401"/>
              <a:gd name="T12" fmla="*/ 554037 w 670"/>
              <a:gd name="T13" fmla="*/ 390525 h 401"/>
              <a:gd name="T14" fmla="*/ 836613 w 670"/>
              <a:gd name="T15" fmla="*/ 36513 h 401"/>
              <a:gd name="T16" fmla="*/ 73025 w 670"/>
              <a:gd name="T17" fmla="*/ 182563 h 401"/>
              <a:gd name="T18" fmla="*/ 46037 w 670"/>
              <a:gd name="T19" fmla="*/ 209550 h 401"/>
              <a:gd name="T20" fmla="*/ 173037 w 670"/>
              <a:gd name="T21" fmla="*/ 582613 h 401"/>
              <a:gd name="T22" fmla="*/ 363537 w 670"/>
              <a:gd name="T23" fmla="*/ 355600 h 401"/>
              <a:gd name="T24" fmla="*/ 46037 w 670"/>
              <a:gd name="T25" fmla="*/ 209550 h 401"/>
              <a:gd name="T26" fmla="*/ 882650 w 670"/>
              <a:gd name="T27" fmla="*/ 55563 h 401"/>
              <a:gd name="T28" fmla="*/ 690562 w 670"/>
              <a:gd name="T29" fmla="*/ 290513 h 401"/>
              <a:gd name="T30" fmla="*/ 1009650 w 670"/>
              <a:gd name="T31" fmla="*/ 427038 h 401"/>
              <a:gd name="T32" fmla="*/ 882650 w 670"/>
              <a:gd name="T33" fmla="*/ 55563 h 401"/>
              <a:gd name="T34" fmla="*/ 409575 w 670"/>
              <a:gd name="T35" fmla="*/ 373063 h 401"/>
              <a:gd name="T36" fmla="*/ 219075 w 670"/>
              <a:gd name="T37" fmla="*/ 600075 h 401"/>
              <a:gd name="T38" fmla="*/ 982663 w 670"/>
              <a:gd name="T39" fmla="*/ 463550 h 401"/>
              <a:gd name="T40" fmla="*/ 663575 w 670"/>
              <a:gd name="T41" fmla="*/ 319088 h 401"/>
              <a:gd name="T42" fmla="*/ 573087 w 670"/>
              <a:gd name="T43" fmla="*/ 436563 h 401"/>
              <a:gd name="T44" fmla="*/ 409575 w 670"/>
              <a:gd name="T45" fmla="*/ 373063 h 4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0"/>
              <a:gd name="T70" fmla="*/ 0 h 401"/>
              <a:gd name="T71" fmla="*/ 670 w 670"/>
              <a:gd name="T72" fmla="*/ 401 h 40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0" h="401">
                <a:moveTo>
                  <a:pt x="0" y="103"/>
                </a:moveTo>
                <a:lnTo>
                  <a:pt x="567" y="0"/>
                </a:lnTo>
                <a:lnTo>
                  <a:pt x="670" y="298"/>
                </a:lnTo>
                <a:lnTo>
                  <a:pt x="97" y="401"/>
                </a:lnTo>
                <a:lnTo>
                  <a:pt x="0" y="103"/>
                </a:lnTo>
                <a:close/>
                <a:moveTo>
                  <a:pt x="46" y="115"/>
                </a:moveTo>
                <a:lnTo>
                  <a:pt x="349" y="246"/>
                </a:lnTo>
                <a:lnTo>
                  <a:pt x="527" y="23"/>
                </a:lnTo>
                <a:lnTo>
                  <a:pt x="46" y="115"/>
                </a:lnTo>
                <a:close/>
                <a:moveTo>
                  <a:pt x="29" y="132"/>
                </a:moveTo>
                <a:lnTo>
                  <a:pt x="109" y="367"/>
                </a:lnTo>
                <a:lnTo>
                  <a:pt x="229" y="224"/>
                </a:lnTo>
                <a:lnTo>
                  <a:pt x="29" y="132"/>
                </a:lnTo>
                <a:close/>
                <a:moveTo>
                  <a:pt x="556" y="35"/>
                </a:moveTo>
                <a:lnTo>
                  <a:pt x="435" y="183"/>
                </a:lnTo>
                <a:lnTo>
                  <a:pt x="636" y="269"/>
                </a:lnTo>
                <a:lnTo>
                  <a:pt x="556" y="35"/>
                </a:lnTo>
                <a:close/>
                <a:moveTo>
                  <a:pt x="258" y="235"/>
                </a:moveTo>
                <a:lnTo>
                  <a:pt x="138" y="378"/>
                </a:lnTo>
                <a:lnTo>
                  <a:pt x="619" y="292"/>
                </a:lnTo>
                <a:lnTo>
                  <a:pt x="418" y="201"/>
                </a:lnTo>
                <a:lnTo>
                  <a:pt x="361" y="275"/>
                </a:lnTo>
                <a:lnTo>
                  <a:pt x="258" y="23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C7FAE6A2-50A8-4160-8C5D-D6A37FC89E65}"/>
              </a:ext>
            </a:extLst>
          </p:cNvPr>
          <p:cNvSpPr>
            <a:spLocks/>
          </p:cNvSpPr>
          <p:nvPr/>
        </p:nvSpPr>
        <p:spPr bwMode="auto">
          <a:xfrm>
            <a:off x="3284113" y="2005277"/>
            <a:ext cx="937918" cy="561351"/>
          </a:xfrm>
          <a:custGeom>
            <a:avLst/>
            <a:gdLst>
              <a:gd name="T0" fmla="*/ 0 w 670"/>
              <a:gd name="T1" fmla="*/ 163513 h 401"/>
              <a:gd name="T2" fmla="*/ 900113 w 670"/>
              <a:gd name="T3" fmla="*/ 0 h 401"/>
              <a:gd name="T4" fmla="*/ 1063625 w 670"/>
              <a:gd name="T5" fmla="*/ 473075 h 401"/>
              <a:gd name="T6" fmla="*/ 153987 w 670"/>
              <a:gd name="T7" fmla="*/ 636588 h 401"/>
              <a:gd name="T8" fmla="*/ 0 w 670"/>
              <a:gd name="T9" fmla="*/ 163513 h 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0"/>
              <a:gd name="T16" fmla="*/ 0 h 401"/>
              <a:gd name="T17" fmla="*/ 670 w 670"/>
              <a:gd name="T18" fmla="*/ 401 h 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0" h="401">
                <a:moveTo>
                  <a:pt x="0" y="103"/>
                </a:moveTo>
                <a:lnTo>
                  <a:pt x="567" y="0"/>
                </a:lnTo>
                <a:lnTo>
                  <a:pt x="670" y="298"/>
                </a:lnTo>
                <a:lnTo>
                  <a:pt x="97" y="401"/>
                </a:lnTo>
                <a:lnTo>
                  <a:pt x="0" y="10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5" name="Freeform 8">
            <a:extLst>
              <a:ext uri="{FF2B5EF4-FFF2-40B4-BE49-F238E27FC236}">
                <a16:creationId xmlns="" xmlns:a16="http://schemas.microsoft.com/office/drawing/2014/main" id="{D4B29BC5-583B-4A09-9672-67033E32E5D4}"/>
              </a:ext>
            </a:extLst>
          </p:cNvPr>
          <p:cNvSpPr>
            <a:spLocks/>
          </p:cNvSpPr>
          <p:nvPr/>
        </p:nvSpPr>
        <p:spPr bwMode="auto">
          <a:xfrm>
            <a:off x="3348507" y="2037475"/>
            <a:ext cx="673342" cy="312172"/>
          </a:xfrm>
          <a:custGeom>
            <a:avLst/>
            <a:gdLst>
              <a:gd name="T0" fmla="*/ 0 w 481"/>
              <a:gd name="T1" fmla="*/ 146050 h 223"/>
              <a:gd name="T2" fmla="*/ 481013 w 481"/>
              <a:gd name="T3" fmla="*/ 354012 h 223"/>
              <a:gd name="T4" fmla="*/ 763588 w 481"/>
              <a:gd name="T5" fmla="*/ 0 h 223"/>
              <a:gd name="T6" fmla="*/ 0 w 481"/>
              <a:gd name="T7" fmla="*/ 146050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481"/>
              <a:gd name="T13" fmla="*/ 0 h 223"/>
              <a:gd name="T14" fmla="*/ 481 w 481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1" h="223">
                <a:moveTo>
                  <a:pt x="0" y="92"/>
                </a:moveTo>
                <a:lnTo>
                  <a:pt x="303" y="223"/>
                </a:lnTo>
                <a:lnTo>
                  <a:pt x="481" y="0"/>
                </a:lnTo>
                <a:lnTo>
                  <a:pt x="0" y="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6" name="Freeform 9">
            <a:extLst>
              <a:ext uri="{FF2B5EF4-FFF2-40B4-BE49-F238E27FC236}">
                <a16:creationId xmlns="" xmlns:a16="http://schemas.microsoft.com/office/drawing/2014/main" id="{9FC0C9EF-EEB4-4DC7-9E7B-5ACB61423341}"/>
              </a:ext>
            </a:extLst>
          </p:cNvPr>
          <p:cNvSpPr>
            <a:spLocks/>
          </p:cNvSpPr>
          <p:nvPr/>
        </p:nvSpPr>
        <p:spPr bwMode="auto">
          <a:xfrm>
            <a:off x="3324709" y="2190061"/>
            <a:ext cx="279976" cy="328972"/>
          </a:xfrm>
          <a:custGeom>
            <a:avLst/>
            <a:gdLst>
              <a:gd name="T0" fmla="*/ 0 w 200"/>
              <a:gd name="T1" fmla="*/ 0 h 235"/>
              <a:gd name="T2" fmla="*/ 127000 w 200"/>
              <a:gd name="T3" fmla="*/ 373063 h 235"/>
              <a:gd name="T4" fmla="*/ 317500 w 200"/>
              <a:gd name="T5" fmla="*/ 146050 h 235"/>
              <a:gd name="T6" fmla="*/ 0 w 200"/>
              <a:gd name="T7" fmla="*/ 0 h 235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35"/>
              <a:gd name="T14" fmla="*/ 200 w 200"/>
              <a:gd name="T15" fmla="*/ 235 h 2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35">
                <a:moveTo>
                  <a:pt x="0" y="0"/>
                </a:moveTo>
                <a:lnTo>
                  <a:pt x="80" y="235"/>
                </a:lnTo>
                <a:lnTo>
                  <a:pt x="200" y="92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ACE1B8EF-A7FA-4590-853A-78A8947EBF27}"/>
              </a:ext>
            </a:extLst>
          </p:cNvPr>
          <p:cNvSpPr>
            <a:spLocks/>
          </p:cNvSpPr>
          <p:nvPr/>
        </p:nvSpPr>
        <p:spPr bwMode="auto">
          <a:xfrm>
            <a:off x="3893060" y="2054274"/>
            <a:ext cx="281375" cy="327571"/>
          </a:xfrm>
          <a:custGeom>
            <a:avLst/>
            <a:gdLst>
              <a:gd name="T0" fmla="*/ 192087 w 201"/>
              <a:gd name="T1" fmla="*/ 0 h 234"/>
              <a:gd name="T2" fmla="*/ 0 w 201"/>
              <a:gd name="T3" fmla="*/ 234950 h 234"/>
              <a:gd name="T4" fmla="*/ 319087 w 201"/>
              <a:gd name="T5" fmla="*/ 371475 h 234"/>
              <a:gd name="T6" fmla="*/ 192087 w 201"/>
              <a:gd name="T7" fmla="*/ 0 h 234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234"/>
              <a:gd name="T14" fmla="*/ 201 w 201"/>
              <a:gd name="T15" fmla="*/ 234 h 2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234">
                <a:moveTo>
                  <a:pt x="121" y="0"/>
                </a:moveTo>
                <a:lnTo>
                  <a:pt x="0" y="148"/>
                </a:lnTo>
                <a:lnTo>
                  <a:pt x="201" y="234"/>
                </a:lnTo>
                <a:lnTo>
                  <a:pt x="1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8" name="Freeform 11">
            <a:extLst>
              <a:ext uri="{FF2B5EF4-FFF2-40B4-BE49-F238E27FC236}">
                <a16:creationId xmlns="" xmlns:a16="http://schemas.microsoft.com/office/drawing/2014/main" id="{1FCC7452-8AD5-40B7-81B7-7FBCE572385D}"/>
              </a:ext>
            </a:extLst>
          </p:cNvPr>
          <p:cNvSpPr>
            <a:spLocks/>
          </p:cNvSpPr>
          <p:nvPr/>
        </p:nvSpPr>
        <p:spPr bwMode="auto">
          <a:xfrm>
            <a:off x="3477296" y="2286653"/>
            <a:ext cx="673342" cy="247778"/>
          </a:xfrm>
          <a:custGeom>
            <a:avLst/>
            <a:gdLst>
              <a:gd name="T0" fmla="*/ 190500 w 481"/>
              <a:gd name="T1" fmla="*/ 53975 h 177"/>
              <a:gd name="T2" fmla="*/ 0 w 481"/>
              <a:gd name="T3" fmla="*/ 280987 h 177"/>
              <a:gd name="T4" fmla="*/ 763588 w 481"/>
              <a:gd name="T5" fmla="*/ 144462 h 177"/>
              <a:gd name="T6" fmla="*/ 444500 w 481"/>
              <a:gd name="T7" fmla="*/ 0 h 177"/>
              <a:gd name="T8" fmla="*/ 354013 w 481"/>
              <a:gd name="T9" fmla="*/ 117475 h 177"/>
              <a:gd name="T10" fmla="*/ 190500 w 481"/>
              <a:gd name="T11" fmla="*/ 53975 h 1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1"/>
              <a:gd name="T19" fmla="*/ 0 h 177"/>
              <a:gd name="T20" fmla="*/ 481 w 481"/>
              <a:gd name="T21" fmla="*/ 177 h 1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1" h="177">
                <a:moveTo>
                  <a:pt x="120" y="34"/>
                </a:moveTo>
                <a:lnTo>
                  <a:pt x="0" y="177"/>
                </a:lnTo>
                <a:lnTo>
                  <a:pt x="481" y="91"/>
                </a:lnTo>
                <a:lnTo>
                  <a:pt x="280" y="0"/>
                </a:lnTo>
                <a:lnTo>
                  <a:pt x="223" y="74"/>
                </a:lnTo>
                <a:lnTo>
                  <a:pt x="120" y="3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9" name="Freeform 12">
            <a:extLst>
              <a:ext uri="{FF2B5EF4-FFF2-40B4-BE49-F238E27FC236}">
                <a16:creationId xmlns="" xmlns:a16="http://schemas.microsoft.com/office/drawing/2014/main" id="{A7E94EAF-E963-4EF6-BBED-581C8B0A4AA8}"/>
              </a:ext>
            </a:extLst>
          </p:cNvPr>
          <p:cNvSpPr>
            <a:spLocks/>
          </p:cNvSpPr>
          <p:nvPr/>
        </p:nvSpPr>
        <p:spPr bwMode="auto">
          <a:xfrm>
            <a:off x="3660681" y="2110268"/>
            <a:ext cx="152586" cy="200182"/>
          </a:xfrm>
          <a:custGeom>
            <a:avLst/>
            <a:gdLst>
              <a:gd name="T0" fmla="*/ 100012 w 109"/>
              <a:gd name="T1" fmla="*/ 144462 h 143"/>
              <a:gd name="T2" fmla="*/ 92075 w 109"/>
              <a:gd name="T3" fmla="*/ 153987 h 143"/>
              <a:gd name="T4" fmla="*/ 26987 w 109"/>
              <a:gd name="T5" fmla="*/ 53975 h 143"/>
              <a:gd name="T6" fmla="*/ 63500 w 109"/>
              <a:gd name="T7" fmla="*/ 207962 h 143"/>
              <a:gd name="T8" fmla="*/ 73025 w 109"/>
              <a:gd name="T9" fmla="*/ 200025 h 143"/>
              <a:gd name="T10" fmla="*/ 82550 w 109"/>
              <a:gd name="T11" fmla="*/ 200025 h 143"/>
              <a:gd name="T12" fmla="*/ 82550 w 109"/>
              <a:gd name="T13" fmla="*/ 207962 h 143"/>
              <a:gd name="T14" fmla="*/ 46037 w 109"/>
              <a:gd name="T15" fmla="*/ 227012 h 143"/>
              <a:gd name="T16" fmla="*/ 36512 w 109"/>
              <a:gd name="T17" fmla="*/ 227012 h 143"/>
              <a:gd name="T18" fmla="*/ 36512 w 109"/>
              <a:gd name="T19" fmla="*/ 217487 h 143"/>
              <a:gd name="T20" fmla="*/ 36512 w 109"/>
              <a:gd name="T21" fmla="*/ 207962 h 143"/>
              <a:gd name="T22" fmla="*/ 46037 w 109"/>
              <a:gd name="T23" fmla="*/ 207962 h 143"/>
              <a:gd name="T24" fmla="*/ 55562 w 109"/>
              <a:gd name="T25" fmla="*/ 207962 h 143"/>
              <a:gd name="T26" fmla="*/ 19050 w 109"/>
              <a:gd name="T27" fmla="*/ 63500 h 143"/>
              <a:gd name="T28" fmla="*/ 9525 w 109"/>
              <a:gd name="T29" fmla="*/ 63500 h 143"/>
              <a:gd name="T30" fmla="*/ 0 w 109"/>
              <a:gd name="T31" fmla="*/ 63500 h 143"/>
              <a:gd name="T32" fmla="*/ 0 w 109"/>
              <a:gd name="T33" fmla="*/ 53975 h 143"/>
              <a:gd name="T34" fmla="*/ 9525 w 109"/>
              <a:gd name="T35" fmla="*/ 53975 h 143"/>
              <a:gd name="T36" fmla="*/ 26987 w 109"/>
              <a:gd name="T37" fmla="*/ 44450 h 143"/>
              <a:gd name="T38" fmla="*/ 92075 w 109"/>
              <a:gd name="T39" fmla="*/ 136525 h 143"/>
              <a:gd name="T40" fmla="*/ 100012 w 109"/>
              <a:gd name="T41" fmla="*/ 17462 h 143"/>
              <a:gd name="T42" fmla="*/ 127000 w 109"/>
              <a:gd name="T43" fmla="*/ 7937 h 143"/>
              <a:gd name="T44" fmla="*/ 127000 w 109"/>
              <a:gd name="T45" fmla="*/ 0 h 143"/>
              <a:gd name="T46" fmla="*/ 127000 w 109"/>
              <a:gd name="T47" fmla="*/ 7937 h 143"/>
              <a:gd name="T48" fmla="*/ 136525 w 109"/>
              <a:gd name="T49" fmla="*/ 7937 h 143"/>
              <a:gd name="T50" fmla="*/ 127000 w 109"/>
              <a:gd name="T51" fmla="*/ 7937 h 143"/>
              <a:gd name="T52" fmla="*/ 127000 w 109"/>
              <a:gd name="T53" fmla="*/ 17462 h 143"/>
              <a:gd name="T54" fmla="*/ 119062 w 109"/>
              <a:gd name="T55" fmla="*/ 17462 h 143"/>
              <a:gd name="T56" fmla="*/ 155575 w 109"/>
              <a:gd name="T57" fmla="*/ 163512 h 143"/>
              <a:gd name="T58" fmla="*/ 163512 w 109"/>
              <a:gd name="T59" fmla="*/ 163512 h 143"/>
              <a:gd name="T60" fmla="*/ 173037 w 109"/>
              <a:gd name="T61" fmla="*/ 163512 h 143"/>
              <a:gd name="T62" fmla="*/ 173037 w 109"/>
              <a:gd name="T63" fmla="*/ 171450 h 143"/>
              <a:gd name="T64" fmla="*/ 163512 w 109"/>
              <a:gd name="T65" fmla="*/ 171450 h 143"/>
              <a:gd name="T66" fmla="*/ 136525 w 109"/>
              <a:gd name="T67" fmla="*/ 190500 h 143"/>
              <a:gd name="T68" fmla="*/ 127000 w 109"/>
              <a:gd name="T69" fmla="*/ 190500 h 143"/>
              <a:gd name="T70" fmla="*/ 127000 w 109"/>
              <a:gd name="T71" fmla="*/ 180975 h 143"/>
              <a:gd name="T72" fmla="*/ 146050 w 109"/>
              <a:gd name="T73" fmla="*/ 171450 h 143"/>
              <a:gd name="T74" fmla="*/ 109537 w 109"/>
              <a:gd name="T75" fmla="*/ 26987 h 143"/>
              <a:gd name="T76" fmla="*/ 100012 w 109"/>
              <a:gd name="T77" fmla="*/ 144462 h 14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9"/>
              <a:gd name="T118" fmla="*/ 0 h 143"/>
              <a:gd name="T119" fmla="*/ 109 w 109"/>
              <a:gd name="T120" fmla="*/ 143 h 14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9" h="143">
                <a:moveTo>
                  <a:pt x="63" y="91"/>
                </a:moveTo>
                <a:lnTo>
                  <a:pt x="58" y="97"/>
                </a:lnTo>
                <a:lnTo>
                  <a:pt x="17" y="34"/>
                </a:lnTo>
                <a:lnTo>
                  <a:pt x="40" y="131"/>
                </a:lnTo>
                <a:lnTo>
                  <a:pt x="46" y="126"/>
                </a:lnTo>
                <a:lnTo>
                  <a:pt x="52" y="126"/>
                </a:lnTo>
                <a:lnTo>
                  <a:pt x="52" y="131"/>
                </a:lnTo>
                <a:lnTo>
                  <a:pt x="29" y="143"/>
                </a:lnTo>
                <a:lnTo>
                  <a:pt x="23" y="143"/>
                </a:lnTo>
                <a:lnTo>
                  <a:pt x="23" y="137"/>
                </a:lnTo>
                <a:lnTo>
                  <a:pt x="23" y="131"/>
                </a:lnTo>
                <a:lnTo>
                  <a:pt x="29" y="131"/>
                </a:lnTo>
                <a:lnTo>
                  <a:pt x="35" y="131"/>
                </a:lnTo>
                <a:lnTo>
                  <a:pt x="12" y="40"/>
                </a:lnTo>
                <a:lnTo>
                  <a:pt x="6" y="40"/>
                </a:lnTo>
                <a:lnTo>
                  <a:pt x="0" y="40"/>
                </a:lnTo>
                <a:lnTo>
                  <a:pt x="0" y="34"/>
                </a:lnTo>
                <a:lnTo>
                  <a:pt x="6" y="34"/>
                </a:lnTo>
                <a:lnTo>
                  <a:pt x="17" y="28"/>
                </a:lnTo>
                <a:lnTo>
                  <a:pt x="58" y="86"/>
                </a:lnTo>
                <a:lnTo>
                  <a:pt x="63" y="11"/>
                </a:lnTo>
                <a:lnTo>
                  <a:pt x="80" y="5"/>
                </a:lnTo>
                <a:lnTo>
                  <a:pt x="80" y="0"/>
                </a:lnTo>
                <a:lnTo>
                  <a:pt x="80" y="5"/>
                </a:lnTo>
                <a:lnTo>
                  <a:pt x="86" y="5"/>
                </a:lnTo>
                <a:lnTo>
                  <a:pt x="80" y="5"/>
                </a:lnTo>
                <a:lnTo>
                  <a:pt x="80" y="11"/>
                </a:lnTo>
                <a:lnTo>
                  <a:pt x="75" y="11"/>
                </a:lnTo>
                <a:lnTo>
                  <a:pt x="98" y="103"/>
                </a:lnTo>
                <a:lnTo>
                  <a:pt x="103" y="103"/>
                </a:lnTo>
                <a:lnTo>
                  <a:pt x="109" y="103"/>
                </a:lnTo>
                <a:lnTo>
                  <a:pt x="109" y="108"/>
                </a:lnTo>
                <a:lnTo>
                  <a:pt x="103" y="108"/>
                </a:lnTo>
                <a:lnTo>
                  <a:pt x="86" y="120"/>
                </a:lnTo>
                <a:lnTo>
                  <a:pt x="80" y="120"/>
                </a:lnTo>
                <a:lnTo>
                  <a:pt x="80" y="114"/>
                </a:lnTo>
                <a:lnTo>
                  <a:pt x="92" y="108"/>
                </a:lnTo>
                <a:lnTo>
                  <a:pt x="69" y="17"/>
                </a:lnTo>
                <a:lnTo>
                  <a:pt x="63" y="9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0" name="Freeform 13">
            <a:extLst>
              <a:ext uri="{FF2B5EF4-FFF2-40B4-BE49-F238E27FC236}">
                <a16:creationId xmlns="" xmlns:a16="http://schemas.microsoft.com/office/drawing/2014/main" id="{247F2355-CFDE-4C68-B454-78FA991A3FEA}"/>
              </a:ext>
            </a:extLst>
          </p:cNvPr>
          <p:cNvSpPr>
            <a:spLocks/>
          </p:cNvSpPr>
          <p:nvPr/>
        </p:nvSpPr>
        <p:spPr bwMode="auto">
          <a:xfrm>
            <a:off x="4685391" y="1530720"/>
            <a:ext cx="113390" cy="282775"/>
          </a:xfrm>
          <a:custGeom>
            <a:avLst/>
            <a:gdLst>
              <a:gd name="T0" fmla="*/ 128587 w 81"/>
              <a:gd name="T1" fmla="*/ 137204 h 201"/>
              <a:gd name="T2" fmla="*/ 128587 w 81"/>
              <a:gd name="T3" fmla="*/ 183471 h 201"/>
              <a:gd name="T4" fmla="*/ 128587 w 81"/>
              <a:gd name="T5" fmla="*/ 220165 h 201"/>
              <a:gd name="T6" fmla="*/ 128587 w 81"/>
              <a:gd name="T7" fmla="*/ 247287 h 201"/>
              <a:gd name="T8" fmla="*/ 119062 w 81"/>
              <a:gd name="T9" fmla="*/ 274408 h 201"/>
              <a:gd name="T10" fmla="*/ 109537 w 81"/>
              <a:gd name="T11" fmla="*/ 293553 h 201"/>
              <a:gd name="T12" fmla="*/ 100012 w 81"/>
              <a:gd name="T13" fmla="*/ 301530 h 201"/>
              <a:gd name="T14" fmla="*/ 92075 w 81"/>
              <a:gd name="T15" fmla="*/ 311103 h 201"/>
              <a:gd name="T16" fmla="*/ 82550 w 81"/>
              <a:gd name="T17" fmla="*/ 320675 h 201"/>
              <a:gd name="T18" fmla="*/ 65087 w 81"/>
              <a:gd name="T19" fmla="*/ 320675 h 201"/>
              <a:gd name="T20" fmla="*/ 55562 w 81"/>
              <a:gd name="T21" fmla="*/ 320675 h 201"/>
              <a:gd name="T22" fmla="*/ 46037 w 81"/>
              <a:gd name="T23" fmla="*/ 320675 h 201"/>
              <a:gd name="T24" fmla="*/ 36512 w 81"/>
              <a:gd name="T25" fmla="*/ 311103 h 201"/>
              <a:gd name="T26" fmla="*/ 28575 w 81"/>
              <a:gd name="T27" fmla="*/ 301530 h 201"/>
              <a:gd name="T28" fmla="*/ 28575 w 81"/>
              <a:gd name="T29" fmla="*/ 293553 h 201"/>
              <a:gd name="T30" fmla="*/ 19050 w 81"/>
              <a:gd name="T31" fmla="*/ 283981 h 201"/>
              <a:gd name="T32" fmla="*/ 19050 w 81"/>
              <a:gd name="T33" fmla="*/ 274408 h 201"/>
              <a:gd name="T34" fmla="*/ 19050 w 81"/>
              <a:gd name="T35" fmla="*/ 264836 h 201"/>
              <a:gd name="T36" fmla="*/ 9525 w 81"/>
              <a:gd name="T37" fmla="*/ 256859 h 201"/>
              <a:gd name="T38" fmla="*/ 9525 w 81"/>
              <a:gd name="T39" fmla="*/ 247287 h 201"/>
              <a:gd name="T40" fmla="*/ 9525 w 81"/>
              <a:gd name="T41" fmla="*/ 237714 h 201"/>
              <a:gd name="T42" fmla="*/ 9525 w 81"/>
              <a:gd name="T43" fmla="*/ 228142 h 201"/>
              <a:gd name="T44" fmla="*/ 9525 w 81"/>
              <a:gd name="T45" fmla="*/ 210593 h 201"/>
              <a:gd name="T46" fmla="*/ 0 w 81"/>
              <a:gd name="T47" fmla="*/ 201020 h 201"/>
              <a:gd name="T48" fmla="*/ 0 w 81"/>
              <a:gd name="T49" fmla="*/ 183471 h 201"/>
              <a:gd name="T50" fmla="*/ 0 w 81"/>
              <a:gd name="T51" fmla="*/ 137204 h 201"/>
              <a:gd name="T52" fmla="*/ 9525 w 81"/>
              <a:gd name="T53" fmla="*/ 100510 h 201"/>
              <a:gd name="T54" fmla="*/ 9525 w 81"/>
              <a:gd name="T55" fmla="*/ 73388 h 201"/>
              <a:gd name="T56" fmla="*/ 19050 w 81"/>
              <a:gd name="T57" fmla="*/ 46267 h 201"/>
              <a:gd name="T58" fmla="*/ 28575 w 81"/>
              <a:gd name="T59" fmla="*/ 27122 h 201"/>
              <a:gd name="T60" fmla="*/ 36512 w 81"/>
              <a:gd name="T61" fmla="*/ 19145 h 201"/>
              <a:gd name="T62" fmla="*/ 46037 w 81"/>
              <a:gd name="T63" fmla="*/ 9572 h 201"/>
              <a:gd name="T64" fmla="*/ 55562 w 81"/>
              <a:gd name="T65" fmla="*/ 0 h 201"/>
              <a:gd name="T66" fmla="*/ 65087 w 81"/>
              <a:gd name="T67" fmla="*/ 0 h 201"/>
              <a:gd name="T68" fmla="*/ 73025 w 81"/>
              <a:gd name="T69" fmla="*/ 0 h 201"/>
              <a:gd name="T70" fmla="*/ 82550 w 81"/>
              <a:gd name="T71" fmla="*/ 0 h 201"/>
              <a:gd name="T72" fmla="*/ 92075 w 81"/>
              <a:gd name="T73" fmla="*/ 9572 h 201"/>
              <a:gd name="T74" fmla="*/ 100012 w 81"/>
              <a:gd name="T75" fmla="*/ 9572 h 201"/>
              <a:gd name="T76" fmla="*/ 109537 w 81"/>
              <a:gd name="T77" fmla="*/ 19145 h 201"/>
              <a:gd name="T78" fmla="*/ 109537 w 81"/>
              <a:gd name="T79" fmla="*/ 27122 h 201"/>
              <a:gd name="T80" fmla="*/ 119062 w 81"/>
              <a:gd name="T81" fmla="*/ 36694 h 201"/>
              <a:gd name="T82" fmla="*/ 119062 w 81"/>
              <a:gd name="T83" fmla="*/ 46267 h 201"/>
              <a:gd name="T84" fmla="*/ 119062 w 81"/>
              <a:gd name="T85" fmla="*/ 55839 h 201"/>
              <a:gd name="T86" fmla="*/ 119062 w 81"/>
              <a:gd name="T87" fmla="*/ 63816 h 201"/>
              <a:gd name="T88" fmla="*/ 128587 w 81"/>
              <a:gd name="T89" fmla="*/ 73388 h 201"/>
              <a:gd name="T90" fmla="*/ 128587 w 81"/>
              <a:gd name="T91" fmla="*/ 82961 h 201"/>
              <a:gd name="T92" fmla="*/ 128587 w 81"/>
              <a:gd name="T93" fmla="*/ 90938 h 201"/>
              <a:gd name="T94" fmla="*/ 128587 w 81"/>
              <a:gd name="T95" fmla="*/ 110082 h 201"/>
              <a:gd name="T96" fmla="*/ 128587 w 81"/>
              <a:gd name="T97" fmla="*/ 119655 h 201"/>
              <a:gd name="T98" fmla="*/ 128587 w 81"/>
              <a:gd name="T99" fmla="*/ 137204 h 20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1"/>
              <a:gd name="T151" fmla="*/ 0 h 201"/>
              <a:gd name="T152" fmla="*/ 81 w 81"/>
              <a:gd name="T153" fmla="*/ 201 h 20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1" h="201">
                <a:moveTo>
                  <a:pt x="81" y="86"/>
                </a:moveTo>
                <a:lnTo>
                  <a:pt x="81" y="115"/>
                </a:lnTo>
                <a:lnTo>
                  <a:pt x="81" y="138"/>
                </a:lnTo>
                <a:lnTo>
                  <a:pt x="81" y="155"/>
                </a:lnTo>
                <a:lnTo>
                  <a:pt x="75" y="172"/>
                </a:lnTo>
                <a:lnTo>
                  <a:pt x="69" y="184"/>
                </a:lnTo>
                <a:lnTo>
                  <a:pt x="63" y="189"/>
                </a:lnTo>
                <a:lnTo>
                  <a:pt x="58" y="195"/>
                </a:lnTo>
                <a:lnTo>
                  <a:pt x="52" y="201"/>
                </a:lnTo>
                <a:lnTo>
                  <a:pt x="41" y="201"/>
                </a:lnTo>
                <a:lnTo>
                  <a:pt x="35" y="201"/>
                </a:lnTo>
                <a:lnTo>
                  <a:pt x="29" y="201"/>
                </a:lnTo>
                <a:lnTo>
                  <a:pt x="23" y="195"/>
                </a:lnTo>
                <a:lnTo>
                  <a:pt x="18" y="189"/>
                </a:lnTo>
                <a:lnTo>
                  <a:pt x="18" y="184"/>
                </a:lnTo>
                <a:lnTo>
                  <a:pt x="12" y="178"/>
                </a:lnTo>
                <a:lnTo>
                  <a:pt x="12" y="172"/>
                </a:lnTo>
                <a:lnTo>
                  <a:pt x="12" y="166"/>
                </a:lnTo>
                <a:lnTo>
                  <a:pt x="6" y="161"/>
                </a:lnTo>
                <a:lnTo>
                  <a:pt x="6" y="155"/>
                </a:lnTo>
                <a:lnTo>
                  <a:pt x="6" y="149"/>
                </a:lnTo>
                <a:lnTo>
                  <a:pt x="6" y="143"/>
                </a:lnTo>
                <a:lnTo>
                  <a:pt x="6" y="132"/>
                </a:lnTo>
                <a:lnTo>
                  <a:pt x="0" y="126"/>
                </a:lnTo>
                <a:lnTo>
                  <a:pt x="0" y="115"/>
                </a:lnTo>
                <a:lnTo>
                  <a:pt x="0" y="86"/>
                </a:lnTo>
                <a:lnTo>
                  <a:pt x="6" y="63"/>
                </a:lnTo>
                <a:lnTo>
                  <a:pt x="6" y="46"/>
                </a:lnTo>
                <a:lnTo>
                  <a:pt x="12" y="29"/>
                </a:lnTo>
                <a:lnTo>
                  <a:pt x="18" y="17"/>
                </a:lnTo>
                <a:lnTo>
                  <a:pt x="23" y="12"/>
                </a:lnTo>
                <a:lnTo>
                  <a:pt x="29" y="6"/>
                </a:lnTo>
                <a:lnTo>
                  <a:pt x="35" y="0"/>
                </a:lnTo>
                <a:lnTo>
                  <a:pt x="41" y="0"/>
                </a:lnTo>
                <a:lnTo>
                  <a:pt x="46" y="0"/>
                </a:lnTo>
                <a:lnTo>
                  <a:pt x="52" y="0"/>
                </a:lnTo>
                <a:lnTo>
                  <a:pt x="58" y="6"/>
                </a:lnTo>
                <a:lnTo>
                  <a:pt x="63" y="6"/>
                </a:lnTo>
                <a:lnTo>
                  <a:pt x="69" y="12"/>
                </a:lnTo>
                <a:lnTo>
                  <a:pt x="69" y="17"/>
                </a:lnTo>
                <a:lnTo>
                  <a:pt x="75" y="23"/>
                </a:lnTo>
                <a:lnTo>
                  <a:pt x="75" y="29"/>
                </a:lnTo>
                <a:lnTo>
                  <a:pt x="75" y="35"/>
                </a:lnTo>
                <a:lnTo>
                  <a:pt x="75" y="40"/>
                </a:lnTo>
                <a:lnTo>
                  <a:pt x="81" y="46"/>
                </a:lnTo>
                <a:lnTo>
                  <a:pt x="81" y="52"/>
                </a:lnTo>
                <a:lnTo>
                  <a:pt x="81" y="57"/>
                </a:lnTo>
                <a:lnTo>
                  <a:pt x="81" y="69"/>
                </a:lnTo>
                <a:lnTo>
                  <a:pt x="81" y="75"/>
                </a:lnTo>
                <a:lnTo>
                  <a:pt x="81" y="8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1" name="Freeform 14">
            <a:extLst>
              <a:ext uri="{FF2B5EF4-FFF2-40B4-BE49-F238E27FC236}">
                <a16:creationId xmlns="" xmlns:a16="http://schemas.microsoft.com/office/drawing/2014/main" id="{97B5C0D4-FF13-45E0-8CE4-08704675E6E3}"/>
              </a:ext>
            </a:extLst>
          </p:cNvPr>
          <p:cNvSpPr>
            <a:spLocks/>
          </p:cNvSpPr>
          <p:nvPr/>
        </p:nvSpPr>
        <p:spPr bwMode="auto">
          <a:xfrm>
            <a:off x="4702189" y="1547518"/>
            <a:ext cx="88192" cy="249178"/>
          </a:xfrm>
          <a:custGeom>
            <a:avLst/>
            <a:gdLst>
              <a:gd name="T0" fmla="*/ 100012 w 63"/>
              <a:gd name="T1" fmla="*/ 118139 h 177"/>
              <a:gd name="T2" fmla="*/ 100012 w 63"/>
              <a:gd name="T3" fmla="*/ 100578 h 177"/>
              <a:gd name="T4" fmla="*/ 100012 w 63"/>
              <a:gd name="T5" fmla="*/ 90999 h 177"/>
              <a:gd name="T6" fmla="*/ 100012 w 63"/>
              <a:gd name="T7" fmla="*/ 71841 h 177"/>
              <a:gd name="T8" fmla="*/ 90487 w 63"/>
              <a:gd name="T9" fmla="*/ 63859 h 177"/>
              <a:gd name="T10" fmla="*/ 90487 w 63"/>
              <a:gd name="T11" fmla="*/ 54280 h 177"/>
              <a:gd name="T12" fmla="*/ 90487 w 63"/>
              <a:gd name="T13" fmla="*/ 36719 h 177"/>
              <a:gd name="T14" fmla="*/ 80962 w 63"/>
              <a:gd name="T15" fmla="*/ 27140 h 177"/>
              <a:gd name="T16" fmla="*/ 80962 w 63"/>
              <a:gd name="T17" fmla="*/ 17561 h 177"/>
              <a:gd name="T18" fmla="*/ 73025 w 63"/>
              <a:gd name="T19" fmla="*/ 17561 h 177"/>
              <a:gd name="T20" fmla="*/ 73025 w 63"/>
              <a:gd name="T21" fmla="*/ 7982 h 177"/>
              <a:gd name="T22" fmla="*/ 63500 w 63"/>
              <a:gd name="T23" fmla="*/ 0 h 177"/>
              <a:gd name="T24" fmla="*/ 53975 w 63"/>
              <a:gd name="T25" fmla="*/ 0 h 177"/>
              <a:gd name="T26" fmla="*/ 46037 w 63"/>
              <a:gd name="T27" fmla="*/ 0 h 177"/>
              <a:gd name="T28" fmla="*/ 36512 w 63"/>
              <a:gd name="T29" fmla="*/ 0 h 177"/>
              <a:gd name="T30" fmla="*/ 26987 w 63"/>
              <a:gd name="T31" fmla="*/ 7982 h 177"/>
              <a:gd name="T32" fmla="*/ 17462 w 63"/>
              <a:gd name="T33" fmla="*/ 17561 h 177"/>
              <a:gd name="T34" fmla="*/ 9525 w 63"/>
              <a:gd name="T35" fmla="*/ 36719 h 177"/>
              <a:gd name="T36" fmla="*/ 9525 w 63"/>
              <a:gd name="T37" fmla="*/ 54280 h 177"/>
              <a:gd name="T38" fmla="*/ 0 w 63"/>
              <a:gd name="T39" fmla="*/ 71841 h 177"/>
              <a:gd name="T40" fmla="*/ 0 w 63"/>
              <a:gd name="T41" fmla="*/ 90999 h 177"/>
              <a:gd name="T42" fmla="*/ 0 w 63"/>
              <a:gd name="T43" fmla="*/ 118139 h 177"/>
              <a:gd name="T44" fmla="*/ 0 w 63"/>
              <a:gd name="T45" fmla="*/ 164436 h 177"/>
              <a:gd name="T46" fmla="*/ 0 w 63"/>
              <a:gd name="T47" fmla="*/ 181997 h 177"/>
              <a:gd name="T48" fmla="*/ 0 w 63"/>
              <a:gd name="T49" fmla="*/ 191576 h 177"/>
              <a:gd name="T50" fmla="*/ 0 w 63"/>
              <a:gd name="T51" fmla="*/ 209137 h 177"/>
              <a:gd name="T52" fmla="*/ 0 w 63"/>
              <a:gd name="T53" fmla="*/ 218716 h 177"/>
              <a:gd name="T54" fmla="*/ 9525 w 63"/>
              <a:gd name="T55" fmla="*/ 228295 h 177"/>
              <a:gd name="T56" fmla="*/ 9525 w 63"/>
              <a:gd name="T57" fmla="*/ 245856 h 177"/>
              <a:gd name="T58" fmla="*/ 17462 w 63"/>
              <a:gd name="T59" fmla="*/ 255435 h 177"/>
              <a:gd name="T60" fmla="*/ 17462 w 63"/>
              <a:gd name="T61" fmla="*/ 265014 h 177"/>
              <a:gd name="T62" fmla="*/ 26987 w 63"/>
              <a:gd name="T63" fmla="*/ 274593 h 177"/>
              <a:gd name="T64" fmla="*/ 36512 w 63"/>
              <a:gd name="T65" fmla="*/ 282575 h 177"/>
              <a:gd name="T66" fmla="*/ 46037 w 63"/>
              <a:gd name="T67" fmla="*/ 282575 h 177"/>
              <a:gd name="T68" fmla="*/ 63500 w 63"/>
              <a:gd name="T69" fmla="*/ 282575 h 177"/>
              <a:gd name="T70" fmla="*/ 73025 w 63"/>
              <a:gd name="T71" fmla="*/ 274593 h 177"/>
              <a:gd name="T72" fmla="*/ 80962 w 63"/>
              <a:gd name="T73" fmla="*/ 265014 h 177"/>
              <a:gd name="T74" fmla="*/ 90487 w 63"/>
              <a:gd name="T75" fmla="*/ 245856 h 177"/>
              <a:gd name="T76" fmla="*/ 90487 w 63"/>
              <a:gd name="T77" fmla="*/ 228295 h 177"/>
              <a:gd name="T78" fmla="*/ 100012 w 63"/>
              <a:gd name="T79" fmla="*/ 209137 h 177"/>
              <a:gd name="T80" fmla="*/ 100012 w 63"/>
              <a:gd name="T81" fmla="*/ 191576 h 177"/>
              <a:gd name="T82" fmla="*/ 100012 w 63"/>
              <a:gd name="T83" fmla="*/ 164436 h 177"/>
              <a:gd name="T84" fmla="*/ 100012 w 63"/>
              <a:gd name="T85" fmla="*/ 118139 h 1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63"/>
              <a:gd name="T130" fmla="*/ 0 h 177"/>
              <a:gd name="T131" fmla="*/ 63 w 63"/>
              <a:gd name="T132" fmla="*/ 177 h 1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63" h="177">
                <a:moveTo>
                  <a:pt x="63" y="74"/>
                </a:moveTo>
                <a:lnTo>
                  <a:pt x="63" y="63"/>
                </a:lnTo>
                <a:lnTo>
                  <a:pt x="63" y="57"/>
                </a:lnTo>
                <a:lnTo>
                  <a:pt x="63" y="45"/>
                </a:lnTo>
                <a:lnTo>
                  <a:pt x="57" y="40"/>
                </a:lnTo>
                <a:lnTo>
                  <a:pt x="57" y="34"/>
                </a:lnTo>
                <a:lnTo>
                  <a:pt x="57" y="23"/>
                </a:lnTo>
                <a:lnTo>
                  <a:pt x="51" y="17"/>
                </a:lnTo>
                <a:lnTo>
                  <a:pt x="51" y="11"/>
                </a:lnTo>
                <a:lnTo>
                  <a:pt x="46" y="11"/>
                </a:lnTo>
                <a:lnTo>
                  <a:pt x="46" y="5"/>
                </a:lnTo>
                <a:lnTo>
                  <a:pt x="40" y="0"/>
                </a:lnTo>
                <a:lnTo>
                  <a:pt x="34" y="0"/>
                </a:lnTo>
                <a:lnTo>
                  <a:pt x="29" y="0"/>
                </a:lnTo>
                <a:lnTo>
                  <a:pt x="23" y="0"/>
                </a:lnTo>
                <a:lnTo>
                  <a:pt x="17" y="5"/>
                </a:lnTo>
                <a:lnTo>
                  <a:pt x="11" y="11"/>
                </a:lnTo>
                <a:lnTo>
                  <a:pt x="6" y="23"/>
                </a:lnTo>
                <a:lnTo>
                  <a:pt x="6" y="34"/>
                </a:lnTo>
                <a:lnTo>
                  <a:pt x="0" y="45"/>
                </a:lnTo>
                <a:lnTo>
                  <a:pt x="0" y="57"/>
                </a:lnTo>
                <a:lnTo>
                  <a:pt x="0" y="74"/>
                </a:lnTo>
                <a:lnTo>
                  <a:pt x="0" y="103"/>
                </a:lnTo>
                <a:lnTo>
                  <a:pt x="0" y="114"/>
                </a:lnTo>
                <a:lnTo>
                  <a:pt x="0" y="120"/>
                </a:lnTo>
                <a:lnTo>
                  <a:pt x="0" y="131"/>
                </a:lnTo>
                <a:lnTo>
                  <a:pt x="0" y="137"/>
                </a:lnTo>
                <a:lnTo>
                  <a:pt x="6" y="143"/>
                </a:lnTo>
                <a:lnTo>
                  <a:pt x="6" y="154"/>
                </a:lnTo>
                <a:lnTo>
                  <a:pt x="11" y="160"/>
                </a:lnTo>
                <a:lnTo>
                  <a:pt x="11" y="166"/>
                </a:lnTo>
                <a:lnTo>
                  <a:pt x="17" y="172"/>
                </a:lnTo>
                <a:lnTo>
                  <a:pt x="23" y="177"/>
                </a:lnTo>
                <a:lnTo>
                  <a:pt x="29" y="177"/>
                </a:lnTo>
                <a:lnTo>
                  <a:pt x="40" y="177"/>
                </a:lnTo>
                <a:lnTo>
                  <a:pt x="46" y="172"/>
                </a:lnTo>
                <a:lnTo>
                  <a:pt x="51" y="166"/>
                </a:lnTo>
                <a:lnTo>
                  <a:pt x="57" y="154"/>
                </a:lnTo>
                <a:lnTo>
                  <a:pt x="57" y="143"/>
                </a:lnTo>
                <a:lnTo>
                  <a:pt x="63" y="131"/>
                </a:lnTo>
                <a:lnTo>
                  <a:pt x="63" y="120"/>
                </a:lnTo>
                <a:lnTo>
                  <a:pt x="63" y="103"/>
                </a:lnTo>
                <a:lnTo>
                  <a:pt x="63" y="7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2" name="Freeform 15">
            <a:extLst>
              <a:ext uri="{FF2B5EF4-FFF2-40B4-BE49-F238E27FC236}">
                <a16:creationId xmlns="" xmlns:a16="http://schemas.microsoft.com/office/drawing/2014/main" id="{4BADA3F1-9C65-4907-84FF-11CDB02F1341}"/>
              </a:ext>
            </a:extLst>
          </p:cNvPr>
          <p:cNvSpPr>
            <a:spLocks/>
          </p:cNvSpPr>
          <p:nvPr/>
        </p:nvSpPr>
        <p:spPr bwMode="auto">
          <a:xfrm>
            <a:off x="4725987" y="1586714"/>
            <a:ext cx="216981" cy="162386"/>
          </a:xfrm>
          <a:custGeom>
            <a:avLst/>
            <a:gdLst>
              <a:gd name="T0" fmla="*/ 0 w 155"/>
              <a:gd name="T1" fmla="*/ 0 h 115"/>
              <a:gd name="T2" fmla="*/ 163513 w 155"/>
              <a:gd name="T3" fmla="*/ 0 h 115"/>
              <a:gd name="T4" fmla="*/ 173038 w 155"/>
              <a:gd name="T5" fmla="*/ 0 h 115"/>
              <a:gd name="T6" fmla="*/ 182563 w 155"/>
              <a:gd name="T7" fmla="*/ 0 h 115"/>
              <a:gd name="T8" fmla="*/ 190500 w 155"/>
              <a:gd name="T9" fmla="*/ 0 h 115"/>
              <a:gd name="T10" fmla="*/ 200025 w 155"/>
              <a:gd name="T11" fmla="*/ 9608 h 115"/>
              <a:gd name="T12" fmla="*/ 209550 w 155"/>
              <a:gd name="T13" fmla="*/ 19216 h 115"/>
              <a:gd name="T14" fmla="*/ 219075 w 155"/>
              <a:gd name="T15" fmla="*/ 27222 h 115"/>
              <a:gd name="T16" fmla="*/ 227013 w 155"/>
              <a:gd name="T17" fmla="*/ 36830 h 115"/>
              <a:gd name="T18" fmla="*/ 236538 w 155"/>
              <a:gd name="T19" fmla="*/ 46438 h 115"/>
              <a:gd name="T20" fmla="*/ 236538 w 155"/>
              <a:gd name="T21" fmla="*/ 56046 h 115"/>
              <a:gd name="T22" fmla="*/ 246063 w 155"/>
              <a:gd name="T23" fmla="*/ 64052 h 115"/>
              <a:gd name="T24" fmla="*/ 246063 w 155"/>
              <a:gd name="T25" fmla="*/ 73660 h 115"/>
              <a:gd name="T26" fmla="*/ 246063 w 155"/>
              <a:gd name="T27" fmla="*/ 92876 h 115"/>
              <a:gd name="T28" fmla="*/ 246063 w 155"/>
              <a:gd name="T29" fmla="*/ 100882 h 115"/>
              <a:gd name="T30" fmla="*/ 246063 w 155"/>
              <a:gd name="T31" fmla="*/ 120098 h 115"/>
              <a:gd name="T32" fmla="*/ 236538 w 155"/>
              <a:gd name="T33" fmla="*/ 128104 h 115"/>
              <a:gd name="T34" fmla="*/ 236538 w 155"/>
              <a:gd name="T35" fmla="*/ 137712 h 115"/>
              <a:gd name="T36" fmla="*/ 227013 w 155"/>
              <a:gd name="T37" fmla="*/ 147320 h 115"/>
              <a:gd name="T38" fmla="*/ 219075 w 155"/>
              <a:gd name="T39" fmla="*/ 156928 h 115"/>
              <a:gd name="T40" fmla="*/ 219075 w 155"/>
              <a:gd name="T41" fmla="*/ 164934 h 115"/>
              <a:gd name="T42" fmla="*/ 209550 w 155"/>
              <a:gd name="T43" fmla="*/ 174542 h 115"/>
              <a:gd name="T44" fmla="*/ 190500 w 155"/>
              <a:gd name="T45" fmla="*/ 184150 h 115"/>
              <a:gd name="T46" fmla="*/ 182563 w 155"/>
              <a:gd name="T47" fmla="*/ 184150 h 115"/>
              <a:gd name="T48" fmla="*/ 173038 w 155"/>
              <a:gd name="T49" fmla="*/ 184150 h 115"/>
              <a:gd name="T50" fmla="*/ 163513 w 155"/>
              <a:gd name="T51" fmla="*/ 184150 h 115"/>
              <a:gd name="T52" fmla="*/ 0 w 155"/>
              <a:gd name="T53" fmla="*/ 184150 h 115"/>
              <a:gd name="T54" fmla="*/ 0 w 155"/>
              <a:gd name="T55" fmla="*/ 164934 h 115"/>
              <a:gd name="T56" fmla="*/ 163513 w 155"/>
              <a:gd name="T57" fmla="*/ 164934 h 115"/>
              <a:gd name="T58" fmla="*/ 173038 w 155"/>
              <a:gd name="T59" fmla="*/ 164934 h 115"/>
              <a:gd name="T60" fmla="*/ 182563 w 155"/>
              <a:gd name="T61" fmla="*/ 164934 h 115"/>
              <a:gd name="T62" fmla="*/ 190500 w 155"/>
              <a:gd name="T63" fmla="*/ 164934 h 115"/>
              <a:gd name="T64" fmla="*/ 200025 w 155"/>
              <a:gd name="T65" fmla="*/ 156928 h 115"/>
              <a:gd name="T66" fmla="*/ 209550 w 155"/>
              <a:gd name="T67" fmla="*/ 147320 h 115"/>
              <a:gd name="T68" fmla="*/ 219075 w 155"/>
              <a:gd name="T69" fmla="*/ 137712 h 115"/>
              <a:gd name="T70" fmla="*/ 219075 w 155"/>
              <a:gd name="T71" fmla="*/ 128104 h 115"/>
              <a:gd name="T72" fmla="*/ 227013 w 155"/>
              <a:gd name="T73" fmla="*/ 120098 h 115"/>
              <a:gd name="T74" fmla="*/ 227013 w 155"/>
              <a:gd name="T75" fmla="*/ 110490 h 115"/>
              <a:gd name="T76" fmla="*/ 227013 w 155"/>
              <a:gd name="T77" fmla="*/ 100882 h 115"/>
              <a:gd name="T78" fmla="*/ 227013 w 155"/>
              <a:gd name="T79" fmla="*/ 92876 h 115"/>
              <a:gd name="T80" fmla="*/ 227013 w 155"/>
              <a:gd name="T81" fmla="*/ 83268 h 115"/>
              <a:gd name="T82" fmla="*/ 227013 w 155"/>
              <a:gd name="T83" fmla="*/ 73660 h 115"/>
              <a:gd name="T84" fmla="*/ 227013 w 155"/>
              <a:gd name="T85" fmla="*/ 64052 h 115"/>
              <a:gd name="T86" fmla="*/ 219075 w 155"/>
              <a:gd name="T87" fmla="*/ 56046 h 115"/>
              <a:gd name="T88" fmla="*/ 219075 w 155"/>
              <a:gd name="T89" fmla="*/ 46438 h 115"/>
              <a:gd name="T90" fmla="*/ 209550 w 155"/>
              <a:gd name="T91" fmla="*/ 36830 h 115"/>
              <a:gd name="T92" fmla="*/ 200025 w 155"/>
              <a:gd name="T93" fmla="*/ 27222 h 115"/>
              <a:gd name="T94" fmla="*/ 190500 w 155"/>
              <a:gd name="T95" fmla="*/ 27222 h 115"/>
              <a:gd name="T96" fmla="*/ 190500 w 155"/>
              <a:gd name="T97" fmla="*/ 19216 h 115"/>
              <a:gd name="T98" fmla="*/ 182563 w 155"/>
              <a:gd name="T99" fmla="*/ 19216 h 115"/>
              <a:gd name="T100" fmla="*/ 173038 w 155"/>
              <a:gd name="T101" fmla="*/ 19216 h 115"/>
              <a:gd name="T102" fmla="*/ 163513 w 155"/>
              <a:gd name="T103" fmla="*/ 19216 h 115"/>
              <a:gd name="T104" fmla="*/ 0 w 155"/>
              <a:gd name="T105" fmla="*/ 19216 h 115"/>
              <a:gd name="T106" fmla="*/ 0 w 155"/>
              <a:gd name="T107" fmla="*/ 0 h 1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55"/>
              <a:gd name="T163" fmla="*/ 0 h 115"/>
              <a:gd name="T164" fmla="*/ 155 w 155"/>
              <a:gd name="T165" fmla="*/ 115 h 1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55" h="115">
                <a:moveTo>
                  <a:pt x="0" y="0"/>
                </a:moveTo>
                <a:lnTo>
                  <a:pt x="103" y="0"/>
                </a:lnTo>
                <a:lnTo>
                  <a:pt x="109" y="0"/>
                </a:lnTo>
                <a:lnTo>
                  <a:pt x="115" y="0"/>
                </a:lnTo>
                <a:lnTo>
                  <a:pt x="120" y="0"/>
                </a:lnTo>
                <a:lnTo>
                  <a:pt x="126" y="6"/>
                </a:lnTo>
                <a:lnTo>
                  <a:pt x="132" y="12"/>
                </a:lnTo>
                <a:lnTo>
                  <a:pt x="138" y="17"/>
                </a:lnTo>
                <a:lnTo>
                  <a:pt x="143" y="23"/>
                </a:lnTo>
                <a:lnTo>
                  <a:pt x="149" y="29"/>
                </a:lnTo>
                <a:lnTo>
                  <a:pt x="149" y="35"/>
                </a:lnTo>
                <a:lnTo>
                  <a:pt x="155" y="40"/>
                </a:lnTo>
                <a:lnTo>
                  <a:pt x="155" y="46"/>
                </a:lnTo>
                <a:lnTo>
                  <a:pt x="155" y="58"/>
                </a:lnTo>
                <a:lnTo>
                  <a:pt x="155" y="63"/>
                </a:lnTo>
                <a:lnTo>
                  <a:pt x="155" y="75"/>
                </a:lnTo>
                <a:lnTo>
                  <a:pt x="149" y="80"/>
                </a:lnTo>
                <a:lnTo>
                  <a:pt x="149" y="86"/>
                </a:lnTo>
                <a:lnTo>
                  <a:pt x="143" y="92"/>
                </a:lnTo>
                <a:lnTo>
                  <a:pt x="138" y="98"/>
                </a:lnTo>
                <a:lnTo>
                  <a:pt x="138" y="103"/>
                </a:lnTo>
                <a:lnTo>
                  <a:pt x="132" y="109"/>
                </a:lnTo>
                <a:lnTo>
                  <a:pt x="120" y="115"/>
                </a:lnTo>
                <a:lnTo>
                  <a:pt x="115" y="115"/>
                </a:lnTo>
                <a:lnTo>
                  <a:pt x="109" y="115"/>
                </a:lnTo>
                <a:lnTo>
                  <a:pt x="103" y="115"/>
                </a:lnTo>
                <a:lnTo>
                  <a:pt x="0" y="115"/>
                </a:lnTo>
                <a:lnTo>
                  <a:pt x="0" y="103"/>
                </a:lnTo>
                <a:lnTo>
                  <a:pt x="103" y="103"/>
                </a:lnTo>
                <a:lnTo>
                  <a:pt x="109" y="103"/>
                </a:lnTo>
                <a:lnTo>
                  <a:pt x="115" y="103"/>
                </a:lnTo>
                <a:lnTo>
                  <a:pt x="120" y="103"/>
                </a:lnTo>
                <a:lnTo>
                  <a:pt x="126" y="98"/>
                </a:lnTo>
                <a:lnTo>
                  <a:pt x="132" y="92"/>
                </a:lnTo>
                <a:lnTo>
                  <a:pt x="138" y="86"/>
                </a:lnTo>
                <a:lnTo>
                  <a:pt x="138" y="80"/>
                </a:lnTo>
                <a:lnTo>
                  <a:pt x="143" y="75"/>
                </a:lnTo>
                <a:lnTo>
                  <a:pt x="143" y="69"/>
                </a:lnTo>
                <a:lnTo>
                  <a:pt x="143" y="63"/>
                </a:lnTo>
                <a:lnTo>
                  <a:pt x="143" y="58"/>
                </a:lnTo>
                <a:lnTo>
                  <a:pt x="143" y="52"/>
                </a:lnTo>
                <a:lnTo>
                  <a:pt x="143" y="46"/>
                </a:lnTo>
                <a:lnTo>
                  <a:pt x="143" y="40"/>
                </a:lnTo>
                <a:lnTo>
                  <a:pt x="138" y="35"/>
                </a:lnTo>
                <a:lnTo>
                  <a:pt x="138" y="29"/>
                </a:lnTo>
                <a:lnTo>
                  <a:pt x="132" y="23"/>
                </a:lnTo>
                <a:lnTo>
                  <a:pt x="126" y="17"/>
                </a:lnTo>
                <a:lnTo>
                  <a:pt x="120" y="17"/>
                </a:lnTo>
                <a:lnTo>
                  <a:pt x="120" y="12"/>
                </a:lnTo>
                <a:lnTo>
                  <a:pt x="115" y="12"/>
                </a:lnTo>
                <a:lnTo>
                  <a:pt x="109" y="12"/>
                </a:lnTo>
                <a:lnTo>
                  <a:pt x="103" y="1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3" name="Freeform 16">
            <a:extLst>
              <a:ext uri="{FF2B5EF4-FFF2-40B4-BE49-F238E27FC236}">
                <a16:creationId xmlns="" xmlns:a16="http://schemas.microsoft.com/office/drawing/2014/main" id="{443A7045-A094-4AB2-9C0E-66A15AEBA45B}"/>
              </a:ext>
            </a:extLst>
          </p:cNvPr>
          <p:cNvSpPr>
            <a:spLocks/>
          </p:cNvSpPr>
          <p:nvPr/>
        </p:nvSpPr>
        <p:spPr bwMode="auto">
          <a:xfrm>
            <a:off x="4878574" y="1418729"/>
            <a:ext cx="537553" cy="835726"/>
          </a:xfrm>
          <a:custGeom>
            <a:avLst/>
            <a:gdLst>
              <a:gd name="T0" fmla="*/ 363537 w 384"/>
              <a:gd name="T1" fmla="*/ 947737 h 596"/>
              <a:gd name="T2" fmla="*/ 80962 w 384"/>
              <a:gd name="T3" fmla="*/ 554967 h 596"/>
              <a:gd name="T4" fmla="*/ 53975 w 384"/>
              <a:gd name="T5" fmla="*/ 519983 h 596"/>
              <a:gd name="T6" fmla="*/ 36513 w 384"/>
              <a:gd name="T7" fmla="*/ 491360 h 596"/>
              <a:gd name="T8" fmla="*/ 26988 w 384"/>
              <a:gd name="T9" fmla="*/ 454787 h 596"/>
              <a:gd name="T10" fmla="*/ 17463 w 384"/>
              <a:gd name="T11" fmla="*/ 419803 h 596"/>
              <a:gd name="T12" fmla="*/ 9525 w 384"/>
              <a:gd name="T13" fmla="*/ 373688 h 596"/>
              <a:gd name="T14" fmla="*/ 0 w 384"/>
              <a:gd name="T15" fmla="*/ 337114 h 596"/>
              <a:gd name="T16" fmla="*/ 0 w 384"/>
              <a:gd name="T17" fmla="*/ 300541 h 596"/>
              <a:gd name="T18" fmla="*/ 0 w 384"/>
              <a:gd name="T19" fmla="*/ 254426 h 596"/>
              <a:gd name="T20" fmla="*/ 9525 w 384"/>
              <a:gd name="T21" fmla="*/ 217852 h 596"/>
              <a:gd name="T22" fmla="*/ 17463 w 384"/>
              <a:gd name="T23" fmla="*/ 182869 h 596"/>
              <a:gd name="T24" fmla="*/ 26988 w 384"/>
              <a:gd name="T25" fmla="*/ 146295 h 596"/>
              <a:gd name="T26" fmla="*/ 46037 w 384"/>
              <a:gd name="T27" fmla="*/ 109721 h 596"/>
              <a:gd name="T28" fmla="*/ 63500 w 384"/>
              <a:gd name="T29" fmla="*/ 82688 h 596"/>
              <a:gd name="T30" fmla="*/ 80962 w 384"/>
              <a:gd name="T31" fmla="*/ 54066 h 596"/>
              <a:gd name="T32" fmla="*/ 109538 w 384"/>
              <a:gd name="T33" fmla="*/ 36574 h 596"/>
              <a:gd name="T34" fmla="*/ 127000 w 384"/>
              <a:gd name="T35" fmla="*/ 17492 h 596"/>
              <a:gd name="T36" fmla="*/ 153987 w 384"/>
              <a:gd name="T37" fmla="*/ 9541 h 596"/>
              <a:gd name="T38" fmla="*/ 180975 w 384"/>
              <a:gd name="T39" fmla="*/ 0 h 596"/>
              <a:gd name="T40" fmla="*/ 200025 w 384"/>
              <a:gd name="T41" fmla="*/ 0 h 596"/>
              <a:gd name="T42" fmla="*/ 227013 w 384"/>
              <a:gd name="T43" fmla="*/ 9541 h 596"/>
              <a:gd name="T44" fmla="*/ 254000 w 384"/>
              <a:gd name="T45" fmla="*/ 17492 h 596"/>
              <a:gd name="T46" fmla="*/ 273050 w 384"/>
              <a:gd name="T47" fmla="*/ 36574 h 596"/>
              <a:gd name="T48" fmla="*/ 300038 w 384"/>
              <a:gd name="T49" fmla="*/ 54066 h 596"/>
              <a:gd name="T50" fmla="*/ 317500 w 384"/>
              <a:gd name="T51" fmla="*/ 82688 h 596"/>
              <a:gd name="T52" fmla="*/ 609600 w 384"/>
              <a:gd name="T53" fmla="*/ 483409 h 596"/>
              <a:gd name="T54" fmla="*/ 582613 w 384"/>
              <a:gd name="T55" fmla="*/ 527934 h 596"/>
              <a:gd name="T56" fmla="*/ 300038 w 384"/>
              <a:gd name="T57" fmla="*/ 136754 h 596"/>
              <a:gd name="T58" fmla="*/ 280988 w 384"/>
              <a:gd name="T59" fmla="*/ 109721 h 596"/>
              <a:gd name="T60" fmla="*/ 263525 w 384"/>
              <a:gd name="T61" fmla="*/ 90639 h 596"/>
              <a:gd name="T62" fmla="*/ 246063 w 384"/>
              <a:gd name="T63" fmla="*/ 82688 h 596"/>
              <a:gd name="T64" fmla="*/ 217488 w 384"/>
              <a:gd name="T65" fmla="*/ 73147 h 596"/>
              <a:gd name="T66" fmla="*/ 200025 w 384"/>
              <a:gd name="T67" fmla="*/ 63607 h 596"/>
              <a:gd name="T68" fmla="*/ 180975 w 384"/>
              <a:gd name="T69" fmla="*/ 63607 h 596"/>
              <a:gd name="T70" fmla="*/ 163512 w 384"/>
              <a:gd name="T71" fmla="*/ 73147 h 596"/>
              <a:gd name="T72" fmla="*/ 146050 w 384"/>
              <a:gd name="T73" fmla="*/ 73147 h 596"/>
              <a:gd name="T74" fmla="*/ 127000 w 384"/>
              <a:gd name="T75" fmla="*/ 90639 h 596"/>
              <a:gd name="T76" fmla="*/ 109538 w 384"/>
              <a:gd name="T77" fmla="*/ 109721 h 596"/>
              <a:gd name="T78" fmla="*/ 90487 w 384"/>
              <a:gd name="T79" fmla="*/ 127213 h 596"/>
              <a:gd name="T80" fmla="*/ 80962 w 384"/>
              <a:gd name="T81" fmla="*/ 154246 h 596"/>
              <a:gd name="T82" fmla="*/ 63500 w 384"/>
              <a:gd name="T83" fmla="*/ 182869 h 596"/>
              <a:gd name="T84" fmla="*/ 53975 w 384"/>
              <a:gd name="T85" fmla="*/ 209901 h 596"/>
              <a:gd name="T86" fmla="*/ 46037 w 384"/>
              <a:gd name="T87" fmla="*/ 236934 h 596"/>
              <a:gd name="T88" fmla="*/ 46037 w 384"/>
              <a:gd name="T89" fmla="*/ 273508 h 596"/>
              <a:gd name="T90" fmla="*/ 46037 w 384"/>
              <a:gd name="T91" fmla="*/ 300541 h 596"/>
              <a:gd name="T92" fmla="*/ 46037 w 384"/>
              <a:gd name="T93" fmla="*/ 337114 h 596"/>
              <a:gd name="T94" fmla="*/ 46037 w 384"/>
              <a:gd name="T95" fmla="*/ 364147 h 596"/>
              <a:gd name="T96" fmla="*/ 53975 w 384"/>
              <a:gd name="T97" fmla="*/ 391180 h 596"/>
              <a:gd name="T98" fmla="*/ 63500 w 384"/>
              <a:gd name="T99" fmla="*/ 427754 h 596"/>
              <a:gd name="T100" fmla="*/ 73025 w 384"/>
              <a:gd name="T101" fmla="*/ 454787 h 596"/>
              <a:gd name="T102" fmla="*/ 80962 w 384"/>
              <a:gd name="T103" fmla="*/ 483409 h 596"/>
              <a:gd name="T104" fmla="*/ 100012 w 384"/>
              <a:gd name="T105" fmla="*/ 510442 h 596"/>
              <a:gd name="T106" fmla="*/ 390525 w 384"/>
              <a:gd name="T107" fmla="*/ 901622 h 596"/>
              <a:gd name="T108" fmla="*/ 363537 w 384"/>
              <a:gd name="T109" fmla="*/ 947737 h 59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596"/>
              <a:gd name="T167" fmla="*/ 384 w 384"/>
              <a:gd name="T168" fmla="*/ 596 h 59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596">
                <a:moveTo>
                  <a:pt x="229" y="596"/>
                </a:moveTo>
                <a:lnTo>
                  <a:pt x="51" y="349"/>
                </a:lnTo>
                <a:lnTo>
                  <a:pt x="34" y="327"/>
                </a:lnTo>
                <a:lnTo>
                  <a:pt x="23" y="309"/>
                </a:lnTo>
                <a:lnTo>
                  <a:pt x="17" y="286"/>
                </a:lnTo>
                <a:lnTo>
                  <a:pt x="11" y="264"/>
                </a:lnTo>
                <a:lnTo>
                  <a:pt x="6" y="235"/>
                </a:lnTo>
                <a:lnTo>
                  <a:pt x="0" y="212"/>
                </a:lnTo>
                <a:lnTo>
                  <a:pt x="0" y="189"/>
                </a:lnTo>
                <a:lnTo>
                  <a:pt x="0" y="160"/>
                </a:lnTo>
                <a:lnTo>
                  <a:pt x="6" y="137"/>
                </a:lnTo>
                <a:lnTo>
                  <a:pt x="11" y="115"/>
                </a:lnTo>
                <a:lnTo>
                  <a:pt x="17" y="92"/>
                </a:lnTo>
                <a:lnTo>
                  <a:pt x="29" y="69"/>
                </a:lnTo>
                <a:lnTo>
                  <a:pt x="40" y="52"/>
                </a:lnTo>
                <a:lnTo>
                  <a:pt x="51" y="34"/>
                </a:lnTo>
                <a:lnTo>
                  <a:pt x="69" y="23"/>
                </a:lnTo>
                <a:lnTo>
                  <a:pt x="80" y="11"/>
                </a:lnTo>
                <a:lnTo>
                  <a:pt x="97" y="6"/>
                </a:lnTo>
                <a:lnTo>
                  <a:pt x="114" y="0"/>
                </a:lnTo>
                <a:lnTo>
                  <a:pt x="126" y="0"/>
                </a:lnTo>
                <a:lnTo>
                  <a:pt x="143" y="6"/>
                </a:lnTo>
                <a:lnTo>
                  <a:pt x="160" y="11"/>
                </a:lnTo>
                <a:lnTo>
                  <a:pt x="172" y="23"/>
                </a:lnTo>
                <a:lnTo>
                  <a:pt x="189" y="34"/>
                </a:lnTo>
                <a:lnTo>
                  <a:pt x="200" y="52"/>
                </a:lnTo>
                <a:lnTo>
                  <a:pt x="384" y="304"/>
                </a:lnTo>
                <a:lnTo>
                  <a:pt x="367" y="332"/>
                </a:lnTo>
                <a:lnTo>
                  <a:pt x="189" y="86"/>
                </a:lnTo>
                <a:lnTo>
                  <a:pt x="177" y="69"/>
                </a:lnTo>
                <a:lnTo>
                  <a:pt x="166" y="57"/>
                </a:lnTo>
                <a:lnTo>
                  <a:pt x="155" y="52"/>
                </a:lnTo>
                <a:lnTo>
                  <a:pt x="137" y="46"/>
                </a:lnTo>
                <a:lnTo>
                  <a:pt x="126" y="40"/>
                </a:lnTo>
                <a:lnTo>
                  <a:pt x="114" y="40"/>
                </a:lnTo>
                <a:lnTo>
                  <a:pt x="103" y="46"/>
                </a:lnTo>
                <a:lnTo>
                  <a:pt x="92" y="46"/>
                </a:lnTo>
                <a:lnTo>
                  <a:pt x="80" y="57"/>
                </a:lnTo>
                <a:lnTo>
                  <a:pt x="69" y="69"/>
                </a:lnTo>
                <a:lnTo>
                  <a:pt x="57" y="80"/>
                </a:lnTo>
                <a:lnTo>
                  <a:pt x="51" y="97"/>
                </a:lnTo>
                <a:lnTo>
                  <a:pt x="40" y="115"/>
                </a:lnTo>
                <a:lnTo>
                  <a:pt x="34" y="132"/>
                </a:lnTo>
                <a:lnTo>
                  <a:pt x="29" y="149"/>
                </a:lnTo>
                <a:lnTo>
                  <a:pt x="29" y="172"/>
                </a:lnTo>
                <a:lnTo>
                  <a:pt x="29" y="189"/>
                </a:lnTo>
                <a:lnTo>
                  <a:pt x="29" y="212"/>
                </a:lnTo>
                <a:lnTo>
                  <a:pt x="29" y="229"/>
                </a:lnTo>
                <a:lnTo>
                  <a:pt x="34" y="246"/>
                </a:lnTo>
                <a:lnTo>
                  <a:pt x="40" y="269"/>
                </a:lnTo>
                <a:lnTo>
                  <a:pt x="46" y="286"/>
                </a:lnTo>
                <a:lnTo>
                  <a:pt x="51" y="304"/>
                </a:lnTo>
                <a:lnTo>
                  <a:pt x="63" y="321"/>
                </a:lnTo>
                <a:lnTo>
                  <a:pt x="246" y="567"/>
                </a:lnTo>
                <a:lnTo>
                  <a:pt x="229" y="596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4" name="Freeform 17">
            <a:extLst>
              <a:ext uri="{FF2B5EF4-FFF2-40B4-BE49-F238E27FC236}">
                <a16:creationId xmlns="" xmlns:a16="http://schemas.microsoft.com/office/drawing/2014/main" id="{5FA16E45-96F6-47FD-98A7-AC140A49E8CF}"/>
              </a:ext>
            </a:extLst>
          </p:cNvPr>
          <p:cNvSpPr>
            <a:spLocks/>
          </p:cNvSpPr>
          <p:nvPr/>
        </p:nvSpPr>
        <p:spPr bwMode="auto">
          <a:xfrm>
            <a:off x="4886973" y="1457926"/>
            <a:ext cx="537553" cy="835726"/>
          </a:xfrm>
          <a:custGeom>
            <a:avLst/>
            <a:gdLst>
              <a:gd name="T0" fmla="*/ 363537 w 384"/>
              <a:gd name="T1" fmla="*/ 947737 h 596"/>
              <a:gd name="T2" fmla="*/ 80962 w 384"/>
              <a:gd name="T3" fmla="*/ 554967 h 596"/>
              <a:gd name="T4" fmla="*/ 53975 w 384"/>
              <a:gd name="T5" fmla="*/ 519983 h 596"/>
              <a:gd name="T6" fmla="*/ 36513 w 384"/>
              <a:gd name="T7" fmla="*/ 491360 h 596"/>
              <a:gd name="T8" fmla="*/ 26988 w 384"/>
              <a:gd name="T9" fmla="*/ 454787 h 596"/>
              <a:gd name="T10" fmla="*/ 17463 w 384"/>
              <a:gd name="T11" fmla="*/ 419803 h 596"/>
              <a:gd name="T12" fmla="*/ 9525 w 384"/>
              <a:gd name="T13" fmla="*/ 373688 h 596"/>
              <a:gd name="T14" fmla="*/ 0 w 384"/>
              <a:gd name="T15" fmla="*/ 337114 h 596"/>
              <a:gd name="T16" fmla="*/ 0 w 384"/>
              <a:gd name="T17" fmla="*/ 300541 h 596"/>
              <a:gd name="T18" fmla="*/ 0 w 384"/>
              <a:gd name="T19" fmla="*/ 254426 h 596"/>
              <a:gd name="T20" fmla="*/ 9525 w 384"/>
              <a:gd name="T21" fmla="*/ 217852 h 596"/>
              <a:gd name="T22" fmla="*/ 17463 w 384"/>
              <a:gd name="T23" fmla="*/ 182869 h 596"/>
              <a:gd name="T24" fmla="*/ 26988 w 384"/>
              <a:gd name="T25" fmla="*/ 146295 h 596"/>
              <a:gd name="T26" fmla="*/ 46037 w 384"/>
              <a:gd name="T27" fmla="*/ 109721 h 596"/>
              <a:gd name="T28" fmla="*/ 63500 w 384"/>
              <a:gd name="T29" fmla="*/ 82688 h 596"/>
              <a:gd name="T30" fmla="*/ 80962 w 384"/>
              <a:gd name="T31" fmla="*/ 54066 h 596"/>
              <a:gd name="T32" fmla="*/ 109538 w 384"/>
              <a:gd name="T33" fmla="*/ 36574 h 596"/>
              <a:gd name="T34" fmla="*/ 127000 w 384"/>
              <a:gd name="T35" fmla="*/ 17492 h 596"/>
              <a:gd name="T36" fmla="*/ 153987 w 384"/>
              <a:gd name="T37" fmla="*/ 9541 h 596"/>
              <a:gd name="T38" fmla="*/ 180975 w 384"/>
              <a:gd name="T39" fmla="*/ 0 h 596"/>
              <a:gd name="T40" fmla="*/ 200025 w 384"/>
              <a:gd name="T41" fmla="*/ 0 h 596"/>
              <a:gd name="T42" fmla="*/ 227013 w 384"/>
              <a:gd name="T43" fmla="*/ 9541 h 596"/>
              <a:gd name="T44" fmla="*/ 254000 w 384"/>
              <a:gd name="T45" fmla="*/ 17492 h 596"/>
              <a:gd name="T46" fmla="*/ 273050 w 384"/>
              <a:gd name="T47" fmla="*/ 36574 h 596"/>
              <a:gd name="T48" fmla="*/ 300038 w 384"/>
              <a:gd name="T49" fmla="*/ 54066 h 596"/>
              <a:gd name="T50" fmla="*/ 317500 w 384"/>
              <a:gd name="T51" fmla="*/ 82688 h 596"/>
              <a:gd name="T52" fmla="*/ 609600 w 384"/>
              <a:gd name="T53" fmla="*/ 483409 h 596"/>
              <a:gd name="T54" fmla="*/ 582613 w 384"/>
              <a:gd name="T55" fmla="*/ 527934 h 596"/>
              <a:gd name="T56" fmla="*/ 300038 w 384"/>
              <a:gd name="T57" fmla="*/ 136754 h 596"/>
              <a:gd name="T58" fmla="*/ 280988 w 384"/>
              <a:gd name="T59" fmla="*/ 109721 h 596"/>
              <a:gd name="T60" fmla="*/ 263525 w 384"/>
              <a:gd name="T61" fmla="*/ 90639 h 596"/>
              <a:gd name="T62" fmla="*/ 246063 w 384"/>
              <a:gd name="T63" fmla="*/ 82688 h 596"/>
              <a:gd name="T64" fmla="*/ 217488 w 384"/>
              <a:gd name="T65" fmla="*/ 73147 h 596"/>
              <a:gd name="T66" fmla="*/ 200025 w 384"/>
              <a:gd name="T67" fmla="*/ 63607 h 596"/>
              <a:gd name="T68" fmla="*/ 180975 w 384"/>
              <a:gd name="T69" fmla="*/ 63607 h 596"/>
              <a:gd name="T70" fmla="*/ 163512 w 384"/>
              <a:gd name="T71" fmla="*/ 73147 h 596"/>
              <a:gd name="T72" fmla="*/ 146050 w 384"/>
              <a:gd name="T73" fmla="*/ 73147 h 596"/>
              <a:gd name="T74" fmla="*/ 127000 w 384"/>
              <a:gd name="T75" fmla="*/ 90639 h 596"/>
              <a:gd name="T76" fmla="*/ 109538 w 384"/>
              <a:gd name="T77" fmla="*/ 109721 h 596"/>
              <a:gd name="T78" fmla="*/ 90487 w 384"/>
              <a:gd name="T79" fmla="*/ 127213 h 596"/>
              <a:gd name="T80" fmla="*/ 80962 w 384"/>
              <a:gd name="T81" fmla="*/ 154246 h 596"/>
              <a:gd name="T82" fmla="*/ 63500 w 384"/>
              <a:gd name="T83" fmla="*/ 182869 h 596"/>
              <a:gd name="T84" fmla="*/ 53975 w 384"/>
              <a:gd name="T85" fmla="*/ 209901 h 596"/>
              <a:gd name="T86" fmla="*/ 46037 w 384"/>
              <a:gd name="T87" fmla="*/ 236934 h 596"/>
              <a:gd name="T88" fmla="*/ 46037 w 384"/>
              <a:gd name="T89" fmla="*/ 273508 h 596"/>
              <a:gd name="T90" fmla="*/ 46037 w 384"/>
              <a:gd name="T91" fmla="*/ 300541 h 596"/>
              <a:gd name="T92" fmla="*/ 46037 w 384"/>
              <a:gd name="T93" fmla="*/ 337114 h 596"/>
              <a:gd name="T94" fmla="*/ 46037 w 384"/>
              <a:gd name="T95" fmla="*/ 364147 h 596"/>
              <a:gd name="T96" fmla="*/ 53975 w 384"/>
              <a:gd name="T97" fmla="*/ 391180 h 596"/>
              <a:gd name="T98" fmla="*/ 63500 w 384"/>
              <a:gd name="T99" fmla="*/ 427754 h 596"/>
              <a:gd name="T100" fmla="*/ 73025 w 384"/>
              <a:gd name="T101" fmla="*/ 454787 h 596"/>
              <a:gd name="T102" fmla="*/ 80962 w 384"/>
              <a:gd name="T103" fmla="*/ 483409 h 596"/>
              <a:gd name="T104" fmla="*/ 100012 w 384"/>
              <a:gd name="T105" fmla="*/ 510442 h 596"/>
              <a:gd name="T106" fmla="*/ 390525 w 384"/>
              <a:gd name="T107" fmla="*/ 901622 h 596"/>
              <a:gd name="T108" fmla="*/ 363537 w 384"/>
              <a:gd name="T109" fmla="*/ 947737 h 59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596"/>
              <a:gd name="T167" fmla="*/ 384 w 384"/>
              <a:gd name="T168" fmla="*/ 596 h 59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596">
                <a:moveTo>
                  <a:pt x="229" y="596"/>
                </a:moveTo>
                <a:lnTo>
                  <a:pt x="51" y="349"/>
                </a:lnTo>
                <a:lnTo>
                  <a:pt x="34" y="327"/>
                </a:lnTo>
                <a:lnTo>
                  <a:pt x="23" y="309"/>
                </a:lnTo>
                <a:lnTo>
                  <a:pt x="17" y="286"/>
                </a:lnTo>
                <a:lnTo>
                  <a:pt x="11" y="264"/>
                </a:lnTo>
                <a:lnTo>
                  <a:pt x="6" y="235"/>
                </a:lnTo>
                <a:lnTo>
                  <a:pt x="0" y="212"/>
                </a:lnTo>
                <a:lnTo>
                  <a:pt x="0" y="189"/>
                </a:lnTo>
                <a:lnTo>
                  <a:pt x="0" y="160"/>
                </a:lnTo>
                <a:lnTo>
                  <a:pt x="6" y="137"/>
                </a:lnTo>
                <a:lnTo>
                  <a:pt x="11" y="115"/>
                </a:lnTo>
                <a:lnTo>
                  <a:pt x="17" y="92"/>
                </a:lnTo>
                <a:lnTo>
                  <a:pt x="29" y="69"/>
                </a:lnTo>
                <a:lnTo>
                  <a:pt x="40" y="52"/>
                </a:lnTo>
                <a:lnTo>
                  <a:pt x="51" y="34"/>
                </a:lnTo>
                <a:lnTo>
                  <a:pt x="69" y="23"/>
                </a:lnTo>
                <a:lnTo>
                  <a:pt x="80" y="11"/>
                </a:lnTo>
                <a:lnTo>
                  <a:pt x="97" y="6"/>
                </a:lnTo>
                <a:lnTo>
                  <a:pt x="114" y="0"/>
                </a:lnTo>
                <a:lnTo>
                  <a:pt x="126" y="0"/>
                </a:lnTo>
                <a:lnTo>
                  <a:pt x="143" y="6"/>
                </a:lnTo>
                <a:lnTo>
                  <a:pt x="160" y="11"/>
                </a:lnTo>
                <a:lnTo>
                  <a:pt x="172" y="23"/>
                </a:lnTo>
                <a:lnTo>
                  <a:pt x="189" y="34"/>
                </a:lnTo>
                <a:lnTo>
                  <a:pt x="200" y="52"/>
                </a:lnTo>
                <a:lnTo>
                  <a:pt x="384" y="304"/>
                </a:lnTo>
                <a:lnTo>
                  <a:pt x="367" y="332"/>
                </a:lnTo>
                <a:lnTo>
                  <a:pt x="189" y="86"/>
                </a:lnTo>
                <a:lnTo>
                  <a:pt x="177" y="69"/>
                </a:lnTo>
                <a:lnTo>
                  <a:pt x="166" y="57"/>
                </a:lnTo>
                <a:lnTo>
                  <a:pt x="155" y="52"/>
                </a:lnTo>
                <a:lnTo>
                  <a:pt x="137" y="46"/>
                </a:lnTo>
                <a:lnTo>
                  <a:pt x="126" y="40"/>
                </a:lnTo>
                <a:lnTo>
                  <a:pt x="114" y="40"/>
                </a:lnTo>
                <a:lnTo>
                  <a:pt x="103" y="46"/>
                </a:lnTo>
                <a:lnTo>
                  <a:pt x="92" y="46"/>
                </a:lnTo>
                <a:lnTo>
                  <a:pt x="80" y="57"/>
                </a:lnTo>
                <a:lnTo>
                  <a:pt x="69" y="69"/>
                </a:lnTo>
                <a:lnTo>
                  <a:pt x="57" y="80"/>
                </a:lnTo>
                <a:lnTo>
                  <a:pt x="51" y="97"/>
                </a:lnTo>
                <a:lnTo>
                  <a:pt x="40" y="115"/>
                </a:lnTo>
                <a:lnTo>
                  <a:pt x="34" y="132"/>
                </a:lnTo>
                <a:lnTo>
                  <a:pt x="29" y="149"/>
                </a:lnTo>
                <a:lnTo>
                  <a:pt x="29" y="172"/>
                </a:lnTo>
                <a:lnTo>
                  <a:pt x="29" y="189"/>
                </a:lnTo>
                <a:lnTo>
                  <a:pt x="29" y="212"/>
                </a:lnTo>
                <a:lnTo>
                  <a:pt x="29" y="229"/>
                </a:lnTo>
                <a:lnTo>
                  <a:pt x="34" y="246"/>
                </a:lnTo>
                <a:lnTo>
                  <a:pt x="40" y="269"/>
                </a:lnTo>
                <a:lnTo>
                  <a:pt x="46" y="286"/>
                </a:lnTo>
                <a:lnTo>
                  <a:pt x="51" y="304"/>
                </a:lnTo>
                <a:lnTo>
                  <a:pt x="63" y="321"/>
                </a:lnTo>
                <a:lnTo>
                  <a:pt x="246" y="567"/>
                </a:lnTo>
                <a:lnTo>
                  <a:pt x="229" y="59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3F6D5D02-0623-4E9D-9E2F-A645BA624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5165" y="1562916"/>
            <a:ext cx="176385" cy="34577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6" name="Line 19">
            <a:extLst>
              <a:ext uri="{FF2B5EF4-FFF2-40B4-BE49-F238E27FC236}">
                <a16:creationId xmlns="" xmlns:a16="http://schemas.microsoft.com/office/drawing/2014/main" id="{B20781E2-910B-4191-834A-24BFF6BE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545" y="1852691"/>
            <a:ext cx="200183" cy="37796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7" name="Freeform 20">
            <a:extLst>
              <a:ext uri="{FF2B5EF4-FFF2-40B4-BE49-F238E27FC236}">
                <a16:creationId xmlns="" xmlns:a16="http://schemas.microsoft.com/office/drawing/2014/main" id="{D2750DDE-BDEF-45B1-9459-07B57B8948CA}"/>
              </a:ext>
            </a:extLst>
          </p:cNvPr>
          <p:cNvSpPr>
            <a:spLocks/>
          </p:cNvSpPr>
          <p:nvPr/>
        </p:nvSpPr>
        <p:spPr bwMode="auto">
          <a:xfrm>
            <a:off x="5155749" y="1795295"/>
            <a:ext cx="183384" cy="281376"/>
          </a:xfrm>
          <a:custGeom>
            <a:avLst/>
            <a:gdLst>
              <a:gd name="T0" fmla="*/ 153987 w 131"/>
              <a:gd name="T1" fmla="*/ 319088 h 201"/>
              <a:gd name="T2" fmla="*/ 36512 w 131"/>
              <a:gd name="T3" fmla="*/ 153988 h 201"/>
              <a:gd name="T4" fmla="*/ 26987 w 131"/>
              <a:gd name="T5" fmla="*/ 146050 h 201"/>
              <a:gd name="T6" fmla="*/ 17462 w 131"/>
              <a:gd name="T7" fmla="*/ 136525 h 201"/>
              <a:gd name="T8" fmla="*/ 17462 w 131"/>
              <a:gd name="T9" fmla="*/ 119063 h 201"/>
              <a:gd name="T10" fmla="*/ 7937 w 131"/>
              <a:gd name="T11" fmla="*/ 109538 h 201"/>
              <a:gd name="T12" fmla="*/ 0 w 131"/>
              <a:gd name="T13" fmla="*/ 90488 h 201"/>
              <a:gd name="T14" fmla="*/ 0 w 131"/>
              <a:gd name="T15" fmla="*/ 82550 h 201"/>
              <a:gd name="T16" fmla="*/ 0 w 131"/>
              <a:gd name="T17" fmla="*/ 63500 h 201"/>
              <a:gd name="T18" fmla="*/ 0 w 131"/>
              <a:gd name="T19" fmla="*/ 53975 h 201"/>
              <a:gd name="T20" fmla="*/ 0 w 131"/>
              <a:gd name="T21" fmla="*/ 46038 h 201"/>
              <a:gd name="T22" fmla="*/ 0 w 131"/>
              <a:gd name="T23" fmla="*/ 36513 h 201"/>
              <a:gd name="T24" fmla="*/ 0 w 131"/>
              <a:gd name="T25" fmla="*/ 26988 h 201"/>
              <a:gd name="T26" fmla="*/ 0 w 131"/>
              <a:gd name="T27" fmla="*/ 17463 h 201"/>
              <a:gd name="T28" fmla="*/ 7937 w 131"/>
              <a:gd name="T29" fmla="*/ 9525 h 201"/>
              <a:gd name="T30" fmla="*/ 17462 w 131"/>
              <a:gd name="T31" fmla="*/ 0 h 201"/>
              <a:gd name="T32" fmla="*/ 26987 w 131"/>
              <a:gd name="T33" fmla="*/ 0 h 201"/>
              <a:gd name="T34" fmla="*/ 36512 w 131"/>
              <a:gd name="T35" fmla="*/ 0 h 201"/>
              <a:gd name="T36" fmla="*/ 44450 w 131"/>
              <a:gd name="T37" fmla="*/ 0 h 201"/>
              <a:gd name="T38" fmla="*/ 53975 w 131"/>
              <a:gd name="T39" fmla="*/ 0 h 201"/>
              <a:gd name="T40" fmla="*/ 63500 w 131"/>
              <a:gd name="T41" fmla="*/ 9525 h 201"/>
              <a:gd name="T42" fmla="*/ 73025 w 131"/>
              <a:gd name="T43" fmla="*/ 17463 h 201"/>
              <a:gd name="T44" fmla="*/ 80962 w 131"/>
              <a:gd name="T45" fmla="*/ 26988 h 201"/>
              <a:gd name="T46" fmla="*/ 90487 w 131"/>
              <a:gd name="T47" fmla="*/ 36513 h 201"/>
              <a:gd name="T48" fmla="*/ 90487 w 131"/>
              <a:gd name="T49" fmla="*/ 46038 h 201"/>
              <a:gd name="T50" fmla="*/ 207962 w 131"/>
              <a:gd name="T51" fmla="*/ 209550 h 201"/>
              <a:gd name="T52" fmla="*/ 207962 w 131"/>
              <a:gd name="T53" fmla="*/ 219075 h 201"/>
              <a:gd name="T54" fmla="*/ 90487 w 131"/>
              <a:gd name="T55" fmla="*/ 53975 h 201"/>
              <a:gd name="T56" fmla="*/ 80962 w 131"/>
              <a:gd name="T57" fmla="*/ 46038 h 201"/>
              <a:gd name="T58" fmla="*/ 73025 w 131"/>
              <a:gd name="T59" fmla="*/ 36513 h 201"/>
              <a:gd name="T60" fmla="*/ 63500 w 131"/>
              <a:gd name="T61" fmla="*/ 36513 h 201"/>
              <a:gd name="T62" fmla="*/ 63500 w 131"/>
              <a:gd name="T63" fmla="*/ 26988 h 201"/>
              <a:gd name="T64" fmla="*/ 53975 w 131"/>
              <a:gd name="T65" fmla="*/ 26988 h 201"/>
              <a:gd name="T66" fmla="*/ 44450 w 131"/>
              <a:gd name="T67" fmla="*/ 17463 h 201"/>
              <a:gd name="T68" fmla="*/ 36512 w 131"/>
              <a:gd name="T69" fmla="*/ 17463 h 201"/>
              <a:gd name="T70" fmla="*/ 26987 w 131"/>
              <a:gd name="T71" fmla="*/ 17463 h 201"/>
              <a:gd name="T72" fmla="*/ 17462 w 131"/>
              <a:gd name="T73" fmla="*/ 26988 h 201"/>
              <a:gd name="T74" fmla="*/ 17462 w 131"/>
              <a:gd name="T75" fmla="*/ 36513 h 201"/>
              <a:gd name="T76" fmla="*/ 7937 w 131"/>
              <a:gd name="T77" fmla="*/ 36513 h 201"/>
              <a:gd name="T78" fmla="*/ 7937 w 131"/>
              <a:gd name="T79" fmla="*/ 46038 h 201"/>
              <a:gd name="T80" fmla="*/ 7937 w 131"/>
              <a:gd name="T81" fmla="*/ 53975 h 201"/>
              <a:gd name="T82" fmla="*/ 7937 w 131"/>
              <a:gd name="T83" fmla="*/ 63500 h 201"/>
              <a:gd name="T84" fmla="*/ 7937 w 131"/>
              <a:gd name="T85" fmla="*/ 73025 h 201"/>
              <a:gd name="T86" fmla="*/ 17462 w 131"/>
              <a:gd name="T87" fmla="*/ 82550 h 201"/>
              <a:gd name="T88" fmla="*/ 17462 w 131"/>
              <a:gd name="T89" fmla="*/ 90488 h 201"/>
              <a:gd name="T90" fmla="*/ 17462 w 131"/>
              <a:gd name="T91" fmla="*/ 109538 h 201"/>
              <a:gd name="T92" fmla="*/ 26987 w 131"/>
              <a:gd name="T93" fmla="*/ 119063 h 201"/>
              <a:gd name="T94" fmla="*/ 26987 w 131"/>
              <a:gd name="T95" fmla="*/ 127000 h 201"/>
              <a:gd name="T96" fmla="*/ 36512 w 131"/>
              <a:gd name="T97" fmla="*/ 136525 h 201"/>
              <a:gd name="T98" fmla="*/ 44450 w 131"/>
              <a:gd name="T99" fmla="*/ 146050 h 201"/>
              <a:gd name="T100" fmla="*/ 153987 w 131"/>
              <a:gd name="T101" fmla="*/ 309563 h 201"/>
              <a:gd name="T102" fmla="*/ 153987 w 131"/>
              <a:gd name="T103" fmla="*/ 319088 h 2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201"/>
              <a:gd name="T158" fmla="*/ 131 w 131"/>
              <a:gd name="T159" fmla="*/ 201 h 2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201">
                <a:moveTo>
                  <a:pt x="97" y="201"/>
                </a:moveTo>
                <a:lnTo>
                  <a:pt x="23" y="97"/>
                </a:lnTo>
                <a:lnTo>
                  <a:pt x="17" y="92"/>
                </a:lnTo>
                <a:lnTo>
                  <a:pt x="11" y="86"/>
                </a:lnTo>
                <a:lnTo>
                  <a:pt x="11" y="75"/>
                </a:lnTo>
                <a:lnTo>
                  <a:pt x="5" y="69"/>
                </a:lnTo>
                <a:lnTo>
                  <a:pt x="0" y="57"/>
                </a:lnTo>
                <a:lnTo>
                  <a:pt x="0" y="52"/>
                </a:lnTo>
                <a:lnTo>
                  <a:pt x="0" y="40"/>
                </a:lnTo>
                <a:lnTo>
                  <a:pt x="0" y="34"/>
                </a:lnTo>
                <a:lnTo>
                  <a:pt x="0" y="29"/>
                </a:lnTo>
                <a:lnTo>
                  <a:pt x="0" y="23"/>
                </a:lnTo>
                <a:lnTo>
                  <a:pt x="0" y="17"/>
                </a:lnTo>
                <a:lnTo>
                  <a:pt x="0" y="11"/>
                </a:lnTo>
                <a:lnTo>
                  <a:pt x="5" y="6"/>
                </a:lnTo>
                <a:lnTo>
                  <a:pt x="11" y="0"/>
                </a:lnTo>
                <a:lnTo>
                  <a:pt x="17" y="0"/>
                </a:lnTo>
                <a:lnTo>
                  <a:pt x="23" y="0"/>
                </a:lnTo>
                <a:lnTo>
                  <a:pt x="28" y="0"/>
                </a:lnTo>
                <a:lnTo>
                  <a:pt x="34" y="0"/>
                </a:lnTo>
                <a:lnTo>
                  <a:pt x="40" y="6"/>
                </a:lnTo>
                <a:lnTo>
                  <a:pt x="46" y="11"/>
                </a:lnTo>
                <a:lnTo>
                  <a:pt x="51" y="17"/>
                </a:lnTo>
                <a:lnTo>
                  <a:pt x="57" y="23"/>
                </a:lnTo>
                <a:lnTo>
                  <a:pt x="57" y="29"/>
                </a:lnTo>
                <a:lnTo>
                  <a:pt x="131" y="132"/>
                </a:lnTo>
                <a:lnTo>
                  <a:pt x="131" y="138"/>
                </a:lnTo>
                <a:lnTo>
                  <a:pt x="57" y="34"/>
                </a:lnTo>
                <a:lnTo>
                  <a:pt x="51" y="29"/>
                </a:lnTo>
                <a:lnTo>
                  <a:pt x="46" y="23"/>
                </a:lnTo>
                <a:lnTo>
                  <a:pt x="40" y="23"/>
                </a:lnTo>
                <a:lnTo>
                  <a:pt x="40" y="17"/>
                </a:lnTo>
                <a:lnTo>
                  <a:pt x="34" y="17"/>
                </a:lnTo>
                <a:lnTo>
                  <a:pt x="28" y="11"/>
                </a:lnTo>
                <a:lnTo>
                  <a:pt x="23" y="11"/>
                </a:lnTo>
                <a:lnTo>
                  <a:pt x="17" y="11"/>
                </a:lnTo>
                <a:lnTo>
                  <a:pt x="11" y="17"/>
                </a:lnTo>
                <a:lnTo>
                  <a:pt x="11" y="23"/>
                </a:lnTo>
                <a:lnTo>
                  <a:pt x="5" y="23"/>
                </a:lnTo>
                <a:lnTo>
                  <a:pt x="5" y="29"/>
                </a:lnTo>
                <a:lnTo>
                  <a:pt x="5" y="34"/>
                </a:lnTo>
                <a:lnTo>
                  <a:pt x="5" y="40"/>
                </a:lnTo>
                <a:lnTo>
                  <a:pt x="5" y="46"/>
                </a:lnTo>
                <a:lnTo>
                  <a:pt x="11" y="52"/>
                </a:lnTo>
                <a:lnTo>
                  <a:pt x="11" y="57"/>
                </a:lnTo>
                <a:lnTo>
                  <a:pt x="11" y="69"/>
                </a:lnTo>
                <a:lnTo>
                  <a:pt x="17" y="75"/>
                </a:lnTo>
                <a:lnTo>
                  <a:pt x="17" y="80"/>
                </a:lnTo>
                <a:lnTo>
                  <a:pt x="23" y="86"/>
                </a:lnTo>
                <a:lnTo>
                  <a:pt x="28" y="92"/>
                </a:lnTo>
                <a:lnTo>
                  <a:pt x="97" y="195"/>
                </a:lnTo>
                <a:lnTo>
                  <a:pt x="97" y="20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8" name="Freeform 21">
            <a:extLst>
              <a:ext uri="{FF2B5EF4-FFF2-40B4-BE49-F238E27FC236}">
                <a16:creationId xmlns="" xmlns:a16="http://schemas.microsoft.com/office/drawing/2014/main" id="{F8FFC28D-7ACE-406D-AEDB-B9542C441130}"/>
              </a:ext>
            </a:extLst>
          </p:cNvPr>
          <p:cNvSpPr>
            <a:spLocks/>
          </p:cNvSpPr>
          <p:nvPr/>
        </p:nvSpPr>
        <p:spPr bwMode="auto">
          <a:xfrm>
            <a:off x="5155749" y="1795295"/>
            <a:ext cx="183384" cy="281376"/>
          </a:xfrm>
          <a:custGeom>
            <a:avLst/>
            <a:gdLst>
              <a:gd name="T0" fmla="*/ 153987 w 131"/>
              <a:gd name="T1" fmla="*/ 319088 h 201"/>
              <a:gd name="T2" fmla="*/ 36512 w 131"/>
              <a:gd name="T3" fmla="*/ 153988 h 201"/>
              <a:gd name="T4" fmla="*/ 26987 w 131"/>
              <a:gd name="T5" fmla="*/ 146050 h 201"/>
              <a:gd name="T6" fmla="*/ 17462 w 131"/>
              <a:gd name="T7" fmla="*/ 136525 h 201"/>
              <a:gd name="T8" fmla="*/ 17462 w 131"/>
              <a:gd name="T9" fmla="*/ 119063 h 201"/>
              <a:gd name="T10" fmla="*/ 7937 w 131"/>
              <a:gd name="T11" fmla="*/ 109538 h 201"/>
              <a:gd name="T12" fmla="*/ 0 w 131"/>
              <a:gd name="T13" fmla="*/ 90488 h 201"/>
              <a:gd name="T14" fmla="*/ 0 w 131"/>
              <a:gd name="T15" fmla="*/ 82550 h 201"/>
              <a:gd name="T16" fmla="*/ 0 w 131"/>
              <a:gd name="T17" fmla="*/ 63500 h 201"/>
              <a:gd name="T18" fmla="*/ 0 w 131"/>
              <a:gd name="T19" fmla="*/ 53975 h 201"/>
              <a:gd name="T20" fmla="*/ 0 w 131"/>
              <a:gd name="T21" fmla="*/ 46038 h 201"/>
              <a:gd name="T22" fmla="*/ 0 w 131"/>
              <a:gd name="T23" fmla="*/ 36513 h 201"/>
              <a:gd name="T24" fmla="*/ 0 w 131"/>
              <a:gd name="T25" fmla="*/ 26988 h 201"/>
              <a:gd name="T26" fmla="*/ 0 w 131"/>
              <a:gd name="T27" fmla="*/ 17463 h 201"/>
              <a:gd name="T28" fmla="*/ 7937 w 131"/>
              <a:gd name="T29" fmla="*/ 9525 h 201"/>
              <a:gd name="T30" fmla="*/ 17462 w 131"/>
              <a:gd name="T31" fmla="*/ 0 h 201"/>
              <a:gd name="T32" fmla="*/ 26987 w 131"/>
              <a:gd name="T33" fmla="*/ 0 h 201"/>
              <a:gd name="T34" fmla="*/ 36512 w 131"/>
              <a:gd name="T35" fmla="*/ 0 h 201"/>
              <a:gd name="T36" fmla="*/ 44450 w 131"/>
              <a:gd name="T37" fmla="*/ 0 h 201"/>
              <a:gd name="T38" fmla="*/ 53975 w 131"/>
              <a:gd name="T39" fmla="*/ 0 h 201"/>
              <a:gd name="T40" fmla="*/ 63500 w 131"/>
              <a:gd name="T41" fmla="*/ 9525 h 201"/>
              <a:gd name="T42" fmla="*/ 73025 w 131"/>
              <a:gd name="T43" fmla="*/ 17463 h 201"/>
              <a:gd name="T44" fmla="*/ 80962 w 131"/>
              <a:gd name="T45" fmla="*/ 26988 h 201"/>
              <a:gd name="T46" fmla="*/ 90487 w 131"/>
              <a:gd name="T47" fmla="*/ 36513 h 201"/>
              <a:gd name="T48" fmla="*/ 90487 w 131"/>
              <a:gd name="T49" fmla="*/ 46038 h 201"/>
              <a:gd name="T50" fmla="*/ 207962 w 131"/>
              <a:gd name="T51" fmla="*/ 209550 h 201"/>
              <a:gd name="T52" fmla="*/ 207962 w 131"/>
              <a:gd name="T53" fmla="*/ 219075 h 201"/>
              <a:gd name="T54" fmla="*/ 90487 w 131"/>
              <a:gd name="T55" fmla="*/ 53975 h 201"/>
              <a:gd name="T56" fmla="*/ 80962 w 131"/>
              <a:gd name="T57" fmla="*/ 46038 h 201"/>
              <a:gd name="T58" fmla="*/ 73025 w 131"/>
              <a:gd name="T59" fmla="*/ 36513 h 201"/>
              <a:gd name="T60" fmla="*/ 63500 w 131"/>
              <a:gd name="T61" fmla="*/ 36513 h 201"/>
              <a:gd name="T62" fmla="*/ 63500 w 131"/>
              <a:gd name="T63" fmla="*/ 26988 h 201"/>
              <a:gd name="T64" fmla="*/ 53975 w 131"/>
              <a:gd name="T65" fmla="*/ 26988 h 201"/>
              <a:gd name="T66" fmla="*/ 44450 w 131"/>
              <a:gd name="T67" fmla="*/ 17463 h 201"/>
              <a:gd name="T68" fmla="*/ 36512 w 131"/>
              <a:gd name="T69" fmla="*/ 17463 h 201"/>
              <a:gd name="T70" fmla="*/ 26987 w 131"/>
              <a:gd name="T71" fmla="*/ 17463 h 201"/>
              <a:gd name="T72" fmla="*/ 17462 w 131"/>
              <a:gd name="T73" fmla="*/ 26988 h 201"/>
              <a:gd name="T74" fmla="*/ 17462 w 131"/>
              <a:gd name="T75" fmla="*/ 36513 h 201"/>
              <a:gd name="T76" fmla="*/ 7937 w 131"/>
              <a:gd name="T77" fmla="*/ 36513 h 201"/>
              <a:gd name="T78" fmla="*/ 7937 w 131"/>
              <a:gd name="T79" fmla="*/ 46038 h 201"/>
              <a:gd name="T80" fmla="*/ 7937 w 131"/>
              <a:gd name="T81" fmla="*/ 53975 h 201"/>
              <a:gd name="T82" fmla="*/ 7937 w 131"/>
              <a:gd name="T83" fmla="*/ 63500 h 201"/>
              <a:gd name="T84" fmla="*/ 7937 w 131"/>
              <a:gd name="T85" fmla="*/ 73025 h 201"/>
              <a:gd name="T86" fmla="*/ 17462 w 131"/>
              <a:gd name="T87" fmla="*/ 82550 h 201"/>
              <a:gd name="T88" fmla="*/ 17462 w 131"/>
              <a:gd name="T89" fmla="*/ 90488 h 201"/>
              <a:gd name="T90" fmla="*/ 17462 w 131"/>
              <a:gd name="T91" fmla="*/ 109538 h 201"/>
              <a:gd name="T92" fmla="*/ 26987 w 131"/>
              <a:gd name="T93" fmla="*/ 119063 h 201"/>
              <a:gd name="T94" fmla="*/ 26987 w 131"/>
              <a:gd name="T95" fmla="*/ 127000 h 201"/>
              <a:gd name="T96" fmla="*/ 36512 w 131"/>
              <a:gd name="T97" fmla="*/ 136525 h 201"/>
              <a:gd name="T98" fmla="*/ 44450 w 131"/>
              <a:gd name="T99" fmla="*/ 146050 h 201"/>
              <a:gd name="T100" fmla="*/ 153987 w 131"/>
              <a:gd name="T101" fmla="*/ 309563 h 201"/>
              <a:gd name="T102" fmla="*/ 153987 w 131"/>
              <a:gd name="T103" fmla="*/ 319088 h 2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201"/>
              <a:gd name="T158" fmla="*/ 131 w 131"/>
              <a:gd name="T159" fmla="*/ 201 h 2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201">
                <a:moveTo>
                  <a:pt x="97" y="201"/>
                </a:moveTo>
                <a:lnTo>
                  <a:pt x="23" y="97"/>
                </a:lnTo>
                <a:lnTo>
                  <a:pt x="17" y="92"/>
                </a:lnTo>
                <a:lnTo>
                  <a:pt x="11" y="86"/>
                </a:lnTo>
                <a:lnTo>
                  <a:pt x="11" y="75"/>
                </a:lnTo>
                <a:lnTo>
                  <a:pt x="5" y="69"/>
                </a:lnTo>
                <a:lnTo>
                  <a:pt x="0" y="57"/>
                </a:lnTo>
                <a:lnTo>
                  <a:pt x="0" y="52"/>
                </a:lnTo>
                <a:lnTo>
                  <a:pt x="0" y="40"/>
                </a:lnTo>
                <a:lnTo>
                  <a:pt x="0" y="34"/>
                </a:lnTo>
                <a:lnTo>
                  <a:pt x="0" y="29"/>
                </a:lnTo>
                <a:lnTo>
                  <a:pt x="0" y="23"/>
                </a:lnTo>
                <a:lnTo>
                  <a:pt x="0" y="17"/>
                </a:lnTo>
                <a:lnTo>
                  <a:pt x="0" y="11"/>
                </a:lnTo>
                <a:lnTo>
                  <a:pt x="5" y="6"/>
                </a:lnTo>
                <a:lnTo>
                  <a:pt x="11" y="0"/>
                </a:lnTo>
                <a:lnTo>
                  <a:pt x="17" y="0"/>
                </a:lnTo>
                <a:lnTo>
                  <a:pt x="23" y="0"/>
                </a:lnTo>
                <a:lnTo>
                  <a:pt x="28" y="0"/>
                </a:lnTo>
                <a:lnTo>
                  <a:pt x="34" y="0"/>
                </a:lnTo>
                <a:lnTo>
                  <a:pt x="40" y="6"/>
                </a:lnTo>
                <a:lnTo>
                  <a:pt x="46" y="11"/>
                </a:lnTo>
                <a:lnTo>
                  <a:pt x="51" y="17"/>
                </a:lnTo>
                <a:lnTo>
                  <a:pt x="57" y="23"/>
                </a:lnTo>
                <a:lnTo>
                  <a:pt x="57" y="29"/>
                </a:lnTo>
                <a:lnTo>
                  <a:pt x="131" y="132"/>
                </a:lnTo>
                <a:lnTo>
                  <a:pt x="131" y="138"/>
                </a:lnTo>
                <a:lnTo>
                  <a:pt x="57" y="34"/>
                </a:lnTo>
                <a:lnTo>
                  <a:pt x="51" y="29"/>
                </a:lnTo>
                <a:lnTo>
                  <a:pt x="46" y="23"/>
                </a:lnTo>
                <a:lnTo>
                  <a:pt x="40" y="23"/>
                </a:lnTo>
                <a:lnTo>
                  <a:pt x="40" y="17"/>
                </a:lnTo>
                <a:lnTo>
                  <a:pt x="34" y="17"/>
                </a:lnTo>
                <a:lnTo>
                  <a:pt x="28" y="11"/>
                </a:lnTo>
                <a:lnTo>
                  <a:pt x="23" y="11"/>
                </a:lnTo>
                <a:lnTo>
                  <a:pt x="17" y="11"/>
                </a:lnTo>
                <a:lnTo>
                  <a:pt x="11" y="17"/>
                </a:lnTo>
                <a:lnTo>
                  <a:pt x="11" y="23"/>
                </a:lnTo>
                <a:lnTo>
                  <a:pt x="5" y="23"/>
                </a:lnTo>
                <a:lnTo>
                  <a:pt x="5" y="29"/>
                </a:lnTo>
                <a:lnTo>
                  <a:pt x="5" y="34"/>
                </a:lnTo>
                <a:lnTo>
                  <a:pt x="5" y="40"/>
                </a:lnTo>
                <a:lnTo>
                  <a:pt x="5" y="46"/>
                </a:lnTo>
                <a:lnTo>
                  <a:pt x="11" y="52"/>
                </a:lnTo>
                <a:lnTo>
                  <a:pt x="11" y="57"/>
                </a:lnTo>
                <a:lnTo>
                  <a:pt x="11" y="69"/>
                </a:lnTo>
                <a:lnTo>
                  <a:pt x="17" y="75"/>
                </a:lnTo>
                <a:lnTo>
                  <a:pt x="17" y="80"/>
                </a:lnTo>
                <a:lnTo>
                  <a:pt x="23" y="86"/>
                </a:lnTo>
                <a:lnTo>
                  <a:pt x="28" y="92"/>
                </a:lnTo>
                <a:lnTo>
                  <a:pt x="97" y="195"/>
                </a:lnTo>
                <a:lnTo>
                  <a:pt x="97" y="201"/>
                </a:lnTo>
              </a:path>
            </a:pathLst>
          </a:custGeom>
          <a:noFill/>
          <a:ln w="17463">
            <a:solidFill>
              <a:srgbClr val="FF4F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9" name="Line 22">
            <a:extLst>
              <a:ext uri="{FF2B5EF4-FFF2-40B4-BE49-F238E27FC236}">
                <a16:creationId xmlns="" xmlns:a16="http://schemas.microsoft.com/office/drawing/2014/main" id="{9EB91F04-D6AC-4CB5-BED1-F2CD7ADE9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0137" y="1996878"/>
            <a:ext cx="39197" cy="79793"/>
          </a:xfrm>
          <a:prstGeom prst="line">
            <a:avLst/>
          </a:prstGeom>
          <a:noFill/>
          <a:ln w="17463">
            <a:solidFill>
              <a:srgbClr val="FF33A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0" name="Line 23">
            <a:extLst>
              <a:ext uri="{FF2B5EF4-FFF2-40B4-BE49-F238E27FC236}">
                <a16:creationId xmlns="" xmlns:a16="http://schemas.microsoft.com/office/drawing/2014/main" id="{4DBB061C-6FB0-41B0-B2B0-54AFBFFAC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5165" y="1562916"/>
            <a:ext cx="176385" cy="34577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1" name="Freeform 24">
            <a:extLst>
              <a:ext uri="{FF2B5EF4-FFF2-40B4-BE49-F238E27FC236}">
                <a16:creationId xmlns="" xmlns:a16="http://schemas.microsoft.com/office/drawing/2014/main" id="{3A885DBD-975E-47F4-8E6A-A9B7F17008B2}"/>
              </a:ext>
            </a:extLst>
          </p:cNvPr>
          <p:cNvSpPr>
            <a:spLocks/>
          </p:cNvSpPr>
          <p:nvPr/>
        </p:nvSpPr>
        <p:spPr bwMode="auto">
          <a:xfrm>
            <a:off x="5007362" y="1586714"/>
            <a:ext cx="200182" cy="386366"/>
          </a:xfrm>
          <a:custGeom>
            <a:avLst/>
            <a:gdLst>
              <a:gd name="T0" fmla="*/ 200025 w 143"/>
              <a:gd name="T1" fmla="*/ 0 h 275"/>
              <a:gd name="T2" fmla="*/ 227012 w 143"/>
              <a:gd name="T3" fmla="*/ 0 h 275"/>
              <a:gd name="T4" fmla="*/ 0 w 143"/>
              <a:gd name="T5" fmla="*/ 438150 h 275"/>
              <a:gd name="T6" fmla="*/ 0 60000 65536"/>
              <a:gd name="T7" fmla="*/ 0 60000 65536"/>
              <a:gd name="T8" fmla="*/ 0 60000 65536"/>
              <a:gd name="T9" fmla="*/ 0 w 143"/>
              <a:gd name="T10" fmla="*/ 0 h 275"/>
              <a:gd name="T11" fmla="*/ 143 w 143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275">
                <a:moveTo>
                  <a:pt x="126" y="0"/>
                </a:moveTo>
                <a:lnTo>
                  <a:pt x="143" y="0"/>
                </a:lnTo>
                <a:lnTo>
                  <a:pt x="0" y="27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2" name="Line 25">
            <a:extLst>
              <a:ext uri="{FF2B5EF4-FFF2-40B4-BE49-F238E27FC236}">
                <a16:creationId xmlns="" xmlns:a16="http://schemas.microsoft.com/office/drawing/2014/main" id="{85480EC5-BD1A-4835-895B-8D7270D5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550" y="1194749"/>
            <a:ext cx="1399" cy="30377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3" name="Freeform 26">
            <a:extLst>
              <a:ext uri="{FF2B5EF4-FFF2-40B4-BE49-F238E27FC236}">
                <a16:creationId xmlns="" xmlns:a16="http://schemas.microsoft.com/office/drawing/2014/main" id="{ECF58207-2557-4DF8-9B8C-53CEA431ECB1}"/>
              </a:ext>
            </a:extLst>
          </p:cNvPr>
          <p:cNvSpPr>
            <a:spLocks/>
          </p:cNvSpPr>
          <p:nvPr/>
        </p:nvSpPr>
        <p:spPr bwMode="auto">
          <a:xfrm>
            <a:off x="4350819" y="2198461"/>
            <a:ext cx="807730" cy="697139"/>
          </a:xfrm>
          <a:custGeom>
            <a:avLst/>
            <a:gdLst>
              <a:gd name="T0" fmla="*/ 915988 w 578"/>
              <a:gd name="T1" fmla="*/ 0 h 498"/>
              <a:gd name="T2" fmla="*/ 915988 w 578"/>
              <a:gd name="T3" fmla="*/ 280988 h 498"/>
              <a:gd name="T4" fmla="*/ 0 w 578"/>
              <a:gd name="T5" fmla="*/ 790575 h 498"/>
              <a:gd name="T6" fmla="*/ 0 60000 65536"/>
              <a:gd name="T7" fmla="*/ 0 60000 65536"/>
              <a:gd name="T8" fmla="*/ 0 60000 65536"/>
              <a:gd name="T9" fmla="*/ 0 w 578"/>
              <a:gd name="T10" fmla="*/ 0 h 498"/>
              <a:gd name="T11" fmla="*/ 578 w 578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" h="498">
                <a:moveTo>
                  <a:pt x="578" y="0"/>
                </a:moveTo>
                <a:lnTo>
                  <a:pt x="578" y="177"/>
                </a:lnTo>
                <a:lnTo>
                  <a:pt x="0" y="49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5" name="Freeform 27">
            <a:extLst>
              <a:ext uri="{FF2B5EF4-FFF2-40B4-BE49-F238E27FC236}">
                <a16:creationId xmlns="" xmlns:a16="http://schemas.microsoft.com/office/drawing/2014/main" id="{CEE5AC10-970F-43C9-A1E9-7A9A43E67D4B}"/>
              </a:ext>
            </a:extLst>
          </p:cNvPr>
          <p:cNvSpPr>
            <a:spLocks/>
          </p:cNvSpPr>
          <p:nvPr/>
        </p:nvSpPr>
        <p:spPr bwMode="auto">
          <a:xfrm>
            <a:off x="5894885" y="1795296"/>
            <a:ext cx="281375" cy="344370"/>
          </a:xfrm>
          <a:custGeom>
            <a:avLst/>
            <a:gdLst>
              <a:gd name="T0" fmla="*/ 136525 w 201"/>
              <a:gd name="T1" fmla="*/ 0 h 246"/>
              <a:gd name="T2" fmla="*/ 173037 w 201"/>
              <a:gd name="T3" fmla="*/ 0 h 246"/>
              <a:gd name="T4" fmla="*/ 200025 w 201"/>
              <a:gd name="T5" fmla="*/ 0 h 246"/>
              <a:gd name="T6" fmla="*/ 228600 w 201"/>
              <a:gd name="T7" fmla="*/ 17463 h 246"/>
              <a:gd name="T8" fmla="*/ 255587 w 201"/>
              <a:gd name="T9" fmla="*/ 26988 h 246"/>
              <a:gd name="T10" fmla="*/ 273050 w 201"/>
              <a:gd name="T11" fmla="*/ 53975 h 246"/>
              <a:gd name="T12" fmla="*/ 292100 w 201"/>
              <a:gd name="T13" fmla="*/ 80963 h 246"/>
              <a:gd name="T14" fmla="*/ 309562 w 201"/>
              <a:gd name="T15" fmla="*/ 117475 h 246"/>
              <a:gd name="T16" fmla="*/ 319087 w 201"/>
              <a:gd name="T17" fmla="*/ 153988 h 246"/>
              <a:gd name="T18" fmla="*/ 319087 w 201"/>
              <a:gd name="T19" fmla="*/ 190500 h 246"/>
              <a:gd name="T20" fmla="*/ 319087 w 201"/>
              <a:gd name="T21" fmla="*/ 236538 h 246"/>
              <a:gd name="T22" fmla="*/ 309562 w 201"/>
              <a:gd name="T23" fmla="*/ 273050 h 246"/>
              <a:gd name="T24" fmla="*/ 292100 w 201"/>
              <a:gd name="T25" fmla="*/ 300038 h 246"/>
              <a:gd name="T26" fmla="*/ 273050 w 201"/>
              <a:gd name="T27" fmla="*/ 336550 h 246"/>
              <a:gd name="T28" fmla="*/ 255587 w 201"/>
              <a:gd name="T29" fmla="*/ 354013 h 246"/>
              <a:gd name="T30" fmla="*/ 228600 w 201"/>
              <a:gd name="T31" fmla="*/ 373063 h 246"/>
              <a:gd name="T32" fmla="*/ 200025 w 201"/>
              <a:gd name="T33" fmla="*/ 382588 h 246"/>
              <a:gd name="T34" fmla="*/ 173037 w 201"/>
              <a:gd name="T35" fmla="*/ 390525 h 246"/>
              <a:gd name="T36" fmla="*/ 136525 w 201"/>
              <a:gd name="T37" fmla="*/ 390525 h 246"/>
              <a:gd name="T38" fmla="*/ 109537 w 201"/>
              <a:gd name="T39" fmla="*/ 382588 h 246"/>
              <a:gd name="T40" fmla="*/ 82550 w 201"/>
              <a:gd name="T41" fmla="*/ 373063 h 246"/>
              <a:gd name="T42" fmla="*/ 63500 w 201"/>
              <a:gd name="T43" fmla="*/ 354013 h 246"/>
              <a:gd name="T44" fmla="*/ 36512 w 201"/>
              <a:gd name="T45" fmla="*/ 336550 h 246"/>
              <a:gd name="T46" fmla="*/ 19050 w 201"/>
              <a:gd name="T47" fmla="*/ 300038 h 246"/>
              <a:gd name="T48" fmla="*/ 9525 w 201"/>
              <a:gd name="T49" fmla="*/ 273050 h 246"/>
              <a:gd name="T50" fmla="*/ 0 w 201"/>
              <a:gd name="T51" fmla="*/ 236538 h 246"/>
              <a:gd name="T52" fmla="*/ 0 w 201"/>
              <a:gd name="T53" fmla="*/ 200025 h 246"/>
              <a:gd name="T54" fmla="*/ 0 w 201"/>
              <a:gd name="T55" fmla="*/ 153988 h 246"/>
              <a:gd name="T56" fmla="*/ 9525 w 201"/>
              <a:gd name="T57" fmla="*/ 117475 h 246"/>
              <a:gd name="T58" fmla="*/ 19050 w 201"/>
              <a:gd name="T59" fmla="*/ 80963 h 246"/>
              <a:gd name="T60" fmla="*/ 36512 w 201"/>
              <a:gd name="T61" fmla="*/ 53975 h 246"/>
              <a:gd name="T62" fmla="*/ 63500 w 201"/>
              <a:gd name="T63" fmla="*/ 26988 h 246"/>
              <a:gd name="T64" fmla="*/ 82550 w 201"/>
              <a:gd name="T65" fmla="*/ 17463 h 246"/>
              <a:gd name="T66" fmla="*/ 109537 w 201"/>
              <a:gd name="T67" fmla="*/ 0 h 246"/>
              <a:gd name="T68" fmla="*/ 136525 w 201"/>
              <a:gd name="T69" fmla="*/ 0 h 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1"/>
              <a:gd name="T106" fmla="*/ 0 h 246"/>
              <a:gd name="T107" fmla="*/ 201 w 201"/>
              <a:gd name="T108" fmla="*/ 246 h 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1" h="246">
                <a:moveTo>
                  <a:pt x="86" y="0"/>
                </a:moveTo>
                <a:lnTo>
                  <a:pt x="109" y="0"/>
                </a:lnTo>
                <a:lnTo>
                  <a:pt x="126" y="0"/>
                </a:lnTo>
                <a:lnTo>
                  <a:pt x="144" y="11"/>
                </a:lnTo>
                <a:lnTo>
                  <a:pt x="161" y="17"/>
                </a:lnTo>
                <a:lnTo>
                  <a:pt x="172" y="34"/>
                </a:lnTo>
                <a:lnTo>
                  <a:pt x="184" y="51"/>
                </a:lnTo>
                <a:lnTo>
                  <a:pt x="195" y="74"/>
                </a:lnTo>
                <a:lnTo>
                  <a:pt x="201" y="97"/>
                </a:lnTo>
                <a:lnTo>
                  <a:pt x="201" y="120"/>
                </a:lnTo>
                <a:lnTo>
                  <a:pt x="201" y="149"/>
                </a:lnTo>
                <a:lnTo>
                  <a:pt x="195" y="172"/>
                </a:lnTo>
                <a:lnTo>
                  <a:pt x="184" y="189"/>
                </a:lnTo>
                <a:lnTo>
                  <a:pt x="172" y="212"/>
                </a:lnTo>
                <a:lnTo>
                  <a:pt x="161" y="223"/>
                </a:lnTo>
                <a:lnTo>
                  <a:pt x="144" y="235"/>
                </a:lnTo>
                <a:lnTo>
                  <a:pt x="126" y="241"/>
                </a:lnTo>
                <a:lnTo>
                  <a:pt x="109" y="246"/>
                </a:lnTo>
                <a:lnTo>
                  <a:pt x="86" y="246"/>
                </a:lnTo>
                <a:lnTo>
                  <a:pt x="69" y="241"/>
                </a:lnTo>
                <a:lnTo>
                  <a:pt x="52" y="235"/>
                </a:lnTo>
                <a:lnTo>
                  <a:pt x="40" y="223"/>
                </a:lnTo>
                <a:lnTo>
                  <a:pt x="23" y="212"/>
                </a:lnTo>
                <a:lnTo>
                  <a:pt x="12" y="189"/>
                </a:lnTo>
                <a:lnTo>
                  <a:pt x="6" y="172"/>
                </a:lnTo>
                <a:lnTo>
                  <a:pt x="0" y="149"/>
                </a:lnTo>
                <a:lnTo>
                  <a:pt x="0" y="126"/>
                </a:lnTo>
                <a:lnTo>
                  <a:pt x="0" y="97"/>
                </a:lnTo>
                <a:lnTo>
                  <a:pt x="6" y="74"/>
                </a:lnTo>
                <a:lnTo>
                  <a:pt x="12" y="51"/>
                </a:lnTo>
                <a:lnTo>
                  <a:pt x="23" y="34"/>
                </a:lnTo>
                <a:lnTo>
                  <a:pt x="40" y="17"/>
                </a:lnTo>
                <a:lnTo>
                  <a:pt x="52" y="11"/>
                </a:lnTo>
                <a:lnTo>
                  <a:pt x="69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6" name="Freeform 28">
            <a:extLst>
              <a:ext uri="{FF2B5EF4-FFF2-40B4-BE49-F238E27FC236}">
                <a16:creationId xmlns="" xmlns:a16="http://schemas.microsoft.com/office/drawing/2014/main" id="{64FC119A-AF75-4B3F-9E1A-EEF9692A68E9}"/>
              </a:ext>
            </a:extLst>
          </p:cNvPr>
          <p:cNvSpPr>
            <a:spLocks/>
          </p:cNvSpPr>
          <p:nvPr/>
        </p:nvSpPr>
        <p:spPr bwMode="auto">
          <a:xfrm>
            <a:off x="5894885" y="1795296"/>
            <a:ext cx="281375" cy="344370"/>
          </a:xfrm>
          <a:custGeom>
            <a:avLst/>
            <a:gdLst>
              <a:gd name="T0" fmla="*/ 136525 w 201"/>
              <a:gd name="T1" fmla="*/ 0 h 246"/>
              <a:gd name="T2" fmla="*/ 173037 w 201"/>
              <a:gd name="T3" fmla="*/ 0 h 246"/>
              <a:gd name="T4" fmla="*/ 200025 w 201"/>
              <a:gd name="T5" fmla="*/ 0 h 246"/>
              <a:gd name="T6" fmla="*/ 228600 w 201"/>
              <a:gd name="T7" fmla="*/ 17463 h 246"/>
              <a:gd name="T8" fmla="*/ 255587 w 201"/>
              <a:gd name="T9" fmla="*/ 26988 h 246"/>
              <a:gd name="T10" fmla="*/ 273050 w 201"/>
              <a:gd name="T11" fmla="*/ 53975 h 246"/>
              <a:gd name="T12" fmla="*/ 292100 w 201"/>
              <a:gd name="T13" fmla="*/ 80963 h 246"/>
              <a:gd name="T14" fmla="*/ 309562 w 201"/>
              <a:gd name="T15" fmla="*/ 117475 h 246"/>
              <a:gd name="T16" fmla="*/ 319087 w 201"/>
              <a:gd name="T17" fmla="*/ 153988 h 246"/>
              <a:gd name="T18" fmla="*/ 319087 w 201"/>
              <a:gd name="T19" fmla="*/ 190500 h 246"/>
              <a:gd name="T20" fmla="*/ 319087 w 201"/>
              <a:gd name="T21" fmla="*/ 236538 h 246"/>
              <a:gd name="T22" fmla="*/ 309562 w 201"/>
              <a:gd name="T23" fmla="*/ 273050 h 246"/>
              <a:gd name="T24" fmla="*/ 292100 w 201"/>
              <a:gd name="T25" fmla="*/ 300038 h 246"/>
              <a:gd name="T26" fmla="*/ 273050 w 201"/>
              <a:gd name="T27" fmla="*/ 336550 h 246"/>
              <a:gd name="T28" fmla="*/ 255587 w 201"/>
              <a:gd name="T29" fmla="*/ 354013 h 246"/>
              <a:gd name="T30" fmla="*/ 228600 w 201"/>
              <a:gd name="T31" fmla="*/ 373063 h 246"/>
              <a:gd name="T32" fmla="*/ 200025 w 201"/>
              <a:gd name="T33" fmla="*/ 382588 h 246"/>
              <a:gd name="T34" fmla="*/ 173037 w 201"/>
              <a:gd name="T35" fmla="*/ 390525 h 246"/>
              <a:gd name="T36" fmla="*/ 136525 w 201"/>
              <a:gd name="T37" fmla="*/ 390525 h 246"/>
              <a:gd name="T38" fmla="*/ 109537 w 201"/>
              <a:gd name="T39" fmla="*/ 382588 h 246"/>
              <a:gd name="T40" fmla="*/ 82550 w 201"/>
              <a:gd name="T41" fmla="*/ 373063 h 246"/>
              <a:gd name="T42" fmla="*/ 63500 w 201"/>
              <a:gd name="T43" fmla="*/ 354013 h 246"/>
              <a:gd name="T44" fmla="*/ 36512 w 201"/>
              <a:gd name="T45" fmla="*/ 336550 h 246"/>
              <a:gd name="T46" fmla="*/ 19050 w 201"/>
              <a:gd name="T47" fmla="*/ 300038 h 246"/>
              <a:gd name="T48" fmla="*/ 9525 w 201"/>
              <a:gd name="T49" fmla="*/ 273050 h 246"/>
              <a:gd name="T50" fmla="*/ 0 w 201"/>
              <a:gd name="T51" fmla="*/ 236538 h 246"/>
              <a:gd name="T52" fmla="*/ 0 w 201"/>
              <a:gd name="T53" fmla="*/ 200025 h 246"/>
              <a:gd name="T54" fmla="*/ 0 w 201"/>
              <a:gd name="T55" fmla="*/ 153988 h 246"/>
              <a:gd name="T56" fmla="*/ 9525 w 201"/>
              <a:gd name="T57" fmla="*/ 117475 h 246"/>
              <a:gd name="T58" fmla="*/ 19050 w 201"/>
              <a:gd name="T59" fmla="*/ 80963 h 246"/>
              <a:gd name="T60" fmla="*/ 36512 w 201"/>
              <a:gd name="T61" fmla="*/ 53975 h 246"/>
              <a:gd name="T62" fmla="*/ 63500 w 201"/>
              <a:gd name="T63" fmla="*/ 26988 h 246"/>
              <a:gd name="T64" fmla="*/ 82550 w 201"/>
              <a:gd name="T65" fmla="*/ 17463 h 246"/>
              <a:gd name="T66" fmla="*/ 109537 w 201"/>
              <a:gd name="T67" fmla="*/ 0 h 246"/>
              <a:gd name="T68" fmla="*/ 136525 w 201"/>
              <a:gd name="T69" fmla="*/ 0 h 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1"/>
              <a:gd name="T106" fmla="*/ 0 h 246"/>
              <a:gd name="T107" fmla="*/ 201 w 201"/>
              <a:gd name="T108" fmla="*/ 246 h 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1" h="246">
                <a:moveTo>
                  <a:pt x="86" y="0"/>
                </a:moveTo>
                <a:lnTo>
                  <a:pt x="109" y="0"/>
                </a:lnTo>
                <a:lnTo>
                  <a:pt x="126" y="0"/>
                </a:lnTo>
                <a:lnTo>
                  <a:pt x="144" y="11"/>
                </a:lnTo>
                <a:lnTo>
                  <a:pt x="161" y="17"/>
                </a:lnTo>
                <a:lnTo>
                  <a:pt x="172" y="34"/>
                </a:lnTo>
                <a:lnTo>
                  <a:pt x="184" y="51"/>
                </a:lnTo>
                <a:lnTo>
                  <a:pt x="195" y="74"/>
                </a:lnTo>
                <a:lnTo>
                  <a:pt x="201" y="97"/>
                </a:lnTo>
                <a:lnTo>
                  <a:pt x="201" y="120"/>
                </a:lnTo>
                <a:lnTo>
                  <a:pt x="201" y="149"/>
                </a:lnTo>
                <a:lnTo>
                  <a:pt x="195" y="172"/>
                </a:lnTo>
                <a:lnTo>
                  <a:pt x="184" y="189"/>
                </a:lnTo>
                <a:lnTo>
                  <a:pt x="172" y="212"/>
                </a:lnTo>
                <a:lnTo>
                  <a:pt x="161" y="223"/>
                </a:lnTo>
                <a:lnTo>
                  <a:pt x="144" y="235"/>
                </a:lnTo>
                <a:lnTo>
                  <a:pt x="126" y="241"/>
                </a:lnTo>
                <a:lnTo>
                  <a:pt x="109" y="246"/>
                </a:lnTo>
                <a:lnTo>
                  <a:pt x="86" y="246"/>
                </a:lnTo>
                <a:lnTo>
                  <a:pt x="69" y="241"/>
                </a:lnTo>
                <a:lnTo>
                  <a:pt x="52" y="235"/>
                </a:lnTo>
                <a:lnTo>
                  <a:pt x="40" y="223"/>
                </a:lnTo>
                <a:lnTo>
                  <a:pt x="23" y="212"/>
                </a:lnTo>
                <a:lnTo>
                  <a:pt x="12" y="189"/>
                </a:lnTo>
                <a:lnTo>
                  <a:pt x="6" y="172"/>
                </a:lnTo>
                <a:lnTo>
                  <a:pt x="0" y="149"/>
                </a:lnTo>
                <a:lnTo>
                  <a:pt x="0" y="126"/>
                </a:lnTo>
                <a:lnTo>
                  <a:pt x="0" y="97"/>
                </a:lnTo>
                <a:lnTo>
                  <a:pt x="6" y="74"/>
                </a:lnTo>
                <a:lnTo>
                  <a:pt x="12" y="51"/>
                </a:lnTo>
                <a:lnTo>
                  <a:pt x="23" y="34"/>
                </a:lnTo>
                <a:lnTo>
                  <a:pt x="40" y="17"/>
                </a:lnTo>
                <a:lnTo>
                  <a:pt x="52" y="11"/>
                </a:lnTo>
                <a:lnTo>
                  <a:pt x="69" y="0"/>
                </a:lnTo>
                <a:lnTo>
                  <a:pt x="8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7" name="Rectangle 29">
            <a:extLst>
              <a:ext uri="{FF2B5EF4-FFF2-40B4-BE49-F238E27FC236}">
                <a16:creationId xmlns="" xmlns:a16="http://schemas.microsoft.com/office/drawing/2014/main" id="{820D29E0-C9CE-4F0B-9858-2C3EF9AB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2" y="1907286"/>
            <a:ext cx="440962" cy="64394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8" name="Rectangle 30">
            <a:extLst>
              <a:ext uri="{FF2B5EF4-FFF2-40B4-BE49-F238E27FC236}">
                <a16:creationId xmlns="" xmlns:a16="http://schemas.microsoft.com/office/drawing/2014/main" id="{387BBD05-58F4-4420-B643-ED2EF756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2" y="1907286"/>
            <a:ext cx="440962" cy="64394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9" name="Freeform 31">
            <a:extLst>
              <a:ext uri="{FF2B5EF4-FFF2-40B4-BE49-F238E27FC236}">
                <a16:creationId xmlns="" xmlns:a16="http://schemas.microsoft.com/office/drawing/2014/main" id="{92B82FE6-7F1D-4A0B-9135-1F001487A313}"/>
              </a:ext>
            </a:extLst>
          </p:cNvPr>
          <p:cNvSpPr>
            <a:spLocks noEditPoints="1"/>
          </p:cNvSpPr>
          <p:nvPr/>
        </p:nvSpPr>
        <p:spPr bwMode="auto">
          <a:xfrm>
            <a:off x="5462322" y="1963281"/>
            <a:ext cx="152587" cy="137188"/>
          </a:xfrm>
          <a:custGeom>
            <a:avLst/>
            <a:gdLst>
              <a:gd name="T0" fmla="*/ 0 w 109"/>
              <a:gd name="T1" fmla="*/ 0 h 98"/>
              <a:gd name="T2" fmla="*/ 73025 w 109"/>
              <a:gd name="T3" fmla="*/ 0 h 98"/>
              <a:gd name="T4" fmla="*/ 53975 w 109"/>
              <a:gd name="T5" fmla="*/ 136525 h 98"/>
              <a:gd name="T6" fmla="*/ 46038 w 109"/>
              <a:gd name="T7" fmla="*/ 146050 h 98"/>
              <a:gd name="T8" fmla="*/ 46038 w 109"/>
              <a:gd name="T9" fmla="*/ 155575 h 98"/>
              <a:gd name="T10" fmla="*/ 36513 w 109"/>
              <a:gd name="T11" fmla="*/ 155575 h 98"/>
              <a:gd name="T12" fmla="*/ 26988 w 109"/>
              <a:gd name="T13" fmla="*/ 155575 h 98"/>
              <a:gd name="T14" fmla="*/ 26988 w 109"/>
              <a:gd name="T15" fmla="*/ 146050 h 98"/>
              <a:gd name="T16" fmla="*/ 19050 w 109"/>
              <a:gd name="T17" fmla="*/ 136525 h 98"/>
              <a:gd name="T18" fmla="*/ 0 w 109"/>
              <a:gd name="T19" fmla="*/ 0 h 98"/>
              <a:gd name="T20" fmla="*/ 109538 w 109"/>
              <a:gd name="T21" fmla="*/ 0 h 98"/>
              <a:gd name="T22" fmla="*/ 173038 w 109"/>
              <a:gd name="T23" fmla="*/ 0 h 98"/>
              <a:gd name="T24" fmla="*/ 153988 w 109"/>
              <a:gd name="T25" fmla="*/ 136525 h 98"/>
              <a:gd name="T26" fmla="*/ 153988 w 109"/>
              <a:gd name="T27" fmla="*/ 146050 h 98"/>
              <a:gd name="T28" fmla="*/ 146050 w 109"/>
              <a:gd name="T29" fmla="*/ 155575 h 98"/>
              <a:gd name="T30" fmla="*/ 136525 w 109"/>
              <a:gd name="T31" fmla="*/ 155575 h 98"/>
              <a:gd name="T32" fmla="*/ 136525 w 109"/>
              <a:gd name="T33" fmla="*/ 146050 h 98"/>
              <a:gd name="T34" fmla="*/ 127000 w 109"/>
              <a:gd name="T35" fmla="*/ 146050 h 98"/>
              <a:gd name="T36" fmla="*/ 127000 w 109"/>
              <a:gd name="T37" fmla="*/ 136525 h 98"/>
              <a:gd name="T38" fmla="*/ 109538 w 109"/>
              <a:gd name="T39" fmla="*/ 0 h 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9"/>
              <a:gd name="T61" fmla="*/ 0 h 98"/>
              <a:gd name="T62" fmla="*/ 109 w 109"/>
              <a:gd name="T63" fmla="*/ 98 h 9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9" h="98">
                <a:moveTo>
                  <a:pt x="0" y="0"/>
                </a:moveTo>
                <a:lnTo>
                  <a:pt x="46" y="0"/>
                </a:lnTo>
                <a:lnTo>
                  <a:pt x="34" y="86"/>
                </a:lnTo>
                <a:lnTo>
                  <a:pt x="29" y="92"/>
                </a:lnTo>
                <a:lnTo>
                  <a:pt x="29" y="98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2" y="86"/>
                </a:lnTo>
                <a:lnTo>
                  <a:pt x="0" y="0"/>
                </a:lnTo>
                <a:close/>
                <a:moveTo>
                  <a:pt x="69" y="0"/>
                </a:moveTo>
                <a:lnTo>
                  <a:pt x="109" y="0"/>
                </a:lnTo>
                <a:lnTo>
                  <a:pt x="97" y="86"/>
                </a:lnTo>
                <a:lnTo>
                  <a:pt x="97" y="92"/>
                </a:lnTo>
                <a:lnTo>
                  <a:pt x="92" y="98"/>
                </a:lnTo>
                <a:lnTo>
                  <a:pt x="86" y="98"/>
                </a:lnTo>
                <a:lnTo>
                  <a:pt x="86" y="92"/>
                </a:lnTo>
                <a:lnTo>
                  <a:pt x="80" y="92"/>
                </a:lnTo>
                <a:lnTo>
                  <a:pt x="80" y="86"/>
                </a:lnTo>
                <a:lnTo>
                  <a:pt x="69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0" name="Freeform 32">
            <a:extLst>
              <a:ext uri="{FF2B5EF4-FFF2-40B4-BE49-F238E27FC236}">
                <a16:creationId xmlns="" xmlns:a16="http://schemas.microsoft.com/office/drawing/2014/main" id="{378DCB0F-841B-42D3-BEE9-9C623A0E23FA}"/>
              </a:ext>
            </a:extLst>
          </p:cNvPr>
          <p:cNvSpPr>
            <a:spLocks/>
          </p:cNvSpPr>
          <p:nvPr/>
        </p:nvSpPr>
        <p:spPr bwMode="auto">
          <a:xfrm>
            <a:off x="5462323" y="1963281"/>
            <a:ext cx="64394" cy="137188"/>
          </a:xfrm>
          <a:custGeom>
            <a:avLst/>
            <a:gdLst>
              <a:gd name="T0" fmla="*/ 0 w 46"/>
              <a:gd name="T1" fmla="*/ 0 h 98"/>
              <a:gd name="T2" fmla="*/ 73025 w 46"/>
              <a:gd name="T3" fmla="*/ 0 h 98"/>
              <a:gd name="T4" fmla="*/ 53975 w 46"/>
              <a:gd name="T5" fmla="*/ 136525 h 98"/>
              <a:gd name="T6" fmla="*/ 46037 w 46"/>
              <a:gd name="T7" fmla="*/ 146050 h 98"/>
              <a:gd name="T8" fmla="*/ 46037 w 46"/>
              <a:gd name="T9" fmla="*/ 155575 h 98"/>
              <a:gd name="T10" fmla="*/ 36513 w 46"/>
              <a:gd name="T11" fmla="*/ 155575 h 98"/>
              <a:gd name="T12" fmla="*/ 26988 w 46"/>
              <a:gd name="T13" fmla="*/ 155575 h 98"/>
              <a:gd name="T14" fmla="*/ 26988 w 46"/>
              <a:gd name="T15" fmla="*/ 146050 h 98"/>
              <a:gd name="T16" fmla="*/ 19050 w 46"/>
              <a:gd name="T17" fmla="*/ 136525 h 98"/>
              <a:gd name="T18" fmla="*/ 0 w 46"/>
              <a:gd name="T19" fmla="*/ 0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"/>
              <a:gd name="T31" fmla="*/ 0 h 98"/>
              <a:gd name="T32" fmla="*/ 46 w 46"/>
              <a:gd name="T33" fmla="*/ 98 h 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" h="98">
                <a:moveTo>
                  <a:pt x="0" y="0"/>
                </a:moveTo>
                <a:lnTo>
                  <a:pt x="46" y="0"/>
                </a:lnTo>
                <a:lnTo>
                  <a:pt x="34" y="86"/>
                </a:lnTo>
                <a:lnTo>
                  <a:pt x="29" y="92"/>
                </a:lnTo>
                <a:lnTo>
                  <a:pt x="29" y="98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2" y="8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1" name="Freeform 33">
            <a:extLst>
              <a:ext uri="{FF2B5EF4-FFF2-40B4-BE49-F238E27FC236}">
                <a16:creationId xmlns="" xmlns:a16="http://schemas.microsoft.com/office/drawing/2014/main" id="{0377BFF7-0BF7-4A6A-AEA2-12038EDB2836}"/>
              </a:ext>
            </a:extLst>
          </p:cNvPr>
          <p:cNvSpPr>
            <a:spLocks/>
          </p:cNvSpPr>
          <p:nvPr/>
        </p:nvSpPr>
        <p:spPr bwMode="auto">
          <a:xfrm>
            <a:off x="5558914" y="1963281"/>
            <a:ext cx="55995" cy="137188"/>
          </a:xfrm>
          <a:custGeom>
            <a:avLst/>
            <a:gdLst>
              <a:gd name="T0" fmla="*/ 0 w 40"/>
              <a:gd name="T1" fmla="*/ 0 h 98"/>
              <a:gd name="T2" fmla="*/ 63500 w 40"/>
              <a:gd name="T3" fmla="*/ 0 h 98"/>
              <a:gd name="T4" fmla="*/ 44450 w 40"/>
              <a:gd name="T5" fmla="*/ 136525 h 98"/>
              <a:gd name="T6" fmla="*/ 44450 w 40"/>
              <a:gd name="T7" fmla="*/ 146050 h 98"/>
              <a:gd name="T8" fmla="*/ 36512 w 40"/>
              <a:gd name="T9" fmla="*/ 155575 h 98"/>
              <a:gd name="T10" fmla="*/ 26988 w 40"/>
              <a:gd name="T11" fmla="*/ 155575 h 98"/>
              <a:gd name="T12" fmla="*/ 26988 w 40"/>
              <a:gd name="T13" fmla="*/ 146050 h 98"/>
              <a:gd name="T14" fmla="*/ 17462 w 40"/>
              <a:gd name="T15" fmla="*/ 146050 h 98"/>
              <a:gd name="T16" fmla="*/ 17462 w 40"/>
              <a:gd name="T17" fmla="*/ 136525 h 98"/>
              <a:gd name="T18" fmla="*/ 0 w 40"/>
              <a:gd name="T19" fmla="*/ 0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98"/>
              <a:gd name="T32" fmla="*/ 40 w 40"/>
              <a:gd name="T33" fmla="*/ 98 h 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98">
                <a:moveTo>
                  <a:pt x="0" y="0"/>
                </a:moveTo>
                <a:lnTo>
                  <a:pt x="40" y="0"/>
                </a:lnTo>
                <a:lnTo>
                  <a:pt x="28" y="86"/>
                </a:lnTo>
                <a:lnTo>
                  <a:pt x="28" y="92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1" y="92"/>
                </a:lnTo>
                <a:lnTo>
                  <a:pt x="11" y="8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2" name="Freeform 34">
            <a:extLst>
              <a:ext uri="{FF2B5EF4-FFF2-40B4-BE49-F238E27FC236}">
                <a16:creationId xmlns="" xmlns:a16="http://schemas.microsoft.com/office/drawing/2014/main" id="{5955D094-8241-41D8-B921-DEA2D304768E}"/>
              </a:ext>
            </a:extLst>
          </p:cNvPr>
          <p:cNvSpPr>
            <a:spLocks noEditPoints="1"/>
          </p:cNvSpPr>
          <p:nvPr/>
        </p:nvSpPr>
        <p:spPr bwMode="auto">
          <a:xfrm>
            <a:off x="5943881" y="1866690"/>
            <a:ext cx="183384" cy="208581"/>
          </a:xfrm>
          <a:custGeom>
            <a:avLst/>
            <a:gdLst>
              <a:gd name="T0" fmla="*/ 207963 w 131"/>
              <a:gd name="T1" fmla="*/ 136525 h 149"/>
              <a:gd name="T2" fmla="*/ 200025 w 131"/>
              <a:gd name="T3" fmla="*/ 182562 h 149"/>
              <a:gd name="T4" fmla="*/ 180975 w 131"/>
              <a:gd name="T5" fmla="*/ 209550 h 149"/>
              <a:gd name="T6" fmla="*/ 144463 w 131"/>
              <a:gd name="T7" fmla="*/ 228600 h 149"/>
              <a:gd name="T8" fmla="*/ 107950 w 131"/>
              <a:gd name="T9" fmla="*/ 236537 h 149"/>
              <a:gd name="T10" fmla="*/ 90488 w 131"/>
              <a:gd name="T11" fmla="*/ 236537 h 149"/>
              <a:gd name="T12" fmla="*/ 73025 w 131"/>
              <a:gd name="T13" fmla="*/ 228600 h 149"/>
              <a:gd name="T14" fmla="*/ 53975 w 131"/>
              <a:gd name="T15" fmla="*/ 219075 h 149"/>
              <a:gd name="T16" fmla="*/ 44450 w 131"/>
              <a:gd name="T17" fmla="*/ 209550 h 149"/>
              <a:gd name="T18" fmla="*/ 26988 w 131"/>
              <a:gd name="T19" fmla="*/ 200025 h 149"/>
              <a:gd name="T20" fmla="*/ 17463 w 131"/>
              <a:gd name="T21" fmla="*/ 192087 h 149"/>
              <a:gd name="T22" fmla="*/ 7938 w 131"/>
              <a:gd name="T23" fmla="*/ 173037 h 149"/>
              <a:gd name="T24" fmla="*/ 7938 w 131"/>
              <a:gd name="T25" fmla="*/ 155575 h 149"/>
              <a:gd name="T26" fmla="*/ 0 w 131"/>
              <a:gd name="T27" fmla="*/ 136525 h 149"/>
              <a:gd name="T28" fmla="*/ 7938 w 131"/>
              <a:gd name="T29" fmla="*/ 73025 h 149"/>
              <a:gd name="T30" fmla="*/ 26988 w 131"/>
              <a:gd name="T31" fmla="*/ 36512 h 149"/>
              <a:gd name="T32" fmla="*/ 53975 w 131"/>
              <a:gd name="T33" fmla="*/ 9525 h 149"/>
              <a:gd name="T34" fmla="*/ 90488 w 131"/>
              <a:gd name="T35" fmla="*/ 0 h 149"/>
              <a:gd name="T36" fmla="*/ 117475 w 131"/>
              <a:gd name="T37" fmla="*/ 0 h 149"/>
              <a:gd name="T38" fmla="*/ 136525 w 131"/>
              <a:gd name="T39" fmla="*/ 0 h 149"/>
              <a:gd name="T40" fmla="*/ 153988 w 131"/>
              <a:gd name="T41" fmla="*/ 0 h 149"/>
              <a:gd name="T42" fmla="*/ 173038 w 131"/>
              <a:gd name="T43" fmla="*/ 9525 h 149"/>
              <a:gd name="T44" fmla="*/ 180975 w 131"/>
              <a:gd name="T45" fmla="*/ 19050 h 149"/>
              <a:gd name="T46" fmla="*/ 190500 w 131"/>
              <a:gd name="T47" fmla="*/ 28575 h 149"/>
              <a:gd name="T48" fmla="*/ 200025 w 131"/>
              <a:gd name="T49" fmla="*/ 46037 h 149"/>
              <a:gd name="T50" fmla="*/ 207963 w 131"/>
              <a:gd name="T51" fmla="*/ 65087 h 149"/>
              <a:gd name="T52" fmla="*/ 207963 w 131"/>
              <a:gd name="T53" fmla="*/ 82550 h 149"/>
              <a:gd name="T54" fmla="*/ 190500 w 131"/>
              <a:gd name="T55" fmla="*/ 100012 h 149"/>
              <a:gd name="T56" fmla="*/ 190500 w 131"/>
              <a:gd name="T57" fmla="*/ 73025 h 149"/>
              <a:gd name="T58" fmla="*/ 180975 w 131"/>
              <a:gd name="T59" fmla="*/ 55562 h 149"/>
              <a:gd name="T60" fmla="*/ 173038 w 131"/>
              <a:gd name="T61" fmla="*/ 36512 h 149"/>
              <a:gd name="T62" fmla="*/ 163513 w 131"/>
              <a:gd name="T63" fmla="*/ 28575 h 149"/>
              <a:gd name="T64" fmla="*/ 153988 w 131"/>
              <a:gd name="T65" fmla="*/ 19050 h 149"/>
              <a:gd name="T66" fmla="*/ 136525 w 131"/>
              <a:gd name="T67" fmla="*/ 19050 h 149"/>
              <a:gd name="T68" fmla="*/ 117475 w 131"/>
              <a:gd name="T69" fmla="*/ 9525 h 149"/>
              <a:gd name="T70" fmla="*/ 90488 w 131"/>
              <a:gd name="T71" fmla="*/ 9525 h 149"/>
              <a:gd name="T72" fmla="*/ 63500 w 131"/>
              <a:gd name="T73" fmla="*/ 28575 h 149"/>
              <a:gd name="T74" fmla="*/ 36513 w 131"/>
              <a:gd name="T75" fmla="*/ 55562 h 149"/>
              <a:gd name="T76" fmla="*/ 26988 w 131"/>
              <a:gd name="T77" fmla="*/ 82550 h 149"/>
              <a:gd name="T78" fmla="*/ 26988 w 131"/>
              <a:gd name="T79" fmla="*/ 128587 h 149"/>
              <a:gd name="T80" fmla="*/ 26988 w 131"/>
              <a:gd name="T81" fmla="*/ 155575 h 149"/>
              <a:gd name="T82" fmla="*/ 36513 w 131"/>
              <a:gd name="T83" fmla="*/ 173037 h 149"/>
              <a:gd name="T84" fmla="*/ 44450 w 131"/>
              <a:gd name="T85" fmla="*/ 192087 h 149"/>
              <a:gd name="T86" fmla="*/ 53975 w 131"/>
              <a:gd name="T87" fmla="*/ 200025 h 149"/>
              <a:gd name="T88" fmla="*/ 63500 w 131"/>
              <a:gd name="T89" fmla="*/ 209550 h 149"/>
              <a:gd name="T90" fmla="*/ 80963 w 131"/>
              <a:gd name="T91" fmla="*/ 219075 h 149"/>
              <a:gd name="T92" fmla="*/ 100013 w 131"/>
              <a:gd name="T93" fmla="*/ 219075 h 149"/>
              <a:gd name="T94" fmla="*/ 127000 w 131"/>
              <a:gd name="T95" fmla="*/ 219075 h 149"/>
              <a:gd name="T96" fmla="*/ 153988 w 131"/>
              <a:gd name="T97" fmla="*/ 200025 h 149"/>
              <a:gd name="T98" fmla="*/ 180975 w 131"/>
              <a:gd name="T99" fmla="*/ 182562 h 149"/>
              <a:gd name="T100" fmla="*/ 190500 w 131"/>
              <a:gd name="T101" fmla="*/ 146050 h 149"/>
              <a:gd name="T102" fmla="*/ 190500 w 131"/>
              <a:gd name="T103" fmla="*/ 100012 h 14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149"/>
              <a:gd name="T158" fmla="*/ 131 w 131"/>
              <a:gd name="T159" fmla="*/ 149 h 14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149">
                <a:moveTo>
                  <a:pt x="131" y="63"/>
                </a:moveTo>
                <a:lnTo>
                  <a:pt x="131" y="86"/>
                </a:lnTo>
                <a:lnTo>
                  <a:pt x="131" y="98"/>
                </a:lnTo>
                <a:lnTo>
                  <a:pt x="126" y="115"/>
                </a:lnTo>
                <a:lnTo>
                  <a:pt x="120" y="126"/>
                </a:lnTo>
                <a:lnTo>
                  <a:pt x="114" y="132"/>
                </a:lnTo>
                <a:lnTo>
                  <a:pt x="103" y="138"/>
                </a:lnTo>
                <a:lnTo>
                  <a:pt x="91" y="144"/>
                </a:lnTo>
                <a:lnTo>
                  <a:pt x="80" y="149"/>
                </a:lnTo>
                <a:lnTo>
                  <a:pt x="68" y="149"/>
                </a:lnTo>
                <a:lnTo>
                  <a:pt x="63" y="149"/>
                </a:lnTo>
                <a:lnTo>
                  <a:pt x="57" y="149"/>
                </a:lnTo>
                <a:lnTo>
                  <a:pt x="51" y="144"/>
                </a:lnTo>
                <a:lnTo>
                  <a:pt x="46" y="144"/>
                </a:lnTo>
                <a:lnTo>
                  <a:pt x="40" y="144"/>
                </a:lnTo>
                <a:lnTo>
                  <a:pt x="34" y="138"/>
                </a:lnTo>
                <a:lnTo>
                  <a:pt x="28" y="138"/>
                </a:lnTo>
                <a:lnTo>
                  <a:pt x="28" y="132"/>
                </a:lnTo>
                <a:lnTo>
                  <a:pt x="23" y="132"/>
                </a:lnTo>
                <a:lnTo>
                  <a:pt x="17" y="126"/>
                </a:lnTo>
                <a:lnTo>
                  <a:pt x="17" y="121"/>
                </a:lnTo>
                <a:lnTo>
                  <a:pt x="11" y="121"/>
                </a:lnTo>
                <a:lnTo>
                  <a:pt x="11" y="115"/>
                </a:lnTo>
                <a:lnTo>
                  <a:pt x="5" y="109"/>
                </a:lnTo>
                <a:lnTo>
                  <a:pt x="5" y="104"/>
                </a:lnTo>
                <a:lnTo>
                  <a:pt x="5" y="98"/>
                </a:lnTo>
                <a:lnTo>
                  <a:pt x="5" y="92"/>
                </a:lnTo>
                <a:lnTo>
                  <a:pt x="0" y="86"/>
                </a:lnTo>
                <a:lnTo>
                  <a:pt x="0" y="63"/>
                </a:lnTo>
                <a:lnTo>
                  <a:pt x="5" y="46"/>
                </a:lnTo>
                <a:lnTo>
                  <a:pt x="5" y="35"/>
                </a:lnTo>
                <a:lnTo>
                  <a:pt x="17" y="23"/>
                </a:lnTo>
                <a:lnTo>
                  <a:pt x="23" y="12"/>
                </a:lnTo>
                <a:lnTo>
                  <a:pt x="34" y="6"/>
                </a:lnTo>
                <a:lnTo>
                  <a:pt x="46" y="0"/>
                </a:lnTo>
                <a:lnTo>
                  <a:pt x="57" y="0"/>
                </a:lnTo>
                <a:lnTo>
                  <a:pt x="68" y="0"/>
                </a:lnTo>
                <a:lnTo>
                  <a:pt x="74" y="0"/>
                </a:lnTo>
                <a:lnTo>
                  <a:pt x="80" y="0"/>
                </a:lnTo>
                <a:lnTo>
                  <a:pt x="86" y="0"/>
                </a:lnTo>
                <a:lnTo>
                  <a:pt x="91" y="0"/>
                </a:lnTo>
                <a:lnTo>
                  <a:pt x="97" y="0"/>
                </a:lnTo>
                <a:lnTo>
                  <a:pt x="103" y="6"/>
                </a:lnTo>
                <a:lnTo>
                  <a:pt x="109" y="6"/>
                </a:lnTo>
                <a:lnTo>
                  <a:pt x="109" y="12"/>
                </a:lnTo>
                <a:lnTo>
                  <a:pt x="114" y="12"/>
                </a:lnTo>
                <a:lnTo>
                  <a:pt x="114" y="18"/>
                </a:lnTo>
                <a:lnTo>
                  <a:pt x="120" y="18"/>
                </a:lnTo>
                <a:lnTo>
                  <a:pt x="120" y="23"/>
                </a:lnTo>
                <a:lnTo>
                  <a:pt x="126" y="29"/>
                </a:lnTo>
                <a:lnTo>
                  <a:pt x="131" y="35"/>
                </a:lnTo>
                <a:lnTo>
                  <a:pt x="131" y="41"/>
                </a:lnTo>
                <a:lnTo>
                  <a:pt x="131" y="46"/>
                </a:lnTo>
                <a:lnTo>
                  <a:pt x="131" y="52"/>
                </a:lnTo>
                <a:lnTo>
                  <a:pt x="131" y="63"/>
                </a:lnTo>
                <a:close/>
                <a:moveTo>
                  <a:pt x="120" y="63"/>
                </a:moveTo>
                <a:lnTo>
                  <a:pt x="120" y="58"/>
                </a:lnTo>
                <a:lnTo>
                  <a:pt x="120" y="46"/>
                </a:lnTo>
                <a:lnTo>
                  <a:pt x="114" y="41"/>
                </a:lnTo>
                <a:lnTo>
                  <a:pt x="114" y="35"/>
                </a:lnTo>
                <a:lnTo>
                  <a:pt x="114" y="29"/>
                </a:lnTo>
                <a:lnTo>
                  <a:pt x="109" y="23"/>
                </a:lnTo>
                <a:lnTo>
                  <a:pt x="103" y="23"/>
                </a:lnTo>
                <a:lnTo>
                  <a:pt x="103" y="18"/>
                </a:lnTo>
                <a:lnTo>
                  <a:pt x="97" y="18"/>
                </a:lnTo>
                <a:lnTo>
                  <a:pt x="97" y="12"/>
                </a:lnTo>
                <a:lnTo>
                  <a:pt x="91" y="12"/>
                </a:lnTo>
                <a:lnTo>
                  <a:pt x="86" y="12"/>
                </a:lnTo>
                <a:lnTo>
                  <a:pt x="80" y="6"/>
                </a:lnTo>
                <a:lnTo>
                  <a:pt x="74" y="6"/>
                </a:lnTo>
                <a:lnTo>
                  <a:pt x="68" y="6"/>
                </a:lnTo>
                <a:lnTo>
                  <a:pt x="57" y="6"/>
                </a:lnTo>
                <a:lnTo>
                  <a:pt x="46" y="12"/>
                </a:lnTo>
                <a:lnTo>
                  <a:pt x="40" y="18"/>
                </a:lnTo>
                <a:lnTo>
                  <a:pt x="28" y="23"/>
                </a:lnTo>
                <a:lnTo>
                  <a:pt x="23" y="35"/>
                </a:lnTo>
                <a:lnTo>
                  <a:pt x="17" y="41"/>
                </a:lnTo>
                <a:lnTo>
                  <a:pt x="17" y="52"/>
                </a:lnTo>
                <a:lnTo>
                  <a:pt x="17" y="63"/>
                </a:lnTo>
                <a:lnTo>
                  <a:pt x="17" y="81"/>
                </a:lnTo>
                <a:lnTo>
                  <a:pt x="17" y="92"/>
                </a:lnTo>
                <a:lnTo>
                  <a:pt x="17" y="98"/>
                </a:lnTo>
                <a:lnTo>
                  <a:pt x="17" y="104"/>
                </a:lnTo>
                <a:lnTo>
                  <a:pt x="23" y="109"/>
                </a:lnTo>
                <a:lnTo>
                  <a:pt x="23" y="115"/>
                </a:lnTo>
                <a:lnTo>
                  <a:pt x="28" y="121"/>
                </a:lnTo>
                <a:lnTo>
                  <a:pt x="34" y="121"/>
                </a:lnTo>
                <a:lnTo>
                  <a:pt x="34" y="126"/>
                </a:lnTo>
                <a:lnTo>
                  <a:pt x="40" y="126"/>
                </a:lnTo>
                <a:lnTo>
                  <a:pt x="40" y="132"/>
                </a:lnTo>
                <a:lnTo>
                  <a:pt x="46" y="132"/>
                </a:lnTo>
                <a:lnTo>
                  <a:pt x="51" y="138"/>
                </a:lnTo>
                <a:lnTo>
                  <a:pt x="57" y="138"/>
                </a:lnTo>
                <a:lnTo>
                  <a:pt x="63" y="138"/>
                </a:lnTo>
                <a:lnTo>
                  <a:pt x="68" y="138"/>
                </a:lnTo>
                <a:lnTo>
                  <a:pt x="80" y="138"/>
                </a:lnTo>
                <a:lnTo>
                  <a:pt x="91" y="132"/>
                </a:lnTo>
                <a:lnTo>
                  <a:pt x="97" y="126"/>
                </a:lnTo>
                <a:lnTo>
                  <a:pt x="109" y="121"/>
                </a:lnTo>
                <a:lnTo>
                  <a:pt x="114" y="115"/>
                </a:lnTo>
                <a:lnTo>
                  <a:pt x="114" y="104"/>
                </a:lnTo>
                <a:lnTo>
                  <a:pt x="120" y="92"/>
                </a:lnTo>
                <a:lnTo>
                  <a:pt x="120" y="81"/>
                </a:lnTo>
                <a:lnTo>
                  <a:pt x="120" y="63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3" name="Freeform 35">
            <a:extLst>
              <a:ext uri="{FF2B5EF4-FFF2-40B4-BE49-F238E27FC236}">
                <a16:creationId xmlns="" xmlns:a16="http://schemas.microsoft.com/office/drawing/2014/main" id="{990DCEA0-DB96-4563-B806-D5B90EB17425}"/>
              </a:ext>
            </a:extLst>
          </p:cNvPr>
          <p:cNvSpPr>
            <a:spLocks/>
          </p:cNvSpPr>
          <p:nvPr/>
        </p:nvSpPr>
        <p:spPr bwMode="auto">
          <a:xfrm>
            <a:off x="5943881" y="1866690"/>
            <a:ext cx="183384" cy="208581"/>
          </a:xfrm>
          <a:custGeom>
            <a:avLst/>
            <a:gdLst>
              <a:gd name="T0" fmla="*/ 207963 w 131"/>
              <a:gd name="T1" fmla="*/ 100012 h 149"/>
              <a:gd name="T2" fmla="*/ 207963 w 131"/>
              <a:gd name="T3" fmla="*/ 136525 h 149"/>
              <a:gd name="T4" fmla="*/ 207963 w 131"/>
              <a:gd name="T5" fmla="*/ 155575 h 149"/>
              <a:gd name="T6" fmla="*/ 200025 w 131"/>
              <a:gd name="T7" fmla="*/ 182562 h 149"/>
              <a:gd name="T8" fmla="*/ 190500 w 131"/>
              <a:gd name="T9" fmla="*/ 200025 h 149"/>
              <a:gd name="T10" fmla="*/ 180975 w 131"/>
              <a:gd name="T11" fmla="*/ 209550 h 149"/>
              <a:gd name="T12" fmla="*/ 163513 w 131"/>
              <a:gd name="T13" fmla="*/ 219075 h 149"/>
              <a:gd name="T14" fmla="*/ 144463 w 131"/>
              <a:gd name="T15" fmla="*/ 228600 h 149"/>
              <a:gd name="T16" fmla="*/ 127000 w 131"/>
              <a:gd name="T17" fmla="*/ 236537 h 149"/>
              <a:gd name="T18" fmla="*/ 107950 w 131"/>
              <a:gd name="T19" fmla="*/ 236537 h 149"/>
              <a:gd name="T20" fmla="*/ 100013 w 131"/>
              <a:gd name="T21" fmla="*/ 236537 h 149"/>
              <a:gd name="T22" fmla="*/ 90488 w 131"/>
              <a:gd name="T23" fmla="*/ 236537 h 149"/>
              <a:gd name="T24" fmla="*/ 80963 w 131"/>
              <a:gd name="T25" fmla="*/ 228600 h 149"/>
              <a:gd name="T26" fmla="*/ 73025 w 131"/>
              <a:gd name="T27" fmla="*/ 228600 h 149"/>
              <a:gd name="T28" fmla="*/ 63500 w 131"/>
              <a:gd name="T29" fmla="*/ 228600 h 149"/>
              <a:gd name="T30" fmla="*/ 53975 w 131"/>
              <a:gd name="T31" fmla="*/ 219075 h 149"/>
              <a:gd name="T32" fmla="*/ 44450 w 131"/>
              <a:gd name="T33" fmla="*/ 219075 h 149"/>
              <a:gd name="T34" fmla="*/ 44450 w 131"/>
              <a:gd name="T35" fmla="*/ 209550 h 149"/>
              <a:gd name="T36" fmla="*/ 36513 w 131"/>
              <a:gd name="T37" fmla="*/ 209550 h 149"/>
              <a:gd name="T38" fmla="*/ 26988 w 131"/>
              <a:gd name="T39" fmla="*/ 200025 h 149"/>
              <a:gd name="T40" fmla="*/ 26988 w 131"/>
              <a:gd name="T41" fmla="*/ 192087 h 149"/>
              <a:gd name="T42" fmla="*/ 17463 w 131"/>
              <a:gd name="T43" fmla="*/ 192087 h 149"/>
              <a:gd name="T44" fmla="*/ 17463 w 131"/>
              <a:gd name="T45" fmla="*/ 182562 h 149"/>
              <a:gd name="T46" fmla="*/ 7938 w 131"/>
              <a:gd name="T47" fmla="*/ 173037 h 149"/>
              <a:gd name="T48" fmla="*/ 7938 w 131"/>
              <a:gd name="T49" fmla="*/ 165100 h 149"/>
              <a:gd name="T50" fmla="*/ 7938 w 131"/>
              <a:gd name="T51" fmla="*/ 155575 h 149"/>
              <a:gd name="T52" fmla="*/ 7938 w 131"/>
              <a:gd name="T53" fmla="*/ 146050 h 149"/>
              <a:gd name="T54" fmla="*/ 0 w 131"/>
              <a:gd name="T55" fmla="*/ 136525 h 149"/>
              <a:gd name="T56" fmla="*/ 0 w 131"/>
              <a:gd name="T57" fmla="*/ 100012 h 149"/>
              <a:gd name="T58" fmla="*/ 7938 w 131"/>
              <a:gd name="T59" fmla="*/ 73025 h 149"/>
              <a:gd name="T60" fmla="*/ 7938 w 131"/>
              <a:gd name="T61" fmla="*/ 55562 h 149"/>
              <a:gd name="T62" fmla="*/ 26988 w 131"/>
              <a:gd name="T63" fmla="*/ 36512 h 149"/>
              <a:gd name="T64" fmla="*/ 36513 w 131"/>
              <a:gd name="T65" fmla="*/ 19050 h 149"/>
              <a:gd name="T66" fmla="*/ 53975 w 131"/>
              <a:gd name="T67" fmla="*/ 9525 h 149"/>
              <a:gd name="T68" fmla="*/ 73025 w 131"/>
              <a:gd name="T69" fmla="*/ 0 h 149"/>
              <a:gd name="T70" fmla="*/ 90488 w 131"/>
              <a:gd name="T71" fmla="*/ 0 h 149"/>
              <a:gd name="T72" fmla="*/ 107950 w 131"/>
              <a:gd name="T73" fmla="*/ 0 h 149"/>
              <a:gd name="T74" fmla="*/ 117475 w 131"/>
              <a:gd name="T75" fmla="*/ 0 h 149"/>
              <a:gd name="T76" fmla="*/ 127000 w 131"/>
              <a:gd name="T77" fmla="*/ 0 h 149"/>
              <a:gd name="T78" fmla="*/ 136525 w 131"/>
              <a:gd name="T79" fmla="*/ 0 h 149"/>
              <a:gd name="T80" fmla="*/ 144463 w 131"/>
              <a:gd name="T81" fmla="*/ 0 h 149"/>
              <a:gd name="T82" fmla="*/ 153988 w 131"/>
              <a:gd name="T83" fmla="*/ 0 h 149"/>
              <a:gd name="T84" fmla="*/ 163513 w 131"/>
              <a:gd name="T85" fmla="*/ 9525 h 149"/>
              <a:gd name="T86" fmla="*/ 173038 w 131"/>
              <a:gd name="T87" fmla="*/ 9525 h 149"/>
              <a:gd name="T88" fmla="*/ 173038 w 131"/>
              <a:gd name="T89" fmla="*/ 19050 h 149"/>
              <a:gd name="T90" fmla="*/ 180975 w 131"/>
              <a:gd name="T91" fmla="*/ 19050 h 149"/>
              <a:gd name="T92" fmla="*/ 180975 w 131"/>
              <a:gd name="T93" fmla="*/ 28575 h 149"/>
              <a:gd name="T94" fmla="*/ 190500 w 131"/>
              <a:gd name="T95" fmla="*/ 28575 h 149"/>
              <a:gd name="T96" fmla="*/ 190500 w 131"/>
              <a:gd name="T97" fmla="*/ 36512 h 149"/>
              <a:gd name="T98" fmla="*/ 200025 w 131"/>
              <a:gd name="T99" fmla="*/ 46037 h 149"/>
              <a:gd name="T100" fmla="*/ 207963 w 131"/>
              <a:gd name="T101" fmla="*/ 55562 h 149"/>
              <a:gd name="T102" fmla="*/ 207963 w 131"/>
              <a:gd name="T103" fmla="*/ 65087 h 149"/>
              <a:gd name="T104" fmla="*/ 207963 w 131"/>
              <a:gd name="T105" fmla="*/ 73025 h 149"/>
              <a:gd name="T106" fmla="*/ 207963 w 131"/>
              <a:gd name="T107" fmla="*/ 82550 h 149"/>
              <a:gd name="T108" fmla="*/ 207963 w 131"/>
              <a:gd name="T109" fmla="*/ 100012 h 14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1"/>
              <a:gd name="T166" fmla="*/ 0 h 149"/>
              <a:gd name="T167" fmla="*/ 131 w 131"/>
              <a:gd name="T168" fmla="*/ 149 h 14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1" h="149">
                <a:moveTo>
                  <a:pt x="131" y="63"/>
                </a:moveTo>
                <a:lnTo>
                  <a:pt x="131" y="86"/>
                </a:lnTo>
                <a:lnTo>
                  <a:pt x="131" y="98"/>
                </a:lnTo>
                <a:lnTo>
                  <a:pt x="126" y="115"/>
                </a:lnTo>
                <a:lnTo>
                  <a:pt x="120" y="126"/>
                </a:lnTo>
                <a:lnTo>
                  <a:pt x="114" y="132"/>
                </a:lnTo>
                <a:lnTo>
                  <a:pt x="103" y="138"/>
                </a:lnTo>
                <a:lnTo>
                  <a:pt x="91" y="144"/>
                </a:lnTo>
                <a:lnTo>
                  <a:pt x="80" y="149"/>
                </a:lnTo>
                <a:lnTo>
                  <a:pt x="68" y="149"/>
                </a:lnTo>
                <a:lnTo>
                  <a:pt x="63" y="149"/>
                </a:lnTo>
                <a:lnTo>
                  <a:pt x="57" y="149"/>
                </a:lnTo>
                <a:lnTo>
                  <a:pt x="51" y="144"/>
                </a:lnTo>
                <a:lnTo>
                  <a:pt x="46" y="144"/>
                </a:lnTo>
                <a:lnTo>
                  <a:pt x="40" y="144"/>
                </a:lnTo>
                <a:lnTo>
                  <a:pt x="34" y="138"/>
                </a:lnTo>
                <a:lnTo>
                  <a:pt x="28" y="138"/>
                </a:lnTo>
                <a:lnTo>
                  <a:pt x="28" y="132"/>
                </a:lnTo>
                <a:lnTo>
                  <a:pt x="23" y="132"/>
                </a:lnTo>
                <a:lnTo>
                  <a:pt x="17" y="126"/>
                </a:lnTo>
                <a:lnTo>
                  <a:pt x="17" y="121"/>
                </a:lnTo>
                <a:lnTo>
                  <a:pt x="11" y="121"/>
                </a:lnTo>
                <a:lnTo>
                  <a:pt x="11" y="115"/>
                </a:lnTo>
                <a:lnTo>
                  <a:pt x="5" y="109"/>
                </a:lnTo>
                <a:lnTo>
                  <a:pt x="5" y="104"/>
                </a:lnTo>
                <a:lnTo>
                  <a:pt x="5" y="98"/>
                </a:lnTo>
                <a:lnTo>
                  <a:pt x="5" y="92"/>
                </a:lnTo>
                <a:lnTo>
                  <a:pt x="0" y="86"/>
                </a:lnTo>
                <a:lnTo>
                  <a:pt x="0" y="63"/>
                </a:lnTo>
                <a:lnTo>
                  <a:pt x="5" y="46"/>
                </a:lnTo>
                <a:lnTo>
                  <a:pt x="5" y="35"/>
                </a:lnTo>
                <a:lnTo>
                  <a:pt x="17" y="23"/>
                </a:lnTo>
                <a:lnTo>
                  <a:pt x="23" y="12"/>
                </a:lnTo>
                <a:lnTo>
                  <a:pt x="34" y="6"/>
                </a:lnTo>
                <a:lnTo>
                  <a:pt x="46" y="0"/>
                </a:lnTo>
                <a:lnTo>
                  <a:pt x="57" y="0"/>
                </a:lnTo>
                <a:lnTo>
                  <a:pt x="68" y="0"/>
                </a:lnTo>
                <a:lnTo>
                  <a:pt x="74" y="0"/>
                </a:lnTo>
                <a:lnTo>
                  <a:pt x="80" y="0"/>
                </a:lnTo>
                <a:lnTo>
                  <a:pt x="86" y="0"/>
                </a:lnTo>
                <a:lnTo>
                  <a:pt x="91" y="0"/>
                </a:lnTo>
                <a:lnTo>
                  <a:pt x="97" y="0"/>
                </a:lnTo>
                <a:lnTo>
                  <a:pt x="103" y="6"/>
                </a:lnTo>
                <a:lnTo>
                  <a:pt x="109" y="6"/>
                </a:lnTo>
                <a:lnTo>
                  <a:pt x="109" y="12"/>
                </a:lnTo>
                <a:lnTo>
                  <a:pt x="114" y="12"/>
                </a:lnTo>
                <a:lnTo>
                  <a:pt x="114" y="18"/>
                </a:lnTo>
                <a:lnTo>
                  <a:pt x="120" y="18"/>
                </a:lnTo>
                <a:lnTo>
                  <a:pt x="120" y="23"/>
                </a:lnTo>
                <a:lnTo>
                  <a:pt x="126" y="29"/>
                </a:lnTo>
                <a:lnTo>
                  <a:pt x="131" y="35"/>
                </a:lnTo>
                <a:lnTo>
                  <a:pt x="131" y="41"/>
                </a:lnTo>
                <a:lnTo>
                  <a:pt x="131" y="46"/>
                </a:lnTo>
                <a:lnTo>
                  <a:pt x="131" y="52"/>
                </a:lnTo>
                <a:lnTo>
                  <a:pt x="131" y="6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4" name="Freeform 36">
            <a:extLst>
              <a:ext uri="{FF2B5EF4-FFF2-40B4-BE49-F238E27FC236}">
                <a16:creationId xmlns="" xmlns:a16="http://schemas.microsoft.com/office/drawing/2014/main" id="{9D2E439D-2C2F-4720-87B1-A25B2381A8EE}"/>
              </a:ext>
            </a:extLst>
          </p:cNvPr>
          <p:cNvSpPr>
            <a:spLocks/>
          </p:cNvSpPr>
          <p:nvPr/>
        </p:nvSpPr>
        <p:spPr bwMode="auto">
          <a:xfrm>
            <a:off x="5967678" y="1875089"/>
            <a:ext cx="144187" cy="184784"/>
          </a:xfrm>
          <a:custGeom>
            <a:avLst/>
            <a:gdLst>
              <a:gd name="T0" fmla="*/ 163512 w 103"/>
              <a:gd name="T1" fmla="*/ 90487 h 132"/>
              <a:gd name="T2" fmla="*/ 163512 w 103"/>
              <a:gd name="T3" fmla="*/ 82550 h 132"/>
              <a:gd name="T4" fmla="*/ 163512 w 103"/>
              <a:gd name="T5" fmla="*/ 63500 h 132"/>
              <a:gd name="T6" fmla="*/ 153987 w 103"/>
              <a:gd name="T7" fmla="*/ 55562 h 132"/>
              <a:gd name="T8" fmla="*/ 153987 w 103"/>
              <a:gd name="T9" fmla="*/ 46037 h 132"/>
              <a:gd name="T10" fmla="*/ 153987 w 103"/>
              <a:gd name="T11" fmla="*/ 36512 h 132"/>
              <a:gd name="T12" fmla="*/ 146050 w 103"/>
              <a:gd name="T13" fmla="*/ 26987 h 132"/>
              <a:gd name="T14" fmla="*/ 136525 w 103"/>
              <a:gd name="T15" fmla="*/ 26987 h 132"/>
              <a:gd name="T16" fmla="*/ 136525 w 103"/>
              <a:gd name="T17" fmla="*/ 19050 h 132"/>
              <a:gd name="T18" fmla="*/ 127000 w 103"/>
              <a:gd name="T19" fmla="*/ 19050 h 132"/>
              <a:gd name="T20" fmla="*/ 127000 w 103"/>
              <a:gd name="T21" fmla="*/ 9525 h 132"/>
              <a:gd name="T22" fmla="*/ 117475 w 103"/>
              <a:gd name="T23" fmla="*/ 9525 h 132"/>
              <a:gd name="T24" fmla="*/ 109537 w 103"/>
              <a:gd name="T25" fmla="*/ 9525 h 132"/>
              <a:gd name="T26" fmla="*/ 100012 w 103"/>
              <a:gd name="T27" fmla="*/ 0 h 132"/>
              <a:gd name="T28" fmla="*/ 90487 w 103"/>
              <a:gd name="T29" fmla="*/ 0 h 132"/>
              <a:gd name="T30" fmla="*/ 80962 w 103"/>
              <a:gd name="T31" fmla="*/ 0 h 132"/>
              <a:gd name="T32" fmla="*/ 63500 w 103"/>
              <a:gd name="T33" fmla="*/ 0 h 132"/>
              <a:gd name="T34" fmla="*/ 46037 w 103"/>
              <a:gd name="T35" fmla="*/ 9525 h 132"/>
              <a:gd name="T36" fmla="*/ 36512 w 103"/>
              <a:gd name="T37" fmla="*/ 19050 h 132"/>
              <a:gd name="T38" fmla="*/ 17462 w 103"/>
              <a:gd name="T39" fmla="*/ 26987 h 132"/>
              <a:gd name="T40" fmla="*/ 9525 w 103"/>
              <a:gd name="T41" fmla="*/ 46037 h 132"/>
              <a:gd name="T42" fmla="*/ 0 w 103"/>
              <a:gd name="T43" fmla="*/ 55562 h 132"/>
              <a:gd name="T44" fmla="*/ 0 w 103"/>
              <a:gd name="T45" fmla="*/ 73025 h 132"/>
              <a:gd name="T46" fmla="*/ 0 w 103"/>
              <a:gd name="T47" fmla="*/ 90487 h 132"/>
              <a:gd name="T48" fmla="*/ 0 w 103"/>
              <a:gd name="T49" fmla="*/ 119062 h 132"/>
              <a:gd name="T50" fmla="*/ 0 w 103"/>
              <a:gd name="T51" fmla="*/ 136525 h 132"/>
              <a:gd name="T52" fmla="*/ 0 w 103"/>
              <a:gd name="T53" fmla="*/ 146050 h 132"/>
              <a:gd name="T54" fmla="*/ 0 w 103"/>
              <a:gd name="T55" fmla="*/ 155575 h 132"/>
              <a:gd name="T56" fmla="*/ 9525 w 103"/>
              <a:gd name="T57" fmla="*/ 163512 h 132"/>
              <a:gd name="T58" fmla="*/ 9525 w 103"/>
              <a:gd name="T59" fmla="*/ 173037 h 132"/>
              <a:gd name="T60" fmla="*/ 17462 w 103"/>
              <a:gd name="T61" fmla="*/ 182562 h 132"/>
              <a:gd name="T62" fmla="*/ 26987 w 103"/>
              <a:gd name="T63" fmla="*/ 182562 h 132"/>
              <a:gd name="T64" fmla="*/ 26987 w 103"/>
              <a:gd name="T65" fmla="*/ 190500 h 132"/>
              <a:gd name="T66" fmla="*/ 36512 w 103"/>
              <a:gd name="T67" fmla="*/ 190500 h 132"/>
              <a:gd name="T68" fmla="*/ 36512 w 103"/>
              <a:gd name="T69" fmla="*/ 200025 h 132"/>
              <a:gd name="T70" fmla="*/ 46037 w 103"/>
              <a:gd name="T71" fmla="*/ 200025 h 132"/>
              <a:gd name="T72" fmla="*/ 53975 w 103"/>
              <a:gd name="T73" fmla="*/ 209550 h 132"/>
              <a:gd name="T74" fmla="*/ 63500 w 103"/>
              <a:gd name="T75" fmla="*/ 209550 h 132"/>
              <a:gd name="T76" fmla="*/ 73025 w 103"/>
              <a:gd name="T77" fmla="*/ 209550 h 132"/>
              <a:gd name="T78" fmla="*/ 80962 w 103"/>
              <a:gd name="T79" fmla="*/ 209550 h 132"/>
              <a:gd name="T80" fmla="*/ 100012 w 103"/>
              <a:gd name="T81" fmla="*/ 209550 h 132"/>
              <a:gd name="T82" fmla="*/ 117475 w 103"/>
              <a:gd name="T83" fmla="*/ 200025 h 132"/>
              <a:gd name="T84" fmla="*/ 127000 w 103"/>
              <a:gd name="T85" fmla="*/ 190500 h 132"/>
              <a:gd name="T86" fmla="*/ 146050 w 103"/>
              <a:gd name="T87" fmla="*/ 182562 h 132"/>
              <a:gd name="T88" fmla="*/ 153987 w 103"/>
              <a:gd name="T89" fmla="*/ 173037 h 132"/>
              <a:gd name="T90" fmla="*/ 153987 w 103"/>
              <a:gd name="T91" fmla="*/ 155575 h 132"/>
              <a:gd name="T92" fmla="*/ 163512 w 103"/>
              <a:gd name="T93" fmla="*/ 136525 h 132"/>
              <a:gd name="T94" fmla="*/ 163512 w 103"/>
              <a:gd name="T95" fmla="*/ 119062 h 132"/>
              <a:gd name="T96" fmla="*/ 163512 w 103"/>
              <a:gd name="T97" fmla="*/ 90487 h 1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03"/>
              <a:gd name="T148" fmla="*/ 0 h 132"/>
              <a:gd name="T149" fmla="*/ 103 w 103"/>
              <a:gd name="T150" fmla="*/ 132 h 1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03" h="132">
                <a:moveTo>
                  <a:pt x="103" y="57"/>
                </a:moveTo>
                <a:lnTo>
                  <a:pt x="103" y="52"/>
                </a:lnTo>
                <a:lnTo>
                  <a:pt x="103" y="40"/>
                </a:lnTo>
                <a:lnTo>
                  <a:pt x="97" y="35"/>
                </a:lnTo>
                <a:lnTo>
                  <a:pt x="97" y="29"/>
                </a:lnTo>
                <a:lnTo>
                  <a:pt x="97" y="23"/>
                </a:lnTo>
                <a:lnTo>
                  <a:pt x="92" y="17"/>
                </a:lnTo>
                <a:lnTo>
                  <a:pt x="86" y="17"/>
                </a:lnTo>
                <a:lnTo>
                  <a:pt x="86" y="12"/>
                </a:lnTo>
                <a:lnTo>
                  <a:pt x="80" y="12"/>
                </a:lnTo>
                <a:lnTo>
                  <a:pt x="80" y="6"/>
                </a:lnTo>
                <a:lnTo>
                  <a:pt x="74" y="6"/>
                </a:lnTo>
                <a:lnTo>
                  <a:pt x="69" y="6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0" y="0"/>
                </a:lnTo>
                <a:lnTo>
                  <a:pt x="29" y="6"/>
                </a:lnTo>
                <a:lnTo>
                  <a:pt x="23" y="12"/>
                </a:lnTo>
                <a:lnTo>
                  <a:pt x="11" y="17"/>
                </a:lnTo>
                <a:lnTo>
                  <a:pt x="6" y="29"/>
                </a:lnTo>
                <a:lnTo>
                  <a:pt x="0" y="35"/>
                </a:lnTo>
                <a:lnTo>
                  <a:pt x="0" y="46"/>
                </a:lnTo>
                <a:lnTo>
                  <a:pt x="0" y="57"/>
                </a:lnTo>
                <a:lnTo>
                  <a:pt x="0" y="75"/>
                </a:lnTo>
                <a:lnTo>
                  <a:pt x="0" y="86"/>
                </a:lnTo>
                <a:lnTo>
                  <a:pt x="0" y="92"/>
                </a:lnTo>
                <a:lnTo>
                  <a:pt x="0" y="98"/>
                </a:lnTo>
                <a:lnTo>
                  <a:pt x="6" y="103"/>
                </a:lnTo>
                <a:lnTo>
                  <a:pt x="6" y="109"/>
                </a:lnTo>
                <a:lnTo>
                  <a:pt x="11" y="115"/>
                </a:lnTo>
                <a:lnTo>
                  <a:pt x="17" y="115"/>
                </a:lnTo>
                <a:lnTo>
                  <a:pt x="17" y="120"/>
                </a:lnTo>
                <a:lnTo>
                  <a:pt x="23" y="120"/>
                </a:lnTo>
                <a:lnTo>
                  <a:pt x="23" y="126"/>
                </a:lnTo>
                <a:lnTo>
                  <a:pt x="29" y="126"/>
                </a:lnTo>
                <a:lnTo>
                  <a:pt x="34" y="132"/>
                </a:lnTo>
                <a:lnTo>
                  <a:pt x="40" y="132"/>
                </a:lnTo>
                <a:lnTo>
                  <a:pt x="46" y="132"/>
                </a:lnTo>
                <a:lnTo>
                  <a:pt x="51" y="132"/>
                </a:lnTo>
                <a:lnTo>
                  <a:pt x="63" y="132"/>
                </a:lnTo>
                <a:lnTo>
                  <a:pt x="74" y="126"/>
                </a:lnTo>
                <a:lnTo>
                  <a:pt x="80" y="120"/>
                </a:lnTo>
                <a:lnTo>
                  <a:pt x="92" y="115"/>
                </a:lnTo>
                <a:lnTo>
                  <a:pt x="97" y="109"/>
                </a:lnTo>
                <a:lnTo>
                  <a:pt x="97" y="98"/>
                </a:lnTo>
                <a:lnTo>
                  <a:pt x="103" y="86"/>
                </a:lnTo>
                <a:lnTo>
                  <a:pt x="103" y="75"/>
                </a:lnTo>
                <a:lnTo>
                  <a:pt x="103" y="5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5" name="Rectangle 37">
            <a:extLst>
              <a:ext uri="{FF2B5EF4-FFF2-40B4-BE49-F238E27FC236}">
                <a16:creationId xmlns="" xmlns:a16="http://schemas.microsoft.com/office/drawing/2014/main" id="{70A87707-9A6C-487B-9C46-47AEBA3E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07" y="2400043"/>
            <a:ext cx="1739259" cy="2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/>
            <a:r>
              <a:rPr lang="en-US" altLang="ar-SA" sz="1940" dirty="0">
                <a:solidFill>
                  <a:srgbClr val="0070C0"/>
                </a:solidFill>
                <a:cs typeface="Times New Roman (Arabic)" charset="-78"/>
              </a:rPr>
              <a:t>K-open = K-close</a:t>
            </a:r>
            <a:endParaRPr lang="en-US" altLang="ar-SA" sz="1235" dirty="0">
              <a:solidFill>
                <a:srgbClr val="0070C0"/>
              </a:solidFill>
              <a:cs typeface="Times New Roman (Arabic)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7" name="Rectangle 3"/>
          <p:cNvSpPr>
            <a:spLocks noChangeArrowheads="1"/>
          </p:cNvSpPr>
          <p:nvPr/>
        </p:nvSpPr>
        <p:spPr bwMode="auto">
          <a:xfrm>
            <a:off x="1494961" y="1864641"/>
            <a:ext cx="0" cy="32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/>
            <a:endParaRPr lang="en-GB" altLang="ar-SA" sz="2116" dirty="0">
              <a:cs typeface="Times New Roman (Arabic)" charset="-78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30004" y="302093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530004" y="359068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530004" y="416043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296392" name="Text Box 8"/>
          <p:cNvSpPr txBox="1">
            <a:spLocks noChangeArrowheads="1"/>
          </p:cNvSpPr>
          <p:nvPr/>
        </p:nvSpPr>
        <p:spPr bwMode="auto">
          <a:xfrm>
            <a:off x="1584708" y="326182"/>
            <a:ext cx="59745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671932">
              <a:defRPr/>
            </a:pPr>
            <a:r>
              <a:rPr lang="en-GB" altLang="ar-SA" sz="3200" b="1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Cryptography: Analogy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03773" y="4031647"/>
            <a:ext cx="1167498" cy="1507669"/>
            <a:chOff x="1908" y="1968"/>
            <a:chExt cx="834" cy="1077"/>
          </a:xfrm>
        </p:grpSpPr>
        <p:sp>
          <p:nvSpPr>
            <p:cNvPr id="13430" name="Freeform 10"/>
            <p:cNvSpPr>
              <a:spLocks/>
            </p:cNvSpPr>
            <p:nvPr/>
          </p:nvSpPr>
          <p:spPr bwMode="auto">
            <a:xfrm>
              <a:off x="1908" y="2431"/>
              <a:ext cx="742" cy="614"/>
            </a:xfrm>
            <a:custGeom>
              <a:avLst/>
              <a:gdLst>
                <a:gd name="T0" fmla="*/ 285 w 742"/>
                <a:gd name="T1" fmla="*/ 0 h 614"/>
                <a:gd name="T2" fmla="*/ 742 w 742"/>
                <a:gd name="T3" fmla="*/ 0 h 614"/>
                <a:gd name="T4" fmla="*/ 442 w 742"/>
                <a:gd name="T5" fmla="*/ 172 h 614"/>
                <a:gd name="T6" fmla="*/ 0 w 742"/>
                <a:gd name="T7" fmla="*/ 172 h 614"/>
                <a:gd name="T8" fmla="*/ 0 w 742"/>
                <a:gd name="T9" fmla="*/ 614 h 614"/>
                <a:gd name="T10" fmla="*/ 442 w 742"/>
                <a:gd name="T11" fmla="*/ 614 h 614"/>
                <a:gd name="T12" fmla="*/ 442 w 742"/>
                <a:gd name="T13" fmla="*/ 172 h 6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2"/>
                <a:gd name="T22" fmla="*/ 0 h 614"/>
                <a:gd name="T23" fmla="*/ 742 w 742"/>
                <a:gd name="T24" fmla="*/ 614 h 6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2" h="614">
                  <a:moveTo>
                    <a:pt x="285" y="0"/>
                  </a:moveTo>
                  <a:lnTo>
                    <a:pt x="742" y="0"/>
                  </a:lnTo>
                  <a:lnTo>
                    <a:pt x="442" y="172"/>
                  </a:lnTo>
                  <a:lnTo>
                    <a:pt x="0" y="172"/>
                  </a:lnTo>
                  <a:lnTo>
                    <a:pt x="0" y="614"/>
                  </a:lnTo>
                  <a:lnTo>
                    <a:pt x="442" y="614"/>
                  </a:lnTo>
                  <a:lnTo>
                    <a:pt x="442" y="17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1" name="Line 11"/>
            <p:cNvSpPr>
              <a:spLocks noChangeShapeType="1"/>
            </p:cNvSpPr>
            <p:nvPr/>
          </p:nvSpPr>
          <p:spPr bwMode="auto">
            <a:xfrm flipH="1">
              <a:off x="1908" y="2431"/>
              <a:ext cx="285" cy="1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2" name="Freeform 12"/>
            <p:cNvSpPr>
              <a:spLocks/>
            </p:cNvSpPr>
            <p:nvPr/>
          </p:nvSpPr>
          <p:spPr bwMode="auto">
            <a:xfrm>
              <a:off x="2464" y="2503"/>
              <a:ext cx="64" cy="199"/>
            </a:xfrm>
            <a:custGeom>
              <a:avLst/>
              <a:gdLst>
                <a:gd name="T0" fmla="*/ 64 w 64"/>
                <a:gd name="T1" fmla="*/ 0 h 199"/>
                <a:gd name="T2" fmla="*/ 64 w 64"/>
                <a:gd name="T3" fmla="*/ 157 h 199"/>
                <a:gd name="T4" fmla="*/ 0 w 64"/>
                <a:gd name="T5" fmla="*/ 199 h 199"/>
                <a:gd name="T6" fmla="*/ 0 w 64"/>
                <a:gd name="T7" fmla="*/ 28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99"/>
                <a:gd name="T14" fmla="*/ 64 w 64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99">
                  <a:moveTo>
                    <a:pt x="64" y="0"/>
                  </a:moveTo>
                  <a:lnTo>
                    <a:pt x="64" y="157"/>
                  </a:lnTo>
                  <a:lnTo>
                    <a:pt x="0" y="199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grpSp>
          <p:nvGrpSpPr>
            <p:cNvPr id="13433" name="Group 13"/>
            <p:cNvGrpSpPr>
              <a:grpSpLocks/>
            </p:cNvGrpSpPr>
            <p:nvPr/>
          </p:nvGrpSpPr>
          <p:grpSpPr bwMode="auto">
            <a:xfrm>
              <a:off x="1965" y="2724"/>
              <a:ext cx="342" cy="207"/>
              <a:chOff x="1965" y="2724"/>
              <a:chExt cx="342" cy="207"/>
            </a:xfrm>
          </p:grpSpPr>
          <p:sp>
            <p:nvSpPr>
              <p:cNvPr id="13450" name="Freeform 14"/>
              <p:cNvSpPr>
                <a:spLocks noEditPoints="1"/>
              </p:cNvSpPr>
              <p:nvPr/>
            </p:nvSpPr>
            <p:spPr bwMode="auto">
              <a:xfrm>
                <a:off x="1965" y="2724"/>
                <a:ext cx="342" cy="207"/>
              </a:xfrm>
              <a:custGeom>
                <a:avLst/>
                <a:gdLst>
                  <a:gd name="T0" fmla="*/ 0 w 342"/>
                  <a:gd name="T1" fmla="*/ 57 h 207"/>
                  <a:gd name="T2" fmla="*/ 292 w 342"/>
                  <a:gd name="T3" fmla="*/ 0 h 207"/>
                  <a:gd name="T4" fmla="*/ 342 w 342"/>
                  <a:gd name="T5" fmla="*/ 150 h 207"/>
                  <a:gd name="T6" fmla="*/ 50 w 342"/>
                  <a:gd name="T7" fmla="*/ 207 h 207"/>
                  <a:gd name="T8" fmla="*/ 0 w 342"/>
                  <a:gd name="T9" fmla="*/ 57 h 207"/>
                  <a:gd name="T10" fmla="*/ 28 w 342"/>
                  <a:gd name="T11" fmla="*/ 57 h 207"/>
                  <a:gd name="T12" fmla="*/ 178 w 342"/>
                  <a:gd name="T13" fmla="*/ 121 h 207"/>
                  <a:gd name="T14" fmla="*/ 271 w 342"/>
                  <a:gd name="T15" fmla="*/ 14 h 207"/>
                  <a:gd name="T16" fmla="*/ 28 w 342"/>
                  <a:gd name="T17" fmla="*/ 57 h 207"/>
                  <a:gd name="T18" fmla="*/ 14 w 342"/>
                  <a:gd name="T19" fmla="*/ 64 h 207"/>
                  <a:gd name="T20" fmla="*/ 57 w 342"/>
                  <a:gd name="T21" fmla="*/ 185 h 207"/>
                  <a:gd name="T22" fmla="*/ 121 w 342"/>
                  <a:gd name="T23" fmla="*/ 114 h 207"/>
                  <a:gd name="T24" fmla="*/ 14 w 342"/>
                  <a:gd name="T25" fmla="*/ 64 h 207"/>
                  <a:gd name="T26" fmla="*/ 285 w 342"/>
                  <a:gd name="T27" fmla="*/ 14 h 207"/>
                  <a:gd name="T28" fmla="*/ 221 w 342"/>
                  <a:gd name="T29" fmla="*/ 93 h 207"/>
                  <a:gd name="T30" fmla="*/ 328 w 342"/>
                  <a:gd name="T31" fmla="*/ 135 h 207"/>
                  <a:gd name="T32" fmla="*/ 285 w 342"/>
                  <a:gd name="T33" fmla="*/ 14 h 207"/>
                  <a:gd name="T34" fmla="*/ 135 w 342"/>
                  <a:gd name="T35" fmla="*/ 121 h 207"/>
                  <a:gd name="T36" fmla="*/ 71 w 342"/>
                  <a:gd name="T37" fmla="*/ 192 h 207"/>
                  <a:gd name="T38" fmla="*/ 314 w 342"/>
                  <a:gd name="T39" fmla="*/ 150 h 207"/>
                  <a:gd name="T40" fmla="*/ 214 w 342"/>
                  <a:gd name="T41" fmla="*/ 100 h 207"/>
                  <a:gd name="T42" fmla="*/ 185 w 342"/>
                  <a:gd name="T43" fmla="*/ 143 h 207"/>
                  <a:gd name="T44" fmla="*/ 135 w 342"/>
                  <a:gd name="T45" fmla="*/ 121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2"/>
                  <a:gd name="T70" fmla="*/ 0 h 207"/>
                  <a:gd name="T71" fmla="*/ 342 w 342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2" h="207">
                    <a:moveTo>
                      <a:pt x="0" y="57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0" y="207"/>
                    </a:lnTo>
                    <a:lnTo>
                      <a:pt x="0" y="57"/>
                    </a:lnTo>
                    <a:close/>
                    <a:moveTo>
                      <a:pt x="28" y="57"/>
                    </a:moveTo>
                    <a:lnTo>
                      <a:pt x="178" y="121"/>
                    </a:lnTo>
                    <a:lnTo>
                      <a:pt x="271" y="14"/>
                    </a:lnTo>
                    <a:lnTo>
                      <a:pt x="28" y="57"/>
                    </a:lnTo>
                    <a:close/>
                    <a:moveTo>
                      <a:pt x="14" y="64"/>
                    </a:moveTo>
                    <a:lnTo>
                      <a:pt x="57" y="185"/>
                    </a:lnTo>
                    <a:lnTo>
                      <a:pt x="121" y="114"/>
                    </a:lnTo>
                    <a:lnTo>
                      <a:pt x="14" y="64"/>
                    </a:lnTo>
                    <a:close/>
                    <a:moveTo>
                      <a:pt x="285" y="14"/>
                    </a:moveTo>
                    <a:lnTo>
                      <a:pt x="221" y="93"/>
                    </a:lnTo>
                    <a:lnTo>
                      <a:pt x="328" y="135"/>
                    </a:lnTo>
                    <a:lnTo>
                      <a:pt x="285" y="14"/>
                    </a:lnTo>
                    <a:close/>
                    <a:moveTo>
                      <a:pt x="135" y="121"/>
                    </a:moveTo>
                    <a:lnTo>
                      <a:pt x="71" y="192"/>
                    </a:lnTo>
                    <a:lnTo>
                      <a:pt x="314" y="150"/>
                    </a:lnTo>
                    <a:lnTo>
                      <a:pt x="214" y="100"/>
                    </a:lnTo>
                    <a:lnTo>
                      <a:pt x="185" y="143"/>
                    </a:lnTo>
                    <a:lnTo>
                      <a:pt x="135" y="121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1" name="Freeform 15"/>
              <p:cNvSpPr>
                <a:spLocks/>
              </p:cNvSpPr>
              <p:nvPr/>
            </p:nvSpPr>
            <p:spPr bwMode="auto">
              <a:xfrm>
                <a:off x="1965" y="2724"/>
                <a:ext cx="342" cy="207"/>
              </a:xfrm>
              <a:custGeom>
                <a:avLst/>
                <a:gdLst>
                  <a:gd name="T0" fmla="*/ 0 w 342"/>
                  <a:gd name="T1" fmla="*/ 57 h 207"/>
                  <a:gd name="T2" fmla="*/ 292 w 342"/>
                  <a:gd name="T3" fmla="*/ 0 h 207"/>
                  <a:gd name="T4" fmla="*/ 342 w 342"/>
                  <a:gd name="T5" fmla="*/ 150 h 207"/>
                  <a:gd name="T6" fmla="*/ 50 w 342"/>
                  <a:gd name="T7" fmla="*/ 207 h 207"/>
                  <a:gd name="T8" fmla="*/ 0 w 342"/>
                  <a:gd name="T9" fmla="*/ 57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07"/>
                  <a:gd name="T17" fmla="*/ 342 w 34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07">
                    <a:moveTo>
                      <a:pt x="0" y="57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0" y="207"/>
                    </a:lnTo>
                    <a:lnTo>
                      <a:pt x="0" y="57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2" name="Freeform 16"/>
              <p:cNvSpPr>
                <a:spLocks/>
              </p:cNvSpPr>
              <p:nvPr/>
            </p:nvSpPr>
            <p:spPr bwMode="auto">
              <a:xfrm>
                <a:off x="1993" y="2738"/>
                <a:ext cx="243" cy="107"/>
              </a:xfrm>
              <a:custGeom>
                <a:avLst/>
                <a:gdLst>
                  <a:gd name="T0" fmla="*/ 0 w 243"/>
                  <a:gd name="T1" fmla="*/ 43 h 107"/>
                  <a:gd name="T2" fmla="*/ 150 w 243"/>
                  <a:gd name="T3" fmla="*/ 107 h 107"/>
                  <a:gd name="T4" fmla="*/ 243 w 243"/>
                  <a:gd name="T5" fmla="*/ 0 h 107"/>
                  <a:gd name="T6" fmla="*/ 0 w 243"/>
                  <a:gd name="T7" fmla="*/ 43 h 1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3"/>
                  <a:gd name="T13" fmla="*/ 0 h 107"/>
                  <a:gd name="T14" fmla="*/ 243 w 243"/>
                  <a:gd name="T15" fmla="*/ 107 h 1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3" h="107">
                    <a:moveTo>
                      <a:pt x="0" y="43"/>
                    </a:moveTo>
                    <a:lnTo>
                      <a:pt x="150" y="107"/>
                    </a:lnTo>
                    <a:lnTo>
                      <a:pt x="243" y="0"/>
                    </a:lnTo>
                    <a:lnTo>
                      <a:pt x="0" y="43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3" name="Freeform 17"/>
              <p:cNvSpPr>
                <a:spLocks/>
              </p:cNvSpPr>
              <p:nvPr/>
            </p:nvSpPr>
            <p:spPr bwMode="auto">
              <a:xfrm>
                <a:off x="1979" y="2788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3 w 107"/>
                  <a:gd name="T3" fmla="*/ 121 h 121"/>
                  <a:gd name="T4" fmla="*/ 107 w 107"/>
                  <a:gd name="T5" fmla="*/ 50 h 121"/>
                  <a:gd name="T6" fmla="*/ 0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0" y="0"/>
                    </a:moveTo>
                    <a:lnTo>
                      <a:pt x="43" y="121"/>
                    </a:lnTo>
                    <a:lnTo>
                      <a:pt x="107" y="5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4" name="Freeform 18"/>
              <p:cNvSpPr>
                <a:spLocks/>
              </p:cNvSpPr>
              <p:nvPr/>
            </p:nvSpPr>
            <p:spPr bwMode="auto">
              <a:xfrm>
                <a:off x="2186" y="2738"/>
                <a:ext cx="107" cy="121"/>
              </a:xfrm>
              <a:custGeom>
                <a:avLst/>
                <a:gdLst>
                  <a:gd name="T0" fmla="*/ 64 w 107"/>
                  <a:gd name="T1" fmla="*/ 0 h 121"/>
                  <a:gd name="T2" fmla="*/ 0 w 107"/>
                  <a:gd name="T3" fmla="*/ 79 h 121"/>
                  <a:gd name="T4" fmla="*/ 107 w 107"/>
                  <a:gd name="T5" fmla="*/ 121 h 121"/>
                  <a:gd name="T6" fmla="*/ 64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64" y="0"/>
                    </a:moveTo>
                    <a:lnTo>
                      <a:pt x="0" y="79"/>
                    </a:lnTo>
                    <a:lnTo>
                      <a:pt x="107" y="121"/>
                    </a:lnTo>
                    <a:lnTo>
                      <a:pt x="64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5" name="Freeform 19"/>
              <p:cNvSpPr>
                <a:spLocks/>
              </p:cNvSpPr>
              <p:nvPr/>
            </p:nvSpPr>
            <p:spPr bwMode="auto">
              <a:xfrm>
                <a:off x="2036" y="2824"/>
                <a:ext cx="243" cy="92"/>
              </a:xfrm>
              <a:custGeom>
                <a:avLst/>
                <a:gdLst>
                  <a:gd name="T0" fmla="*/ 64 w 243"/>
                  <a:gd name="T1" fmla="*/ 21 h 92"/>
                  <a:gd name="T2" fmla="*/ 0 w 243"/>
                  <a:gd name="T3" fmla="*/ 92 h 92"/>
                  <a:gd name="T4" fmla="*/ 243 w 243"/>
                  <a:gd name="T5" fmla="*/ 50 h 92"/>
                  <a:gd name="T6" fmla="*/ 143 w 243"/>
                  <a:gd name="T7" fmla="*/ 0 h 92"/>
                  <a:gd name="T8" fmla="*/ 114 w 243"/>
                  <a:gd name="T9" fmla="*/ 43 h 92"/>
                  <a:gd name="T10" fmla="*/ 64 w 243"/>
                  <a:gd name="T11" fmla="*/ 21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3"/>
                  <a:gd name="T19" fmla="*/ 0 h 92"/>
                  <a:gd name="T20" fmla="*/ 243 w 243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3" h="92">
                    <a:moveTo>
                      <a:pt x="64" y="21"/>
                    </a:moveTo>
                    <a:lnTo>
                      <a:pt x="0" y="92"/>
                    </a:lnTo>
                    <a:lnTo>
                      <a:pt x="243" y="50"/>
                    </a:lnTo>
                    <a:lnTo>
                      <a:pt x="143" y="0"/>
                    </a:lnTo>
                    <a:lnTo>
                      <a:pt x="114" y="43"/>
                    </a:lnTo>
                    <a:lnTo>
                      <a:pt x="64" y="21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6" name="Freeform 20"/>
              <p:cNvSpPr>
                <a:spLocks/>
              </p:cNvSpPr>
              <p:nvPr/>
            </p:nvSpPr>
            <p:spPr bwMode="auto">
              <a:xfrm>
                <a:off x="2107" y="2767"/>
                <a:ext cx="50" cy="64"/>
              </a:xfrm>
              <a:custGeom>
                <a:avLst/>
                <a:gdLst>
                  <a:gd name="T0" fmla="*/ 29 w 50"/>
                  <a:gd name="T1" fmla="*/ 42 h 64"/>
                  <a:gd name="T2" fmla="*/ 22 w 50"/>
                  <a:gd name="T3" fmla="*/ 42 h 64"/>
                  <a:gd name="T4" fmla="*/ 7 w 50"/>
                  <a:gd name="T5" fmla="*/ 14 h 64"/>
                  <a:gd name="T6" fmla="*/ 15 w 50"/>
                  <a:gd name="T7" fmla="*/ 64 h 64"/>
                  <a:gd name="T8" fmla="*/ 22 w 50"/>
                  <a:gd name="T9" fmla="*/ 57 h 64"/>
                  <a:gd name="T10" fmla="*/ 22 w 50"/>
                  <a:gd name="T11" fmla="*/ 64 h 64"/>
                  <a:gd name="T12" fmla="*/ 15 w 50"/>
                  <a:gd name="T13" fmla="*/ 64 h 64"/>
                  <a:gd name="T14" fmla="*/ 7 w 50"/>
                  <a:gd name="T15" fmla="*/ 64 h 64"/>
                  <a:gd name="T16" fmla="*/ 15 w 50"/>
                  <a:gd name="T17" fmla="*/ 64 h 64"/>
                  <a:gd name="T18" fmla="*/ 0 w 50"/>
                  <a:gd name="T19" fmla="*/ 14 h 64"/>
                  <a:gd name="T20" fmla="*/ 7 w 50"/>
                  <a:gd name="T21" fmla="*/ 7 h 64"/>
                  <a:gd name="T22" fmla="*/ 29 w 50"/>
                  <a:gd name="T23" fmla="*/ 35 h 64"/>
                  <a:gd name="T24" fmla="*/ 29 w 50"/>
                  <a:gd name="T25" fmla="*/ 0 h 64"/>
                  <a:gd name="T26" fmla="*/ 36 w 50"/>
                  <a:gd name="T27" fmla="*/ 0 h 64"/>
                  <a:gd name="T28" fmla="*/ 50 w 50"/>
                  <a:gd name="T29" fmla="*/ 50 h 64"/>
                  <a:gd name="T30" fmla="*/ 36 w 50"/>
                  <a:gd name="T31" fmla="*/ 57 h 64"/>
                  <a:gd name="T32" fmla="*/ 36 w 50"/>
                  <a:gd name="T33" fmla="*/ 50 h 64"/>
                  <a:gd name="T34" fmla="*/ 43 w 50"/>
                  <a:gd name="T35" fmla="*/ 50 h 64"/>
                  <a:gd name="T36" fmla="*/ 36 w 50"/>
                  <a:gd name="T37" fmla="*/ 0 h 64"/>
                  <a:gd name="T38" fmla="*/ 29 w 50"/>
                  <a:gd name="T39" fmla="*/ 0 h 64"/>
                  <a:gd name="T40" fmla="*/ 29 w 50"/>
                  <a:gd name="T41" fmla="*/ 42 h 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64"/>
                  <a:gd name="T65" fmla="*/ 50 w 50"/>
                  <a:gd name="T66" fmla="*/ 64 h 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64">
                    <a:moveTo>
                      <a:pt x="29" y="42"/>
                    </a:moveTo>
                    <a:lnTo>
                      <a:pt x="22" y="42"/>
                    </a:lnTo>
                    <a:lnTo>
                      <a:pt x="7" y="14"/>
                    </a:lnTo>
                    <a:lnTo>
                      <a:pt x="15" y="64"/>
                    </a:lnTo>
                    <a:lnTo>
                      <a:pt x="22" y="57"/>
                    </a:lnTo>
                    <a:lnTo>
                      <a:pt x="22" y="64"/>
                    </a:lnTo>
                    <a:lnTo>
                      <a:pt x="15" y="64"/>
                    </a:lnTo>
                    <a:lnTo>
                      <a:pt x="7" y="64"/>
                    </a:lnTo>
                    <a:lnTo>
                      <a:pt x="15" y="6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29" y="35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50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43" y="5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42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</p:grpSp>
        <p:sp>
          <p:nvSpPr>
            <p:cNvPr id="13434" name="Freeform 21"/>
            <p:cNvSpPr>
              <a:spLocks/>
            </p:cNvSpPr>
            <p:nvPr/>
          </p:nvSpPr>
          <p:spPr bwMode="auto">
            <a:xfrm>
              <a:off x="2478" y="2553"/>
              <a:ext cx="43" cy="99"/>
            </a:xfrm>
            <a:custGeom>
              <a:avLst/>
              <a:gdLst>
                <a:gd name="T0" fmla="*/ 43 w 43"/>
                <a:gd name="T1" fmla="*/ 42 h 99"/>
                <a:gd name="T2" fmla="*/ 43 w 43"/>
                <a:gd name="T3" fmla="*/ 57 h 99"/>
                <a:gd name="T4" fmla="*/ 43 w 43"/>
                <a:gd name="T5" fmla="*/ 71 h 99"/>
                <a:gd name="T6" fmla="*/ 36 w 43"/>
                <a:gd name="T7" fmla="*/ 78 h 99"/>
                <a:gd name="T8" fmla="*/ 36 w 43"/>
                <a:gd name="T9" fmla="*/ 85 h 99"/>
                <a:gd name="T10" fmla="*/ 36 w 43"/>
                <a:gd name="T11" fmla="*/ 92 h 99"/>
                <a:gd name="T12" fmla="*/ 29 w 43"/>
                <a:gd name="T13" fmla="*/ 99 h 99"/>
                <a:gd name="T14" fmla="*/ 22 w 43"/>
                <a:gd name="T15" fmla="*/ 99 h 99"/>
                <a:gd name="T16" fmla="*/ 15 w 43"/>
                <a:gd name="T17" fmla="*/ 99 h 99"/>
                <a:gd name="T18" fmla="*/ 7 w 43"/>
                <a:gd name="T19" fmla="*/ 99 h 99"/>
                <a:gd name="T20" fmla="*/ 7 w 43"/>
                <a:gd name="T21" fmla="*/ 92 h 99"/>
                <a:gd name="T22" fmla="*/ 7 w 43"/>
                <a:gd name="T23" fmla="*/ 85 h 99"/>
                <a:gd name="T24" fmla="*/ 0 w 43"/>
                <a:gd name="T25" fmla="*/ 85 h 99"/>
                <a:gd name="T26" fmla="*/ 0 w 43"/>
                <a:gd name="T27" fmla="*/ 78 h 99"/>
                <a:gd name="T28" fmla="*/ 0 w 43"/>
                <a:gd name="T29" fmla="*/ 71 h 99"/>
                <a:gd name="T30" fmla="*/ 0 w 43"/>
                <a:gd name="T31" fmla="*/ 64 h 99"/>
                <a:gd name="T32" fmla="*/ 0 w 43"/>
                <a:gd name="T33" fmla="*/ 57 h 99"/>
                <a:gd name="T34" fmla="*/ 0 w 43"/>
                <a:gd name="T35" fmla="*/ 42 h 99"/>
                <a:gd name="T36" fmla="*/ 0 w 43"/>
                <a:gd name="T37" fmla="*/ 35 h 99"/>
                <a:gd name="T38" fmla="*/ 0 w 43"/>
                <a:gd name="T39" fmla="*/ 21 h 99"/>
                <a:gd name="T40" fmla="*/ 0 w 43"/>
                <a:gd name="T41" fmla="*/ 14 h 99"/>
                <a:gd name="T42" fmla="*/ 7 w 43"/>
                <a:gd name="T43" fmla="*/ 7 h 99"/>
                <a:gd name="T44" fmla="*/ 15 w 43"/>
                <a:gd name="T45" fmla="*/ 0 h 99"/>
                <a:gd name="T46" fmla="*/ 22 w 43"/>
                <a:gd name="T47" fmla="*/ 0 h 99"/>
                <a:gd name="T48" fmla="*/ 29 w 43"/>
                <a:gd name="T49" fmla="*/ 0 h 99"/>
                <a:gd name="T50" fmla="*/ 29 w 43"/>
                <a:gd name="T51" fmla="*/ 7 h 99"/>
                <a:gd name="T52" fmla="*/ 36 w 43"/>
                <a:gd name="T53" fmla="*/ 7 h 99"/>
                <a:gd name="T54" fmla="*/ 36 w 43"/>
                <a:gd name="T55" fmla="*/ 14 h 99"/>
                <a:gd name="T56" fmla="*/ 36 w 43"/>
                <a:gd name="T57" fmla="*/ 21 h 99"/>
                <a:gd name="T58" fmla="*/ 36 w 43"/>
                <a:gd name="T59" fmla="*/ 28 h 99"/>
                <a:gd name="T60" fmla="*/ 43 w 43"/>
                <a:gd name="T61" fmla="*/ 28 h 99"/>
                <a:gd name="T62" fmla="*/ 43 w 43"/>
                <a:gd name="T63" fmla="*/ 35 h 99"/>
                <a:gd name="T64" fmla="*/ 43 w 43"/>
                <a:gd name="T65" fmla="*/ 42 h 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9"/>
                <a:gd name="T101" fmla="*/ 43 w 43"/>
                <a:gd name="T102" fmla="*/ 99 h 9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9">
                  <a:moveTo>
                    <a:pt x="43" y="42"/>
                  </a:moveTo>
                  <a:lnTo>
                    <a:pt x="43" y="57"/>
                  </a:lnTo>
                  <a:lnTo>
                    <a:pt x="43" y="71"/>
                  </a:lnTo>
                  <a:lnTo>
                    <a:pt x="36" y="78"/>
                  </a:lnTo>
                  <a:lnTo>
                    <a:pt x="36" y="85"/>
                  </a:lnTo>
                  <a:lnTo>
                    <a:pt x="36" y="92"/>
                  </a:lnTo>
                  <a:lnTo>
                    <a:pt x="29" y="99"/>
                  </a:lnTo>
                  <a:lnTo>
                    <a:pt x="22" y="99"/>
                  </a:lnTo>
                  <a:lnTo>
                    <a:pt x="15" y="99"/>
                  </a:lnTo>
                  <a:lnTo>
                    <a:pt x="7" y="99"/>
                  </a:lnTo>
                  <a:lnTo>
                    <a:pt x="7" y="92"/>
                  </a:lnTo>
                  <a:lnTo>
                    <a:pt x="7" y="85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1"/>
                  </a:lnTo>
                  <a:lnTo>
                    <a:pt x="36" y="28"/>
                  </a:lnTo>
                  <a:lnTo>
                    <a:pt x="43" y="28"/>
                  </a:lnTo>
                  <a:lnTo>
                    <a:pt x="43" y="35"/>
                  </a:lnTo>
                  <a:lnTo>
                    <a:pt x="43" y="4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5" name="Freeform 22"/>
            <p:cNvSpPr>
              <a:spLocks/>
            </p:cNvSpPr>
            <p:nvPr/>
          </p:nvSpPr>
          <p:spPr bwMode="auto">
            <a:xfrm>
              <a:off x="2478" y="2560"/>
              <a:ext cx="36" cy="85"/>
            </a:xfrm>
            <a:custGeom>
              <a:avLst/>
              <a:gdLst>
                <a:gd name="T0" fmla="*/ 36 w 36"/>
                <a:gd name="T1" fmla="*/ 35 h 85"/>
                <a:gd name="T2" fmla="*/ 36 w 36"/>
                <a:gd name="T3" fmla="*/ 28 h 85"/>
                <a:gd name="T4" fmla="*/ 36 w 36"/>
                <a:gd name="T5" fmla="*/ 21 h 85"/>
                <a:gd name="T6" fmla="*/ 36 w 36"/>
                <a:gd name="T7" fmla="*/ 14 h 85"/>
                <a:gd name="T8" fmla="*/ 29 w 36"/>
                <a:gd name="T9" fmla="*/ 14 h 85"/>
                <a:gd name="T10" fmla="*/ 29 w 36"/>
                <a:gd name="T11" fmla="*/ 7 h 85"/>
                <a:gd name="T12" fmla="*/ 29 w 36"/>
                <a:gd name="T13" fmla="*/ 0 h 85"/>
                <a:gd name="T14" fmla="*/ 22 w 36"/>
                <a:gd name="T15" fmla="*/ 0 h 85"/>
                <a:gd name="T16" fmla="*/ 15 w 36"/>
                <a:gd name="T17" fmla="*/ 0 h 85"/>
                <a:gd name="T18" fmla="*/ 7 w 36"/>
                <a:gd name="T19" fmla="*/ 7 h 85"/>
                <a:gd name="T20" fmla="*/ 7 w 36"/>
                <a:gd name="T21" fmla="*/ 14 h 85"/>
                <a:gd name="T22" fmla="*/ 7 w 36"/>
                <a:gd name="T23" fmla="*/ 21 h 85"/>
                <a:gd name="T24" fmla="*/ 7 w 36"/>
                <a:gd name="T25" fmla="*/ 28 h 85"/>
                <a:gd name="T26" fmla="*/ 0 w 36"/>
                <a:gd name="T27" fmla="*/ 35 h 85"/>
                <a:gd name="T28" fmla="*/ 0 w 36"/>
                <a:gd name="T29" fmla="*/ 50 h 85"/>
                <a:gd name="T30" fmla="*/ 7 w 36"/>
                <a:gd name="T31" fmla="*/ 57 h 85"/>
                <a:gd name="T32" fmla="*/ 7 w 36"/>
                <a:gd name="T33" fmla="*/ 64 h 85"/>
                <a:gd name="T34" fmla="*/ 7 w 36"/>
                <a:gd name="T35" fmla="*/ 71 h 85"/>
                <a:gd name="T36" fmla="*/ 7 w 36"/>
                <a:gd name="T37" fmla="*/ 78 h 85"/>
                <a:gd name="T38" fmla="*/ 7 w 36"/>
                <a:gd name="T39" fmla="*/ 85 h 85"/>
                <a:gd name="T40" fmla="*/ 15 w 36"/>
                <a:gd name="T41" fmla="*/ 85 h 85"/>
                <a:gd name="T42" fmla="*/ 22 w 36"/>
                <a:gd name="T43" fmla="*/ 85 h 85"/>
                <a:gd name="T44" fmla="*/ 29 w 36"/>
                <a:gd name="T45" fmla="*/ 85 h 85"/>
                <a:gd name="T46" fmla="*/ 29 w 36"/>
                <a:gd name="T47" fmla="*/ 78 h 85"/>
                <a:gd name="T48" fmla="*/ 36 w 36"/>
                <a:gd name="T49" fmla="*/ 71 h 85"/>
                <a:gd name="T50" fmla="*/ 36 w 36"/>
                <a:gd name="T51" fmla="*/ 64 h 85"/>
                <a:gd name="T52" fmla="*/ 36 w 36"/>
                <a:gd name="T53" fmla="*/ 57 h 85"/>
                <a:gd name="T54" fmla="*/ 36 w 36"/>
                <a:gd name="T55" fmla="*/ 50 h 85"/>
                <a:gd name="T56" fmla="*/ 36 w 36"/>
                <a:gd name="T57" fmla="*/ 35 h 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6"/>
                <a:gd name="T88" fmla="*/ 0 h 85"/>
                <a:gd name="T89" fmla="*/ 36 w 36"/>
                <a:gd name="T90" fmla="*/ 85 h 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6" h="85">
                  <a:moveTo>
                    <a:pt x="36" y="35"/>
                  </a:moveTo>
                  <a:lnTo>
                    <a:pt x="36" y="28"/>
                  </a:lnTo>
                  <a:lnTo>
                    <a:pt x="36" y="21"/>
                  </a:lnTo>
                  <a:lnTo>
                    <a:pt x="36" y="14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35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7" y="71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15" y="85"/>
                  </a:lnTo>
                  <a:lnTo>
                    <a:pt x="22" y="85"/>
                  </a:lnTo>
                  <a:lnTo>
                    <a:pt x="29" y="85"/>
                  </a:lnTo>
                  <a:lnTo>
                    <a:pt x="29" y="78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36" y="57"/>
                  </a:lnTo>
                  <a:lnTo>
                    <a:pt x="36" y="50"/>
                  </a:lnTo>
                  <a:lnTo>
                    <a:pt x="36" y="3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6" name="Freeform 23"/>
            <p:cNvSpPr>
              <a:spLocks/>
            </p:cNvSpPr>
            <p:nvPr/>
          </p:nvSpPr>
          <p:spPr bwMode="auto">
            <a:xfrm>
              <a:off x="2493" y="2574"/>
              <a:ext cx="78" cy="57"/>
            </a:xfrm>
            <a:custGeom>
              <a:avLst/>
              <a:gdLst>
                <a:gd name="T0" fmla="*/ 0 w 78"/>
                <a:gd name="T1" fmla="*/ 0 h 57"/>
                <a:gd name="T2" fmla="*/ 50 w 78"/>
                <a:gd name="T3" fmla="*/ 0 h 57"/>
                <a:gd name="T4" fmla="*/ 57 w 78"/>
                <a:gd name="T5" fmla="*/ 0 h 57"/>
                <a:gd name="T6" fmla="*/ 64 w 78"/>
                <a:gd name="T7" fmla="*/ 0 h 57"/>
                <a:gd name="T8" fmla="*/ 71 w 78"/>
                <a:gd name="T9" fmla="*/ 7 h 57"/>
                <a:gd name="T10" fmla="*/ 71 w 78"/>
                <a:gd name="T11" fmla="*/ 14 h 57"/>
                <a:gd name="T12" fmla="*/ 78 w 78"/>
                <a:gd name="T13" fmla="*/ 21 h 57"/>
                <a:gd name="T14" fmla="*/ 78 w 78"/>
                <a:gd name="T15" fmla="*/ 29 h 57"/>
                <a:gd name="T16" fmla="*/ 78 w 78"/>
                <a:gd name="T17" fmla="*/ 36 h 57"/>
                <a:gd name="T18" fmla="*/ 71 w 78"/>
                <a:gd name="T19" fmla="*/ 43 h 57"/>
                <a:gd name="T20" fmla="*/ 71 w 78"/>
                <a:gd name="T21" fmla="*/ 50 h 57"/>
                <a:gd name="T22" fmla="*/ 64 w 78"/>
                <a:gd name="T23" fmla="*/ 50 h 57"/>
                <a:gd name="T24" fmla="*/ 64 w 78"/>
                <a:gd name="T25" fmla="*/ 57 h 57"/>
                <a:gd name="T26" fmla="*/ 57 w 78"/>
                <a:gd name="T27" fmla="*/ 57 h 57"/>
                <a:gd name="T28" fmla="*/ 50 w 78"/>
                <a:gd name="T29" fmla="*/ 57 h 57"/>
                <a:gd name="T30" fmla="*/ 0 w 78"/>
                <a:gd name="T31" fmla="*/ 57 h 57"/>
                <a:gd name="T32" fmla="*/ 0 w 78"/>
                <a:gd name="T33" fmla="*/ 50 h 57"/>
                <a:gd name="T34" fmla="*/ 50 w 78"/>
                <a:gd name="T35" fmla="*/ 50 h 57"/>
                <a:gd name="T36" fmla="*/ 57 w 78"/>
                <a:gd name="T37" fmla="*/ 50 h 57"/>
                <a:gd name="T38" fmla="*/ 64 w 78"/>
                <a:gd name="T39" fmla="*/ 50 h 57"/>
                <a:gd name="T40" fmla="*/ 64 w 78"/>
                <a:gd name="T41" fmla="*/ 43 h 57"/>
                <a:gd name="T42" fmla="*/ 71 w 78"/>
                <a:gd name="T43" fmla="*/ 43 h 57"/>
                <a:gd name="T44" fmla="*/ 71 w 78"/>
                <a:gd name="T45" fmla="*/ 36 h 57"/>
                <a:gd name="T46" fmla="*/ 71 w 78"/>
                <a:gd name="T47" fmla="*/ 29 h 57"/>
                <a:gd name="T48" fmla="*/ 71 w 78"/>
                <a:gd name="T49" fmla="*/ 21 h 57"/>
                <a:gd name="T50" fmla="*/ 71 w 78"/>
                <a:gd name="T51" fmla="*/ 14 h 57"/>
                <a:gd name="T52" fmla="*/ 64 w 78"/>
                <a:gd name="T53" fmla="*/ 14 h 57"/>
                <a:gd name="T54" fmla="*/ 64 w 78"/>
                <a:gd name="T55" fmla="*/ 7 h 57"/>
                <a:gd name="T56" fmla="*/ 57 w 78"/>
                <a:gd name="T57" fmla="*/ 7 h 57"/>
                <a:gd name="T58" fmla="*/ 50 w 78"/>
                <a:gd name="T59" fmla="*/ 7 h 57"/>
                <a:gd name="T60" fmla="*/ 50 w 78"/>
                <a:gd name="T61" fmla="*/ 0 h 57"/>
                <a:gd name="T62" fmla="*/ 0 w 78"/>
                <a:gd name="T63" fmla="*/ 7 h 57"/>
                <a:gd name="T64" fmla="*/ 0 w 78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8"/>
                <a:gd name="T100" fmla="*/ 0 h 57"/>
                <a:gd name="T101" fmla="*/ 78 w 7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8" h="57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1" y="14"/>
                  </a:lnTo>
                  <a:lnTo>
                    <a:pt x="78" y="21"/>
                  </a:lnTo>
                  <a:lnTo>
                    <a:pt x="78" y="29"/>
                  </a:lnTo>
                  <a:lnTo>
                    <a:pt x="78" y="36"/>
                  </a:lnTo>
                  <a:lnTo>
                    <a:pt x="71" y="43"/>
                  </a:lnTo>
                  <a:lnTo>
                    <a:pt x="71" y="50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57"/>
                  </a:lnTo>
                  <a:lnTo>
                    <a:pt x="50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7" y="50"/>
                  </a:lnTo>
                  <a:lnTo>
                    <a:pt x="64" y="50"/>
                  </a:lnTo>
                  <a:lnTo>
                    <a:pt x="64" y="43"/>
                  </a:lnTo>
                  <a:lnTo>
                    <a:pt x="71" y="43"/>
                  </a:lnTo>
                  <a:lnTo>
                    <a:pt x="71" y="36"/>
                  </a:lnTo>
                  <a:lnTo>
                    <a:pt x="71" y="29"/>
                  </a:lnTo>
                  <a:lnTo>
                    <a:pt x="71" y="21"/>
                  </a:lnTo>
                  <a:lnTo>
                    <a:pt x="71" y="14"/>
                  </a:lnTo>
                  <a:lnTo>
                    <a:pt x="64" y="14"/>
                  </a:lnTo>
                  <a:lnTo>
                    <a:pt x="64" y="7"/>
                  </a:lnTo>
                  <a:lnTo>
                    <a:pt x="57" y="7"/>
                  </a:lnTo>
                  <a:lnTo>
                    <a:pt x="50" y="7"/>
                  </a:lnTo>
                  <a:lnTo>
                    <a:pt x="50" y="0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7" name="Line 24"/>
            <p:cNvSpPr>
              <a:spLocks noChangeShapeType="1"/>
            </p:cNvSpPr>
            <p:nvPr/>
          </p:nvSpPr>
          <p:spPr bwMode="auto">
            <a:xfrm flipH="1">
              <a:off x="2685" y="2702"/>
              <a:ext cx="14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8" name="Freeform 25"/>
            <p:cNvSpPr>
              <a:spLocks/>
            </p:cNvSpPr>
            <p:nvPr/>
          </p:nvSpPr>
          <p:spPr bwMode="auto">
            <a:xfrm>
              <a:off x="2550" y="2510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7 w 192"/>
                <a:gd name="T7" fmla="*/ 157 h 307"/>
                <a:gd name="T8" fmla="*/ 7 w 192"/>
                <a:gd name="T9" fmla="*/ 150 h 307"/>
                <a:gd name="T10" fmla="*/ 0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0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14 w 192"/>
                <a:gd name="T29" fmla="*/ 28 h 307"/>
                <a:gd name="T30" fmla="*/ 21 w 192"/>
                <a:gd name="T31" fmla="*/ 21 h 307"/>
                <a:gd name="T32" fmla="*/ 28 w 192"/>
                <a:gd name="T33" fmla="*/ 14 h 307"/>
                <a:gd name="T34" fmla="*/ 35 w 192"/>
                <a:gd name="T35" fmla="*/ 7 h 307"/>
                <a:gd name="T36" fmla="*/ 42 w 192"/>
                <a:gd name="T37" fmla="*/ 0 h 307"/>
                <a:gd name="T38" fmla="*/ 50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2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2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2 w 192"/>
                <a:gd name="T71" fmla="*/ 28 h 307"/>
                <a:gd name="T72" fmla="*/ 35 w 192"/>
                <a:gd name="T73" fmla="*/ 28 h 307"/>
                <a:gd name="T74" fmla="*/ 28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14 w 192"/>
                <a:gd name="T81" fmla="*/ 57 h 307"/>
                <a:gd name="T82" fmla="*/ 14 w 192"/>
                <a:gd name="T83" fmla="*/ 64 h 307"/>
                <a:gd name="T84" fmla="*/ 14 w 192"/>
                <a:gd name="T85" fmla="*/ 78 h 307"/>
                <a:gd name="T86" fmla="*/ 7 w 192"/>
                <a:gd name="T87" fmla="*/ 85 h 307"/>
                <a:gd name="T88" fmla="*/ 7 w 192"/>
                <a:gd name="T89" fmla="*/ 100 h 307"/>
                <a:gd name="T90" fmla="*/ 7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14 w 192"/>
                <a:gd name="T97" fmla="*/ 135 h 307"/>
                <a:gd name="T98" fmla="*/ 21 w 192"/>
                <a:gd name="T99" fmla="*/ 150 h 307"/>
                <a:gd name="T100" fmla="*/ 21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7" y="157"/>
                  </a:lnTo>
                  <a:lnTo>
                    <a:pt x="7" y="150"/>
                  </a:lnTo>
                  <a:lnTo>
                    <a:pt x="0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2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2" y="28"/>
                  </a:lnTo>
                  <a:lnTo>
                    <a:pt x="35" y="28"/>
                  </a:lnTo>
                  <a:lnTo>
                    <a:pt x="28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14" y="78"/>
                  </a:lnTo>
                  <a:lnTo>
                    <a:pt x="7" y="85"/>
                  </a:lnTo>
                  <a:lnTo>
                    <a:pt x="7" y="100"/>
                  </a:lnTo>
                  <a:lnTo>
                    <a:pt x="7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9" name="Freeform 26"/>
            <p:cNvSpPr>
              <a:spLocks/>
            </p:cNvSpPr>
            <p:nvPr/>
          </p:nvSpPr>
          <p:spPr bwMode="auto">
            <a:xfrm>
              <a:off x="2550" y="2510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7 w 192"/>
                <a:gd name="T7" fmla="*/ 157 h 307"/>
                <a:gd name="T8" fmla="*/ 7 w 192"/>
                <a:gd name="T9" fmla="*/ 150 h 307"/>
                <a:gd name="T10" fmla="*/ 0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0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14 w 192"/>
                <a:gd name="T29" fmla="*/ 28 h 307"/>
                <a:gd name="T30" fmla="*/ 21 w 192"/>
                <a:gd name="T31" fmla="*/ 21 h 307"/>
                <a:gd name="T32" fmla="*/ 28 w 192"/>
                <a:gd name="T33" fmla="*/ 14 h 307"/>
                <a:gd name="T34" fmla="*/ 35 w 192"/>
                <a:gd name="T35" fmla="*/ 7 h 307"/>
                <a:gd name="T36" fmla="*/ 42 w 192"/>
                <a:gd name="T37" fmla="*/ 0 h 307"/>
                <a:gd name="T38" fmla="*/ 50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2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2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2 w 192"/>
                <a:gd name="T71" fmla="*/ 28 h 307"/>
                <a:gd name="T72" fmla="*/ 35 w 192"/>
                <a:gd name="T73" fmla="*/ 28 h 307"/>
                <a:gd name="T74" fmla="*/ 28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14 w 192"/>
                <a:gd name="T81" fmla="*/ 57 h 307"/>
                <a:gd name="T82" fmla="*/ 14 w 192"/>
                <a:gd name="T83" fmla="*/ 64 h 307"/>
                <a:gd name="T84" fmla="*/ 14 w 192"/>
                <a:gd name="T85" fmla="*/ 78 h 307"/>
                <a:gd name="T86" fmla="*/ 7 w 192"/>
                <a:gd name="T87" fmla="*/ 85 h 307"/>
                <a:gd name="T88" fmla="*/ 7 w 192"/>
                <a:gd name="T89" fmla="*/ 100 h 307"/>
                <a:gd name="T90" fmla="*/ 7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14 w 192"/>
                <a:gd name="T97" fmla="*/ 135 h 307"/>
                <a:gd name="T98" fmla="*/ 21 w 192"/>
                <a:gd name="T99" fmla="*/ 150 h 307"/>
                <a:gd name="T100" fmla="*/ 21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7" y="157"/>
                  </a:lnTo>
                  <a:lnTo>
                    <a:pt x="7" y="150"/>
                  </a:lnTo>
                  <a:lnTo>
                    <a:pt x="0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2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2" y="28"/>
                  </a:lnTo>
                  <a:lnTo>
                    <a:pt x="35" y="28"/>
                  </a:lnTo>
                  <a:lnTo>
                    <a:pt x="28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14" y="78"/>
                  </a:lnTo>
                  <a:lnTo>
                    <a:pt x="7" y="85"/>
                  </a:lnTo>
                  <a:lnTo>
                    <a:pt x="7" y="100"/>
                  </a:lnTo>
                  <a:lnTo>
                    <a:pt x="7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0" name="Line 27"/>
            <p:cNvSpPr>
              <a:spLocks noChangeShapeType="1"/>
            </p:cNvSpPr>
            <p:nvPr/>
          </p:nvSpPr>
          <p:spPr bwMode="auto">
            <a:xfrm flipV="1">
              <a:off x="2578" y="2567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1" name="Line 28"/>
            <p:cNvSpPr>
              <a:spLocks noChangeShapeType="1"/>
            </p:cNvSpPr>
            <p:nvPr/>
          </p:nvSpPr>
          <p:spPr bwMode="auto">
            <a:xfrm flipV="1">
              <a:off x="2664" y="2667"/>
              <a:ext cx="71" cy="1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2" name="Freeform 29"/>
            <p:cNvSpPr>
              <a:spLocks/>
            </p:cNvSpPr>
            <p:nvPr/>
          </p:nvSpPr>
          <p:spPr bwMode="auto">
            <a:xfrm>
              <a:off x="2635" y="2631"/>
              <a:ext cx="64" cy="107"/>
            </a:xfrm>
            <a:custGeom>
              <a:avLst/>
              <a:gdLst>
                <a:gd name="T0" fmla="*/ 50 w 64"/>
                <a:gd name="T1" fmla="*/ 107 h 107"/>
                <a:gd name="T2" fmla="*/ 15 w 64"/>
                <a:gd name="T3" fmla="*/ 50 h 107"/>
                <a:gd name="T4" fmla="*/ 7 w 64"/>
                <a:gd name="T5" fmla="*/ 50 h 107"/>
                <a:gd name="T6" fmla="*/ 7 w 64"/>
                <a:gd name="T7" fmla="*/ 43 h 107"/>
                <a:gd name="T8" fmla="*/ 0 w 64"/>
                <a:gd name="T9" fmla="*/ 36 h 107"/>
                <a:gd name="T10" fmla="*/ 0 w 64"/>
                <a:gd name="T11" fmla="*/ 29 h 107"/>
                <a:gd name="T12" fmla="*/ 0 w 64"/>
                <a:gd name="T13" fmla="*/ 21 h 107"/>
                <a:gd name="T14" fmla="*/ 0 w 64"/>
                <a:gd name="T15" fmla="*/ 14 h 107"/>
                <a:gd name="T16" fmla="*/ 0 w 64"/>
                <a:gd name="T17" fmla="*/ 7 h 107"/>
                <a:gd name="T18" fmla="*/ 7 w 64"/>
                <a:gd name="T19" fmla="*/ 0 h 107"/>
                <a:gd name="T20" fmla="*/ 15 w 64"/>
                <a:gd name="T21" fmla="*/ 0 h 107"/>
                <a:gd name="T22" fmla="*/ 22 w 64"/>
                <a:gd name="T23" fmla="*/ 7 h 107"/>
                <a:gd name="T24" fmla="*/ 29 w 64"/>
                <a:gd name="T25" fmla="*/ 14 h 107"/>
                <a:gd name="T26" fmla="*/ 64 w 64"/>
                <a:gd name="T27" fmla="*/ 71 h 107"/>
                <a:gd name="T28" fmla="*/ 29 w 64"/>
                <a:gd name="T29" fmla="*/ 21 h 107"/>
                <a:gd name="T30" fmla="*/ 29 w 64"/>
                <a:gd name="T31" fmla="*/ 14 h 107"/>
                <a:gd name="T32" fmla="*/ 22 w 64"/>
                <a:gd name="T33" fmla="*/ 14 h 107"/>
                <a:gd name="T34" fmla="*/ 15 w 64"/>
                <a:gd name="T35" fmla="*/ 7 h 107"/>
                <a:gd name="T36" fmla="*/ 7 w 64"/>
                <a:gd name="T37" fmla="*/ 7 h 107"/>
                <a:gd name="T38" fmla="*/ 7 w 64"/>
                <a:gd name="T39" fmla="*/ 14 h 107"/>
                <a:gd name="T40" fmla="*/ 0 w 64"/>
                <a:gd name="T41" fmla="*/ 14 h 107"/>
                <a:gd name="T42" fmla="*/ 0 w 64"/>
                <a:gd name="T43" fmla="*/ 21 h 107"/>
                <a:gd name="T44" fmla="*/ 0 w 64"/>
                <a:gd name="T45" fmla="*/ 29 h 107"/>
                <a:gd name="T46" fmla="*/ 7 w 64"/>
                <a:gd name="T47" fmla="*/ 29 h 107"/>
                <a:gd name="T48" fmla="*/ 7 w 64"/>
                <a:gd name="T49" fmla="*/ 36 h 107"/>
                <a:gd name="T50" fmla="*/ 7 w 64"/>
                <a:gd name="T51" fmla="*/ 43 h 107"/>
                <a:gd name="T52" fmla="*/ 15 w 64"/>
                <a:gd name="T53" fmla="*/ 43 h 107"/>
                <a:gd name="T54" fmla="*/ 15 w 64"/>
                <a:gd name="T55" fmla="*/ 50 h 107"/>
                <a:gd name="T56" fmla="*/ 50 w 64"/>
                <a:gd name="T57" fmla="*/ 100 h 107"/>
                <a:gd name="T58" fmla="*/ 50 w 64"/>
                <a:gd name="T59" fmla="*/ 107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07"/>
                <a:gd name="T92" fmla="*/ 64 w 64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07">
                  <a:moveTo>
                    <a:pt x="50" y="107"/>
                  </a:moveTo>
                  <a:lnTo>
                    <a:pt x="15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64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3" name="Freeform 30"/>
            <p:cNvSpPr>
              <a:spLocks/>
            </p:cNvSpPr>
            <p:nvPr/>
          </p:nvSpPr>
          <p:spPr bwMode="auto">
            <a:xfrm>
              <a:off x="2635" y="2631"/>
              <a:ext cx="64" cy="107"/>
            </a:xfrm>
            <a:custGeom>
              <a:avLst/>
              <a:gdLst>
                <a:gd name="T0" fmla="*/ 50 w 64"/>
                <a:gd name="T1" fmla="*/ 107 h 107"/>
                <a:gd name="T2" fmla="*/ 15 w 64"/>
                <a:gd name="T3" fmla="*/ 50 h 107"/>
                <a:gd name="T4" fmla="*/ 7 w 64"/>
                <a:gd name="T5" fmla="*/ 50 h 107"/>
                <a:gd name="T6" fmla="*/ 7 w 64"/>
                <a:gd name="T7" fmla="*/ 43 h 107"/>
                <a:gd name="T8" fmla="*/ 0 w 64"/>
                <a:gd name="T9" fmla="*/ 36 h 107"/>
                <a:gd name="T10" fmla="*/ 0 w 64"/>
                <a:gd name="T11" fmla="*/ 29 h 107"/>
                <a:gd name="T12" fmla="*/ 0 w 64"/>
                <a:gd name="T13" fmla="*/ 21 h 107"/>
                <a:gd name="T14" fmla="*/ 0 w 64"/>
                <a:gd name="T15" fmla="*/ 14 h 107"/>
                <a:gd name="T16" fmla="*/ 0 w 64"/>
                <a:gd name="T17" fmla="*/ 7 h 107"/>
                <a:gd name="T18" fmla="*/ 7 w 64"/>
                <a:gd name="T19" fmla="*/ 0 h 107"/>
                <a:gd name="T20" fmla="*/ 15 w 64"/>
                <a:gd name="T21" fmla="*/ 0 h 107"/>
                <a:gd name="T22" fmla="*/ 22 w 64"/>
                <a:gd name="T23" fmla="*/ 7 h 107"/>
                <a:gd name="T24" fmla="*/ 29 w 64"/>
                <a:gd name="T25" fmla="*/ 14 h 107"/>
                <a:gd name="T26" fmla="*/ 64 w 64"/>
                <a:gd name="T27" fmla="*/ 71 h 107"/>
                <a:gd name="T28" fmla="*/ 29 w 64"/>
                <a:gd name="T29" fmla="*/ 21 h 107"/>
                <a:gd name="T30" fmla="*/ 29 w 64"/>
                <a:gd name="T31" fmla="*/ 14 h 107"/>
                <a:gd name="T32" fmla="*/ 22 w 64"/>
                <a:gd name="T33" fmla="*/ 14 h 107"/>
                <a:gd name="T34" fmla="*/ 15 w 64"/>
                <a:gd name="T35" fmla="*/ 7 h 107"/>
                <a:gd name="T36" fmla="*/ 7 w 64"/>
                <a:gd name="T37" fmla="*/ 7 h 107"/>
                <a:gd name="T38" fmla="*/ 7 w 64"/>
                <a:gd name="T39" fmla="*/ 14 h 107"/>
                <a:gd name="T40" fmla="*/ 0 w 64"/>
                <a:gd name="T41" fmla="*/ 14 h 107"/>
                <a:gd name="T42" fmla="*/ 0 w 64"/>
                <a:gd name="T43" fmla="*/ 21 h 107"/>
                <a:gd name="T44" fmla="*/ 0 w 64"/>
                <a:gd name="T45" fmla="*/ 29 h 107"/>
                <a:gd name="T46" fmla="*/ 7 w 64"/>
                <a:gd name="T47" fmla="*/ 29 h 107"/>
                <a:gd name="T48" fmla="*/ 7 w 64"/>
                <a:gd name="T49" fmla="*/ 36 h 107"/>
                <a:gd name="T50" fmla="*/ 7 w 64"/>
                <a:gd name="T51" fmla="*/ 43 h 107"/>
                <a:gd name="T52" fmla="*/ 15 w 64"/>
                <a:gd name="T53" fmla="*/ 43 h 107"/>
                <a:gd name="T54" fmla="*/ 15 w 64"/>
                <a:gd name="T55" fmla="*/ 50 h 107"/>
                <a:gd name="T56" fmla="*/ 50 w 64"/>
                <a:gd name="T57" fmla="*/ 100 h 107"/>
                <a:gd name="T58" fmla="*/ 50 w 64"/>
                <a:gd name="T59" fmla="*/ 107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07"/>
                <a:gd name="T92" fmla="*/ 64 w 64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07">
                  <a:moveTo>
                    <a:pt x="50" y="107"/>
                  </a:moveTo>
                  <a:lnTo>
                    <a:pt x="15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64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4" name="Line 31"/>
            <p:cNvSpPr>
              <a:spLocks noChangeShapeType="1"/>
            </p:cNvSpPr>
            <p:nvPr/>
          </p:nvSpPr>
          <p:spPr bwMode="auto">
            <a:xfrm flipH="1">
              <a:off x="2685" y="2702"/>
              <a:ext cx="14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5" name="Line 32"/>
            <p:cNvSpPr>
              <a:spLocks noChangeShapeType="1"/>
            </p:cNvSpPr>
            <p:nvPr/>
          </p:nvSpPr>
          <p:spPr bwMode="auto">
            <a:xfrm flipV="1">
              <a:off x="2578" y="2567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6" name="Freeform 33"/>
            <p:cNvSpPr>
              <a:spLocks/>
            </p:cNvSpPr>
            <p:nvPr/>
          </p:nvSpPr>
          <p:spPr bwMode="auto">
            <a:xfrm>
              <a:off x="2592" y="2574"/>
              <a:ext cx="72" cy="143"/>
            </a:xfrm>
            <a:custGeom>
              <a:avLst/>
              <a:gdLst>
                <a:gd name="T0" fmla="*/ 65 w 72"/>
                <a:gd name="T1" fmla="*/ 0 h 143"/>
                <a:gd name="T2" fmla="*/ 72 w 72"/>
                <a:gd name="T3" fmla="*/ 0 h 143"/>
                <a:gd name="T4" fmla="*/ 0 w 72"/>
                <a:gd name="T5" fmla="*/ 143 h 143"/>
                <a:gd name="T6" fmla="*/ 0 60000 65536"/>
                <a:gd name="T7" fmla="*/ 0 60000 65536"/>
                <a:gd name="T8" fmla="*/ 0 60000 65536"/>
                <a:gd name="T9" fmla="*/ 0 w 72"/>
                <a:gd name="T10" fmla="*/ 0 h 143"/>
                <a:gd name="T11" fmla="*/ 72 w 72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43">
                  <a:moveTo>
                    <a:pt x="65" y="0"/>
                  </a:moveTo>
                  <a:lnTo>
                    <a:pt x="72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7" name="Line 34"/>
            <p:cNvSpPr>
              <a:spLocks noChangeShapeType="1"/>
            </p:cNvSpPr>
            <p:nvPr/>
          </p:nvSpPr>
          <p:spPr bwMode="auto">
            <a:xfrm>
              <a:off x="2650" y="2431"/>
              <a:ext cx="1" cy="1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8" name="Freeform 35"/>
            <p:cNvSpPr>
              <a:spLocks/>
            </p:cNvSpPr>
            <p:nvPr/>
          </p:nvSpPr>
          <p:spPr bwMode="auto">
            <a:xfrm>
              <a:off x="2350" y="2795"/>
              <a:ext cx="300" cy="250"/>
            </a:xfrm>
            <a:custGeom>
              <a:avLst/>
              <a:gdLst>
                <a:gd name="T0" fmla="*/ 300 w 300"/>
                <a:gd name="T1" fmla="*/ 0 h 250"/>
                <a:gd name="T2" fmla="*/ 300 w 300"/>
                <a:gd name="T3" fmla="*/ 93 h 250"/>
                <a:gd name="T4" fmla="*/ 0 w 300"/>
                <a:gd name="T5" fmla="*/ 250 h 250"/>
                <a:gd name="T6" fmla="*/ 0 60000 65536"/>
                <a:gd name="T7" fmla="*/ 0 60000 65536"/>
                <a:gd name="T8" fmla="*/ 0 60000 65536"/>
                <a:gd name="T9" fmla="*/ 0 w 300"/>
                <a:gd name="T10" fmla="*/ 0 h 250"/>
                <a:gd name="T11" fmla="*/ 300 w 300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250">
                  <a:moveTo>
                    <a:pt x="300" y="0"/>
                  </a:moveTo>
                  <a:lnTo>
                    <a:pt x="300" y="93"/>
                  </a:lnTo>
                  <a:lnTo>
                    <a:pt x="0" y="25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9" name="Line 36"/>
            <p:cNvSpPr>
              <a:spLocks noChangeShapeType="1"/>
            </p:cNvSpPr>
            <p:nvPr/>
          </p:nvSpPr>
          <p:spPr bwMode="auto">
            <a:xfrm>
              <a:off x="2016" y="1968"/>
              <a:ext cx="144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sp>
        <p:nvSpPr>
          <p:cNvPr id="13320" name="Rectangle 37"/>
          <p:cNvSpPr>
            <a:spLocks noChangeArrowheads="1"/>
          </p:cNvSpPr>
          <p:nvPr/>
        </p:nvSpPr>
        <p:spPr bwMode="auto">
          <a:xfrm>
            <a:off x="4530004" y="4730187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098842" y="4770783"/>
            <a:ext cx="2430187" cy="858125"/>
            <a:chOff x="3216" y="2732"/>
            <a:chExt cx="1737" cy="613"/>
          </a:xfrm>
        </p:grpSpPr>
        <p:sp>
          <p:nvSpPr>
            <p:cNvPr id="13403" name="Freeform 39"/>
            <p:cNvSpPr>
              <a:spLocks/>
            </p:cNvSpPr>
            <p:nvPr/>
          </p:nvSpPr>
          <p:spPr bwMode="auto">
            <a:xfrm>
              <a:off x="4126" y="2732"/>
              <a:ext cx="735" cy="613"/>
            </a:xfrm>
            <a:custGeom>
              <a:avLst/>
              <a:gdLst>
                <a:gd name="T0" fmla="*/ 285 w 735"/>
                <a:gd name="T1" fmla="*/ 0 h 613"/>
                <a:gd name="T2" fmla="*/ 735 w 735"/>
                <a:gd name="T3" fmla="*/ 0 h 613"/>
                <a:gd name="T4" fmla="*/ 442 w 735"/>
                <a:gd name="T5" fmla="*/ 171 h 613"/>
                <a:gd name="T6" fmla="*/ 0 w 735"/>
                <a:gd name="T7" fmla="*/ 171 h 613"/>
                <a:gd name="T8" fmla="*/ 0 w 735"/>
                <a:gd name="T9" fmla="*/ 613 h 613"/>
                <a:gd name="T10" fmla="*/ 442 w 735"/>
                <a:gd name="T11" fmla="*/ 613 h 613"/>
                <a:gd name="T12" fmla="*/ 442 w 735"/>
                <a:gd name="T13" fmla="*/ 171 h 6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5"/>
                <a:gd name="T22" fmla="*/ 0 h 613"/>
                <a:gd name="T23" fmla="*/ 735 w 735"/>
                <a:gd name="T24" fmla="*/ 613 h 6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5" h="613">
                  <a:moveTo>
                    <a:pt x="285" y="0"/>
                  </a:moveTo>
                  <a:lnTo>
                    <a:pt x="735" y="0"/>
                  </a:lnTo>
                  <a:lnTo>
                    <a:pt x="442" y="171"/>
                  </a:lnTo>
                  <a:lnTo>
                    <a:pt x="0" y="171"/>
                  </a:lnTo>
                  <a:lnTo>
                    <a:pt x="0" y="613"/>
                  </a:lnTo>
                  <a:lnTo>
                    <a:pt x="442" y="613"/>
                  </a:lnTo>
                  <a:lnTo>
                    <a:pt x="442" y="17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4" name="Line 40"/>
            <p:cNvSpPr>
              <a:spLocks noChangeShapeType="1"/>
            </p:cNvSpPr>
            <p:nvPr/>
          </p:nvSpPr>
          <p:spPr bwMode="auto">
            <a:xfrm flipH="1">
              <a:off x="4126" y="2732"/>
              <a:ext cx="285" cy="1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5" name="Freeform 41"/>
            <p:cNvSpPr>
              <a:spLocks/>
            </p:cNvSpPr>
            <p:nvPr/>
          </p:nvSpPr>
          <p:spPr bwMode="auto">
            <a:xfrm>
              <a:off x="4675" y="2796"/>
              <a:ext cx="64" cy="207"/>
            </a:xfrm>
            <a:custGeom>
              <a:avLst/>
              <a:gdLst>
                <a:gd name="T0" fmla="*/ 64 w 64"/>
                <a:gd name="T1" fmla="*/ 0 h 207"/>
                <a:gd name="T2" fmla="*/ 64 w 64"/>
                <a:gd name="T3" fmla="*/ 164 h 207"/>
                <a:gd name="T4" fmla="*/ 0 w 64"/>
                <a:gd name="T5" fmla="*/ 207 h 207"/>
                <a:gd name="T6" fmla="*/ 0 w 64"/>
                <a:gd name="T7" fmla="*/ 36 h 2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207"/>
                <a:gd name="T14" fmla="*/ 64 w 64"/>
                <a:gd name="T15" fmla="*/ 207 h 2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207">
                  <a:moveTo>
                    <a:pt x="64" y="0"/>
                  </a:moveTo>
                  <a:lnTo>
                    <a:pt x="64" y="164"/>
                  </a:lnTo>
                  <a:lnTo>
                    <a:pt x="0" y="207"/>
                  </a:lnTo>
                  <a:lnTo>
                    <a:pt x="0" y="3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grpSp>
          <p:nvGrpSpPr>
            <p:cNvPr id="13406" name="Group 42"/>
            <p:cNvGrpSpPr>
              <a:grpSpLocks/>
            </p:cNvGrpSpPr>
            <p:nvPr/>
          </p:nvGrpSpPr>
          <p:grpSpPr bwMode="auto">
            <a:xfrm>
              <a:off x="4176" y="3024"/>
              <a:ext cx="342" cy="207"/>
              <a:chOff x="3817" y="2788"/>
              <a:chExt cx="342" cy="207"/>
            </a:xfrm>
          </p:grpSpPr>
          <p:sp>
            <p:nvSpPr>
              <p:cNvPr id="13423" name="Freeform 43"/>
              <p:cNvSpPr>
                <a:spLocks noEditPoints="1"/>
              </p:cNvSpPr>
              <p:nvPr/>
            </p:nvSpPr>
            <p:spPr bwMode="auto">
              <a:xfrm>
                <a:off x="3817" y="2788"/>
                <a:ext cx="342" cy="207"/>
              </a:xfrm>
              <a:custGeom>
                <a:avLst/>
                <a:gdLst>
                  <a:gd name="T0" fmla="*/ 0 w 342"/>
                  <a:gd name="T1" fmla="*/ 50 h 207"/>
                  <a:gd name="T2" fmla="*/ 292 w 342"/>
                  <a:gd name="T3" fmla="*/ 0 h 207"/>
                  <a:gd name="T4" fmla="*/ 342 w 342"/>
                  <a:gd name="T5" fmla="*/ 150 h 207"/>
                  <a:gd name="T6" fmla="*/ 57 w 342"/>
                  <a:gd name="T7" fmla="*/ 207 h 207"/>
                  <a:gd name="T8" fmla="*/ 0 w 342"/>
                  <a:gd name="T9" fmla="*/ 50 h 207"/>
                  <a:gd name="T10" fmla="*/ 28 w 342"/>
                  <a:gd name="T11" fmla="*/ 57 h 207"/>
                  <a:gd name="T12" fmla="*/ 178 w 342"/>
                  <a:gd name="T13" fmla="*/ 122 h 207"/>
                  <a:gd name="T14" fmla="*/ 271 w 342"/>
                  <a:gd name="T15" fmla="*/ 8 h 207"/>
                  <a:gd name="T16" fmla="*/ 28 w 342"/>
                  <a:gd name="T17" fmla="*/ 57 h 207"/>
                  <a:gd name="T18" fmla="*/ 21 w 342"/>
                  <a:gd name="T19" fmla="*/ 65 h 207"/>
                  <a:gd name="T20" fmla="*/ 57 w 342"/>
                  <a:gd name="T21" fmla="*/ 186 h 207"/>
                  <a:gd name="T22" fmla="*/ 121 w 342"/>
                  <a:gd name="T23" fmla="*/ 115 h 207"/>
                  <a:gd name="T24" fmla="*/ 21 w 342"/>
                  <a:gd name="T25" fmla="*/ 65 h 207"/>
                  <a:gd name="T26" fmla="*/ 285 w 342"/>
                  <a:gd name="T27" fmla="*/ 15 h 207"/>
                  <a:gd name="T28" fmla="*/ 221 w 342"/>
                  <a:gd name="T29" fmla="*/ 93 h 207"/>
                  <a:gd name="T30" fmla="*/ 328 w 342"/>
                  <a:gd name="T31" fmla="*/ 136 h 207"/>
                  <a:gd name="T32" fmla="*/ 285 w 342"/>
                  <a:gd name="T33" fmla="*/ 15 h 207"/>
                  <a:gd name="T34" fmla="*/ 135 w 342"/>
                  <a:gd name="T35" fmla="*/ 115 h 207"/>
                  <a:gd name="T36" fmla="*/ 71 w 342"/>
                  <a:gd name="T37" fmla="*/ 193 h 207"/>
                  <a:gd name="T38" fmla="*/ 321 w 342"/>
                  <a:gd name="T39" fmla="*/ 143 h 207"/>
                  <a:gd name="T40" fmla="*/ 214 w 342"/>
                  <a:gd name="T41" fmla="*/ 100 h 207"/>
                  <a:gd name="T42" fmla="*/ 185 w 342"/>
                  <a:gd name="T43" fmla="*/ 143 h 207"/>
                  <a:gd name="T44" fmla="*/ 135 w 342"/>
                  <a:gd name="T45" fmla="*/ 115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2"/>
                  <a:gd name="T70" fmla="*/ 0 h 207"/>
                  <a:gd name="T71" fmla="*/ 342 w 342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2" h="207">
                    <a:moveTo>
                      <a:pt x="0" y="50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7" y="207"/>
                    </a:lnTo>
                    <a:lnTo>
                      <a:pt x="0" y="50"/>
                    </a:lnTo>
                    <a:close/>
                    <a:moveTo>
                      <a:pt x="28" y="57"/>
                    </a:moveTo>
                    <a:lnTo>
                      <a:pt x="178" y="122"/>
                    </a:lnTo>
                    <a:lnTo>
                      <a:pt x="271" y="8"/>
                    </a:lnTo>
                    <a:lnTo>
                      <a:pt x="28" y="57"/>
                    </a:lnTo>
                    <a:close/>
                    <a:moveTo>
                      <a:pt x="21" y="65"/>
                    </a:moveTo>
                    <a:lnTo>
                      <a:pt x="57" y="186"/>
                    </a:lnTo>
                    <a:lnTo>
                      <a:pt x="121" y="115"/>
                    </a:lnTo>
                    <a:lnTo>
                      <a:pt x="21" y="65"/>
                    </a:lnTo>
                    <a:close/>
                    <a:moveTo>
                      <a:pt x="285" y="15"/>
                    </a:moveTo>
                    <a:lnTo>
                      <a:pt x="221" y="93"/>
                    </a:lnTo>
                    <a:lnTo>
                      <a:pt x="328" y="136"/>
                    </a:lnTo>
                    <a:lnTo>
                      <a:pt x="285" y="15"/>
                    </a:lnTo>
                    <a:close/>
                    <a:moveTo>
                      <a:pt x="135" y="115"/>
                    </a:moveTo>
                    <a:lnTo>
                      <a:pt x="71" y="193"/>
                    </a:lnTo>
                    <a:lnTo>
                      <a:pt x="321" y="143"/>
                    </a:lnTo>
                    <a:lnTo>
                      <a:pt x="214" y="100"/>
                    </a:lnTo>
                    <a:lnTo>
                      <a:pt x="185" y="143"/>
                    </a:lnTo>
                    <a:lnTo>
                      <a:pt x="135" y="115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4" name="Freeform 44"/>
              <p:cNvSpPr>
                <a:spLocks/>
              </p:cNvSpPr>
              <p:nvPr/>
            </p:nvSpPr>
            <p:spPr bwMode="auto">
              <a:xfrm>
                <a:off x="3817" y="2788"/>
                <a:ext cx="342" cy="207"/>
              </a:xfrm>
              <a:custGeom>
                <a:avLst/>
                <a:gdLst>
                  <a:gd name="T0" fmla="*/ 0 w 342"/>
                  <a:gd name="T1" fmla="*/ 50 h 207"/>
                  <a:gd name="T2" fmla="*/ 292 w 342"/>
                  <a:gd name="T3" fmla="*/ 0 h 207"/>
                  <a:gd name="T4" fmla="*/ 342 w 342"/>
                  <a:gd name="T5" fmla="*/ 150 h 207"/>
                  <a:gd name="T6" fmla="*/ 57 w 342"/>
                  <a:gd name="T7" fmla="*/ 207 h 207"/>
                  <a:gd name="T8" fmla="*/ 0 w 342"/>
                  <a:gd name="T9" fmla="*/ 5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07"/>
                  <a:gd name="T17" fmla="*/ 342 w 34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07">
                    <a:moveTo>
                      <a:pt x="0" y="50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7" y="207"/>
                    </a:lnTo>
                    <a:lnTo>
                      <a:pt x="0" y="5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5" name="Freeform 45"/>
              <p:cNvSpPr>
                <a:spLocks/>
              </p:cNvSpPr>
              <p:nvPr/>
            </p:nvSpPr>
            <p:spPr bwMode="auto">
              <a:xfrm>
                <a:off x="3845" y="2796"/>
                <a:ext cx="243" cy="114"/>
              </a:xfrm>
              <a:custGeom>
                <a:avLst/>
                <a:gdLst>
                  <a:gd name="T0" fmla="*/ 0 w 243"/>
                  <a:gd name="T1" fmla="*/ 49 h 114"/>
                  <a:gd name="T2" fmla="*/ 150 w 243"/>
                  <a:gd name="T3" fmla="*/ 114 h 114"/>
                  <a:gd name="T4" fmla="*/ 243 w 243"/>
                  <a:gd name="T5" fmla="*/ 0 h 114"/>
                  <a:gd name="T6" fmla="*/ 0 w 243"/>
                  <a:gd name="T7" fmla="*/ 49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3"/>
                  <a:gd name="T13" fmla="*/ 0 h 114"/>
                  <a:gd name="T14" fmla="*/ 243 w 24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3" h="114">
                    <a:moveTo>
                      <a:pt x="0" y="49"/>
                    </a:moveTo>
                    <a:lnTo>
                      <a:pt x="150" y="114"/>
                    </a:lnTo>
                    <a:lnTo>
                      <a:pt x="243" y="0"/>
                    </a:lnTo>
                    <a:lnTo>
                      <a:pt x="0" y="49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6" name="Freeform 46"/>
              <p:cNvSpPr>
                <a:spLocks/>
              </p:cNvSpPr>
              <p:nvPr/>
            </p:nvSpPr>
            <p:spPr bwMode="auto">
              <a:xfrm>
                <a:off x="3838" y="2853"/>
                <a:ext cx="100" cy="121"/>
              </a:xfrm>
              <a:custGeom>
                <a:avLst/>
                <a:gdLst>
                  <a:gd name="T0" fmla="*/ 0 w 100"/>
                  <a:gd name="T1" fmla="*/ 0 h 121"/>
                  <a:gd name="T2" fmla="*/ 36 w 100"/>
                  <a:gd name="T3" fmla="*/ 121 h 121"/>
                  <a:gd name="T4" fmla="*/ 100 w 100"/>
                  <a:gd name="T5" fmla="*/ 50 h 121"/>
                  <a:gd name="T6" fmla="*/ 0 w 100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121"/>
                  <a:gd name="T14" fmla="*/ 100 w 100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121">
                    <a:moveTo>
                      <a:pt x="0" y="0"/>
                    </a:moveTo>
                    <a:lnTo>
                      <a:pt x="36" y="121"/>
                    </a:lnTo>
                    <a:lnTo>
                      <a:pt x="100" y="5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7" name="Freeform 47"/>
              <p:cNvSpPr>
                <a:spLocks/>
              </p:cNvSpPr>
              <p:nvPr/>
            </p:nvSpPr>
            <p:spPr bwMode="auto">
              <a:xfrm>
                <a:off x="4038" y="2803"/>
                <a:ext cx="107" cy="121"/>
              </a:xfrm>
              <a:custGeom>
                <a:avLst/>
                <a:gdLst>
                  <a:gd name="T0" fmla="*/ 64 w 107"/>
                  <a:gd name="T1" fmla="*/ 0 h 121"/>
                  <a:gd name="T2" fmla="*/ 0 w 107"/>
                  <a:gd name="T3" fmla="*/ 78 h 121"/>
                  <a:gd name="T4" fmla="*/ 107 w 107"/>
                  <a:gd name="T5" fmla="*/ 121 h 121"/>
                  <a:gd name="T6" fmla="*/ 64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64" y="0"/>
                    </a:moveTo>
                    <a:lnTo>
                      <a:pt x="0" y="78"/>
                    </a:lnTo>
                    <a:lnTo>
                      <a:pt x="107" y="121"/>
                    </a:lnTo>
                    <a:lnTo>
                      <a:pt x="64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8" name="Freeform 48"/>
              <p:cNvSpPr>
                <a:spLocks/>
              </p:cNvSpPr>
              <p:nvPr/>
            </p:nvSpPr>
            <p:spPr bwMode="auto">
              <a:xfrm>
                <a:off x="3888" y="2888"/>
                <a:ext cx="250" cy="93"/>
              </a:xfrm>
              <a:custGeom>
                <a:avLst/>
                <a:gdLst>
                  <a:gd name="T0" fmla="*/ 64 w 250"/>
                  <a:gd name="T1" fmla="*/ 15 h 93"/>
                  <a:gd name="T2" fmla="*/ 0 w 250"/>
                  <a:gd name="T3" fmla="*/ 93 h 93"/>
                  <a:gd name="T4" fmla="*/ 250 w 250"/>
                  <a:gd name="T5" fmla="*/ 43 h 93"/>
                  <a:gd name="T6" fmla="*/ 143 w 250"/>
                  <a:gd name="T7" fmla="*/ 0 h 93"/>
                  <a:gd name="T8" fmla="*/ 114 w 250"/>
                  <a:gd name="T9" fmla="*/ 43 h 93"/>
                  <a:gd name="T10" fmla="*/ 64 w 250"/>
                  <a:gd name="T11" fmla="*/ 15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0"/>
                  <a:gd name="T19" fmla="*/ 0 h 93"/>
                  <a:gd name="T20" fmla="*/ 250 w 250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0" h="93">
                    <a:moveTo>
                      <a:pt x="64" y="15"/>
                    </a:moveTo>
                    <a:lnTo>
                      <a:pt x="0" y="93"/>
                    </a:lnTo>
                    <a:lnTo>
                      <a:pt x="250" y="43"/>
                    </a:lnTo>
                    <a:lnTo>
                      <a:pt x="143" y="0"/>
                    </a:lnTo>
                    <a:lnTo>
                      <a:pt x="114" y="43"/>
                    </a:lnTo>
                    <a:lnTo>
                      <a:pt x="64" y="15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9" name="Freeform 49"/>
              <p:cNvSpPr>
                <a:spLocks/>
              </p:cNvSpPr>
              <p:nvPr/>
            </p:nvSpPr>
            <p:spPr bwMode="auto">
              <a:xfrm>
                <a:off x="3959" y="2824"/>
                <a:ext cx="50" cy="71"/>
              </a:xfrm>
              <a:custGeom>
                <a:avLst/>
                <a:gdLst>
                  <a:gd name="T0" fmla="*/ 29 w 50"/>
                  <a:gd name="T1" fmla="*/ 50 h 71"/>
                  <a:gd name="T2" fmla="*/ 8 w 50"/>
                  <a:gd name="T3" fmla="*/ 21 h 71"/>
                  <a:gd name="T4" fmla="*/ 15 w 50"/>
                  <a:gd name="T5" fmla="*/ 64 h 71"/>
                  <a:gd name="T6" fmla="*/ 22 w 50"/>
                  <a:gd name="T7" fmla="*/ 64 h 71"/>
                  <a:gd name="T8" fmla="*/ 22 w 50"/>
                  <a:gd name="T9" fmla="*/ 71 h 71"/>
                  <a:gd name="T10" fmla="*/ 15 w 50"/>
                  <a:gd name="T11" fmla="*/ 71 h 71"/>
                  <a:gd name="T12" fmla="*/ 8 w 50"/>
                  <a:gd name="T13" fmla="*/ 71 h 71"/>
                  <a:gd name="T14" fmla="*/ 15 w 50"/>
                  <a:gd name="T15" fmla="*/ 71 h 71"/>
                  <a:gd name="T16" fmla="*/ 0 w 50"/>
                  <a:gd name="T17" fmla="*/ 21 h 71"/>
                  <a:gd name="T18" fmla="*/ 0 w 50"/>
                  <a:gd name="T19" fmla="*/ 14 h 71"/>
                  <a:gd name="T20" fmla="*/ 8 w 50"/>
                  <a:gd name="T21" fmla="*/ 14 h 71"/>
                  <a:gd name="T22" fmla="*/ 29 w 50"/>
                  <a:gd name="T23" fmla="*/ 43 h 71"/>
                  <a:gd name="T24" fmla="*/ 29 w 50"/>
                  <a:gd name="T25" fmla="*/ 7 h 71"/>
                  <a:gd name="T26" fmla="*/ 36 w 50"/>
                  <a:gd name="T27" fmla="*/ 0 h 71"/>
                  <a:gd name="T28" fmla="*/ 43 w 50"/>
                  <a:gd name="T29" fmla="*/ 0 h 71"/>
                  <a:gd name="T30" fmla="*/ 43 w 50"/>
                  <a:gd name="T31" fmla="*/ 7 h 71"/>
                  <a:gd name="T32" fmla="*/ 36 w 50"/>
                  <a:gd name="T33" fmla="*/ 7 h 71"/>
                  <a:gd name="T34" fmla="*/ 50 w 50"/>
                  <a:gd name="T35" fmla="*/ 57 h 71"/>
                  <a:gd name="T36" fmla="*/ 50 w 50"/>
                  <a:gd name="T37" fmla="*/ 50 h 71"/>
                  <a:gd name="T38" fmla="*/ 50 w 50"/>
                  <a:gd name="T39" fmla="*/ 57 h 71"/>
                  <a:gd name="T40" fmla="*/ 43 w 50"/>
                  <a:gd name="T41" fmla="*/ 64 h 71"/>
                  <a:gd name="T42" fmla="*/ 36 w 50"/>
                  <a:gd name="T43" fmla="*/ 64 h 71"/>
                  <a:gd name="T44" fmla="*/ 36 w 50"/>
                  <a:gd name="T45" fmla="*/ 57 h 71"/>
                  <a:gd name="T46" fmla="*/ 43 w 50"/>
                  <a:gd name="T47" fmla="*/ 57 h 71"/>
                  <a:gd name="T48" fmla="*/ 36 w 50"/>
                  <a:gd name="T49" fmla="*/ 7 h 71"/>
                  <a:gd name="T50" fmla="*/ 29 w 50"/>
                  <a:gd name="T51" fmla="*/ 50 h 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71"/>
                  <a:gd name="T80" fmla="*/ 50 w 50"/>
                  <a:gd name="T81" fmla="*/ 71 h 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71">
                    <a:moveTo>
                      <a:pt x="29" y="50"/>
                    </a:moveTo>
                    <a:lnTo>
                      <a:pt x="8" y="21"/>
                    </a:lnTo>
                    <a:lnTo>
                      <a:pt x="15" y="64"/>
                    </a:lnTo>
                    <a:lnTo>
                      <a:pt x="22" y="64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8" y="71"/>
                    </a:lnTo>
                    <a:lnTo>
                      <a:pt x="15" y="71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8" y="14"/>
                    </a:lnTo>
                    <a:lnTo>
                      <a:pt x="29" y="43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3" y="7"/>
                    </a:lnTo>
                    <a:lnTo>
                      <a:pt x="36" y="7"/>
                    </a:lnTo>
                    <a:lnTo>
                      <a:pt x="50" y="57"/>
                    </a:lnTo>
                    <a:lnTo>
                      <a:pt x="50" y="50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36" y="64"/>
                    </a:lnTo>
                    <a:lnTo>
                      <a:pt x="36" y="57"/>
                    </a:lnTo>
                    <a:lnTo>
                      <a:pt x="43" y="57"/>
                    </a:lnTo>
                    <a:lnTo>
                      <a:pt x="36" y="7"/>
                    </a:lnTo>
                    <a:lnTo>
                      <a:pt x="29" y="5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</p:grpSp>
        <p:sp>
          <p:nvSpPr>
            <p:cNvPr id="13407" name="Freeform 50"/>
            <p:cNvSpPr>
              <a:spLocks/>
            </p:cNvSpPr>
            <p:nvPr/>
          </p:nvSpPr>
          <p:spPr bwMode="auto">
            <a:xfrm>
              <a:off x="4689" y="2853"/>
              <a:ext cx="43" cy="100"/>
            </a:xfrm>
            <a:custGeom>
              <a:avLst/>
              <a:gdLst>
                <a:gd name="T0" fmla="*/ 43 w 43"/>
                <a:gd name="T1" fmla="*/ 43 h 100"/>
                <a:gd name="T2" fmla="*/ 43 w 43"/>
                <a:gd name="T3" fmla="*/ 57 h 100"/>
                <a:gd name="T4" fmla="*/ 43 w 43"/>
                <a:gd name="T5" fmla="*/ 64 h 100"/>
                <a:gd name="T6" fmla="*/ 36 w 43"/>
                <a:gd name="T7" fmla="*/ 79 h 100"/>
                <a:gd name="T8" fmla="*/ 36 w 43"/>
                <a:gd name="T9" fmla="*/ 86 h 100"/>
                <a:gd name="T10" fmla="*/ 36 w 43"/>
                <a:gd name="T11" fmla="*/ 93 h 100"/>
                <a:gd name="T12" fmla="*/ 29 w 43"/>
                <a:gd name="T13" fmla="*/ 93 h 100"/>
                <a:gd name="T14" fmla="*/ 29 w 43"/>
                <a:gd name="T15" fmla="*/ 100 h 100"/>
                <a:gd name="T16" fmla="*/ 22 w 43"/>
                <a:gd name="T17" fmla="*/ 100 h 100"/>
                <a:gd name="T18" fmla="*/ 15 w 43"/>
                <a:gd name="T19" fmla="*/ 100 h 100"/>
                <a:gd name="T20" fmla="*/ 8 w 43"/>
                <a:gd name="T21" fmla="*/ 93 h 100"/>
                <a:gd name="T22" fmla="*/ 8 w 43"/>
                <a:gd name="T23" fmla="*/ 86 h 100"/>
                <a:gd name="T24" fmla="*/ 0 w 43"/>
                <a:gd name="T25" fmla="*/ 79 h 100"/>
                <a:gd name="T26" fmla="*/ 0 w 43"/>
                <a:gd name="T27" fmla="*/ 71 h 100"/>
                <a:gd name="T28" fmla="*/ 0 w 43"/>
                <a:gd name="T29" fmla="*/ 64 h 100"/>
                <a:gd name="T30" fmla="*/ 0 w 43"/>
                <a:gd name="T31" fmla="*/ 57 h 100"/>
                <a:gd name="T32" fmla="*/ 0 w 43"/>
                <a:gd name="T33" fmla="*/ 43 h 100"/>
                <a:gd name="T34" fmla="*/ 0 w 43"/>
                <a:gd name="T35" fmla="*/ 29 h 100"/>
                <a:gd name="T36" fmla="*/ 0 w 43"/>
                <a:gd name="T37" fmla="*/ 22 h 100"/>
                <a:gd name="T38" fmla="*/ 8 w 43"/>
                <a:gd name="T39" fmla="*/ 14 h 100"/>
                <a:gd name="T40" fmla="*/ 8 w 43"/>
                <a:gd name="T41" fmla="*/ 7 h 100"/>
                <a:gd name="T42" fmla="*/ 8 w 43"/>
                <a:gd name="T43" fmla="*/ 0 h 100"/>
                <a:gd name="T44" fmla="*/ 15 w 43"/>
                <a:gd name="T45" fmla="*/ 0 h 100"/>
                <a:gd name="T46" fmla="*/ 22 w 43"/>
                <a:gd name="T47" fmla="*/ 0 h 100"/>
                <a:gd name="T48" fmla="*/ 29 w 43"/>
                <a:gd name="T49" fmla="*/ 0 h 100"/>
                <a:gd name="T50" fmla="*/ 36 w 43"/>
                <a:gd name="T51" fmla="*/ 7 h 100"/>
                <a:gd name="T52" fmla="*/ 36 w 43"/>
                <a:gd name="T53" fmla="*/ 14 h 100"/>
                <a:gd name="T54" fmla="*/ 36 w 43"/>
                <a:gd name="T55" fmla="*/ 22 h 100"/>
                <a:gd name="T56" fmla="*/ 43 w 43"/>
                <a:gd name="T57" fmla="*/ 22 h 100"/>
                <a:gd name="T58" fmla="*/ 43 w 43"/>
                <a:gd name="T59" fmla="*/ 29 h 100"/>
                <a:gd name="T60" fmla="*/ 43 w 43"/>
                <a:gd name="T61" fmla="*/ 36 h 100"/>
                <a:gd name="T62" fmla="*/ 43 w 43"/>
                <a:gd name="T63" fmla="*/ 43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"/>
                <a:gd name="T97" fmla="*/ 0 h 100"/>
                <a:gd name="T98" fmla="*/ 43 w 43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" h="100">
                  <a:moveTo>
                    <a:pt x="43" y="43"/>
                  </a:moveTo>
                  <a:lnTo>
                    <a:pt x="43" y="57"/>
                  </a:lnTo>
                  <a:lnTo>
                    <a:pt x="43" y="64"/>
                  </a:lnTo>
                  <a:lnTo>
                    <a:pt x="36" y="79"/>
                  </a:lnTo>
                  <a:lnTo>
                    <a:pt x="36" y="86"/>
                  </a:lnTo>
                  <a:lnTo>
                    <a:pt x="36" y="93"/>
                  </a:lnTo>
                  <a:lnTo>
                    <a:pt x="29" y="93"/>
                  </a:lnTo>
                  <a:lnTo>
                    <a:pt x="29" y="100"/>
                  </a:lnTo>
                  <a:lnTo>
                    <a:pt x="22" y="100"/>
                  </a:lnTo>
                  <a:lnTo>
                    <a:pt x="15" y="100"/>
                  </a:lnTo>
                  <a:lnTo>
                    <a:pt x="8" y="93"/>
                  </a:lnTo>
                  <a:lnTo>
                    <a:pt x="8" y="86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8" y="14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43" y="22"/>
                  </a:lnTo>
                  <a:lnTo>
                    <a:pt x="43" y="29"/>
                  </a:lnTo>
                  <a:lnTo>
                    <a:pt x="43" y="36"/>
                  </a:lnTo>
                  <a:lnTo>
                    <a:pt x="43" y="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8" name="Freeform 51"/>
            <p:cNvSpPr>
              <a:spLocks/>
            </p:cNvSpPr>
            <p:nvPr/>
          </p:nvSpPr>
          <p:spPr bwMode="auto">
            <a:xfrm>
              <a:off x="4697" y="2853"/>
              <a:ext cx="28" cy="93"/>
            </a:xfrm>
            <a:custGeom>
              <a:avLst/>
              <a:gdLst>
                <a:gd name="T0" fmla="*/ 28 w 28"/>
                <a:gd name="T1" fmla="*/ 43 h 93"/>
                <a:gd name="T2" fmla="*/ 28 w 28"/>
                <a:gd name="T3" fmla="*/ 36 h 93"/>
                <a:gd name="T4" fmla="*/ 28 w 28"/>
                <a:gd name="T5" fmla="*/ 29 h 93"/>
                <a:gd name="T6" fmla="*/ 28 w 28"/>
                <a:gd name="T7" fmla="*/ 22 h 93"/>
                <a:gd name="T8" fmla="*/ 28 w 28"/>
                <a:gd name="T9" fmla="*/ 14 h 93"/>
                <a:gd name="T10" fmla="*/ 21 w 28"/>
                <a:gd name="T11" fmla="*/ 14 h 93"/>
                <a:gd name="T12" fmla="*/ 21 w 28"/>
                <a:gd name="T13" fmla="*/ 7 h 93"/>
                <a:gd name="T14" fmla="*/ 14 w 28"/>
                <a:gd name="T15" fmla="*/ 7 h 93"/>
                <a:gd name="T16" fmla="*/ 14 w 28"/>
                <a:gd name="T17" fmla="*/ 0 h 93"/>
                <a:gd name="T18" fmla="*/ 7 w 28"/>
                <a:gd name="T19" fmla="*/ 7 h 93"/>
                <a:gd name="T20" fmla="*/ 0 w 28"/>
                <a:gd name="T21" fmla="*/ 14 h 93"/>
                <a:gd name="T22" fmla="*/ 0 w 28"/>
                <a:gd name="T23" fmla="*/ 22 h 93"/>
                <a:gd name="T24" fmla="*/ 0 w 28"/>
                <a:gd name="T25" fmla="*/ 29 h 93"/>
                <a:gd name="T26" fmla="*/ 0 w 28"/>
                <a:gd name="T27" fmla="*/ 36 h 93"/>
                <a:gd name="T28" fmla="*/ 0 w 28"/>
                <a:gd name="T29" fmla="*/ 43 h 93"/>
                <a:gd name="T30" fmla="*/ 0 w 28"/>
                <a:gd name="T31" fmla="*/ 57 h 93"/>
                <a:gd name="T32" fmla="*/ 0 w 28"/>
                <a:gd name="T33" fmla="*/ 64 h 93"/>
                <a:gd name="T34" fmla="*/ 0 w 28"/>
                <a:gd name="T35" fmla="*/ 71 h 93"/>
                <a:gd name="T36" fmla="*/ 0 w 28"/>
                <a:gd name="T37" fmla="*/ 79 h 93"/>
                <a:gd name="T38" fmla="*/ 0 w 28"/>
                <a:gd name="T39" fmla="*/ 86 h 93"/>
                <a:gd name="T40" fmla="*/ 7 w 28"/>
                <a:gd name="T41" fmla="*/ 86 h 93"/>
                <a:gd name="T42" fmla="*/ 7 w 28"/>
                <a:gd name="T43" fmla="*/ 93 h 93"/>
                <a:gd name="T44" fmla="*/ 14 w 28"/>
                <a:gd name="T45" fmla="*/ 93 h 93"/>
                <a:gd name="T46" fmla="*/ 21 w 28"/>
                <a:gd name="T47" fmla="*/ 93 h 93"/>
                <a:gd name="T48" fmla="*/ 21 w 28"/>
                <a:gd name="T49" fmla="*/ 86 h 93"/>
                <a:gd name="T50" fmla="*/ 28 w 28"/>
                <a:gd name="T51" fmla="*/ 86 h 93"/>
                <a:gd name="T52" fmla="*/ 28 w 28"/>
                <a:gd name="T53" fmla="*/ 79 h 93"/>
                <a:gd name="T54" fmla="*/ 28 w 28"/>
                <a:gd name="T55" fmla="*/ 71 h 93"/>
                <a:gd name="T56" fmla="*/ 28 w 28"/>
                <a:gd name="T57" fmla="*/ 64 h 93"/>
                <a:gd name="T58" fmla="*/ 28 w 28"/>
                <a:gd name="T59" fmla="*/ 57 h 93"/>
                <a:gd name="T60" fmla="*/ 28 w 28"/>
                <a:gd name="T61" fmla="*/ 43 h 9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"/>
                <a:gd name="T94" fmla="*/ 0 h 93"/>
                <a:gd name="T95" fmla="*/ 28 w 28"/>
                <a:gd name="T96" fmla="*/ 93 h 9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" h="93">
                  <a:moveTo>
                    <a:pt x="28" y="43"/>
                  </a:moveTo>
                  <a:lnTo>
                    <a:pt x="28" y="36"/>
                  </a:lnTo>
                  <a:lnTo>
                    <a:pt x="28" y="29"/>
                  </a:lnTo>
                  <a:lnTo>
                    <a:pt x="28" y="22"/>
                  </a:lnTo>
                  <a:lnTo>
                    <a:pt x="28" y="14"/>
                  </a:lnTo>
                  <a:lnTo>
                    <a:pt x="21" y="1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7" y="7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7" y="86"/>
                  </a:lnTo>
                  <a:lnTo>
                    <a:pt x="7" y="93"/>
                  </a:lnTo>
                  <a:lnTo>
                    <a:pt x="14" y="93"/>
                  </a:lnTo>
                  <a:lnTo>
                    <a:pt x="21" y="93"/>
                  </a:lnTo>
                  <a:lnTo>
                    <a:pt x="21" y="86"/>
                  </a:lnTo>
                  <a:lnTo>
                    <a:pt x="28" y="86"/>
                  </a:lnTo>
                  <a:lnTo>
                    <a:pt x="28" y="79"/>
                  </a:lnTo>
                  <a:lnTo>
                    <a:pt x="28" y="71"/>
                  </a:lnTo>
                  <a:lnTo>
                    <a:pt x="28" y="64"/>
                  </a:lnTo>
                  <a:lnTo>
                    <a:pt x="28" y="57"/>
                  </a:lnTo>
                  <a:lnTo>
                    <a:pt x="28" y="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9" name="Freeform 52"/>
            <p:cNvSpPr>
              <a:spLocks/>
            </p:cNvSpPr>
            <p:nvPr/>
          </p:nvSpPr>
          <p:spPr bwMode="auto">
            <a:xfrm>
              <a:off x="4704" y="2867"/>
              <a:ext cx="78" cy="65"/>
            </a:xfrm>
            <a:custGeom>
              <a:avLst/>
              <a:gdLst>
                <a:gd name="T0" fmla="*/ 0 w 78"/>
                <a:gd name="T1" fmla="*/ 0 h 65"/>
                <a:gd name="T2" fmla="*/ 50 w 78"/>
                <a:gd name="T3" fmla="*/ 0 h 65"/>
                <a:gd name="T4" fmla="*/ 57 w 78"/>
                <a:gd name="T5" fmla="*/ 0 h 65"/>
                <a:gd name="T6" fmla="*/ 57 w 78"/>
                <a:gd name="T7" fmla="*/ 8 h 65"/>
                <a:gd name="T8" fmla="*/ 64 w 78"/>
                <a:gd name="T9" fmla="*/ 8 h 65"/>
                <a:gd name="T10" fmla="*/ 71 w 78"/>
                <a:gd name="T11" fmla="*/ 15 h 65"/>
                <a:gd name="T12" fmla="*/ 78 w 78"/>
                <a:gd name="T13" fmla="*/ 22 h 65"/>
                <a:gd name="T14" fmla="*/ 78 w 78"/>
                <a:gd name="T15" fmla="*/ 29 h 65"/>
                <a:gd name="T16" fmla="*/ 78 w 78"/>
                <a:gd name="T17" fmla="*/ 36 h 65"/>
                <a:gd name="T18" fmla="*/ 78 w 78"/>
                <a:gd name="T19" fmla="*/ 43 h 65"/>
                <a:gd name="T20" fmla="*/ 71 w 78"/>
                <a:gd name="T21" fmla="*/ 50 h 65"/>
                <a:gd name="T22" fmla="*/ 71 w 78"/>
                <a:gd name="T23" fmla="*/ 57 h 65"/>
                <a:gd name="T24" fmla="*/ 64 w 78"/>
                <a:gd name="T25" fmla="*/ 57 h 65"/>
                <a:gd name="T26" fmla="*/ 57 w 78"/>
                <a:gd name="T27" fmla="*/ 65 h 65"/>
                <a:gd name="T28" fmla="*/ 50 w 78"/>
                <a:gd name="T29" fmla="*/ 65 h 65"/>
                <a:gd name="T30" fmla="*/ 0 w 78"/>
                <a:gd name="T31" fmla="*/ 65 h 65"/>
                <a:gd name="T32" fmla="*/ 0 w 78"/>
                <a:gd name="T33" fmla="*/ 57 h 65"/>
                <a:gd name="T34" fmla="*/ 50 w 78"/>
                <a:gd name="T35" fmla="*/ 57 h 65"/>
                <a:gd name="T36" fmla="*/ 57 w 78"/>
                <a:gd name="T37" fmla="*/ 57 h 65"/>
                <a:gd name="T38" fmla="*/ 64 w 78"/>
                <a:gd name="T39" fmla="*/ 57 h 65"/>
                <a:gd name="T40" fmla="*/ 64 w 78"/>
                <a:gd name="T41" fmla="*/ 50 h 65"/>
                <a:gd name="T42" fmla="*/ 71 w 78"/>
                <a:gd name="T43" fmla="*/ 50 h 65"/>
                <a:gd name="T44" fmla="*/ 71 w 78"/>
                <a:gd name="T45" fmla="*/ 43 h 65"/>
                <a:gd name="T46" fmla="*/ 71 w 78"/>
                <a:gd name="T47" fmla="*/ 36 h 65"/>
                <a:gd name="T48" fmla="*/ 71 w 78"/>
                <a:gd name="T49" fmla="*/ 29 h 65"/>
                <a:gd name="T50" fmla="*/ 71 w 78"/>
                <a:gd name="T51" fmla="*/ 22 h 65"/>
                <a:gd name="T52" fmla="*/ 64 w 78"/>
                <a:gd name="T53" fmla="*/ 15 h 65"/>
                <a:gd name="T54" fmla="*/ 57 w 78"/>
                <a:gd name="T55" fmla="*/ 8 h 65"/>
                <a:gd name="T56" fmla="*/ 50 w 78"/>
                <a:gd name="T57" fmla="*/ 8 h 65"/>
                <a:gd name="T58" fmla="*/ 0 w 78"/>
                <a:gd name="T59" fmla="*/ 8 h 65"/>
                <a:gd name="T60" fmla="*/ 0 w 78"/>
                <a:gd name="T61" fmla="*/ 0 h 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8"/>
                <a:gd name="T94" fmla="*/ 0 h 65"/>
                <a:gd name="T95" fmla="*/ 78 w 78"/>
                <a:gd name="T96" fmla="*/ 65 h 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8" h="65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64" y="8"/>
                  </a:lnTo>
                  <a:lnTo>
                    <a:pt x="71" y="15"/>
                  </a:lnTo>
                  <a:lnTo>
                    <a:pt x="78" y="22"/>
                  </a:lnTo>
                  <a:lnTo>
                    <a:pt x="78" y="29"/>
                  </a:lnTo>
                  <a:lnTo>
                    <a:pt x="78" y="36"/>
                  </a:lnTo>
                  <a:lnTo>
                    <a:pt x="78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64" y="57"/>
                  </a:lnTo>
                  <a:lnTo>
                    <a:pt x="57" y="65"/>
                  </a:lnTo>
                  <a:lnTo>
                    <a:pt x="50" y="65"/>
                  </a:lnTo>
                  <a:lnTo>
                    <a:pt x="0" y="65"/>
                  </a:lnTo>
                  <a:lnTo>
                    <a:pt x="0" y="57"/>
                  </a:lnTo>
                  <a:lnTo>
                    <a:pt x="50" y="57"/>
                  </a:lnTo>
                  <a:lnTo>
                    <a:pt x="57" y="57"/>
                  </a:lnTo>
                  <a:lnTo>
                    <a:pt x="64" y="57"/>
                  </a:lnTo>
                  <a:lnTo>
                    <a:pt x="64" y="50"/>
                  </a:lnTo>
                  <a:lnTo>
                    <a:pt x="71" y="50"/>
                  </a:lnTo>
                  <a:lnTo>
                    <a:pt x="71" y="43"/>
                  </a:lnTo>
                  <a:lnTo>
                    <a:pt x="71" y="36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15"/>
                  </a:lnTo>
                  <a:lnTo>
                    <a:pt x="57" y="8"/>
                  </a:lnTo>
                  <a:lnTo>
                    <a:pt x="50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0" name="Line 53"/>
            <p:cNvSpPr>
              <a:spLocks noChangeShapeType="1"/>
            </p:cNvSpPr>
            <p:nvPr/>
          </p:nvSpPr>
          <p:spPr bwMode="auto">
            <a:xfrm flipH="1">
              <a:off x="4896" y="3003"/>
              <a:ext cx="22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1" name="Freeform 54"/>
            <p:cNvSpPr>
              <a:spLocks/>
            </p:cNvSpPr>
            <p:nvPr/>
          </p:nvSpPr>
          <p:spPr bwMode="auto">
            <a:xfrm>
              <a:off x="4761" y="2810"/>
              <a:ext cx="192" cy="300"/>
            </a:xfrm>
            <a:custGeom>
              <a:avLst/>
              <a:gdLst>
                <a:gd name="T0" fmla="*/ 114 w 192"/>
                <a:gd name="T1" fmla="*/ 300 h 300"/>
                <a:gd name="T2" fmla="*/ 21 w 192"/>
                <a:gd name="T3" fmla="*/ 179 h 300"/>
                <a:gd name="T4" fmla="*/ 14 w 192"/>
                <a:gd name="T5" fmla="*/ 164 h 300"/>
                <a:gd name="T6" fmla="*/ 7 w 192"/>
                <a:gd name="T7" fmla="*/ 157 h 300"/>
                <a:gd name="T8" fmla="*/ 7 w 192"/>
                <a:gd name="T9" fmla="*/ 143 h 300"/>
                <a:gd name="T10" fmla="*/ 0 w 192"/>
                <a:gd name="T11" fmla="*/ 136 h 300"/>
                <a:gd name="T12" fmla="*/ 0 w 192"/>
                <a:gd name="T13" fmla="*/ 122 h 300"/>
                <a:gd name="T14" fmla="*/ 0 w 192"/>
                <a:gd name="T15" fmla="*/ 107 h 300"/>
                <a:gd name="T16" fmla="*/ 0 w 192"/>
                <a:gd name="T17" fmla="*/ 93 h 300"/>
                <a:gd name="T18" fmla="*/ 0 w 192"/>
                <a:gd name="T19" fmla="*/ 79 h 300"/>
                <a:gd name="T20" fmla="*/ 0 w 192"/>
                <a:gd name="T21" fmla="*/ 72 h 300"/>
                <a:gd name="T22" fmla="*/ 0 w 192"/>
                <a:gd name="T23" fmla="*/ 57 h 300"/>
                <a:gd name="T24" fmla="*/ 7 w 192"/>
                <a:gd name="T25" fmla="*/ 43 h 300"/>
                <a:gd name="T26" fmla="*/ 14 w 192"/>
                <a:gd name="T27" fmla="*/ 36 h 300"/>
                <a:gd name="T28" fmla="*/ 21 w 192"/>
                <a:gd name="T29" fmla="*/ 22 h 300"/>
                <a:gd name="T30" fmla="*/ 21 w 192"/>
                <a:gd name="T31" fmla="*/ 15 h 300"/>
                <a:gd name="T32" fmla="*/ 28 w 192"/>
                <a:gd name="T33" fmla="*/ 7 h 300"/>
                <a:gd name="T34" fmla="*/ 35 w 192"/>
                <a:gd name="T35" fmla="*/ 7 h 300"/>
                <a:gd name="T36" fmla="*/ 43 w 192"/>
                <a:gd name="T37" fmla="*/ 0 h 300"/>
                <a:gd name="T38" fmla="*/ 57 w 192"/>
                <a:gd name="T39" fmla="*/ 0 h 300"/>
                <a:gd name="T40" fmla="*/ 64 w 192"/>
                <a:gd name="T41" fmla="*/ 0 h 300"/>
                <a:gd name="T42" fmla="*/ 71 w 192"/>
                <a:gd name="T43" fmla="*/ 0 h 300"/>
                <a:gd name="T44" fmla="*/ 78 w 192"/>
                <a:gd name="T45" fmla="*/ 7 h 300"/>
                <a:gd name="T46" fmla="*/ 85 w 192"/>
                <a:gd name="T47" fmla="*/ 15 h 300"/>
                <a:gd name="T48" fmla="*/ 93 w 192"/>
                <a:gd name="T49" fmla="*/ 22 h 300"/>
                <a:gd name="T50" fmla="*/ 100 w 192"/>
                <a:gd name="T51" fmla="*/ 29 h 300"/>
                <a:gd name="T52" fmla="*/ 192 w 192"/>
                <a:gd name="T53" fmla="*/ 150 h 300"/>
                <a:gd name="T54" fmla="*/ 185 w 192"/>
                <a:gd name="T55" fmla="*/ 172 h 300"/>
                <a:gd name="T56" fmla="*/ 93 w 192"/>
                <a:gd name="T57" fmla="*/ 43 h 300"/>
                <a:gd name="T58" fmla="*/ 85 w 192"/>
                <a:gd name="T59" fmla="*/ 36 h 300"/>
                <a:gd name="T60" fmla="*/ 78 w 192"/>
                <a:gd name="T61" fmla="*/ 29 h 300"/>
                <a:gd name="T62" fmla="*/ 71 w 192"/>
                <a:gd name="T63" fmla="*/ 29 h 300"/>
                <a:gd name="T64" fmla="*/ 71 w 192"/>
                <a:gd name="T65" fmla="*/ 22 h 300"/>
                <a:gd name="T66" fmla="*/ 64 w 192"/>
                <a:gd name="T67" fmla="*/ 22 h 300"/>
                <a:gd name="T68" fmla="*/ 57 w 192"/>
                <a:gd name="T69" fmla="*/ 22 h 300"/>
                <a:gd name="T70" fmla="*/ 50 w 192"/>
                <a:gd name="T71" fmla="*/ 22 h 300"/>
                <a:gd name="T72" fmla="*/ 43 w 192"/>
                <a:gd name="T73" fmla="*/ 22 h 300"/>
                <a:gd name="T74" fmla="*/ 35 w 192"/>
                <a:gd name="T75" fmla="*/ 29 h 300"/>
                <a:gd name="T76" fmla="*/ 28 w 192"/>
                <a:gd name="T77" fmla="*/ 36 h 300"/>
                <a:gd name="T78" fmla="*/ 28 w 192"/>
                <a:gd name="T79" fmla="*/ 43 h 300"/>
                <a:gd name="T80" fmla="*/ 21 w 192"/>
                <a:gd name="T81" fmla="*/ 50 h 300"/>
                <a:gd name="T82" fmla="*/ 21 w 192"/>
                <a:gd name="T83" fmla="*/ 57 h 300"/>
                <a:gd name="T84" fmla="*/ 14 w 192"/>
                <a:gd name="T85" fmla="*/ 65 h 300"/>
                <a:gd name="T86" fmla="*/ 14 w 192"/>
                <a:gd name="T87" fmla="*/ 79 h 300"/>
                <a:gd name="T88" fmla="*/ 14 w 192"/>
                <a:gd name="T89" fmla="*/ 86 h 300"/>
                <a:gd name="T90" fmla="*/ 7 w 192"/>
                <a:gd name="T91" fmla="*/ 93 h 300"/>
                <a:gd name="T92" fmla="*/ 14 w 192"/>
                <a:gd name="T93" fmla="*/ 107 h 300"/>
                <a:gd name="T94" fmla="*/ 14 w 192"/>
                <a:gd name="T95" fmla="*/ 114 h 300"/>
                <a:gd name="T96" fmla="*/ 14 w 192"/>
                <a:gd name="T97" fmla="*/ 129 h 300"/>
                <a:gd name="T98" fmla="*/ 14 w 192"/>
                <a:gd name="T99" fmla="*/ 136 h 300"/>
                <a:gd name="T100" fmla="*/ 21 w 192"/>
                <a:gd name="T101" fmla="*/ 143 h 300"/>
                <a:gd name="T102" fmla="*/ 21 w 192"/>
                <a:gd name="T103" fmla="*/ 157 h 300"/>
                <a:gd name="T104" fmla="*/ 28 w 192"/>
                <a:gd name="T105" fmla="*/ 164 h 300"/>
                <a:gd name="T106" fmla="*/ 121 w 192"/>
                <a:gd name="T107" fmla="*/ 286 h 300"/>
                <a:gd name="T108" fmla="*/ 114 w 192"/>
                <a:gd name="T109" fmla="*/ 300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2"/>
                <a:gd name="T166" fmla="*/ 0 h 300"/>
                <a:gd name="T167" fmla="*/ 192 w 192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2" h="300">
                  <a:moveTo>
                    <a:pt x="114" y="300"/>
                  </a:moveTo>
                  <a:lnTo>
                    <a:pt x="21" y="179"/>
                  </a:lnTo>
                  <a:lnTo>
                    <a:pt x="14" y="164"/>
                  </a:lnTo>
                  <a:lnTo>
                    <a:pt x="7" y="157"/>
                  </a:lnTo>
                  <a:lnTo>
                    <a:pt x="7" y="143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7" y="43"/>
                  </a:lnTo>
                  <a:lnTo>
                    <a:pt x="14" y="36"/>
                  </a:lnTo>
                  <a:lnTo>
                    <a:pt x="21" y="22"/>
                  </a:lnTo>
                  <a:lnTo>
                    <a:pt x="21" y="15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15"/>
                  </a:lnTo>
                  <a:lnTo>
                    <a:pt x="93" y="22"/>
                  </a:lnTo>
                  <a:lnTo>
                    <a:pt x="100" y="29"/>
                  </a:lnTo>
                  <a:lnTo>
                    <a:pt x="192" y="150"/>
                  </a:lnTo>
                  <a:lnTo>
                    <a:pt x="185" y="172"/>
                  </a:lnTo>
                  <a:lnTo>
                    <a:pt x="93" y="43"/>
                  </a:lnTo>
                  <a:lnTo>
                    <a:pt x="85" y="36"/>
                  </a:lnTo>
                  <a:lnTo>
                    <a:pt x="78" y="29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22"/>
                  </a:lnTo>
                  <a:lnTo>
                    <a:pt x="57" y="22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65"/>
                  </a:lnTo>
                  <a:lnTo>
                    <a:pt x="14" y="79"/>
                  </a:lnTo>
                  <a:lnTo>
                    <a:pt x="14" y="86"/>
                  </a:lnTo>
                  <a:lnTo>
                    <a:pt x="7" y="93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14" y="129"/>
                  </a:lnTo>
                  <a:lnTo>
                    <a:pt x="14" y="136"/>
                  </a:lnTo>
                  <a:lnTo>
                    <a:pt x="21" y="143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86"/>
                  </a:lnTo>
                  <a:lnTo>
                    <a:pt x="114" y="30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2" name="Freeform 55"/>
            <p:cNvSpPr>
              <a:spLocks/>
            </p:cNvSpPr>
            <p:nvPr/>
          </p:nvSpPr>
          <p:spPr bwMode="auto">
            <a:xfrm>
              <a:off x="4761" y="2810"/>
              <a:ext cx="192" cy="300"/>
            </a:xfrm>
            <a:custGeom>
              <a:avLst/>
              <a:gdLst>
                <a:gd name="T0" fmla="*/ 114 w 192"/>
                <a:gd name="T1" fmla="*/ 300 h 300"/>
                <a:gd name="T2" fmla="*/ 21 w 192"/>
                <a:gd name="T3" fmla="*/ 179 h 300"/>
                <a:gd name="T4" fmla="*/ 14 w 192"/>
                <a:gd name="T5" fmla="*/ 164 h 300"/>
                <a:gd name="T6" fmla="*/ 7 w 192"/>
                <a:gd name="T7" fmla="*/ 157 h 300"/>
                <a:gd name="T8" fmla="*/ 7 w 192"/>
                <a:gd name="T9" fmla="*/ 143 h 300"/>
                <a:gd name="T10" fmla="*/ 0 w 192"/>
                <a:gd name="T11" fmla="*/ 136 h 300"/>
                <a:gd name="T12" fmla="*/ 0 w 192"/>
                <a:gd name="T13" fmla="*/ 122 h 300"/>
                <a:gd name="T14" fmla="*/ 0 w 192"/>
                <a:gd name="T15" fmla="*/ 107 h 300"/>
                <a:gd name="T16" fmla="*/ 0 w 192"/>
                <a:gd name="T17" fmla="*/ 93 h 300"/>
                <a:gd name="T18" fmla="*/ 0 w 192"/>
                <a:gd name="T19" fmla="*/ 79 h 300"/>
                <a:gd name="T20" fmla="*/ 0 w 192"/>
                <a:gd name="T21" fmla="*/ 72 h 300"/>
                <a:gd name="T22" fmla="*/ 0 w 192"/>
                <a:gd name="T23" fmla="*/ 57 h 300"/>
                <a:gd name="T24" fmla="*/ 7 w 192"/>
                <a:gd name="T25" fmla="*/ 43 h 300"/>
                <a:gd name="T26" fmla="*/ 14 w 192"/>
                <a:gd name="T27" fmla="*/ 36 h 300"/>
                <a:gd name="T28" fmla="*/ 21 w 192"/>
                <a:gd name="T29" fmla="*/ 22 h 300"/>
                <a:gd name="T30" fmla="*/ 21 w 192"/>
                <a:gd name="T31" fmla="*/ 15 h 300"/>
                <a:gd name="T32" fmla="*/ 28 w 192"/>
                <a:gd name="T33" fmla="*/ 7 h 300"/>
                <a:gd name="T34" fmla="*/ 35 w 192"/>
                <a:gd name="T35" fmla="*/ 7 h 300"/>
                <a:gd name="T36" fmla="*/ 43 w 192"/>
                <a:gd name="T37" fmla="*/ 0 h 300"/>
                <a:gd name="T38" fmla="*/ 57 w 192"/>
                <a:gd name="T39" fmla="*/ 0 h 300"/>
                <a:gd name="T40" fmla="*/ 64 w 192"/>
                <a:gd name="T41" fmla="*/ 0 h 300"/>
                <a:gd name="T42" fmla="*/ 71 w 192"/>
                <a:gd name="T43" fmla="*/ 0 h 300"/>
                <a:gd name="T44" fmla="*/ 78 w 192"/>
                <a:gd name="T45" fmla="*/ 7 h 300"/>
                <a:gd name="T46" fmla="*/ 85 w 192"/>
                <a:gd name="T47" fmla="*/ 15 h 300"/>
                <a:gd name="T48" fmla="*/ 93 w 192"/>
                <a:gd name="T49" fmla="*/ 22 h 300"/>
                <a:gd name="T50" fmla="*/ 100 w 192"/>
                <a:gd name="T51" fmla="*/ 29 h 300"/>
                <a:gd name="T52" fmla="*/ 192 w 192"/>
                <a:gd name="T53" fmla="*/ 150 h 300"/>
                <a:gd name="T54" fmla="*/ 185 w 192"/>
                <a:gd name="T55" fmla="*/ 172 h 300"/>
                <a:gd name="T56" fmla="*/ 93 w 192"/>
                <a:gd name="T57" fmla="*/ 43 h 300"/>
                <a:gd name="T58" fmla="*/ 85 w 192"/>
                <a:gd name="T59" fmla="*/ 36 h 300"/>
                <a:gd name="T60" fmla="*/ 78 w 192"/>
                <a:gd name="T61" fmla="*/ 29 h 300"/>
                <a:gd name="T62" fmla="*/ 71 w 192"/>
                <a:gd name="T63" fmla="*/ 29 h 300"/>
                <a:gd name="T64" fmla="*/ 71 w 192"/>
                <a:gd name="T65" fmla="*/ 22 h 300"/>
                <a:gd name="T66" fmla="*/ 64 w 192"/>
                <a:gd name="T67" fmla="*/ 22 h 300"/>
                <a:gd name="T68" fmla="*/ 57 w 192"/>
                <a:gd name="T69" fmla="*/ 22 h 300"/>
                <a:gd name="T70" fmla="*/ 50 w 192"/>
                <a:gd name="T71" fmla="*/ 22 h 300"/>
                <a:gd name="T72" fmla="*/ 43 w 192"/>
                <a:gd name="T73" fmla="*/ 22 h 300"/>
                <a:gd name="T74" fmla="*/ 35 w 192"/>
                <a:gd name="T75" fmla="*/ 29 h 300"/>
                <a:gd name="T76" fmla="*/ 28 w 192"/>
                <a:gd name="T77" fmla="*/ 36 h 300"/>
                <a:gd name="T78" fmla="*/ 28 w 192"/>
                <a:gd name="T79" fmla="*/ 43 h 300"/>
                <a:gd name="T80" fmla="*/ 21 w 192"/>
                <a:gd name="T81" fmla="*/ 50 h 300"/>
                <a:gd name="T82" fmla="*/ 21 w 192"/>
                <a:gd name="T83" fmla="*/ 57 h 300"/>
                <a:gd name="T84" fmla="*/ 14 w 192"/>
                <a:gd name="T85" fmla="*/ 65 h 300"/>
                <a:gd name="T86" fmla="*/ 14 w 192"/>
                <a:gd name="T87" fmla="*/ 79 h 300"/>
                <a:gd name="T88" fmla="*/ 14 w 192"/>
                <a:gd name="T89" fmla="*/ 86 h 300"/>
                <a:gd name="T90" fmla="*/ 7 w 192"/>
                <a:gd name="T91" fmla="*/ 93 h 300"/>
                <a:gd name="T92" fmla="*/ 14 w 192"/>
                <a:gd name="T93" fmla="*/ 107 h 300"/>
                <a:gd name="T94" fmla="*/ 14 w 192"/>
                <a:gd name="T95" fmla="*/ 114 h 300"/>
                <a:gd name="T96" fmla="*/ 14 w 192"/>
                <a:gd name="T97" fmla="*/ 129 h 300"/>
                <a:gd name="T98" fmla="*/ 14 w 192"/>
                <a:gd name="T99" fmla="*/ 136 h 300"/>
                <a:gd name="T100" fmla="*/ 21 w 192"/>
                <a:gd name="T101" fmla="*/ 143 h 300"/>
                <a:gd name="T102" fmla="*/ 21 w 192"/>
                <a:gd name="T103" fmla="*/ 157 h 300"/>
                <a:gd name="T104" fmla="*/ 28 w 192"/>
                <a:gd name="T105" fmla="*/ 164 h 300"/>
                <a:gd name="T106" fmla="*/ 121 w 192"/>
                <a:gd name="T107" fmla="*/ 286 h 300"/>
                <a:gd name="T108" fmla="*/ 114 w 192"/>
                <a:gd name="T109" fmla="*/ 300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2"/>
                <a:gd name="T166" fmla="*/ 0 h 300"/>
                <a:gd name="T167" fmla="*/ 192 w 192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2" h="300">
                  <a:moveTo>
                    <a:pt x="114" y="300"/>
                  </a:moveTo>
                  <a:lnTo>
                    <a:pt x="21" y="179"/>
                  </a:lnTo>
                  <a:lnTo>
                    <a:pt x="14" y="164"/>
                  </a:lnTo>
                  <a:lnTo>
                    <a:pt x="7" y="157"/>
                  </a:lnTo>
                  <a:lnTo>
                    <a:pt x="7" y="143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7" y="43"/>
                  </a:lnTo>
                  <a:lnTo>
                    <a:pt x="14" y="36"/>
                  </a:lnTo>
                  <a:lnTo>
                    <a:pt x="21" y="22"/>
                  </a:lnTo>
                  <a:lnTo>
                    <a:pt x="21" y="15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15"/>
                  </a:lnTo>
                  <a:lnTo>
                    <a:pt x="93" y="22"/>
                  </a:lnTo>
                  <a:lnTo>
                    <a:pt x="100" y="29"/>
                  </a:lnTo>
                  <a:lnTo>
                    <a:pt x="192" y="150"/>
                  </a:lnTo>
                  <a:lnTo>
                    <a:pt x="185" y="172"/>
                  </a:lnTo>
                  <a:lnTo>
                    <a:pt x="93" y="43"/>
                  </a:lnTo>
                  <a:lnTo>
                    <a:pt x="85" y="36"/>
                  </a:lnTo>
                  <a:lnTo>
                    <a:pt x="78" y="29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22"/>
                  </a:lnTo>
                  <a:lnTo>
                    <a:pt x="57" y="22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65"/>
                  </a:lnTo>
                  <a:lnTo>
                    <a:pt x="14" y="79"/>
                  </a:lnTo>
                  <a:lnTo>
                    <a:pt x="14" y="86"/>
                  </a:lnTo>
                  <a:lnTo>
                    <a:pt x="7" y="93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14" y="129"/>
                  </a:lnTo>
                  <a:lnTo>
                    <a:pt x="14" y="136"/>
                  </a:lnTo>
                  <a:lnTo>
                    <a:pt x="21" y="143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86"/>
                  </a:lnTo>
                  <a:lnTo>
                    <a:pt x="114" y="30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3" name="Line 56"/>
            <p:cNvSpPr>
              <a:spLocks noChangeShapeType="1"/>
            </p:cNvSpPr>
            <p:nvPr/>
          </p:nvSpPr>
          <p:spPr bwMode="auto">
            <a:xfrm flipV="1">
              <a:off x="4789" y="2860"/>
              <a:ext cx="72" cy="1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4" name="Line 57"/>
            <p:cNvSpPr>
              <a:spLocks noChangeShapeType="1"/>
            </p:cNvSpPr>
            <p:nvPr/>
          </p:nvSpPr>
          <p:spPr bwMode="auto">
            <a:xfrm flipV="1">
              <a:off x="4875" y="2967"/>
              <a:ext cx="71" cy="13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5" name="Freeform 58"/>
            <p:cNvSpPr>
              <a:spLocks/>
            </p:cNvSpPr>
            <p:nvPr/>
          </p:nvSpPr>
          <p:spPr bwMode="auto">
            <a:xfrm>
              <a:off x="4846" y="2932"/>
              <a:ext cx="72" cy="100"/>
            </a:xfrm>
            <a:custGeom>
              <a:avLst/>
              <a:gdLst>
                <a:gd name="T0" fmla="*/ 50 w 72"/>
                <a:gd name="T1" fmla="*/ 100 h 100"/>
                <a:gd name="T2" fmla="*/ 15 w 72"/>
                <a:gd name="T3" fmla="*/ 50 h 100"/>
                <a:gd name="T4" fmla="*/ 8 w 72"/>
                <a:gd name="T5" fmla="*/ 50 h 100"/>
                <a:gd name="T6" fmla="*/ 8 w 72"/>
                <a:gd name="T7" fmla="*/ 42 h 100"/>
                <a:gd name="T8" fmla="*/ 8 w 72"/>
                <a:gd name="T9" fmla="*/ 35 h 100"/>
                <a:gd name="T10" fmla="*/ 0 w 72"/>
                <a:gd name="T11" fmla="*/ 35 h 100"/>
                <a:gd name="T12" fmla="*/ 0 w 72"/>
                <a:gd name="T13" fmla="*/ 28 h 100"/>
                <a:gd name="T14" fmla="*/ 0 w 72"/>
                <a:gd name="T15" fmla="*/ 21 h 100"/>
                <a:gd name="T16" fmla="*/ 0 w 72"/>
                <a:gd name="T17" fmla="*/ 14 h 100"/>
                <a:gd name="T18" fmla="*/ 0 w 72"/>
                <a:gd name="T19" fmla="*/ 7 h 100"/>
                <a:gd name="T20" fmla="*/ 0 w 72"/>
                <a:gd name="T21" fmla="*/ 0 h 100"/>
                <a:gd name="T22" fmla="*/ 8 w 72"/>
                <a:gd name="T23" fmla="*/ 0 h 100"/>
                <a:gd name="T24" fmla="*/ 15 w 72"/>
                <a:gd name="T25" fmla="*/ 0 h 100"/>
                <a:gd name="T26" fmla="*/ 22 w 72"/>
                <a:gd name="T27" fmla="*/ 0 h 100"/>
                <a:gd name="T28" fmla="*/ 22 w 72"/>
                <a:gd name="T29" fmla="*/ 7 h 100"/>
                <a:gd name="T30" fmla="*/ 29 w 72"/>
                <a:gd name="T31" fmla="*/ 14 h 100"/>
                <a:gd name="T32" fmla="*/ 72 w 72"/>
                <a:gd name="T33" fmla="*/ 64 h 100"/>
                <a:gd name="T34" fmla="*/ 65 w 72"/>
                <a:gd name="T35" fmla="*/ 71 h 100"/>
                <a:gd name="T36" fmla="*/ 29 w 72"/>
                <a:gd name="T37" fmla="*/ 21 h 100"/>
                <a:gd name="T38" fmla="*/ 29 w 72"/>
                <a:gd name="T39" fmla="*/ 14 h 100"/>
                <a:gd name="T40" fmla="*/ 22 w 72"/>
                <a:gd name="T41" fmla="*/ 14 h 100"/>
                <a:gd name="T42" fmla="*/ 22 w 72"/>
                <a:gd name="T43" fmla="*/ 7 h 100"/>
                <a:gd name="T44" fmla="*/ 15 w 72"/>
                <a:gd name="T45" fmla="*/ 7 h 100"/>
                <a:gd name="T46" fmla="*/ 8 w 72"/>
                <a:gd name="T47" fmla="*/ 7 h 100"/>
                <a:gd name="T48" fmla="*/ 8 w 72"/>
                <a:gd name="T49" fmla="*/ 14 h 100"/>
                <a:gd name="T50" fmla="*/ 8 w 72"/>
                <a:gd name="T51" fmla="*/ 21 h 100"/>
                <a:gd name="T52" fmla="*/ 8 w 72"/>
                <a:gd name="T53" fmla="*/ 28 h 100"/>
                <a:gd name="T54" fmla="*/ 8 w 72"/>
                <a:gd name="T55" fmla="*/ 35 h 100"/>
                <a:gd name="T56" fmla="*/ 8 w 72"/>
                <a:gd name="T57" fmla="*/ 42 h 100"/>
                <a:gd name="T58" fmla="*/ 15 w 72"/>
                <a:gd name="T59" fmla="*/ 42 h 100"/>
                <a:gd name="T60" fmla="*/ 15 w 72"/>
                <a:gd name="T61" fmla="*/ 50 h 100"/>
                <a:gd name="T62" fmla="*/ 50 w 72"/>
                <a:gd name="T63" fmla="*/ 100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100"/>
                <a:gd name="T98" fmla="*/ 72 w 72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100">
                  <a:moveTo>
                    <a:pt x="50" y="100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64"/>
                  </a:lnTo>
                  <a:lnTo>
                    <a:pt x="65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15" y="42"/>
                  </a:lnTo>
                  <a:lnTo>
                    <a:pt x="15" y="50"/>
                  </a:lnTo>
                  <a:lnTo>
                    <a:pt x="50" y="10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6" name="Freeform 59"/>
            <p:cNvSpPr>
              <a:spLocks/>
            </p:cNvSpPr>
            <p:nvPr/>
          </p:nvSpPr>
          <p:spPr bwMode="auto">
            <a:xfrm>
              <a:off x="4846" y="2932"/>
              <a:ext cx="72" cy="100"/>
            </a:xfrm>
            <a:custGeom>
              <a:avLst/>
              <a:gdLst>
                <a:gd name="T0" fmla="*/ 50 w 72"/>
                <a:gd name="T1" fmla="*/ 100 h 100"/>
                <a:gd name="T2" fmla="*/ 15 w 72"/>
                <a:gd name="T3" fmla="*/ 50 h 100"/>
                <a:gd name="T4" fmla="*/ 8 w 72"/>
                <a:gd name="T5" fmla="*/ 50 h 100"/>
                <a:gd name="T6" fmla="*/ 8 w 72"/>
                <a:gd name="T7" fmla="*/ 42 h 100"/>
                <a:gd name="T8" fmla="*/ 8 w 72"/>
                <a:gd name="T9" fmla="*/ 35 h 100"/>
                <a:gd name="T10" fmla="*/ 0 w 72"/>
                <a:gd name="T11" fmla="*/ 35 h 100"/>
                <a:gd name="T12" fmla="*/ 0 w 72"/>
                <a:gd name="T13" fmla="*/ 28 h 100"/>
                <a:gd name="T14" fmla="*/ 0 w 72"/>
                <a:gd name="T15" fmla="*/ 21 h 100"/>
                <a:gd name="T16" fmla="*/ 0 w 72"/>
                <a:gd name="T17" fmla="*/ 14 h 100"/>
                <a:gd name="T18" fmla="*/ 0 w 72"/>
                <a:gd name="T19" fmla="*/ 7 h 100"/>
                <a:gd name="T20" fmla="*/ 0 w 72"/>
                <a:gd name="T21" fmla="*/ 0 h 100"/>
                <a:gd name="T22" fmla="*/ 8 w 72"/>
                <a:gd name="T23" fmla="*/ 0 h 100"/>
                <a:gd name="T24" fmla="*/ 15 w 72"/>
                <a:gd name="T25" fmla="*/ 0 h 100"/>
                <a:gd name="T26" fmla="*/ 22 w 72"/>
                <a:gd name="T27" fmla="*/ 0 h 100"/>
                <a:gd name="T28" fmla="*/ 22 w 72"/>
                <a:gd name="T29" fmla="*/ 7 h 100"/>
                <a:gd name="T30" fmla="*/ 29 w 72"/>
                <a:gd name="T31" fmla="*/ 14 h 100"/>
                <a:gd name="T32" fmla="*/ 72 w 72"/>
                <a:gd name="T33" fmla="*/ 64 h 100"/>
                <a:gd name="T34" fmla="*/ 65 w 72"/>
                <a:gd name="T35" fmla="*/ 71 h 100"/>
                <a:gd name="T36" fmla="*/ 29 w 72"/>
                <a:gd name="T37" fmla="*/ 21 h 100"/>
                <a:gd name="T38" fmla="*/ 29 w 72"/>
                <a:gd name="T39" fmla="*/ 14 h 100"/>
                <a:gd name="T40" fmla="*/ 22 w 72"/>
                <a:gd name="T41" fmla="*/ 14 h 100"/>
                <a:gd name="T42" fmla="*/ 22 w 72"/>
                <a:gd name="T43" fmla="*/ 7 h 100"/>
                <a:gd name="T44" fmla="*/ 15 w 72"/>
                <a:gd name="T45" fmla="*/ 7 h 100"/>
                <a:gd name="T46" fmla="*/ 8 w 72"/>
                <a:gd name="T47" fmla="*/ 7 h 100"/>
                <a:gd name="T48" fmla="*/ 8 w 72"/>
                <a:gd name="T49" fmla="*/ 14 h 100"/>
                <a:gd name="T50" fmla="*/ 8 w 72"/>
                <a:gd name="T51" fmla="*/ 21 h 100"/>
                <a:gd name="T52" fmla="*/ 8 w 72"/>
                <a:gd name="T53" fmla="*/ 28 h 100"/>
                <a:gd name="T54" fmla="*/ 8 w 72"/>
                <a:gd name="T55" fmla="*/ 35 h 100"/>
                <a:gd name="T56" fmla="*/ 8 w 72"/>
                <a:gd name="T57" fmla="*/ 42 h 100"/>
                <a:gd name="T58" fmla="*/ 15 w 72"/>
                <a:gd name="T59" fmla="*/ 42 h 100"/>
                <a:gd name="T60" fmla="*/ 15 w 72"/>
                <a:gd name="T61" fmla="*/ 50 h 100"/>
                <a:gd name="T62" fmla="*/ 50 w 72"/>
                <a:gd name="T63" fmla="*/ 100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100"/>
                <a:gd name="T98" fmla="*/ 72 w 72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100">
                  <a:moveTo>
                    <a:pt x="50" y="100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64"/>
                  </a:lnTo>
                  <a:lnTo>
                    <a:pt x="65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15" y="42"/>
                  </a:lnTo>
                  <a:lnTo>
                    <a:pt x="15" y="50"/>
                  </a:lnTo>
                  <a:lnTo>
                    <a:pt x="50" y="10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7" name="Line 60"/>
            <p:cNvSpPr>
              <a:spLocks noChangeShapeType="1"/>
            </p:cNvSpPr>
            <p:nvPr/>
          </p:nvSpPr>
          <p:spPr bwMode="auto">
            <a:xfrm flipH="1">
              <a:off x="4896" y="3003"/>
              <a:ext cx="22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8" name="Line 61"/>
            <p:cNvSpPr>
              <a:spLocks noChangeShapeType="1"/>
            </p:cNvSpPr>
            <p:nvPr/>
          </p:nvSpPr>
          <p:spPr bwMode="auto">
            <a:xfrm flipV="1">
              <a:off x="4789" y="2860"/>
              <a:ext cx="72" cy="1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9" name="Freeform 62"/>
            <p:cNvSpPr>
              <a:spLocks/>
            </p:cNvSpPr>
            <p:nvPr/>
          </p:nvSpPr>
          <p:spPr bwMode="auto">
            <a:xfrm>
              <a:off x="4804" y="2867"/>
              <a:ext cx="71" cy="143"/>
            </a:xfrm>
            <a:custGeom>
              <a:avLst/>
              <a:gdLst>
                <a:gd name="T0" fmla="*/ 64 w 71"/>
                <a:gd name="T1" fmla="*/ 0 h 143"/>
                <a:gd name="T2" fmla="*/ 71 w 71"/>
                <a:gd name="T3" fmla="*/ 0 h 143"/>
                <a:gd name="T4" fmla="*/ 0 w 71"/>
                <a:gd name="T5" fmla="*/ 143 h 143"/>
                <a:gd name="T6" fmla="*/ 0 60000 65536"/>
                <a:gd name="T7" fmla="*/ 0 60000 65536"/>
                <a:gd name="T8" fmla="*/ 0 60000 65536"/>
                <a:gd name="T9" fmla="*/ 0 w 71"/>
                <a:gd name="T10" fmla="*/ 0 h 143"/>
                <a:gd name="T11" fmla="*/ 71 w 71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143">
                  <a:moveTo>
                    <a:pt x="64" y="0"/>
                  </a:moveTo>
                  <a:lnTo>
                    <a:pt x="71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0" name="Line 63"/>
            <p:cNvSpPr>
              <a:spLocks noChangeShapeType="1"/>
            </p:cNvSpPr>
            <p:nvPr/>
          </p:nvSpPr>
          <p:spPr bwMode="auto">
            <a:xfrm>
              <a:off x="4861" y="2732"/>
              <a:ext cx="1" cy="1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1" name="Freeform 64"/>
            <p:cNvSpPr>
              <a:spLocks/>
            </p:cNvSpPr>
            <p:nvPr/>
          </p:nvSpPr>
          <p:spPr bwMode="auto">
            <a:xfrm>
              <a:off x="4561" y="3096"/>
              <a:ext cx="300" cy="249"/>
            </a:xfrm>
            <a:custGeom>
              <a:avLst/>
              <a:gdLst>
                <a:gd name="T0" fmla="*/ 300 w 300"/>
                <a:gd name="T1" fmla="*/ 0 h 249"/>
                <a:gd name="T2" fmla="*/ 300 w 300"/>
                <a:gd name="T3" fmla="*/ 85 h 249"/>
                <a:gd name="T4" fmla="*/ 0 w 300"/>
                <a:gd name="T5" fmla="*/ 249 h 249"/>
                <a:gd name="T6" fmla="*/ 0 60000 65536"/>
                <a:gd name="T7" fmla="*/ 0 60000 65536"/>
                <a:gd name="T8" fmla="*/ 0 60000 65536"/>
                <a:gd name="T9" fmla="*/ 0 w 300"/>
                <a:gd name="T10" fmla="*/ 0 h 249"/>
                <a:gd name="T11" fmla="*/ 300 w 300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249">
                  <a:moveTo>
                    <a:pt x="300" y="0"/>
                  </a:moveTo>
                  <a:lnTo>
                    <a:pt x="300" y="85"/>
                  </a:lnTo>
                  <a:lnTo>
                    <a:pt x="0" y="24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2" name="Line 65"/>
            <p:cNvSpPr>
              <a:spLocks noChangeShapeType="1"/>
            </p:cNvSpPr>
            <p:nvPr/>
          </p:nvSpPr>
          <p:spPr bwMode="auto">
            <a:xfrm>
              <a:off x="3216" y="3120"/>
              <a:ext cx="8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5374130" y="3022337"/>
            <a:ext cx="2297199" cy="1542665"/>
            <a:chOff x="3888" y="1248"/>
            <a:chExt cx="1641" cy="1101"/>
          </a:xfrm>
        </p:grpSpPr>
        <p:sp>
          <p:nvSpPr>
            <p:cNvPr id="13386" name="Freeform 67"/>
            <p:cNvSpPr>
              <a:spLocks/>
            </p:cNvSpPr>
            <p:nvPr/>
          </p:nvSpPr>
          <p:spPr bwMode="auto">
            <a:xfrm>
              <a:off x="4064" y="1534"/>
              <a:ext cx="664" cy="563"/>
            </a:xfrm>
            <a:custGeom>
              <a:avLst/>
              <a:gdLst>
                <a:gd name="T0" fmla="*/ 257 w 664"/>
                <a:gd name="T1" fmla="*/ 0 h 563"/>
                <a:gd name="T2" fmla="*/ 664 w 664"/>
                <a:gd name="T3" fmla="*/ 0 h 563"/>
                <a:gd name="T4" fmla="*/ 400 w 664"/>
                <a:gd name="T5" fmla="*/ 157 h 563"/>
                <a:gd name="T6" fmla="*/ 0 w 664"/>
                <a:gd name="T7" fmla="*/ 157 h 563"/>
                <a:gd name="T8" fmla="*/ 0 w 664"/>
                <a:gd name="T9" fmla="*/ 563 h 563"/>
                <a:gd name="T10" fmla="*/ 400 w 664"/>
                <a:gd name="T11" fmla="*/ 563 h 563"/>
                <a:gd name="T12" fmla="*/ 400 w 664"/>
                <a:gd name="T13" fmla="*/ 157 h 5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4"/>
                <a:gd name="T22" fmla="*/ 0 h 563"/>
                <a:gd name="T23" fmla="*/ 664 w 664"/>
                <a:gd name="T24" fmla="*/ 563 h 5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4" h="563">
                  <a:moveTo>
                    <a:pt x="257" y="0"/>
                  </a:moveTo>
                  <a:lnTo>
                    <a:pt x="664" y="0"/>
                  </a:lnTo>
                  <a:lnTo>
                    <a:pt x="400" y="157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400" y="563"/>
                  </a:lnTo>
                  <a:lnTo>
                    <a:pt x="400" y="15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7" name="Line 68"/>
            <p:cNvSpPr>
              <a:spLocks noChangeShapeType="1"/>
            </p:cNvSpPr>
            <p:nvPr/>
          </p:nvSpPr>
          <p:spPr bwMode="auto">
            <a:xfrm flipH="1">
              <a:off x="4064" y="1534"/>
              <a:ext cx="257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8" name="Freeform 69"/>
            <p:cNvSpPr>
              <a:spLocks/>
            </p:cNvSpPr>
            <p:nvPr/>
          </p:nvSpPr>
          <p:spPr bwMode="auto">
            <a:xfrm>
              <a:off x="4564" y="1598"/>
              <a:ext cx="57" cy="185"/>
            </a:xfrm>
            <a:custGeom>
              <a:avLst/>
              <a:gdLst>
                <a:gd name="T0" fmla="*/ 57 w 57"/>
                <a:gd name="T1" fmla="*/ 0 h 185"/>
                <a:gd name="T2" fmla="*/ 57 w 57"/>
                <a:gd name="T3" fmla="*/ 150 h 185"/>
                <a:gd name="T4" fmla="*/ 0 w 57"/>
                <a:gd name="T5" fmla="*/ 185 h 185"/>
                <a:gd name="T6" fmla="*/ 0 w 57"/>
                <a:gd name="T7" fmla="*/ 28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85"/>
                <a:gd name="T14" fmla="*/ 57 w 57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85">
                  <a:moveTo>
                    <a:pt x="57" y="0"/>
                  </a:moveTo>
                  <a:lnTo>
                    <a:pt x="57" y="150"/>
                  </a:lnTo>
                  <a:lnTo>
                    <a:pt x="0" y="185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9" name="Freeform 70"/>
            <p:cNvSpPr>
              <a:spLocks/>
            </p:cNvSpPr>
            <p:nvPr/>
          </p:nvSpPr>
          <p:spPr bwMode="auto">
            <a:xfrm>
              <a:off x="4464" y="1869"/>
              <a:ext cx="264" cy="228"/>
            </a:xfrm>
            <a:custGeom>
              <a:avLst/>
              <a:gdLst>
                <a:gd name="T0" fmla="*/ 264 w 264"/>
                <a:gd name="T1" fmla="*/ 0 h 228"/>
                <a:gd name="T2" fmla="*/ 264 w 264"/>
                <a:gd name="T3" fmla="*/ 78 h 228"/>
                <a:gd name="T4" fmla="*/ 0 w 264"/>
                <a:gd name="T5" fmla="*/ 228 h 228"/>
                <a:gd name="T6" fmla="*/ 0 60000 65536"/>
                <a:gd name="T7" fmla="*/ 0 60000 65536"/>
                <a:gd name="T8" fmla="*/ 0 60000 65536"/>
                <a:gd name="T9" fmla="*/ 0 w 264"/>
                <a:gd name="T10" fmla="*/ 0 h 228"/>
                <a:gd name="T11" fmla="*/ 264 w 26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28">
                  <a:moveTo>
                    <a:pt x="264" y="0"/>
                  </a:moveTo>
                  <a:lnTo>
                    <a:pt x="264" y="78"/>
                  </a:lnTo>
                  <a:lnTo>
                    <a:pt x="0" y="2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0" name="Line 71"/>
            <p:cNvSpPr>
              <a:spLocks noChangeShapeType="1"/>
            </p:cNvSpPr>
            <p:nvPr/>
          </p:nvSpPr>
          <p:spPr bwMode="auto">
            <a:xfrm>
              <a:off x="4728" y="1534"/>
              <a:ext cx="1" cy="3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1" name="Freeform 72"/>
            <p:cNvSpPr>
              <a:spLocks noEditPoints="1"/>
            </p:cNvSpPr>
            <p:nvPr/>
          </p:nvSpPr>
          <p:spPr bwMode="auto">
            <a:xfrm>
              <a:off x="4736" y="1248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21 w 307"/>
                <a:gd name="T11" fmla="*/ 50 h 185"/>
                <a:gd name="T12" fmla="*/ 157 w 307"/>
                <a:gd name="T13" fmla="*/ 114 h 185"/>
                <a:gd name="T14" fmla="*/ 243 w 307"/>
                <a:gd name="T15" fmla="*/ 7 h 185"/>
                <a:gd name="T16" fmla="*/ 21 w 307"/>
                <a:gd name="T17" fmla="*/ 50 h 185"/>
                <a:gd name="T18" fmla="*/ 14 w 307"/>
                <a:gd name="T19" fmla="*/ 57 h 185"/>
                <a:gd name="T20" fmla="*/ 50 w 307"/>
                <a:gd name="T21" fmla="*/ 171 h 185"/>
                <a:gd name="T22" fmla="*/ 107 w 307"/>
                <a:gd name="T23" fmla="*/ 100 h 185"/>
                <a:gd name="T24" fmla="*/ 14 w 307"/>
                <a:gd name="T25" fmla="*/ 57 h 185"/>
                <a:gd name="T26" fmla="*/ 257 w 307"/>
                <a:gd name="T27" fmla="*/ 14 h 185"/>
                <a:gd name="T28" fmla="*/ 200 w 307"/>
                <a:gd name="T29" fmla="*/ 78 h 185"/>
                <a:gd name="T30" fmla="*/ 293 w 307"/>
                <a:gd name="T31" fmla="*/ 121 h 185"/>
                <a:gd name="T32" fmla="*/ 257 w 307"/>
                <a:gd name="T33" fmla="*/ 14 h 185"/>
                <a:gd name="T34" fmla="*/ 114 w 307"/>
                <a:gd name="T35" fmla="*/ 107 h 185"/>
                <a:gd name="T36" fmla="*/ 64 w 307"/>
                <a:gd name="T37" fmla="*/ 171 h 185"/>
                <a:gd name="T38" fmla="*/ 285 w 307"/>
                <a:gd name="T39" fmla="*/ 128 h 185"/>
                <a:gd name="T40" fmla="*/ 193 w 307"/>
                <a:gd name="T41" fmla="*/ 93 h 185"/>
                <a:gd name="T42" fmla="*/ 164 w 307"/>
                <a:gd name="T43" fmla="*/ 128 h 185"/>
                <a:gd name="T44" fmla="*/ 114 w 307"/>
                <a:gd name="T45" fmla="*/ 107 h 1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7"/>
                <a:gd name="T70" fmla="*/ 0 h 185"/>
                <a:gd name="T71" fmla="*/ 307 w 307"/>
                <a:gd name="T72" fmla="*/ 185 h 1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  <a:close/>
                  <a:moveTo>
                    <a:pt x="21" y="50"/>
                  </a:moveTo>
                  <a:lnTo>
                    <a:pt x="157" y="114"/>
                  </a:lnTo>
                  <a:lnTo>
                    <a:pt x="243" y="7"/>
                  </a:lnTo>
                  <a:lnTo>
                    <a:pt x="21" y="50"/>
                  </a:lnTo>
                  <a:close/>
                  <a:moveTo>
                    <a:pt x="14" y="57"/>
                  </a:moveTo>
                  <a:lnTo>
                    <a:pt x="50" y="171"/>
                  </a:lnTo>
                  <a:lnTo>
                    <a:pt x="107" y="100"/>
                  </a:lnTo>
                  <a:lnTo>
                    <a:pt x="14" y="57"/>
                  </a:lnTo>
                  <a:close/>
                  <a:moveTo>
                    <a:pt x="257" y="14"/>
                  </a:moveTo>
                  <a:lnTo>
                    <a:pt x="200" y="78"/>
                  </a:lnTo>
                  <a:lnTo>
                    <a:pt x="293" y="121"/>
                  </a:lnTo>
                  <a:lnTo>
                    <a:pt x="257" y="14"/>
                  </a:lnTo>
                  <a:close/>
                  <a:moveTo>
                    <a:pt x="114" y="107"/>
                  </a:moveTo>
                  <a:lnTo>
                    <a:pt x="64" y="171"/>
                  </a:lnTo>
                  <a:lnTo>
                    <a:pt x="285" y="128"/>
                  </a:lnTo>
                  <a:lnTo>
                    <a:pt x="193" y="93"/>
                  </a:lnTo>
                  <a:lnTo>
                    <a:pt x="164" y="128"/>
                  </a:lnTo>
                  <a:lnTo>
                    <a:pt x="114" y="107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2" name="Freeform 73"/>
            <p:cNvSpPr>
              <a:spLocks/>
            </p:cNvSpPr>
            <p:nvPr/>
          </p:nvSpPr>
          <p:spPr bwMode="auto">
            <a:xfrm>
              <a:off x="4736" y="1248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85"/>
                <a:gd name="T17" fmla="*/ 307 w 307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3" name="Freeform 74"/>
            <p:cNvSpPr>
              <a:spLocks/>
            </p:cNvSpPr>
            <p:nvPr/>
          </p:nvSpPr>
          <p:spPr bwMode="auto">
            <a:xfrm>
              <a:off x="4757" y="1255"/>
              <a:ext cx="222" cy="107"/>
            </a:xfrm>
            <a:custGeom>
              <a:avLst/>
              <a:gdLst>
                <a:gd name="T0" fmla="*/ 0 w 222"/>
                <a:gd name="T1" fmla="*/ 43 h 107"/>
                <a:gd name="T2" fmla="*/ 136 w 222"/>
                <a:gd name="T3" fmla="*/ 107 h 107"/>
                <a:gd name="T4" fmla="*/ 222 w 222"/>
                <a:gd name="T5" fmla="*/ 0 h 107"/>
                <a:gd name="T6" fmla="*/ 0 w 222"/>
                <a:gd name="T7" fmla="*/ 43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107"/>
                <a:gd name="T14" fmla="*/ 222 w 222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107">
                  <a:moveTo>
                    <a:pt x="0" y="43"/>
                  </a:moveTo>
                  <a:lnTo>
                    <a:pt x="136" y="107"/>
                  </a:lnTo>
                  <a:lnTo>
                    <a:pt x="222" y="0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4" name="Freeform 75"/>
            <p:cNvSpPr>
              <a:spLocks/>
            </p:cNvSpPr>
            <p:nvPr/>
          </p:nvSpPr>
          <p:spPr bwMode="auto">
            <a:xfrm>
              <a:off x="4750" y="1305"/>
              <a:ext cx="93" cy="114"/>
            </a:xfrm>
            <a:custGeom>
              <a:avLst/>
              <a:gdLst>
                <a:gd name="T0" fmla="*/ 0 w 93"/>
                <a:gd name="T1" fmla="*/ 0 h 114"/>
                <a:gd name="T2" fmla="*/ 36 w 93"/>
                <a:gd name="T3" fmla="*/ 114 h 114"/>
                <a:gd name="T4" fmla="*/ 93 w 93"/>
                <a:gd name="T5" fmla="*/ 43 h 114"/>
                <a:gd name="T6" fmla="*/ 0 w 93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14"/>
                <a:gd name="T14" fmla="*/ 93 w 93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14">
                  <a:moveTo>
                    <a:pt x="0" y="0"/>
                  </a:moveTo>
                  <a:lnTo>
                    <a:pt x="36" y="114"/>
                  </a:lnTo>
                  <a:lnTo>
                    <a:pt x="93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5" name="Freeform 76"/>
            <p:cNvSpPr>
              <a:spLocks/>
            </p:cNvSpPr>
            <p:nvPr/>
          </p:nvSpPr>
          <p:spPr bwMode="auto">
            <a:xfrm>
              <a:off x="4936" y="1262"/>
              <a:ext cx="93" cy="107"/>
            </a:xfrm>
            <a:custGeom>
              <a:avLst/>
              <a:gdLst>
                <a:gd name="T0" fmla="*/ 57 w 93"/>
                <a:gd name="T1" fmla="*/ 0 h 107"/>
                <a:gd name="T2" fmla="*/ 0 w 93"/>
                <a:gd name="T3" fmla="*/ 64 h 107"/>
                <a:gd name="T4" fmla="*/ 93 w 93"/>
                <a:gd name="T5" fmla="*/ 107 h 107"/>
                <a:gd name="T6" fmla="*/ 57 w 93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07"/>
                <a:gd name="T14" fmla="*/ 93 w 93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07">
                  <a:moveTo>
                    <a:pt x="57" y="0"/>
                  </a:moveTo>
                  <a:lnTo>
                    <a:pt x="0" y="64"/>
                  </a:lnTo>
                  <a:lnTo>
                    <a:pt x="93" y="10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6" name="Freeform 77"/>
            <p:cNvSpPr>
              <a:spLocks/>
            </p:cNvSpPr>
            <p:nvPr/>
          </p:nvSpPr>
          <p:spPr bwMode="auto">
            <a:xfrm>
              <a:off x="4800" y="1341"/>
              <a:ext cx="221" cy="78"/>
            </a:xfrm>
            <a:custGeom>
              <a:avLst/>
              <a:gdLst>
                <a:gd name="T0" fmla="*/ 50 w 221"/>
                <a:gd name="T1" fmla="*/ 14 h 78"/>
                <a:gd name="T2" fmla="*/ 0 w 221"/>
                <a:gd name="T3" fmla="*/ 78 h 78"/>
                <a:gd name="T4" fmla="*/ 221 w 221"/>
                <a:gd name="T5" fmla="*/ 35 h 78"/>
                <a:gd name="T6" fmla="*/ 129 w 221"/>
                <a:gd name="T7" fmla="*/ 0 h 78"/>
                <a:gd name="T8" fmla="*/ 100 w 221"/>
                <a:gd name="T9" fmla="*/ 35 h 78"/>
                <a:gd name="T10" fmla="*/ 50 w 221"/>
                <a:gd name="T11" fmla="*/ 14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1"/>
                <a:gd name="T19" fmla="*/ 0 h 78"/>
                <a:gd name="T20" fmla="*/ 221 w 221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1" h="78">
                  <a:moveTo>
                    <a:pt x="50" y="14"/>
                  </a:moveTo>
                  <a:lnTo>
                    <a:pt x="0" y="78"/>
                  </a:lnTo>
                  <a:lnTo>
                    <a:pt x="221" y="35"/>
                  </a:lnTo>
                  <a:lnTo>
                    <a:pt x="129" y="0"/>
                  </a:lnTo>
                  <a:lnTo>
                    <a:pt x="100" y="35"/>
                  </a:lnTo>
                  <a:lnTo>
                    <a:pt x="50" y="14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7" name="Freeform 78"/>
            <p:cNvSpPr>
              <a:spLocks/>
            </p:cNvSpPr>
            <p:nvPr/>
          </p:nvSpPr>
          <p:spPr bwMode="auto">
            <a:xfrm>
              <a:off x="4846" y="1264"/>
              <a:ext cx="50" cy="65"/>
            </a:xfrm>
            <a:custGeom>
              <a:avLst/>
              <a:gdLst>
                <a:gd name="T0" fmla="*/ 29 w 50"/>
                <a:gd name="T1" fmla="*/ 43 h 65"/>
                <a:gd name="T2" fmla="*/ 8 w 50"/>
                <a:gd name="T3" fmla="*/ 15 h 65"/>
                <a:gd name="T4" fmla="*/ 15 w 50"/>
                <a:gd name="T5" fmla="*/ 58 h 65"/>
                <a:gd name="T6" fmla="*/ 22 w 50"/>
                <a:gd name="T7" fmla="*/ 58 h 65"/>
                <a:gd name="T8" fmla="*/ 29 w 50"/>
                <a:gd name="T9" fmla="*/ 58 h 65"/>
                <a:gd name="T10" fmla="*/ 22 w 50"/>
                <a:gd name="T11" fmla="*/ 58 h 65"/>
                <a:gd name="T12" fmla="*/ 15 w 50"/>
                <a:gd name="T13" fmla="*/ 65 h 65"/>
                <a:gd name="T14" fmla="*/ 15 w 50"/>
                <a:gd name="T15" fmla="*/ 58 h 65"/>
                <a:gd name="T16" fmla="*/ 8 w 50"/>
                <a:gd name="T17" fmla="*/ 15 h 65"/>
                <a:gd name="T18" fmla="*/ 0 w 50"/>
                <a:gd name="T19" fmla="*/ 15 h 65"/>
                <a:gd name="T20" fmla="*/ 8 w 50"/>
                <a:gd name="T21" fmla="*/ 8 h 65"/>
                <a:gd name="T22" fmla="*/ 29 w 50"/>
                <a:gd name="T23" fmla="*/ 36 h 65"/>
                <a:gd name="T24" fmla="*/ 29 w 50"/>
                <a:gd name="T25" fmla="*/ 0 h 65"/>
                <a:gd name="T26" fmla="*/ 36 w 50"/>
                <a:gd name="T27" fmla="*/ 0 h 65"/>
                <a:gd name="T28" fmla="*/ 43 w 50"/>
                <a:gd name="T29" fmla="*/ 43 h 65"/>
                <a:gd name="T30" fmla="*/ 50 w 50"/>
                <a:gd name="T31" fmla="*/ 43 h 65"/>
                <a:gd name="T32" fmla="*/ 50 w 50"/>
                <a:gd name="T33" fmla="*/ 50 h 65"/>
                <a:gd name="T34" fmla="*/ 36 w 50"/>
                <a:gd name="T35" fmla="*/ 50 h 65"/>
                <a:gd name="T36" fmla="*/ 43 w 50"/>
                <a:gd name="T37" fmla="*/ 50 h 65"/>
                <a:gd name="T38" fmla="*/ 36 w 50"/>
                <a:gd name="T39" fmla="*/ 8 h 65"/>
                <a:gd name="T40" fmla="*/ 29 w 50"/>
                <a:gd name="T41" fmla="*/ 43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5"/>
                <a:gd name="T65" fmla="*/ 50 w 50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5">
                  <a:moveTo>
                    <a:pt x="29" y="43"/>
                  </a:moveTo>
                  <a:lnTo>
                    <a:pt x="8" y="15"/>
                  </a:lnTo>
                  <a:lnTo>
                    <a:pt x="15" y="58"/>
                  </a:lnTo>
                  <a:lnTo>
                    <a:pt x="22" y="58"/>
                  </a:lnTo>
                  <a:lnTo>
                    <a:pt x="29" y="58"/>
                  </a:lnTo>
                  <a:lnTo>
                    <a:pt x="22" y="58"/>
                  </a:lnTo>
                  <a:lnTo>
                    <a:pt x="15" y="65"/>
                  </a:lnTo>
                  <a:lnTo>
                    <a:pt x="15" y="58"/>
                  </a:lnTo>
                  <a:lnTo>
                    <a:pt x="8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29" y="36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36" y="50"/>
                  </a:lnTo>
                  <a:lnTo>
                    <a:pt x="43" y="50"/>
                  </a:lnTo>
                  <a:lnTo>
                    <a:pt x="36" y="8"/>
                  </a:lnTo>
                  <a:lnTo>
                    <a:pt x="29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8" name="Rectangle 79"/>
            <p:cNvSpPr>
              <a:spLocks noChangeArrowheads="1"/>
            </p:cNvSpPr>
            <p:nvPr/>
          </p:nvSpPr>
          <p:spPr bwMode="auto">
            <a:xfrm>
              <a:off x="5118" y="1248"/>
              <a:ext cx="4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1235">
                  <a:solidFill>
                    <a:schemeClr val="accent2"/>
                  </a:solidFill>
                  <a:cs typeface="Times New Roman (Arabic)" charset="-78"/>
                </a:rPr>
                <a:t>Message</a:t>
              </a:r>
            </a:p>
          </p:txBody>
        </p:sp>
        <p:sp>
          <p:nvSpPr>
            <p:cNvPr id="13399" name="Line 80"/>
            <p:cNvSpPr>
              <a:spLocks noChangeShapeType="1"/>
            </p:cNvSpPr>
            <p:nvPr/>
          </p:nvSpPr>
          <p:spPr bwMode="auto">
            <a:xfrm flipH="1" flipV="1">
              <a:off x="3888" y="1437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0" name="Line 81"/>
            <p:cNvSpPr>
              <a:spLocks noChangeShapeType="1"/>
            </p:cNvSpPr>
            <p:nvPr/>
          </p:nvSpPr>
          <p:spPr bwMode="auto">
            <a:xfrm flipH="1" flipV="1">
              <a:off x="4176" y="1293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1" name="Line 82"/>
            <p:cNvSpPr>
              <a:spLocks noChangeShapeType="1"/>
            </p:cNvSpPr>
            <p:nvPr/>
          </p:nvSpPr>
          <p:spPr bwMode="auto">
            <a:xfrm flipH="1">
              <a:off x="3888" y="1293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2" name="Line 83"/>
            <p:cNvSpPr>
              <a:spLocks noChangeShapeType="1"/>
            </p:cNvSpPr>
            <p:nvPr/>
          </p:nvSpPr>
          <p:spPr bwMode="auto">
            <a:xfrm flipV="1">
              <a:off x="4128" y="2109"/>
              <a:ext cx="192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2418989" y="2955143"/>
            <a:ext cx="1115702" cy="1062525"/>
            <a:chOff x="2112" y="1056"/>
            <a:chExt cx="797" cy="758"/>
          </a:xfrm>
        </p:grpSpPr>
        <p:sp>
          <p:nvSpPr>
            <p:cNvPr id="13363" name="Freeform 85"/>
            <p:cNvSpPr>
              <a:spLocks/>
            </p:cNvSpPr>
            <p:nvPr/>
          </p:nvSpPr>
          <p:spPr bwMode="auto">
            <a:xfrm>
              <a:off x="2507" y="1240"/>
              <a:ext cx="107" cy="121"/>
            </a:xfrm>
            <a:custGeom>
              <a:avLst/>
              <a:gdLst>
                <a:gd name="T0" fmla="*/ 50 w 107"/>
                <a:gd name="T1" fmla="*/ 0 h 121"/>
                <a:gd name="T2" fmla="*/ 57 w 107"/>
                <a:gd name="T3" fmla="*/ 0 h 121"/>
                <a:gd name="T4" fmla="*/ 71 w 107"/>
                <a:gd name="T5" fmla="*/ 0 h 121"/>
                <a:gd name="T6" fmla="*/ 78 w 107"/>
                <a:gd name="T7" fmla="*/ 7 h 121"/>
                <a:gd name="T8" fmla="*/ 85 w 107"/>
                <a:gd name="T9" fmla="*/ 7 h 121"/>
                <a:gd name="T10" fmla="*/ 93 w 107"/>
                <a:gd name="T11" fmla="*/ 14 h 121"/>
                <a:gd name="T12" fmla="*/ 100 w 107"/>
                <a:gd name="T13" fmla="*/ 28 h 121"/>
                <a:gd name="T14" fmla="*/ 100 w 107"/>
                <a:gd name="T15" fmla="*/ 35 h 121"/>
                <a:gd name="T16" fmla="*/ 107 w 107"/>
                <a:gd name="T17" fmla="*/ 50 h 121"/>
                <a:gd name="T18" fmla="*/ 107 w 107"/>
                <a:gd name="T19" fmla="*/ 64 h 121"/>
                <a:gd name="T20" fmla="*/ 107 w 107"/>
                <a:gd name="T21" fmla="*/ 71 h 121"/>
                <a:gd name="T22" fmla="*/ 100 w 107"/>
                <a:gd name="T23" fmla="*/ 85 h 121"/>
                <a:gd name="T24" fmla="*/ 100 w 107"/>
                <a:gd name="T25" fmla="*/ 100 h 121"/>
                <a:gd name="T26" fmla="*/ 93 w 107"/>
                <a:gd name="T27" fmla="*/ 107 h 121"/>
                <a:gd name="T28" fmla="*/ 85 w 107"/>
                <a:gd name="T29" fmla="*/ 114 h 121"/>
                <a:gd name="T30" fmla="*/ 78 w 107"/>
                <a:gd name="T31" fmla="*/ 121 h 121"/>
                <a:gd name="T32" fmla="*/ 64 w 107"/>
                <a:gd name="T33" fmla="*/ 121 h 121"/>
                <a:gd name="T34" fmla="*/ 57 w 107"/>
                <a:gd name="T35" fmla="*/ 121 h 121"/>
                <a:gd name="T36" fmla="*/ 50 w 107"/>
                <a:gd name="T37" fmla="*/ 121 h 121"/>
                <a:gd name="T38" fmla="*/ 36 w 107"/>
                <a:gd name="T39" fmla="*/ 121 h 121"/>
                <a:gd name="T40" fmla="*/ 28 w 107"/>
                <a:gd name="T41" fmla="*/ 121 h 121"/>
                <a:gd name="T42" fmla="*/ 21 w 107"/>
                <a:gd name="T43" fmla="*/ 114 h 121"/>
                <a:gd name="T44" fmla="*/ 14 w 107"/>
                <a:gd name="T45" fmla="*/ 107 h 121"/>
                <a:gd name="T46" fmla="*/ 7 w 107"/>
                <a:gd name="T47" fmla="*/ 100 h 121"/>
                <a:gd name="T48" fmla="*/ 7 w 107"/>
                <a:gd name="T49" fmla="*/ 85 h 121"/>
                <a:gd name="T50" fmla="*/ 0 w 107"/>
                <a:gd name="T51" fmla="*/ 71 h 121"/>
                <a:gd name="T52" fmla="*/ 0 w 107"/>
                <a:gd name="T53" fmla="*/ 64 h 121"/>
                <a:gd name="T54" fmla="*/ 0 w 107"/>
                <a:gd name="T55" fmla="*/ 50 h 121"/>
                <a:gd name="T56" fmla="*/ 7 w 107"/>
                <a:gd name="T57" fmla="*/ 35 h 121"/>
                <a:gd name="T58" fmla="*/ 7 w 107"/>
                <a:gd name="T59" fmla="*/ 28 h 121"/>
                <a:gd name="T60" fmla="*/ 14 w 107"/>
                <a:gd name="T61" fmla="*/ 14 h 121"/>
                <a:gd name="T62" fmla="*/ 21 w 107"/>
                <a:gd name="T63" fmla="*/ 7 h 121"/>
                <a:gd name="T64" fmla="*/ 28 w 107"/>
                <a:gd name="T65" fmla="*/ 7 h 121"/>
                <a:gd name="T66" fmla="*/ 36 w 107"/>
                <a:gd name="T67" fmla="*/ 0 h 121"/>
                <a:gd name="T68" fmla="*/ 50 w 107"/>
                <a:gd name="T69" fmla="*/ 0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1"/>
                <a:gd name="T107" fmla="*/ 107 w 107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1">
                  <a:moveTo>
                    <a:pt x="50" y="0"/>
                  </a:moveTo>
                  <a:lnTo>
                    <a:pt x="57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7"/>
                  </a:lnTo>
                  <a:lnTo>
                    <a:pt x="93" y="14"/>
                  </a:lnTo>
                  <a:lnTo>
                    <a:pt x="100" y="28"/>
                  </a:lnTo>
                  <a:lnTo>
                    <a:pt x="100" y="35"/>
                  </a:lnTo>
                  <a:lnTo>
                    <a:pt x="107" y="50"/>
                  </a:lnTo>
                  <a:lnTo>
                    <a:pt x="107" y="64"/>
                  </a:lnTo>
                  <a:lnTo>
                    <a:pt x="107" y="71"/>
                  </a:lnTo>
                  <a:lnTo>
                    <a:pt x="100" y="85"/>
                  </a:lnTo>
                  <a:lnTo>
                    <a:pt x="100" y="100"/>
                  </a:lnTo>
                  <a:lnTo>
                    <a:pt x="93" y="107"/>
                  </a:lnTo>
                  <a:lnTo>
                    <a:pt x="85" y="114"/>
                  </a:lnTo>
                  <a:lnTo>
                    <a:pt x="78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0" y="121"/>
                  </a:lnTo>
                  <a:lnTo>
                    <a:pt x="36" y="121"/>
                  </a:lnTo>
                  <a:lnTo>
                    <a:pt x="28" y="121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5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4" name="Freeform 86"/>
            <p:cNvSpPr>
              <a:spLocks/>
            </p:cNvSpPr>
            <p:nvPr/>
          </p:nvSpPr>
          <p:spPr bwMode="auto">
            <a:xfrm>
              <a:off x="2507" y="1240"/>
              <a:ext cx="107" cy="121"/>
            </a:xfrm>
            <a:custGeom>
              <a:avLst/>
              <a:gdLst>
                <a:gd name="T0" fmla="*/ 50 w 107"/>
                <a:gd name="T1" fmla="*/ 0 h 121"/>
                <a:gd name="T2" fmla="*/ 57 w 107"/>
                <a:gd name="T3" fmla="*/ 0 h 121"/>
                <a:gd name="T4" fmla="*/ 71 w 107"/>
                <a:gd name="T5" fmla="*/ 0 h 121"/>
                <a:gd name="T6" fmla="*/ 78 w 107"/>
                <a:gd name="T7" fmla="*/ 7 h 121"/>
                <a:gd name="T8" fmla="*/ 85 w 107"/>
                <a:gd name="T9" fmla="*/ 7 h 121"/>
                <a:gd name="T10" fmla="*/ 93 w 107"/>
                <a:gd name="T11" fmla="*/ 14 h 121"/>
                <a:gd name="T12" fmla="*/ 100 w 107"/>
                <a:gd name="T13" fmla="*/ 28 h 121"/>
                <a:gd name="T14" fmla="*/ 100 w 107"/>
                <a:gd name="T15" fmla="*/ 35 h 121"/>
                <a:gd name="T16" fmla="*/ 107 w 107"/>
                <a:gd name="T17" fmla="*/ 50 h 121"/>
                <a:gd name="T18" fmla="*/ 107 w 107"/>
                <a:gd name="T19" fmla="*/ 64 h 121"/>
                <a:gd name="T20" fmla="*/ 107 w 107"/>
                <a:gd name="T21" fmla="*/ 71 h 121"/>
                <a:gd name="T22" fmla="*/ 100 w 107"/>
                <a:gd name="T23" fmla="*/ 85 h 121"/>
                <a:gd name="T24" fmla="*/ 100 w 107"/>
                <a:gd name="T25" fmla="*/ 100 h 121"/>
                <a:gd name="T26" fmla="*/ 93 w 107"/>
                <a:gd name="T27" fmla="*/ 107 h 121"/>
                <a:gd name="T28" fmla="*/ 85 w 107"/>
                <a:gd name="T29" fmla="*/ 114 h 121"/>
                <a:gd name="T30" fmla="*/ 78 w 107"/>
                <a:gd name="T31" fmla="*/ 121 h 121"/>
                <a:gd name="T32" fmla="*/ 64 w 107"/>
                <a:gd name="T33" fmla="*/ 121 h 121"/>
                <a:gd name="T34" fmla="*/ 57 w 107"/>
                <a:gd name="T35" fmla="*/ 121 h 121"/>
                <a:gd name="T36" fmla="*/ 50 w 107"/>
                <a:gd name="T37" fmla="*/ 121 h 121"/>
                <a:gd name="T38" fmla="*/ 36 w 107"/>
                <a:gd name="T39" fmla="*/ 121 h 121"/>
                <a:gd name="T40" fmla="*/ 28 w 107"/>
                <a:gd name="T41" fmla="*/ 121 h 121"/>
                <a:gd name="T42" fmla="*/ 21 w 107"/>
                <a:gd name="T43" fmla="*/ 114 h 121"/>
                <a:gd name="T44" fmla="*/ 14 w 107"/>
                <a:gd name="T45" fmla="*/ 107 h 121"/>
                <a:gd name="T46" fmla="*/ 7 w 107"/>
                <a:gd name="T47" fmla="*/ 100 h 121"/>
                <a:gd name="T48" fmla="*/ 7 w 107"/>
                <a:gd name="T49" fmla="*/ 85 h 121"/>
                <a:gd name="T50" fmla="*/ 0 w 107"/>
                <a:gd name="T51" fmla="*/ 71 h 121"/>
                <a:gd name="T52" fmla="*/ 0 w 107"/>
                <a:gd name="T53" fmla="*/ 64 h 121"/>
                <a:gd name="T54" fmla="*/ 0 w 107"/>
                <a:gd name="T55" fmla="*/ 50 h 121"/>
                <a:gd name="T56" fmla="*/ 7 w 107"/>
                <a:gd name="T57" fmla="*/ 35 h 121"/>
                <a:gd name="T58" fmla="*/ 7 w 107"/>
                <a:gd name="T59" fmla="*/ 28 h 121"/>
                <a:gd name="T60" fmla="*/ 14 w 107"/>
                <a:gd name="T61" fmla="*/ 14 h 121"/>
                <a:gd name="T62" fmla="*/ 21 w 107"/>
                <a:gd name="T63" fmla="*/ 7 h 121"/>
                <a:gd name="T64" fmla="*/ 28 w 107"/>
                <a:gd name="T65" fmla="*/ 7 h 121"/>
                <a:gd name="T66" fmla="*/ 36 w 107"/>
                <a:gd name="T67" fmla="*/ 0 h 121"/>
                <a:gd name="T68" fmla="*/ 50 w 107"/>
                <a:gd name="T69" fmla="*/ 0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1"/>
                <a:gd name="T107" fmla="*/ 107 w 107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1">
                  <a:moveTo>
                    <a:pt x="50" y="0"/>
                  </a:moveTo>
                  <a:lnTo>
                    <a:pt x="57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7"/>
                  </a:lnTo>
                  <a:lnTo>
                    <a:pt x="93" y="14"/>
                  </a:lnTo>
                  <a:lnTo>
                    <a:pt x="100" y="28"/>
                  </a:lnTo>
                  <a:lnTo>
                    <a:pt x="100" y="35"/>
                  </a:lnTo>
                  <a:lnTo>
                    <a:pt x="107" y="50"/>
                  </a:lnTo>
                  <a:lnTo>
                    <a:pt x="107" y="64"/>
                  </a:lnTo>
                  <a:lnTo>
                    <a:pt x="107" y="71"/>
                  </a:lnTo>
                  <a:lnTo>
                    <a:pt x="100" y="85"/>
                  </a:lnTo>
                  <a:lnTo>
                    <a:pt x="100" y="100"/>
                  </a:lnTo>
                  <a:lnTo>
                    <a:pt x="93" y="107"/>
                  </a:lnTo>
                  <a:lnTo>
                    <a:pt x="85" y="114"/>
                  </a:lnTo>
                  <a:lnTo>
                    <a:pt x="78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0" y="121"/>
                  </a:lnTo>
                  <a:lnTo>
                    <a:pt x="36" y="121"/>
                  </a:lnTo>
                  <a:lnTo>
                    <a:pt x="28" y="121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5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6" y="0"/>
                  </a:lnTo>
                  <a:lnTo>
                    <a:pt x="5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5" name="Rectangle 87"/>
            <p:cNvSpPr>
              <a:spLocks noChangeArrowheads="1"/>
            </p:cNvSpPr>
            <p:nvPr/>
          </p:nvSpPr>
          <p:spPr bwMode="auto">
            <a:xfrm>
              <a:off x="2357" y="1282"/>
              <a:ext cx="157" cy="22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6" name="Rectangle 88"/>
            <p:cNvSpPr>
              <a:spLocks noChangeArrowheads="1"/>
            </p:cNvSpPr>
            <p:nvPr/>
          </p:nvSpPr>
          <p:spPr bwMode="auto">
            <a:xfrm>
              <a:off x="2357" y="1282"/>
              <a:ext cx="157" cy="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7" name="Freeform 89"/>
            <p:cNvSpPr>
              <a:spLocks noEditPoints="1"/>
            </p:cNvSpPr>
            <p:nvPr/>
          </p:nvSpPr>
          <p:spPr bwMode="auto">
            <a:xfrm>
              <a:off x="2350" y="1297"/>
              <a:ext cx="57" cy="50"/>
            </a:xfrm>
            <a:custGeom>
              <a:avLst/>
              <a:gdLst>
                <a:gd name="T0" fmla="*/ 0 w 57"/>
                <a:gd name="T1" fmla="*/ 0 h 50"/>
                <a:gd name="T2" fmla="*/ 21 w 57"/>
                <a:gd name="T3" fmla="*/ 0 h 50"/>
                <a:gd name="T4" fmla="*/ 21 w 57"/>
                <a:gd name="T5" fmla="*/ 43 h 50"/>
                <a:gd name="T6" fmla="*/ 21 w 57"/>
                <a:gd name="T7" fmla="*/ 50 h 50"/>
                <a:gd name="T8" fmla="*/ 14 w 57"/>
                <a:gd name="T9" fmla="*/ 50 h 50"/>
                <a:gd name="T10" fmla="*/ 7 w 57"/>
                <a:gd name="T11" fmla="*/ 50 h 50"/>
                <a:gd name="T12" fmla="*/ 7 w 57"/>
                <a:gd name="T13" fmla="*/ 43 h 50"/>
                <a:gd name="T14" fmla="*/ 0 w 57"/>
                <a:gd name="T15" fmla="*/ 0 h 50"/>
                <a:gd name="T16" fmla="*/ 36 w 57"/>
                <a:gd name="T17" fmla="*/ 0 h 50"/>
                <a:gd name="T18" fmla="*/ 57 w 57"/>
                <a:gd name="T19" fmla="*/ 0 h 50"/>
                <a:gd name="T20" fmla="*/ 57 w 57"/>
                <a:gd name="T21" fmla="*/ 43 h 50"/>
                <a:gd name="T22" fmla="*/ 50 w 57"/>
                <a:gd name="T23" fmla="*/ 50 h 50"/>
                <a:gd name="T24" fmla="*/ 43 w 57"/>
                <a:gd name="T25" fmla="*/ 50 h 50"/>
                <a:gd name="T26" fmla="*/ 43 w 57"/>
                <a:gd name="T27" fmla="*/ 43 h 50"/>
                <a:gd name="T28" fmla="*/ 36 w 57"/>
                <a:gd name="T29" fmla="*/ 0 h 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50"/>
                <a:gd name="T47" fmla="*/ 57 w 57"/>
                <a:gd name="T48" fmla="*/ 50 h 5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  <a:close/>
                  <a:moveTo>
                    <a:pt x="36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50" y="50"/>
                  </a:lnTo>
                  <a:lnTo>
                    <a:pt x="43" y="50"/>
                  </a:lnTo>
                  <a:lnTo>
                    <a:pt x="43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8" name="Freeform 90"/>
            <p:cNvSpPr>
              <a:spLocks/>
            </p:cNvSpPr>
            <p:nvPr/>
          </p:nvSpPr>
          <p:spPr bwMode="auto">
            <a:xfrm>
              <a:off x="2350" y="129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21 w 21"/>
                <a:gd name="T7" fmla="*/ 50 h 50"/>
                <a:gd name="T8" fmla="*/ 14 w 21"/>
                <a:gd name="T9" fmla="*/ 50 h 50"/>
                <a:gd name="T10" fmla="*/ 7 w 21"/>
                <a:gd name="T11" fmla="*/ 50 h 50"/>
                <a:gd name="T12" fmla="*/ 7 w 21"/>
                <a:gd name="T13" fmla="*/ 43 h 50"/>
                <a:gd name="T14" fmla="*/ 0 w 21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50"/>
                <a:gd name="T26" fmla="*/ 21 w 21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9" name="Freeform 91"/>
            <p:cNvSpPr>
              <a:spLocks/>
            </p:cNvSpPr>
            <p:nvPr/>
          </p:nvSpPr>
          <p:spPr bwMode="auto">
            <a:xfrm>
              <a:off x="2386" y="129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14 w 21"/>
                <a:gd name="T7" fmla="*/ 50 h 50"/>
                <a:gd name="T8" fmla="*/ 7 w 21"/>
                <a:gd name="T9" fmla="*/ 50 h 50"/>
                <a:gd name="T10" fmla="*/ 7 w 21"/>
                <a:gd name="T11" fmla="*/ 43 h 50"/>
                <a:gd name="T12" fmla="*/ 0 w 21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50"/>
                <a:gd name="T23" fmla="*/ 21 w 2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0" name="Freeform 92"/>
            <p:cNvSpPr>
              <a:spLocks noEditPoints="1"/>
            </p:cNvSpPr>
            <p:nvPr/>
          </p:nvSpPr>
          <p:spPr bwMode="auto">
            <a:xfrm>
              <a:off x="2528" y="1261"/>
              <a:ext cx="64" cy="79"/>
            </a:xfrm>
            <a:custGeom>
              <a:avLst/>
              <a:gdLst>
                <a:gd name="T0" fmla="*/ 64 w 64"/>
                <a:gd name="T1" fmla="*/ 50 h 79"/>
                <a:gd name="T2" fmla="*/ 64 w 64"/>
                <a:gd name="T3" fmla="*/ 64 h 79"/>
                <a:gd name="T4" fmla="*/ 50 w 64"/>
                <a:gd name="T5" fmla="*/ 79 h 79"/>
                <a:gd name="T6" fmla="*/ 36 w 64"/>
                <a:gd name="T7" fmla="*/ 79 h 79"/>
                <a:gd name="T8" fmla="*/ 22 w 64"/>
                <a:gd name="T9" fmla="*/ 79 h 79"/>
                <a:gd name="T10" fmla="*/ 15 w 64"/>
                <a:gd name="T11" fmla="*/ 71 h 79"/>
                <a:gd name="T12" fmla="*/ 7 w 64"/>
                <a:gd name="T13" fmla="*/ 64 h 79"/>
                <a:gd name="T14" fmla="*/ 0 w 64"/>
                <a:gd name="T15" fmla="*/ 50 h 79"/>
                <a:gd name="T16" fmla="*/ 0 w 64"/>
                <a:gd name="T17" fmla="*/ 29 h 79"/>
                <a:gd name="T18" fmla="*/ 7 w 64"/>
                <a:gd name="T19" fmla="*/ 14 h 79"/>
                <a:gd name="T20" fmla="*/ 22 w 64"/>
                <a:gd name="T21" fmla="*/ 7 h 79"/>
                <a:gd name="T22" fmla="*/ 36 w 64"/>
                <a:gd name="T23" fmla="*/ 0 h 79"/>
                <a:gd name="T24" fmla="*/ 43 w 64"/>
                <a:gd name="T25" fmla="*/ 7 h 79"/>
                <a:gd name="T26" fmla="*/ 57 w 64"/>
                <a:gd name="T27" fmla="*/ 7 h 79"/>
                <a:gd name="T28" fmla="*/ 64 w 64"/>
                <a:gd name="T29" fmla="*/ 14 h 79"/>
                <a:gd name="T30" fmla="*/ 64 w 64"/>
                <a:gd name="T31" fmla="*/ 29 h 79"/>
                <a:gd name="T32" fmla="*/ 57 w 64"/>
                <a:gd name="T33" fmla="*/ 36 h 79"/>
                <a:gd name="T34" fmla="*/ 57 w 64"/>
                <a:gd name="T35" fmla="*/ 21 h 79"/>
                <a:gd name="T36" fmla="*/ 50 w 64"/>
                <a:gd name="T37" fmla="*/ 14 h 79"/>
                <a:gd name="T38" fmla="*/ 43 w 64"/>
                <a:gd name="T39" fmla="*/ 7 h 79"/>
                <a:gd name="T40" fmla="*/ 29 w 64"/>
                <a:gd name="T41" fmla="*/ 7 h 79"/>
                <a:gd name="T42" fmla="*/ 22 w 64"/>
                <a:gd name="T43" fmla="*/ 14 h 79"/>
                <a:gd name="T44" fmla="*/ 15 w 64"/>
                <a:gd name="T45" fmla="*/ 21 h 79"/>
                <a:gd name="T46" fmla="*/ 7 w 64"/>
                <a:gd name="T47" fmla="*/ 29 h 79"/>
                <a:gd name="T48" fmla="*/ 7 w 64"/>
                <a:gd name="T49" fmla="*/ 43 h 79"/>
                <a:gd name="T50" fmla="*/ 7 w 64"/>
                <a:gd name="T51" fmla="*/ 57 h 79"/>
                <a:gd name="T52" fmla="*/ 15 w 64"/>
                <a:gd name="T53" fmla="*/ 71 h 79"/>
                <a:gd name="T54" fmla="*/ 29 w 64"/>
                <a:gd name="T55" fmla="*/ 71 h 79"/>
                <a:gd name="T56" fmla="*/ 43 w 64"/>
                <a:gd name="T57" fmla="*/ 71 h 79"/>
                <a:gd name="T58" fmla="*/ 50 w 64"/>
                <a:gd name="T59" fmla="*/ 64 h 79"/>
                <a:gd name="T60" fmla="*/ 57 w 64"/>
                <a:gd name="T61" fmla="*/ 57 h 79"/>
                <a:gd name="T62" fmla="*/ 57 w 64"/>
                <a:gd name="T63" fmla="*/ 43 h 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79"/>
                <a:gd name="T98" fmla="*/ 64 w 64"/>
                <a:gd name="T99" fmla="*/ 79 h 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79">
                  <a:moveTo>
                    <a:pt x="64" y="36"/>
                  </a:moveTo>
                  <a:lnTo>
                    <a:pt x="64" y="50"/>
                  </a:lnTo>
                  <a:lnTo>
                    <a:pt x="64" y="57"/>
                  </a:lnTo>
                  <a:lnTo>
                    <a:pt x="64" y="64"/>
                  </a:lnTo>
                  <a:lnTo>
                    <a:pt x="57" y="71"/>
                  </a:lnTo>
                  <a:lnTo>
                    <a:pt x="50" y="79"/>
                  </a:lnTo>
                  <a:lnTo>
                    <a:pt x="43" y="79"/>
                  </a:lnTo>
                  <a:lnTo>
                    <a:pt x="36" y="79"/>
                  </a:lnTo>
                  <a:lnTo>
                    <a:pt x="29" y="79"/>
                  </a:lnTo>
                  <a:lnTo>
                    <a:pt x="22" y="79"/>
                  </a:lnTo>
                  <a:lnTo>
                    <a:pt x="15" y="79"/>
                  </a:lnTo>
                  <a:lnTo>
                    <a:pt x="15" y="71"/>
                  </a:lnTo>
                  <a:lnTo>
                    <a:pt x="7" y="71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9"/>
                  </a:lnTo>
                  <a:lnTo>
                    <a:pt x="64" y="36"/>
                  </a:lnTo>
                  <a:close/>
                  <a:moveTo>
                    <a:pt x="57" y="36"/>
                  </a:moveTo>
                  <a:lnTo>
                    <a:pt x="57" y="29"/>
                  </a:lnTo>
                  <a:lnTo>
                    <a:pt x="57" y="21"/>
                  </a:lnTo>
                  <a:lnTo>
                    <a:pt x="57" y="14"/>
                  </a:lnTo>
                  <a:lnTo>
                    <a:pt x="50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36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22" y="14"/>
                  </a:lnTo>
                  <a:lnTo>
                    <a:pt x="15" y="14"/>
                  </a:lnTo>
                  <a:lnTo>
                    <a:pt x="15" y="21"/>
                  </a:lnTo>
                  <a:lnTo>
                    <a:pt x="7" y="21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15" y="64"/>
                  </a:lnTo>
                  <a:lnTo>
                    <a:pt x="15" y="71"/>
                  </a:lnTo>
                  <a:lnTo>
                    <a:pt x="22" y="71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3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7" y="64"/>
                  </a:lnTo>
                  <a:lnTo>
                    <a:pt x="57" y="57"/>
                  </a:lnTo>
                  <a:lnTo>
                    <a:pt x="57" y="50"/>
                  </a:lnTo>
                  <a:lnTo>
                    <a:pt x="57" y="43"/>
                  </a:lnTo>
                  <a:lnTo>
                    <a:pt x="57" y="3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1" name="Freeform 93"/>
            <p:cNvSpPr>
              <a:spLocks/>
            </p:cNvSpPr>
            <p:nvPr/>
          </p:nvSpPr>
          <p:spPr bwMode="auto">
            <a:xfrm>
              <a:off x="2528" y="1261"/>
              <a:ext cx="64" cy="79"/>
            </a:xfrm>
            <a:custGeom>
              <a:avLst/>
              <a:gdLst>
                <a:gd name="T0" fmla="*/ 64 w 64"/>
                <a:gd name="T1" fmla="*/ 36 h 79"/>
                <a:gd name="T2" fmla="*/ 64 w 64"/>
                <a:gd name="T3" fmla="*/ 50 h 79"/>
                <a:gd name="T4" fmla="*/ 64 w 64"/>
                <a:gd name="T5" fmla="*/ 57 h 79"/>
                <a:gd name="T6" fmla="*/ 64 w 64"/>
                <a:gd name="T7" fmla="*/ 64 h 79"/>
                <a:gd name="T8" fmla="*/ 57 w 64"/>
                <a:gd name="T9" fmla="*/ 71 h 79"/>
                <a:gd name="T10" fmla="*/ 50 w 64"/>
                <a:gd name="T11" fmla="*/ 79 h 79"/>
                <a:gd name="T12" fmla="*/ 43 w 64"/>
                <a:gd name="T13" fmla="*/ 79 h 79"/>
                <a:gd name="T14" fmla="*/ 36 w 64"/>
                <a:gd name="T15" fmla="*/ 79 h 79"/>
                <a:gd name="T16" fmla="*/ 29 w 64"/>
                <a:gd name="T17" fmla="*/ 79 h 79"/>
                <a:gd name="T18" fmla="*/ 22 w 64"/>
                <a:gd name="T19" fmla="*/ 79 h 79"/>
                <a:gd name="T20" fmla="*/ 15 w 64"/>
                <a:gd name="T21" fmla="*/ 79 h 79"/>
                <a:gd name="T22" fmla="*/ 15 w 64"/>
                <a:gd name="T23" fmla="*/ 71 h 79"/>
                <a:gd name="T24" fmla="*/ 7 w 64"/>
                <a:gd name="T25" fmla="*/ 71 h 79"/>
                <a:gd name="T26" fmla="*/ 7 w 64"/>
                <a:gd name="T27" fmla="*/ 64 h 79"/>
                <a:gd name="T28" fmla="*/ 0 w 64"/>
                <a:gd name="T29" fmla="*/ 57 h 79"/>
                <a:gd name="T30" fmla="*/ 0 w 64"/>
                <a:gd name="T31" fmla="*/ 50 h 79"/>
                <a:gd name="T32" fmla="*/ 0 w 64"/>
                <a:gd name="T33" fmla="*/ 36 h 79"/>
                <a:gd name="T34" fmla="*/ 0 w 64"/>
                <a:gd name="T35" fmla="*/ 29 h 79"/>
                <a:gd name="T36" fmla="*/ 0 w 64"/>
                <a:gd name="T37" fmla="*/ 21 h 79"/>
                <a:gd name="T38" fmla="*/ 7 w 64"/>
                <a:gd name="T39" fmla="*/ 14 h 79"/>
                <a:gd name="T40" fmla="*/ 15 w 64"/>
                <a:gd name="T41" fmla="*/ 7 h 79"/>
                <a:gd name="T42" fmla="*/ 22 w 64"/>
                <a:gd name="T43" fmla="*/ 7 h 79"/>
                <a:gd name="T44" fmla="*/ 29 w 64"/>
                <a:gd name="T45" fmla="*/ 0 h 79"/>
                <a:gd name="T46" fmla="*/ 36 w 64"/>
                <a:gd name="T47" fmla="*/ 0 h 79"/>
                <a:gd name="T48" fmla="*/ 43 w 64"/>
                <a:gd name="T49" fmla="*/ 0 h 79"/>
                <a:gd name="T50" fmla="*/ 43 w 64"/>
                <a:gd name="T51" fmla="*/ 7 h 79"/>
                <a:gd name="T52" fmla="*/ 50 w 64"/>
                <a:gd name="T53" fmla="*/ 7 h 79"/>
                <a:gd name="T54" fmla="*/ 57 w 64"/>
                <a:gd name="T55" fmla="*/ 7 h 79"/>
                <a:gd name="T56" fmla="*/ 57 w 64"/>
                <a:gd name="T57" fmla="*/ 14 h 79"/>
                <a:gd name="T58" fmla="*/ 64 w 64"/>
                <a:gd name="T59" fmla="*/ 14 h 79"/>
                <a:gd name="T60" fmla="*/ 64 w 64"/>
                <a:gd name="T61" fmla="*/ 21 h 79"/>
                <a:gd name="T62" fmla="*/ 64 w 64"/>
                <a:gd name="T63" fmla="*/ 29 h 79"/>
                <a:gd name="T64" fmla="*/ 64 w 64"/>
                <a:gd name="T65" fmla="*/ 36 h 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79"/>
                <a:gd name="T101" fmla="*/ 64 w 64"/>
                <a:gd name="T102" fmla="*/ 79 h 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79">
                  <a:moveTo>
                    <a:pt x="64" y="36"/>
                  </a:moveTo>
                  <a:lnTo>
                    <a:pt x="64" y="50"/>
                  </a:lnTo>
                  <a:lnTo>
                    <a:pt x="64" y="57"/>
                  </a:lnTo>
                  <a:lnTo>
                    <a:pt x="64" y="64"/>
                  </a:lnTo>
                  <a:lnTo>
                    <a:pt x="57" y="71"/>
                  </a:lnTo>
                  <a:lnTo>
                    <a:pt x="50" y="79"/>
                  </a:lnTo>
                  <a:lnTo>
                    <a:pt x="43" y="79"/>
                  </a:lnTo>
                  <a:lnTo>
                    <a:pt x="36" y="79"/>
                  </a:lnTo>
                  <a:lnTo>
                    <a:pt x="29" y="79"/>
                  </a:lnTo>
                  <a:lnTo>
                    <a:pt x="22" y="79"/>
                  </a:lnTo>
                  <a:lnTo>
                    <a:pt x="15" y="79"/>
                  </a:lnTo>
                  <a:lnTo>
                    <a:pt x="15" y="71"/>
                  </a:lnTo>
                  <a:lnTo>
                    <a:pt x="7" y="71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9"/>
                  </a:lnTo>
                  <a:lnTo>
                    <a:pt x="64" y="3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2" name="Freeform 94"/>
            <p:cNvSpPr>
              <a:spLocks/>
            </p:cNvSpPr>
            <p:nvPr/>
          </p:nvSpPr>
          <p:spPr bwMode="auto">
            <a:xfrm>
              <a:off x="2535" y="1268"/>
              <a:ext cx="50" cy="64"/>
            </a:xfrm>
            <a:custGeom>
              <a:avLst/>
              <a:gdLst>
                <a:gd name="T0" fmla="*/ 50 w 50"/>
                <a:gd name="T1" fmla="*/ 29 h 64"/>
                <a:gd name="T2" fmla="*/ 50 w 50"/>
                <a:gd name="T3" fmla="*/ 22 h 64"/>
                <a:gd name="T4" fmla="*/ 50 w 50"/>
                <a:gd name="T5" fmla="*/ 14 h 64"/>
                <a:gd name="T6" fmla="*/ 50 w 50"/>
                <a:gd name="T7" fmla="*/ 7 h 64"/>
                <a:gd name="T8" fmla="*/ 43 w 50"/>
                <a:gd name="T9" fmla="*/ 7 h 64"/>
                <a:gd name="T10" fmla="*/ 43 w 50"/>
                <a:gd name="T11" fmla="*/ 0 h 64"/>
                <a:gd name="T12" fmla="*/ 36 w 50"/>
                <a:gd name="T13" fmla="*/ 0 h 64"/>
                <a:gd name="T14" fmla="*/ 29 w 50"/>
                <a:gd name="T15" fmla="*/ 0 h 64"/>
                <a:gd name="T16" fmla="*/ 22 w 50"/>
                <a:gd name="T17" fmla="*/ 0 h 64"/>
                <a:gd name="T18" fmla="*/ 15 w 50"/>
                <a:gd name="T19" fmla="*/ 0 h 64"/>
                <a:gd name="T20" fmla="*/ 15 w 50"/>
                <a:gd name="T21" fmla="*/ 7 h 64"/>
                <a:gd name="T22" fmla="*/ 8 w 50"/>
                <a:gd name="T23" fmla="*/ 7 h 64"/>
                <a:gd name="T24" fmla="*/ 8 w 50"/>
                <a:gd name="T25" fmla="*/ 14 h 64"/>
                <a:gd name="T26" fmla="*/ 0 w 50"/>
                <a:gd name="T27" fmla="*/ 14 h 64"/>
                <a:gd name="T28" fmla="*/ 0 w 50"/>
                <a:gd name="T29" fmla="*/ 22 h 64"/>
                <a:gd name="T30" fmla="*/ 0 w 50"/>
                <a:gd name="T31" fmla="*/ 29 h 64"/>
                <a:gd name="T32" fmla="*/ 0 w 50"/>
                <a:gd name="T33" fmla="*/ 36 h 64"/>
                <a:gd name="T34" fmla="*/ 0 w 50"/>
                <a:gd name="T35" fmla="*/ 43 h 64"/>
                <a:gd name="T36" fmla="*/ 0 w 50"/>
                <a:gd name="T37" fmla="*/ 50 h 64"/>
                <a:gd name="T38" fmla="*/ 8 w 50"/>
                <a:gd name="T39" fmla="*/ 57 h 64"/>
                <a:gd name="T40" fmla="*/ 8 w 50"/>
                <a:gd name="T41" fmla="*/ 64 h 64"/>
                <a:gd name="T42" fmla="*/ 15 w 50"/>
                <a:gd name="T43" fmla="*/ 64 h 64"/>
                <a:gd name="T44" fmla="*/ 22 w 50"/>
                <a:gd name="T45" fmla="*/ 64 h 64"/>
                <a:gd name="T46" fmla="*/ 29 w 50"/>
                <a:gd name="T47" fmla="*/ 64 h 64"/>
                <a:gd name="T48" fmla="*/ 36 w 50"/>
                <a:gd name="T49" fmla="*/ 64 h 64"/>
                <a:gd name="T50" fmla="*/ 43 w 50"/>
                <a:gd name="T51" fmla="*/ 64 h 64"/>
                <a:gd name="T52" fmla="*/ 43 w 50"/>
                <a:gd name="T53" fmla="*/ 57 h 64"/>
                <a:gd name="T54" fmla="*/ 50 w 50"/>
                <a:gd name="T55" fmla="*/ 57 h 64"/>
                <a:gd name="T56" fmla="*/ 50 w 50"/>
                <a:gd name="T57" fmla="*/ 50 h 64"/>
                <a:gd name="T58" fmla="*/ 50 w 50"/>
                <a:gd name="T59" fmla="*/ 43 h 64"/>
                <a:gd name="T60" fmla="*/ 50 w 50"/>
                <a:gd name="T61" fmla="*/ 36 h 64"/>
                <a:gd name="T62" fmla="*/ 50 w 50"/>
                <a:gd name="T63" fmla="*/ 29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0"/>
                <a:gd name="T97" fmla="*/ 0 h 64"/>
                <a:gd name="T98" fmla="*/ 50 w 50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0" h="64">
                  <a:moveTo>
                    <a:pt x="50" y="29"/>
                  </a:moveTo>
                  <a:lnTo>
                    <a:pt x="50" y="22"/>
                  </a:lnTo>
                  <a:lnTo>
                    <a:pt x="50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8" y="57"/>
                  </a:lnTo>
                  <a:lnTo>
                    <a:pt x="8" y="64"/>
                  </a:lnTo>
                  <a:lnTo>
                    <a:pt x="15" y="64"/>
                  </a:lnTo>
                  <a:lnTo>
                    <a:pt x="22" y="64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43" y="64"/>
                  </a:lnTo>
                  <a:lnTo>
                    <a:pt x="43" y="57"/>
                  </a:lnTo>
                  <a:lnTo>
                    <a:pt x="50" y="57"/>
                  </a:lnTo>
                  <a:lnTo>
                    <a:pt x="50" y="50"/>
                  </a:lnTo>
                  <a:lnTo>
                    <a:pt x="50" y="43"/>
                  </a:lnTo>
                  <a:lnTo>
                    <a:pt x="50" y="36"/>
                  </a:lnTo>
                  <a:lnTo>
                    <a:pt x="50" y="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3" name="Line 95"/>
            <p:cNvSpPr>
              <a:spLocks noChangeShapeType="1"/>
            </p:cNvSpPr>
            <p:nvPr/>
          </p:nvSpPr>
          <p:spPr bwMode="auto">
            <a:xfrm flipH="1">
              <a:off x="2543" y="1653"/>
              <a:ext cx="14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4" name="Freeform 96"/>
            <p:cNvSpPr>
              <a:spLocks/>
            </p:cNvSpPr>
            <p:nvPr/>
          </p:nvSpPr>
          <p:spPr bwMode="auto">
            <a:xfrm>
              <a:off x="2400" y="1461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14 w 192"/>
                <a:gd name="T7" fmla="*/ 157 h 307"/>
                <a:gd name="T8" fmla="*/ 7 w 192"/>
                <a:gd name="T9" fmla="*/ 150 h 307"/>
                <a:gd name="T10" fmla="*/ 7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7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21 w 192"/>
                <a:gd name="T29" fmla="*/ 28 h 307"/>
                <a:gd name="T30" fmla="*/ 28 w 192"/>
                <a:gd name="T31" fmla="*/ 21 h 307"/>
                <a:gd name="T32" fmla="*/ 36 w 192"/>
                <a:gd name="T33" fmla="*/ 14 h 307"/>
                <a:gd name="T34" fmla="*/ 43 w 192"/>
                <a:gd name="T35" fmla="*/ 7 h 307"/>
                <a:gd name="T36" fmla="*/ 50 w 192"/>
                <a:gd name="T37" fmla="*/ 7 h 307"/>
                <a:gd name="T38" fmla="*/ 57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3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3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3 w 192"/>
                <a:gd name="T71" fmla="*/ 28 h 307"/>
                <a:gd name="T72" fmla="*/ 36 w 192"/>
                <a:gd name="T73" fmla="*/ 28 h 307"/>
                <a:gd name="T74" fmla="*/ 36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21 w 192"/>
                <a:gd name="T81" fmla="*/ 57 h 307"/>
                <a:gd name="T82" fmla="*/ 14 w 192"/>
                <a:gd name="T83" fmla="*/ 71 h 307"/>
                <a:gd name="T84" fmla="*/ 14 w 192"/>
                <a:gd name="T85" fmla="*/ 78 h 307"/>
                <a:gd name="T86" fmla="*/ 14 w 192"/>
                <a:gd name="T87" fmla="*/ 85 h 307"/>
                <a:gd name="T88" fmla="*/ 14 w 192"/>
                <a:gd name="T89" fmla="*/ 100 h 307"/>
                <a:gd name="T90" fmla="*/ 14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21 w 192"/>
                <a:gd name="T97" fmla="*/ 135 h 307"/>
                <a:gd name="T98" fmla="*/ 21 w 192"/>
                <a:gd name="T99" fmla="*/ 150 h 307"/>
                <a:gd name="T100" fmla="*/ 28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14" y="157"/>
                  </a:lnTo>
                  <a:lnTo>
                    <a:pt x="7" y="150"/>
                  </a:lnTo>
                  <a:lnTo>
                    <a:pt x="7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7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21" y="28"/>
                  </a:lnTo>
                  <a:lnTo>
                    <a:pt x="28" y="21"/>
                  </a:lnTo>
                  <a:lnTo>
                    <a:pt x="36" y="14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3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3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36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5"/>
                  </a:lnTo>
                  <a:lnTo>
                    <a:pt x="14" y="100"/>
                  </a:lnTo>
                  <a:lnTo>
                    <a:pt x="14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21" y="135"/>
                  </a:lnTo>
                  <a:lnTo>
                    <a:pt x="21" y="150"/>
                  </a:lnTo>
                  <a:lnTo>
                    <a:pt x="28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5" name="Freeform 97"/>
            <p:cNvSpPr>
              <a:spLocks/>
            </p:cNvSpPr>
            <p:nvPr/>
          </p:nvSpPr>
          <p:spPr bwMode="auto">
            <a:xfrm>
              <a:off x="2400" y="1461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14 w 192"/>
                <a:gd name="T7" fmla="*/ 157 h 307"/>
                <a:gd name="T8" fmla="*/ 7 w 192"/>
                <a:gd name="T9" fmla="*/ 150 h 307"/>
                <a:gd name="T10" fmla="*/ 7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7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21 w 192"/>
                <a:gd name="T29" fmla="*/ 28 h 307"/>
                <a:gd name="T30" fmla="*/ 28 w 192"/>
                <a:gd name="T31" fmla="*/ 21 h 307"/>
                <a:gd name="T32" fmla="*/ 36 w 192"/>
                <a:gd name="T33" fmla="*/ 14 h 307"/>
                <a:gd name="T34" fmla="*/ 43 w 192"/>
                <a:gd name="T35" fmla="*/ 7 h 307"/>
                <a:gd name="T36" fmla="*/ 50 w 192"/>
                <a:gd name="T37" fmla="*/ 7 h 307"/>
                <a:gd name="T38" fmla="*/ 57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3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3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3 w 192"/>
                <a:gd name="T71" fmla="*/ 28 h 307"/>
                <a:gd name="T72" fmla="*/ 36 w 192"/>
                <a:gd name="T73" fmla="*/ 28 h 307"/>
                <a:gd name="T74" fmla="*/ 36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21 w 192"/>
                <a:gd name="T81" fmla="*/ 57 h 307"/>
                <a:gd name="T82" fmla="*/ 14 w 192"/>
                <a:gd name="T83" fmla="*/ 71 h 307"/>
                <a:gd name="T84" fmla="*/ 14 w 192"/>
                <a:gd name="T85" fmla="*/ 78 h 307"/>
                <a:gd name="T86" fmla="*/ 14 w 192"/>
                <a:gd name="T87" fmla="*/ 85 h 307"/>
                <a:gd name="T88" fmla="*/ 14 w 192"/>
                <a:gd name="T89" fmla="*/ 100 h 307"/>
                <a:gd name="T90" fmla="*/ 14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21 w 192"/>
                <a:gd name="T97" fmla="*/ 135 h 307"/>
                <a:gd name="T98" fmla="*/ 21 w 192"/>
                <a:gd name="T99" fmla="*/ 150 h 307"/>
                <a:gd name="T100" fmla="*/ 28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14" y="157"/>
                  </a:lnTo>
                  <a:lnTo>
                    <a:pt x="7" y="150"/>
                  </a:lnTo>
                  <a:lnTo>
                    <a:pt x="7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7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21" y="28"/>
                  </a:lnTo>
                  <a:lnTo>
                    <a:pt x="28" y="21"/>
                  </a:lnTo>
                  <a:lnTo>
                    <a:pt x="36" y="14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3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3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36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5"/>
                  </a:lnTo>
                  <a:lnTo>
                    <a:pt x="14" y="100"/>
                  </a:lnTo>
                  <a:lnTo>
                    <a:pt x="14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21" y="135"/>
                  </a:lnTo>
                  <a:lnTo>
                    <a:pt x="21" y="150"/>
                  </a:lnTo>
                  <a:lnTo>
                    <a:pt x="28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6" name="Line 98"/>
            <p:cNvSpPr>
              <a:spLocks noChangeShapeType="1"/>
            </p:cNvSpPr>
            <p:nvPr/>
          </p:nvSpPr>
          <p:spPr bwMode="auto">
            <a:xfrm flipV="1">
              <a:off x="2436" y="1518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7" name="Line 99"/>
            <p:cNvSpPr>
              <a:spLocks noChangeShapeType="1"/>
            </p:cNvSpPr>
            <p:nvPr/>
          </p:nvSpPr>
          <p:spPr bwMode="auto">
            <a:xfrm flipV="1">
              <a:off x="2514" y="1618"/>
              <a:ext cx="78" cy="1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8" name="Freeform 100"/>
            <p:cNvSpPr>
              <a:spLocks/>
            </p:cNvSpPr>
            <p:nvPr/>
          </p:nvSpPr>
          <p:spPr bwMode="auto">
            <a:xfrm>
              <a:off x="2485" y="1582"/>
              <a:ext cx="72" cy="107"/>
            </a:xfrm>
            <a:custGeom>
              <a:avLst/>
              <a:gdLst>
                <a:gd name="T0" fmla="*/ 50 w 72"/>
                <a:gd name="T1" fmla="*/ 107 h 107"/>
                <a:gd name="T2" fmla="*/ 15 w 72"/>
                <a:gd name="T3" fmla="*/ 50 h 107"/>
                <a:gd name="T4" fmla="*/ 8 w 72"/>
                <a:gd name="T5" fmla="*/ 50 h 107"/>
                <a:gd name="T6" fmla="*/ 8 w 72"/>
                <a:gd name="T7" fmla="*/ 43 h 107"/>
                <a:gd name="T8" fmla="*/ 8 w 72"/>
                <a:gd name="T9" fmla="*/ 36 h 107"/>
                <a:gd name="T10" fmla="*/ 0 w 72"/>
                <a:gd name="T11" fmla="*/ 36 h 107"/>
                <a:gd name="T12" fmla="*/ 0 w 72"/>
                <a:gd name="T13" fmla="*/ 29 h 107"/>
                <a:gd name="T14" fmla="*/ 0 w 72"/>
                <a:gd name="T15" fmla="*/ 22 h 107"/>
                <a:gd name="T16" fmla="*/ 0 w 72"/>
                <a:gd name="T17" fmla="*/ 14 h 107"/>
                <a:gd name="T18" fmla="*/ 0 w 72"/>
                <a:gd name="T19" fmla="*/ 7 h 107"/>
                <a:gd name="T20" fmla="*/ 8 w 72"/>
                <a:gd name="T21" fmla="*/ 7 h 107"/>
                <a:gd name="T22" fmla="*/ 8 w 72"/>
                <a:gd name="T23" fmla="*/ 0 h 107"/>
                <a:gd name="T24" fmla="*/ 15 w 72"/>
                <a:gd name="T25" fmla="*/ 0 h 107"/>
                <a:gd name="T26" fmla="*/ 15 w 72"/>
                <a:gd name="T27" fmla="*/ 7 h 107"/>
                <a:gd name="T28" fmla="*/ 22 w 72"/>
                <a:gd name="T29" fmla="*/ 7 h 107"/>
                <a:gd name="T30" fmla="*/ 29 w 72"/>
                <a:gd name="T31" fmla="*/ 14 h 107"/>
                <a:gd name="T32" fmla="*/ 72 w 72"/>
                <a:gd name="T33" fmla="*/ 71 h 107"/>
                <a:gd name="T34" fmla="*/ 65 w 72"/>
                <a:gd name="T35" fmla="*/ 71 h 107"/>
                <a:gd name="T36" fmla="*/ 29 w 72"/>
                <a:gd name="T37" fmla="*/ 22 h 107"/>
                <a:gd name="T38" fmla="*/ 29 w 72"/>
                <a:gd name="T39" fmla="*/ 14 h 107"/>
                <a:gd name="T40" fmla="*/ 22 w 72"/>
                <a:gd name="T41" fmla="*/ 14 h 107"/>
                <a:gd name="T42" fmla="*/ 22 w 72"/>
                <a:gd name="T43" fmla="*/ 7 h 107"/>
                <a:gd name="T44" fmla="*/ 15 w 72"/>
                <a:gd name="T45" fmla="*/ 7 h 107"/>
                <a:gd name="T46" fmla="*/ 8 w 72"/>
                <a:gd name="T47" fmla="*/ 7 h 107"/>
                <a:gd name="T48" fmla="*/ 8 w 72"/>
                <a:gd name="T49" fmla="*/ 14 h 107"/>
                <a:gd name="T50" fmla="*/ 8 w 72"/>
                <a:gd name="T51" fmla="*/ 22 h 107"/>
                <a:gd name="T52" fmla="*/ 8 w 72"/>
                <a:gd name="T53" fmla="*/ 29 h 107"/>
                <a:gd name="T54" fmla="*/ 8 w 72"/>
                <a:gd name="T55" fmla="*/ 36 h 107"/>
                <a:gd name="T56" fmla="*/ 8 w 72"/>
                <a:gd name="T57" fmla="*/ 43 h 107"/>
                <a:gd name="T58" fmla="*/ 15 w 72"/>
                <a:gd name="T59" fmla="*/ 43 h 107"/>
                <a:gd name="T60" fmla="*/ 15 w 72"/>
                <a:gd name="T61" fmla="*/ 50 h 107"/>
                <a:gd name="T62" fmla="*/ 50 w 72"/>
                <a:gd name="T63" fmla="*/ 100 h 107"/>
                <a:gd name="T64" fmla="*/ 50 w 72"/>
                <a:gd name="T65" fmla="*/ 107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"/>
                <a:gd name="T100" fmla="*/ 0 h 107"/>
                <a:gd name="T101" fmla="*/ 72 w 72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" h="107">
                  <a:moveTo>
                    <a:pt x="50" y="107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3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71"/>
                  </a:lnTo>
                  <a:lnTo>
                    <a:pt x="65" y="71"/>
                  </a:lnTo>
                  <a:lnTo>
                    <a:pt x="29" y="22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2"/>
                  </a:lnTo>
                  <a:lnTo>
                    <a:pt x="8" y="29"/>
                  </a:lnTo>
                  <a:lnTo>
                    <a:pt x="8" y="36"/>
                  </a:lnTo>
                  <a:lnTo>
                    <a:pt x="8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9" name="Freeform 101"/>
            <p:cNvSpPr>
              <a:spLocks/>
            </p:cNvSpPr>
            <p:nvPr/>
          </p:nvSpPr>
          <p:spPr bwMode="auto">
            <a:xfrm>
              <a:off x="2485" y="1582"/>
              <a:ext cx="72" cy="107"/>
            </a:xfrm>
            <a:custGeom>
              <a:avLst/>
              <a:gdLst>
                <a:gd name="T0" fmla="*/ 50 w 72"/>
                <a:gd name="T1" fmla="*/ 107 h 107"/>
                <a:gd name="T2" fmla="*/ 15 w 72"/>
                <a:gd name="T3" fmla="*/ 50 h 107"/>
                <a:gd name="T4" fmla="*/ 8 w 72"/>
                <a:gd name="T5" fmla="*/ 50 h 107"/>
                <a:gd name="T6" fmla="*/ 8 w 72"/>
                <a:gd name="T7" fmla="*/ 43 h 107"/>
                <a:gd name="T8" fmla="*/ 8 w 72"/>
                <a:gd name="T9" fmla="*/ 36 h 107"/>
                <a:gd name="T10" fmla="*/ 0 w 72"/>
                <a:gd name="T11" fmla="*/ 36 h 107"/>
                <a:gd name="T12" fmla="*/ 0 w 72"/>
                <a:gd name="T13" fmla="*/ 29 h 107"/>
                <a:gd name="T14" fmla="*/ 0 w 72"/>
                <a:gd name="T15" fmla="*/ 22 h 107"/>
                <a:gd name="T16" fmla="*/ 0 w 72"/>
                <a:gd name="T17" fmla="*/ 14 h 107"/>
                <a:gd name="T18" fmla="*/ 0 w 72"/>
                <a:gd name="T19" fmla="*/ 7 h 107"/>
                <a:gd name="T20" fmla="*/ 8 w 72"/>
                <a:gd name="T21" fmla="*/ 7 h 107"/>
                <a:gd name="T22" fmla="*/ 8 w 72"/>
                <a:gd name="T23" fmla="*/ 0 h 107"/>
                <a:gd name="T24" fmla="*/ 15 w 72"/>
                <a:gd name="T25" fmla="*/ 0 h 107"/>
                <a:gd name="T26" fmla="*/ 15 w 72"/>
                <a:gd name="T27" fmla="*/ 7 h 107"/>
                <a:gd name="T28" fmla="*/ 22 w 72"/>
                <a:gd name="T29" fmla="*/ 7 h 107"/>
                <a:gd name="T30" fmla="*/ 29 w 72"/>
                <a:gd name="T31" fmla="*/ 14 h 107"/>
                <a:gd name="T32" fmla="*/ 72 w 72"/>
                <a:gd name="T33" fmla="*/ 71 h 107"/>
                <a:gd name="T34" fmla="*/ 65 w 72"/>
                <a:gd name="T35" fmla="*/ 71 h 107"/>
                <a:gd name="T36" fmla="*/ 29 w 72"/>
                <a:gd name="T37" fmla="*/ 22 h 107"/>
                <a:gd name="T38" fmla="*/ 29 w 72"/>
                <a:gd name="T39" fmla="*/ 14 h 107"/>
                <a:gd name="T40" fmla="*/ 22 w 72"/>
                <a:gd name="T41" fmla="*/ 14 h 107"/>
                <a:gd name="T42" fmla="*/ 22 w 72"/>
                <a:gd name="T43" fmla="*/ 7 h 107"/>
                <a:gd name="T44" fmla="*/ 15 w 72"/>
                <a:gd name="T45" fmla="*/ 7 h 107"/>
                <a:gd name="T46" fmla="*/ 8 w 72"/>
                <a:gd name="T47" fmla="*/ 7 h 107"/>
                <a:gd name="T48" fmla="*/ 8 w 72"/>
                <a:gd name="T49" fmla="*/ 14 h 107"/>
                <a:gd name="T50" fmla="*/ 8 w 72"/>
                <a:gd name="T51" fmla="*/ 22 h 107"/>
                <a:gd name="T52" fmla="*/ 8 w 72"/>
                <a:gd name="T53" fmla="*/ 29 h 107"/>
                <a:gd name="T54" fmla="*/ 8 w 72"/>
                <a:gd name="T55" fmla="*/ 36 h 107"/>
                <a:gd name="T56" fmla="*/ 8 w 72"/>
                <a:gd name="T57" fmla="*/ 43 h 107"/>
                <a:gd name="T58" fmla="*/ 15 w 72"/>
                <a:gd name="T59" fmla="*/ 43 h 107"/>
                <a:gd name="T60" fmla="*/ 15 w 72"/>
                <a:gd name="T61" fmla="*/ 50 h 107"/>
                <a:gd name="T62" fmla="*/ 50 w 72"/>
                <a:gd name="T63" fmla="*/ 100 h 107"/>
                <a:gd name="T64" fmla="*/ 50 w 72"/>
                <a:gd name="T65" fmla="*/ 107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"/>
                <a:gd name="T100" fmla="*/ 0 h 107"/>
                <a:gd name="T101" fmla="*/ 72 w 72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" h="107">
                  <a:moveTo>
                    <a:pt x="50" y="107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3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71"/>
                  </a:lnTo>
                  <a:lnTo>
                    <a:pt x="65" y="71"/>
                  </a:lnTo>
                  <a:lnTo>
                    <a:pt x="29" y="22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2"/>
                  </a:lnTo>
                  <a:lnTo>
                    <a:pt x="8" y="29"/>
                  </a:lnTo>
                  <a:lnTo>
                    <a:pt x="8" y="36"/>
                  </a:lnTo>
                  <a:lnTo>
                    <a:pt x="8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0" name="Line 102"/>
            <p:cNvSpPr>
              <a:spLocks noChangeShapeType="1"/>
            </p:cNvSpPr>
            <p:nvPr/>
          </p:nvSpPr>
          <p:spPr bwMode="auto">
            <a:xfrm flipH="1">
              <a:off x="2543" y="1653"/>
              <a:ext cx="14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1" name="Line 103"/>
            <p:cNvSpPr>
              <a:spLocks noChangeShapeType="1"/>
            </p:cNvSpPr>
            <p:nvPr/>
          </p:nvSpPr>
          <p:spPr bwMode="auto">
            <a:xfrm flipV="1">
              <a:off x="2436" y="1518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2" name="Freeform 104"/>
            <p:cNvSpPr>
              <a:spLocks/>
            </p:cNvSpPr>
            <p:nvPr/>
          </p:nvSpPr>
          <p:spPr bwMode="auto">
            <a:xfrm>
              <a:off x="2443" y="1525"/>
              <a:ext cx="78" cy="143"/>
            </a:xfrm>
            <a:custGeom>
              <a:avLst/>
              <a:gdLst>
                <a:gd name="T0" fmla="*/ 64 w 78"/>
                <a:gd name="T1" fmla="*/ 0 h 143"/>
                <a:gd name="T2" fmla="*/ 78 w 78"/>
                <a:gd name="T3" fmla="*/ 0 h 143"/>
                <a:gd name="T4" fmla="*/ 0 w 78"/>
                <a:gd name="T5" fmla="*/ 143 h 143"/>
                <a:gd name="T6" fmla="*/ 0 60000 65536"/>
                <a:gd name="T7" fmla="*/ 0 60000 65536"/>
                <a:gd name="T8" fmla="*/ 0 60000 65536"/>
                <a:gd name="T9" fmla="*/ 0 w 78"/>
                <a:gd name="T10" fmla="*/ 0 h 143"/>
                <a:gd name="T11" fmla="*/ 78 w 78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143">
                  <a:moveTo>
                    <a:pt x="64" y="0"/>
                  </a:moveTo>
                  <a:lnTo>
                    <a:pt x="78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3" name="Rectangle 105"/>
            <p:cNvSpPr>
              <a:spLocks noChangeArrowheads="1"/>
            </p:cNvSpPr>
            <p:nvPr/>
          </p:nvSpPr>
          <p:spPr bwMode="auto">
            <a:xfrm>
              <a:off x="2493" y="10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970" dirty="0">
                  <a:solidFill>
                    <a:schemeClr val="hlink"/>
                  </a:solidFill>
                  <a:cs typeface="Times New Roman (Arabic)" charset="-78"/>
                </a:rPr>
                <a:t>k</a:t>
              </a:r>
              <a:endParaRPr lang="en-GB" altLang="ar-SA" sz="1235" dirty="0">
                <a:cs typeface="Times New Roman (Arabic)" charset="-78"/>
              </a:endParaRPr>
            </a:p>
          </p:txBody>
        </p:sp>
        <p:sp>
          <p:nvSpPr>
            <p:cNvPr id="13384" name="Line 106"/>
            <p:cNvSpPr>
              <a:spLocks noChangeShapeType="1"/>
            </p:cNvSpPr>
            <p:nvPr/>
          </p:nvSpPr>
          <p:spPr bwMode="auto">
            <a:xfrm flipH="1">
              <a:off x="2112" y="1392"/>
              <a:ext cx="384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85" name="Text Box 107"/>
            <p:cNvSpPr txBox="1">
              <a:spLocks noChangeArrowheads="1"/>
            </p:cNvSpPr>
            <p:nvPr/>
          </p:nvSpPr>
          <p:spPr bwMode="auto">
            <a:xfrm>
              <a:off x="2535" y="1632"/>
              <a:ext cx="3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ar-SA" sz="1058" u="none" dirty="0">
                  <a:solidFill>
                    <a:schemeClr val="accent1"/>
                  </a:solidFill>
                  <a:latin typeface="Bookman Old Style" pitchFamily="18" charset="0"/>
                  <a:cs typeface="Times New Roman (Arabic)" charset="-78"/>
                </a:rPr>
                <a:t>Lock</a:t>
              </a:r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449236" y="4233230"/>
            <a:ext cx="839927" cy="739135"/>
            <a:chOff x="4560" y="2112"/>
            <a:chExt cx="600" cy="528"/>
          </a:xfrm>
        </p:grpSpPr>
        <p:sp>
          <p:nvSpPr>
            <p:cNvPr id="13351" name="Freeform 109"/>
            <p:cNvSpPr>
              <a:spLocks/>
            </p:cNvSpPr>
            <p:nvPr/>
          </p:nvSpPr>
          <p:spPr bwMode="auto">
            <a:xfrm>
              <a:off x="5053" y="2273"/>
              <a:ext cx="107" cy="129"/>
            </a:xfrm>
            <a:custGeom>
              <a:avLst/>
              <a:gdLst>
                <a:gd name="T0" fmla="*/ 50 w 107"/>
                <a:gd name="T1" fmla="*/ 0 h 129"/>
                <a:gd name="T2" fmla="*/ 57 w 107"/>
                <a:gd name="T3" fmla="*/ 0 h 129"/>
                <a:gd name="T4" fmla="*/ 64 w 107"/>
                <a:gd name="T5" fmla="*/ 0 h 129"/>
                <a:gd name="T6" fmla="*/ 78 w 107"/>
                <a:gd name="T7" fmla="*/ 7 h 129"/>
                <a:gd name="T8" fmla="*/ 85 w 107"/>
                <a:gd name="T9" fmla="*/ 14 h 129"/>
                <a:gd name="T10" fmla="*/ 92 w 107"/>
                <a:gd name="T11" fmla="*/ 22 h 129"/>
                <a:gd name="T12" fmla="*/ 99 w 107"/>
                <a:gd name="T13" fmla="*/ 29 h 129"/>
                <a:gd name="T14" fmla="*/ 99 w 107"/>
                <a:gd name="T15" fmla="*/ 36 h 129"/>
                <a:gd name="T16" fmla="*/ 99 w 107"/>
                <a:gd name="T17" fmla="*/ 50 h 129"/>
                <a:gd name="T18" fmla="*/ 107 w 107"/>
                <a:gd name="T19" fmla="*/ 64 h 129"/>
                <a:gd name="T20" fmla="*/ 99 w 107"/>
                <a:gd name="T21" fmla="*/ 79 h 129"/>
                <a:gd name="T22" fmla="*/ 99 w 107"/>
                <a:gd name="T23" fmla="*/ 86 h 129"/>
                <a:gd name="T24" fmla="*/ 99 w 107"/>
                <a:gd name="T25" fmla="*/ 100 h 129"/>
                <a:gd name="T26" fmla="*/ 92 w 107"/>
                <a:gd name="T27" fmla="*/ 107 h 129"/>
                <a:gd name="T28" fmla="*/ 85 w 107"/>
                <a:gd name="T29" fmla="*/ 114 h 129"/>
                <a:gd name="T30" fmla="*/ 78 w 107"/>
                <a:gd name="T31" fmla="*/ 122 h 129"/>
                <a:gd name="T32" fmla="*/ 64 w 107"/>
                <a:gd name="T33" fmla="*/ 122 h 129"/>
                <a:gd name="T34" fmla="*/ 57 w 107"/>
                <a:gd name="T35" fmla="*/ 129 h 129"/>
                <a:gd name="T36" fmla="*/ 50 w 107"/>
                <a:gd name="T37" fmla="*/ 129 h 129"/>
                <a:gd name="T38" fmla="*/ 35 w 107"/>
                <a:gd name="T39" fmla="*/ 122 h 129"/>
                <a:gd name="T40" fmla="*/ 28 w 107"/>
                <a:gd name="T41" fmla="*/ 122 h 129"/>
                <a:gd name="T42" fmla="*/ 21 w 107"/>
                <a:gd name="T43" fmla="*/ 114 h 129"/>
                <a:gd name="T44" fmla="*/ 14 w 107"/>
                <a:gd name="T45" fmla="*/ 107 h 129"/>
                <a:gd name="T46" fmla="*/ 7 w 107"/>
                <a:gd name="T47" fmla="*/ 100 h 129"/>
                <a:gd name="T48" fmla="*/ 7 w 107"/>
                <a:gd name="T49" fmla="*/ 86 h 129"/>
                <a:gd name="T50" fmla="*/ 0 w 107"/>
                <a:gd name="T51" fmla="*/ 79 h 129"/>
                <a:gd name="T52" fmla="*/ 0 w 107"/>
                <a:gd name="T53" fmla="*/ 64 h 129"/>
                <a:gd name="T54" fmla="*/ 0 w 107"/>
                <a:gd name="T55" fmla="*/ 50 h 129"/>
                <a:gd name="T56" fmla="*/ 7 w 107"/>
                <a:gd name="T57" fmla="*/ 36 h 129"/>
                <a:gd name="T58" fmla="*/ 7 w 107"/>
                <a:gd name="T59" fmla="*/ 29 h 129"/>
                <a:gd name="T60" fmla="*/ 14 w 107"/>
                <a:gd name="T61" fmla="*/ 22 h 129"/>
                <a:gd name="T62" fmla="*/ 21 w 107"/>
                <a:gd name="T63" fmla="*/ 14 h 129"/>
                <a:gd name="T64" fmla="*/ 28 w 107"/>
                <a:gd name="T65" fmla="*/ 7 h 129"/>
                <a:gd name="T66" fmla="*/ 35 w 107"/>
                <a:gd name="T67" fmla="*/ 0 h 129"/>
                <a:gd name="T68" fmla="*/ 50 w 107"/>
                <a:gd name="T69" fmla="*/ 0 h 1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9"/>
                <a:gd name="T107" fmla="*/ 107 w 107"/>
                <a:gd name="T108" fmla="*/ 129 h 1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9">
                  <a:moveTo>
                    <a:pt x="50" y="0"/>
                  </a:moveTo>
                  <a:lnTo>
                    <a:pt x="57" y="0"/>
                  </a:lnTo>
                  <a:lnTo>
                    <a:pt x="64" y="0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2"/>
                  </a:lnTo>
                  <a:lnTo>
                    <a:pt x="99" y="29"/>
                  </a:lnTo>
                  <a:lnTo>
                    <a:pt x="99" y="36"/>
                  </a:lnTo>
                  <a:lnTo>
                    <a:pt x="99" y="50"/>
                  </a:lnTo>
                  <a:lnTo>
                    <a:pt x="107" y="64"/>
                  </a:lnTo>
                  <a:lnTo>
                    <a:pt x="99" y="79"/>
                  </a:lnTo>
                  <a:lnTo>
                    <a:pt x="99" y="86"/>
                  </a:lnTo>
                  <a:lnTo>
                    <a:pt x="99" y="100"/>
                  </a:lnTo>
                  <a:lnTo>
                    <a:pt x="92" y="107"/>
                  </a:lnTo>
                  <a:lnTo>
                    <a:pt x="85" y="114"/>
                  </a:lnTo>
                  <a:lnTo>
                    <a:pt x="78" y="122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50" y="129"/>
                  </a:lnTo>
                  <a:lnTo>
                    <a:pt x="35" y="122"/>
                  </a:lnTo>
                  <a:lnTo>
                    <a:pt x="28" y="122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6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6"/>
                  </a:lnTo>
                  <a:lnTo>
                    <a:pt x="7" y="29"/>
                  </a:lnTo>
                  <a:lnTo>
                    <a:pt x="14" y="22"/>
                  </a:lnTo>
                  <a:lnTo>
                    <a:pt x="21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2" name="Freeform 110"/>
            <p:cNvSpPr>
              <a:spLocks/>
            </p:cNvSpPr>
            <p:nvPr/>
          </p:nvSpPr>
          <p:spPr bwMode="auto">
            <a:xfrm>
              <a:off x="5053" y="2273"/>
              <a:ext cx="107" cy="129"/>
            </a:xfrm>
            <a:custGeom>
              <a:avLst/>
              <a:gdLst>
                <a:gd name="T0" fmla="*/ 50 w 107"/>
                <a:gd name="T1" fmla="*/ 0 h 129"/>
                <a:gd name="T2" fmla="*/ 57 w 107"/>
                <a:gd name="T3" fmla="*/ 0 h 129"/>
                <a:gd name="T4" fmla="*/ 64 w 107"/>
                <a:gd name="T5" fmla="*/ 0 h 129"/>
                <a:gd name="T6" fmla="*/ 78 w 107"/>
                <a:gd name="T7" fmla="*/ 7 h 129"/>
                <a:gd name="T8" fmla="*/ 85 w 107"/>
                <a:gd name="T9" fmla="*/ 14 h 129"/>
                <a:gd name="T10" fmla="*/ 92 w 107"/>
                <a:gd name="T11" fmla="*/ 22 h 129"/>
                <a:gd name="T12" fmla="*/ 99 w 107"/>
                <a:gd name="T13" fmla="*/ 29 h 129"/>
                <a:gd name="T14" fmla="*/ 99 w 107"/>
                <a:gd name="T15" fmla="*/ 36 h 129"/>
                <a:gd name="T16" fmla="*/ 99 w 107"/>
                <a:gd name="T17" fmla="*/ 50 h 129"/>
                <a:gd name="T18" fmla="*/ 107 w 107"/>
                <a:gd name="T19" fmla="*/ 64 h 129"/>
                <a:gd name="T20" fmla="*/ 99 w 107"/>
                <a:gd name="T21" fmla="*/ 79 h 129"/>
                <a:gd name="T22" fmla="*/ 99 w 107"/>
                <a:gd name="T23" fmla="*/ 86 h 129"/>
                <a:gd name="T24" fmla="*/ 99 w 107"/>
                <a:gd name="T25" fmla="*/ 100 h 129"/>
                <a:gd name="T26" fmla="*/ 92 w 107"/>
                <a:gd name="T27" fmla="*/ 107 h 129"/>
                <a:gd name="T28" fmla="*/ 85 w 107"/>
                <a:gd name="T29" fmla="*/ 114 h 129"/>
                <a:gd name="T30" fmla="*/ 78 w 107"/>
                <a:gd name="T31" fmla="*/ 122 h 129"/>
                <a:gd name="T32" fmla="*/ 64 w 107"/>
                <a:gd name="T33" fmla="*/ 122 h 129"/>
                <a:gd name="T34" fmla="*/ 57 w 107"/>
                <a:gd name="T35" fmla="*/ 129 h 129"/>
                <a:gd name="T36" fmla="*/ 50 w 107"/>
                <a:gd name="T37" fmla="*/ 129 h 129"/>
                <a:gd name="T38" fmla="*/ 35 w 107"/>
                <a:gd name="T39" fmla="*/ 122 h 129"/>
                <a:gd name="T40" fmla="*/ 28 w 107"/>
                <a:gd name="T41" fmla="*/ 122 h 129"/>
                <a:gd name="T42" fmla="*/ 21 w 107"/>
                <a:gd name="T43" fmla="*/ 114 h 129"/>
                <a:gd name="T44" fmla="*/ 14 w 107"/>
                <a:gd name="T45" fmla="*/ 107 h 129"/>
                <a:gd name="T46" fmla="*/ 7 w 107"/>
                <a:gd name="T47" fmla="*/ 100 h 129"/>
                <a:gd name="T48" fmla="*/ 7 w 107"/>
                <a:gd name="T49" fmla="*/ 86 h 129"/>
                <a:gd name="T50" fmla="*/ 0 w 107"/>
                <a:gd name="T51" fmla="*/ 79 h 129"/>
                <a:gd name="T52" fmla="*/ 0 w 107"/>
                <a:gd name="T53" fmla="*/ 64 h 129"/>
                <a:gd name="T54" fmla="*/ 0 w 107"/>
                <a:gd name="T55" fmla="*/ 50 h 129"/>
                <a:gd name="T56" fmla="*/ 7 w 107"/>
                <a:gd name="T57" fmla="*/ 36 h 129"/>
                <a:gd name="T58" fmla="*/ 7 w 107"/>
                <a:gd name="T59" fmla="*/ 29 h 129"/>
                <a:gd name="T60" fmla="*/ 14 w 107"/>
                <a:gd name="T61" fmla="*/ 22 h 129"/>
                <a:gd name="T62" fmla="*/ 21 w 107"/>
                <a:gd name="T63" fmla="*/ 14 h 129"/>
                <a:gd name="T64" fmla="*/ 28 w 107"/>
                <a:gd name="T65" fmla="*/ 7 h 129"/>
                <a:gd name="T66" fmla="*/ 35 w 107"/>
                <a:gd name="T67" fmla="*/ 0 h 129"/>
                <a:gd name="T68" fmla="*/ 50 w 107"/>
                <a:gd name="T69" fmla="*/ 0 h 1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9"/>
                <a:gd name="T107" fmla="*/ 107 w 107"/>
                <a:gd name="T108" fmla="*/ 129 h 1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9">
                  <a:moveTo>
                    <a:pt x="50" y="0"/>
                  </a:moveTo>
                  <a:lnTo>
                    <a:pt x="57" y="0"/>
                  </a:lnTo>
                  <a:lnTo>
                    <a:pt x="64" y="0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2"/>
                  </a:lnTo>
                  <a:lnTo>
                    <a:pt x="99" y="29"/>
                  </a:lnTo>
                  <a:lnTo>
                    <a:pt x="99" y="36"/>
                  </a:lnTo>
                  <a:lnTo>
                    <a:pt x="99" y="50"/>
                  </a:lnTo>
                  <a:lnTo>
                    <a:pt x="107" y="64"/>
                  </a:lnTo>
                  <a:lnTo>
                    <a:pt x="99" y="79"/>
                  </a:lnTo>
                  <a:lnTo>
                    <a:pt x="99" y="86"/>
                  </a:lnTo>
                  <a:lnTo>
                    <a:pt x="99" y="100"/>
                  </a:lnTo>
                  <a:lnTo>
                    <a:pt x="92" y="107"/>
                  </a:lnTo>
                  <a:lnTo>
                    <a:pt x="85" y="114"/>
                  </a:lnTo>
                  <a:lnTo>
                    <a:pt x="78" y="122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50" y="129"/>
                  </a:lnTo>
                  <a:lnTo>
                    <a:pt x="35" y="122"/>
                  </a:lnTo>
                  <a:lnTo>
                    <a:pt x="28" y="122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6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6"/>
                  </a:lnTo>
                  <a:lnTo>
                    <a:pt x="7" y="29"/>
                  </a:lnTo>
                  <a:lnTo>
                    <a:pt x="14" y="22"/>
                  </a:lnTo>
                  <a:lnTo>
                    <a:pt x="21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5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3" name="Rectangle 111"/>
            <p:cNvSpPr>
              <a:spLocks noChangeArrowheads="1"/>
            </p:cNvSpPr>
            <p:nvPr/>
          </p:nvSpPr>
          <p:spPr bwMode="auto">
            <a:xfrm>
              <a:off x="4896" y="2316"/>
              <a:ext cx="164" cy="21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4" name="Rectangle 112"/>
            <p:cNvSpPr>
              <a:spLocks noChangeArrowheads="1"/>
            </p:cNvSpPr>
            <p:nvPr/>
          </p:nvSpPr>
          <p:spPr bwMode="auto">
            <a:xfrm>
              <a:off x="4896" y="2316"/>
              <a:ext cx="164" cy="2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5" name="Freeform 113"/>
            <p:cNvSpPr>
              <a:spLocks noEditPoints="1"/>
            </p:cNvSpPr>
            <p:nvPr/>
          </p:nvSpPr>
          <p:spPr bwMode="auto">
            <a:xfrm>
              <a:off x="4896" y="2337"/>
              <a:ext cx="57" cy="50"/>
            </a:xfrm>
            <a:custGeom>
              <a:avLst/>
              <a:gdLst>
                <a:gd name="T0" fmla="*/ 0 w 57"/>
                <a:gd name="T1" fmla="*/ 0 h 50"/>
                <a:gd name="T2" fmla="*/ 21 w 57"/>
                <a:gd name="T3" fmla="*/ 0 h 50"/>
                <a:gd name="T4" fmla="*/ 21 w 57"/>
                <a:gd name="T5" fmla="*/ 43 h 50"/>
                <a:gd name="T6" fmla="*/ 14 w 57"/>
                <a:gd name="T7" fmla="*/ 43 h 50"/>
                <a:gd name="T8" fmla="*/ 14 w 57"/>
                <a:gd name="T9" fmla="*/ 50 h 50"/>
                <a:gd name="T10" fmla="*/ 14 w 57"/>
                <a:gd name="T11" fmla="*/ 43 h 50"/>
                <a:gd name="T12" fmla="*/ 7 w 57"/>
                <a:gd name="T13" fmla="*/ 43 h 50"/>
                <a:gd name="T14" fmla="*/ 0 w 57"/>
                <a:gd name="T15" fmla="*/ 0 h 50"/>
                <a:gd name="T16" fmla="*/ 35 w 57"/>
                <a:gd name="T17" fmla="*/ 0 h 50"/>
                <a:gd name="T18" fmla="*/ 57 w 57"/>
                <a:gd name="T19" fmla="*/ 0 h 50"/>
                <a:gd name="T20" fmla="*/ 50 w 57"/>
                <a:gd name="T21" fmla="*/ 43 h 50"/>
                <a:gd name="T22" fmla="*/ 50 w 57"/>
                <a:gd name="T23" fmla="*/ 50 h 50"/>
                <a:gd name="T24" fmla="*/ 42 w 57"/>
                <a:gd name="T25" fmla="*/ 43 h 50"/>
                <a:gd name="T26" fmla="*/ 35 w 57"/>
                <a:gd name="T27" fmla="*/ 0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7"/>
                <a:gd name="T43" fmla="*/ 0 h 50"/>
                <a:gd name="T44" fmla="*/ 57 w 57"/>
                <a:gd name="T45" fmla="*/ 50 h 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7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43"/>
                  </a:lnTo>
                  <a:lnTo>
                    <a:pt x="14" y="50"/>
                  </a:lnTo>
                  <a:lnTo>
                    <a:pt x="14" y="43"/>
                  </a:lnTo>
                  <a:lnTo>
                    <a:pt x="7" y="43"/>
                  </a:lnTo>
                  <a:lnTo>
                    <a:pt x="0" y="0"/>
                  </a:lnTo>
                  <a:close/>
                  <a:moveTo>
                    <a:pt x="35" y="0"/>
                  </a:moveTo>
                  <a:lnTo>
                    <a:pt x="57" y="0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42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6" name="Freeform 114"/>
            <p:cNvSpPr>
              <a:spLocks/>
            </p:cNvSpPr>
            <p:nvPr/>
          </p:nvSpPr>
          <p:spPr bwMode="auto">
            <a:xfrm>
              <a:off x="4896" y="233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14 w 21"/>
                <a:gd name="T7" fmla="*/ 43 h 50"/>
                <a:gd name="T8" fmla="*/ 14 w 21"/>
                <a:gd name="T9" fmla="*/ 50 h 50"/>
                <a:gd name="T10" fmla="*/ 14 w 21"/>
                <a:gd name="T11" fmla="*/ 43 h 50"/>
                <a:gd name="T12" fmla="*/ 7 w 21"/>
                <a:gd name="T13" fmla="*/ 43 h 50"/>
                <a:gd name="T14" fmla="*/ 0 w 21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50"/>
                <a:gd name="T26" fmla="*/ 21 w 21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43"/>
                  </a:lnTo>
                  <a:lnTo>
                    <a:pt x="14" y="50"/>
                  </a:lnTo>
                  <a:lnTo>
                    <a:pt x="14" y="43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7" name="Freeform 115"/>
            <p:cNvSpPr>
              <a:spLocks/>
            </p:cNvSpPr>
            <p:nvPr/>
          </p:nvSpPr>
          <p:spPr bwMode="auto">
            <a:xfrm>
              <a:off x="4931" y="2337"/>
              <a:ext cx="22" cy="50"/>
            </a:xfrm>
            <a:custGeom>
              <a:avLst/>
              <a:gdLst>
                <a:gd name="T0" fmla="*/ 0 w 22"/>
                <a:gd name="T1" fmla="*/ 0 h 50"/>
                <a:gd name="T2" fmla="*/ 22 w 22"/>
                <a:gd name="T3" fmla="*/ 0 h 50"/>
                <a:gd name="T4" fmla="*/ 15 w 22"/>
                <a:gd name="T5" fmla="*/ 43 h 50"/>
                <a:gd name="T6" fmla="*/ 15 w 22"/>
                <a:gd name="T7" fmla="*/ 50 h 50"/>
                <a:gd name="T8" fmla="*/ 7 w 22"/>
                <a:gd name="T9" fmla="*/ 43 h 50"/>
                <a:gd name="T10" fmla="*/ 0 w 22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50"/>
                <a:gd name="T20" fmla="*/ 22 w 22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50">
                  <a:moveTo>
                    <a:pt x="0" y="0"/>
                  </a:moveTo>
                  <a:lnTo>
                    <a:pt x="22" y="0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8" name="Freeform 116"/>
            <p:cNvSpPr>
              <a:spLocks noEditPoints="1"/>
            </p:cNvSpPr>
            <p:nvPr/>
          </p:nvSpPr>
          <p:spPr bwMode="auto">
            <a:xfrm>
              <a:off x="5074" y="2302"/>
              <a:ext cx="64" cy="71"/>
            </a:xfrm>
            <a:custGeom>
              <a:avLst/>
              <a:gdLst>
                <a:gd name="T0" fmla="*/ 64 w 64"/>
                <a:gd name="T1" fmla="*/ 28 h 71"/>
                <a:gd name="T2" fmla="*/ 64 w 64"/>
                <a:gd name="T3" fmla="*/ 43 h 71"/>
                <a:gd name="T4" fmla="*/ 64 w 64"/>
                <a:gd name="T5" fmla="*/ 50 h 71"/>
                <a:gd name="T6" fmla="*/ 64 w 64"/>
                <a:gd name="T7" fmla="*/ 57 h 71"/>
                <a:gd name="T8" fmla="*/ 57 w 64"/>
                <a:gd name="T9" fmla="*/ 64 h 71"/>
                <a:gd name="T10" fmla="*/ 50 w 64"/>
                <a:gd name="T11" fmla="*/ 71 h 71"/>
                <a:gd name="T12" fmla="*/ 43 w 64"/>
                <a:gd name="T13" fmla="*/ 71 h 71"/>
                <a:gd name="T14" fmla="*/ 36 w 64"/>
                <a:gd name="T15" fmla="*/ 71 h 71"/>
                <a:gd name="T16" fmla="*/ 29 w 64"/>
                <a:gd name="T17" fmla="*/ 71 h 71"/>
                <a:gd name="T18" fmla="*/ 21 w 64"/>
                <a:gd name="T19" fmla="*/ 71 h 71"/>
                <a:gd name="T20" fmla="*/ 14 w 64"/>
                <a:gd name="T21" fmla="*/ 71 h 71"/>
                <a:gd name="T22" fmla="*/ 14 w 64"/>
                <a:gd name="T23" fmla="*/ 64 h 71"/>
                <a:gd name="T24" fmla="*/ 7 w 64"/>
                <a:gd name="T25" fmla="*/ 64 h 71"/>
                <a:gd name="T26" fmla="*/ 7 w 64"/>
                <a:gd name="T27" fmla="*/ 57 h 71"/>
                <a:gd name="T28" fmla="*/ 0 w 64"/>
                <a:gd name="T29" fmla="*/ 57 h 71"/>
                <a:gd name="T30" fmla="*/ 0 w 64"/>
                <a:gd name="T31" fmla="*/ 50 h 71"/>
                <a:gd name="T32" fmla="*/ 0 w 64"/>
                <a:gd name="T33" fmla="*/ 43 h 71"/>
                <a:gd name="T34" fmla="*/ 0 w 64"/>
                <a:gd name="T35" fmla="*/ 28 h 71"/>
                <a:gd name="T36" fmla="*/ 0 w 64"/>
                <a:gd name="T37" fmla="*/ 21 h 71"/>
                <a:gd name="T38" fmla="*/ 0 w 64"/>
                <a:gd name="T39" fmla="*/ 14 h 71"/>
                <a:gd name="T40" fmla="*/ 7 w 64"/>
                <a:gd name="T41" fmla="*/ 7 h 71"/>
                <a:gd name="T42" fmla="*/ 14 w 64"/>
                <a:gd name="T43" fmla="*/ 7 h 71"/>
                <a:gd name="T44" fmla="*/ 14 w 64"/>
                <a:gd name="T45" fmla="*/ 0 h 71"/>
                <a:gd name="T46" fmla="*/ 21 w 64"/>
                <a:gd name="T47" fmla="*/ 0 h 71"/>
                <a:gd name="T48" fmla="*/ 29 w 64"/>
                <a:gd name="T49" fmla="*/ 0 h 71"/>
                <a:gd name="T50" fmla="*/ 36 w 64"/>
                <a:gd name="T51" fmla="*/ 0 h 71"/>
                <a:gd name="T52" fmla="*/ 43 w 64"/>
                <a:gd name="T53" fmla="*/ 0 h 71"/>
                <a:gd name="T54" fmla="*/ 50 w 64"/>
                <a:gd name="T55" fmla="*/ 0 h 71"/>
                <a:gd name="T56" fmla="*/ 57 w 64"/>
                <a:gd name="T57" fmla="*/ 7 h 71"/>
                <a:gd name="T58" fmla="*/ 64 w 64"/>
                <a:gd name="T59" fmla="*/ 14 h 71"/>
                <a:gd name="T60" fmla="*/ 64 w 64"/>
                <a:gd name="T61" fmla="*/ 21 h 71"/>
                <a:gd name="T62" fmla="*/ 64 w 64"/>
                <a:gd name="T63" fmla="*/ 28 h 71"/>
                <a:gd name="T64" fmla="*/ 57 w 64"/>
                <a:gd name="T65" fmla="*/ 28 h 71"/>
                <a:gd name="T66" fmla="*/ 57 w 64"/>
                <a:gd name="T67" fmla="*/ 21 h 71"/>
                <a:gd name="T68" fmla="*/ 57 w 64"/>
                <a:gd name="T69" fmla="*/ 14 h 71"/>
                <a:gd name="T70" fmla="*/ 50 w 64"/>
                <a:gd name="T71" fmla="*/ 7 h 71"/>
                <a:gd name="T72" fmla="*/ 43 w 64"/>
                <a:gd name="T73" fmla="*/ 7 h 71"/>
                <a:gd name="T74" fmla="*/ 43 w 64"/>
                <a:gd name="T75" fmla="*/ 0 h 71"/>
                <a:gd name="T76" fmla="*/ 36 w 64"/>
                <a:gd name="T77" fmla="*/ 0 h 71"/>
                <a:gd name="T78" fmla="*/ 29 w 64"/>
                <a:gd name="T79" fmla="*/ 0 h 71"/>
                <a:gd name="T80" fmla="*/ 21 w 64"/>
                <a:gd name="T81" fmla="*/ 7 h 71"/>
                <a:gd name="T82" fmla="*/ 14 w 64"/>
                <a:gd name="T83" fmla="*/ 7 h 71"/>
                <a:gd name="T84" fmla="*/ 14 w 64"/>
                <a:gd name="T85" fmla="*/ 14 h 71"/>
                <a:gd name="T86" fmla="*/ 7 w 64"/>
                <a:gd name="T87" fmla="*/ 21 h 71"/>
                <a:gd name="T88" fmla="*/ 7 w 64"/>
                <a:gd name="T89" fmla="*/ 28 h 71"/>
                <a:gd name="T90" fmla="*/ 7 w 64"/>
                <a:gd name="T91" fmla="*/ 43 h 71"/>
                <a:gd name="T92" fmla="*/ 7 w 64"/>
                <a:gd name="T93" fmla="*/ 50 h 71"/>
                <a:gd name="T94" fmla="*/ 7 w 64"/>
                <a:gd name="T95" fmla="*/ 57 h 71"/>
                <a:gd name="T96" fmla="*/ 14 w 64"/>
                <a:gd name="T97" fmla="*/ 57 h 71"/>
                <a:gd name="T98" fmla="*/ 14 w 64"/>
                <a:gd name="T99" fmla="*/ 64 h 71"/>
                <a:gd name="T100" fmla="*/ 21 w 64"/>
                <a:gd name="T101" fmla="*/ 64 h 71"/>
                <a:gd name="T102" fmla="*/ 29 w 64"/>
                <a:gd name="T103" fmla="*/ 71 h 71"/>
                <a:gd name="T104" fmla="*/ 36 w 64"/>
                <a:gd name="T105" fmla="*/ 71 h 71"/>
                <a:gd name="T106" fmla="*/ 43 w 64"/>
                <a:gd name="T107" fmla="*/ 71 h 71"/>
                <a:gd name="T108" fmla="*/ 43 w 64"/>
                <a:gd name="T109" fmla="*/ 64 h 71"/>
                <a:gd name="T110" fmla="*/ 50 w 64"/>
                <a:gd name="T111" fmla="*/ 64 h 71"/>
                <a:gd name="T112" fmla="*/ 50 w 64"/>
                <a:gd name="T113" fmla="*/ 57 h 71"/>
                <a:gd name="T114" fmla="*/ 57 w 64"/>
                <a:gd name="T115" fmla="*/ 57 h 71"/>
                <a:gd name="T116" fmla="*/ 57 w 64"/>
                <a:gd name="T117" fmla="*/ 50 h 71"/>
                <a:gd name="T118" fmla="*/ 57 w 64"/>
                <a:gd name="T119" fmla="*/ 43 h 71"/>
                <a:gd name="T120" fmla="*/ 57 w 64"/>
                <a:gd name="T121" fmla="*/ 28 h 7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4"/>
                <a:gd name="T184" fmla="*/ 0 h 71"/>
                <a:gd name="T185" fmla="*/ 64 w 64"/>
                <a:gd name="T186" fmla="*/ 71 h 7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4" h="71">
                  <a:moveTo>
                    <a:pt x="64" y="28"/>
                  </a:moveTo>
                  <a:lnTo>
                    <a:pt x="64" y="43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64"/>
                  </a:lnTo>
                  <a:lnTo>
                    <a:pt x="50" y="71"/>
                  </a:lnTo>
                  <a:lnTo>
                    <a:pt x="43" y="71"/>
                  </a:lnTo>
                  <a:lnTo>
                    <a:pt x="36" y="71"/>
                  </a:lnTo>
                  <a:lnTo>
                    <a:pt x="29" y="71"/>
                  </a:lnTo>
                  <a:lnTo>
                    <a:pt x="21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7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  <a:close/>
                  <a:moveTo>
                    <a:pt x="57" y="28"/>
                  </a:moveTo>
                  <a:lnTo>
                    <a:pt x="57" y="21"/>
                  </a:lnTo>
                  <a:lnTo>
                    <a:pt x="57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14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21" y="64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3" y="71"/>
                  </a:lnTo>
                  <a:lnTo>
                    <a:pt x="43" y="64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57" y="57"/>
                  </a:lnTo>
                  <a:lnTo>
                    <a:pt x="57" y="50"/>
                  </a:lnTo>
                  <a:lnTo>
                    <a:pt x="57" y="43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9" name="Freeform 117"/>
            <p:cNvSpPr>
              <a:spLocks/>
            </p:cNvSpPr>
            <p:nvPr/>
          </p:nvSpPr>
          <p:spPr bwMode="auto">
            <a:xfrm>
              <a:off x="5074" y="2302"/>
              <a:ext cx="64" cy="71"/>
            </a:xfrm>
            <a:custGeom>
              <a:avLst/>
              <a:gdLst>
                <a:gd name="T0" fmla="*/ 64 w 64"/>
                <a:gd name="T1" fmla="*/ 28 h 71"/>
                <a:gd name="T2" fmla="*/ 64 w 64"/>
                <a:gd name="T3" fmla="*/ 43 h 71"/>
                <a:gd name="T4" fmla="*/ 64 w 64"/>
                <a:gd name="T5" fmla="*/ 50 h 71"/>
                <a:gd name="T6" fmla="*/ 64 w 64"/>
                <a:gd name="T7" fmla="*/ 57 h 71"/>
                <a:gd name="T8" fmla="*/ 57 w 64"/>
                <a:gd name="T9" fmla="*/ 64 h 71"/>
                <a:gd name="T10" fmla="*/ 50 w 64"/>
                <a:gd name="T11" fmla="*/ 71 h 71"/>
                <a:gd name="T12" fmla="*/ 43 w 64"/>
                <a:gd name="T13" fmla="*/ 71 h 71"/>
                <a:gd name="T14" fmla="*/ 36 w 64"/>
                <a:gd name="T15" fmla="*/ 71 h 71"/>
                <a:gd name="T16" fmla="*/ 29 w 64"/>
                <a:gd name="T17" fmla="*/ 71 h 71"/>
                <a:gd name="T18" fmla="*/ 21 w 64"/>
                <a:gd name="T19" fmla="*/ 71 h 71"/>
                <a:gd name="T20" fmla="*/ 14 w 64"/>
                <a:gd name="T21" fmla="*/ 71 h 71"/>
                <a:gd name="T22" fmla="*/ 14 w 64"/>
                <a:gd name="T23" fmla="*/ 64 h 71"/>
                <a:gd name="T24" fmla="*/ 7 w 64"/>
                <a:gd name="T25" fmla="*/ 64 h 71"/>
                <a:gd name="T26" fmla="*/ 7 w 64"/>
                <a:gd name="T27" fmla="*/ 57 h 71"/>
                <a:gd name="T28" fmla="*/ 0 w 64"/>
                <a:gd name="T29" fmla="*/ 57 h 71"/>
                <a:gd name="T30" fmla="*/ 0 w 64"/>
                <a:gd name="T31" fmla="*/ 50 h 71"/>
                <a:gd name="T32" fmla="*/ 0 w 64"/>
                <a:gd name="T33" fmla="*/ 43 h 71"/>
                <a:gd name="T34" fmla="*/ 0 w 64"/>
                <a:gd name="T35" fmla="*/ 28 h 71"/>
                <a:gd name="T36" fmla="*/ 0 w 64"/>
                <a:gd name="T37" fmla="*/ 21 h 71"/>
                <a:gd name="T38" fmla="*/ 0 w 64"/>
                <a:gd name="T39" fmla="*/ 14 h 71"/>
                <a:gd name="T40" fmla="*/ 7 w 64"/>
                <a:gd name="T41" fmla="*/ 7 h 71"/>
                <a:gd name="T42" fmla="*/ 14 w 64"/>
                <a:gd name="T43" fmla="*/ 7 h 71"/>
                <a:gd name="T44" fmla="*/ 14 w 64"/>
                <a:gd name="T45" fmla="*/ 0 h 71"/>
                <a:gd name="T46" fmla="*/ 21 w 64"/>
                <a:gd name="T47" fmla="*/ 0 h 71"/>
                <a:gd name="T48" fmla="*/ 29 w 64"/>
                <a:gd name="T49" fmla="*/ 0 h 71"/>
                <a:gd name="T50" fmla="*/ 36 w 64"/>
                <a:gd name="T51" fmla="*/ 0 h 71"/>
                <a:gd name="T52" fmla="*/ 43 w 64"/>
                <a:gd name="T53" fmla="*/ 0 h 71"/>
                <a:gd name="T54" fmla="*/ 50 w 64"/>
                <a:gd name="T55" fmla="*/ 0 h 71"/>
                <a:gd name="T56" fmla="*/ 57 w 64"/>
                <a:gd name="T57" fmla="*/ 7 h 71"/>
                <a:gd name="T58" fmla="*/ 64 w 64"/>
                <a:gd name="T59" fmla="*/ 14 h 71"/>
                <a:gd name="T60" fmla="*/ 64 w 64"/>
                <a:gd name="T61" fmla="*/ 21 h 71"/>
                <a:gd name="T62" fmla="*/ 64 w 64"/>
                <a:gd name="T63" fmla="*/ 28 h 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71"/>
                <a:gd name="T98" fmla="*/ 64 w 64"/>
                <a:gd name="T99" fmla="*/ 71 h 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71">
                  <a:moveTo>
                    <a:pt x="64" y="28"/>
                  </a:moveTo>
                  <a:lnTo>
                    <a:pt x="64" y="43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64"/>
                  </a:lnTo>
                  <a:lnTo>
                    <a:pt x="50" y="71"/>
                  </a:lnTo>
                  <a:lnTo>
                    <a:pt x="43" y="71"/>
                  </a:lnTo>
                  <a:lnTo>
                    <a:pt x="36" y="71"/>
                  </a:lnTo>
                  <a:lnTo>
                    <a:pt x="29" y="71"/>
                  </a:lnTo>
                  <a:lnTo>
                    <a:pt x="21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7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0" name="Freeform 118"/>
            <p:cNvSpPr>
              <a:spLocks/>
            </p:cNvSpPr>
            <p:nvPr/>
          </p:nvSpPr>
          <p:spPr bwMode="auto">
            <a:xfrm>
              <a:off x="5081" y="2302"/>
              <a:ext cx="50" cy="71"/>
            </a:xfrm>
            <a:custGeom>
              <a:avLst/>
              <a:gdLst>
                <a:gd name="T0" fmla="*/ 50 w 50"/>
                <a:gd name="T1" fmla="*/ 28 h 71"/>
                <a:gd name="T2" fmla="*/ 50 w 50"/>
                <a:gd name="T3" fmla="*/ 21 h 71"/>
                <a:gd name="T4" fmla="*/ 50 w 50"/>
                <a:gd name="T5" fmla="*/ 14 h 71"/>
                <a:gd name="T6" fmla="*/ 43 w 50"/>
                <a:gd name="T7" fmla="*/ 7 h 71"/>
                <a:gd name="T8" fmla="*/ 36 w 50"/>
                <a:gd name="T9" fmla="*/ 7 h 71"/>
                <a:gd name="T10" fmla="*/ 36 w 50"/>
                <a:gd name="T11" fmla="*/ 0 h 71"/>
                <a:gd name="T12" fmla="*/ 29 w 50"/>
                <a:gd name="T13" fmla="*/ 0 h 71"/>
                <a:gd name="T14" fmla="*/ 22 w 50"/>
                <a:gd name="T15" fmla="*/ 0 h 71"/>
                <a:gd name="T16" fmla="*/ 14 w 50"/>
                <a:gd name="T17" fmla="*/ 7 h 71"/>
                <a:gd name="T18" fmla="*/ 7 w 50"/>
                <a:gd name="T19" fmla="*/ 7 h 71"/>
                <a:gd name="T20" fmla="*/ 7 w 50"/>
                <a:gd name="T21" fmla="*/ 14 h 71"/>
                <a:gd name="T22" fmla="*/ 0 w 50"/>
                <a:gd name="T23" fmla="*/ 21 h 71"/>
                <a:gd name="T24" fmla="*/ 0 w 50"/>
                <a:gd name="T25" fmla="*/ 28 h 71"/>
                <a:gd name="T26" fmla="*/ 0 w 50"/>
                <a:gd name="T27" fmla="*/ 43 h 71"/>
                <a:gd name="T28" fmla="*/ 0 w 50"/>
                <a:gd name="T29" fmla="*/ 50 h 71"/>
                <a:gd name="T30" fmla="*/ 0 w 50"/>
                <a:gd name="T31" fmla="*/ 57 h 71"/>
                <a:gd name="T32" fmla="*/ 7 w 50"/>
                <a:gd name="T33" fmla="*/ 57 h 71"/>
                <a:gd name="T34" fmla="*/ 7 w 50"/>
                <a:gd name="T35" fmla="*/ 64 h 71"/>
                <a:gd name="T36" fmla="*/ 14 w 50"/>
                <a:gd name="T37" fmla="*/ 64 h 71"/>
                <a:gd name="T38" fmla="*/ 22 w 50"/>
                <a:gd name="T39" fmla="*/ 71 h 71"/>
                <a:gd name="T40" fmla="*/ 29 w 50"/>
                <a:gd name="T41" fmla="*/ 71 h 71"/>
                <a:gd name="T42" fmla="*/ 36 w 50"/>
                <a:gd name="T43" fmla="*/ 71 h 71"/>
                <a:gd name="T44" fmla="*/ 36 w 50"/>
                <a:gd name="T45" fmla="*/ 64 h 71"/>
                <a:gd name="T46" fmla="*/ 43 w 50"/>
                <a:gd name="T47" fmla="*/ 64 h 71"/>
                <a:gd name="T48" fmla="*/ 43 w 50"/>
                <a:gd name="T49" fmla="*/ 57 h 71"/>
                <a:gd name="T50" fmla="*/ 50 w 50"/>
                <a:gd name="T51" fmla="*/ 57 h 71"/>
                <a:gd name="T52" fmla="*/ 50 w 50"/>
                <a:gd name="T53" fmla="*/ 50 h 71"/>
                <a:gd name="T54" fmla="*/ 50 w 50"/>
                <a:gd name="T55" fmla="*/ 43 h 71"/>
                <a:gd name="T56" fmla="*/ 50 w 50"/>
                <a:gd name="T57" fmla="*/ 28 h 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71"/>
                <a:gd name="T89" fmla="*/ 50 w 50"/>
                <a:gd name="T90" fmla="*/ 71 h 7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71">
                  <a:moveTo>
                    <a:pt x="50" y="28"/>
                  </a:moveTo>
                  <a:lnTo>
                    <a:pt x="50" y="21"/>
                  </a:lnTo>
                  <a:lnTo>
                    <a:pt x="50" y="14"/>
                  </a:lnTo>
                  <a:lnTo>
                    <a:pt x="43" y="7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22" y="71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43" y="64"/>
                  </a:lnTo>
                  <a:lnTo>
                    <a:pt x="43" y="57"/>
                  </a:lnTo>
                  <a:lnTo>
                    <a:pt x="50" y="57"/>
                  </a:lnTo>
                  <a:lnTo>
                    <a:pt x="50" y="50"/>
                  </a:lnTo>
                  <a:lnTo>
                    <a:pt x="50" y="43"/>
                  </a:lnTo>
                  <a:lnTo>
                    <a:pt x="5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1" name="Rectangle 119"/>
            <p:cNvSpPr>
              <a:spLocks noChangeArrowheads="1"/>
            </p:cNvSpPr>
            <p:nvPr/>
          </p:nvSpPr>
          <p:spPr bwMode="auto">
            <a:xfrm>
              <a:off x="5070" y="211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970" dirty="0">
                  <a:solidFill>
                    <a:schemeClr val="hlink"/>
                  </a:solidFill>
                  <a:cs typeface="Times New Roman (Arabic)" charset="-78"/>
                </a:rPr>
                <a:t>k</a:t>
              </a:r>
              <a:endParaRPr lang="en-GB" altLang="ar-SA" sz="1235" dirty="0">
                <a:cs typeface="Times New Roman (Arabic)" charset="-78"/>
              </a:endParaRPr>
            </a:p>
          </p:txBody>
        </p:sp>
        <p:sp>
          <p:nvSpPr>
            <p:cNvPr id="13362" name="Line 120"/>
            <p:cNvSpPr>
              <a:spLocks noChangeShapeType="1"/>
            </p:cNvSpPr>
            <p:nvPr/>
          </p:nvSpPr>
          <p:spPr bwMode="auto">
            <a:xfrm flipH="1">
              <a:off x="4560" y="2448"/>
              <a:ext cx="48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635544" y="2286006"/>
            <a:ext cx="7850498" cy="335971"/>
            <a:chOff x="384" y="1438"/>
            <a:chExt cx="5609" cy="240"/>
          </a:xfrm>
        </p:grpSpPr>
        <p:sp>
          <p:nvSpPr>
            <p:cNvPr id="13348" name="Text Box 122"/>
            <p:cNvSpPr txBox="1">
              <a:spLocks noChangeArrowheads="1"/>
            </p:cNvSpPr>
            <p:nvPr/>
          </p:nvSpPr>
          <p:spPr bwMode="auto">
            <a:xfrm>
              <a:off x="384" y="1438"/>
              <a:ext cx="5609" cy="24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de-DE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   </a:t>
              </a:r>
              <a:r>
                <a:rPr lang="en-GB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Shared Key = k</a:t>
              </a:r>
              <a:r>
                <a:rPr lang="de-DE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                                      Secret key agreement                                   </a:t>
              </a:r>
              <a:r>
                <a:rPr lang="en-GB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Shared Key = k</a:t>
              </a:r>
              <a:endParaRPr lang="de-DE" altLang="ar-SA" sz="1587" u="none" dirty="0">
                <a:solidFill>
                  <a:schemeClr val="hlink"/>
                </a:solidFill>
                <a:latin typeface="Arial Narrow" pitchFamily="34" charset="0"/>
                <a:cs typeface="Times New Roman (Arabic)" charset="-78"/>
              </a:endParaRPr>
            </a:p>
          </p:txBody>
        </p:sp>
        <p:sp>
          <p:nvSpPr>
            <p:cNvPr id="13349" name="Line 123"/>
            <p:cNvSpPr>
              <a:spLocks noChangeShapeType="1"/>
            </p:cNvSpPr>
            <p:nvPr/>
          </p:nvSpPr>
          <p:spPr bwMode="auto">
            <a:xfrm>
              <a:off x="1423" y="1563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50" name="Line 124"/>
            <p:cNvSpPr>
              <a:spLocks noChangeShapeType="1"/>
            </p:cNvSpPr>
            <p:nvPr/>
          </p:nvSpPr>
          <p:spPr bwMode="auto">
            <a:xfrm flipV="1">
              <a:off x="3939" y="1563"/>
              <a:ext cx="97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1343883" y="2955143"/>
            <a:ext cx="1177297" cy="1126901"/>
            <a:chOff x="1120" y="1679"/>
            <a:chExt cx="841" cy="804"/>
          </a:xfrm>
        </p:grpSpPr>
        <p:sp>
          <p:nvSpPr>
            <p:cNvPr id="13337" name="Freeform 126"/>
            <p:cNvSpPr>
              <a:spLocks/>
            </p:cNvSpPr>
            <p:nvPr/>
          </p:nvSpPr>
          <p:spPr bwMode="auto">
            <a:xfrm>
              <a:off x="1795" y="2000"/>
              <a:ext cx="64" cy="192"/>
            </a:xfrm>
            <a:custGeom>
              <a:avLst/>
              <a:gdLst>
                <a:gd name="T0" fmla="*/ 64 w 64"/>
                <a:gd name="T1" fmla="*/ 0 h 192"/>
                <a:gd name="T2" fmla="*/ 64 w 64"/>
                <a:gd name="T3" fmla="*/ 157 h 192"/>
                <a:gd name="T4" fmla="*/ 0 w 64"/>
                <a:gd name="T5" fmla="*/ 192 h 192"/>
                <a:gd name="T6" fmla="*/ 0 w 64"/>
                <a:gd name="T7" fmla="*/ 2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92"/>
                <a:gd name="T14" fmla="*/ 64 w 6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92">
                  <a:moveTo>
                    <a:pt x="64" y="0"/>
                  </a:moveTo>
                  <a:lnTo>
                    <a:pt x="64" y="157"/>
                  </a:lnTo>
                  <a:lnTo>
                    <a:pt x="0" y="192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8" name="Freeform 127"/>
            <p:cNvSpPr>
              <a:spLocks/>
            </p:cNvSpPr>
            <p:nvPr/>
          </p:nvSpPr>
          <p:spPr bwMode="auto">
            <a:xfrm>
              <a:off x="1809" y="2050"/>
              <a:ext cx="36" cy="100"/>
            </a:xfrm>
            <a:custGeom>
              <a:avLst/>
              <a:gdLst>
                <a:gd name="T0" fmla="*/ 36 w 36"/>
                <a:gd name="T1" fmla="*/ 35 h 100"/>
                <a:gd name="T2" fmla="*/ 36 w 36"/>
                <a:gd name="T3" fmla="*/ 57 h 100"/>
                <a:gd name="T4" fmla="*/ 36 w 36"/>
                <a:gd name="T5" fmla="*/ 64 h 100"/>
                <a:gd name="T6" fmla="*/ 36 w 36"/>
                <a:gd name="T7" fmla="*/ 71 h 100"/>
                <a:gd name="T8" fmla="*/ 36 w 36"/>
                <a:gd name="T9" fmla="*/ 78 h 100"/>
                <a:gd name="T10" fmla="*/ 29 w 36"/>
                <a:gd name="T11" fmla="*/ 85 h 100"/>
                <a:gd name="T12" fmla="*/ 29 w 36"/>
                <a:gd name="T13" fmla="*/ 92 h 100"/>
                <a:gd name="T14" fmla="*/ 22 w 36"/>
                <a:gd name="T15" fmla="*/ 100 h 100"/>
                <a:gd name="T16" fmla="*/ 15 w 36"/>
                <a:gd name="T17" fmla="*/ 100 h 100"/>
                <a:gd name="T18" fmla="*/ 15 w 36"/>
                <a:gd name="T19" fmla="*/ 92 h 100"/>
                <a:gd name="T20" fmla="*/ 8 w 36"/>
                <a:gd name="T21" fmla="*/ 92 h 100"/>
                <a:gd name="T22" fmla="*/ 8 w 36"/>
                <a:gd name="T23" fmla="*/ 85 h 100"/>
                <a:gd name="T24" fmla="*/ 0 w 36"/>
                <a:gd name="T25" fmla="*/ 85 h 100"/>
                <a:gd name="T26" fmla="*/ 0 w 36"/>
                <a:gd name="T27" fmla="*/ 78 h 100"/>
                <a:gd name="T28" fmla="*/ 0 w 36"/>
                <a:gd name="T29" fmla="*/ 71 h 100"/>
                <a:gd name="T30" fmla="*/ 0 w 36"/>
                <a:gd name="T31" fmla="*/ 64 h 100"/>
                <a:gd name="T32" fmla="*/ 0 w 36"/>
                <a:gd name="T33" fmla="*/ 57 h 100"/>
                <a:gd name="T34" fmla="*/ 0 w 36"/>
                <a:gd name="T35" fmla="*/ 35 h 100"/>
                <a:gd name="T36" fmla="*/ 0 w 36"/>
                <a:gd name="T37" fmla="*/ 28 h 100"/>
                <a:gd name="T38" fmla="*/ 0 w 36"/>
                <a:gd name="T39" fmla="*/ 21 h 100"/>
                <a:gd name="T40" fmla="*/ 0 w 36"/>
                <a:gd name="T41" fmla="*/ 14 h 100"/>
                <a:gd name="T42" fmla="*/ 8 w 36"/>
                <a:gd name="T43" fmla="*/ 7 h 100"/>
                <a:gd name="T44" fmla="*/ 8 w 36"/>
                <a:gd name="T45" fmla="*/ 0 h 100"/>
                <a:gd name="T46" fmla="*/ 15 w 36"/>
                <a:gd name="T47" fmla="*/ 0 h 100"/>
                <a:gd name="T48" fmla="*/ 22 w 36"/>
                <a:gd name="T49" fmla="*/ 0 h 100"/>
                <a:gd name="T50" fmla="*/ 29 w 36"/>
                <a:gd name="T51" fmla="*/ 0 h 100"/>
                <a:gd name="T52" fmla="*/ 29 w 36"/>
                <a:gd name="T53" fmla="*/ 7 h 100"/>
                <a:gd name="T54" fmla="*/ 36 w 36"/>
                <a:gd name="T55" fmla="*/ 7 h 100"/>
                <a:gd name="T56" fmla="*/ 36 w 36"/>
                <a:gd name="T57" fmla="*/ 14 h 100"/>
                <a:gd name="T58" fmla="*/ 36 w 36"/>
                <a:gd name="T59" fmla="*/ 21 h 100"/>
                <a:gd name="T60" fmla="*/ 36 w 36"/>
                <a:gd name="T61" fmla="*/ 28 h 100"/>
                <a:gd name="T62" fmla="*/ 36 w 36"/>
                <a:gd name="T63" fmla="*/ 35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100"/>
                <a:gd name="T98" fmla="*/ 36 w 36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100">
                  <a:moveTo>
                    <a:pt x="36" y="35"/>
                  </a:moveTo>
                  <a:lnTo>
                    <a:pt x="36" y="57"/>
                  </a:lnTo>
                  <a:lnTo>
                    <a:pt x="36" y="64"/>
                  </a:lnTo>
                  <a:lnTo>
                    <a:pt x="36" y="71"/>
                  </a:lnTo>
                  <a:lnTo>
                    <a:pt x="36" y="78"/>
                  </a:lnTo>
                  <a:lnTo>
                    <a:pt x="29" y="85"/>
                  </a:lnTo>
                  <a:lnTo>
                    <a:pt x="29" y="92"/>
                  </a:lnTo>
                  <a:lnTo>
                    <a:pt x="22" y="100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8" y="92"/>
                  </a:lnTo>
                  <a:lnTo>
                    <a:pt x="8" y="85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1"/>
                  </a:lnTo>
                  <a:lnTo>
                    <a:pt x="36" y="28"/>
                  </a:lnTo>
                  <a:lnTo>
                    <a:pt x="36" y="3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9" name="Freeform 128"/>
            <p:cNvSpPr>
              <a:spLocks/>
            </p:cNvSpPr>
            <p:nvPr/>
          </p:nvSpPr>
          <p:spPr bwMode="auto">
            <a:xfrm>
              <a:off x="1809" y="2050"/>
              <a:ext cx="36" cy="92"/>
            </a:xfrm>
            <a:custGeom>
              <a:avLst/>
              <a:gdLst>
                <a:gd name="T0" fmla="*/ 36 w 36"/>
                <a:gd name="T1" fmla="*/ 42 h 92"/>
                <a:gd name="T2" fmla="*/ 36 w 36"/>
                <a:gd name="T3" fmla="*/ 35 h 92"/>
                <a:gd name="T4" fmla="*/ 36 w 36"/>
                <a:gd name="T5" fmla="*/ 28 h 92"/>
                <a:gd name="T6" fmla="*/ 36 w 36"/>
                <a:gd name="T7" fmla="*/ 21 h 92"/>
                <a:gd name="T8" fmla="*/ 29 w 36"/>
                <a:gd name="T9" fmla="*/ 21 h 92"/>
                <a:gd name="T10" fmla="*/ 29 w 36"/>
                <a:gd name="T11" fmla="*/ 14 h 92"/>
                <a:gd name="T12" fmla="*/ 29 w 36"/>
                <a:gd name="T13" fmla="*/ 7 h 92"/>
                <a:gd name="T14" fmla="*/ 22 w 36"/>
                <a:gd name="T15" fmla="*/ 7 h 92"/>
                <a:gd name="T16" fmla="*/ 22 w 36"/>
                <a:gd name="T17" fmla="*/ 0 h 92"/>
                <a:gd name="T18" fmla="*/ 15 w 36"/>
                <a:gd name="T19" fmla="*/ 7 h 92"/>
                <a:gd name="T20" fmla="*/ 8 w 36"/>
                <a:gd name="T21" fmla="*/ 7 h 92"/>
                <a:gd name="T22" fmla="*/ 8 w 36"/>
                <a:gd name="T23" fmla="*/ 14 h 92"/>
                <a:gd name="T24" fmla="*/ 8 w 36"/>
                <a:gd name="T25" fmla="*/ 21 h 92"/>
                <a:gd name="T26" fmla="*/ 8 w 36"/>
                <a:gd name="T27" fmla="*/ 28 h 92"/>
                <a:gd name="T28" fmla="*/ 0 w 36"/>
                <a:gd name="T29" fmla="*/ 35 h 92"/>
                <a:gd name="T30" fmla="*/ 0 w 36"/>
                <a:gd name="T31" fmla="*/ 42 h 92"/>
                <a:gd name="T32" fmla="*/ 0 w 36"/>
                <a:gd name="T33" fmla="*/ 57 h 92"/>
                <a:gd name="T34" fmla="*/ 0 w 36"/>
                <a:gd name="T35" fmla="*/ 64 h 92"/>
                <a:gd name="T36" fmla="*/ 8 w 36"/>
                <a:gd name="T37" fmla="*/ 64 h 92"/>
                <a:gd name="T38" fmla="*/ 8 w 36"/>
                <a:gd name="T39" fmla="*/ 71 h 92"/>
                <a:gd name="T40" fmla="*/ 8 w 36"/>
                <a:gd name="T41" fmla="*/ 78 h 92"/>
                <a:gd name="T42" fmla="*/ 8 w 36"/>
                <a:gd name="T43" fmla="*/ 85 h 92"/>
                <a:gd name="T44" fmla="*/ 15 w 36"/>
                <a:gd name="T45" fmla="*/ 85 h 92"/>
                <a:gd name="T46" fmla="*/ 15 w 36"/>
                <a:gd name="T47" fmla="*/ 92 h 92"/>
                <a:gd name="T48" fmla="*/ 22 w 36"/>
                <a:gd name="T49" fmla="*/ 92 h 92"/>
                <a:gd name="T50" fmla="*/ 22 w 36"/>
                <a:gd name="T51" fmla="*/ 85 h 92"/>
                <a:gd name="T52" fmla="*/ 29 w 36"/>
                <a:gd name="T53" fmla="*/ 85 h 92"/>
                <a:gd name="T54" fmla="*/ 29 w 36"/>
                <a:gd name="T55" fmla="*/ 78 h 92"/>
                <a:gd name="T56" fmla="*/ 29 w 36"/>
                <a:gd name="T57" fmla="*/ 71 h 92"/>
                <a:gd name="T58" fmla="*/ 36 w 36"/>
                <a:gd name="T59" fmla="*/ 71 h 92"/>
                <a:gd name="T60" fmla="*/ 36 w 36"/>
                <a:gd name="T61" fmla="*/ 64 h 92"/>
                <a:gd name="T62" fmla="*/ 36 w 36"/>
                <a:gd name="T63" fmla="*/ 57 h 92"/>
                <a:gd name="T64" fmla="*/ 36 w 36"/>
                <a:gd name="T65" fmla="*/ 4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92"/>
                <a:gd name="T101" fmla="*/ 36 w 3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92">
                  <a:moveTo>
                    <a:pt x="36" y="42"/>
                  </a:moveTo>
                  <a:lnTo>
                    <a:pt x="36" y="35"/>
                  </a:lnTo>
                  <a:lnTo>
                    <a:pt x="36" y="28"/>
                  </a:lnTo>
                  <a:lnTo>
                    <a:pt x="36" y="2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71"/>
                  </a:lnTo>
                  <a:lnTo>
                    <a:pt x="8" y="78"/>
                  </a:lnTo>
                  <a:lnTo>
                    <a:pt x="8" y="85"/>
                  </a:lnTo>
                  <a:lnTo>
                    <a:pt x="15" y="85"/>
                  </a:lnTo>
                  <a:lnTo>
                    <a:pt x="15" y="92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29" y="85"/>
                  </a:lnTo>
                  <a:lnTo>
                    <a:pt x="29" y="78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36" y="57"/>
                  </a:lnTo>
                  <a:lnTo>
                    <a:pt x="36" y="4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0" name="Freeform 129"/>
            <p:cNvSpPr>
              <a:spLocks/>
            </p:cNvSpPr>
            <p:nvPr/>
          </p:nvSpPr>
          <p:spPr bwMode="auto">
            <a:xfrm>
              <a:off x="1824" y="2064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50 w 71"/>
                <a:gd name="T3" fmla="*/ 0 h 64"/>
                <a:gd name="T4" fmla="*/ 57 w 71"/>
                <a:gd name="T5" fmla="*/ 0 h 64"/>
                <a:gd name="T6" fmla="*/ 57 w 71"/>
                <a:gd name="T7" fmla="*/ 7 h 64"/>
                <a:gd name="T8" fmla="*/ 64 w 71"/>
                <a:gd name="T9" fmla="*/ 7 h 64"/>
                <a:gd name="T10" fmla="*/ 64 w 71"/>
                <a:gd name="T11" fmla="*/ 14 h 64"/>
                <a:gd name="T12" fmla="*/ 71 w 71"/>
                <a:gd name="T13" fmla="*/ 14 h 64"/>
                <a:gd name="T14" fmla="*/ 71 w 71"/>
                <a:gd name="T15" fmla="*/ 21 h 64"/>
                <a:gd name="T16" fmla="*/ 71 w 71"/>
                <a:gd name="T17" fmla="*/ 28 h 64"/>
                <a:gd name="T18" fmla="*/ 71 w 71"/>
                <a:gd name="T19" fmla="*/ 36 h 64"/>
                <a:gd name="T20" fmla="*/ 71 w 71"/>
                <a:gd name="T21" fmla="*/ 43 h 64"/>
                <a:gd name="T22" fmla="*/ 71 w 71"/>
                <a:gd name="T23" fmla="*/ 50 h 64"/>
                <a:gd name="T24" fmla="*/ 64 w 71"/>
                <a:gd name="T25" fmla="*/ 50 h 64"/>
                <a:gd name="T26" fmla="*/ 64 w 71"/>
                <a:gd name="T27" fmla="*/ 57 h 64"/>
                <a:gd name="T28" fmla="*/ 57 w 71"/>
                <a:gd name="T29" fmla="*/ 57 h 64"/>
                <a:gd name="T30" fmla="*/ 50 w 71"/>
                <a:gd name="T31" fmla="*/ 57 h 64"/>
                <a:gd name="T32" fmla="*/ 0 w 71"/>
                <a:gd name="T33" fmla="*/ 64 h 64"/>
                <a:gd name="T34" fmla="*/ 0 w 71"/>
                <a:gd name="T35" fmla="*/ 57 h 64"/>
                <a:gd name="T36" fmla="*/ 50 w 71"/>
                <a:gd name="T37" fmla="*/ 57 h 64"/>
                <a:gd name="T38" fmla="*/ 57 w 71"/>
                <a:gd name="T39" fmla="*/ 50 h 64"/>
                <a:gd name="T40" fmla="*/ 64 w 71"/>
                <a:gd name="T41" fmla="*/ 50 h 64"/>
                <a:gd name="T42" fmla="*/ 64 w 71"/>
                <a:gd name="T43" fmla="*/ 43 h 64"/>
                <a:gd name="T44" fmla="*/ 64 w 71"/>
                <a:gd name="T45" fmla="*/ 36 h 64"/>
                <a:gd name="T46" fmla="*/ 64 w 71"/>
                <a:gd name="T47" fmla="*/ 28 h 64"/>
                <a:gd name="T48" fmla="*/ 64 w 71"/>
                <a:gd name="T49" fmla="*/ 21 h 64"/>
                <a:gd name="T50" fmla="*/ 64 w 71"/>
                <a:gd name="T51" fmla="*/ 14 h 64"/>
                <a:gd name="T52" fmla="*/ 57 w 71"/>
                <a:gd name="T53" fmla="*/ 14 h 64"/>
                <a:gd name="T54" fmla="*/ 57 w 71"/>
                <a:gd name="T55" fmla="*/ 7 h 64"/>
                <a:gd name="T56" fmla="*/ 50 w 71"/>
                <a:gd name="T57" fmla="*/ 7 h 64"/>
                <a:gd name="T58" fmla="*/ 0 w 71"/>
                <a:gd name="T59" fmla="*/ 7 h 64"/>
                <a:gd name="T60" fmla="*/ 0 w 71"/>
                <a:gd name="T61" fmla="*/ 0 h 6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"/>
                <a:gd name="T94" fmla="*/ 0 h 64"/>
                <a:gd name="T95" fmla="*/ 71 w 71"/>
                <a:gd name="T96" fmla="*/ 64 h 6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" h="64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57" y="7"/>
                  </a:lnTo>
                  <a:lnTo>
                    <a:pt x="64" y="7"/>
                  </a:lnTo>
                  <a:lnTo>
                    <a:pt x="64" y="14"/>
                  </a:lnTo>
                  <a:lnTo>
                    <a:pt x="71" y="14"/>
                  </a:lnTo>
                  <a:lnTo>
                    <a:pt x="71" y="21"/>
                  </a:lnTo>
                  <a:lnTo>
                    <a:pt x="71" y="28"/>
                  </a:lnTo>
                  <a:lnTo>
                    <a:pt x="71" y="36"/>
                  </a:lnTo>
                  <a:lnTo>
                    <a:pt x="71" y="43"/>
                  </a:lnTo>
                  <a:lnTo>
                    <a:pt x="71" y="50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57"/>
                  </a:lnTo>
                  <a:lnTo>
                    <a:pt x="50" y="57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50" y="57"/>
                  </a:lnTo>
                  <a:lnTo>
                    <a:pt x="57" y="50"/>
                  </a:lnTo>
                  <a:lnTo>
                    <a:pt x="64" y="50"/>
                  </a:lnTo>
                  <a:lnTo>
                    <a:pt x="64" y="43"/>
                  </a:lnTo>
                  <a:lnTo>
                    <a:pt x="64" y="36"/>
                  </a:lnTo>
                  <a:lnTo>
                    <a:pt x="64" y="28"/>
                  </a:lnTo>
                  <a:lnTo>
                    <a:pt x="64" y="21"/>
                  </a:lnTo>
                  <a:lnTo>
                    <a:pt x="64" y="14"/>
                  </a:lnTo>
                  <a:lnTo>
                    <a:pt x="57" y="14"/>
                  </a:lnTo>
                  <a:lnTo>
                    <a:pt x="57" y="7"/>
                  </a:lnTo>
                  <a:lnTo>
                    <a:pt x="50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1" name="Freeform 130"/>
            <p:cNvSpPr>
              <a:spLocks/>
            </p:cNvSpPr>
            <p:nvPr/>
          </p:nvSpPr>
          <p:spPr bwMode="auto">
            <a:xfrm>
              <a:off x="1296" y="1920"/>
              <a:ext cx="664" cy="563"/>
            </a:xfrm>
            <a:custGeom>
              <a:avLst/>
              <a:gdLst>
                <a:gd name="T0" fmla="*/ 257 w 664"/>
                <a:gd name="T1" fmla="*/ 0 h 563"/>
                <a:gd name="T2" fmla="*/ 664 w 664"/>
                <a:gd name="T3" fmla="*/ 0 h 563"/>
                <a:gd name="T4" fmla="*/ 400 w 664"/>
                <a:gd name="T5" fmla="*/ 157 h 563"/>
                <a:gd name="T6" fmla="*/ 0 w 664"/>
                <a:gd name="T7" fmla="*/ 157 h 563"/>
                <a:gd name="T8" fmla="*/ 0 w 664"/>
                <a:gd name="T9" fmla="*/ 563 h 563"/>
                <a:gd name="T10" fmla="*/ 400 w 664"/>
                <a:gd name="T11" fmla="*/ 563 h 563"/>
                <a:gd name="T12" fmla="*/ 400 w 664"/>
                <a:gd name="T13" fmla="*/ 157 h 5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4"/>
                <a:gd name="T22" fmla="*/ 0 h 563"/>
                <a:gd name="T23" fmla="*/ 664 w 664"/>
                <a:gd name="T24" fmla="*/ 563 h 5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4" h="563">
                  <a:moveTo>
                    <a:pt x="257" y="0"/>
                  </a:moveTo>
                  <a:lnTo>
                    <a:pt x="664" y="0"/>
                  </a:lnTo>
                  <a:lnTo>
                    <a:pt x="400" y="157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400" y="563"/>
                  </a:lnTo>
                  <a:lnTo>
                    <a:pt x="400" y="15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2" name="Line 131"/>
            <p:cNvSpPr>
              <a:spLocks noChangeShapeType="1"/>
            </p:cNvSpPr>
            <p:nvPr/>
          </p:nvSpPr>
          <p:spPr bwMode="auto">
            <a:xfrm flipH="1">
              <a:off x="1296" y="1920"/>
              <a:ext cx="257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3" name="Freeform 132"/>
            <p:cNvSpPr>
              <a:spLocks/>
            </p:cNvSpPr>
            <p:nvPr/>
          </p:nvSpPr>
          <p:spPr bwMode="auto">
            <a:xfrm>
              <a:off x="1696" y="2255"/>
              <a:ext cx="264" cy="228"/>
            </a:xfrm>
            <a:custGeom>
              <a:avLst/>
              <a:gdLst>
                <a:gd name="T0" fmla="*/ 264 w 264"/>
                <a:gd name="T1" fmla="*/ 0 h 228"/>
                <a:gd name="T2" fmla="*/ 264 w 264"/>
                <a:gd name="T3" fmla="*/ 78 h 228"/>
                <a:gd name="T4" fmla="*/ 0 w 264"/>
                <a:gd name="T5" fmla="*/ 228 h 228"/>
                <a:gd name="T6" fmla="*/ 0 60000 65536"/>
                <a:gd name="T7" fmla="*/ 0 60000 65536"/>
                <a:gd name="T8" fmla="*/ 0 60000 65536"/>
                <a:gd name="T9" fmla="*/ 0 w 264"/>
                <a:gd name="T10" fmla="*/ 0 h 228"/>
                <a:gd name="T11" fmla="*/ 264 w 26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28">
                  <a:moveTo>
                    <a:pt x="264" y="0"/>
                  </a:moveTo>
                  <a:lnTo>
                    <a:pt x="264" y="78"/>
                  </a:lnTo>
                  <a:lnTo>
                    <a:pt x="0" y="2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4" name="Line 133"/>
            <p:cNvSpPr>
              <a:spLocks noChangeShapeType="1"/>
            </p:cNvSpPr>
            <p:nvPr/>
          </p:nvSpPr>
          <p:spPr bwMode="auto">
            <a:xfrm>
              <a:off x="1960" y="1920"/>
              <a:ext cx="1" cy="3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5" name="Line 134"/>
            <p:cNvSpPr>
              <a:spLocks noChangeShapeType="1"/>
            </p:cNvSpPr>
            <p:nvPr/>
          </p:nvSpPr>
          <p:spPr bwMode="auto">
            <a:xfrm flipH="1" flipV="1">
              <a:off x="1120" y="1823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46" name="Line 135"/>
            <p:cNvSpPr>
              <a:spLocks noChangeShapeType="1"/>
            </p:cNvSpPr>
            <p:nvPr/>
          </p:nvSpPr>
          <p:spPr bwMode="auto">
            <a:xfrm flipH="1" flipV="1">
              <a:off x="1408" y="1679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47" name="Line 136"/>
            <p:cNvSpPr>
              <a:spLocks noChangeShapeType="1"/>
            </p:cNvSpPr>
            <p:nvPr/>
          </p:nvSpPr>
          <p:spPr bwMode="auto">
            <a:xfrm flipH="1">
              <a:off x="1120" y="1679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713938" y="3494095"/>
            <a:ext cx="1395678" cy="460560"/>
            <a:chOff x="510" y="2832"/>
            <a:chExt cx="997" cy="329"/>
          </a:xfrm>
        </p:grpSpPr>
        <p:sp>
          <p:nvSpPr>
            <p:cNvPr id="13328" name="Freeform 138"/>
            <p:cNvSpPr>
              <a:spLocks noEditPoints="1"/>
            </p:cNvSpPr>
            <p:nvPr/>
          </p:nvSpPr>
          <p:spPr bwMode="auto">
            <a:xfrm>
              <a:off x="1200" y="2976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21 w 307"/>
                <a:gd name="T11" fmla="*/ 50 h 185"/>
                <a:gd name="T12" fmla="*/ 157 w 307"/>
                <a:gd name="T13" fmla="*/ 114 h 185"/>
                <a:gd name="T14" fmla="*/ 243 w 307"/>
                <a:gd name="T15" fmla="*/ 7 h 185"/>
                <a:gd name="T16" fmla="*/ 21 w 307"/>
                <a:gd name="T17" fmla="*/ 50 h 185"/>
                <a:gd name="T18" fmla="*/ 14 w 307"/>
                <a:gd name="T19" fmla="*/ 57 h 185"/>
                <a:gd name="T20" fmla="*/ 50 w 307"/>
                <a:gd name="T21" fmla="*/ 171 h 185"/>
                <a:gd name="T22" fmla="*/ 107 w 307"/>
                <a:gd name="T23" fmla="*/ 100 h 185"/>
                <a:gd name="T24" fmla="*/ 14 w 307"/>
                <a:gd name="T25" fmla="*/ 57 h 185"/>
                <a:gd name="T26" fmla="*/ 257 w 307"/>
                <a:gd name="T27" fmla="*/ 14 h 185"/>
                <a:gd name="T28" fmla="*/ 200 w 307"/>
                <a:gd name="T29" fmla="*/ 78 h 185"/>
                <a:gd name="T30" fmla="*/ 293 w 307"/>
                <a:gd name="T31" fmla="*/ 121 h 185"/>
                <a:gd name="T32" fmla="*/ 257 w 307"/>
                <a:gd name="T33" fmla="*/ 14 h 185"/>
                <a:gd name="T34" fmla="*/ 114 w 307"/>
                <a:gd name="T35" fmla="*/ 107 h 185"/>
                <a:gd name="T36" fmla="*/ 64 w 307"/>
                <a:gd name="T37" fmla="*/ 171 h 185"/>
                <a:gd name="T38" fmla="*/ 285 w 307"/>
                <a:gd name="T39" fmla="*/ 128 h 185"/>
                <a:gd name="T40" fmla="*/ 193 w 307"/>
                <a:gd name="T41" fmla="*/ 93 h 185"/>
                <a:gd name="T42" fmla="*/ 164 w 307"/>
                <a:gd name="T43" fmla="*/ 128 h 185"/>
                <a:gd name="T44" fmla="*/ 114 w 307"/>
                <a:gd name="T45" fmla="*/ 107 h 1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7"/>
                <a:gd name="T70" fmla="*/ 0 h 185"/>
                <a:gd name="T71" fmla="*/ 307 w 307"/>
                <a:gd name="T72" fmla="*/ 185 h 1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  <a:close/>
                  <a:moveTo>
                    <a:pt x="21" y="50"/>
                  </a:moveTo>
                  <a:lnTo>
                    <a:pt x="157" y="114"/>
                  </a:lnTo>
                  <a:lnTo>
                    <a:pt x="243" y="7"/>
                  </a:lnTo>
                  <a:lnTo>
                    <a:pt x="21" y="50"/>
                  </a:lnTo>
                  <a:close/>
                  <a:moveTo>
                    <a:pt x="14" y="57"/>
                  </a:moveTo>
                  <a:lnTo>
                    <a:pt x="50" y="171"/>
                  </a:lnTo>
                  <a:lnTo>
                    <a:pt x="107" y="100"/>
                  </a:lnTo>
                  <a:lnTo>
                    <a:pt x="14" y="57"/>
                  </a:lnTo>
                  <a:close/>
                  <a:moveTo>
                    <a:pt x="257" y="14"/>
                  </a:moveTo>
                  <a:lnTo>
                    <a:pt x="200" y="78"/>
                  </a:lnTo>
                  <a:lnTo>
                    <a:pt x="293" y="121"/>
                  </a:lnTo>
                  <a:lnTo>
                    <a:pt x="257" y="14"/>
                  </a:lnTo>
                  <a:close/>
                  <a:moveTo>
                    <a:pt x="114" y="107"/>
                  </a:moveTo>
                  <a:lnTo>
                    <a:pt x="64" y="171"/>
                  </a:lnTo>
                  <a:lnTo>
                    <a:pt x="285" y="128"/>
                  </a:lnTo>
                  <a:lnTo>
                    <a:pt x="193" y="93"/>
                  </a:lnTo>
                  <a:lnTo>
                    <a:pt x="164" y="128"/>
                  </a:lnTo>
                  <a:lnTo>
                    <a:pt x="114" y="107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29" name="Freeform 139"/>
            <p:cNvSpPr>
              <a:spLocks/>
            </p:cNvSpPr>
            <p:nvPr/>
          </p:nvSpPr>
          <p:spPr bwMode="auto">
            <a:xfrm>
              <a:off x="1200" y="2976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85"/>
                <a:gd name="T17" fmla="*/ 307 w 307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0" name="Freeform 140"/>
            <p:cNvSpPr>
              <a:spLocks/>
            </p:cNvSpPr>
            <p:nvPr/>
          </p:nvSpPr>
          <p:spPr bwMode="auto">
            <a:xfrm>
              <a:off x="1221" y="2985"/>
              <a:ext cx="222" cy="107"/>
            </a:xfrm>
            <a:custGeom>
              <a:avLst/>
              <a:gdLst>
                <a:gd name="T0" fmla="*/ 0 w 222"/>
                <a:gd name="T1" fmla="*/ 43 h 107"/>
                <a:gd name="T2" fmla="*/ 136 w 222"/>
                <a:gd name="T3" fmla="*/ 107 h 107"/>
                <a:gd name="T4" fmla="*/ 222 w 222"/>
                <a:gd name="T5" fmla="*/ 0 h 107"/>
                <a:gd name="T6" fmla="*/ 0 w 222"/>
                <a:gd name="T7" fmla="*/ 43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107"/>
                <a:gd name="T14" fmla="*/ 222 w 222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107">
                  <a:moveTo>
                    <a:pt x="0" y="43"/>
                  </a:moveTo>
                  <a:lnTo>
                    <a:pt x="136" y="107"/>
                  </a:lnTo>
                  <a:lnTo>
                    <a:pt x="222" y="0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1" name="Freeform 141"/>
            <p:cNvSpPr>
              <a:spLocks/>
            </p:cNvSpPr>
            <p:nvPr/>
          </p:nvSpPr>
          <p:spPr bwMode="auto">
            <a:xfrm>
              <a:off x="1214" y="3035"/>
              <a:ext cx="93" cy="114"/>
            </a:xfrm>
            <a:custGeom>
              <a:avLst/>
              <a:gdLst>
                <a:gd name="T0" fmla="*/ 0 w 93"/>
                <a:gd name="T1" fmla="*/ 0 h 114"/>
                <a:gd name="T2" fmla="*/ 36 w 93"/>
                <a:gd name="T3" fmla="*/ 114 h 114"/>
                <a:gd name="T4" fmla="*/ 93 w 93"/>
                <a:gd name="T5" fmla="*/ 43 h 114"/>
                <a:gd name="T6" fmla="*/ 0 w 93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14"/>
                <a:gd name="T14" fmla="*/ 93 w 93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14">
                  <a:moveTo>
                    <a:pt x="0" y="0"/>
                  </a:moveTo>
                  <a:lnTo>
                    <a:pt x="36" y="114"/>
                  </a:lnTo>
                  <a:lnTo>
                    <a:pt x="93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2" name="Freeform 142"/>
            <p:cNvSpPr>
              <a:spLocks/>
            </p:cNvSpPr>
            <p:nvPr/>
          </p:nvSpPr>
          <p:spPr bwMode="auto">
            <a:xfrm>
              <a:off x="1400" y="2992"/>
              <a:ext cx="93" cy="107"/>
            </a:xfrm>
            <a:custGeom>
              <a:avLst/>
              <a:gdLst>
                <a:gd name="T0" fmla="*/ 57 w 93"/>
                <a:gd name="T1" fmla="*/ 0 h 107"/>
                <a:gd name="T2" fmla="*/ 0 w 93"/>
                <a:gd name="T3" fmla="*/ 64 h 107"/>
                <a:gd name="T4" fmla="*/ 93 w 93"/>
                <a:gd name="T5" fmla="*/ 107 h 107"/>
                <a:gd name="T6" fmla="*/ 57 w 93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07"/>
                <a:gd name="T14" fmla="*/ 93 w 93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07">
                  <a:moveTo>
                    <a:pt x="57" y="0"/>
                  </a:moveTo>
                  <a:lnTo>
                    <a:pt x="0" y="64"/>
                  </a:lnTo>
                  <a:lnTo>
                    <a:pt x="93" y="10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3" name="Freeform 143"/>
            <p:cNvSpPr>
              <a:spLocks/>
            </p:cNvSpPr>
            <p:nvPr/>
          </p:nvSpPr>
          <p:spPr bwMode="auto">
            <a:xfrm>
              <a:off x="1264" y="3071"/>
              <a:ext cx="221" cy="78"/>
            </a:xfrm>
            <a:custGeom>
              <a:avLst/>
              <a:gdLst>
                <a:gd name="T0" fmla="*/ 50 w 221"/>
                <a:gd name="T1" fmla="*/ 14 h 78"/>
                <a:gd name="T2" fmla="*/ 0 w 221"/>
                <a:gd name="T3" fmla="*/ 78 h 78"/>
                <a:gd name="T4" fmla="*/ 221 w 221"/>
                <a:gd name="T5" fmla="*/ 35 h 78"/>
                <a:gd name="T6" fmla="*/ 129 w 221"/>
                <a:gd name="T7" fmla="*/ 0 h 78"/>
                <a:gd name="T8" fmla="*/ 100 w 221"/>
                <a:gd name="T9" fmla="*/ 35 h 78"/>
                <a:gd name="T10" fmla="*/ 50 w 221"/>
                <a:gd name="T11" fmla="*/ 14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1"/>
                <a:gd name="T19" fmla="*/ 0 h 78"/>
                <a:gd name="T20" fmla="*/ 221 w 221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1" h="78">
                  <a:moveTo>
                    <a:pt x="50" y="14"/>
                  </a:moveTo>
                  <a:lnTo>
                    <a:pt x="0" y="78"/>
                  </a:lnTo>
                  <a:lnTo>
                    <a:pt x="221" y="35"/>
                  </a:lnTo>
                  <a:lnTo>
                    <a:pt x="129" y="0"/>
                  </a:lnTo>
                  <a:lnTo>
                    <a:pt x="100" y="35"/>
                  </a:lnTo>
                  <a:lnTo>
                    <a:pt x="50" y="14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4" name="Freeform 144"/>
            <p:cNvSpPr>
              <a:spLocks/>
            </p:cNvSpPr>
            <p:nvPr/>
          </p:nvSpPr>
          <p:spPr bwMode="auto">
            <a:xfrm>
              <a:off x="1310" y="2994"/>
              <a:ext cx="50" cy="65"/>
            </a:xfrm>
            <a:custGeom>
              <a:avLst/>
              <a:gdLst>
                <a:gd name="T0" fmla="*/ 29 w 50"/>
                <a:gd name="T1" fmla="*/ 43 h 65"/>
                <a:gd name="T2" fmla="*/ 8 w 50"/>
                <a:gd name="T3" fmla="*/ 15 h 65"/>
                <a:gd name="T4" fmla="*/ 15 w 50"/>
                <a:gd name="T5" fmla="*/ 58 h 65"/>
                <a:gd name="T6" fmla="*/ 22 w 50"/>
                <a:gd name="T7" fmla="*/ 58 h 65"/>
                <a:gd name="T8" fmla="*/ 29 w 50"/>
                <a:gd name="T9" fmla="*/ 58 h 65"/>
                <a:gd name="T10" fmla="*/ 22 w 50"/>
                <a:gd name="T11" fmla="*/ 58 h 65"/>
                <a:gd name="T12" fmla="*/ 15 w 50"/>
                <a:gd name="T13" fmla="*/ 65 h 65"/>
                <a:gd name="T14" fmla="*/ 15 w 50"/>
                <a:gd name="T15" fmla="*/ 58 h 65"/>
                <a:gd name="T16" fmla="*/ 8 w 50"/>
                <a:gd name="T17" fmla="*/ 15 h 65"/>
                <a:gd name="T18" fmla="*/ 0 w 50"/>
                <a:gd name="T19" fmla="*/ 15 h 65"/>
                <a:gd name="T20" fmla="*/ 8 w 50"/>
                <a:gd name="T21" fmla="*/ 8 h 65"/>
                <a:gd name="T22" fmla="*/ 29 w 50"/>
                <a:gd name="T23" fmla="*/ 36 h 65"/>
                <a:gd name="T24" fmla="*/ 29 w 50"/>
                <a:gd name="T25" fmla="*/ 0 h 65"/>
                <a:gd name="T26" fmla="*/ 36 w 50"/>
                <a:gd name="T27" fmla="*/ 0 h 65"/>
                <a:gd name="T28" fmla="*/ 43 w 50"/>
                <a:gd name="T29" fmla="*/ 43 h 65"/>
                <a:gd name="T30" fmla="*/ 50 w 50"/>
                <a:gd name="T31" fmla="*/ 43 h 65"/>
                <a:gd name="T32" fmla="*/ 50 w 50"/>
                <a:gd name="T33" fmla="*/ 50 h 65"/>
                <a:gd name="T34" fmla="*/ 36 w 50"/>
                <a:gd name="T35" fmla="*/ 50 h 65"/>
                <a:gd name="T36" fmla="*/ 43 w 50"/>
                <a:gd name="T37" fmla="*/ 50 h 65"/>
                <a:gd name="T38" fmla="*/ 36 w 50"/>
                <a:gd name="T39" fmla="*/ 8 h 65"/>
                <a:gd name="T40" fmla="*/ 29 w 50"/>
                <a:gd name="T41" fmla="*/ 43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5"/>
                <a:gd name="T65" fmla="*/ 50 w 50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5">
                  <a:moveTo>
                    <a:pt x="29" y="43"/>
                  </a:moveTo>
                  <a:lnTo>
                    <a:pt x="8" y="15"/>
                  </a:lnTo>
                  <a:lnTo>
                    <a:pt x="15" y="58"/>
                  </a:lnTo>
                  <a:lnTo>
                    <a:pt x="22" y="58"/>
                  </a:lnTo>
                  <a:lnTo>
                    <a:pt x="29" y="58"/>
                  </a:lnTo>
                  <a:lnTo>
                    <a:pt x="22" y="58"/>
                  </a:lnTo>
                  <a:lnTo>
                    <a:pt x="15" y="65"/>
                  </a:lnTo>
                  <a:lnTo>
                    <a:pt x="15" y="58"/>
                  </a:lnTo>
                  <a:lnTo>
                    <a:pt x="8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29" y="36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36" y="50"/>
                  </a:lnTo>
                  <a:lnTo>
                    <a:pt x="43" y="50"/>
                  </a:lnTo>
                  <a:lnTo>
                    <a:pt x="36" y="8"/>
                  </a:lnTo>
                  <a:lnTo>
                    <a:pt x="29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5" name="Rectangle 145"/>
            <p:cNvSpPr>
              <a:spLocks noChangeArrowheads="1"/>
            </p:cNvSpPr>
            <p:nvPr/>
          </p:nvSpPr>
          <p:spPr bwMode="auto">
            <a:xfrm>
              <a:off x="510" y="2832"/>
              <a:ext cx="4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1235">
                  <a:solidFill>
                    <a:schemeClr val="accent2"/>
                  </a:solidFill>
                  <a:cs typeface="Times New Roman (Arabic)" charset="-78"/>
                </a:rPr>
                <a:t>Message</a:t>
              </a:r>
            </a:p>
          </p:txBody>
        </p:sp>
        <p:sp>
          <p:nvSpPr>
            <p:cNvPr id="13336" name="Line 146"/>
            <p:cNvSpPr>
              <a:spLocks noChangeShapeType="1"/>
            </p:cNvSpPr>
            <p:nvPr/>
          </p:nvSpPr>
          <p:spPr bwMode="auto">
            <a:xfrm>
              <a:off x="768" y="2976"/>
              <a:ext cx="432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sp>
        <p:nvSpPr>
          <p:cNvPr id="147" name="Foliennummernplatzhalter 3">
            <a:extLst>
              <a:ext uri="{FF2B5EF4-FFF2-40B4-BE49-F238E27FC236}">
                <a16:creationId xmlns="" xmlns:a16="http://schemas.microsoft.com/office/drawing/2014/main" id="{BC5BD820-588E-44DC-98CF-6890086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5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48" name="Text Box 107">
            <a:extLst>
              <a:ext uri="{FF2B5EF4-FFF2-40B4-BE49-F238E27FC236}">
                <a16:creationId xmlns="" xmlns:a16="http://schemas.microsoft.com/office/drawing/2014/main" id="{A97D1BBA-4FAC-4223-90AA-43483293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674" y="4829578"/>
            <a:ext cx="676788" cy="25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ar-SA" sz="1058" u="none" dirty="0">
                <a:solidFill>
                  <a:schemeClr val="accent1"/>
                </a:solidFill>
                <a:latin typeface="Bookman Old Style" pitchFamily="18" charset="0"/>
                <a:cs typeface="Times New Roman (Arabic)" charset="-78"/>
              </a:rPr>
              <a:t>Unlock</a:t>
            </a:r>
          </a:p>
        </p:txBody>
      </p:sp>
      <p:sp>
        <p:nvSpPr>
          <p:cNvPr id="149" name="Textfeld 22">
            <a:extLst>
              <a:ext uri="{FF2B5EF4-FFF2-40B4-BE49-F238E27FC236}">
                <a16:creationId xmlns="" xmlns:a16="http://schemas.microsoft.com/office/drawing/2014/main" id="{58BD469F-E5EC-45CF-B43F-DEDFF67E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98" y="1739695"/>
            <a:ext cx="11239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</a:p>
        </p:txBody>
      </p:sp>
      <p:sp>
        <p:nvSpPr>
          <p:cNvPr id="150" name="Textfeld 23">
            <a:extLst>
              <a:ext uri="{FF2B5EF4-FFF2-40B4-BE49-F238E27FC236}">
                <a16:creationId xmlns="" xmlns:a16="http://schemas.microsoft.com/office/drawing/2014/main" id="{352670F5-9D40-40AB-B84A-3F9EAC47E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166" y="1708678"/>
            <a:ext cx="1143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="" xmlns:a16="http://schemas.microsoft.com/office/drawing/2014/main" id="{F682110C-9E01-42C6-BB15-A982C6980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645" y="1209057"/>
            <a:ext cx="553357" cy="54437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="" xmlns:a16="http://schemas.microsoft.com/office/drawing/2014/main" id="{A9E9A900-D325-4FFB-8729-ECAB828A59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027" y="1238327"/>
            <a:ext cx="556807" cy="598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065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>
            <a:extLst>
              <a:ext uri="{FF2B5EF4-FFF2-40B4-BE49-F238E27FC236}">
                <a16:creationId xmlns="" xmlns:a16="http://schemas.microsoft.com/office/drawing/2014/main" id="{50F6D673-C1C4-46CF-940A-8684E15C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92462"/>
            <a:ext cx="1330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>
            <a:extLst>
              <a:ext uri="{FF2B5EF4-FFF2-40B4-BE49-F238E27FC236}">
                <a16:creationId xmlns="" xmlns:a16="http://schemas.microsoft.com/office/drawing/2014/main" id="{797A05B4-DB54-41A9-A03B-A17C93033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Symmetric Cryptography Shortcomings</a:t>
            </a:r>
          </a:p>
        </p:txBody>
      </p:sp>
      <p:sp>
        <p:nvSpPr>
          <p:cNvPr id="547845" name="Rectangle 5">
            <a:extLst>
              <a:ext uri="{FF2B5EF4-FFF2-40B4-BE49-F238E27FC236}">
                <a16:creationId xmlns="" xmlns:a16="http://schemas.microsoft.com/office/drawing/2014/main" id="{186BF255-5E11-4823-BE93-0DFFEA9D0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 dirty="0"/>
              <a:t>Key distribution problem: The secret key must be </a:t>
            </a:r>
            <a:r>
              <a:rPr lang="de-DE" altLang="en-US" sz="2400" b="1" dirty="0"/>
              <a:t>exchanged securely</a:t>
            </a:r>
          </a:p>
          <a:p>
            <a:pPr lvl="1"/>
            <a:r>
              <a:rPr lang="en-US" altLang="en-US" sz="2000" dirty="0"/>
              <a:t>Establish a shared key with each entity we want to communicate with</a:t>
            </a:r>
          </a:p>
          <a:p>
            <a:r>
              <a:rPr lang="de-DE" altLang="en-US" sz="2400" dirty="0"/>
              <a:t>Number of keys: In a network, each pair of users  requires an individual key</a:t>
            </a:r>
            <a:br>
              <a:rPr lang="de-DE" altLang="en-US" sz="2400" dirty="0"/>
            </a:br>
            <a:r>
              <a:rPr lang="de-DE" altLang="en-US" sz="1000" dirty="0"/>
              <a:t> </a:t>
            </a:r>
          </a:p>
          <a:p>
            <a:pPr>
              <a:buFontTx/>
              <a:buNone/>
            </a:pPr>
            <a:r>
              <a:rPr lang="de-DE" altLang="en-US" sz="2400" dirty="0">
                <a:sym typeface="Wingdings" panose="05000000000000000000" pitchFamily="2" charset="2"/>
              </a:rPr>
              <a:t>    </a:t>
            </a:r>
            <a:r>
              <a:rPr lang="de-DE" altLang="en-US" sz="2400" i="1" dirty="0">
                <a:sym typeface="Wingdings" panose="05000000000000000000" pitchFamily="2" charset="2"/>
              </a:rPr>
              <a:t>n</a:t>
            </a:r>
            <a:r>
              <a:rPr lang="de-DE" altLang="en-US" sz="2400" dirty="0">
                <a:sym typeface="Wingdings" panose="05000000000000000000" pitchFamily="2" charset="2"/>
              </a:rPr>
              <a:t> users in the network require                          keys, each user stores </a:t>
            </a:r>
            <a:r>
              <a:rPr lang="de-DE" altLang="en-US" sz="2400" i="1" dirty="0">
                <a:sym typeface="Wingdings" panose="05000000000000000000" pitchFamily="2" charset="2"/>
              </a:rPr>
              <a:t>(n-1) </a:t>
            </a:r>
            <a:r>
              <a:rPr lang="de-DE" altLang="en-US" sz="2400" dirty="0">
                <a:sym typeface="Wingdings" panose="05000000000000000000" pitchFamily="2" charset="2"/>
              </a:rPr>
              <a:t>keys</a:t>
            </a:r>
          </a:p>
          <a:p>
            <a:r>
              <a:rPr lang="de-DE" altLang="en-US" sz="2400" dirty="0">
                <a:sym typeface="Wingdings" panose="05000000000000000000" pitchFamily="2" charset="2"/>
              </a:rPr>
              <a:t>No support for message </a:t>
            </a:r>
            <a:r>
              <a:rPr lang="de-DE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integrity</a:t>
            </a:r>
            <a:r>
              <a:rPr lang="de-DE" altLang="en-US" sz="2400" dirty="0">
                <a:sym typeface="Wingdings" panose="05000000000000000000" pitchFamily="2" charset="2"/>
              </a:rPr>
              <a:t>: </a:t>
            </a:r>
            <a:r>
              <a:rPr lang="en-US" altLang="en-US" sz="2400" dirty="0">
                <a:sym typeface="Wingdings" panose="05000000000000000000" pitchFamily="2" charset="2"/>
              </a:rPr>
              <a:t>verifying that a message comes intact from the sender</a:t>
            </a:r>
          </a:p>
          <a:p>
            <a:r>
              <a:rPr lang="de-DE" altLang="en-US" sz="2400" dirty="0">
                <a:sym typeface="Wingdings" panose="05000000000000000000" pitchFamily="2" charset="2"/>
              </a:rPr>
              <a:t>No support for “</a:t>
            </a:r>
            <a:r>
              <a:rPr lang="de-DE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non-repudiation</a:t>
            </a:r>
            <a:r>
              <a:rPr lang="de-DE" altLang="en-US" sz="2400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altLang="en-US" sz="2000" b="1" dirty="0">
                <a:sym typeface="Wingdings" panose="05000000000000000000" pitchFamily="2" charset="2"/>
              </a:rPr>
              <a:t>Example</a:t>
            </a:r>
            <a:r>
              <a:rPr lang="de-DE" altLang="en-US" sz="2000" dirty="0">
                <a:sym typeface="Wingdings" panose="05000000000000000000" pitchFamily="2" charset="2"/>
              </a:rPr>
              <a:t>: Alice can claim that she never ordered a TV on-line from Bob (he could have fabricated her order)</a:t>
            </a:r>
            <a:endParaRPr lang="de-DE" altLang="en-US" sz="2000" dirty="0"/>
          </a:p>
        </p:txBody>
      </p:sp>
      <p:sp>
        <p:nvSpPr>
          <p:cNvPr id="1042" name="Fußzeilenplatzhalter 4">
            <a:extLst>
              <a:ext uri="{FF2B5EF4-FFF2-40B4-BE49-F238E27FC236}">
                <a16:creationId xmlns="" xmlns:a16="http://schemas.microsoft.com/office/drawing/2014/main" id="{8FC54775-703B-4981-AC0A-33910E3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26213"/>
            <a:ext cx="4321175" cy="2603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="" xmlns:a16="http://schemas.microsoft.com/office/drawing/2014/main" id="{33875EE7-63D2-442E-B9C6-0A953FDC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6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-228600" y="194977"/>
            <a:ext cx="960119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71932">
              <a:defRPr/>
            </a:pP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Cryptography Shortcomings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5922" y="1213694"/>
            <a:ext cx="6482832" cy="2999938"/>
            <a:chOff x="640" y="687"/>
            <a:chExt cx="4631" cy="2143"/>
          </a:xfrm>
        </p:grpSpPr>
        <p:sp>
          <p:nvSpPr>
            <p:cNvPr id="8220" name="Oval 5"/>
            <p:cNvSpPr>
              <a:spLocks noChangeArrowheads="1"/>
            </p:cNvSpPr>
            <p:nvPr/>
          </p:nvSpPr>
          <p:spPr bwMode="auto">
            <a:xfrm>
              <a:off x="989" y="2117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1" name="Oval 6"/>
            <p:cNvSpPr>
              <a:spLocks noChangeArrowheads="1"/>
            </p:cNvSpPr>
            <p:nvPr/>
          </p:nvSpPr>
          <p:spPr bwMode="auto">
            <a:xfrm>
              <a:off x="1613" y="2405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2025" y="1548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>
              <a:off x="1373" y="1632"/>
              <a:ext cx="652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>
              <a:off x="1181" y="17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>
              <a:off x="1325" y="1728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6" name="Line 11"/>
            <p:cNvSpPr>
              <a:spLocks noChangeShapeType="1"/>
            </p:cNvSpPr>
            <p:nvPr/>
          </p:nvSpPr>
          <p:spPr bwMode="auto">
            <a:xfrm flipH="1">
              <a:off x="1373" y="1847"/>
              <a:ext cx="652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12"/>
            <p:cNvSpPr>
              <a:spLocks noChangeShapeType="1"/>
            </p:cNvSpPr>
            <p:nvPr/>
          </p:nvSpPr>
          <p:spPr bwMode="auto">
            <a:xfrm>
              <a:off x="1325" y="240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13"/>
            <p:cNvSpPr>
              <a:spLocks noChangeShapeType="1"/>
            </p:cNvSpPr>
            <p:nvPr/>
          </p:nvSpPr>
          <p:spPr bwMode="auto">
            <a:xfrm flipV="1">
              <a:off x="1901" y="1920"/>
              <a:ext cx="23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Rectangle 14"/>
            <p:cNvSpPr>
              <a:spLocks noChangeArrowheads="1"/>
            </p:cNvSpPr>
            <p:nvPr/>
          </p:nvSpPr>
          <p:spPr bwMode="auto">
            <a:xfrm>
              <a:off x="640" y="687"/>
              <a:ext cx="463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671932"/>
              <a: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Question: How many secret-keys needed to be exchanged</a:t>
              </a:r>
              <a:b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in order to set up a system of n-users?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1401" y="2256"/>
              <a:ext cx="78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2016" y="2448"/>
              <a:ext cx="215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373" y="1693"/>
              <a:ext cx="858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313" y="1908"/>
              <a:ext cx="74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2181" y="2096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Oval 4"/>
            <p:cNvSpPr>
              <a:spLocks noChangeArrowheads="1"/>
            </p:cNvSpPr>
            <p:nvPr/>
          </p:nvSpPr>
          <p:spPr bwMode="auto">
            <a:xfrm>
              <a:off x="989" y="1397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2415" name="Text Box 15"/>
          <p:cNvSpPr txBox="1">
            <a:spLocks noChangeArrowheads="1"/>
          </p:cNvSpPr>
          <p:nvPr/>
        </p:nvSpPr>
        <p:spPr bwMode="auto">
          <a:xfrm>
            <a:off x="806330" y="4552402"/>
            <a:ext cx="3476377" cy="422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/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key-exchanges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5 users</a:t>
            </a:r>
            <a:endParaRPr lang="en-GB" sz="220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12960" y="2406391"/>
            <a:ext cx="2861348" cy="2938344"/>
            <a:chOff x="3581" y="1539"/>
            <a:chExt cx="2044" cy="2099"/>
          </a:xfrm>
        </p:grpSpPr>
        <p:sp>
          <p:nvSpPr>
            <p:cNvPr id="8199" name="Oval 17"/>
            <p:cNvSpPr>
              <a:spLocks noChangeArrowheads="1"/>
            </p:cNvSpPr>
            <p:nvPr/>
          </p:nvSpPr>
          <p:spPr bwMode="auto">
            <a:xfrm>
              <a:off x="3581" y="1539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0" name="Oval 18"/>
            <p:cNvSpPr>
              <a:spLocks noChangeArrowheads="1"/>
            </p:cNvSpPr>
            <p:nvPr/>
          </p:nvSpPr>
          <p:spPr bwMode="auto">
            <a:xfrm>
              <a:off x="3773" y="2163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1" name="Oval 19"/>
            <p:cNvSpPr>
              <a:spLocks noChangeArrowheads="1"/>
            </p:cNvSpPr>
            <p:nvPr/>
          </p:nvSpPr>
          <p:spPr bwMode="auto">
            <a:xfrm>
              <a:off x="4397" y="2451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2" name="Oval 20"/>
            <p:cNvSpPr>
              <a:spLocks noChangeArrowheads="1"/>
            </p:cNvSpPr>
            <p:nvPr/>
          </p:nvSpPr>
          <p:spPr bwMode="auto">
            <a:xfrm>
              <a:off x="5213" y="1635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3" name="Line 21"/>
            <p:cNvSpPr>
              <a:spLocks noChangeShapeType="1"/>
            </p:cNvSpPr>
            <p:nvPr/>
          </p:nvSpPr>
          <p:spPr bwMode="auto">
            <a:xfrm>
              <a:off x="3849" y="192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4" name="Line 22"/>
            <p:cNvSpPr>
              <a:spLocks noChangeShapeType="1"/>
            </p:cNvSpPr>
            <p:nvPr/>
          </p:nvSpPr>
          <p:spPr bwMode="auto">
            <a:xfrm>
              <a:off x="3993" y="1776"/>
              <a:ext cx="120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5" name="Line 23"/>
            <p:cNvSpPr>
              <a:spLocks noChangeShapeType="1"/>
            </p:cNvSpPr>
            <p:nvPr/>
          </p:nvSpPr>
          <p:spPr bwMode="auto">
            <a:xfrm flipH="1">
              <a:off x="4137" y="1920"/>
              <a:ext cx="11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>
              <a:off x="3945" y="1872"/>
              <a:ext cx="62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7" name="Line 25"/>
            <p:cNvSpPr>
              <a:spLocks noChangeShapeType="1"/>
            </p:cNvSpPr>
            <p:nvPr/>
          </p:nvSpPr>
          <p:spPr bwMode="auto">
            <a:xfrm>
              <a:off x="4089" y="2520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8" name="Text Box 26"/>
            <p:cNvSpPr txBox="1">
              <a:spLocks noChangeArrowheads="1"/>
            </p:cNvSpPr>
            <p:nvPr/>
          </p:nvSpPr>
          <p:spPr bwMode="auto">
            <a:xfrm>
              <a:off x="4896" y="2201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9" name="Text Box 27"/>
            <p:cNvSpPr txBox="1">
              <a:spLocks noChangeArrowheads="1"/>
            </p:cNvSpPr>
            <p:nvPr/>
          </p:nvSpPr>
          <p:spPr bwMode="auto">
            <a:xfrm>
              <a:off x="5097" y="2016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0" name="Text Box 28"/>
            <p:cNvSpPr txBox="1">
              <a:spLocks noChangeArrowheads="1"/>
            </p:cNvSpPr>
            <p:nvPr/>
          </p:nvSpPr>
          <p:spPr bwMode="auto">
            <a:xfrm>
              <a:off x="5001" y="2121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1" name="Line 29"/>
            <p:cNvSpPr>
              <a:spLocks noChangeShapeType="1"/>
            </p:cNvSpPr>
            <p:nvPr/>
          </p:nvSpPr>
          <p:spPr bwMode="auto">
            <a:xfrm flipH="1">
              <a:off x="4809" y="1968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>
              <a:off x="3969" y="183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185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4" name="Line 32"/>
            <p:cNvSpPr>
              <a:spLocks noChangeShapeType="1"/>
            </p:cNvSpPr>
            <p:nvPr/>
          </p:nvSpPr>
          <p:spPr bwMode="auto">
            <a:xfrm flipV="1">
              <a:off x="4665" y="2304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5" name="Text Box 33"/>
            <p:cNvSpPr txBox="1">
              <a:spLocks noChangeArrowheads="1"/>
            </p:cNvSpPr>
            <p:nvPr/>
          </p:nvSpPr>
          <p:spPr bwMode="auto">
            <a:xfrm>
              <a:off x="3609" y="3120"/>
              <a:ext cx="1967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20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 (n-1) keys for n users</a:t>
              </a:r>
              <a:endParaRPr lang="en-GB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Text Box 34"/>
            <p:cNvSpPr txBox="1">
              <a:spLocks noChangeArrowheads="1"/>
            </p:cNvSpPr>
            <p:nvPr/>
          </p:nvSpPr>
          <p:spPr bwMode="auto">
            <a:xfrm>
              <a:off x="3801" y="3336"/>
              <a:ext cx="218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205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35"/>
            <p:cNvSpPr>
              <a:spLocks noChangeShapeType="1"/>
            </p:cNvSpPr>
            <p:nvPr/>
          </p:nvSpPr>
          <p:spPr bwMode="auto">
            <a:xfrm>
              <a:off x="3657" y="33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2437" name="Text Box 37"/>
          <p:cNvSpPr txBox="1">
            <a:spLocks noChangeArrowheads="1"/>
          </p:cNvSpPr>
          <p:nvPr/>
        </p:nvSpPr>
        <p:spPr bwMode="auto">
          <a:xfrm>
            <a:off x="1680708" y="5432972"/>
            <a:ext cx="6240851" cy="4226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9363" tIns="41269" rIns="79363" bIns="41269">
            <a:spAutoFit/>
          </a:bodyPr>
          <a:lstStyle/>
          <a:p>
            <a:pPr defTabSz="671932"/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10 000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50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key-exchanges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  <a:endParaRPr lang="en-GB" sz="220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FAACC2-FCBC-443E-8349-F94E11BE0E17}"/>
              </a:ext>
            </a:extLst>
          </p:cNvPr>
          <p:cNvSpPr/>
          <p:nvPr/>
        </p:nvSpPr>
        <p:spPr>
          <a:xfrm>
            <a:off x="228600" y="6004581"/>
            <a:ext cx="884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62000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Public-Key system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drops out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secret key-agreement completely</a:t>
            </a:r>
          </a:p>
        </p:txBody>
      </p:sp>
      <p:sp>
        <p:nvSpPr>
          <p:cNvPr id="43" name="Foliennummernplatzhalter 3">
            <a:extLst>
              <a:ext uri="{FF2B5EF4-FFF2-40B4-BE49-F238E27FC236}">
                <a16:creationId xmlns="" xmlns:a16="http://schemas.microsoft.com/office/drawing/2014/main" id="{14A22875-3B55-4E5E-A33C-4BAC40A1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7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15" grpId="0" autoUpdateAnimBg="0"/>
      <p:bldP spid="13824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>
            <a:extLst>
              <a:ext uri="{FF2B5EF4-FFF2-40B4-BE49-F238E27FC236}">
                <a16:creationId xmlns="" xmlns:a16="http://schemas.microsoft.com/office/drawing/2014/main" id="{0CB4D4B6-AE6D-4A04-9BA0-57BBD0D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06150"/>
            <a:ext cx="55245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New Idea: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the “good old mailbox“ principle: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Everyone</a:t>
            </a:r>
            <a: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drop a letter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="" xmlns:a16="http://schemas.microsoft.com/office/drawing/2014/main" id="{D7475D08-14C9-45C3-B5A5-C90DCAB24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Idea behind Asymmetric Cryptography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="" xmlns:a16="http://schemas.microsoft.com/office/drawing/2014/main" id="{6B32B9C7-861B-41B5-89E5-E67C6C1C49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9B1D5-4C63-4E69-9819-3DC1BCA4E77E}" type="slidenum">
              <a:rPr lang="de-DE" altLang="en-US" smtClean="0">
                <a:solidFill>
                  <a:srgbClr val="394073"/>
                </a:solidFill>
              </a:rPr>
              <a:pPr/>
              <a:t>8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3319" name="Fußzeilenplatzhalter 4">
            <a:extLst>
              <a:ext uri="{FF2B5EF4-FFF2-40B4-BE49-F238E27FC236}">
                <a16:creationId xmlns="" xmlns:a16="http://schemas.microsoft.com/office/drawing/2014/main" id="{5D084E7C-D775-4841-A9B1-56457A5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pic>
        <p:nvPicPr>
          <p:cNvPr id="2050" name="Picture 2" descr="https://i.ebayimg.com/images/g/F5kAAOSwFvlbN0FE/s-l1600.jpg">
            <a:extLst>
              <a:ext uri="{FF2B5EF4-FFF2-40B4-BE49-F238E27FC236}">
                <a16:creationId xmlns="" xmlns:a16="http://schemas.microsoft.com/office/drawing/2014/main" id="{ED5582F6-7990-451A-BE77-16BF5C6E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" y="102992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FF702C-D5A5-4771-A94D-646762229173}"/>
              </a:ext>
            </a:extLst>
          </p:cNvPr>
          <p:cNvSpPr/>
          <p:nvPr/>
        </p:nvSpPr>
        <p:spPr>
          <a:xfrm>
            <a:off x="152400" y="5105400"/>
            <a:ext cx="4572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But: Only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owner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key </a:t>
            </a:r>
            <a:r>
              <a:rPr lang="de-DE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open the box</a:t>
            </a:r>
          </a:p>
        </p:txBody>
      </p:sp>
      <p:pic>
        <p:nvPicPr>
          <p:cNvPr id="2052" name="Picture 4" descr="Mail-Drop-Box-Large-Wall-Mounted-Secure-Parcel-Mailbox-Multiple-Deliveries-Red">
            <a:extLst>
              <a:ext uri="{FF2B5EF4-FFF2-40B4-BE49-F238E27FC236}">
                <a16:creationId xmlns="" xmlns:a16="http://schemas.microsoft.com/office/drawing/2014/main" id="{356289DE-5271-4A4E-9D51-F8E425AD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39" y="389892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600200"/>
            <a:ext cx="2284600" cy="1700852"/>
            <a:chOff x="2105" y="1924"/>
            <a:chExt cx="1633" cy="1214"/>
          </a:xfrm>
        </p:grpSpPr>
        <p:sp>
          <p:nvSpPr>
            <p:cNvPr id="15390" name="Freeform 4"/>
            <p:cNvSpPr>
              <a:spLocks/>
            </p:cNvSpPr>
            <p:nvPr/>
          </p:nvSpPr>
          <p:spPr bwMode="auto">
            <a:xfrm>
              <a:off x="2105" y="1924"/>
              <a:ext cx="1449" cy="1214"/>
            </a:xfrm>
            <a:custGeom>
              <a:avLst/>
              <a:gdLst>
                <a:gd name="T0" fmla="*/ 562 w 1449"/>
                <a:gd name="T1" fmla="*/ 0 h 1214"/>
                <a:gd name="T2" fmla="*/ 1449 w 1449"/>
                <a:gd name="T3" fmla="*/ 0 h 1214"/>
                <a:gd name="T4" fmla="*/ 871 w 1449"/>
                <a:gd name="T5" fmla="*/ 338 h 1214"/>
                <a:gd name="T6" fmla="*/ 0 w 1449"/>
                <a:gd name="T7" fmla="*/ 338 h 1214"/>
                <a:gd name="T8" fmla="*/ 0 w 1449"/>
                <a:gd name="T9" fmla="*/ 1214 h 1214"/>
                <a:gd name="T10" fmla="*/ 871 w 1449"/>
                <a:gd name="T11" fmla="*/ 1214 h 1214"/>
                <a:gd name="T12" fmla="*/ 871 w 1449"/>
                <a:gd name="T13" fmla="*/ 338 h 1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9"/>
                <a:gd name="T22" fmla="*/ 0 h 1214"/>
                <a:gd name="T23" fmla="*/ 1449 w 1449"/>
                <a:gd name="T24" fmla="*/ 1214 h 1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9" h="1214">
                  <a:moveTo>
                    <a:pt x="562" y="0"/>
                  </a:moveTo>
                  <a:lnTo>
                    <a:pt x="1449" y="0"/>
                  </a:lnTo>
                  <a:lnTo>
                    <a:pt x="871" y="338"/>
                  </a:lnTo>
                  <a:lnTo>
                    <a:pt x="0" y="338"/>
                  </a:lnTo>
                  <a:lnTo>
                    <a:pt x="0" y="1214"/>
                  </a:lnTo>
                  <a:lnTo>
                    <a:pt x="871" y="1214"/>
                  </a:lnTo>
                  <a:lnTo>
                    <a:pt x="871" y="33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flipH="1">
              <a:off x="2105" y="1924"/>
              <a:ext cx="562" cy="3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2" name="Freeform 6"/>
            <p:cNvSpPr>
              <a:spLocks/>
            </p:cNvSpPr>
            <p:nvPr/>
          </p:nvSpPr>
          <p:spPr bwMode="auto">
            <a:xfrm>
              <a:off x="3188" y="2061"/>
              <a:ext cx="132" cy="401"/>
            </a:xfrm>
            <a:custGeom>
              <a:avLst/>
              <a:gdLst>
                <a:gd name="T0" fmla="*/ 132 w 132"/>
                <a:gd name="T1" fmla="*/ 0 h 401"/>
                <a:gd name="T2" fmla="*/ 132 w 132"/>
                <a:gd name="T3" fmla="*/ 321 h 401"/>
                <a:gd name="T4" fmla="*/ 0 w 132"/>
                <a:gd name="T5" fmla="*/ 401 h 401"/>
                <a:gd name="T6" fmla="*/ 0 w 132"/>
                <a:gd name="T7" fmla="*/ 63 h 4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401"/>
                <a:gd name="T14" fmla="*/ 132 w 132"/>
                <a:gd name="T15" fmla="*/ 401 h 4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401">
                  <a:moveTo>
                    <a:pt x="132" y="0"/>
                  </a:moveTo>
                  <a:lnTo>
                    <a:pt x="132" y="321"/>
                  </a:lnTo>
                  <a:lnTo>
                    <a:pt x="0" y="401"/>
                  </a:lnTo>
                  <a:lnTo>
                    <a:pt x="0" y="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3" name="Freeform 7"/>
            <p:cNvSpPr>
              <a:spLocks noEditPoints="1"/>
            </p:cNvSpPr>
            <p:nvPr/>
          </p:nvSpPr>
          <p:spPr bwMode="auto">
            <a:xfrm>
              <a:off x="2214" y="2502"/>
              <a:ext cx="670" cy="401"/>
            </a:xfrm>
            <a:custGeom>
              <a:avLst/>
              <a:gdLst>
                <a:gd name="T0" fmla="*/ 0 w 670"/>
                <a:gd name="T1" fmla="*/ 103 h 401"/>
                <a:gd name="T2" fmla="*/ 567 w 670"/>
                <a:gd name="T3" fmla="*/ 0 h 401"/>
                <a:gd name="T4" fmla="*/ 670 w 670"/>
                <a:gd name="T5" fmla="*/ 298 h 401"/>
                <a:gd name="T6" fmla="*/ 97 w 670"/>
                <a:gd name="T7" fmla="*/ 401 h 401"/>
                <a:gd name="T8" fmla="*/ 0 w 670"/>
                <a:gd name="T9" fmla="*/ 103 h 401"/>
                <a:gd name="T10" fmla="*/ 46 w 670"/>
                <a:gd name="T11" fmla="*/ 115 h 401"/>
                <a:gd name="T12" fmla="*/ 349 w 670"/>
                <a:gd name="T13" fmla="*/ 246 h 401"/>
                <a:gd name="T14" fmla="*/ 527 w 670"/>
                <a:gd name="T15" fmla="*/ 23 h 401"/>
                <a:gd name="T16" fmla="*/ 46 w 670"/>
                <a:gd name="T17" fmla="*/ 115 h 401"/>
                <a:gd name="T18" fmla="*/ 29 w 670"/>
                <a:gd name="T19" fmla="*/ 132 h 401"/>
                <a:gd name="T20" fmla="*/ 109 w 670"/>
                <a:gd name="T21" fmla="*/ 367 h 401"/>
                <a:gd name="T22" fmla="*/ 229 w 670"/>
                <a:gd name="T23" fmla="*/ 224 h 401"/>
                <a:gd name="T24" fmla="*/ 29 w 670"/>
                <a:gd name="T25" fmla="*/ 132 h 401"/>
                <a:gd name="T26" fmla="*/ 556 w 670"/>
                <a:gd name="T27" fmla="*/ 35 h 401"/>
                <a:gd name="T28" fmla="*/ 435 w 670"/>
                <a:gd name="T29" fmla="*/ 183 h 401"/>
                <a:gd name="T30" fmla="*/ 636 w 670"/>
                <a:gd name="T31" fmla="*/ 269 h 401"/>
                <a:gd name="T32" fmla="*/ 556 w 670"/>
                <a:gd name="T33" fmla="*/ 35 h 401"/>
                <a:gd name="T34" fmla="*/ 258 w 670"/>
                <a:gd name="T35" fmla="*/ 235 h 401"/>
                <a:gd name="T36" fmla="*/ 138 w 670"/>
                <a:gd name="T37" fmla="*/ 378 h 401"/>
                <a:gd name="T38" fmla="*/ 619 w 670"/>
                <a:gd name="T39" fmla="*/ 292 h 401"/>
                <a:gd name="T40" fmla="*/ 418 w 670"/>
                <a:gd name="T41" fmla="*/ 201 h 401"/>
                <a:gd name="T42" fmla="*/ 361 w 670"/>
                <a:gd name="T43" fmla="*/ 275 h 401"/>
                <a:gd name="T44" fmla="*/ 258 w 670"/>
                <a:gd name="T45" fmla="*/ 235 h 4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70"/>
                <a:gd name="T70" fmla="*/ 0 h 401"/>
                <a:gd name="T71" fmla="*/ 670 w 670"/>
                <a:gd name="T72" fmla="*/ 401 h 40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70" h="401">
                  <a:moveTo>
                    <a:pt x="0" y="103"/>
                  </a:moveTo>
                  <a:lnTo>
                    <a:pt x="567" y="0"/>
                  </a:lnTo>
                  <a:lnTo>
                    <a:pt x="670" y="298"/>
                  </a:lnTo>
                  <a:lnTo>
                    <a:pt x="97" y="401"/>
                  </a:lnTo>
                  <a:lnTo>
                    <a:pt x="0" y="103"/>
                  </a:lnTo>
                  <a:close/>
                  <a:moveTo>
                    <a:pt x="46" y="115"/>
                  </a:moveTo>
                  <a:lnTo>
                    <a:pt x="349" y="246"/>
                  </a:lnTo>
                  <a:lnTo>
                    <a:pt x="527" y="23"/>
                  </a:lnTo>
                  <a:lnTo>
                    <a:pt x="46" y="115"/>
                  </a:lnTo>
                  <a:close/>
                  <a:moveTo>
                    <a:pt x="29" y="132"/>
                  </a:moveTo>
                  <a:lnTo>
                    <a:pt x="109" y="367"/>
                  </a:lnTo>
                  <a:lnTo>
                    <a:pt x="229" y="224"/>
                  </a:lnTo>
                  <a:lnTo>
                    <a:pt x="29" y="132"/>
                  </a:lnTo>
                  <a:close/>
                  <a:moveTo>
                    <a:pt x="556" y="35"/>
                  </a:moveTo>
                  <a:lnTo>
                    <a:pt x="435" y="183"/>
                  </a:lnTo>
                  <a:lnTo>
                    <a:pt x="636" y="269"/>
                  </a:lnTo>
                  <a:lnTo>
                    <a:pt x="556" y="35"/>
                  </a:lnTo>
                  <a:close/>
                  <a:moveTo>
                    <a:pt x="258" y="235"/>
                  </a:moveTo>
                  <a:lnTo>
                    <a:pt x="138" y="378"/>
                  </a:lnTo>
                  <a:lnTo>
                    <a:pt x="619" y="292"/>
                  </a:lnTo>
                  <a:lnTo>
                    <a:pt x="418" y="201"/>
                  </a:lnTo>
                  <a:lnTo>
                    <a:pt x="361" y="275"/>
                  </a:lnTo>
                  <a:lnTo>
                    <a:pt x="258" y="235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4" name="Freeform 8"/>
            <p:cNvSpPr>
              <a:spLocks/>
            </p:cNvSpPr>
            <p:nvPr/>
          </p:nvSpPr>
          <p:spPr bwMode="auto">
            <a:xfrm>
              <a:off x="2214" y="2502"/>
              <a:ext cx="670" cy="401"/>
            </a:xfrm>
            <a:custGeom>
              <a:avLst/>
              <a:gdLst>
                <a:gd name="T0" fmla="*/ 0 w 670"/>
                <a:gd name="T1" fmla="*/ 103 h 401"/>
                <a:gd name="T2" fmla="*/ 567 w 670"/>
                <a:gd name="T3" fmla="*/ 0 h 401"/>
                <a:gd name="T4" fmla="*/ 670 w 670"/>
                <a:gd name="T5" fmla="*/ 298 h 401"/>
                <a:gd name="T6" fmla="*/ 97 w 670"/>
                <a:gd name="T7" fmla="*/ 401 h 401"/>
                <a:gd name="T8" fmla="*/ 0 w 670"/>
                <a:gd name="T9" fmla="*/ 103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401"/>
                <a:gd name="T17" fmla="*/ 670 w 670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401">
                  <a:moveTo>
                    <a:pt x="0" y="103"/>
                  </a:moveTo>
                  <a:lnTo>
                    <a:pt x="567" y="0"/>
                  </a:lnTo>
                  <a:lnTo>
                    <a:pt x="670" y="298"/>
                  </a:lnTo>
                  <a:lnTo>
                    <a:pt x="97" y="401"/>
                  </a:lnTo>
                  <a:lnTo>
                    <a:pt x="0" y="10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5" name="Freeform 9"/>
            <p:cNvSpPr>
              <a:spLocks/>
            </p:cNvSpPr>
            <p:nvPr/>
          </p:nvSpPr>
          <p:spPr bwMode="auto">
            <a:xfrm>
              <a:off x="2260" y="2525"/>
              <a:ext cx="481" cy="223"/>
            </a:xfrm>
            <a:custGeom>
              <a:avLst/>
              <a:gdLst>
                <a:gd name="T0" fmla="*/ 0 w 481"/>
                <a:gd name="T1" fmla="*/ 92 h 223"/>
                <a:gd name="T2" fmla="*/ 303 w 481"/>
                <a:gd name="T3" fmla="*/ 223 h 223"/>
                <a:gd name="T4" fmla="*/ 481 w 481"/>
                <a:gd name="T5" fmla="*/ 0 h 223"/>
                <a:gd name="T6" fmla="*/ 0 w 481"/>
                <a:gd name="T7" fmla="*/ 92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223"/>
                <a:gd name="T14" fmla="*/ 481 w 48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223">
                  <a:moveTo>
                    <a:pt x="0" y="92"/>
                  </a:moveTo>
                  <a:lnTo>
                    <a:pt x="303" y="223"/>
                  </a:lnTo>
                  <a:lnTo>
                    <a:pt x="481" y="0"/>
                  </a:lnTo>
                  <a:lnTo>
                    <a:pt x="0" y="9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6" name="Freeform 10"/>
            <p:cNvSpPr>
              <a:spLocks/>
            </p:cNvSpPr>
            <p:nvPr/>
          </p:nvSpPr>
          <p:spPr bwMode="auto">
            <a:xfrm>
              <a:off x="2243" y="2634"/>
              <a:ext cx="200" cy="235"/>
            </a:xfrm>
            <a:custGeom>
              <a:avLst/>
              <a:gdLst>
                <a:gd name="T0" fmla="*/ 0 w 200"/>
                <a:gd name="T1" fmla="*/ 0 h 235"/>
                <a:gd name="T2" fmla="*/ 80 w 200"/>
                <a:gd name="T3" fmla="*/ 235 h 235"/>
                <a:gd name="T4" fmla="*/ 200 w 200"/>
                <a:gd name="T5" fmla="*/ 92 h 235"/>
                <a:gd name="T6" fmla="*/ 0 w 200"/>
                <a:gd name="T7" fmla="*/ 0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35"/>
                <a:gd name="T14" fmla="*/ 200 w 20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35">
                  <a:moveTo>
                    <a:pt x="0" y="0"/>
                  </a:moveTo>
                  <a:lnTo>
                    <a:pt x="80" y="235"/>
                  </a:lnTo>
                  <a:lnTo>
                    <a:pt x="200" y="9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7" name="Freeform 11"/>
            <p:cNvSpPr>
              <a:spLocks/>
            </p:cNvSpPr>
            <p:nvPr/>
          </p:nvSpPr>
          <p:spPr bwMode="auto">
            <a:xfrm>
              <a:off x="2649" y="2537"/>
              <a:ext cx="201" cy="234"/>
            </a:xfrm>
            <a:custGeom>
              <a:avLst/>
              <a:gdLst>
                <a:gd name="T0" fmla="*/ 121 w 201"/>
                <a:gd name="T1" fmla="*/ 0 h 234"/>
                <a:gd name="T2" fmla="*/ 0 w 201"/>
                <a:gd name="T3" fmla="*/ 148 h 234"/>
                <a:gd name="T4" fmla="*/ 201 w 201"/>
                <a:gd name="T5" fmla="*/ 234 h 234"/>
                <a:gd name="T6" fmla="*/ 121 w 201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234"/>
                <a:gd name="T14" fmla="*/ 201 w 201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234">
                  <a:moveTo>
                    <a:pt x="121" y="0"/>
                  </a:moveTo>
                  <a:lnTo>
                    <a:pt x="0" y="148"/>
                  </a:lnTo>
                  <a:lnTo>
                    <a:pt x="201" y="234"/>
                  </a:lnTo>
                  <a:lnTo>
                    <a:pt x="12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8" name="Freeform 12"/>
            <p:cNvSpPr>
              <a:spLocks/>
            </p:cNvSpPr>
            <p:nvPr/>
          </p:nvSpPr>
          <p:spPr bwMode="auto">
            <a:xfrm>
              <a:off x="2352" y="2703"/>
              <a:ext cx="481" cy="177"/>
            </a:xfrm>
            <a:custGeom>
              <a:avLst/>
              <a:gdLst>
                <a:gd name="T0" fmla="*/ 120 w 481"/>
                <a:gd name="T1" fmla="*/ 34 h 177"/>
                <a:gd name="T2" fmla="*/ 0 w 481"/>
                <a:gd name="T3" fmla="*/ 177 h 177"/>
                <a:gd name="T4" fmla="*/ 481 w 481"/>
                <a:gd name="T5" fmla="*/ 91 h 177"/>
                <a:gd name="T6" fmla="*/ 280 w 481"/>
                <a:gd name="T7" fmla="*/ 0 h 177"/>
                <a:gd name="T8" fmla="*/ 223 w 481"/>
                <a:gd name="T9" fmla="*/ 74 h 177"/>
                <a:gd name="T10" fmla="*/ 120 w 481"/>
                <a:gd name="T11" fmla="*/ 34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177"/>
                <a:gd name="T20" fmla="*/ 481 w 481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177">
                  <a:moveTo>
                    <a:pt x="120" y="34"/>
                  </a:moveTo>
                  <a:lnTo>
                    <a:pt x="0" y="177"/>
                  </a:lnTo>
                  <a:lnTo>
                    <a:pt x="481" y="91"/>
                  </a:lnTo>
                  <a:lnTo>
                    <a:pt x="280" y="0"/>
                  </a:lnTo>
                  <a:lnTo>
                    <a:pt x="223" y="74"/>
                  </a:lnTo>
                  <a:lnTo>
                    <a:pt x="120" y="3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9" name="Freeform 13"/>
            <p:cNvSpPr>
              <a:spLocks/>
            </p:cNvSpPr>
            <p:nvPr/>
          </p:nvSpPr>
          <p:spPr bwMode="auto">
            <a:xfrm>
              <a:off x="2483" y="2577"/>
              <a:ext cx="109" cy="143"/>
            </a:xfrm>
            <a:custGeom>
              <a:avLst/>
              <a:gdLst>
                <a:gd name="T0" fmla="*/ 63 w 109"/>
                <a:gd name="T1" fmla="*/ 91 h 143"/>
                <a:gd name="T2" fmla="*/ 58 w 109"/>
                <a:gd name="T3" fmla="*/ 97 h 143"/>
                <a:gd name="T4" fmla="*/ 17 w 109"/>
                <a:gd name="T5" fmla="*/ 34 h 143"/>
                <a:gd name="T6" fmla="*/ 40 w 109"/>
                <a:gd name="T7" fmla="*/ 131 h 143"/>
                <a:gd name="T8" fmla="*/ 46 w 109"/>
                <a:gd name="T9" fmla="*/ 126 h 143"/>
                <a:gd name="T10" fmla="*/ 52 w 109"/>
                <a:gd name="T11" fmla="*/ 126 h 143"/>
                <a:gd name="T12" fmla="*/ 52 w 109"/>
                <a:gd name="T13" fmla="*/ 131 h 143"/>
                <a:gd name="T14" fmla="*/ 29 w 109"/>
                <a:gd name="T15" fmla="*/ 143 h 143"/>
                <a:gd name="T16" fmla="*/ 23 w 109"/>
                <a:gd name="T17" fmla="*/ 143 h 143"/>
                <a:gd name="T18" fmla="*/ 23 w 109"/>
                <a:gd name="T19" fmla="*/ 137 h 143"/>
                <a:gd name="T20" fmla="*/ 23 w 109"/>
                <a:gd name="T21" fmla="*/ 131 h 143"/>
                <a:gd name="T22" fmla="*/ 29 w 109"/>
                <a:gd name="T23" fmla="*/ 131 h 143"/>
                <a:gd name="T24" fmla="*/ 35 w 109"/>
                <a:gd name="T25" fmla="*/ 131 h 143"/>
                <a:gd name="T26" fmla="*/ 12 w 109"/>
                <a:gd name="T27" fmla="*/ 40 h 143"/>
                <a:gd name="T28" fmla="*/ 6 w 109"/>
                <a:gd name="T29" fmla="*/ 40 h 143"/>
                <a:gd name="T30" fmla="*/ 0 w 109"/>
                <a:gd name="T31" fmla="*/ 40 h 143"/>
                <a:gd name="T32" fmla="*/ 0 w 109"/>
                <a:gd name="T33" fmla="*/ 34 h 143"/>
                <a:gd name="T34" fmla="*/ 6 w 109"/>
                <a:gd name="T35" fmla="*/ 34 h 143"/>
                <a:gd name="T36" fmla="*/ 17 w 109"/>
                <a:gd name="T37" fmla="*/ 28 h 143"/>
                <a:gd name="T38" fmla="*/ 58 w 109"/>
                <a:gd name="T39" fmla="*/ 86 h 143"/>
                <a:gd name="T40" fmla="*/ 63 w 109"/>
                <a:gd name="T41" fmla="*/ 11 h 143"/>
                <a:gd name="T42" fmla="*/ 80 w 109"/>
                <a:gd name="T43" fmla="*/ 5 h 143"/>
                <a:gd name="T44" fmla="*/ 80 w 109"/>
                <a:gd name="T45" fmla="*/ 0 h 143"/>
                <a:gd name="T46" fmla="*/ 80 w 109"/>
                <a:gd name="T47" fmla="*/ 5 h 143"/>
                <a:gd name="T48" fmla="*/ 86 w 109"/>
                <a:gd name="T49" fmla="*/ 5 h 143"/>
                <a:gd name="T50" fmla="*/ 80 w 109"/>
                <a:gd name="T51" fmla="*/ 5 h 143"/>
                <a:gd name="T52" fmla="*/ 80 w 109"/>
                <a:gd name="T53" fmla="*/ 11 h 143"/>
                <a:gd name="T54" fmla="*/ 75 w 109"/>
                <a:gd name="T55" fmla="*/ 11 h 143"/>
                <a:gd name="T56" fmla="*/ 98 w 109"/>
                <a:gd name="T57" fmla="*/ 103 h 143"/>
                <a:gd name="T58" fmla="*/ 103 w 109"/>
                <a:gd name="T59" fmla="*/ 103 h 143"/>
                <a:gd name="T60" fmla="*/ 109 w 109"/>
                <a:gd name="T61" fmla="*/ 103 h 143"/>
                <a:gd name="T62" fmla="*/ 109 w 109"/>
                <a:gd name="T63" fmla="*/ 108 h 143"/>
                <a:gd name="T64" fmla="*/ 103 w 109"/>
                <a:gd name="T65" fmla="*/ 108 h 143"/>
                <a:gd name="T66" fmla="*/ 86 w 109"/>
                <a:gd name="T67" fmla="*/ 120 h 143"/>
                <a:gd name="T68" fmla="*/ 80 w 109"/>
                <a:gd name="T69" fmla="*/ 120 h 143"/>
                <a:gd name="T70" fmla="*/ 80 w 109"/>
                <a:gd name="T71" fmla="*/ 114 h 143"/>
                <a:gd name="T72" fmla="*/ 92 w 109"/>
                <a:gd name="T73" fmla="*/ 108 h 143"/>
                <a:gd name="T74" fmla="*/ 69 w 109"/>
                <a:gd name="T75" fmla="*/ 17 h 143"/>
                <a:gd name="T76" fmla="*/ 63 w 109"/>
                <a:gd name="T77" fmla="*/ 91 h 14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43"/>
                <a:gd name="T119" fmla="*/ 109 w 109"/>
                <a:gd name="T120" fmla="*/ 143 h 14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43">
                  <a:moveTo>
                    <a:pt x="63" y="91"/>
                  </a:moveTo>
                  <a:lnTo>
                    <a:pt x="58" y="97"/>
                  </a:lnTo>
                  <a:lnTo>
                    <a:pt x="17" y="34"/>
                  </a:lnTo>
                  <a:lnTo>
                    <a:pt x="40" y="131"/>
                  </a:lnTo>
                  <a:lnTo>
                    <a:pt x="46" y="126"/>
                  </a:lnTo>
                  <a:lnTo>
                    <a:pt x="52" y="126"/>
                  </a:lnTo>
                  <a:lnTo>
                    <a:pt x="52" y="131"/>
                  </a:lnTo>
                  <a:lnTo>
                    <a:pt x="29" y="143"/>
                  </a:lnTo>
                  <a:lnTo>
                    <a:pt x="23" y="143"/>
                  </a:lnTo>
                  <a:lnTo>
                    <a:pt x="23" y="137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12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17" y="28"/>
                  </a:lnTo>
                  <a:lnTo>
                    <a:pt x="58" y="86"/>
                  </a:lnTo>
                  <a:lnTo>
                    <a:pt x="63" y="11"/>
                  </a:lnTo>
                  <a:lnTo>
                    <a:pt x="80" y="5"/>
                  </a:lnTo>
                  <a:lnTo>
                    <a:pt x="80" y="0"/>
                  </a:lnTo>
                  <a:lnTo>
                    <a:pt x="80" y="5"/>
                  </a:lnTo>
                  <a:lnTo>
                    <a:pt x="86" y="5"/>
                  </a:lnTo>
                  <a:lnTo>
                    <a:pt x="80" y="5"/>
                  </a:lnTo>
                  <a:lnTo>
                    <a:pt x="80" y="11"/>
                  </a:lnTo>
                  <a:lnTo>
                    <a:pt x="75" y="11"/>
                  </a:lnTo>
                  <a:lnTo>
                    <a:pt x="98" y="103"/>
                  </a:lnTo>
                  <a:lnTo>
                    <a:pt x="103" y="103"/>
                  </a:lnTo>
                  <a:lnTo>
                    <a:pt x="109" y="103"/>
                  </a:lnTo>
                  <a:lnTo>
                    <a:pt x="109" y="108"/>
                  </a:lnTo>
                  <a:lnTo>
                    <a:pt x="103" y="108"/>
                  </a:lnTo>
                  <a:lnTo>
                    <a:pt x="86" y="120"/>
                  </a:lnTo>
                  <a:lnTo>
                    <a:pt x="80" y="120"/>
                  </a:lnTo>
                  <a:lnTo>
                    <a:pt x="80" y="114"/>
                  </a:lnTo>
                  <a:lnTo>
                    <a:pt x="92" y="108"/>
                  </a:lnTo>
                  <a:lnTo>
                    <a:pt x="69" y="17"/>
                  </a:lnTo>
                  <a:lnTo>
                    <a:pt x="63" y="9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0" name="Freeform 14"/>
            <p:cNvSpPr>
              <a:spLocks/>
            </p:cNvSpPr>
            <p:nvPr/>
          </p:nvSpPr>
          <p:spPr bwMode="auto">
            <a:xfrm>
              <a:off x="3216" y="2164"/>
              <a:ext cx="81" cy="201"/>
            </a:xfrm>
            <a:custGeom>
              <a:avLst/>
              <a:gdLst>
                <a:gd name="T0" fmla="*/ 81 w 81"/>
                <a:gd name="T1" fmla="*/ 86 h 201"/>
                <a:gd name="T2" fmla="*/ 81 w 81"/>
                <a:gd name="T3" fmla="*/ 115 h 201"/>
                <a:gd name="T4" fmla="*/ 81 w 81"/>
                <a:gd name="T5" fmla="*/ 138 h 201"/>
                <a:gd name="T6" fmla="*/ 81 w 81"/>
                <a:gd name="T7" fmla="*/ 155 h 201"/>
                <a:gd name="T8" fmla="*/ 75 w 81"/>
                <a:gd name="T9" fmla="*/ 172 h 201"/>
                <a:gd name="T10" fmla="*/ 69 w 81"/>
                <a:gd name="T11" fmla="*/ 184 h 201"/>
                <a:gd name="T12" fmla="*/ 63 w 81"/>
                <a:gd name="T13" fmla="*/ 189 h 201"/>
                <a:gd name="T14" fmla="*/ 58 w 81"/>
                <a:gd name="T15" fmla="*/ 195 h 201"/>
                <a:gd name="T16" fmla="*/ 52 w 81"/>
                <a:gd name="T17" fmla="*/ 201 h 201"/>
                <a:gd name="T18" fmla="*/ 41 w 81"/>
                <a:gd name="T19" fmla="*/ 201 h 201"/>
                <a:gd name="T20" fmla="*/ 35 w 81"/>
                <a:gd name="T21" fmla="*/ 201 h 201"/>
                <a:gd name="T22" fmla="*/ 29 w 81"/>
                <a:gd name="T23" fmla="*/ 201 h 201"/>
                <a:gd name="T24" fmla="*/ 23 w 81"/>
                <a:gd name="T25" fmla="*/ 195 h 201"/>
                <a:gd name="T26" fmla="*/ 18 w 81"/>
                <a:gd name="T27" fmla="*/ 189 h 201"/>
                <a:gd name="T28" fmla="*/ 18 w 81"/>
                <a:gd name="T29" fmla="*/ 184 h 201"/>
                <a:gd name="T30" fmla="*/ 12 w 81"/>
                <a:gd name="T31" fmla="*/ 178 h 201"/>
                <a:gd name="T32" fmla="*/ 12 w 81"/>
                <a:gd name="T33" fmla="*/ 172 h 201"/>
                <a:gd name="T34" fmla="*/ 12 w 81"/>
                <a:gd name="T35" fmla="*/ 166 h 201"/>
                <a:gd name="T36" fmla="*/ 6 w 81"/>
                <a:gd name="T37" fmla="*/ 161 h 201"/>
                <a:gd name="T38" fmla="*/ 6 w 81"/>
                <a:gd name="T39" fmla="*/ 155 h 201"/>
                <a:gd name="T40" fmla="*/ 6 w 81"/>
                <a:gd name="T41" fmla="*/ 149 h 201"/>
                <a:gd name="T42" fmla="*/ 6 w 81"/>
                <a:gd name="T43" fmla="*/ 143 h 201"/>
                <a:gd name="T44" fmla="*/ 6 w 81"/>
                <a:gd name="T45" fmla="*/ 132 h 201"/>
                <a:gd name="T46" fmla="*/ 0 w 81"/>
                <a:gd name="T47" fmla="*/ 126 h 201"/>
                <a:gd name="T48" fmla="*/ 0 w 81"/>
                <a:gd name="T49" fmla="*/ 115 h 201"/>
                <a:gd name="T50" fmla="*/ 0 w 81"/>
                <a:gd name="T51" fmla="*/ 86 h 201"/>
                <a:gd name="T52" fmla="*/ 6 w 81"/>
                <a:gd name="T53" fmla="*/ 63 h 201"/>
                <a:gd name="T54" fmla="*/ 6 w 81"/>
                <a:gd name="T55" fmla="*/ 46 h 201"/>
                <a:gd name="T56" fmla="*/ 12 w 81"/>
                <a:gd name="T57" fmla="*/ 29 h 201"/>
                <a:gd name="T58" fmla="*/ 18 w 81"/>
                <a:gd name="T59" fmla="*/ 17 h 201"/>
                <a:gd name="T60" fmla="*/ 23 w 81"/>
                <a:gd name="T61" fmla="*/ 12 h 201"/>
                <a:gd name="T62" fmla="*/ 29 w 81"/>
                <a:gd name="T63" fmla="*/ 6 h 201"/>
                <a:gd name="T64" fmla="*/ 35 w 81"/>
                <a:gd name="T65" fmla="*/ 0 h 201"/>
                <a:gd name="T66" fmla="*/ 41 w 81"/>
                <a:gd name="T67" fmla="*/ 0 h 201"/>
                <a:gd name="T68" fmla="*/ 46 w 81"/>
                <a:gd name="T69" fmla="*/ 0 h 201"/>
                <a:gd name="T70" fmla="*/ 52 w 81"/>
                <a:gd name="T71" fmla="*/ 0 h 201"/>
                <a:gd name="T72" fmla="*/ 58 w 81"/>
                <a:gd name="T73" fmla="*/ 6 h 201"/>
                <a:gd name="T74" fmla="*/ 63 w 81"/>
                <a:gd name="T75" fmla="*/ 6 h 201"/>
                <a:gd name="T76" fmla="*/ 69 w 81"/>
                <a:gd name="T77" fmla="*/ 12 h 201"/>
                <a:gd name="T78" fmla="*/ 69 w 81"/>
                <a:gd name="T79" fmla="*/ 17 h 201"/>
                <a:gd name="T80" fmla="*/ 75 w 81"/>
                <a:gd name="T81" fmla="*/ 23 h 201"/>
                <a:gd name="T82" fmla="*/ 75 w 81"/>
                <a:gd name="T83" fmla="*/ 29 h 201"/>
                <a:gd name="T84" fmla="*/ 75 w 81"/>
                <a:gd name="T85" fmla="*/ 35 h 201"/>
                <a:gd name="T86" fmla="*/ 75 w 81"/>
                <a:gd name="T87" fmla="*/ 40 h 201"/>
                <a:gd name="T88" fmla="*/ 81 w 81"/>
                <a:gd name="T89" fmla="*/ 46 h 201"/>
                <a:gd name="T90" fmla="*/ 81 w 81"/>
                <a:gd name="T91" fmla="*/ 52 h 201"/>
                <a:gd name="T92" fmla="*/ 81 w 81"/>
                <a:gd name="T93" fmla="*/ 57 h 201"/>
                <a:gd name="T94" fmla="*/ 81 w 81"/>
                <a:gd name="T95" fmla="*/ 69 h 201"/>
                <a:gd name="T96" fmla="*/ 81 w 81"/>
                <a:gd name="T97" fmla="*/ 75 h 201"/>
                <a:gd name="T98" fmla="*/ 81 w 81"/>
                <a:gd name="T99" fmla="*/ 86 h 2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"/>
                <a:gd name="T151" fmla="*/ 0 h 201"/>
                <a:gd name="T152" fmla="*/ 81 w 81"/>
                <a:gd name="T153" fmla="*/ 201 h 2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" h="201">
                  <a:moveTo>
                    <a:pt x="81" y="86"/>
                  </a:moveTo>
                  <a:lnTo>
                    <a:pt x="81" y="115"/>
                  </a:lnTo>
                  <a:lnTo>
                    <a:pt x="81" y="138"/>
                  </a:lnTo>
                  <a:lnTo>
                    <a:pt x="81" y="155"/>
                  </a:lnTo>
                  <a:lnTo>
                    <a:pt x="75" y="172"/>
                  </a:lnTo>
                  <a:lnTo>
                    <a:pt x="69" y="184"/>
                  </a:lnTo>
                  <a:lnTo>
                    <a:pt x="63" y="189"/>
                  </a:lnTo>
                  <a:lnTo>
                    <a:pt x="58" y="195"/>
                  </a:lnTo>
                  <a:lnTo>
                    <a:pt x="52" y="201"/>
                  </a:lnTo>
                  <a:lnTo>
                    <a:pt x="41" y="201"/>
                  </a:lnTo>
                  <a:lnTo>
                    <a:pt x="35" y="201"/>
                  </a:lnTo>
                  <a:lnTo>
                    <a:pt x="29" y="201"/>
                  </a:lnTo>
                  <a:lnTo>
                    <a:pt x="23" y="195"/>
                  </a:lnTo>
                  <a:lnTo>
                    <a:pt x="18" y="189"/>
                  </a:lnTo>
                  <a:lnTo>
                    <a:pt x="18" y="184"/>
                  </a:lnTo>
                  <a:lnTo>
                    <a:pt x="12" y="178"/>
                  </a:lnTo>
                  <a:lnTo>
                    <a:pt x="12" y="172"/>
                  </a:lnTo>
                  <a:lnTo>
                    <a:pt x="12" y="166"/>
                  </a:lnTo>
                  <a:lnTo>
                    <a:pt x="6" y="16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6" y="143"/>
                  </a:lnTo>
                  <a:lnTo>
                    <a:pt x="6" y="132"/>
                  </a:lnTo>
                  <a:lnTo>
                    <a:pt x="0" y="126"/>
                  </a:lnTo>
                  <a:lnTo>
                    <a:pt x="0" y="115"/>
                  </a:lnTo>
                  <a:lnTo>
                    <a:pt x="0" y="86"/>
                  </a:lnTo>
                  <a:lnTo>
                    <a:pt x="6" y="63"/>
                  </a:lnTo>
                  <a:lnTo>
                    <a:pt x="6" y="46"/>
                  </a:lnTo>
                  <a:lnTo>
                    <a:pt x="12" y="29"/>
                  </a:lnTo>
                  <a:lnTo>
                    <a:pt x="18" y="17"/>
                  </a:lnTo>
                  <a:lnTo>
                    <a:pt x="23" y="12"/>
                  </a:lnTo>
                  <a:lnTo>
                    <a:pt x="29" y="6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8" y="6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69" y="17"/>
                  </a:lnTo>
                  <a:lnTo>
                    <a:pt x="75" y="23"/>
                  </a:lnTo>
                  <a:lnTo>
                    <a:pt x="75" y="29"/>
                  </a:lnTo>
                  <a:lnTo>
                    <a:pt x="75" y="35"/>
                  </a:lnTo>
                  <a:lnTo>
                    <a:pt x="75" y="40"/>
                  </a:lnTo>
                  <a:lnTo>
                    <a:pt x="81" y="46"/>
                  </a:lnTo>
                  <a:lnTo>
                    <a:pt x="81" y="52"/>
                  </a:lnTo>
                  <a:lnTo>
                    <a:pt x="81" y="57"/>
                  </a:lnTo>
                  <a:lnTo>
                    <a:pt x="81" y="69"/>
                  </a:lnTo>
                  <a:lnTo>
                    <a:pt x="81" y="75"/>
                  </a:lnTo>
                  <a:lnTo>
                    <a:pt x="81" y="8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1" name="Freeform 15"/>
            <p:cNvSpPr>
              <a:spLocks/>
            </p:cNvSpPr>
            <p:nvPr/>
          </p:nvSpPr>
          <p:spPr bwMode="auto">
            <a:xfrm>
              <a:off x="3228" y="2176"/>
              <a:ext cx="63" cy="177"/>
            </a:xfrm>
            <a:custGeom>
              <a:avLst/>
              <a:gdLst>
                <a:gd name="T0" fmla="*/ 63 w 63"/>
                <a:gd name="T1" fmla="*/ 74 h 177"/>
                <a:gd name="T2" fmla="*/ 63 w 63"/>
                <a:gd name="T3" fmla="*/ 63 h 177"/>
                <a:gd name="T4" fmla="*/ 63 w 63"/>
                <a:gd name="T5" fmla="*/ 57 h 177"/>
                <a:gd name="T6" fmla="*/ 63 w 63"/>
                <a:gd name="T7" fmla="*/ 45 h 177"/>
                <a:gd name="T8" fmla="*/ 57 w 63"/>
                <a:gd name="T9" fmla="*/ 40 h 177"/>
                <a:gd name="T10" fmla="*/ 57 w 63"/>
                <a:gd name="T11" fmla="*/ 34 h 177"/>
                <a:gd name="T12" fmla="*/ 57 w 63"/>
                <a:gd name="T13" fmla="*/ 23 h 177"/>
                <a:gd name="T14" fmla="*/ 51 w 63"/>
                <a:gd name="T15" fmla="*/ 17 h 177"/>
                <a:gd name="T16" fmla="*/ 51 w 63"/>
                <a:gd name="T17" fmla="*/ 11 h 177"/>
                <a:gd name="T18" fmla="*/ 46 w 63"/>
                <a:gd name="T19" fmla="*/ 11 h 177"/>
                <a:gd name="T20" fmla="*/ 46 w 63"/>
                <a:gd name="T21" fmla="*/ 5 h 177"/>
                <a:gd name="T22" fmla="*/ 40 w 63"/>
                <a:gd name="T23" fmla="*/ 0 h 177"/>
                <a:gd name="T24" fmla="*/ 34 w 63"/>
                <a:gd name="T25" fmla="*/ 0 h 177"/>
                <a:gd name="T26" fmla="*/ 29 w 63"/>
                <a:gd name="T27" fmla="*/ 0 h 177"/>
                <a:gd name="T28" fmla="*/ 23 w 63"/>
                <a:gd name="T29" fmla="*/ 0 h 177"/>
                <a:gd name="T30" fmla="*/ 17 w 63"/>
                <a:gd name="T31" fmla="*/ 5 h 177"/>
                <a:gd name="T32" fmla="*/ 11 w 63"/>
                <a:gd name="T33" fmla="*/ 11 h 177"/>
                <a:gd name="T34" fmla="*/ 6 w 63"/>
                <a:gd name="T35" fmla="*/ 23 h 177"/>
                <a:gd name="T36" fmla="*/ 6 w 63"/>
                <a:gd name="T37" fmla="*/ 34 h 177"/>
                <a:gd name="T38" fmla="*/ 0 w 63"/>
                <a:gd name="T39" fmla="*/ 45 h 177"/>
                <a:gd name="T40" fmla="*/ 0 w 63"/>
                <a:gd name="T41" fmla="*/ 57 h 177"/>
                <a:gd name="T42" fmla="*/ 0 w 63"/>
                <a:gd name="T43" fmla="*/ 74 h 177"/>
                <a:gd name="T44" fmla="*/ 0 w 63"/>
                <a:gd name="T45" fmla="*/ 103 h 177"/>
                <a:gd name="T46" fmla="*/ 0 w 63"/>
                <a:gd name="T47" fmla="*/ 114 h 177"/>
                <a:gd name="T48" fmla="*/ 0 w 63"/>
                <a:gd name="T49" fmla="*/ 120 h 177"/>
                <a:gd name="T50" fmla="*/ 0 w 63"/>
                <a:gd name="T51" fmla="*/ 131 h 177"/>
                <a:gd name="T52" fmla="*/ 0 w 63"/>
                <a:gd name="T53" fmla="*/ 137 h 177"/>
                <a:gd name="T54" fmla="*/ 6 w 63"/>
                <a:gd name="T55" fmla="*/ 143 h 177"/>
                <a:gd name="T56" fmla="*/ 6 w 63"/>
                <a:gd name="T57" fmla="*/ 154 h 177"/>
                <a:gd name="T58" fmla="*/ 11 w 63"/>
                <a:gd name="T59" fmla="*/ 160 h 177"/>
                <a:gd name="T60" fmla="*/ 11 w 63"/>
                <a:gd name="T61" fmla="*/ 166 h 177"/>
                <a:gd name="T62" fmla="*/ 17 w 63"/>
                <a:gd name="T63" fmla="*/ 172 h 177"/>
                <a:gd name="T64" fmla="*/ 23 w 63"/>
                <a:gd name="T65" fmla="*/ 177 h 177"/>
                <a:gd name="T66" fmla="*/ 29 w 63"/>
                <a:gd name="T67" fmla="*/ 177 h 177"/>
                <a:gd name="T68" fmla="*/ 40 w 63"/>
                <a:gd name="T69" fmla="*/ 177 h 177"/>
                <a:gd name="T70" fmla="*/ 46 w 63"/>
                <a:gd name="T71" fmla="*/ 172 h 177"/>
                <a:gd name="T72" fmla="*/ 51 w 63"/>
                <a:gd name="T73" fmla="*/ 166 h 177"/>
                <a:gd name="T74" fmla="*/ 57 w 63"/>
                <a:gd name="T75" fmla="*/ 154 h 177"/>
                <a:gd name="T76" fmla="*/ 57 w 63"/>
                <a:gd name="T77" fmla="*/ 143 h 177"/>
                <a:gd name="T78" fmla="*/ 63 w 63"/>
                <a:gd name="T79" fmla="*/ 131 h 177"/>
                <a:gd name="T80" fmla="*/ 63 w 63"/>
                <a:gd name="T81" fmla="*/ 120 h 177"/>
                <a:gd name="T82" fmla="*/ 63 w 63"/>
                <a:gd name="T83" fmla="*/ 103 h 177"/>
                <a:gd name="T84" fmla="*/ 63 w 63"/>
                <a:gd name="T85" fmla="*/ 74 h 1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177"/>
                <a:gd name="T131" fmla="*/ 63 w 63"/>
                <a:gd name="T132" fmla="*/ 177 h 1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177">
                  <a:moveTo>
                    <a:pt x="63" y="74"/>
                  </a:moveTo>
                  <a:lnTo>
                    <a:pt x="63" y="63"/>
                  </a:lnTo>
                  <a:lnTo>
                    <a:pt x="63" y="57"/>
                  </a:lnTo>
                  <a:lnTo>
                    <a:pt x="63" y="45"/>
                  </a:lnTo>
                  <a:lnTo>
                    <a:pt x="57" y="40"/>
                  </a:lnTo>
                  <a:lnTo>
                    <a:pt x="57" y="34"/>
                  </a:lnTo>
                  <a:lnTo>
                    <a:pt x="57" y="23"/>
                  </a:lnTo>
                  <a:lnTo>
                    <a:pt x="51" y="17"/>
                  </a:lnTo>
                  <a:lnTo>
                    <a:pt x="51" y="11"/>
                  </a:lnTo>
                  <a:lnTo>
                    <a:pt x="46" y="11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5"/>
                  </a:lnTo>
                  <a:lnTo>
                    <a:pt x="11" y="11"/>
                  </a:lnTo>
                  <a:lnTo>
                    <a:pt x="6" y="23"/>
                  </a:lnTo>
                  <a:lnTo>
                    <a:pt x="6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74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6" y="143"/>
                  </a:lnTo>
                  <a:lnTo>
                    <a:pt x="6" y="154"/>
                  </a:lnTo>
                  <a:lnTo>
                    <a:pt x="11" y="160"/>
                  </a:lnTo>
                  <a:lnTo>
                    <a:pt x="11" y="166"/>
                  </a:lnTo>
                  <a:lnTo>
                    <a:pt x="17" y="172"/>
                  </a:lnTo>
                  <a:lnTo>
                    <a:pt x="23" y="177"/>
                  </a:lnTo>
                  <a:lnTo>
                    <a:pt x="29" y="177"/>
                  </a:lnTo>
                  <a:lnTo>
                    <a:pt x="40" y="177"/>
                  </a:lnTo>
                  <a:lnTo>
                    <a:pt x="46" y="172"/>
                  </a:lnTo>
                  <a:lnTo>
                    <a:pt x="51" y="166"/>
                  </a:lnTo>
                  <a:lnTo>
                    <a:pt x="57" y="154"/>
                  </a:lnTo>
                  <a:lnTo>
                    <a:pt x="57" y="143"/>
                  </a:lnTo>
                  <a:lnTo>
                    <a:pt x="63" y="131"/>
                  </a:lnTo>
                  <a:lnTo>
                    <a:pt x="63" y="120"/>
                  </a:lnTo>
                  <a:lnTo>
                    <a:pt x="63" y="103"/>
                  </a:lnTo>
                  <a:lnTo>
                    <a:pt x="63" y="7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2" name="Freeform 16"/>
            <p:cNvSpPr>
              <a:spLocks/>
            </p:cNvSpPr>
            <p:nvPr/>
          </p:nvSpPr>
          <p:spPr bwMode="auto">
            <a:xfrm>
              <a:off x="3245" y="2204"/>
              <a:ext cx="155" cy="115"/>
            </a:xfrm>
            <a:custGeom>
              <a:avLst/>
              <a:gdLst>
                <a:gd name="T0" fmla="*/ 0 w 155"/>
                <a:gd name="T1" fmla="*/ 0 h 115"/>
                <a:gd name="T2" fmla="*/ 103 w 155"/>
                <a:gd name="T3" fmla="*/ 0 h 115"/>
                <a:gd name="T4" fmla="*/ 109 w 155"/>
                <a:gd name="T5" fmla="*/ 0 h 115"/>
                <a:gd name="T6" fmla="*/ 115 w 155"/>
                <a:gd name="T7" fmla="*/ 0 h 115"/>
                <a:gd name="T8" fmla="*/ 120 w 155"/>
                <a:gd name="T9" fmla="*/ 0 h 115"/>
                <a:gd name="T10" fmla="*/ 126 w 155"/>
                <a:gd name="T11" fmla="*/ 6 h 115"/>
                <a:gd name="T12" fmla="*/ 132 w 155"/>
                <a:gd name="T13" fmla="*/ 12 h 115"/>
                <a:gd name="T14" fmla="*/ 138 w 155"/>
                <a:gd name="T15" fmla="*/ 17 h 115"/>
                <a:gd name="T16" fmla="*/ 143 w 155"/>
                <a:gd name="T17" fmla="*/ 23 h 115"/>
                <a:gd name="T18" fmla="*/ 149 w 155"/>
                <a:gd name="T19" fmla="*/ 29 h 115"/>
                <a:gd name="T20" fmla="*/ 149 w 155"/>
                <a:gd name="T21" fmla="*/ 35 h 115"/>
                <a:gd name="T22" fmla="*/ 155 w 155"/>
                <a:gd name="T23" fmla="*/ 40 h 115"/>
                <a:gd name="T24" fmla="*/ 155 w 155"/>
                <a:gd name="T25" fmla="*/ 46 h 115"/>
                <a:gd name="T26" fmla="*/ 155 w 155"/>
                <a:gd name="T27" fmla="*/ 58 h 115"/>
                <a:gd name="T28" fmla="*/ 155 w 155"/>
                <a:gd name="T29" fmla="*/ 63 h 115"/>
                <a:gd name="T30" fmla="*/ 155 w 155"/>
                <a:gd name="T31" fmla="*/ 75 h 115"/>
                <a:gd name="T32" fmla="*/ 149 w 155"/>
                <a:gd name="T33" fmla="*/ 80 h 115"/>
                <a:gd name="T34" fmla="*/ 149 w 155"/>
                <a:gd name="T35" fmla="*/ 86 h 115"/>
                <a:gd name="T36" fmla="*/ 143 w 155"/>
                <a:gd name="T37" fmla="*/ 92 h 115"/>
                <a:gd name="T38" fmla="*/ 138 w 155"/>
                <a:gd name="T39" fmla="*/ 98 h 115"/>
                <a:gd name="T40" fmla="*/ 138 w 155"/>
                <a:gd name="T41" fmla="*/ 103 h 115"/>
                <a:gd name="T42" fmla="*/ 132 w 155"/>
                <a:gd name="T43" fmla="*/ 109 h 115"/>
                <a:gd name="T44" fmla="*/ 120 w 155"/>
                <a:gd name="T45" fmla="*/ 115 h 115"/>
                <a:gd name="T46" fmla="*/ 115 w 155"/>
                <a:gd name="T47" fmla="*/ 115 h 115"/>
                <a:gd name="T48" fmla="*/ 109 w 155"/>
                <a:gd name="T49" fmla="*/ 115 h 115"/>
                <a:gd name="T50" fmla="*/ 103 w 155"/>
                <a:gd name="T51" fmla="*/ 115 h 115"/>
                <a:gd name="T52" fmla="*/ 0 w 155"/>
                <a:gd name="T53" fmla="*/ 115 h 115"/>
                <a:gd name="T54" fmla="*/ 0 w 155"/>
                <a:gd name="T55" fmla="*/ 103 h 115"/>
                <a:gd name="T56" fmla="*/ 103 w 155"/>
                <a:gd name="T57" fmla="*/ 103 h 115"/>
                <a:gd name="T58" fmla="*/ 109 w 155"/>
                <a:gd name="T59" fmla="*/ 103 h 115"/>
                <a:gd name="T60" fmla="*/ 115 w 155"/>
                <a:gd name="T61" fmla="*/ 103 h 115"/>
                <a:gd name="T62" fmla="*/ 120 w 155"/>
                <a:gd name="T63" fmla="*/ 103 h 115"/>
                <a:gd name="T64" fmla="*/ 126 w 155"/>
                <a:gd name="T65" fmla="*/ 98 h 115"/>
                <a:gd name="T66" fmla="*/ 132 w 155"/>
                <a:gd name="T67" fmla="*/ 92 h 115"/>
                <a:gd name="T68" fmla="*/ 138 w 155"/>
                <a:gd name="T69" fmla="*/ 86 h 115"/>
                <a:gd name="T70" fmla="*/ 138 w 155"/>
                <a:gd name="T71" fmla="*/ 80 h 115"/>
                <a:gd name="T72" fmla="*/ 143 w 155"/>
                <a:gd name="T73" fmla="*/ 75 h 115"/>
                <a:gd name="T74" fmla="*/ 143 w 155"/>
                <a:gd name="T75" fmla="*/ 69 h 115"/>
                <a:gd name="T76" fmla="*/ 143 w 155"/>
                <a:gd name="T77" fmla="*/ 63 h 115"/>
                <a:gd name="T78" fmla="*/ 143 w 155"/>
                <a:gd name="T79" fmla="*/ 58 h 115"/>
                <a:gd name="T80" fmla="*/ 143 w 155"/>
                <a:gd name="T81" fmla="*/ 52 h 115"/>
                <a:gd name="T82" fmla="*/ 143 w 155"/>
                <a:gd name="T83" fmla="*/ 46 h 115"/>
                <a:gd name="T84" fmla="*/ 143 w 155"/>
                <a:gd name="T85" fmla="*/ 40 h 115"/>
                <a:gd name="T86" fmla="*/ 138 w 155"/>
                <a:gd name="T87" fmla="*/ 35 h 115"/>
                <a:gd name="T88" fmla="*/ 138 w 155"/>
                <a:gd name="T89" fmla="*/ 29 h 115"/>
                <a:gd name="T90" fmla="*/ 132 w 155"/>
                <a:gd name="T91" fmla="*/ 23 h 115"/>
                <a:gd name="T92" fmla="*/ 126 w 155"/>
                <a:gd name="T93" fmla="*/ 17 h 115"/>
                <a:gd name="T94" fmla="*/ 120 w 155"/>
                <a:gd name="T95" fmla="*/ 17 h 115"/>
                <a:gd name="T96" fmla="*/ 120 w 155"/>
                <a:gd name="T97" fmla="*/ 12 h 115"/>
                <a:gd name="T98" fmla="*/ 115 w 155"/>
                <a:gd name="T99" fmla="*/ 12 h 115"/>
                <a:gd name="T100" fmla="*/ 109 w 155"/>
                <a:gd name="T101" fmla="*/ 12 h 115"/>
                <a:gd name="T102" fmla="*/ 103 w 155"/>
                <a:gd name="T103" fmla="*/ 12 h 115"/>
                <a:gd name="T104" fmla="*/ 0 w 155"/>
                <a:gd name="T105" fmla="*/ 12 h 115"/>
                <a:gd name="T106" fmla="*/ 0 w 155"/>
                <a:gd name="T107" fmla="*/ 0 h 1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5"/>
                <a:gd name="T163" fmla="*/ 0 h 115"/>
                <a:gd name="T164" fmla="*/ 155 w 155"/>
                <a:gd name="T165" fmla="*/ 115 h 11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5" h="115">
                  <a:moveTo>
                    <a:pt x="0" y="0"/>
                  </a:moveTo>
                  <a:lnTo>
                    <a:pt x="103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12"/>
                  </a:lnTo>
                  <a:lnTo>
                    <a:pt x="138" y="17"/>
                  </a:lnTo>
                  <a:lnTo>
                    <a:pt x="143" y="23"/>
                  </a:lnTo>
                  <a:lnTo>
                    <a:pt x="149" y="29"/>
                  </a:lnTo>
                  <a:lnTo>
                    <a:pt x="149" y="35"/>
                  </a:lnTo>
                  <a:lnTo>
                    <a:pt x="155" y="40"/>
                  </a:lnTo>
                  <a:lnTo>
                    <a:pt x="155" y="46"/>
                  </a:lnTo>
                  <a:lnTo>
                    <a:pt x="155" y="58"/>
                  </a:lnTo>
                  <a:lnTo>
                    <a:pt x="155" y="63"/>
                  </a:lnTo>
                  <a:lnTo>
                    <a:pt x="155" y="75"/>
                  </a:lnTo>
                  <a:lnTo>
                    <a:pt x="149" y="80"/>
                  </a:lnTo>
                  <a:lnTo>
                    <a:pt x="149" y="86"/>
                  </a:lnTo>
                  <a:lnTo>
                    <a:pt x="143" y="92"/>
                  </a:lnTo>
                  <a:lnTo>
                    <a:pt x="138" y="98"/>
                  </a:lnTo>
                  <a:lnTo>
                    <a:pt x="138" y="103"/>
                  </a:lnTo>
                  <a:lnTo>
                    <a:pt x="132" y="109"/>
                  </a:lnTo>
                  <a:lnTo>
                    <a:pt x="120" y="115"/>
                  </a:lnTo>
                  <a:lnTo>
                    <a:pt x="115" y="115"/>
                  </a:lnTo>
                  <a:lnTo>
                    <a:pt x="109" y="115"/>
                  </a:lnTo>
                  <a:lnTo>
                    <a:pt x="103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03" y="103"/>
                  </a:lnTo>
                  <a:lnTo>
                    <a:pt x="109" y="103"/>
                  </a:lnTo>
                  <a:lnTo>
                    <a:pt x="115" y="103"/>
                  </a:lnTo>
                  <a:lnTo>
                    <a:pt x="120" y="103"/>
                  </a:lnTo>
                  <a:lnTo>
                    <a:pt x="126" y="98"/>
                  </a:lnTo>
                  <a:lnTo>
                    <a:pt x="132" y="92"/>
                  </a:lnTo>
                  <a:lnTo>
                    <a:pt x="138" y="86"/>
                  </a:lnTo>
                  <a:lnTo>
                    <a:pt x="138" y="80"/>
                  </a:lnTo>
                  <a:lnTo>
                    <a:pt x="143" y="75"/>
                  </a:lnTo>
                  <a:lnTo>
                    <a:pt x="143" y="69"/>
                  </a:lnTo>
                  <a:lnTo>
                    <a:pt x="143" y="63"/>
                  </a:lnTo>
                  <a:lnTo>
                    <a:pt x="143" y="58"/>
                  </a:lnTo>
                  <a:lnTo>
                    <a:pt x="143" y="52"/>
                  </a:lnTo>
                  <a:lnTo>
                    <a:pt x="143" y="46"/>
                  </a:lnTo>
                  <a:lnTo>
                    <a:pt x="143" y="40"/>
                  </a:lnTo>
                  <a:lnTo>
                    <a:pt x="138" y="35"/>
                  </a:lnTo>
                  <a:lnTo>
                    <a:pt x="138" y="29"/>
                  </a:lnTo>
                  <a:lnTo>
                    <a:pt x="132" y="23"/>
                  </a:lnTo>
                  <a:lnTo>
                    <a:pt x="126" y="17"/>
                  </a:lnTo>
                  <a:lnTo>
                    <a:pt x="120" y="17"/>
                  </a:lnTo>
                  <a:lnTo>
                    <a:pt x="120" y="12"/>
                  </a:lnTo>
                  <a:lnTo>
                    <a:pt x="115" y="12"/>
                  </a:lnTo>
                  <a:lnTo>
                    <a:pt x="109" y="12"/>
                  </a:lnTo>
                  <a:lnTo>
                    <a:pt x="103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3" name="Freeform 17"/>
            <p:cNvSpPr>
              <a:spLocks/>
            </p:cNvSpPr>
            <p:nvPr/>
          </p:nvSpPr>
          <p:spPr bwMode="auto">
            <a:xfrm>
              <a:off x="3354" y="2084"/>
              <a:ext cx="384" cy="596"/>
            </a:xfrm>
            <a:custGeom>
              <a:avLst/>
              <a:gdLst>
                <a:gd name="T0" fmla="*/ 229 w 384"/>
                <a:gd name="T1" fmla="*/ 596 h 596"/>
                <a:gd name="T2" fmla="*/ 51 w 384"/>
                <a:gd name="T3" fmla="*/ 349 h 596"/>
                <a:gd name="T4" fmla="*/ 34 w 384"/>
                <a:gd name="T5" fmla="*/ 327 h 596"/>
                <a:gd name="T6" fmla="*/ 23 w 384"/>
                <a:gd name="T7" fmla="*/ 309 h 596"/>
                <a:gd name="T8" fmla="*/ 17 w 384"/>
                <a:gd name="T9" fmla="*/ 286 h 596"/>
                <a:gd name="T10" fmla="*/ 11 w 384"/>
                <a:gd name="T11" fmla="*/ 264 h 596"/>
                <a:gd name="T12" fmla="*/ 6 w 384"/>
                <a:gd name="T13" fmla="*/ 235 h 596"/>
                <a:gd name="T14" fmla="*/ 0 w 384"/>
                <a:gd name="T15" fmla="*/ 212 h 596"/>
                <a:gd name="T16" fmla="*/ 0 w 384"/>
                <a:gd name="T17" fmla="*/ 189 h 596"/>
                <a:gd name="T18" fmla="*/ 0 w 384"/>
                <a:gd name="T19" fmla="*/ 160 h 596"/>
                <a:gd name="T20" fmla="*/ 6 w 384"/>
                <a:gd name="T21" fmla="*/ 137 h 596"/>
                <a:gd name="T22" fmla="*/ 11 w 384"/>
                <a:gd name="T23" fmla="*/ 115 h 596"/>
                <a:gd name="T24" fmla="*/ 17 w 384"/>
                <a:gd name="T25" fmla="*/ 92 h 596"/>
                <a:gd name="T26" fmla="*/ 29 w 384"/>
                <a:gd name="T27" fmla="*/ 69 h 596"/>
                <a:gd name="T28" fmla="*/ 40 w 384"/>
                <a:gd name="T29" fmla="*/ 52 h 596"/>
                <a:gd name="T30" fmla="*/ 51 w 384"/>
                <a:gd name="T31" fmla="*/ 34 h 596"/>
                <a:gd name="T32" fmla="*/ 69 w 384"/>
                <a:gd name="T33" fmla="*/ 23 h 596"/>
                <a:gd name="T34" fmla="*/ 80 w 384"/>
                <a:gd name="T35" fmla="*/ 11 h 596"/>
                <a:gd name="T36" fmla="*/ 97 w 384"/>
                <a:gd name="T37" fmla="*/ 6 h 596"/>
                <a:gd name="T38" fmla="*/ 114 w 384"/>
                <a:gd name="T39" fmla="*/ 0 h 596"/>
                <a:gd name="T40" fmla="*/ 126 w 384"/>
                <a:gd name="T41" fmla="*/ 0 h 596"/>
                <a:gd name="T42" fmla="*/ 143 w 384"/>
                <a:gd name="T43" fmla="*/ 6 h 596"/>
                <a:gd name="T44" fmla="*/ 160 w 384"/>
                <a:gd name="T45" fmla="*/ 11 h 596"/>
                <a:gd name="T46" fmla="*/ 172 w 384"/>
                <a:gd name="T47" fmla="*/ 23 h 596"/>
                <a:gd name="T48" fmla="*/ 189 w 384"/>
                <a:gd name="T49" fmla="*/ 34 h 596"/>
                <a:gd name="T50" fmla="*/ 200 w 384"/>
                <a:gd name="T51" fmla="*/ 52 h 596"/>
                <a:gd name="T52" fmla="*/ 384 w 384"/>
                <a:gd name="T53" fmla="*/ 304 h 596"/>
                <a:gd name="T54" fmla="*/ 367 w 384"/>
                <a:gd name="T55" fmla="*/ 332 h 596"/>
                <a:gd name="T56" fmla="*/ 189 w 384"/>
                <a:gd name="T57" fmla="*/ 86 h 596"/>
                <a:gd name="T58" fmla="*/ 177 w 384"/>
                <a:gd name="T59" fmla="*/ 69 h 596"/>
                <a:gd name="T60" fmla="*/ 166 w 384"/>
                <a:gd name="T61" fmla="*/ 57 h 596"/>
                <a:gd name="T62" fmla="*/ 155 w 384"/>
                <a:gd name="T63" fmla="*/ 52 h 596"/>
                <a:gd name="T64" fmla="*/ 137 w 384"/>
                <a:gd name="T65" fmla="*/ 46 h 596"/>
                <a:gd name="T66" fmla="*/ 126 w 384"/>
                <a:gd name="T67" fmla="*/ 40 h 596"/>
                <a:gd name="T68" fmla="*/ 114 w 384"/>
                <a:gd name="T69" fmla="*/ 40 h 596"/>
                <a:gd name="T70" fmla="*/ 103 w 384"/>
                <a:gd name="T71" fmla="*/ 46 h 596"/>
                <a:gd name="T72" fmla="*/ 92 w 384"/>
                <a:gd name="T73" fmla="*/ 46 h 596"/>
                <a:gd name="T74" fmla="*/ 80 w 384"/>
                <a:gd name="T75" fmla="*/ 57 h 596"/>
                <a:gd name="T76" fmla="*/ 69 w 384"/>
                <a:gd name="T77" fmla="*/ 69 h 596"/>
                <a:gd name="T78" fmla="*/ 57 w 384"/>
                <a:gd name="T79" fmla="*/ 80 h 596"/>
                <a:gd name="T80" fmla="*/ 51 w 384"/>
                <a:gd name="T81" fmla="*/ 97 h 596"/>
                <a:gd name="T82" fmla="*/ 40 w 384"/>
                <a:gd name="T83" fmla="*/ 115 h 596"/>
                <a:gd name="T84" fmla="*/ 34 w 384"/>
                <a:gd name="T85" fmla="*/ 132 h 596"/>
                <a:gd name="T86" fmla="*/ 29 w 384"/>
                <a:gd name="T87" fmla="*/ 149 h 596"/>
                <a:gd name="T88" fmla="*/ 29 w 384"/>
                <a:gd name="T89" fmla="*/ 172 h 596"/>
                <a:gd name="T90" fmla="*/ 29 w 384"/>
                <a:gd name="T91" fmla="*/ 189 h 596"/>
                <a:gd name="T92" fmla="*/ 29 w 384"/>
                <a:gd name="T93" fmla="*/ 212 h 596"/>
                <a:gd name="T94" fmla="*/ 29 w 384"/>
                <a:gd name="T95" fmla="*/ 229 h 596"/>
                <a:gd name="T96" fmla="*/ 34 w 384"/>
                <a:gd name="T97" fmla="*/ 246 h 596"/>
                <a:gd name="T98" fmla="*/ 40 w 384"/>
                <a:gd name="T99" fmla="*/ 269 h 596"/>
                <a:gd name="T100" fmla="*/ 46 w 384"/>
                <a:gd name="T101" fmla="*/ 286 h 596"/>
                <a:gd name="T102" fmla="*/ 51 w 384"/>
                <a:gd name="T103" fmla="*/ 304 h 596"/>
                <a:gd name="T104" fmla="*/ 63 w 384"/>
                <a:gd name="T105" fmla="*/ 321 h 596"/>
                <a:gd name="T106" fmla="*/ 246 w 384"/>
                <a:gd name="T107" fmla="*/ 567 h 596"/>
                <a:gd name="T108" fmla="*/ 229 w 384"/>
                <a:gd name="T109" fmla="*/ 596 h 5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596"/>
                <a:gd name="T167" fmla="*/ 384 w 384"/>
                <a:gd name="T168" fmla="*/ 596 h 5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596">
                  <a:moveTo>
                    <a:pt x="229" y="596"/>
                  </a:moveTo>
                  <a:lnTo>
                    <a:pt x="51" y="349"/>
                  </a:lnTo>
                  <a:lnTo>
                    <a:pt x="34" y="327"/>
                  </a:lnTo>
                  <a:lnTo>
                    <a:pt x="23" y="309"/>
                  </a:lnTo>
                  <a:lnTo>
                    <a:pt x="17" y="286"/>
                  </a:lnTo>
                  <a:lnTo>
                    <a:pt x="11" y="264"/>
                  </a:lnTo>
                  <a:lnTo>
                    <a:pt x="6" y="235"/>
                  </a:lnTo>
                  <a:lnTo>
                    <a:pt x="0" y="212"/>
                  </a:lnTo>
                  <a:lnTo>
                    <a:pt x="0" y="189"/>
                  </a:lnTo>
                  <a:lnTo>
                    <a:pt x="0" y="160"/>
                  </a:lnTo>
                  <a:lnTo>
                    <a:pt x="6" y="137"/>
                  </a:lnTo>
                  <a:lnTo>
                    <a:pt x="11" y="115"/>
                  </a:lnTo>
                  <a:lnTo>
                    <a:pt x="17" y="92"/>
                  </a:lnTo>
                  <a:lnTo>
                    <a:pt x="29" y="69"/>
                  </a:lnTo>
                  <a:lnTo>
                    <a:pt x="40" y="52"/>
                  </a:lnTo>
                  <a:lnTo>
                    <a:pt x="51" y="34"/>
                  </a:lnTo>
                  <a:lnTo>
                    <a:pt x="69" y="23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4" y="0"/>
                  </a:lnTo>
                  <a:lnTo>
                    <a:pt x="126" y="0"/>
                  </a:lnTo>
                  <a:lnTo>
                    <a:pt x="143" y="6"/>
                  </a:lnTo>
                  <a:lnTo>
                    <a:pt x="160" y="11"/>
                  </a:lnTo>
                  <a:lnTo>
                    <a:pt x="172" y="23"/>
                  </a:lnTo>
                  <a:lnTo>
                    <a:pt x="189" y="34"/>
                  </a:lnTo>
                  <a:lnTo>
                    <a:pt x="200" y="52"/>
                  </a:lnTo>
                  <a:lnTo>
                    <a:pt x="384" y="304"/>
                  </a:lnTo>
                  <a:lnTo>
                    <a:pt x="367" y="332"/>
                  </a:lnTo>
                  <a:lnTo>
                    <a:pt x="189" y="86"/>
                  </a:lnTo>
                  <a:lnTo>
                    <a:pt x="177" y="69"/>
                  </a:lnTo>
                  <a:lnTo>
                    <a:pt x="166" y="57"/>
                  </a:lnTo>
                  <a:lnTo>
                    <a:pt x="155" y="52"/>
                  </a:lnTo>
                  <a:lnTo>
                    <a:pt x="137" y="46"/>
                  </a:lnTo>
                  <a:lnTo>
                    <a:pt x="126" y="40"/>
                  </a:lnTo>
                  <a:lnTo>
                    <a:pt x="114" y="40"/>
                  </a:lnTo>
                  <a:lnTo>
                    <a:pt x="103" y="46"/>
                  </a:lnTo>
                  <a:lnTo>
                    <a:pt x="92" y="46"/>
                  </a:lnTo>
                  <a:lnTo>
                    <a:pt x="80" y="57"/>
                  </a:lnTo>
                  <a:lnTo>
                    <a:pt x="69" y="69"/>
                  </a:lnTo>
                  <a:lnTo>
                    <a:pt x="57" y="80"/>
                  </a:lnTo>
                  <a:lnTo>
                    <a:pt x="51" y="97"/>
                  </a:lnTo>
                  <a:lnTo>
                    <a:pt x="40" y="115"/>
                  </a:lnTo>
                  <a:lnTo>
                    <a:pt x="34" y="132"/>
                  </a:lnTo>
                  <a:lnTo>
                    <a:pt x="29" y="149"/>
                  </a:lnTo>
                  <a:lnTo>
                    <a:pt x="29" y="172"/>
                  </a:lnTo>
                  <a:lnTo>
                    <a:pt x="29" y="189"/>
                  </a:lnTo>
                  <a:lnTo>
                    <a:pt x="29" y="212"/>
                  </a:lnTo>
                  <a:lnTo>
                    <a:pt x="29" y="229"/>
                  </a:lnTo>
                  <a:lnTo>
                    <a:pt x="34" y="246"/>
                  </a:lnTo>
                  <a:lnTo>
                    <a:pt x="40" y="269"/>
                  </a:lnTo>
                  <a:lnTo>
                    <a:pt x="46" y="286"/>
                  </a:lnTo>
                  <a:lnTo>
                    <a:pt x="51" y="304"/>
                  </a:lnTo>
                  <a:lnTo>
                    <a:pt x="63" y="321"/>
                  </a:lnTo>
                  <a:lnTo>
                    <a:pt x="246" y="567"/>
                  </a:lnTo>
                  <a:lnTo>
                    <a:pt x="229" y="596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4" name="Freeform 18"/>
            <p:cNvSpPr>
              <a:spLocks/>
            </p:cNvSpPr>
            <p:nvPr/>
          </p:nvSpPr>
          <p:spPr bwMode="auto">
            <a:xfrm>
              <a:off x="3354" y="2084"/>
              <a:ext cx="384" cy="596"/>
            </a:xfrm>
            <a:custGeom>
              <a:avLst/>
              <a:gdLst>
                <a:gd name="T0" fmla="*/ 229 w 384"/>
                <a:gd name="T1" fmla="*/ 596 h 596"/>
                <a:gd name="T2" fmla="*/ 51 w 384"/>
                <a:gd name="T3" fmla="*/ 349 h 596"/>
                <a:gd name="T4" fmla="*/ 34 w 384"/>
                <a:gd name="T5" fmla="*/ 327 h 596"/>
                <a:gd name="T6" fmla="*/ 23 w 384"/>
                <a:gd name="T7" fmla="*/ 309 h 596"/>
                <a:gd name="T8" fmla="*/ 17 w 384"/>
                <a:gd name="T9" fmla="*/ 286 h 596"/>
                <a:gd name="T10" fmla="*/ 11 w 384"/>
                <a:gd name="T11" fmla="*/ 264 h 596"/>
                <a:gd name="T12" fmla="*/ 6 w 384"/>
                <a:gd name="T13" fmla="*/ 235 h 596"/>
                <a:gd name="T14" fmla="*/ 0 w 384"/>
                <a:gd name="T15" fmla="*/ 212 h 596"/>
                <a:gd name="T16" fmla="*/ 0 w 384"/>
                <a:gd name="T17" fmla="*/ 189 h 596"/>
                <a:gd name="T18" fmla="*/ 0 w 384"/>
                <a:gd name="T19" fmla="*/ 160 h 596"/>
                <a:gd name="T20" fmla="*/ 6 w 384"/>
                <a:gd name="T21" fmla="*/ 137 h 596"/>
                <a:gd name="T22" fmla="*/ 11 w 384"/>
                <a:gd name="T23" fmla="*/ 115 h 596"/>
                <a:gd name="T24" fmla="*/ 17 w 384"/>
                <a:gd name="T25" fmla="*/ 92 h 596"/>
                <a:gd name="T26" fmla="*/ 29 w 384"/>
                <a:gd name="T27" fmla="*/ 69 h 596"/>
                <a:gd name="T28" fmla="*/ 40 w 384"/>
                <a:gd name="T29" fmla="*/ 52 h 596"/>
                <a:gd name="T30" fmla="*/ 51 w 384"/>
                <a:gd name="T31" fmla="*/ 34 h 596"/>
                <a:gd name="T32" fmla="*/ 69 w 384"/>
                <a:gd name="T33" fmla="*/ 23 h 596"/>
                <a:gd name="T34" fmla="*/ 80 w 384"/>
                <a:gd name="T35" fmla="*/ 11 h 596"/>
                <a:gd name="T36" fmla="*/ 97 w 384"/>
                <a:gd name="T37" fmla="*/ 6 h 596"/>
                <a:gd name="T38" fmla="*/ 114 w 384"/>
                <a:gd name="T39" fmla="*/ 0 h 596"/>
                <a:gd name="T40" fmla="*/ 126 w 384"/>
                <a:gd name="T41" fmla="*/ 0 h 596"/>
                <a:gd name="T42" fmla="*/ 143 w 384"/>
                <a:gd name="T43" fmla="*/ 6 h 596"/>
                <a:gd name="T44" fmla="*/ 160 w 384"/>
                <a:gd name="T45" fmla="*/ 11 h 596"/>
                <a:gd name="T46" fmla="*/ 172 w 384"/>
                <a:gd name="T47" fmla="*/ 23 h 596"/>
                <a:gd name="T48" fmla="*/ 189 w 384"/>
                <a:gd name="T49" fmla="*/ 34 h 596"/>
                <a:gd name="T50" fmla="*/ 200 w 384"/>
                <a:gd name="T51" fmla="*/ 52 h 596"/>
                <a:gd name="T52" fmla="*/ 384 w 384"/>
                <a:gd name="T53" fmla="*/ 304 h 596"/>
                <a:gd name="T54" fmla="*/ 367 w 384"/>
                <a:gd name="T55" fmla="*/ 332 h 596"/>
                <a:gd name="T56" fmla="*/ 189 w 384"/>
                <a:gd name="T57" fmla="*/ 86 h 596"/>
                <a:gd name="T58" fmla="*/ 177 w 384"/>
                <a:gd name="T59" fmla="*/ 69 h 596"/>
                <a:gd name="T60" fmla="*/ 166 w 384"/>
                <a:gd name="T61" fmla="*/ 57 h 596"/>
                <a:gd name="T62" fmla="*/ 155 w 384"/>
                <a:gd name="T63" fmla="*/ 52 h 596"/>
                <a:gd name="T64" fmla="*/ 137 w 384"/>
                <a:gd name="T65" fmla="*/ 46 h 596"/>
                <a:gd name="T66" fmla="*/ 126 w 384"/>
                <a:gd name="T67" fmla="*/ 40 h 596"/>
                <a:gd name="T68" fmla="*/ 114 w 384"/>
                <a:gd name="T69" fmla="*/ 40 h 596"/>
                <a:gd name="T70" fmla="*/ 103 w 384"/>
                <a:gd name="T71" fmla="*/ 46 h 596"/>
                <a:gd name="T72" fmla="*/ 92 w 384"/>
                <a:gd name="T73" fmla="*/ 46 h 596"/>
                <a:gd name="T74" fmla="*/ 80 w 384"/>
                <a:gd name="T75" fmla="*/ 57 h 596"/>
                <a:gd name="T76" fmla="*/ 69 w 384"/>
                <a:gd name="T77" fmla="*/ 69 h 596"/>
                <a:gd name="T78" fmla="*/ 57 w 384"/>
                <a:gd name="T79" fmla="*/ 80 h 596"/>
                <a:gd name="T80" fmla="*/ 51 w 384"/>
                <a:gd name="T81" fmla="*/ 97 h 596"/>
                <a:gd name="T82" fmla="*/ 40 w 384"/>
                <a:gd name="T83" fmla="*/ 115 h 596"/>
                <a:gd name="T84" fmla="*/ 34 w 384"/>
                <a:gd name="T85" fmla="*/ 132 h 596"/>
                <a:gd name="T86" fmla="*/ 29 w 384"/>
                <a:gd name="T87" fmla="*/ 149 h 596"/>
                <a:gd name="T88" fmla="*/ 29 w 384"/>
                <a:gd name="T89" fmla="*/ 172 h 596"/>
                <a:gd name="T90" fmla="*/ 29 w 384"/>
                <a:gd name="T91" fmla="*/ 189 h 596"/>
                <a:gd name="T92" fmla="*/ 29 w 384"/>
                <a:gd name="T93" fmla="*/ 212 h 596"/>
                <a:gd name="T94" fmla="*/ 29 w 384"/>
                <a:gd name="T95" fmla="*/ 229 h 596"/>
                <a:gd name="T96" fmla="*/ 34 w 384"/>
                <a:gd name="T97" fmla="*/ 246 h 596"/>
                <a:gd name="T98" fmla="*/ 40 w 384"/>
                <a:gd name="T99" fmla="*/ 269 h 596"/>
                <a:gd name="T100" fmla="*/ 46 w 384"/>
                <a:gd name="T101" fmla="*/ 286 h 596"/>
                <a:gd name="T102" fmla="*/ 51 w 384"/>
                <a:gd name="T103" fmla="*/ 304 h 596"/>
                <a:gd name="T104" fmla="*/ 63 w 384"/>
                <a:gd name="T105" fmla="*/ 321 h 596"/>
                <a:gd name="T106" fmla="*/ 246 w 384"/>
                <a:gd name="T107" fmla="*/ 567 h 596"/>
                <a:gd name="T108" fmla="*/ 229 w 384"/>
                <a:gd name="T109" fmla="*/ 596 h 5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596"/>
                <a:gd name="T167" fmla="*/ 384 w 384"/>
                <a:gd name="T168" fmla="*/ 596 h 5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596">
                  <a:moveTo>
                    <a:pt x="229" y="596"/>
                  </a:moveTo>
                  <a:lnTo>
                    <a:pt x="51" y="349"/>
                  </a:lnTo>
                  <a:lnTo>
                    <a:pt x="34" y="327"/>
                  </a:lnTo>
                  <a:lnTo>
                    <a:pt x="23" y="309"/>
                  </a:lnTo>
                  <a:lnTo>
                    <a:pt x="17" y="286"/>
                  </a:lnTo>
                  <a:lnTo>
                    <a:pt x="11" y="264"/>
                  </a:lnTo>
                  <a:lnTo>
                    <a:pt x="6" y="235"/>
                  </a:lnTo>
                  <a:lnTo>
                    <a:pt x="0" y="212"/>
                  </a:lnTo>
                  <a:lnTo>
                    <a:pt x="0" y="189"/>
                  </a:lnTo>
                  <a:lnTo>
                    <a:pt x="0" y="160"/>
                  </a:lnTo>
                  <a:lnTo>
                    <a:pt x="6" y="137"/>
                  </a:lnTo>
                  <a:lnTo>
                    <a:pt x="11" y="115"/>
                  </a:lnTo>
                  <a:lnTo>
                    <a:pt x="17" y="92"/>
                  </a:lnTo>
                  <a:lnTo>
                    <a:pt x="29" y="69"/>
                  </a:lnTo>
                  <a:lnTo>
                    <a:pt x="40" y="52"/>
                  </a:lnTo>
                  <a:lnTo>
                    <a:pt x="51" y="34"/>
                  </a:lnTo>
                  <a:lnTo>
                    <a:pt x="69" y="23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4" y="0"/>
                  </a:lnTo>
                  <a:lnTo>
                    <a:pt x="126" y="0"/>
                  </a:lnTo>
                  <a:lnTo>
                    <a:pt x="143" y="6"/>
                  </a:lnTo>
                  <a:lnTo>
                    <a:pt x="160" y="11"/>
                  </a:lnTo>
                  <a:lnTo>
                    <a:pt x="172" y="23"/>
                  </a:lnTo>
                  <a:lnTo>
                    <a:pt x="189" y="34"/>
                  </a:lnTo>
                  <a:lnTo>
                    <a:pt x="200" y="52"/>
                  </a:lnTo>
                  <a:lnTo>
                    <a:pt x="384" y="304"/>
                  </a:lnTo>
                  <a:lnTo>
                    <a:pt x="367" y="332"/>
                  </a:lnTo>
                  <a:lnTo>
                    <a:pt x="189" y="86"/>
                  </a:lnTo>
                  <a:lnTo>
                    <a:pt x="177" y="69"/>
                  </a:lnTo>
                  <a:lnTo>
                    <a:pt x="166" y="57"/>
                  </a:lnTo>
                  <a:lnTo>
                    <a:pt x="155" y="52"/>
                  </a:lnTo>
                  <a:lnTo>
                    <a:pt x="137" y="46"/>
                  </a:lnTo>
                  <a:lnTo>
                    <a:pt x="126" y="40"/>
                  </a:lnTo>
                  <a:lnTo>
                    <a:pt x="114" y="40"/>
                  </a:lnTo>
                  <a:lnTo>
                    <a:pt x="103" y="46"/>
                  </a:lnTo>
                  <a:lnTo>
                    <a:pt x="92" y="46"/>
                  </a:lnTo>
                  <a:lnTo>
                    <a:pt x="80" y="57"/>
                  </a:lnTo>
                  <a:lnTo>
                    <a:pt x="69" y="69"/>
                  </a:lnTo>
                  <a:lnTo>
                    <a:pt x="57" y="80"/>
                  </a:lnTo>
                  <a:lnTo>
                    <a:pt x="51" y="97"/>
                  </a:lnTo>
                  <a:lnTo>
                    <a:pt x="40" y="115"/>
                  </a:lnTo>
                  <a:lnTo>
                    <a:pt x="34" y="132"/>
                  </a:lnTo>
                  <a:lnTo>
                    <a:pt x="29" y="149"/>
                  </a:lnTo>
                  <a:lnTo>
                    <a:pt x="29" y="172"/>
                  </a:lnTo>
                  <a:lnTo>
                    <a:pt x="29" y="189"/>
                  </a:lnTo>
                  <a:lnTo>
                    <a:pt x="29" y="212"/>
                  </a:lnTo>
                  <a:lnTo>
                    <a:pt x="29" y="229"/>
                  </a:lnTo>
                  <a:lnTo>
                    <a:pt x="34" y="246"/>
                  </a:lnTo>
                  <a:lnTo>
                    <a:pt x="40" y="269"/>
                  </a:lnTo>
                  <a:lnTo>
                    <a:pt x="46" y="286"/>
                  </a:lnTo>
                  <a:lnTo>
                    <a:pt x="51" y="304"/>
                  </a:lnTo>
                  <a:lnTo>
                    <a:pt x="63" y="321"/>
                  </a:lnTo>
                  <a:lnTo>
                    <a:pt x="246" y="567"/>
                  </a:lnTo>
                  <a:lnTo>
                    <a:pt x="229" y="59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 flipV="1">
              <a:off x="3423" y="2187"/>
              <a:ext cx="126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3589" y="2393"/>
              <a:ext cx="143" cy="2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7" name="Freeform 21"/>
            <p:cNvSpPr>
              <a:spLocks/>
            </p:cNvSpPr>
            <p:nvPr/>
          </p:nvSpPr>
          <p:spPr bwMode="auto">
            <a:xfrm>
              <a:off x="3549" y="2273"/>
              <a:ext cx="131" cy="201"/>
            </a:xfrm>
            <a:custGeom>
              <a:avLst/>
              <a:gdLst>
                <a:gd name="T0" fmla="*/ 97 w 131"/>
                <a:gd name="T1" fmla="*/ 201 h 201"/>
                <a:gd name="T2" fmla="*/ 23 w 131"/>
                <a:gd name="T3" fmla="*/ 97 h 201"/>
                <a:gd name="T4" fmla="*/ 17 w 131"/>
                <a:gd name="T5" fmla="*/ 92 h 201"/>
                <a:gd name="T6" fmla="*/ 11 w 131"/>
                <a:gd name="T7" fmla="*/ 86 h 201"/>
                <a:gd name="T8" fmla="*/ 11 w 131"/>
                <a:gd name="T9" fmla="*/ 75 h 201"/>
                <a:gd name="T10" fmla="*/ 5 w 131"/>
                <a:gd name="T11" fmla="*/ 69 h 201"/>
                <a:gd name="T12" fmla="*/ 0 w 131"/>
                <a:gd name="T13" fmla="*/ 57 h 201"/>
                <a:gd name="T14" fmla="*/ 0 w 131"/>
                <a:gd name="T15" fmla="*/ 52 h 201"/>
                <a:gd name="T16" fmla="*/ 0 w 131"/>
                <a:gd name="T17" fmla="*/ 40 h 201"/>
                <a:gd name="T18" fmla="*/ 0 w 131"/>
                <a:gd name="T19" fmla="*/ 34 h 201"/>
                <a:gd name="T20" fmla="*/ 0 w 131"/>
                <a:gd name="T21" fmla="*/ 29 h 201"/>
                <a:gd name="T22" fmla="*/ 0 w 131"/>
                <a:gd name="T23" fmla="*/ 23 h 201"/>
                <a:gd name="T24" fmla="*/ 0 w 131"/>
                <a:gd name="T25" fmla="*/ 17 h 201"/>
                <a:gd name="T26" fmla="*/ 0 w 131"/>
                <a:gd name="T27" fmla="*/ 11 h 201"/>
                <a:gd name="T28" fmla="*/ 5 w 131"/>
                <a:gd name="T29" fmla="*/ 6 h 201"/>
                <a:gd name="T30" fmla="*/ 11 w 131"/>
                <a:gd name="T31" fmla="*/ 0 h 201"/>
                <a:gd name="T32" fmla="*/ 17 w 131"/>
                <a:gd name="T33" fmla="*/ 0 h 201"/>
                <a:gd name="T34" fmla="*/ 23 w 131"/>
                <a:gd name="T35" fmla="*/ 0 h 201"/>
                <a:gd name="T36" fmla="*/ 28 w 131"/>
                <a:gd name="T37" fmla="*/ 0 h 201"/>
                <a:gd name="T38" fmla="*/ 34 w 131"/>
                <a:gd name="T39" fmla="*/ 0 h 201"/>
                <a:gd name="T40" fmla="*/ 40 w 131"/>
                <a:gd name="T41" fmla="*/ 6 h 201"/>
                <a:gd name="T42" fmla="*/ 46 w 131"/>
                <a:gd name="T43" fmla="*/ 11 h 201"/>
                <a:gd name="T44" fmla="*/ 51 w 131"/>
                <a:gd name="T45" fmla="*/ 17 h 201"/>
                <a:gd name="T46" fmla="*/ 57 w 131"/>
                <a:gd name="T47" fmla="*/ 23 h 201"/>
                <a:gd name="T48" fmla="*/ 57 w 131"/>
                <a:gd name="T49" fmla="*/ 29 h 201"/>
                <a:gd name="T50" fmla="*/ 131 w 131"/>
                <a:gd name="T51" fmla="*/ 132 h 201"/>
                <a:gd name="T52" fmla="*/ 131 w 131"/>
                <a:gd name="T53" fmla="*/ 138 h 201"/>
                <a:gd name="T54" fmla="*/ 57 w 131"/>
                <a:gd name="T55" fmla="*/ 34 h 201"/>
                <a:gd name="T56" fmla="*/ 51 w 131"/>
                <a:gd name="T57" fmla="*/ 29 h 201"/>
                <a:gd name="T58" fmla="*/ 46 w 131"/>
                <a:gd name="T59" fmla="*/ 23 h 201"/>
                <a:gd name="T60" fmla="*/ 40 w 131"/>
                <a:gd name="T61" fmla="*/ 23 h 201"/>
                <a:gd name="T62" fmla="*/ 40 w 131"/>
                <a:gd name="T63" fmla="*/ 17 h 201"/>
                <a:gd name="T64" fmla="*/ 34 w 131"/>
                <a:gd name="T65" fmla="*/ 17 h 201"/>
                <a:gd name="T66" fmla="*/ 28 w 131"/>
                <a:gd name="T67" fmla="*/ 11 h 201"/>
                <a:gd name="T68" fmla="*/ 23 w 131"/>
                <a:gd name="T69" fmla="*/ 11 h 201"/>
                <a:gd name="T70" fmla="*/ 17 w 131"/>
                <a:gd name="T71" fmla="*/ 11 h 201"/>
                <a:gd name="T72" fmla="*/ 11 w 131"/>
                <a:gd name="T73" fmla="*/ 17 h 201"/>
                <a:gd name="T74" fmla="*/ 11 w 131"/>
                <a:gd name="T75" fmla="*/ 23 h 201"/>
                <a:gd name="T76" fmla="*/ 5 w 131"/>
                <a:gd name="T77" fmla="*/ 23 h 201"/>
                <a:gd name="T78" fmla="*/ 5 w 131"/>
                <a:gd name="T79" fmla="*/ 29 h 201"/>
                <a:gd name="T80" fmla="*/ 5 w 131"/>
                <a:gd name="T81" fmla="*/ 34 h 201"/>
                <a:gd name="T82" fmla="*/ 5 w 131"/>
                <a:gd name="T83" fmla="*/ 40 h 201"/>
                <a:gd name="T84" fmla="*/ 5 w 131"/>
                <a:gd name="T85" fmla="*/ 46 h 201"/>
                <a:gd name="T86" fmla="*/ 11 w 131"/>
                <a:gd name="T87" fmla="*/ 52 h 201"/>
                <a:gd name="T88" fmla="*/ 11 w 131"/>
                <a:gd name="T89" fmla="*/ 57 h 201"/>
                <a:gd name="T90" fmla="*/ 11 w 131"/>
                <a:gd name="T91" fmla="*/ 69 h 201"/>
                <a:gd name="T92" fmla="*/ 17 w 131"/>
                <a:gd name="T93" fmla="*/ 75 h 201"/>
                <a:gd name="T94" fmla="*/ 17 w 131"/>
                <a:gd name="T95" fmla="*/ 80 h 201"/>
                <a:gd name="T96" fmla="*/ 23 w 131"/>
                <a:gd name="T97" fmla="*/ 86 h 201"/>
                <a:gd name="T98" fmla="*/ 28 w 131"/>
                <a:gd name="T99" fmla="*/ 92 h 201"/>
                <a:gd name="T100" fmla="*/ 97 w 131"/>
                <a:gd name="T101" fmla="*/ 195 h 201"/>
                <a:gd name="T102" fmla="*/ 97 w 131"/>
                <a:gd name="T103" fmla="*/ 201 h 20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1"/>
                <a:gd name="T157" fmla="*/ 0 h 201"/>
                <a:gd name="T158" fmla="*/ 131 w 131"/>
                <a:gd name="T159" fmla="*/ 201 h 20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1" h="201">
                  <a:moveTo>
                    <a:pt x="97" y="201"/>
                  </a:moveTo>
                  <a:lnTo>
                    <a:pt x="23" y="97"/>
                  </a:lnTo>
                  <a:lnTo>
                    <a:pt x="17" y="92"/>
                  </a:lnTo>
                  <a:lnTo>
                    <a:pt x="11" y="86"/>
                  </a:lnTo>
                  <a:lnTo>
                    <a:pt x="11" y="75"/>
                  </a:lnTo>
                  <a:lnTo>
                    <a:pt x="5" y="69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1" y="17"/>
                  </a:lnTo>
                  <a:lnTo>
                    <a:pt x="57" y="23"/>
                  </a:lnTo>
                  <a:lnTo>
                    <a:pt x="57" y="29"/>
                  </a:lnTo>
                  <a:lnTo>
                    <a:pt x="131" y="132"/>
                  </a:lnTo>
                  <a:lnTo>
                    <a:pt x="131" y="138"/>
                  </a:lnTo>
                  <a:lnTo>
                    <a:pt x="57" y="34"/>
                  </a:lnTo>
                  <a:lnTo>
                    <a:pt x="51" y="29"/>
                  </a:lnTo>
                  <a:lnTo>
                    <a:pt x="46" y="23"/>
                  </a:lnTo>
                  <a:lnTo>
                    <a:pt x="40" y="23"/>
                  </a:lnTo>
                  <a:lnTo>
                    <a:pt x="40" y="17"/>
                  </a:lnTo>
                  <a:lnTo>
                    <a:pt x="34" y="17"/>
                  </a:lnTo>
                  <a:lnTo>
                    <a:pt x="28" y="11"/>
                  </a:lnTo>
                  <a:lnTo>
                    <a:pt x="23" y="11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11" y="23"/>
                  </a:lnTo>
                  <a:lnTo>
                    <a:pt x="5" y="23"/>
                  </a:lnTo>
                  <a:lnTo>
                    <a:pt x="5" y="29"/>
                  </a:lnTo>
                  <a:lnTo>
                    <a:pt x="5" y="34"/>
                  </a:lnTo>
                  <a:lnTo>
                    <a:pt x="5" y="40"/>
                  </a:lnTo>
                  <a:lnTo>
                    <a:pt x="5" y="46"/>
                  </a:lnTo>
                  <a:lnTo>
                    <a:pt x="11" y="52"/>
                  </a:lnTo>
                  <a:lnTo>
                    <a:pt x="11" y="57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17" y="80"/>
                  </a:lnTo>
                  <a:lnTo>
                    <a:pt x="23" y="86"/>
                  </a:lnTo>
                  <a:lnTo>
                    <a:pt x="28" y="92"/>
                  </a:lnTo>
                  <a:lnTo>
                    <a:pt x="97" y="195"/>
                  </a:lnTo>
                  <a:lnTo>
                    <a:pt x="97" y="20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8" name="Freeform 22"/>
            <p:cNvSpPr>
              <a:spLocks/>
            </p:cNvSpPr>
            <p:nvPr/>
          </p:nvSpPr>
          <p:spPr bwMode="auto">
            <a:xfrm>
              <a:off x="3549" y="2273"/>
              <a:ext cx="131" cy="201"/>
            </a:xfrm>
            <a:custGeom>
              <a:avLst/>
              <a:gdLst>
                <a:gd name="T0" fmla="*/ 97 w 131"/>
                <a:gd name="T1" fmla="*/ 201 h 201"/>
                <a:gd name="T2" fmla="*/ 23 w 131"/>
                <a:gd name="T3" fmla="*/ 97 h 201"/>
                <a:gd name="T4" fmla="*/ 17 w 131"/>
                <a:gd name="T5" fmla="*/ 92 h 201"/>
                <a:gd name="T6" fmla="*/ 11 w 131"/>
                <a:gd name="T7" fmla="*/ 86 h 201"/>
                <a:gd name="T8" fmla="*/ 11 w 131"/>
                <a:gd name="T9" fmla="*/ 75 h 201"/>
                <a:gd name="T10" fmla="*/ 5 w 131"/>
                <a:gd name="T11" fmla="*/ 69 h 201"/>
                <a:gd name="T12" fmla="*/ 0 w 131"/>
                <a:gd name="T13" fmla="*/ 57 h 201"/>
                <a:gd name="T14" fmla="*/ 0 w 131"/>
                <a:gd name="T15" fmla="*/ 52 h 201"/>
                <a:gd name="T16" fmla="*/ 0 w 131"/>
                <a:gd name="T17" fmla="*/ 40 h 201"/>
                <a:gd name="T18" fmla="*/ 0 w 131"/>
                <a:gd name="T19" fmla="*/ 34 h 201"/>
                <a:gd name="T20" fmla="*/ 0 w 131"/>
                <a:gd name="T21" fmla="*/ 29 h 201"/>
                <a:gd name="T22" fmla="*/ 0 w 131"/>
                <a:gd name="T23" fmla="*/ 23 h 201"/>
                <a:gd name="T24" fmla="*/ 0 w 131"/>
                <a:gd name="T25" fmla="*/ 17 h 201"/>
                <a:gd name="T26" fmla="*/ 0 w 131"/>
                <a:gd name="T27" fmla="*/ 11 h 201"/>
                <a:gd name="T28" fmla="*/ 5 w 131"/>
                <a:gd name="T29" fmla="*/ 6 h 201"/>
                <a:gd name="T30" fmla="*/ 11 w 131"/>
                <a:gd name="T31" fmla="*/ 0 h 201"/>
                <a:gd name="T32" fmla="*/ 17 w 131"/>
                <a:gd name="T33" fmla="*/ 0 h 201"/>
                <a:gd name="T34" fmla="*/ 23 w 131"/>
                <a:gd name="T35" fmla="*/ 0 h 201"/>
                <a:gd name="T36" fmla="*/ 28 w 131"/>
                <a:gd name="T37" fmla="*/ 0 h 201"/>
                <a:gd name="T38" fmla="*/ 34 w 131"/>
                <a:gd name="T39" fmla="*/ 0 h 201"/>
                <a:gd name="T40" fmla="*/ 40 w 131"/>
                <a:gd name="T41" fmla="*/ 6 h 201"/>
                <a:gd name="T42" fmla="*/ 46 w 131"/>
                <a:gd name="T43" fmla="*/ 11 h 201"/>
                <a:gd name="T44" fmla="*/ 51 w 131"/>
                <a:gd name="T45" fmla="*/ 17 h 201"/>
                <a:gd name="T46" fmla="*/ 57 w 131"/>
                <a:gd name="T47" fmla="*/ 23 h 201"/>
                <a:gd name="T48" fmla="*/ 57 w 131"/>
                <a:gd name="T49" fmla="*/ 29 h 201"/>
                <a:gd name="T50" fmla="*/ 131 w 131"/>
                <a:gd name="T51" fmla="*/ 132 h 201"/>
                <a:gd name="T52" fmla="*/ 131 w 131"/>
                <a:gd name="T53" fmla="*/ 138 h 201"/>
                <a:gd name="T54" fmla="*/ 57 w 131"/>
                <a:gd name="T55" fmla="*/ 34 h 201"/>
                <a:gd name="T56" fmla="*/ 51 w 131"/>
                <a:gd name="T57" fmla="*/ 29 h 201"/>
                <a:gd name="T58" fmla="*/ 46 w 131"/>
                <a:gd name="T59" fmla="*/ 23 h 201"/>
                <a:gd name="T60" fmla="*/ 40 w 131"/>
                <a:gd name="T61" fmla="*/ 23 h 201"/>
                <a:gd name="T62" fmla="*/ 40 w 131"/>
                <a:gd name="T63" fmla="*/ 17 h 201"/>
                <a:gd name="T64" fmla="*/ 34 w 131"/>
                <a:gd name="T65" fmla="*/ 17 h 201"/>
                <a:gd name="T66" fmla="*/ 28 w 131"/>
                <a:gd name="T67" fmla="*/ 11 h 201"/>
                <a:gd name="T68" fmla="*/ 23 w 131"/>
                <a:gd name="T69" fmla="*/ 11 h 201"/>
                <a:gd name="T70" fmla="*/ 17 w 131"/>
                <a:gd name="T71" fmla="*/ 11 h 201"/>
                <a:gd name="T72" fmla="*/ 11 w 131"/>
                <a:gd name="T73" fmla="*/ 17 h 201"/>
                <a:gd name="T74" fmla="*/ 11 w 131"/>
                <a:gd name="T75" fmla="*/ 23 h 201"/>
                <a:gd name="T76" fmla="*/ 5 w 131"/>
                <a:gd name="T77" fmla="*/ 23 h 201"/>
                <a:gd name="T78" fmla="*/ 5 w 131"/>
                <a:gd name="T79" fmla="*/ 29 h 201"/>
                <a:gd name="T80" fmla="*/ 5 w 131"/>
                <a:gd name="T81" fmla="*/ 34 h 201"/>
                <a:gd name="T82" fmla="*/ 5 w 131"/>
                <a:gd name="T83" fmla="*/ 40 h 201"/>
                <a:gd name="T84" fmla="*/ 5 w 131"/>
                <a:gd name="T85" fmla="*/ 46 h 201"/>
                <a:gd name="T86" fmla="*/ 11 w 131"/>
                <a:gd name="T87" fmla="*/ 52 h 201"/>
                <a:gd name="T88" fmla="*/ 11 w 131"/>
                <a:gd name="T89" fmla="*/ 57 h 201"/>
                <a:gd name="T90" fmla="*/ 11 w 131"/>
                <a:gd name="T91" fmla="*/ 69 h 201"/>
                <a:gd name="T92" fmla="*/ 17 w 131"/>
                <a:gd name="T93" fmla="*/ 75 h 201"/>
                <a:gd name="T94" fmla="*/ 17 w 131"/>
                <a:gd name="T95" fmla="*/ 80 h 201"/>
                <a:gd name="T96" fmla="*/ 23 w 131"/>
                <a:gd name="T97" fmla="*/ 86 h 201"/>
                <a:gd name="T98" fmla="*/ 28 w 131"/>
                <a:gd name="T99" fmla="*/ 92 h 201"/>
                <a:gd name="T100" fmla="*/ 97 w 131"/>
                <a:gd name="T101" fmla="*/ 195 h 201"/>
                <a:gd name="T102" fmla="*/ 97 w 131"/>
                <a:gd name="T103" fmla="*/ 201 h 20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1"/>
                <a:gd name="T157" fmla="*/ 0 h 201"/>
                <a:gd name="T158" fmla="*/ 131 w 131"/>
                <a:gd name="T159" fmla="*/ 201 h 20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1" h="201">
                  <a:moveTo>
                    <a:pt x="97" y="201"/>
                  </a:moveTo>
                  <a:lnTo>
                    <a:pt x="23" y="97"/>
                  </a:lnTo>
                  <a:lnTo>
                    <a:pt x="17" y="92"/>
                  </a:lnTo>
                  <a:lnTo>
                    <a:pt x="11" y="86"/>
                  </a:lnTo>
                  <a:lnTo>
                    <a:pt x="11" y="75"/>
                  </a:lnTo>
                  <a:lnTo>
                    <a:pt x="5" y="69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1" y="17"/>
                  </a:lnTo>
                  <a:lnTo>
                    <a:pt x="57" y="23"/>
                  </a:lnTo>
                  <a:lnTo>
                    <a:pt x="57" y="29"/>
                  </a:lnTo>
                  <a:lnTo>
                    <a:pt x="131" y="132"/>
                  </a:lnTo>
                  <a:lnTo>
                    <a:pt x="131" y="138"/>
                  </a:lnTo>
                  <a:lnTo>
                    <a:pt x="57" y="34"/>
                  </a:lnTo>
                  <a:lnTo>
                    <a:pt x="51" y="29"/>
                  </a:lnTo>
                  <a:lnTo>
                    <a:pt x="46" y="23"/>
                  </a:lnTo>
                  <a:lnTo>
                    <a:pt x="40" y="23"/>
                  </a:lnTo>
                  <a:lnTo>
                    <a:pt x="40" y="17"/>
                  </a:lnTo>
                  <a:lnTo>
                    <a:pt x="34" y="17"/>
                  </a:lnTo>
                  <a:lnTo>
                    <a:pt x="28" y="11"/>
                  </a:lnTo>
                  <a:lnTo>
                    <a:pt x="23" y="11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11" y="23"/>
                  </a:lnTo>
                  <a:lnTo>
                    <a:pt x="5" y="23"/>
                  </a:lnTo>
                  <a:lnTo>
                    <a:pt x="5" y="29"/>
                  </a:lnTo>
                  <a:lnTo>
                    <a:pt x="5" y="34"/>
                  </a:lnTo>
                  <a:lnTo>
                    <a:pt x="5" y="40"/>
                  </a:lnTo>
                  <a:lnTo>
                    <a:pt x="5" y="46"/>
                  </a:lnTo>
                  <a:lnTo>
                    <a:pt x="11" y="52"/>
                  </a:lnTo>
                  <a:lnTo>
                    <a:pt x="11" y="57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17" y="80"/>
                  </a:lnTo>
                  <a:lnTo>
                    <a:pt x="23" y="86"/>
                  </a:lnTo>
                  <a:lnTo>
                    <a:pt x="28" y="92"/>
                  </a:lnTo>
                  <a:lnTo>
                    <a:pt x="97" y="195"/>
                  </a:lnTo>
                  <a:lnTo>
                    <a:pt x="97" y="201"/>
                  </a:lnTo>
                </a:path>
              </a:pathLst>
            </a:custGeom>
            <a:noFill/>
            <a:ln w="17463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9" name="Freeform 23"/>
            <p:cNvSpPr>
              <a:spLocks/>
            </p:cNvSpPr>
            <p:nvPr/>
          </p:nvSpPr>
          <p:spPr bwMode="auto">
            <a:xfrm>
              <a:off x="3497" y="2382"/>
              <a:ext cx="138" cy="200"/>
            </a:xfrm>
            <a:custGeom>
              <a:avLst/>
              <a:gdLst>
                <a:gd name="T0" fmla="*/ 103 w 138"/>
                <a:gd name="T1" fmla="*/ 200 h 200"/>
                <a:gd name="T2" fmla="*/ 29 w 138"/>
                <a:gd name="T3" fmla="*/ 103 h 200"/>
                <a:gd name="T4" fmla="*/ 23 w 138"/>
                <a:gd name="T5" fmla="*/ 92 h 200"/>
                <a:gd name="T6" fmla="*/ 17 w 138"/>
                <a:gd name="T7" fmla="*/ 86 h 200"/>
                <a:gd name="T8" fmla="*/ 12 w 138"/>
                <a:gd name="T9" fmla="*/ 74 h 200"/>
                <a:gd name="T10" fmla="*/ 12 w 138"/>
                <a:gd name="T11" fmla="*/ 69 h 200"/>
                <a:gd name="T12" fmla="*/ 6 w 138"/>
                <a:gd name="T13" fmla="*/ 57 h 200"/>
                <a:gd name="T14" fmla="*/ 6 w 138"/>
                <a:gd name="T15" fmla="*/ 51 h 200"/>
                <a:gd name="T16" fmla="*/ 6 w 138"/>
                <a:gd name="T17" fmla="*/ 46 h 200"/>
                <a:gd name="T18" fmla="*/ 0 w 138"/>
                <a:gd name="T19" fmla="*/ 34 h 200"/>
                <a:gd name="T20" fmla="*/ 0 w 138"/>
                <a:gd name="T21" fmla="*/ 29 h 200"/>
                <a:gd name="T22" fmla="*/ 6 w 138"/>
                <a:gd name="T23" fmla="*/ 23 h 200"/>
                <a:gd name="T24" fmla="*/ 6 w 138"/>
                <a:gd name="T25" fmla="*/ 17 h 200"/>
                <a:gd name="T26" fmla="*/ 6 w 138"/>
                <a:gd name="T27" fmla="*/ 11 h 200"/>
                <a:gd name="T28" fmla="*/ 12 w 138"/>
                <a:gd name="T29" fmla="*/ 6 h 200"/>
                <a:gd name="T30" fmla="*/ 17 w 138"/>
                <a:gd name="T31" fmla="*/ 0 h 200"/>
                <a:gd name="T32" fmla="*/ 23 w 138"/>
                <a:gd name="T33" fmla="*/ 0 h 200"/>
                <a:gd name="T34" fmla="*/ 29 w 138"/>
                <a:gd name="T35" fmla="*/ 0 h 200"/>
                <a:gd name="T36" fmla="*/ 34 w 138"/>
                <a:gd name="T37" fmla="*/ 6 h 200"/>
                <a:gd name="T38" fmla="*/ 40 w 138"/>
                <a:gd name="T39" fmla="*/ 6 h 200"/>
                <a:gd name="T40" fmla="*/ 46 w 138"/>
                <a:gd name="T41" fmla="*/ 11 h 200"/>
                <a:gd name="T42" fmla="*/ 52 w 138"/>
                <a:gd name="T43" fmla="*/ 17 h 200"/>
                <a:gd name="T44" fmla="*/ 57 w 138"/>
                <a:gd name="T45" fmla="*/ 23 h 200"/>
                <a:gd name="T46" fmla="*/ 63 w 138"/>
                <a:gd name="T47" fmla="*/ 29 h 200"/>
                <a:gd name="T48" fmla="*/ 138 w 138"/>
                <a:gd name="T49" fmla="*/ 132 h 200"/>
                <a:gd name="T50" fmla="*/ 132 w 138"/>
                <a:gd name="T51" fmla="*/ 137 h 200"/>
                <a:gd name="T52" fmla="*/ 63 w 138"/>
                <a:gd name="T53" fmla="*/ 34 h 200"/>
                <a:gd name="T54" fmla="*/ 57 w 138"/>
                <a:gd name="T55" fmla="*/ 29 h 200"/>
                <a:gd name="T56" fmla="*/ 52 w 138"/>
                <a:gd name="T57" fmla="*/ 29 h 200"/>
                <a:gd name="T58" fmla="*/ 46 w 138"/>
                <a:gd name="T59" fmla="*/ 23 h 200"/>
                <a:gd name="T60" fmla="*/ 40 w 138"/>
                <a:gd name="T61" fmla="*/ 17 h 200"/>
                <a:gd name="T62" fmla="*/ 34 w 138"/>
                <a:gd name="T63" fmla="*/ 11 h 200"/>
                <a:gd name="T64" fmla="*/ 29 w 138"/>
                <a:gd name="T65" fmla="*/ 11 h 200"/>
                <a:gd name="T66" fmla="*/ 23 w 138"/>
                <a:gd name="T67" fmla="*/ 11 h 200"/>
                <a:gd name="T68" fmla="*/ 17 w 138"/>
                <a:gd name="T69" fmla="*/ 17 h 200"/>
                <a:gd name="T70" fmla="*/ 17 w 138"/>
                <a:gd name="T71" fmla="*/ 23 h 200"/>
                <a:gd name="T72" fmla="*/ 12 w 138"/>
                <a:gd name="T73" fmla="*/ 29 h 200"/>
                <a:gd name="T74" fmla="*/ 12 w 138"/>
                <a:gd name="T75" fmla="*/ 34 h 200"/>
                <a:gd name="T76" fmla="*/ 12 w 138"/>
                <a:gd name="T77" fmla="*/ 40 h 200"/>
                <a:gd name="T78" fmla="*/ 12 w 138"/>
                <a:gd name="T79" fmla="*/ 46 h 200"/>
                <a:gd name="T80" fmla="*/ 12 w 138"/>
                <a:gd name="T81" fmla="*/ 57 h 200"/>
                <a:gd name="T82" fmla="*/ 17 w 138"/>
                <a:gd name="T83" fmla="*/ 63 h 200"/>
                <a:gd name="T84" fmla="*/ 17 w 138"/>
                <a:gd name="T85" fmla="*/ 69 h 200"/>
                <a:gd name="T86" fmla="*/ 23 w 138"/>
                <a:gd name="T87" fmla="*/ 74 h 200"/>
                <a:gd name="T88" fmla="*/ 23 w 138"/>
                <a:gd name="T89" fmla="*/ 80 h 200"/>
                <a:gd name="T90" fmla="*/ 29 w 138"/>
                <a:gd name="T91" fmla="*/ 86 h 200"/>
                <a:gd name="T92" fmla="*/ 29 w 138"/>
                <a:gd name="T93" fmla="*/ 92 h 200"/>
                <a:gd name="T94" fmla="*/ 103 w 138"/>
                <a:gd name="T95" fmla="*/ 195 h 200"/>
                <a:gd name="T96" fmla="*/ 103 w 138"/>
                <a:gd name="T97" fmla="*/ 200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"/>
                <a:gd name="T148" fmla="*/ 0 h 200"/>
                <a:gd name="T149" fmla="*/ 138 w 138"/>
                <a:gd name="T150" fmla="*/ 200 h 2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" h="200">
                  <a:moveTo>
                    <a:pt x="103" y="200"/>
                  </a:moveTo>
                  <a:lnTo>
                    <a:pt x="29" y="103"/>
                  </a:lnTo>
                  <a:lnTo>
                    <a:pt x="23" y="92"/>
                  </a:lnTo>
                  <a:lnTo>
                    <a:pt x="17" y="86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6" y="57"/>
                  </a:lnTo>
                  <a:lnTo>
                    <a:pt x="6" y="51"/>
                  </a:lnTo>
                  <a:lnTo>
                    <a:pt x="6" y="4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2" y="17"/>
                  </a:lnTo>
                  <a:lnTo>
                    <a:pt x="57" y="23"/>
                  </a:lnTo>
                  <a:lnTo>
                    <a:pt x="63" y="29"/>
                  </a:lnTo>
                  <a:lnTo>
                    <a:pt x="138" y="132"/>
                  </a:lnTo>
                  <a:lnTo>
                    <a:pt x="132" y="137"/>
                  </a:lnTo>
                  <a:lnTo>
                    <a:pt x="63" y="34"/>
                  </a:lnTo>
                  <a:lnTo>
                    <a:pt x="57" y="29"/>
                  </a:lnTo>
                  <a:lnTo>
                    <a:pt x="52" y="29"/>
                  </a:lnTo>
                  <a:lnTo>
                    <a:pt x="46" y="23"/>
                  </a:lnTo>
                  <a:lnTo>
                    <a:pt x="40" y="17"/>
                  </a:lnTo>
                  <a:lnTo>
                    <a:pt x="34" y="11"/>
                  </a:lnTo>
                  <a:lnTo>
                    <a:pt x="29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2" y="29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6"/>
                  </a:lnTo>
                  <a:lnTo>
                    <a:pt x="12" y="57"/>
                  </a:lnTo>
                  <a:lnTo>
                    <a:pt x="17" y="63"/>
                  </a:lnTo>
                  <a:lnTo>
                    <a:pt x="17" y="69"/>
                  </a:lnTo>
                  <a:lnTo>
                    <a:pt x="23" y="74"/>
                  </a:lnTo>
                  <a:lnTo>
                    <a:pt x="23" y="80"/>
                  </a:lnTo>
                  <a:lnTo>
                    <a:pt x="29" y="86"/>
                  </a:lnTo>
                  <a:lnTo>
                    <a:pt x="29" y="92"/>
                  </a:lnTo>
                  <a:lnTo>
                    <a:pt x="103" y="195"/>
                  </a:lnTo>
                  <a:lnTo>
                    <a:pt x="103" y="200"/>
                  </a:lnTo>
                  <a:close/>
                </a:path>
              </a:pathLst>
            </a:custGeom>
            <a:solidFill>
              <a:srgbClr val="00FF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0" name="Freeform 24"/>
            <p:cNvSpPr>
              <a:spLocks/>
            </p:cNvSpPr>
            <p:nvPr/>
          </p:nvSpPr>
          <p:spPr bwMode="auto">
            <a:xfrm>
              <a:off x="3497" y="2382"/>
              <a:ext cx="138" cy="200"/>
            </a:xfrm>
            <a:custGeom>
              <a:avLst/>
              <a:gdLst>
                <a:gd name="T0" fmla="*/ 103 w 138"/>
                <a:gd name="T1" fmla="*/ 200 h 200"/>
                <a:gd name="T2" fmla="*/ 29 w 138"/>
                <a:gd name="T3" fmla="*/ 103 h 200"/>
                <a:gd name="T4" fmla="*/ 23 w 138"/>
                <a:gd name="T5" fmla="*/ 92 h 200"/>
                <a:gd name="T6" fmla="*/ 17 w 138"/>
                <a:gd name="T7" fmla="*/ 86 h 200"/>
                <a:gd name="T8" fmla="*/ 12 w 138"/>
                <a:gd name="T9" fmla="*/ 74 h 200"/>
                <a:gd name="T10" fmla="*/ 12 w 138"/>
                <a:gd name="T11" fmla="*/ 69 h 200"/>
                <a:gd name="T12" fmla="*/ 6 w 138"/>
                <a:gd name="T13" fmla="*/ 57 h 200"/>
                <a:gd name="T14" fmla="*/ 6 w 138"/>
                <a:gd name="T15" fmla="*/ 51 h 200"/>
                <a:gd name="T16" fmla="*/ 6 w 138"/>
                <a:gd name="T17" fmla="*/ 46 h 200"/>
                <a:gd name="T18" fmla="*/ 0 w 138"/>
                <a:gd name="T19" fmla="*/ 34 h 200"/>
                <a:gd name="T20" fmla="*/ 0 w 138"/>
                <a:gd name="T21" fmla="*/ 29 h 200"/>
                <a:gd name="T22" fmla="*/ 6 w 138"/>
                <a:gd name="T23" fmla="*/ 23 h 200"/>
                <a:gd name="T24" fmla="*/ 6 w 138"/>
                <a:gd name="T25" fmla="*/ 17 h 200"/>
                <a:gd name="T26" fmla="*/ 6 w 138"/>
                <a:gd name="T27" fmla="*/ 11 h 200"/>
                <a:gd name="T28" fmla="*/ 12 w 138"/>
                <a:gd name="T29" fmla="*/ 6 h 200"/>
                <a:gd name="T30" fmla="*/ 17 w 138"/>
                <a:gd name="T31" fmla="*/ 0 h 200"/>
                <a:gd name="T32" fmla="*/ 23 w 138"/>
                <a:gd name="T33" fmla="*/ 0 h 200"/>
                <a:gd name="T34" fmla="*/ 29 w 138"/>
                <a:gd name="T35" fmla="*/ 0 h 200"/>
                <a:gd name="T36" fmla="*/ 34 w 138"/>
                <a:gd name="T37" fmla="*/ 6 h 200"/>
                <a:gd name="T38" fmla="*/ 40 w 138"/>
                <a:gd name="T39" fmla="*/ 6 h 200"/>
                <a:gd name="T40" fmla="*/ 46 w 138"/>
                <a:gd name="T41" fmla="*/ 11 h 200"/>
                <a:gd name="T42" fmla="*/ 52 w 138"/>
                <a:gd name="T43" fmla="*/ 17 h 200"/>
                <a:gd name="T44" fmla="*/ 57 w 138"/>
                <a:gd name="T45" fmla="*/ 23 h 200"/>
                <a:gd name="T46" fmla="*/ 63 w 138"/>
                <a:gd name="T47" fmla="*/ 29 h 200"/>
                <a:gd name="T48" fmla="*/ 138 w 138"/>
                <a:gd name="T49" fmla="*/ 132 h 200"/>
                <a:gd name="T50" fmla="*/ 132 w 138"/>
                <a:gd name="T51" fmla="*/ 137 h 200"/>
                <a:gd name="T52" fmla="*/ 63 w 138"/>
                <a:gd name="T53" fmla="*/ 34 h 200"/>
                <a:gd name="T54" fmla="*/ 57 w 138"/>
                <a:gd name="T55" fmla="*/ 29 h 200"/>
                <a:gd name="T56" fmla="*/ 52 w 138"/>
                <a:gd name="T57" fmla="*/ 29 h 200"/>
                <a:gd name="T58" fmla="*/ 46 w 138"/>
                <a:gd name="T59" fmla="*/ 23 h 200"/>
                <a:gd name="T60" fmla="*/ 40 w 138"/>
                <a:gd name="T61" fmla="*/ 17 h 200"/>
                <a:gd name="T62" fmla="*/ 34 w 138"/>
                <a:gd name="T63" fmla="*/ 11 h 200"/>
                <a:gd name="T64" fmla="*/ 29 w 138"/>
                <a:gd name="T65" fmla="*/ 11 h 200"/>
                <a:gd name="T66" fmla="*/ 23 w 138"/>
                <a:gd name="T67" fmla="*/ 11 h 200"/>
                <a:gd name="T68" fmla="*/ 17 w 138"/>
                <a:gd name="T69" fmla="*/ 17 h 200"/>
                <a:gd name="T70" fmla="*/ 17 w 138"/>
                <a:gd name="T71" fmla="*/ 23 h 200"/>
                <a:gd name="T72" fmla="*/ 12 w 138"/>
                <a:gd name="T73" fmla="*/ 29 h 200"/>
                <a:gd name="T74" fmla="*/ 12 w 138"/>
                <a:gd name="T75" fmla="*/ 34 h 200"/>
                <a:gd name="T76" fmla="*/ 12 w 138"/>
                <a:gd name="T77" fmla="*/ 40 h 200"/>
                <a:gd name="T78" fmla="*/ 12 w 138"/>
                <a:gd name="T79" fmla="*/ 46 h 200"/>
                <a:gd name="T80" fmla="*/ 12 w 138"/>
                <a:gd name="T81" fmla="*/ 57 h 200"/>
                <a:gd name="T82" fmla="*/ 17 w 138"/>
                <a:gd name="T83" fmla="*/ 63 h 200"/>
                <a:gd name="T84" fmla="*/ 17 w 138"/>
                <a:gd name="T85" fmla="*/ 69 h 200"/>
                <a:gd name="T86" fmla="*/ 23 w 138"/>
                <a:gd name="T87" fmla="*/ 74 h 200"/>
                <a:gd name="T88" fmla="*/ 23 w 138"/>
                <a:gd name="T89" fmla="*/ 80 h 200"/>
                <a:gd name="T90" fmla="*/ 29 w 138"/>
                <a:gd name="T91" fmla="*/ 86 h 200"/>
                <a:gd name="T92" fmla="*/ 29 w 138"/>
                <a:gd name="T93" fmla="*/ 92 h 200"/>
                <a:gd name="T94" fmla="*/ 103 w 138"/>
                <a:gd name="T95" fmla="*/ 195 h 200"/>
                <a:gd name="T96" fmla="*/ 103 w 138"/>
                <a:gd name="T97" fmla="*/ 200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"/>
                <a:gd name="T148" fmla="*/ 0 h 200"/>
                <a:gd name="T149" fmla="*/ 138 w 138"/>
                <a:gd name="T150" fmla="*/ 200 h 2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" h="200">
                  <a:moveTo>
                    <a:pt x="103" y="200"/>
                  </a:moveTo>
                  <a:lnTo>
                    <a:pt x="29" y="103"/>
                  </a:lnTo>
                  <a:lnTo>
                    <a:pt x="23" y="92"/>
                  </a:lnTo>
                  <a:lnTo>
                    <a:pt x="17" y="86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6" y="57"/>
                  </a:lnTo>
                  <a:lnTo>
                    <a:pt x="6" y="51"/>
                  </a:lnTo>
                  <a:lnTo>
                    <a:pt x="6" y="4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2" y="17"/>
                  </a:lnTo>
                  <a:lnTo>
                    <a:pt x="57" y="23"/>
                  </a:lnTo>
                  <a:lnTo>
                    <a:pt x="63" y="29"/>
                  </a:lnTo>
                  <a:lnTo>
                    <a:pt x="138" y="132"/>
                  </a:lnTo>
                  <a:lnTo>
                    <a:pt x="132" y="137"/>
                  </a:lnTo>
                  <a:lnTo>
                    <a:pt x="63" y="34"/>
                  </a:lnTo>
                  <a:lnTo>
                    <a:pt x="57" y="29"/>
                  </a:lnTo>
                  <a:lnTo>
                    <a:pt x="52" y="29"/>
                  </a:lnTo>
                  <a:lnTo>
                    <a:pt x="46" y="23"/>
                  </a:lnTo>
                  <a:lnTo>
                    <a:pt x="40" y="17"/>
                  </a:lnTo>
                  <a:lnTo>
                    <a:pt x="34" y="11"/>
                  </a:lnTo>
                  <a:lnTo>
                    <a:pt x="29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2" y="29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6"/>
                  </a:lnTo>
                  <a:lnTo>
                    <a:pt x="12" y="57"/>
                  </a:lnTo>
                  <a:lnTo>
                    <a:pt x="17" y="63"/>
                  </a:lnTo>
                  <a:lnTo>
                    <a:pt x="17" y="69"/>
                  </a:lnTo>
                  <a:lnTo>
                    <a:pt x="23" y="74"/>
                  </a:lnTo>
                  <a:lnTo>
                    <a:pt x="23" y="80"/>
                  </a:lnTo>
                  <a:lnTo>
                    <a:pt x="29" y="86"/>
                  </a:lnTo>
                  <a:lnTo>
                    <a:pt x="29" y="92"/>
                  </a:lnTo>
                  <a:lnTo>
                    <a:pt x="103" y="195"/>
                  </a:lnTo>
                  <a:lnTo>
                    <a:pt x="103" y="200"/>
                  </a:lnTo>
                </a:path>
              </a:pathLst>
            </a:custGeom>
            <a:noFill/>
            <a:ln w="17463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1" name="Line 25"/>
            <p:cNvSpPr>
              <a:spLocks noChangeShapeType="1"/>
            </p:cNvSpPr>
            <p:nvPr/>
          </p:nvSpPr>
          <p:spPr bwMode="auto">
            <a:xfrm flipH="1">
              <a:off x="3606" y="2519"/>
              <a:ext cx="29" cy="58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2" name="Line 26"/>
            <p:cNvSpPr>
              <a:spLocks noChangeShapeType="1"/>
            </p:cNvSpPr>
            <p:nvPr/>
          </p:nvSpPr>
          <p:spPr bwMode="auto">
            <a:xfrm flipH="1">
              <a:off x="3652" y="2428"/>
              <a:ext cx="28" cy="57"/>
            </a:xfrm>
            <a:prstGeom prst="line">
              <a:avLst/>
            </a:prstGeom>
            <a:noFill/>
            <a:ln w="17463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 flipV="1">
              <a:off x="3423" y="2187"/>
              <a:ext cx="126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4" name="Freeform 28"/>
            <p:cNvSpPr>
              <a:spLocks/>
            </p:cNvSpPr>
            <p:nvPr/>
          </p:nvSpPr>
          <p:spPr bwMode="auto">
            <a:xfrm>
              <a:off x="3446" y="2204"/>
              <a:ext cx="143" cy="275"/>
            </a:xfrm>
            <a:custGeom>
              <a:avLst/>
              <a:gdLst>
                <a:gd name="T0" fmla="*/ 126 w 143"/>
                <a:gd name="T1" fmla="*/ 0 h 275"/>
                <a:gd name="T2" fmla="*/ 143 w 143"/>
                <a:gd name="T3" fmla="*/ 0 h 275"/>
                <a:gd name="T4" fmla="*/ 0 w 143"/>
                <a:gd name="T5" fmla="*/ 275 h 275"/>
                <a:gd name="T6" fmla="*/ 0 60000 65536"/>
                <a:gd name="T7" fmla="*/ 0 60000 65536"/>
                <a:gd name="T8" fmla="*/ 0 60000 65536"/>
                <a:gd name="T9" fmla="*/ 0 w 143"/>
                <a:gd name="T10" fmla="*/ 0 h 275"/>
                <a:gd name="T11" fmla="*/ 143 w 143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275">
                  <a:moveTo>
                    <a:pt x="126" y="0"/>
                  </a:moveTo>
                  <a:lnTo>
                    <a:pt x="143" y="0"/>
                  </a:lnTo>
                  <a:lnTo>
                    <a:pt x="0" y="27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5" name="Line 29"/>
            <p:cNvSpPr>
              <a:spLocks noChangeShapeType="1"/>
            </p:cNvSpPr>
            <p:nvPr/>
          </p:nvSpPr>
          <p:spPr bwMode="auto">
            <a:xfrm>
              <a:off x="3554" y="1924"/>
              <a:ext cx="1" cy="2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6" name="Freeform 30"/>
            <p:cNvSpPr>
              <a:spLocks/>
            </p:cNvSpPr>
            <p:nvPr/>
          </p:nvSpPr>
          <p:spPr bwMode="auto">
            <a:xfrm>
              <a:off x="2976" y="2640"/>
              <a:ext cx="578" cy="498"/>
            </a:xfrm>
            <a:custGeom>
              <a:avLst/>
              <a:gdLst>
                <a:gd name="T0" fmla="*/ 578 w 578"/>
                <a:gd name="T1" fmla="*/ 0 h 498"/>
                <a:gd name="T2" fmla="*/ 578 w 578"/>
                <a:gd name="T3" fmla="*/ 177 h 498"/>
                <a:gd name="T4" fmla="*/ 0 w 578"/>
                <a:gd name="T5" fmla="*/ 498 h 498"/>
                <a:gd name="T6" fmla="*/ 0 60000 65536"/>
                <a:gd name="T7" fmla="*/ 0 60000 65536"/>
                <a:gd name="T8" fmla="*/ 0 60000 65536"/>
                <a:gd name="T9" fmla="*/ 0 w 578"/>
                <a:gd name="T10" fmla="*/ 0 h 498"/>
                <a:gd name="T11" fmla="*/ 578 w 578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498">
                  <a:moveTo>
                    <a:pt x="578" y="0"/>
                  </a:moveTo>
                  <a:lnTo>
                    <a:pt x="578" y="177"/>
                  </a:lnTo>
                  <a:lnTo>
                    <a:pt x="0" y="49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89" name="Rectangle 42"/>
          <p:cNvSpPr>
            <a:spLocks noChangeArrowheads="1"/>
          </p:cNvSpPr>
          <p:nvPr/>
        </p:nvSpPr>
        <p:spPr bwMode="auto">
          <a:xfrm>
            <a:off x="5671284" y="2262556"/>
            <a:ext cx="27345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 eaLnBrk="0" hangingPunct="0"/>
            <a:r>
              <a:rPr lang="en-US" altLang="ar-SA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K-unlock  (private)</a:t>
            </a:r>
            <a:endParaRPr lang="en-US" altLang="ar-SA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9447" name="Text Box 55"/>
          <p:cNvSpPr txBox="1">
            <a:spLocks noChangeArrowheads="1"/>
          </p:cNvSpPr>
          <p:nvPr/>
        </p:nvSpPr>
        <p:spPr bwMode="auto">
          <a:xfrm>
            <a:off x="1081979" y="4887394"/>
            <a:ext cx="253250" cy="57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3" tIns="41269" rIns="79363" bIns="41269">
            <a:spAutoFit/>
          </a:bodyPr>
          <a:lstStyle>
            <a:lvl1pPr defTabSz="762000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71932" eaLnBrk="0" hangingPunct="0"/>
            <a:r>
              <a:rPr lang="de-DE" sz="3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32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9448" name="Rectangle 56"/>
          <p:cNvSpPr>
            <a:spLocks noChangeArrowheads="1"/>
          </p:cNvSpPr>
          <p:nvPr/>
        </p:nvSpPr>
        <p:spPr bwMode="auto">
          <a:xfrm>
            <a:off x="752206" y="3923153"/>
            <a:ext cx="8077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71932" eaLnBrk="0" hangingPunct="0">
              <a:spcAft>
                <a:spcPts val="1200"/>
              </a:spcAft>
            </a:pP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Lock and Unlock with </a:t>
            </a:r>
            <a:r>
              <a:rPr lang="en-US" altLang="ar-SA" sz="3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 keys</a:t>
            </a: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pPr defTabSz="671932" eaLnBrk="0" hangingPunct="0">
              <a:spcAft>
                <a:spcPts val="1200"/>
              </a:spcAft>
            </a:pP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ar-SA" sz="3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Secret</a:t>
            </a: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 Agreement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74E2AE7-46A1-47A6-AADC-F7137741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  <a:r>
              <a:rPr lang="de-DE" altLang="en-US" dirty="0"/>
              <a:t>: Analogy</a:t>
            </a:r>
            <a:endParaRPr lang="en-US" dirty="0"/>
          </a:p>
        </p:txBody>
      </p:sp>
      <p:sp>
        <p:nvSpPr>
          <p:cNvPr id="59" name="Foliennummernplatzhalter 3">
            <a:extLst>
              <a:ext uri="{FF2B5EF4-FFF2-40B4-BE49-F238E27FC236}">
                <a16:creationId xmlns="" xmlns:a16="http://schemas.microsoft.com/office/drawing/2014/main" id="{B04D0E43-E3F6-4359-AB18-256CB70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pic>
        <p:nvPicPr>
          <p:cNvPr id="58" name="圖片 33">
            <a:extLst>
              <a:ext uri="{FF2B5EF4-FFF2-40B4-BE49-F238E27FC236}">
                <a16:creationId xmlns="" xmlns:a16="http://schemas.microsoft.com/office/drawing/2014/main" id="{FB0FAFCD-C70C-4BE3-8911-703BF3472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" y="76200"/>
            <a:ext cx="762000" cy="76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D9DE2C9-A519-4451-978A-8F4C4DF7CB09}"/>
              </a:ext>
            </a:extLst>
          </p:cNvPr>
          <p:cNvSpPr/>
          <p:nvPr/>
        </p:nvSpPr>
        <p:spPr>
          <a:xfrm>
            <a:off x="5599438" y="1734064"/>
            <a:ext cx="2606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ar-SA" sz="3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K-lock (public)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359E8E-D132-4784-A2F2-43B5F8D6A137}"/>
              </a:ext>
            </a:extLst>
          </p:cNvPr>
          <p:cNvSpPr/>
          <p:nvPr/>
        </p:nvSpPr>
        <p:spPr>
          <a:xfrm>
            <a:off x="4892042" y="1747830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🔐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4FF9CA2-BF36-4584-B760-32580B844E91}"/>
              </a:ext>
            </a:extLst>
          </p:cNvPr>
          <p:cNvSpPr/>
          <p:nvPr/>
        </p:nvSpPr>
        <p:spPr>
          <a:xfrm>
            <a:off x="4886573" y="2235917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</a:p>
        </p:txBody>
      </p:sp>
    </p:spTree>
    <p:extLst>
      <p:ext uri="{BB962C8B-B14F-4D97-AF65-F5344CB8AC3E}">
        <p14:creationId xmlns="" xmlns:p14="http://schemas.microsoft.com/office/powerpoint/2010/main" val="1655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47" grpId="0" autoUpdateAnimBg="0"/>
      <p:bldP spid="1339448" grpId="0" autoUpdateAnimBg="0"/>
    </p:bldLst>
  </p:timing>
</p:sld>
</file>

<file path=ppt/theme/theme1.xml><?xml version="1.0" encoding="utf-8"?>
<a:theme xmlns:a="http://schemas.openxmlformats.org/drawingml/2006/main" name="Sock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15884</TotalTime>
  <Words>3218</Words>
  <Application>Microsoft Office PowerPoint</Application>
  <PresentationFormat>On-screen Show (4:3)</PresentationFormat>
  <Paragraphs>748</Paragraphs>
  <Slides>31</Slides>
  <Notes>28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Sockets</vt:lpstr>
      <vt:lpstr>Asymmetric Cryptography</vt:lpstr>
      <vt:lpstr>Current Cryptographic Standards</vt:lpstr>
      <vt:lpstr>  Cryptography revisited</vt:lpstr>
      <vt:lpstr>Symmetric Cryptography: Analogy</vt:lpstr>
      <vt:lpstr>Slide 5</vt:lpstr>
      <vt:lpstr>Symmetric Cryptography Shortcomings</vt:lpstr>
      <vt:lpstr>Slide 7</vt:lpstr>
      <vt:lpstr>Idea behind Asymmetric Cryptography</vt:lpstr>
      <vt:lpstr>Asymmetric Cryptography: Analogy</vt:lpstr>
      <vt:lpstr>Asymmetric Cryptography</vt:lpstr>
      <vt:lpstr>Public Key Cryptography Applications</vt:lpstr>
      <vt:lpstr>Hybrid Crypto System </vt:lpstr>
      <vt:lpstr>Hybrid Crypto System – Example </vt:lpstr>
      <vt:lpstr>Key Exchange with Public Key Crypto</vt:lpstr>
      <vt:lpstr>Digital Signatures </vt:lpstr>
      <vt:lpstr>Public-Key Signature Process</vt:lpstr>
      <vt:lpstr>RSA</vt:lpstr>
      <vt:lpstr>RSA Cryptosystem</vt:lpstr>
      <vt:lpstr>RSA One-way Function (Lock) </vt:lpstr>
      <vt:lpstr>Encryption and Decryption</vt:lpstr>
      <vt:lpstr>RSA Example</vt:lpstr>
      <vt:lpstr>RSA Key Generation Algorithm</vt:lpstr>
      <vt:lpstr>Example: RSA with small numbers</vt:lpstr>
      <vt:lpstr>Example: RSA with small numbers</vt:lpstr>
      <vt:lpstr>Compute d using Extended Euclidean Algorithm</vt:lpstr>
      <vt:lpstr>Compute d using Extended Euclidean Algorithm</vt:lpstr>
      <vt:lpstr> Asymmetric Key Cryptography – RSA Encryption Algorithm</vt:lpstr>
      <vt:lpstr>Another example</vt:lpstr>
      <vt:lpstr>Attacks and Countermeasures</vt:lpstr>
      <vt:lpstr>Summary</vt:lpstr>
      <vt:lpstr>References</vt:lpstr>
    </vt:vector>
  </TitlesOfParts>
  <Manager>ae</Manager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ae</dc:creator>
  <cp:lastModifiedBy>Armstrong Nhlabatsi</cp:lastModifiedBy>
  <cp:revision>588</cp:revision>
  <dcterms:created xsi:type="dcterms:W3CDTF">2014-02-06T10:48:13Z</dcterms:created>
  <dcterms:modified xsi:type="dcterms:W3CDTF">2021-09-22T10:54:28Z</dcterms:modified>
</cp:coreProperties>
</file>