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50"/>
  </p:notesMasterIdLst>
  <p:handoutMasterIdLst>
    <p:handoutMasterId r:id="rId51"/>
  </p:handoutMasterIdLst>
  <p:sldIdLst>
    <p:sldId id="321" r:id="rId2"/>
    <p:sldId id="320" r:id="rId3"/>
    <p:sldId id="335" r:id="rId4"/>
    <p:sldId id="336" r:id="rId5"/>
    <p:sldId id="348" r:id="rId6"/>
    <p:sldId id="349" r:id="rId7"/>
    <p:sldId id="350" r:id="rId8"/>
    <p:sldId id="351" r:id="rId9"/>
    <p:sldId id="355" r:id="rId10"/>
    <p:sldId id="356" r:id="rId11"/>
    <p:sldId id="357" r:id="rId12"/>
    <p:sldId id="359" r:id="rId13"/>
    <p:sldId id="358" r:id="rId14"/>
    <p:sldId id="352" r:id="rId15"/>
    <p:sldId id="353" r:id="rId16"/>
    <p:sldId id="360" r:id="rId17"/>
    <p:sldId id="299" r:id="rId18"/>
    <p:sldId id="300" r:id="rId19"/>
    <p:sldId id="304" r:id="rId20"/>
    <p:sldId id="305" r:id="rId21"/>
    <p:sldId id="302" r:id="rId22"/>
    <p:sldId id="325" r:id="rId23"/>
    <p:sldId id="326" r:id="rId24"/>
    <p:sldId id="327" r:id="rId25"/>
    <p:sldId id="328" r:id="rId26"/>
    <p:sldId id="329" r:id="rId27"/>
    <p:sldId id="330" r:id="rId28"/>
    <p:sldId id="307" r:id="rId29"/>
    <p:sldId id="308" r:id="rId30"/>
    <p:sldId id="309" r:id="rId31"/>
    <p:sldId id="317" r:id="rId32"/>
    <p:sldId id="310" r:id="rId33"/>
    <p:sldId id="311" r:id="rId34"/>
    <p:sldId id="312" r:id="rId35"/>
    <p:sldId id="313" r:id="rId36"/>
    <p:sldId id="315" r:id="rId37"/>
    <p:sldId id="282" r:id="rId38"/>
    <p:sldId id="284" r:id="rId39"/>
    <p:sldId id="283" r:id="rId40"/>
    <p:sldId id="285" r:id="rId41"/>
    <p:sldId id="287" r:id="rId42"/>
    <p:sldId id="288" r:id="rId43"/>
    <p:sldId id="294" r:id="rId44"/>
    <p:sldId id="332" r:id="rId45"/>
    <p:sldId id="333" r:id="rId46"/>
    <p:sldId id="298" r:id="rId47"/>
    <p:sldId id="319" r:id="rId48"/>
    <p:sldId id="323" r:id="rId4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87653" autoAdjust="0"/>
  </p:normalViewPr>
  <p:slideViewPr>
    <p:cSldViewPr>
      <p:cViewPr varScale="1">
        <p:scale>
          <a:sx n="58" d="100"/>
          <a:sy n="58" d="100"/>
        </p:scale>
        <p:origin x="17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7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98700-417B-2141-BFFF-3526F229FC16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1AE82-1E87-D24A-A2A3-16B0CD9AEC28}">
      <dgm:prSet phldrT="[Text]"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gm:t>
    </dgm:pt>
    <dgm:pt modelId="{A6907DA8-E6CD-0F48-AC88-A376DAC261AE}" type="parTrans" cxnId="{CF481419-9597-B645-8B41-AD16B6783121}">
      <dgm:prSet/>
      <dgm:spPr/>
      <dgm:t>
        <a:bodyPr/>
        <a:lstStyle/>
        <a:p>
          <a:endParaRPr lang="en-US"/>
        </a:p>
      </dgm:t>
    </dgm:pt>
    <dgm:pt modelId="{543A5519-C82E-3249-A4DF-8F404BBCCE68}" type="sibTrans" cxnId="{CF481419-9597-B645-8B41-AD16B6783121}">
      <dgm:prSet/>
      <dgm:spPr/>
      <dgm:t>
        <a:bodyPr/>
        <a:lstStyle/>
        <a:p>
          <a:endParaRPr lang="en-US"/>
        </a:p>
      </dgm:t>
    </dgm:pt>
    <dgm:pt modelId="{D4389AC4-147F-EF45-9659-945814DF5AD6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</dgm:t>
    </dgm:pt>
    <dgm:pt modelId="{85EF3B60-C85E-6940-A934-742E868B7DED}" type="parTrans" cxnId="{64C3A88F-790B-7543-92D3-C093C49164AF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9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245007D3-8296-5549-B759-C7B89833C4B1}" type="sibTrans" cxnId="{64C3A88F-790B-7543-92D3-C093C49164AF}">
      <dgm:prSet/>
      <dgm:spPr/>
      <dgm:t>
        <a:bodyPr/>
        <a:lstStyle/>
        <a:p>
          <a:endParaRPr lang="en-US"/>
        </a:p>
      </dgm:t>
    </dgm:pt>
    <dgm:pt modelId="{C3A7160F-008B-024F-ADB5-BFCD38E7F185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</dgm:t>
    </dgm:pt>
    <dgm:pt modelId="{27EB9682-A1E6-DC44-9890-46A795A01786}" type="parTrans" cxnId="{D5168E0A-2595-C54D-8C5A-4714A0BE8689}">
      <dgm:prSet/>
      <dgm:spPr/>
      <dgm:t>
        <a:bodyPr/>
        <a:lstStyle/>
        <a:p>
          <a:endParaRPr lang="en-US"/>
        </a:p>
      </dgm:t>
    </dgm:pt>
    <dgm:pt modelId="{89FACB29-A5D3-5648-A61F-1CB11623491B}" type="sibTrans" cxnId="{D5168E0A-2595-C54D-8C5A-4714A0BE8689}">
      <dgm:prSet/>
      <dgm:spPr/>
      <dgm:t>
        <a:bodyPr/>
        <a:lstStyle/>
        <a:p>
          <a:endParaRPr lang="en-US"/>
        </a:p>
      </dgm:t>
    </dgm:pt>
    <dgm:pt modelId="{20BC5C97-BC12-A44A-A1F0-9808B82EB433}">
      <dgm:prSet custT="1"/>
      <dgm:spPr>
        <a:solidFill>
          <a:schemeClr val="accent4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gm:t>
    </dgm:pt>
    <dgm:pt modelId="{648824C5-4981-4B4C-B899-2D6A5DF616D9}" type="parTrans" cxnId="{434B82E6-1B27-F649-8CB9-3334DD792F1D}">
      <dgm:prSet/>
      <dgm:spPr/>
      <dgm:t>
        <a:bodyPr/>
        <a:lstStyle/>
        <a:p>
          <a:endParaRPr lang="en-US"/>
        </a:p>
      </dgm:t>
    </dgm:pt>
    <dgm:pt modelId="{84E7F774-B65D-8349-BFE6-DD55225C475F}" type="sibTrans" cxnId="{434B82E6-1B27-F649-8CB9-3334DD792F1D}">
      <dgm:prSet/>
      <dgm:spPr/>
      <dgm:t>
        <a:bodyPr/>
        <a:lstStyle/>
        <a:p>
          <a:endParaRPr lang="en-US"/>
        </a:p>
      </dgm:t>
    </dgm:pt>
    <dgm:pt modelId="{F302B261-417A-464F-B34E-DF89F74F4147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</dgm:t>
    </dgm:pt>
    <dgm:pt modelId="{95DF85FD-1A44-774C-9F71-B3AA3065A8E4}" type="parTrans" cxnId="{422F1189-4476-9D49-A707-2422ADF6A602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16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D334E87F-F167-434B-80FC-F6A0725B26C3}" type="sibTrans" cxnId="{422F1189-4476-9D49-A707-2422ADF6A602}">
      <dgm:prSet/>
      <dgm:spPr/>
      <dgm:t>
        <a:bodyPr/>
        <a:lstStyle/>
        <a:p>
          <a:endParaRPr lang="en-US"/>
        </a:p>
      </dgm:t>
    </dgm:pt>
    <dgm:pt modelId="{44F1BF06-5B5A-494F-9A19-34196CAED9FC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</dgm:t>
    </dgm:pt>
    <dgm:pt modelId="{AEED730F-F6F6-5341-AAD8-76282DD4E40C}" type="parTrans" cxnId="{1DCF0CC4-0D47-3C4E-9B64-901B0FB53A91}">
      <dgm:prSet/>
      <dgm:spPr/>
      <dgm:t>
        <a:bodyPr/>
        <a:lstStyle/>
        <a:p>
          <a:endParaRPr lang="en-US"/>
        </a:p>
      </dgm:t>
    </dgm:pt>
    <dgm:pt modelId="{98BB1545-63FB-7645-B66C-7FE092DFC3F3}" type="sibTrans" cxnId="{1DCF0CC4-0D47-3C4E-9B64-901B0FB53A91}">
      <dgm:prSet/>
      <dgm:spPr/>
      <dgm:t>
        <a:bodyPr/>
        <a:lstStyle/>
        <a:p>
          <a:endParaRPr lang="en-US"/>
        </a:p>
      </dgm:t>
    </dgm:pt>
    <dgm:pt modelId="{6996DC63-43BD-4442-B873-BE8331128744}">
      <dgm:prSet custT="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gm:t>
    </dgm:pt>
    <dgm:pt modelId="{F89AEF70-79BE-9242-B156-CEA22FA1470D}" type="parTrans" cxnId="{C83EB562-6800-9746-9F9B-888284EBA158}">
      <dgm:prSet/>
      <dgm:spPr/>
      <dgm:t>
        <a:bodyPr/>
        <a:lstStyle/>
        <a:p>
          <a:endParaRPr lang="en-US"/>
        </a:p>
      </dgm:t>
    </dgm:pt>
    <dgm:pt modelId="{3148ADF6-FE10-5744-9D4B-2B776A47C66A}" type="sibTrans" cxnId="{C83EB562-6800-9746-9F9B-888284EBA158}">
      <dgm:prSet/>
      <dgm:spPr/>
      <dgm:t>
        <a:bodyPr/>
        <a:lstStyle/>
        <a:p>
          <a:endParaRPr lang="en-US"/>
        </a:p>
      </dgm:t>
    </dgm:pt>
    <dgm:pt modelId="{F2D8EB1C-6364-4742-ADBC-E6EE4CF7E930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</dgm:t>
    </dgm:pt>
    <dgm:pt modelId="{AF32F520-6C1C-A240-8ABA-8C2B55354B2E}" type="parTrans" cxnId="{0A8F6849-529F-5544-B14B-E6C46604EAC7}">
      <dgm:prSet/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10799999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C5A9C7AC-9CC3-0B47-8AC1-5663995DF2ED}" type="sibTrans" cxnId="{0A8F6849-529F-5544-B14B-E6C46604EAC7}">
      <dgm:prSet/>
      <dgm:spPr/>
      <dgm:t>
        <a:bodyPr/>
        <a:lstStyle/>
        <a:p>
          <a:endParaRPr lang="en-US"/>
        </a:p>
      </dgm:t>
    </dgm:pt>
    <dgm:pt modelId="{32612D27-7C61-5D45-8797-A229D0757C08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</dgm:t>
    </dgm:pt>
    <dgm:pt modelId="{349B561E-032D-A74A-B277-714CBB130817}" type="parTrans" cxnId="{CA9A74E7-6308-E246-8540-8CAA07315657}">
      <dgm:prSet/>
      <dgm:spPr/>
      <dgm:t>
        <a:bodyPr/>
        <a:lstStyle/>
        <a:p>
          <a:endParaRPr lang="en-US"/>
        </a:p>
      </dgm:t>
    </dgm:pt>
    <dgm:pt modelId="{111AF923-49D0-D148-ACE6-EB9A2F92958B}" type="sibTrans" cxnId="{CA9A74E7-6308-E246-8540-8CAA07315657}">
      <dgm:prSet/>
      <dgm:spPr/>
      <dgm:t>
        <a:bodyPr/>
        <a:lstStyle/>
        <a:p>
          <a:endParaRPr lang="en-US"/>
        </a:p>
      </dgm:t>
    </dgm:pt>
    <dgm:pt modelId="{66B4EE0F-9F11-6344-8D7C-A27B68DC63FF}">
      <dgm:prSet custT="1"/>
      <dgm:spPr>
        <a:solidFill>
          <a:schemeClr val="accent3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gm:t>
    </dgm:pt>
    <dgm:pt modelId="{54B4132C-44D5-EA4A-B720-625AA621F91F}" type="parTrans" cxnId="{598A7754-C645-134B-95AF-BBEBB64420D1}">
      <dgm:prSet/>
      <dgm:spPr/>
      <dgm:t>
        <a:bodyPr/>
        <a:lstStyle/>
        <a:p>
          <a:endParaRPr lang="en-US"/>
        </a:p>
      </dgm:t>
    </dgm:pt>
    <dgm:pt modelId="{CB0B696D-13B4-9140-BE70-CA2CB38DBC95}" type="sibTrans" cxnId="{598A7754-C645-134B-95AF-BBEBB64420D1}">
      <dgm:prSet/>
      <dgm:spPr/>
      <dgm:t>
        <a:bodyPr/>
        <a:lstStyle/>
        <a:p>
          <a:endParaRPr lang="en-US"/>
        </a:p>
      </dgm:t>
    </dgm:pt>
    <dgm:pt modelId="{A3DFCC93-D7E4-1E48-8F7E-2D7119A876CE}" type="pres">
      <dgm:prSet presAssocID="{10398700-417B-2141-BFFF-3526F229FC1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4F974F-999E-C64C-A7AC-D1911D36A5AE}" type="pres">
      <dgm:prSet presAssocID="{7651AE82-1E87-D24A-A2A3-16B0CD9AEC28}" presName="centerShape" presStyleLbl="node0" presStyleIdx="0" presStyleCnt="1" custLinFactNeighborX="-347" custLinFactNeighborY="3095"/>
      <dgm:spPr/>
    </dgm:pt>
    <dgm:pt modelId="{EC816666-D007-9744-B654-0F381FA367E7}" type="pres">
      <dgm:prSet presAssocID="{85EF3B60-C85E-6940-A934-742E868B7DED}" presName="parTrans" presStyleLbl="bgSibTrans2D1" presStyleIdx="0" presStyleCnt="3" custScaleX="34048" custScaleY="66422" custLinFactNeighborX="33082" custLinFactNeighborY="67752"/>
      <dgm:spPr/>
    </dgm:pt>
    <dgm:pt modelId="{73695E3A-BB74-AE4B-A8C5-D9253E7FDBB3}" type="pres">
      <dgm:prSet presAssocID="{D4389AC4-147F-EF45-9659-945814DF5AD6}" presName="node" presStyleLbl="node1" presStyleIdx="0" presStyleCnt="3" custScaleX="106140" custScaleY="196712" custRadScaleRad="110690" custRadScaleInc="-5319">
        <dgm:presLayoutVars>
          <dgm:bulletEnabled val="1"/>
        </dgm:presLayoutVars>
      </dgm:prSet>
      <dgm:spPr/>
    </dgm:pt>
    <dgm:pt modelId="{05835BB5-6694-E646-92BA-0B693BBD92E3}" type="pres">
      <dgm:prSet presAssocID="{95DF85FD-1A44-774C-9F71-B3AA3065A8E4}" presName="parTrans" presStyleLbl="bgSibTrans2D1" presStyleIdx="1" presStyleCnt="3" custScaleX="28242" custScaleY="59137" custLinFactY="17851" custLinFactNeighborX="1775" custLinFactNeighborY="100000"/>
      <dgm:spPr/>
    </dgm:pt>
    <dgm:pt modelId="{70769229-F332-FD40-8E55-0BB5EDD7F938}" type="pres">
      <dgm:prSet presAssocID="{F302B261-417A-464F-B34E-DF89F74F4147}" presName="node" presStyleLbl="node1" presStyleIdx="1" presStyleCnt="3" custScaleX="157126" custScaleY="168537" custRadScaleRad="107197" custRadScaleInc="0">
        <dgm:presLayoutVars>
          <dgm:bulletEnabled val="1"/>
        </dgm:presLayoutVars>
      </dgm:prSet>
      <dgm:spPr/>
    </dgm:pt>
    <dgm:pt modelId="{5C33EB83-07EC-EE41-B777-E6D006E71A17}" type="pres">
      <dgm:prSet presAssocID="{AF32F520-6C1C-A240-8ABA-8C2B55354B2E}" presName="parTrans" presStyleLbl="bgSibTrans2D1" presStyleIdx="2" presStyleCnt="3" custScaleX="30378" custScaleY="91433" custLinFactNeighborX="-33202" custLinFactNeighborY="82076"/>
      <dgm:spPr/>
    </dgm:pt>
    <dgm:pt modelId="{4227CD39-4A83-5B4E-A0FE-57CD62BEB35B}" type="pres">
      <dgm:prSet presAssocID="{F2D8EB1C-6364-4742-ADBC-E6EE4CF7E930}" presName="node" presStyleLbl="node1" presStyleIdx="2" presStyleCnt="3" custScaleX="100293" custScaleY="266537" custRadScaleRad="107021" custRadScaleInc="5469">
        <dgm:presLayoutVars>
          <dgm:bulletEnabled val="1"/>
        </dgm:presLayoutVars>
      </dgm:prSet>
      <dgm:spPr/>
    </dgm:pt>
  </dgm:ptLst>
  <dgm:cxnLst>
    <dgm:cxn modelId="{96617E02-9816-7440-9036-A99543021CD4}" type="presOf" srcId="{F302B261-417A-464F-B34E-DF89F74F4147}" destId="{70769229-F332-FD40-8E55-0BB5EDD7F938}" srcOrd="0" destOrd="0" presId="urn:microsoft.com/office/officeart/2005/8/layout/radial4"/>
    <dgm:cxn modelId="{C3676603-4E6B-8742-8D21-C6C24A3E6A99}" type="presOf" srcId="{20BC5C97-BC12-A44A-A1F0-9808B82EB433}" destId="{73695E3A-BB74-AE4B-A8C5-D9253E7FDBB3}" srcOrd="0" destOrd="2" presId="urn:microsoft.com/office/officeart/2005/8/layout/radial4"/>
    <dgm:cxn modelId="{D5168E0A-2595-C54D-8C5A-4714A0BE8689}" srcId="{D4389AC4-147F-EF45-9659-945814DF5AD6}" destId="{C3A7160F-008B-024F-ADB5-BFCD38E7F185}" srcOrd="0" destOrd="0" parTransId="{27EB9682-A1E6-DC44-9890-46A795A01786}" sibTransId="{89FACB29-A5D3-5648-A61F-1CB11623491B}"/>
    <dgm:cxn modelId="{CF481419-9597-B645-8B41-AD16B6783121}" srcId="{10398700-417B-2141-BFFF-3526F229FC16}" destId="{7651AE82-1E87-D24A-A2A3-16B0CD9AEC28}" srcOrd="0" destOrd="0" parTransId="{A6907DA8-E6CD-0F48-AC88-A376DAC261AE}" sibTransId="{543A5519-C82E-3249-A4DF-8F404BBCCE68}"/>
    <dgm:cxn modelId="{25F74A19-6F6C-7F46-940B-021CDF004AB5}" type="presOf" srcId="{95DF85FD-1A44-774C-9F71-B3AA3065A8E4}" destId="{05835BB5-6694-E646-92BA-0B693BBD92E3}" srcOrd="0" destOrd="0" presId="urn:microsoft.com/office/officeart/2005/8/layout/radial4"/>
    <dgm:cxn modelId="{05135720-67E1-2046-BDDC-DBEDFB112CB9}" type="presOf" srcId="{44F1BF06-5B5A-494F-9A19-34196CAED9FC}" destId="{70769229-F332-FD40-8E55-0BB5EDD7F938}" srcOrd="0" destOrd="1" presId="urn:microsoft.com/office/officeart/2005/8/layout/radial4"/>
    <dgm:cxn modelId="{D5D16132-0678-4C43-A0DD-D3988FAB1081}" type="presOf" srcId="{7651AE82-1E87-D24A-A2A3-16B0CD9AEC28}" destId="{D34F974F-999E-C64C-A7AC-D1911D36A5AE}" srcOrd="0" destOrd="0" presId="urn:microsoft.com/office/officeart/2005/8/layout/radial4"/>
    <dgm:cxn modelId="{C83EB562-6800-9746-9F9B-888284EBA158}" srcId="{F302B261-417A-464F-B34E-DF89F74F4147}" destId="{6996DC63-43BD-4442-B873-BE8331128744}" srcOrd="1" destOrd="0" parTransId="{F89AEF70-79BE-9242-B156-CEA22FA1470D}" sibTransId="{3148ADF6-FE10-5744-9D4B-2B776A47C66A}"/>
    <dgm:cxn modelId="{8AF7D762-5356-3641-BEB9-14C92A0C57F2}" type="presOf" srcId="{6996DC63-43BD-4442-B873-BE8331128744}" destId="{70769229-F332-FD40-8E55-0BB5EDD7F938}" srcOrd="0" destOrd="2" presId="urn:microsoft.com/office/officeart/2005/8/layout/radial4"/>
    <dgm:cxn modelId="{0A8F6849-529F-5544-B14B-E6C46604EAC7}" srcId="{7651AE82-1E87-D24A-A2A3-16B0CD9AEC28}" destId="{F2D8EB1C-6364-4742-ADBC-E6EE4CF7E930}" srcOrd="2" destOrd="0" parTransId="{AF32F520-6C1C-A240-8ABA-8C2B55354B2E}" sibTransId="{C5A9C7AC-9CC3-0B47-8AC1-5663995DF2ED}"/>
    <dgm:cxn modelId="{8BCC5D6F-05BB-BD4D-83DD-933E90872577}" type="presOf" srcId="{66B4EE0F-9F11-6344-8D7C-A27B68DC63FF}" destId="{4227CD39-4A83-5B4E-A0FE-57CD62BEB35B}" srcOrd="0" destOrd="2" presId="urn:microsoft.com/office/officeart/2005/8/layout/radial4"/>
    <dgm:cxn modelId="{598A7754-C645-134B-95AF-BBEBB64420D1}" srcId="{F2D8EB1C-6364-4742-ADBC-E6EE4CF7E930}" destId="{66B4EE0F-9F11-6344-8D7C-A27B68DC63FF}" srcOrd="1" destOrd="0" parTransId="{54B4132C-44D5-EA4A-B720-625AA621F91F}" sibTransId="{CB0B696D-13B4-9140-BE70-CA2CB38DBC95}"/>
    <dgm:cxn modelId="{422F1189-4476-9D49-A707-2422ADF6A602}" srcId="{7651AE82-1E87-D24A-A2A3-16B0CD9AEC28}" destId="{F302B261-417A-464F-B34E-DF89F74F4147}" srcOrd="1" destOrd="0" parTransId="{95DF85FD-1A44-774C-9F71-B3AA3065A8E4}" sibTransId="{D334E87F-F167-434B-80FC-F6A0725B26C3}"/>
    <dgm:cxn modelId="{64C3A88F-790B-7543-92D3-C093C49164AF}" srcId="{7651AE82-1E87-D24A-A2A3-16B0CD9AEC28}" destId="{D4389AC4-147F-EF45-9659-945814DF5AD6}" srcOrd="0" destOrd="0" parTransId="{85EF3B60-C85E-6940-A934-742E868B7DED}" sibTransId="{245007D3-8296-5549-B759-C7B89833C4B1}"/>
    <dgm:cxn modelId="{02F29B9F-ACFB-E141-95C2-19C0FCDDDC35}" type="presOf" srcId="{85EF3B60-C85E-6940-A934-742E868B7DED}" destId="{EC816666-D007-9744-B654-0F381FA367E7}" srcOrd="0" destOrd="0" presId="urn:microsoft.com/office/officeart/2005/8/layout/radial4"/>
    <dgm:cxn modelId="{A651EAAD-854C-514B-AEFF-6FAC3F4D3F62}" type="presOf" srcId="{C3A7160F-008B-024F-ADB5-BFCD38E7F185}" destId="{73695E3A-BB74-AE4B-A8C5-D9253E7FDBB3}" srcOrd="0" destOrd="1" presId="urn:microsoft.com/office/officeart/2005/8/layout/radial4"/>
    <dgm:cxn modelId="{64699DBB-A98F-1D4A-AD7A-727714E169EF}" type="presOf" srcId="{32612D27-7C61-5D45-8797-A229D0757C08}" destId="{4227CD39-4A83-5B4E-A0FE-57CD62BEB35B}" srcOrd="0" destOrd="1" presId="urn:microsoft.com/office/officeart/2005/8/layout/radial4"/>
    <dgm:cxn modelId="{1DCF0CC4-0D47-3C4E-9B64-901B0FB53A91}" srcId="{F302B261-417A-464F-B34E-DF89F74F4147}" destId="{44F1BF06-5B5A-494F-9A19-34196CAED9FC}" srcOrd="0" destOrd="0" parTransId="{AEED730F-F6F6-5341-AAD8-76282DD4E40C}" sibTransId="{98BB1545-63FB-7645-B66C-7FE092DFC3F3}"/>
    <dgm:cxn modelId="{645231D6-25E8-8D45-8D62-146009381443}" type="presOf" srcId="{10398700-417B-2141-BFFF-3526F229FC16}" destId="{A3DFCC93-D7E4-1E48-8F7E-2D7119A876CE}" srcOrd="0" destOrd="0" presId="urn:microsoft.com/office/officeart/2005/8/layout/radial4"/>
    <dgm:cxn modelId="{434B82E6-1B27-F649-8CB9-3334DD792F1D}" srcId="{D4389AC4-147F-EF45-9659-945814DF5AD6}" destId="{20BC5C97-BC12-A44A-A1F0-9808B82EB433}" srcOrd="1" destOrd="0" parTransId="{648824C5-4981-4B4C-B899-2D6A5DF616D9}" sibTransId="{84E7F774-B65D-8349-BFE6-DD55225C475F}"/>
    <dgm:cxn modelId="{CA9A74E7-6308-E246-8540-8CAA07315657}" srcId="{F2D8EB1C-6364-4742-ADBC-E6EE4CF7E930}" destId="{32612D27-7C61-5D45-8797-A229D0757C08}" srcOrd="0" destOrd="0" parTransId="{349B561E-032D-A74A-B277-714CBB130817}" sibTransId="{111AF923-49D0-D148-ACE6-EB9A2F92958B}"/>
    <dgm:cxn modelId="{AFFAA1F3-16D5-6647-AA1D-AA246482426B}" type="presOf" srcId="{F2D8EB1C-6364-4742-ADBC-E6EE4CF7E930}" destId="{4227CD39-4A83-5B4E-A0FE-57CD62BEB35B}" srcOrd="0" destOrd="0" presId="urn:microsoft.com/office/officeart/2005/8/layout/radial4"/>
    <dgm:cxn modelId="{59E218FB-E4E9-2A41-A486-2FAB653FAD9C}" type="presOf" srcId="{D4389AC4-147F-EF45-9659-945814DF5AD6}" destId="{73695E3A-BB74-AE4B-A8C5-D9253E7FDBB3}" srcOrd="0" destOrd="0" presId="urn:microsoft.com/office/officeart/2005/8/layout/radial4"/>
    <dgm:cxn modelId="{EC1A91FB-69DB-6645-8546-B6E358C3AE0A}" type="presOf" srcId="{AF32F520-6C1C-A240-8ABA-8C2B55354B2E}" destId="{5C33EB83-07EC-EE41-B777-E6D006E71A17}" srcOrd="0" destOrd="0" presId="urn:microsoft.com/office/officeart/2005/8/layout/radial4"/>
    <dgm:cxn modelId="{4F5B3607-0FF6-0B44-830B-F4CD03030DCE}" type="presParOf" srcId="{A3DFCC93-D7E4-1E48-8F7E-2D7119A876CE}" destId="{D34F974F-999E-C64C-A7AC-D1911D36A5AE}" srcOrd="0" destOrd="0" presId="urn:microsoft.com/office/officeart/2005/8/layout/radial4"/>
    <dgm:cxn modelId="{ACCF19B6-4C64-884B-92C9-A2EA913EA1C4}" type="presParOf" srcId="{A3DFCC93-D7E4-1E48-8F7E-2D7119A876CE}" destId="{EC816666-D007-9744-B654-0F381FA367E7}" srcOrd="1" destOrd="0" presId="urn:microsoft.com/office/officeart/2005/8/layout/radial4"/>
    <dgm:cxn modelId="{2CDC8B6F-AD1F-F04F-9C5D-0FB6831F4D1B}" type="presParOf" srcId="{A3DFCC93-D7E4-1E48-8F7E-2D7119A876CE}" destId="{73695E3A-BB74-AE4B-A8C5-D9253E7FDBB3}" srcOrd="2" destOrd="0" presId="urn:microsoft.com/office/officeart/2005/8/layout/radial4"/>
    <dgm:cxn modelId="{614E1AF6-D33B-214B-A0ED-42377EDAF986}" type="presParOf" srcId="{A3DFCC93-D7E4-1E48-8F7E-2D7119A876CE}" destId="{05835BB5-6694-E646-92BA-0B693BBD92E3}" srcOrd="3" destOrd="0" presId="urn:microsoft.com/office/officeart/2005/8/layout/radial4"/>
    <dgm:cxn modelId="{438E5A0A-370B-B648-A4E6-2D2799C10B72}" type="presParOf" srcId="{A3DFCC93-D7E4-1E48-8F7E-2D7119A876CE}" destId="{70769229-F332-FD40-8E55-0BB5EDD7F938}" srcOrd="4" destOrd="0" presId="urn:microsoft.com/office/officeart/2005/8/layout/radial4"/>
    <dgm:cxn modelId="{C9223245-0C65-CB44-A6FE-8CABF05DC222}" type="presParOf" srcId="{A3DFCC93-D7E4-1E48-8F7E-2D7119A876CE}" destId="{5C33EB83-07EC-EE41-B777-E6D006E71A17}" srcOrd="5" destOrd="0" presId="urn:microsoft.com/office/officeart/2005/8/layout/radial4"/>
    <dgm:cxn modelId="{1A369A32-704D-AA40-BB5B-BB54DE80C57F}" type="presParOf" srcId="{A3DFCC93-D7E4-1E48-8F7E-2D7119A876CE}" destId="{4227CD39-4A83-5B4E-A0FE-57CD62BEB3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3B3EF8-E7EA-584D-876A-90E0BD3872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1C36-EB6A-474B-A7AB-1DF34AF51466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</a:p>
      </dgm:t>
    </dgm:pt>
    <dgm:pt modelId="{66A253E3-23A5-5041-B385-7313E1287854}" type="parTrans" cxnId="{D499428C-8287-614B-BA6D-BFCCD9131980}">
      <dgm:prSet/>
      <dgm:spPr/>
      <dgm:t>
        <a:bodyPr/>
        <a:lstStyle/>
        <a:p>
          <a:endParaRPr lang="en-US"/>
        </a:p>
      </dgm:t>
    </dgm:pt>
    <dgm:pt modelId="{4B80055B-3DE0-5043-9658-1C5C79249F08}" type="sibTrans" cxnId="{D499428C-8287-614B-BA6D-BFCCD9131980}">
      <dgm:prSet/>
      <dgm:spPr/>
      <dgm:t>
        <a:bodyPr/>
        <a:lstStyle/>
        <a:p>
          <a:endParaRPr lang="en-US"/>
        </a:p>
      </dgm:t>
    </dgm:pt>
    <dgm:pt modelId="{AE40A611-F20E-DC43-9FB5-D8199AC9522B}">
      <dgm:prSet/>
      <dgm:spPr/>
      <dgm:t>
        <a:bodyPr/>
        <a:lstStyle/>
        <a:p>
          <a:r>
            <a:rPr lang="en-US" dirty="0"/>
            <a:t>Authority key identifier</a:t>
          </a:r>
        </a:p>
      </dgm:t>
    </dgm:pt>
    <dgm:pt modelId="{A4A1EE95-47C1-BA49-8C32-267FE7D3EB99}" type="parTrans" cxnId="{20265F91-D16F-F94B-A9DB-6A1A551C0286}">
      <dgm:prSet/>
      <dgm:spPr/>
      <dgm:t>
        <a:bodyPr/>
        <a:lstStyle/>
        <a:p>
          <a:endParaRPr lang="en-US"/>
        </a:p>
      </dgm:t>
    </dgm:pt>
    <dgm:pt modelId="{32B1E3C1-2CE1-5841-BC5B-B3E3098C0289}" type="sibTrans" cxnId="{20265F91-D16F-F94B-A9DB-6A1A551C0286}">
      <dgm:prSet/>
      <dgm:spPr/>
      <dgm:t>
        <a:bodyPr/>
        <a:lstStyle/>
        <a:p>
          <a:endParaRPr lang="en-US"/>
        </a:p>
      </dgm:t>
    </dgm:pt>
    <dgm:pt modelId="{B38E3D57-8108-7741-844D-170579FB3752}">
      <dgm:prSet/>
      <dgm:spPr/>
      <dgm:t>
        <a:bodyPr/>
        <a:lstStyle/>
        <a:p>
          <a:r>
            <a:rPr lang="en-US" dirty="0"/>
            <a:t>Subject key identifier</a:t>
          </a:r>
        </a:p>
      </dgm:t>
    </dgm:pt>
    <dgm:pt modelId="{B661EE95-1647-364F-8352-BB2074BECFC6}" type="parTrans" cxnId="{83B0C141-607C-A74C-8FBA-ABDF25ED8A68}">
      <dgm:prSet/>
      <dgm:spPr/>
      <dgm:t>
        <a:bodyPr/>
        <a:lstStyle/>
        <a:p>
          <a:endParaRPr lang="en-US"/>
        </a:p>
      </dgm:t>
    </dgm:pt>
    <dgm:pt modelId="{4D1C3327-20F1-4D4F-BE5B-4AF91F788349}" type="sibTrans" cxnId="{83B0C141-607C-A74C-8FBA-ABDF25ED8A68}">
      <dgm:prSet/>
      <dgm:spPr/>
      <dgm:t>
        <a:bodyPr/>
        <a:lstStyle/>
        <a:p>
          <a:endParaRPr lang="en-US"/>
        </a:p>
      </dgm:t>
    </dgm:pt>
    <dgm:pt modelId="{CBC43BC7-4BB4-D348-9656-D1BD6221ECDE}">
      <dgm:prSet/>
      <dgm:spPr/>
      <dgm:t>
        <a:bodyPr/>
        <a:lstStyle/>
        <a:p>
          <a:r>
            <a:rPr lang="en-US" dirty="0"/>
            <a:t>Key usage</a:t>
          </a:r>
        </a:p>
      </dgm:t>
    </dgm:pt>
    <dgm:pt modelId="{C9315C82-2AA9-2547-9DC8-A9CD984A78EE}" type="parTrans" cxnId="{A5402C2D-59C6-8243-9866-5EF34C7F31AE}">
      <dgm:prSet/>
      <dgm:spPr/>
      <dgm:t>
        <a:bodyPr/>
        <a:lstStyle/>
        <a:p>
          <a:endParaRPr lang="en-US"/>
        </a:p>
      </dgm:t>
    </dgm:pt>
    <dgm:pt modelId="{E24D05B6-04B0-2E44-BE95-FA886ED7DA95}" type="sibTrans" cxnId="{A5402C2D-59C6-8243-9866-5EF34C7F31AE}">
      <dgm:prSet/>
      <dgm:spPr/>
      <dgm:t>
        <a:bodyPr/>
        <a:lstStyle/>
        <a:p>
          <a:endParaRPr lang="en-US"/>
        </a:p>
      </dgm:t>
    </dgm:pt>
    <dgm:pt modelId="{FE0DDF16-8A70-1742-B395-4967B2CB32E0}">
      <dgm:prSet/>
      <dgm:spPr/>
      <dgm:t>
        <a:bodyPr/>
        <a:lstStyle/>
        <a:p>
          <a:r>
            <a:rPr lang="en-US" dirty="0"/>
            <a:t>Private-key usage period</a:t>
          </a:r>
        </a:p>
      </dgm:t>
    </dgm:pt>
    <dgm:pt modelId="{71F4FDEA-1041-1B40-B6DB-F9473CC6F887}" type="parTrans" cxnId="{0213547E-0CAA-C14D-A0C7-99259991D01E}">
      <dgm:prSet/>
      <dgm:spPr/>
      <dgm:t>
        <a:bodyPr/>
        <a:lstStyle/>
        <a:p>
          <a:endParaRPr lang="en-US"/>
        </a:p>
      </dgm:t>
    </dgm:pt>
    <dgm:pt modelId="{C1E8F4A9-F343-8446-B66B-EBD018F32018}" type="sibTrans" cxnId="{0213547E-0CAA-C14D-A0C7-99259991D01E}">
      <dgm:prSet/>
      <dgm:spPr/>
      <dgm:t>
        <a:bodyPr/>
        <a:lstStyle/>
        <a:p>
          <a:endParaRPr lang="en-US"/>
        </a:p>
      </dgm:t>
    </dgm:pt>
    <dgm:pt modelId="{63188A6B-5209-604D-BF39-7498A55B6AE3}">
      <dgm:prSet/>
      <dgm:spPr/>
      <dgm:t>
        <a:bodyPr/>
        <a:lstStyle/>
        <a:p>
          <a:r>
            <a:rPr lang="en-US" dirty="0"/>
            <a:t>Certificate policies</a:t>
          </a:r>
        </a:p>
      </dgm:t>
    </dgm:pt>
    <dgm:pt modelId="{FF59602A-2DC1-A347-B3D5-8FA3ADDA062C}" type="parTrans" cxnId="{BCC12AC5-4D05-7D43-81BC-9A5B987B8ECE}">
      <dgm:prSet/>
      <dgm:spPr/>
      <dgm:t>
        <a:bodyPr/>
        <a:lstStyle/>
        <a:p>
          <a:endParaRPr lang="en-US"/>
        </a:p>
      </dgm:t>
    </dgm:pt>
    <dgm:pt modelId="{5C50A0E9-3762-BF46-B707-F3DDAB8442A4}" type="sibTrans" cxnId="{BCC12AC5-4D05-7D43-81BC-9A5B987B8ECE}">
      <dgm:prSet/>
      <dgm:spPr/>
      <dgm:t>
        <a:bodyPr/>
        <a:lstStyle/>
        <a:p>
          <a:endParaRPr lang="en-US"/>
        </a:p>
      </dgm:t>
    </dgm:pt>
    <dgm:pt modelId="{49EE5954-40DF-DC44-8ADC-2B63839BB8FD}">
      <dgm:prSet/>
      <dgm:spPr/>
      <dgm:t>
        <a:bodyPr/>
        <a:lstStyle/>
        <a:p>
          <a:r>
            <a:rPr lang="en-US" dirty="0"/>
            <a:t>Policy mappings</a:t>
          </a:r>
          <a:endParaRPr lang="en-AU" dirty="0"/>
        </a:p>
      </dgm:t>
    </dgm:pt>
    <dgm:pt modelId="{76B034B5-D189-1449-9C9C-4EC8844232AE}" type="parTrans" cxnId="{36DC31A0-176C-F34C-BB84-FCF79E41CEE8}">
      <dgm:prSet/>
      <dgm:spPr/>
      <dgm:t>
        <a:bodyPr/>
        <a:lstStyle/>
        <a:p>
          <a:endParaRPr lang="en-US"/>
        </a:p>
      </dgm:t>
    </dgm:pt>
    <dgm:pt modelId="{A338804A-9725-A94D-9AFB-5CBC3A344B00}" type="sibTrans" cxnId="{36DC31A0-176C-F34C-BB84-FCF79E41CEE8}">
      <dgm:prSet/>
      <dgm:spPr/>
      <dgm:t>
        <a:bodyPr/>
        <a:lstStyle/>
        <a:p>
          <a:endParaRPr lang="en-US"/>
        </a:p>
      </dgm:t>
    </dgm:pt>
    <dgm:pt modelId="{1AFCA0BC-197D-0E49-AC32-AC5D0AE98762}" type="pres">
      <dgm:prSet presAssocID="{093B3EF8-E7EA-584D-876A-90E0BD38724E}" presName="linear" presStyleCnt="0">
        <dgm:presLayoutVars>
          <dgm:animLvl val="lvl"/>
          <dgm:resizeHandles val="exact"/>
        </dgm:presLayoutVars>
      </dgm:prSet>
      <dgm:spPr/>
    </dgm:pt>
    <dgm:pt modelId="{081D9981-55C7-D54A-9D00-9C8DCE061238}" type="pres">
      <dgm:prSet presAssocID="{732F1C36-EB6A-474B-A7AB-1DF34AF51466}" presName="parentText" presStyleLbl="node1" presStyleIdx="0" presStyleCnt="1" custScaleX="39241" custLinFactNeighborX="-27848" custLinFactNeighborY="-1130">
        <dgm:presLayoutVars>
          <dgm:chMax val="0"/>
          <dgm:bulletEnabled val="1"/>
        </dgm:presLayoutVars>
      </dgm:prSet>
      <dgm:spPr/>
    </dgm:pt>
    <dgm:pt modelId="{8584B829-6521-8F46-B1D2-6ACF161E5891}" type="pres">
      <dgm:prSet presAssocID="{732F1C36-EB6A-474B-A7AB-1DF34AF514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E91A11-FA4E-354D-8DBF-3B01F812C2AC}" type="presOf" srcId="{FE0DDF16-8A70-1742-B395-4967B2CB32E0}" destId="{8584B829-6521-8F46-B1D2-6ACF161E5891}" srcOrd="0" destOrd="3" presId="urn:microsoft.com/office/officeart/2005/8/layout/vList2"/>
    <dgm:cxn modelId="{A5402C2D-59C6-8243-9866-5EF34C7F31AE}" srcId="{732F1C36-EB6A-474B-A7AB-1DF34AF51466}" destId="{CBC43BC7-4BB4-D348-9656-D1BD6221ECDE}" srcOrd="2" destOrd="0" parTransId="{C9315C82-2AA9-2547-9DC8-A9CD984A78EE}" sibTransId="{E24D05B6-04B0-2E44-BE95-FA886ED7DA95}"/>
    <dgm:cxn modelId="{9FB1D840-A55E-0040-B8A6-2AB003AACD02}" type="presOf" srcId="{49EE5954-40DF-DC44-8ADC-2B63839BB8FD}" destId="{8584B829-6521-8F46-B1D2-6ACF161E5891}" srcOrd="0" destOrd="5" presId="urn:microsoft.com/office/officeart/2005/8/layout/vList2"/>
    <dgm:cxn modelId="{83B0C141-607C-A74C-8FBA-ABDF25ED8A68}" srcId="{732F1C36-EB6A-474B-A7AB-1DF34AF51466}" destId="{B38E3D57-8108-7741-844D-170579FB3752}" srcOrd="1" destOrd="0" parTransId="{B661EE95-1647-364F-8352-BB2074BECFC6}" sibTransId="{4D1C3327-20F1-4D4F-BE5B-4AF91F788349}"/>
    <dgm:cxn modelId="{D8A44D46-4F22-3F4B-932D-843250FEE3BD}" type="presOf" srcId="{B38E3D57-8108-7741-844D-170579FB3752}" destId="{8584B829-6521-8F46-B1D2-6ACF161E5891}" srcOrd="0" destOrd="1" presId="urn:microsoft.com/office/officeart/2005/8/layout/vList2"/>
    <dgm:cxn modelId="{0213547E-0CAA-C14D-A0C7-99259991D01E}" srcId="{732F1C36-EB6A-474B-A7AB-1DF34AF51466}" destId="{FE0DDF16-8A70-1742-B395-4967B2CB32E0}" srcOrd="3" destOrd="0" parTransId="{71F4FDEA-1041-1B40-B6DB-F9473CC6F887}" sibTransId="{C1E8F4A9-F343-8446-B66B-EBD018F32018}"/>
    <dgm:cxn modelId="{6522A180-A1D2-0547-8942-F94AF9297503}" type="presOf" srcId="{CBC43BC7-4BB4-D348-9656-D1BD6221ECDE}" destId="{8584B829-6521-8F46-B1D2-6ACF161E5891}" srcOrd="0" destOrd="2" presId="urn:microsoft.com/office/officeart/2005/8/layout/vList2"/>
    <dgm:cxn modelId="{FC1D9A88-D7FD-B349-B788-9CA28143C744}" type="presOf" srcId="{AE40A611-F20E-DC43-9FB5-D8199AC9522B}" destId="{8584B829-6521-8F46-B1D2-6ACF161E5891}" srcOrd="0" destOrd="0" presId="urn:microsoft.com/office/officeart/2005/8/layout/vList2"/>
    <dgm:cxn modelId="{D499428C-8287-614B-BA6D-BFCCD9131980}" srcId="{093B3EF8-E7EA-584D-876A-90E0BD38724E}" destId="{732F1C36-EB6A-474B-A7AB-1DF34AF51466}" srcOrd="0" destOrd="0" parTransId="{66A253E3-23A5-5041-B385-7313E1287854}" sibTransId="{4B80055B-3DE0-5043-9658-1C5C79249F08}"/>
    <dgm:cxn modelId="{20265F91-D16F-F94B-A9DB-6A1A551C0286}" srcId="{732F1C36-EB6A-474B-A7AB-1DF34AF51466}" destId="{AE40A611-F20E-DC43-9FB5-D8199AC9522B}" srcOrd="0" destOrd="0" parTransId="{A4A1EE95-47C1-BA49-8C32-267FE7D3EB99}" sibTransId="{32B1E3C1-2CE1-5841-BC5B-B3E3098C0289}"/>
    <dgm:cxn modelId="{B7FEAB98-EF78-4544-8D94-C923E585C2E7}" type="presOf" srcId="{63188A6B-5209-604D-BF39-7498A55B6AE3}" destId="{8584B829-6521-8F46-B1D2-6ACF161E5891}" srcOrd="0" destOrd="4" presId="urn:microsoft.com/office/officeart/2005/8/layout/vList2"/>
    <dgm:cxn modelId="{8EDD419B-0DAD-8944-A44D-44EB3FF7D11E}" type="presOf" srcId="{093B3EF8-E7EA-584D-876A-90E0BD38724E}" destId="{1AFCA0BC-197D-0E49-AC32-AC5D0AE98762}" srcOrd="0" destOrd="0" presId="urn:microsoft.com/office/officeart/2005/8/layout/vList2"/>
    <dgm:cxn modelId="{36DC31A0-176C-F34C-BB84-FCF79E41CEE8}" srcId="{732F1C36-EB6A-474B-A7AB-1DF34AF51466}" destId="{49EE5954-40DF-DC44-8ADC-2B63839BB8FD}" srcOrd="5" destOrd="0" parTransId="{76B034B5-D189-1449-9C9C-4EC8844232AE}" sibTransId="{A338804A-9725-A94D-9AFB-5CBC3A344B00}"/>
    <dgm:cxn modelId="{BCC12AC5-4D05-7D43-81BC-9A5B987B8ECE}" srcId="{732F1C36-EB6A-474B-A7AB-1DF34AF51466}" destId="{63188A6B-5209-604D-BF39-7498A55B6AE3}" srcOrd="4" destOrd="0" parTransId="{FF59602A-2DC1-A347-B3D5-8FA3ADDA062C}" sibTransId="{5C50A0E9-3762-BF46-B707-F3DDAB8442A4}"/>
    <dgm:cxn modelId="{5232B8D9-5C8D-8247-8AD0-C57CA5AE7C2B}" type="presOf" srcId="{732F1C36-EB6A-474B-A7AB-1DF34AF51466}" destId="{081D9981-55C7-D54A-9D00-9C8DCE061238}" srcOrd="0" destOrd="0" presId="urn:microsoft.com/office/officeart/2005/8/layout/vList2"/>
    <dgm:cxn modelId="{43E43B1D-635E-9B49-8B10-A7AB5AB2365E}" type="presParOf" srcId="{1AFCA0BC-197D-0E49-AC32-AC5D0AE98762}" destId="{081D9981-55C7-D54A-9D00-9C8DCE061238}" srcOrd="0" destOrd="0" presId="urn:microsoft.com/office/officeart/2005/8/layout/vList2"/>
    <dgm:cxn modelId="{DE840C07-1E63-2A49-A8E9-19EAD4BF8DF0}" type="presParOf" srcId="{1AFCA0BC-197D-0E49-AC32-AC5D0AE98762}" destId="{8584B829-6521-8F46-B1D2-6ACF161E58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6B9E7-D807-B447-9C44-E37A5BEF245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8DBD-073D-C846-9979-DEFB919FFC4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Sound/video input</a:t>
          </a:r>
        </a:p>
      </dgm:t>
    </dgm:pt>
    <dgm:pt modelId="{0A6B4B41-9CD2-DA4C-A3C5-C9AF496B3534}" type="parTrans" cxnId="{8F135AE3-87CF-954F-908A-4C2523DB6D11}">
      <dgm:prSet/>
      <dgm:spPr/>
      <dgm:t>
        <a:bodyPr/>
        <a:lstStyle/>
        <a:p>
          <a:endParaRPr lang="en-US"/>
        </a:p>
      </dgm:t>
    </dgm:pt>
    <dgm:pt modelId="{C161864A-0312-404E-8963-26FBA48BA6FC}" type="sibTrans" cxnId="{8F135AE3-87CF-954F-908A-4C2523DB6D11}">
      <dgm:prSet/>
      <dgm:spPr/>
      <dgm:t>
        <a:bodyPr/>
        <a:lstStyle/>
        <a:p>
          <a:endParaRPr lang="en-US"/>
        </a:p>
      </dgm:t>
    </dgm:pt>
    <dgm:pt modelId="{22436AC2-4462-E545-B157-F4EA280420D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input from a sound digitizer with no source plugged in or from a camera with the lens cap on is essentially thermal noise</a:t>
          </a:r>
        </a:p>
      </dgm:t>
    </dgm:pt>
    <dgm:pt modelId="{9797F238-2D34-4D4A-8460-9AB1EE5768F5}" type="parTrans" cxnId="{6ADCFFBA-8B5A-114F-84D8-E865E029F1D6}">
      <dgm:prSet/>
      <dgm:spPr/>
      <dgm:t>
        <a:bodyPr/>
        <a:lstStyle/>
        <a:p>
          <a:endParaRPr lang="en-US"/>
        </a:p>
      </dgm:t>
    </dgm:pt>
    <dgm:pt modelId="{303C654D-F271-614A-87AA-C7093BAF9D2B}" type="sibTrans" cxnId="{6ADCFFBA-8B5A-114F-84D8-E865E029F1D6}">
      <dgm:prSet/>
      <dgm:spPr/>
      <dgm:t>
        <a:bodyPr/>
        <a:lstStyle/>
        <a:p>
          <a:endParaRPr lang="en-US"/>
        </a:p>
      </dgm:t>
    </dgm:pt>
    <dgm:pt modelId="{31E05760-0675-7B4D-A394-165AC597ABF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If the system has enough gain to detect anything, such input can provide reasonable high quality random bits</a:t>
          </a:r>
        </a:p>
      </dgm:t>
    </dgm:pt>
    <dgm:pt modelId="{31B8A6E1-5C4F-DA44-BC56-685CDB03A401}" type="parTrans" cxnId="{E9C6D842-295A-3244-8F76-460C4103ACFD}">
      <dgm:prSet/>
      <dgm:spPr/>
      <dgm:t>
        <a:bodyPr/>
        <a:lstStyle/>
        <a:p>
          <a:endParaRPr lang="en-US"/>
        </a:p>
      </dgm:t>
    </dgm:pt>
    <dgm:pt modelId="{E7006342-DD26-5B45-8CEF-481CF5FA9A2B}" type="sibTrans" cxnId="{E9C6D842-295A-3244-8F76-460C4103ACFD}">
      <dgm:prSet/>
      <dgm:spPr/>
      <dgm:t>
        <a:bodyPr/>
        <a:lstStyle/>
        <a:p>
          <a:endParaRPr lang="en-US"/>
        </a:p>
      </dgm:t>
    </dgm:pt>
    <dgm:pt modelId="{B01EE417-5435-444E-91E0-C31EC73B0CE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b="1" dirty="0"/>
            <a:t>Disk drives</a:t>
          </a:r>
        </a:p>
      </dgm:t>
    </dgm:pt>
    <dgm:pt modelId="{9CAAC1EC-3075-7F4F-9732-FA0BED4EEB63}" type="parTrans" cxnId="{0764EBED-8D9D-3843-9B94-9EA8AAF24A52}">
      <dgm:prSet/>
      <dgm:spPr/>
      <dgm:t>
        <a:bodyPr/>
        <a:lstStyle/>
        <a:p>
          <a:endParaRPr lang="en-US"/>
        </a:p>
      </dgm:t>
    </dgm:pt>
    <dgm:pt modelId="{DF33B6D4-7DBC-D542-94B9-1E4211298007}" type="sibTrans" cxnId="{0764EBED-8D9D-3843-9B94-9EA8AAF24A52}">
      <dgm:prSet/>
      <dgm:spPr/>
      <dgm:t>
        <a:bodyPr/>
        <a:lstStyle/>
        <a:p>
          <a:endParaRPr lang="en-US"/>
        </a:p>
      </dgm:t>
    </dgm:pt>
    <dgm:pt modelId="{F06B65E5-C31D-734D-95F5-179F586DAF5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Have small random fluctuations in their rotational speed due to chaotic air turbulence</a:t>
          </a:r>
        </a:p>
      </dgm:t>
    </dgm:pt>
    <dgm:pt modelId="{81DEC58F-1222-8A4C-A60C-E3CDF45A4E59}" type="parTrans" cxnId="{411807AC-EA35-3D40-BAF1-605AFD24662E}">
      <dgm:prSet/>
      <dgm:spPr/>
      <dgm:t>
        <a:bodyPr/>
        <a:lstStyle/>
        <a:p>
          <a:endParaRPr lang="en-US"/>
        </a:p>
      </dgm:t>
    </dgm:pt>
    <dgm:pt modelId="{BACAE7E6-0B84-D647-AF3E-49BBEB48B660}" type="sibTrans" cxnId="{411807AC-EA35-3D40-BAF1-605AFD24662E}">
      <dgm:prSet/>
      <dgm:spPr/>
      <dgm:t>
        <a:bodyPr/>
        <a:lstStyle/>
        <a:p>
          <a:endParaRPr lang="en-US"/>
        </a:p>
      </dgm:t>
    </dgm:pt>
    <dgm:pt modelId="{84BEBE7E-AB53-DC46-94CA-5CD028A4631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The addition of low-level disk seek-time instrumentation produces a series of measurements that contain this randomness</a:t>
          </a:r>
        </a:p>
      </dgm:t>
    </dgm:pt>
    <dgm:pt modelId="{5C759E9C-2DD4-6349-90D6-4EE19518286B}" type="parTrans" cxnId="{1DBF4DCE-2B0E-8548-B874-8E16D182B538}">
      <dgm:prSet/>
      <dgm:spPr/>
      <dgm:t>
        <a:bodyPr/>
        <a:lstStyle/>
        <a:p>
          <a:endParaRPr lang="en-US"/>
        </a:p>
      </dgm:t>
    </dgm:pt>
    <dgm:pt modelId="{F3073DBD-3CBE-7743-A8FA-1AB135F26B04}" type="sibTrans" cxnId="{1DBF4DCE-2B0E-8548-B874-8E16D182B538}">
      <dgm:prSet/>
      <dgm:spPr/>
      <dgm:t>
        <a:bodyPr/>
        <a:lstStyle/>
        <a:p>
          <a:endParaRPr lang="en-US"/>
        </a:p>
      </dgm:t>
    </dgm:pt>
    <dgm:pt modelId="{60A44B51-A046-FC49-B689-9A1ADBE3081A}" type="pres">
      <dgm:prSet presAssocID="{3466B9E7-D807-B447-9C44-E37A5BEF245C}" presName="theList" presStyleCnt="0">
        <dgm:presLayoutVars>
          <dgm:dir/>
          <dgm:animLvl val="lvl"/>
          <dgm:resizeHandles val="exact"/>
        </dgm:presLayoutVars>
      </dgm:prSet>
      <dgm:spPr/>
    </dgm:pt>
    <dgm:pt modelId="{927071F5-8F93-2F48-91A0-39D315C2F446}" type="pres">
      <dgm:prSet presAssocID="{A9E48DBD-073D-C846-9979-DEFB919FFC4F}" presName="compNode" presStyleCnt="0"/>
      <dgm:spPr/>
    </dgm:pt>
    <dgm:pt modelId="{3647BACD-1F98-A247-9FFB-85F148D93206}" type="pres">
      <dgm:prSet presAssocID="{A9E48DBD-073D-C846-9979-DEFB919FFC4F}" presName="aNode" presStyleLbl="bgShp" presStyleIdx="0" presStyleCnt="2"/>
      <dgm:spPr/>
    </dgm:pt>
    <dgm:pt modelId="{7AA24A03-AC03-3840-BF8F-BA64927AF1FE}" type="pres">
      <dgm:prSet presAssocID="{A9E48DBD-073D-C846-9979-DEFB919FFC4F}" presName="textNode" presStyleLbl="bgShp" presStyleIdx="0" presStyleCnt="2"/>
      <dgm:spPr/>
    </dgm:pt>
    <dgm:pt modelId="{9B0950EB-8D1A-1A4E-9E51-4E4700CA65AF}" type="pres">
      <dgm:prSet presAssocID="{A9E48DBD-073D-C846-9979-DEFB919FFC4F}" presName="compChildNode" presStyleCnt="0"/>
      <dgm:spPr/>
    </dgm:pt>
    <dgm:pt modelId="{2409B444-D6D7-1044-A3D0-C577FC864A8D}" type="pres">
      <dgm:prSet presAssocID="{A9E48DBD-073D-C846-9979-DEFB919FFC4F}" presName="theInnerList" presStyleCnt="0"/>
      <dgm:spPr/>
    </dgm:pt>
    <dgm:pt modelId="{A6E376E8-25CE-0043-97C5-EB861FB57237}" type="pres">
      <dgm:prSet presAssocID="{22436AC2-4462-E545-B157-F4EA280420DA}" presName="childNode" presStyleLbl="node1" presStyleIdx="0" presStyleCnt="4">
        <dgm:presLayoutVars>
          <dgm:bulletEnabled val="1"/>
        </dgm:presLayoutVars>
      </dgm:prSet>
      <dgm:spPr/>
    </dgm:pt>
    <dgm:pt modelId="{C0BD3F7E-482B-1F46-B0DA-6FFE9C252EEA}" type="pres">
      <dgm:prSet presAssocID="{22436AC2-4462-E545-B157-F4EA280420DA}" presName="aSpace2" presStyleCnt="0"/>
      <dgm:spPr/>
    </dgm:pt>
    <dgm:pt modelId="{AF796BFB-3925-0C47-A6CE-13A1100DB9DD}" type="pres">
      <dgm:prSet presAssocID="{31E05760-0675-7B4D-A394-165AC597ABF2}" presName="childNode" presStyleLbl="node1" presStyleIdx="1" presStyleCnt="4">
        <dgm:presLayoutVars>
          <dgm:bulletEnabled val="1"/>
        </dgm:presLayoutVars>
      </dgm:prSet>
      <dgm:spPr/>
    </dgm:pt>
    <dgm:pt modelId="{7FB787C6-AAFB-EE44-B9A6-1FB000398DA3}" type="pres">
      <dgm:prSet presAssocID="{A9E48DBD-073D-C846-9979-DEFB919FFC4F}" presName="aSpace" presStyleCnt="0"/>
      <dgm:spPr/>
    </dgm:pt>
    <dgm:pt modelId="{30B22191-0B64-554C-856F-1B9AB9D15C31}" type="pres">
      <dgm:prSet presAssocID="{B01EE417-5435-444E-91E0-C31EC73B0CED}" presName="compNode" presStyleCnt="0"/>
      <dgm:spPr/>
    </dgm:pt>
    <dgm:pt modelId="{0D2A5CB5-1755-D24A-84F3-543A1BE3078E}" type="pres">
      <dgm:prSet presAssocID="{B01EE417-5435-444E-91E0-C31EC73B0CED}" presName="aNode" presStyleLbl="bgShp" presStyleIdx="1" presStyleCnt="2"/>
      <dgm:spPr/>
    </dgm:pt>
    <dgm:pt modelId="{7DCF60C1-C547-FE42-8E47-BAD151D0549C}" type="pres">
      <dgm:prSet presAssocID="{B01EE417-5435-444E-91E0-C31EC73B0CED}" presName="textNode" presStyleLbl="bgShp" presStyleIdx="1" presStyleCnt="2"/>
      <dgm:spPr/>
    </dgm:pt>
    <dgm:pt modelId="{59A16DF5-C535-E34A-AE72-037AFBF0596B}" type="pres">
      <dgm:prSet presAssocID="{B01EE417-5435-444E-91E0-C31EC73B0CED}" presName="compChildNode" presStyleCnt="0"/>
      <dgm:spPr/>
    </dgm:pt>
    <dgm:pt modelId="{21E28DA6-36AE-BD4E-BF08-6B68655D00A1}" type="pres">
      <dgm:prSet presAssocID="{B01EE417-5435-444E-91E0-C31EC73B0CED}" presName="theInnerList" presStyleCnt="0"/>
      <dgm:spPr/>
    </dgm:pt>
    <dgm:pt modelId="{6D884ED3-FD7F-454A-8509-2A46F0170E2E}" type="pres">
      <dgm:prSet presAssocID="{F06B65E5-C31D-734D-95F5-179F586DAF5E}" presName="childNode" presStyleLbl="node1" presStyleIdx="2" presStyleCnt="4">
        <dgm:presLayoutVars>
          <dgm:bulletEnabled val="1"/>
        </dgm:presLayoutVars>
      </dgm:prSet>
      <dgm:spPr/>
    </dgm:pt>
    <dgm:pt modelId="{347EE503-5B01-FA41-80F5-1912595547DB}" type="pres">
      <dgm:prSet presAssocID="{F06B65E5-C31D-734D-95F5-179F586DAF5E}" presName="aSpace2" presStyleCnt="0"/>
      <dgm:spPr/>
    </dgm:pt>
    <dgm:pt modelId="{7C552FF8-E85B-AB41-A161-770BD96CE149}" type="pres">
      <dgm:prSet presAssocID="{84BEBE7E-AB53-DC46-94CA-5CD028A46310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01888E07-6BBA-6940-B708-75CAEA5923A0}" type="presOf" srcId="{31E05760-0675-7B4D-A394-165AC597ABF2}" destId="{AF796BFB-3925-0C47-A6CE-13A1100DB9DD}" srcOrd="0" destOrd="0" presId="urn:microsoft.com/office/officeart/2005/8/layout/lProcess2"/>
    <dgm:cxn modelId="{EA4DA507-504A-AE48-B5A1-C4C0D0C65A82}" type="presOf" srcId="{A9E48DBD-073D-C846-9979-DEFB919FFC4F}" destId="{7AA24A03-AC03-3840-BF8F-BA64927AF1FE}" srcOrd="1" destOrd="0" presId="urn:microsoft.com/office/officeart/2005/8/layout/lProcess2"/>
    <dgm:cxn modelId="{E9C6D842-295A-3244-8F76-460C4103ACFD}" srcId="{A9E48DBD-073D-C846-9979-DEFB919FFC4F}" destId="{31E05760-0675-7B4D-A394-165AC597ABF2}" srcOrd="1" destOrd="0" parTransId="{31B8A6E1-5C4F-DA44-BC56-685CDB03A401}" sibTransId="{E7006342-DD26-5B45-8CEF-481CF5FA9A2B}"/>
    <dgm:cxn modelId="{7F69EC4C-3128-AD4A-8E20-F4CA694BDF38}" type="presOf" srcId="{22436AC2-4462-E545-B157-F4EA280420DA}" destId="{A6E376E8-25CE-0043-97C5-EB861FB57237}" srcOrd="0" destOrd="0" presId="urn:microsoft.com/office/officeart/2005/8/layout/lProcess2"/>
    <dgm:cxn modelId="{8D51EA76-A94C-4C45-9DD7-C26B54EDDA17}" type="presOf" srcId="{F06B65E5-C31D-734D-95F5-179F586DAF5E}" destId="{6D884ED3-FD7F-454A-8509-2A46F0170E2E}" srcOrd="0" destOrd="0" presId="urn:microsoft.com/office/officeart/2005/8/layout/lProcess2"/>
    <dgm:cxn modelId="{C957D599-08A6-CF43-A404-7C1174B53C02}" type="presOf" srcId="{B01EE417-5435-444E-91E0-C31EC73B0CED}" destId="{7DCF60C1-C547-FE42-8E47-BAD151D0549C}" srcOrd="1" destOrd="0" presId="urn:microsoft.com/office/officeart/2005/8/layout/lProcess2"/>
    <dgm:cxn modelId="{B6F694A7-7DBF-CA4E-AABE-56E2DB06DD6A}" type="presOf" srcId="{B01EE417-5435-444E-91E0-C31EC73B0CED}" destId="{0D2A5CB5-1755-D24A-84F3-543A1BE3078E}" srcOrd="0" destOrd="0" presId="urn:microsoft.com/office/officeart/2005/8/layout/lProcess2"/>
    <dgm:cxn modelId="{411807AC-EA35-3D40-BAF1-605AFD24662E}" srcId="{B01EE417-5435-444E-91E0-C31EC73B0CED}" destId="{F06B65E5-C31D-734D-95F5-179F586DAF5E}" srcOrd="0" destOrd="0" parTransId="{81DEC58F-1222-8A4C-A60C-E3CDF45A4E59}" sibTransId="{BACAE7E6-0B84-D647-AF3E-49BBEB48B660}"/>
    <dgm:cxn modelId="{6ADCFFBA-8B5A-114F-84D8-E865E029F1D6}" srcId="{A9E48DBD-073D-C846-9979-DEFB919FFC4F}" destId="{22436AC2-4462-E545-B157-F4EA280420DA}" srcOrd="0" destOrd="0" parTransId="{9797F238-2D34-4D4A-8460-9AB1EE5768F5}" sibTransId="{303C654D-F271-614A-87AA-C7093BAF9D2B}"/>
    <dgm:cxn modelId="{365345CC-9A86-2448-8D53-81B92F219B50}" type="presOf" srcId="{3466B9E7-D807-B447-9C44-E37A5BEF245C}" destId="{60A44B51-A046-FC49-B689-9A1ADBE3081A}" srcOrd="0" destOrd="0" presId="urn:microsoft.com/office/officeart/2005/8/layout/lProcess2"/>
    <dgm:cxn modelId="{1DBF4DCE-2B0E-8548-B874-8E16D182B538}" srcId="{B01EE417-5435-444E-91E0-C31EC73B0CED}" destId="{84BEBE7E-AB53-DC46-94CA-5CD028A46310}" srcOrd="1" destOrd="0" parTransId="{5C759E9C-2DD4-6349-90D6-4EE19518286B}" sibTransId="{F3073DBD-3CBE-7743-A8FA-1AB135F26B04}"/>
    <dgm:cxn modelId="{16AF9FD3-62AE-A64E-9E30-B40131B3808B}" type="presOf" srcId="{84BEBE7E-AB53-DC46-94CA-5CD028A46310}" destId="{7C552FF8-E85B-AB41-A161-770BD96CE149}" srcOrd="0" destOrd="0" presId="urn:microsoft.com/office/officeart/2005/8/layout/lProcess2"/>
    <dgm:cxn modelId="{8F135AE3-87CF-954F-908A-4C2523DB6D11}" srcId="{3466B9E7-D807-B447-9C44-E37A5BEF245C}" destId="{A9E48DBD-073D-C846-9979-DEFB919FFC4F}" srcOrd="0" destOrd="0" parTransId="{0A6B4B41-9CD2-DA4C-A3C5-C9AF496B3534}" sibTransId="{C161864A-0312-404E-8963-26FBA48BA6FC}"/>
    <dgm:cxn modelId="{BA2072ED-BC08-A64E-B5A3-EE36B4E27326}" type="presOf" srcId="{A9E48DBD-073D-C846-9979-DEFB919FFC4F}" destId="{3647BACD-1F98-A247-9FFB-85F148D93206}" srcOrd="0" destOrd="0" presId="urn:microsoft.com/office/officeart/2005/8/layout/lProcess2"/>
    <dgm:cxn modelId="{0764EBED-8D9D-3843-9B94-9EA8AAF24A52}" srcId="{3466B9E7-D807-B447-9C44-E37A5BEF245C}" destId="{B01EE417-5435-444E-91E0-C31EC73B0CED}" srcOrd="1" destOrd="0" parTransId="{9CAAC1EC-3075-7F4F-9732-FA0BED4EEB63}" sibTransId="{DF33B6D4-7DBC-D542-94B9-1E4211298007}"/>
    <dgm:cxn modelId="{33EB6006-0C06-BE48-949C-B8C56C56C78A}" type="presParOf" srcId="{60A44B51-A046-FC49-B689-9A1ADBE3081A}" destId="{927071F5-8F93-2F48-91A0-39D315C2F446}" srcOrd="0" destOrd="0" presId="urn:microsoft.com/office/officeart/2005/8/layout/lProcess2"/>
    <dgm:cxn modelId="{2EF6025E-CCCC-DB4E-BB44-F8971C7C5495}" type="presParOf" srcId="{927071F5-8F93-2F48-91A0-39D315C2F446}" destId="{3647BACD-1F98-A247-9FFB-85F148D93206}" srcOrd="0" destOrd="0" presId="urn:microsoft.com/office/officeart/2005/8/layout/lProcess2"/>
    <dgm:cxn modelId="{D88BF84B-70B2-134D-8784-EC4EEB2D3D5B}" type="presParOf" srcId="{927071F5-8F93-2F48-91A0-39D315C2F446}" destId="{7AA24A03-AC03-3840-BF8F-BA64927AF1FE}" srcOrd="1" destOrd="0" presId="urn:microsoft.com/office/officeart/2005/8/layout/lProcess2"/>
    <dgm:cxn modelId="{BEB2EB06-BA41-BF43-9F01-DC585F48CA04}" type="presParOf" srcId="{927071F5-8F93-2F48-91A0-39D315C2F446}" destId="{9B0950EB-8D1A-1A4E-9E51-4E4700CA65AF}" srcOrd="2" destOrd="0" presId="urn:microsoft.com/office/officeart/2005/8/layout/lProcess2"/>
    <dgm:cxn modelId="{EAFC98B3-FB3A-784E-A8BA-995DB3B5DEE8}" type="presParOf" srcId="{9B0950EB-8D1A-1A4E-9E51-4E4700CA65AF}" destId="{2409B444-D6D7-1044-A3D0-C577FC864A8D}" srcOrd="0" destOrd="0" presId="urn:microsoft.com/office/officeart/2005/8/layout/lProcess2"/>
    <dgm:cxn modelId="{229BED45-1CB5-8949-8ABA-8666234BBDEC}" type="presParOf" srcId="{2409B444-D6D7-1044-A3D0-C577FC864A8D}" destId="{A6E376E8-25CE-0043-97C5-EB861FB57237}" srcOrd="0" destOrd="0" presId="urn:microsoft.com/office/officeart/2005/8/layout/lProcess2"/>
    <dgm:cxn modelId="{37F6724A-F2C8-A34F-9FCC-CCC95CFD7BC1}" type="presParOf" srcId="{2409B444-D6D7-1044-A3D0-C577FC864A8D}" destId="{C0BD3F7E-482B-1F46-B0DA-6FFE9C252EEA}" srcOrd="1" destOrd="0" presId="urn:microsoft.com/office/officeart/2005/8/layout/lProcess2"/>
    <dgm:cxn modelId="{C7D0DFB4-2741-4940-8921-051846CD4264}" type="presParOf" srcId="{2409B444-D6D7-1044-A3D0-C577FC864A8D}" destId="{AF796BFB-3925-0C47-A6CE-13A1100DB9DD}" srcOrd="2" destOrd="0" presId="urn:microsoft.com/office/officeart/2005/8/layout/lProcess2"/>
    <dgm:cxn modelId="{E7EFA857-4F27-5840-A0D5-8283A33BCD04}" type="presParOf" srcId="{60A44B51-A046-FC49-B689-9A1ADBE3081A}" destId="{7FB787C6-AAFB-EE44-B9A6-1FB000398DA3}" srcOrd="1" destOrd="0" presId="urn:microsoft.com/office/officeart/2005/8/layout/lProcess2"/>
    <dgm:cxn modelId="{E0C5582E-B708-F64E-BBD5-B99B9A12810E}" type="presParOf" srcId="{60A44B51-A046-FC49-B689-9A1ADBE3081A}" destId="{30B22191-0B64-554C-856F-1B9AB9D15C31}" srcOrd="2" destOrd="0" presId="urn:microsoft.com/office/officeart/2005/8/layout/lProcess2"/>
    <dgm:cxn modelId="{12F8FD8A-D441-C44B-8EC7-4EBD89DCB6EE}" type="presParOf" srcId="{30B22191-0B64-554C-856F-1B9AB9D15C31}" destId="{0D2A5CB5-1755-D24A-84F3-543A1BE3078E}" srcOrd="0" destOrd="0" presId="urn:microsoft.com/office/officeart/2005/8/layout/lProcess2"/>
    <dgm:cxn modelId="{425D779F-38DF-684F-84FA-C0B9EEC2673B}" type="presParOf" srcId="{30B22191-0B64-554C-856F-1B9AB9D15C31}" destId="{7DCF60C1-C547-FE42-8E47-BAD151D0549C}" srcOrd="1" destOrd="0" presId="urn:microsoft.com/office/officeart/2005/8/layout/lProcess2"/>
    <dgm:cxn modelId="{1F4FDA03-793E-2643-92B1-DC929E672DD0}" type="presParOf" srcId="{30B22191-0B64-554C-856F-1B9AB9D15C31}" destId="{59A16DF5-C535-E34A-AE72-037AFBF0596B}" srcOrd="2" destOrd="0" presId="urn:microsoft.com/office/officeart/2005/8/layout/lProcess2"/>
    <dgm:cxn modelId="{3A29C394-E914-5542-A6CA-9B339FF7A0EA}" type="presParOf" srcId="{59A16DF5-C535-E34A-AE72-037AFBF0596B}" destId="{21E28DA6-36AE-BD4E-BF08-6B68655D00A1}" srcOrd="0" destOrd="0" presId="urn:microsoft.com/office/officeart/2005/8/layout/lProcess2"/>
    <dgm:cxn modelId="{B02E71D4-9371-1B4E-BE6D-257DAC2485E0}" type="presParOf" srcId="{21E28DA6-36AE-BD4E-BF08-6B68655D00A1}" destId="{6D884ED3-FD7F-454A-8509-2A46F0170E2E}" srcOrd="0" destOrd="0" presId="urn:microsoft.com/office/officeart/2005/8/layout/lProcess2"/>
    <dgm:cxn modelId="{C6B40FE3-6D70-BB4E-A85C-71C10042B46E}" type="presParOf" srcId="{21E28DA6-36AE-BD4E-BF08-6B68655D00A1}" destId="{347EE503-5B01-FA41-80F5-1912595547DB}" srcOrd="1" destOrd="0" presId="urn:microsoft.com/office/officeart/2005/8/layout/lProcess2"/>
    <dgm:cxn modelId="{3CD84B2D-A3BA-5741-B375-48C7D6BEBF1F}" type="presParOf" srcId="{21E28DA6-36AE-BD4E-BF08-6B68655D00A1}" destId="{7C552FF8-E85B-AB41-A161-770BD96CE14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6FC0B-B2A5-BC4B-879B-FC4CADFD085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7227E-5E50-7544-9EC8-E359691F03E5}">
      <dgm:prSet/>
      <dgm:spPr/>
      <dgm:t>
        <a:bodyPr/>
        <a:lstStyle/>
        <a:p>
          <a:pPr rtl="0"/>
          <a:r>
            <a:rPr lang="en-US" dirty="0"/>
            <a:t>SP 800-90B specifies that health tests should also be applied to the output of the conditioning component, but does not indicate which tests to use</a:t>
          </a:r>
        </a:p>
      </dgm:t>
    </dgm:pt>
    <dgm:pt modelId="{0C46D2F0-B195-4C4B-ACBA-804B30F90267}" type="parTrans" cxnId="{B7DADEB5-1E9F-7F45-91CA-F864E46D54C5}">
      <dgm:prSet/>
      <dgm:spPr/>
      <dgm:t>
        <a:bodyPr/>
        <a:lstStyle/>
        <a:p>
          <a:endParaRPr lang="en-US"/>
        </a:p>
      </dgm:t>
    </dgm:pt>
    <dgm:pt modelId="{9E69008E-2DD2-BE40-B2E8-DACD7E284324}" type="sibTrans" cxnId="{B7DADEB5-1E9F-7F45-91CA-F864E46D54C5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F5DEC6BA-DA69-AA4A-9953-9E5CD7447B47}">
      <dgm:prSet/>
      <dgm:spPr/>
      <dgm:t>
        <a:bodyPr/>
        <a:lstStyle/>
        <a:p>
          <a:pPr rtl="0"/>
          <a:r>
            <a:rPr lang="en-US" dirty="0"/>
            <a:t>The purpose of the health tests on the conditioning component is to assure that the output behaves as a true random bit stream</a:t>
          </a:r>
        </a:p>
      </dgm:t>
    </dgm:pt>
    <dgm:pt modelId="{E6C6434B-3D8F-4A43-A336-507CE65E442A}" type="parTrans" cxnId="{9D00F5CA-DFE7-9F46-B289-A763CEB96CE8}">
      <dgm:prSet/>
      <dgm:spPr/>
      <dgm:t>
        <a:bodyPr/>
        <a:lstStyle/>
        <a:p>
          <a:endParaRPr lang="en-US"/>
        </a:p>
      </dgm:t>
    </dgm:pt>
    <dgm:pt modelId="{E6087D94-47CD-3041-803F-31114069FCDE}" type="sibTrans" cxnId="{9D00F5CA-DFE7-9F46-B289-A763CEB96CE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41ED1FF-D73F-F041-A596-DFF9F77D9336}">
      <dgm:prSet/>
      <dgm:spPr/>
      <dgm:t>
        <a:bodyPr/>
        <a:lstStyle/>
        <a:p>
          <a:pPr rtl="0"/>
          <a:r>
            <a:rPr lang="en-US" dirty="0"/>
            <a:t>It is reasonable to use the tests for randomness defined in SP 800-22</a:t>
          </a:r>
        </a:p>
      </dgm:t>
    </dgm:pt>
    <dgm:pt modelId="{73BC4CED-71ED-5E48-B391-0629E826C057}" type="parTrans" cxnId="{A5B93EB3-113E-A242-8041-00FF3F40164F}">
      <dgm:prSet/>
      <dgm:spPr/>
      <dgm:t>
        <a:bodyPr/>
        <a:lstStyle/>
        <a:p>
          <a:endParaRPr lang="en-US"/>
        </a:p>
      </dgm:t>
    </dgm:pt>
    <dgm:pt modelId="{4B0781E1-9572-F34A-922C-1980DC06162C}" type="sibTrans" cxnId="{A5B93EB3-113E-A242-8041-00FF3F40164F}">
      <dgm:prSet/>
      <dgm:spPr/>
      <dgm:t>
        <a:bodyPr/>
        <a:lstStyle/>
        <a:p>
          <a:endParaRPr lang="en-US"/>
        </a:p>
      </dgm:t>
    </dgm:pt>
    <dgm:pt modelId="{DB5F4C9C-8BAA-0541-8C4D-68C7AF465E1A}" type="pres">
      <dgm:prSet presAssocID="{9B16FC0B-B2A5-BC4B-879B-FC4CADFD0858}" presName="outerComposite" presStyleCnt="0">
        <dgm:presLayoutVars>
          <dgm:chMax val="5"/>
          <dgm:dir/>
          <dgm:resizeHandles val="exact"/>
        </dgm:presLayoutVars>
      </dgm:prSet>
      <dgm:spPr/>
    </dgm:pt>
    <dgm:pt modelId="{DEB5975A-EE23-2645-9B01-BF752B7C1839}" type="pres">
      <dgm:prSet presAssocID="{9B16FC0B-B2A5-BC4B-879B-FC4CADFD0858}" presName="dummyMaxCanvas" presStyleCnt="0">
        <dgm:presLayoutVars/>
      </dgm:prSet>
      <dgm:spPr/>
    </dgm:pt>
    <dgm:pt modelId="{648211F7-928F-5B4F-BC62-67AC0D6D308E}" type="pres">
      <dgm:prSet presAssocID="{9B16FC0B-B2A5-BC4B-879B-FC4CADFD0858}" presName="ThreeNodes_1" presStyleLbl="node1" presStyleIdx="0" presStyleCnt="3">
        <dgm:presLayoutVars>
          <dgm:bulletEnabled val="1"/>
        </dgm:presLayoutVars>
      </dgm:prSet>
      <dgm:spPr/>
    </dgm:pt>
    <dgm:pt modelId="{1781F5A8-F089-D54C-AECD-0A1AAE46AA2B}" type="pres">
      <dgm:prSet presAssocID="{9B16FC0B-B2A5-BC4B-879B-FC4CADFD0858}" presName="ThreeNodes_2" presStyleLbl="node1" presStyleIdx="1" presStyleCnt="3">
        <dgm:presLayoutVars>
          <dgm:bulletEnabled val="1"/>
        </dgm:presLayoutVars>
      </dgm:prSet>
      <dgm:spPr/>
    </dgm:pt>
    <dgm:pt modelId="{C4A0F38C-F01B-AF4E-B7F8-7ED7859927DD}" type="pres">
      <dgm:prSet presAssocID="{9B16FC0B-B2A5-BC4B-879B-FC4CADFD0858}" presName="ThreeNodes_3" presStyleLbl="node1" presStyleIdx="2" presStyleCnt="3">
        <dgm:presLayoutVars>
          <dgm:bulletEnabled val="1"/>
        </dgm:presLayoutVars>
      </dgm:prSet>
      <dgm:spPr/>
    </dgm:pt>
    <dgm:pt modelId="{688D698D-F840-DC4D-9E71-BD1FC71D8950}" type="pres">
      <dgm:prSet presAssocID="{9B16FC0B-B2A5-BC4B-879B-FC4CADFD0858}" presName="ThreeConn_1-2" presStyleLbl="fgAccFollowNode1" presStyleIdx="0" presStyleCnt="2">
        <dgm:presLayoutVars>
          <dgm:bulletEnabled val="1"/>
        </dgm:presLayoutVars>
      </dgm:prSet>
      <dgm:spPr/>
    </dgm:pt>
    <dgm:pt modelId="{51240C16-D657-ED4F-B463-426F575E12E8}" type="pres">
      <dgm:prSet presAssocID="{9B16FC0B-B2A5-BC4B-879B-FC4CADFD0858}" presName="ThreeConn_2-3" presStyleLbl="fgAccFollowNode1" presStyleIdx="1" presStyleCnt="2">
        <dgm:presLayoutVars>
          <dgm:bulletEnabled val="1"/>
        </dgm:presLayoutVars>
      </dgm:prSet>
      <dgm:spPr/>
    </dgm:pt>
    <dgm:pt modelId="{61EEEF86-08AF-2049-B358-CA8D9D7C2501}" type="pres">
      <dgm:prSet presAssocID="{9B16FC0B-B2A5-BC4B-879B-FC4CADFD0858}" presName="ThreeNodes_1_text" presStyleLbl="node1" presStyleIdx="2" presStyleCnt="3">
        <dgm:presLayoutVars>
          <dgm:bulletEnabled val="1"/>
        </dgm:presLayoutVars>
      </dgm:prSet>
      <dgm:spPr/>
    </dgm:pt>
    <dgm:pt modelId="{91D687CD-52FA-2742-A3A9-3F584D084BC0}" type="pres">
      <dgm:prSet presAssocID="{9B16FC0B-B2A5-BC4B-879B-FC4CADFD0858}" presName="ThreeNodes_2_text" presStyleLbl="node1" presStyleIdx="2" presStyleCnt="3">
        <dgm:presLayoutVars>
          <dgm:bulletEnabled val="1"/>
        </dgm:presLayoutVars>
      </dgm:prSet>
      <dgm:spPr/>
    </dgm:pt>
    <dgm:pt modelId="{4087AE24-C006-D440-9D4A-B6E75C5BED92}" type="pres">
      <dgm:prSet presAssocID="{9B16FC0B-B2A5-BC4B-879B-FC4CADFD085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2B20614-DDF4-3A45-BF57-1810212D9EC5}" type="presOf" srcId="{9E69008E-2DD2-BE40-B2E8-DACD7E284324}" destId="{688D698D-F840-DC4D-9E71-BD1FC71D8950}" srcOrd="0" destOrd="0" presId="urn:microsoft.com/office/officeart/2005/8/layout/vProcess5"/>
    <dgm:cxn modelId="{E997B71E-A0BF-7947-9BC0-D763EAE6565D}" type="presOf" srcId="{F5DEC6BA-DA69-AA4A-9953-9E5CD7447B47}" destId="{1781F5A8-F089-D54C-AECD-0A1AAE46AA2B}" srcOrd="0" destOrd="0" presId="urn:microsoft.com/office/officeart/2005/8/layout/vProcess5"/>
    <dgm:cxn modelId="{C9AF0C73-46E0-4A4B-BD61-AC5DF52EA5F5}" type="presOf" srcId="{F5DEC6BA-DA69-AA4A-9953-9E5CD7447B47}" destId="{91D687CD-52FA-2742-A3A9-3F584D084BC0}" srcOrd="1" destOrd="0" presId="urn:microsoft.com/office/officeart/2005/8/layout/vProcess5"/>
    <dgm:cxn modelId="{B0F82082-67A2-2445-B744-77D3E9A91244}" type="presOf" srcId="{9B16FC0B-B2A5-BC4B-879B-FC4CADFD0858}" destId="{DB5F4C9C-8BAA-0541-8C4D-68C7AF465E1A}" srcOrd="0" destOrd="0" presId="urn:microsoft.com/office/officeart/2005/8/layout/vProcess5"/>
    <dgm:cxn modelId="{90FD6D9D-DF1E-1542-AD91-F6EF1DEF55C3}" type="presOf" srcId="{1477227E-5E50-7544-9EC8-E359691F03E5}" destId="{61EEEF86-08AF-2049-B358-CA8D9D7C2501}" srcOrd="1" destOrd="0" presId="urn:microsoft.com/office/officeart/2005/8/layout/vProcess5"/>
    <dgm:cxn modelId="{A5B93EB3-113E-A242-8041-00FF3F40164F}" srcId="{9B16FC0B-B2A5-BC4B-879B-FC4CADFD0858}" destId="{241ED1FF-D73F-F041-A596-DFF9F77D9336}" srcOrd="2" destOrd="0" parTransId="{73BC4CED-71ED-5E48-B391-0629E826C057}" sibTransId="{4B0781E1-9572-F34A-922C-1980DC06162C}"/>
    <dgm:cxn modelId="{B7DADEB5-1E9F-7F45-91CA-F864E46D54C5}" srcId="{9B16FC0B-B2A5-BC4B-879B-FC4CADFD0858}" destId="{1477227E-5E50-7544-9EC8-E359691F03E5}" srcOrd="0" destOrd="0" parTransId="{0C46D2F0-B195-4C4B-ACBA-804B30F90267}" sibTransId="{9E69008E-2DD2-BE40-B2E8-DACD7E284324}"/>
    <dgm:cxn modelId="{5949FCBD-3D40-A64E-8AC9-68926B60E0ED}" type="presOf" srcId="{241ED1FF-D73F-F041-A596-DFF9F77D9336}" destId="{C4A0F38C-F01B-AF4E-B7F8-7ED7859927DD}" srcOrd="0" destOrd="0" presId="urn:microsoft.com/office/officeart/2005/8/layout/vProcess5"/>
    <dgm:cxn modelId="{AE168AC2-BAD2-4844-84C9-824417D43595}" type="presOf" srcId="{241ED1FF-D73F-F041-A596-DFF9F77D9336}" destId="{4087AE24-C006-D440-9D4A-B6E75C5BED92}" srcOrd="1" destOrd="0" presId="urn:microsoft.com/office/officeart/2005/8/layout/vProcess5"/>
    <dgm:cxn modelId="{7B9B51C7-733A-D74E-875B-441C860421F9}" type="presOf" srcId="{E6087D94-47CD-3041-803F-31114069FCDE}" destId="{51240C16-D657-ED4F-B463-426F575E12E8}" srcOrd="0" destOrd="0" presId="urn:microsoft.com/office/officeart/2005/8/layout/vProcess5"/>
    <dgm:cxn modelId="{9D00F5CA-DFE7-9F46-B289-A763CEB96CE8}" srcId="{9B16FC0B-B2A5-BC4B-879B-FC4CADFD0858}" destId="{F5DEC6BA-DA69-AA4A-9953-9E5CD7447B47}" srcOrd="1" destOrd="0" parTransId="{E6C6434B-3D8F-4A43-A336-507CE65E442A}" sibTransId="{E6087D94-47CD-3041-803F-31114069FCDE}"/>
    <dgm:cxn modelId="{0C34DAE6-4FB0-8448-BCEE-A6784EACEF78}" type="presOf" srcId="{1477227E-5E50-7544-9EC8-E359691F03E5}" destId="{648211F7-928F-5B4F-BC62-67AC0D6D308E}" srcOrd="0" destOrd="0" presId="urn:microsoft.com/office/officeart/2005/8/layout/vProcess5"/>
    <dgm:cxn modelId="{EE91639F-24F2-7145-A763-B594AB57FBF8}" type="presParOf" srcId="{DB5F4C9C-8BAA-0541-8C4D-68C7AF465E1A}" destId="{DEB5975A-EE23-2645-9B01-BF752B7C1839}" srcOrd="0" destOrd="0" presId="urn:microsoft.com/office/officeart/2005/8/layout/vProcess5"/>
    <dgm:cxn modelId="{09DFBBC2-1F1C-D844-B3BC-7C5A6FA9F373}" type="presParOf" srcId="{DB5F4C9C-8BAA-0541-8C4D-68C7AF465E1A}" destId="{648211F7-928F-5B4F-BC62-67AC0D6D308E}" srcOrd="1" destOrd="0" presId="urn:microsoft.com/office/officeart/2005/8/layout/vProcess5"/>
    <dgm:cxn modelId="{4C25A924-9175-A14B-BEF1-9803995F591C}" type="presParOf" srcId="{DB5F4C9C-8BAA-0541-8C4D-68C7AF465E1A}" destId="{1781F5A8-F089-D54C-AECD-0A1AAE46AA2B}" srcOrd="2" destOrd="0" presId="urn:microsoft.com/office/officeart/2005/8/layout/vProcess5"/>
    <dgm:cxn modelId="{C96B7535-99EA-3440-BC71-16E41A7CA5B5}" type="presParOf" srcId="{DB5F4C9C-8BAA-0541-8C4D-68C7AF465E1A}" destId="{C4A0F38C-F01B-AF4E-B7F8-7ED7859927DD}" srcOrd="3" destOrd="0" presId="urn:microsoft.com/office/officeart/2005/8/layout/vProcess5"/>
    <dgm:cxn modelId="{B896C7CE-49CC-4248-84A4-19B0A8652776}" type="presParOf" srcId="{DB5F4C9C-8BAA-0541-8C4D-68C7AF465E1A}" destId="{688D698D-F840-DC4D-9E71-BD1FC71D8950}" srcOrd="4" destOrd="0" presId="urn:microsoft.com/office/officeart/2005/8/layout/vProcess5"/>
    <dgm:cxn modelId="{679EBA94-E194-7C48-994F-AB01EA2759B1}" type="presParOf" srcId="{DB5F4C9C-8BAA-0541-8C4D-68C7AF465E1A}" destId="{51240C16-D657-ED4F-B463-426F575E12E8}" srcOrd="5" destOrd="0" presId="urn:microsoft.com/office/officeart/2005/8/layout/vProcess5"/>
    <dgm:cxn modelId="{3E71E5E3-F9EA-CD4D-87E3-F96C87773DE9}" type="presParOf" srcId="{DB5F4C9C-8BAA-0541-8C4D-68C7AF465E1A}" destId="{61EEEF86-08AF-2049-B358-CA8D9D7C2501}" srcOrd="6" destOrd="0" presId="urn:microsoft.com/office/officeart/2005/8/layout/vProcess5"/>
    <dgm:cxn modelId="{B1CB811B-9FE5-0040-9BEC-523BA61552C0}" type="presParOf" srcId="{DB5F4C9C-8BAA-0541-8C4D-68C7AF465E1A}" destId="{91D687CD-52FA-2742-A3A9-3F584D084BC0}" srcOrd="7" destOrd="0" presId="urn:microsoft.com/office/officeart/2005/8/layout/vProcess5"/>
    <dgm:cxn modelId="{ACC21655-FEEC-7F4E-B168-AFAAB0DF105F}" type="presParOf" srcId="{DB5F4C9C-8BAA-0541-8C4D-68C7AF465E1A}" destId="{4087AE24-C006-D440-9D4A-B6E75C5BED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8C121-5EA5-2947-9B48-8C529DCE5B83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80EA3-7F44-3745-B471-C21F5CFD06B7}">
      <dgm:prSet/>
      <dgm:spPr/>
      <dgm:t>
        <a:bodyPr/>
        <a:lstStyle/>
        <a:p>
          <a:pPr rtl="0"/>
          <a:r>
            <a:rPr lang="en-US" dirty="0"/>
            <a:t>Given parties A and B, key distribution can be achieved in a number of ways:</a:t>
          </a:r>
        </a:p>
      </dgm:t>
    </dgm:pt>
    <dgm:pt modelId="{07CD1C66-5C8D-F047-B4BF-27888A3E8C8F}" type="parTrans" cxnId="{41E7DE77-0497-934B-BA26-A21BA69F7E43}">
      <dgm:prSet/>
      <dgm:spPr/>
      <dgm:t>
        <a:bodyPr/>
        <a:lstStyle/>
        <a:p>
          <a:endParaRPr lang="en-US"/>
        </a:p>
      </dgm:t>
    </dgm:pt>
    <dgm:pt modelId="{AB20AEF0-102F-F642-ABB6-0BC363F9BC88}" type="sibTrans" cxnId="{41E7DE77-0497-934B-BA26-A21BA69F7E43}">
      <dgm:prSet/>
      <dgm:spPr/>
      <dgm:t>
        <a:bodyPr/>
        <a:lstStyle/>
        <a:p>
          <a:endParaRPr lang="en-US"/>
        </a:p>
      </dgm:t>
    </dgm:pt>
    <dgm:pt modelId="{183E6968-F78A-8048-BE43-D6100EEF505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A can select a key and physically deliver it to B</a:t>
          </a:r>
        </a:p>
      </dgm:t>
    </dgm:pt>
    <dgm:pt modelId="{A4C25F68-C1BA-D242-975C-B42F607F0CF9}" type="parTrans" cxnId="{9DEB28EB-4C09-104F-AD9C-D4CFB0E8CFF7}">
      <dgm:prSet/>
      <dgm:spPr/>
      <dgm:t>
        <a:bodyPr/>
        <a:lstStyle/>
        <a:p>
          <a:endParaRPr lang="en-US"/>
        </a:p>
      </dgm:t>
    </dgm:pt>
    <dgm:pt modelId="{BAF09317-656B-DA4F-8E9E-383F7A460C6F}" type="sibTrans" cxnId="{9DEB28EB-4C09-104F-AD9C-D4CFB0E8CFF7}">
      <dgm:prSet/>
      <dgm:spPr/>
      <dgm:t>
        <a:bodyPr/>
        <a:lstStyle/>
        <a:p>
          <a:endParaRPr lang="en-US"/>
        </a:p>
      </dgm:t>
    </dgm:pt>
    <dgm:pt modelId="{CD416D60-88E1-6C4E-B62E-6FC1D925788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A third party can select the key and physically deliver it to A and B</a:t>
          </a:r>
        </a:p>
      </dgm:t>
    </dgm:pt>
    <dgm:pt modelId="{423CB651-1BA4-B34C-854A-A2BB3129FC0E}" type="parTrans" cxnId="{26CB8081-BEA8-5542-8807-1453EE24DC4A}">
      <dgm:prSet/>
      <dgm:spPr/>
      <dgm:t>
        <a:bodyPr/>
        <a:lstStyle/>
        <a:p>
          <a:endParaRPr lang="en-US"/>
        </a:p>
      </dgm:t>
    </dgm:pt>
    <dgm:pt modelId="{7CFB2DF7-8AF6-3F4A-9010-9DF8F16E22AC}" type="sibTrans" cxnId="{26CB8081-BEA8-5542-8807-1453EE24DC4A}">
      <dgm:prSet/>
      <dgm:spPr/>
      <dgm:t>
        <a:bodyPr/>
        <a:lstStyle/>
        <a:p>
          <a:endParaRPr lang="en-US"/>
        </a:p>
      </dgm:t>
    </dgm:pt>
    <dgm:pt modelId="{DF1DE19A-5DFD-CF4A-A6FC-24F965B8400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If A and B have previously and recently used a key, one party can transmit the new key to the other, encrypted using the old key</a:t>
          </a:r>
        </a:p>
      </dgm:t>
    </dgm:pt>
    <dgm:pt modelId="{D955F5DB-27F3-024D-8E34-4987D680D5A0}" type="parTrans" cxnId="{17DC272B-A593-1446-B8EC-9E5916EE2EB9}">
      <dgm:prSet/>
      <dgm:spPr/>
      <dgm:t>
        <a:bodyPr/>
        <a:lstStyle/>
        <a:p>
          <a:endParaRPr lang="en-US"/>
        </a:p>
      </dgm:t>
    </dgm:pt>
    <dgm:pt modelId="{B397A2C9-AE12-394F-B1F7-6113FA399BF2}" type="sibTrans" cxnId="{17DC272B-A593-1446-B8EC-9E5916EE2EB9}">
      <dgm:prSet/>
      <dgm:spPr/>
      <dgm:t>
        <a:bodyPr/>
        <a:lstStyle/>
        <a:p>
          <a:endParaRPr lang="en-US"/>
        </a:p>
      </dgm:t>
    </dgm:pt>
    <dgm:pt modelId="{22A9E96D-DFA1-1246-BDCF-619DCD630A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/>
            <a:t>If A and B each has an encrypted connection to a third party C, C can deliver a key on the encrypted links to A and B</a:t>
          </a:r>
        </a:p>
      </dgm:t>
    </dgm:pt>
    <dgm:pt modelId="{0FA5E1A3-CDCE-0E49-8ED7-5F0BC4563CF6}" type="parTrans" cxnId="{18315D43-C50A-FF44-BF63-BB81D4A65242}">
      <dgm:prSet/>
      <dgm:spPr/>
      <dgm:t>
        <a:bodyPr/>
        <a:lstStyle/>
        <a:p>
          <a:endParaRPr lang="en-US"/>
        </a:p>
      </dgm:t>
    </dgm:pt>
    <dgm:pt modelId="{BE79871A-BFCD-D742-908B-CEBC7A9697CE}" type="sibTrans" cxnId="{18315D43-C50A-FF44-BF63-BB81D4A65242}">
      <dgm:prSet/>
      <dgm:spPr/>
      <dgm:t>
        <a:bodyPr/>
        <a:lstStyle/>
        <a:p>
          <a:endParaRPr lang="en-US"/>
        </a:p>
      </dgm:t>
    </dgm:pt>
    <dgm:pt modelId="{637B700B-43EB-6E4F-8A28-2633B12409A4}" type="pres">
      <dgm:prSet presAssocID="{81D8C121-5EA5-2947-9B48-8C529DCE5B83}" presName="theList" presStyleCnt="0">
        <dgm:presLayoutVars>
          <dgm:dir/>
          <dgm:animLvl val="lvl"/>
          <dgm:resizeHandles val="exact"/>
        </dgm:presLayoutVars>
      </dgm:prSet>
      <dgm:spPr/>
    </dgm:pt>
    <dgm:pt modelId="{AEDFF6C7-7716-D34A-8FE5-56638C06637C}" type="pres">
      <dgm:prSet presAssocID="{DA080EA3-7F44-3745-B471-C21F5CFD06B7}" presName="compNode" presStyleCnt="0"/>
      <dgm:spPr/>
    </dgm:pt>
    <dgm:pt modelId="{7A11A7C8-70D1-3546-81A0-B080AABC828E}" type="pres">
      <dgm:prSet presAssocID="{DA080EA3-7F44-3745-B471-C21F5CFD06B7}" presName="noGeometry" presStyleCnt="0"/>
      <dgm:spPr/>
    </dgm:pt>
    <dgm:pt modelId="{166FD422-CACC-E94C-8EC8-B1AB4ADE95D5}" type="pres">
      <dgm:prSet presAssocID="{DA080EA3-7F44-3745-B471-C21F5CFD06B7}" presName="childTextVisible" presStyleLbl="bgAccFollowNode1" presStyleIdx="0" presStyleCnt="1">
        <dgm:presLayoutVars>
          <dgm:bulletEnabled val="1"/>
        </dgm:presLayoutVars>
      </dgm:prSet>
      <dgm:spPr/>
    </dgm:pt>
    <dgm:pt modelId="{046C7740-62A7-5C4B-8AA7-46B4A1E2ECEA}" type="pres">
      <dgm:prSet presAssocID="{DA080EA3-7F44-3745-B471-C21F5CFD06B7}" presName="childTextHidden" presStyleLbl="bgAccFollowNode1" presStyleIdx="0" presStyleCnt="1"/>
      <dgm:spPr/>
    </dgm:pt>
    <dgm:pt modelId="{1D46FCAE-7D96-CA42-9A2E-9F9C5A569DF8}" type="pres">
      <dgm:prSet presAssocID="{DA080EA3-7F44-3745-B471-C21F5CFD06B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20368100-5A50-6E4F-9C64-ECF85F9AB208}" type="presOf" srcId="{DF1DE19A-5DFD-CF4A-A6FC-24F965B8400E}" destId="{046C7740-62A7-5C4B-8AA7-46B4A1E2ECEA}" srcOrd="1" destOrd="2" presId="urn:microsoft.com/office/officeart/2005/8/layout/hProcess6"/>
    <dgm:cxn modelId="{CEBFD616-8140-5244-ACAF-142E081FF377}" type="presOf" srcId="{CD416D60-88E1-6C4E-B62E-6FC1D9257886}" destId="{046C7740-62A7-5C4B-8AA7-46B4A1E2ECEA}" srcOrd="1" destOrd="1" presId="urn:microsoft.com/office/officeart/2005/8/layout/hProcess6"/>
    <dgm:cxn modelId="{17DC272B-A593-1446-B8EC-9E5916EE2EB9}" srcId="{DA080EA3-7F44-3745-B471-C21F5CFD06B7}" destId="{DF1DE19A-5DFD-CF4A-A6FC-24F965B8400E}" srcOrd="2" destOrd="0" parTransId="{D955F5DB-27F3-024D-8E34-4987D680D5A0}" sibTransId="{B397A2C9-AE12-394F-B1F7-6113FA399BF2}"/>
    <dgm:cxn modelId="{96596E2D-3B2B-8248-8C00-4E5DC4F14724}" type="presOf" srcId="{22A9E96D-DFA1-1246-BDCF-619DCD630A01}" destId="{046C7740-62A7-5C4B-8AA7-46B4A1E2ECEA}" srcOrd="1" destOrd="3" presId="urn:microsoft.com/office/officeart/2005/8/layout/hProcess6"/>
    <dgm:cxn modelId="{18315D43-C50A-FF44-BF63-BB81D4A65242}" srcId="{DA080EA3-7F44-3745-B471-C21F5CFD06B7}" destId="{22A9E96D-DFA1-1246-BDCF-619DCD630A01}" srcOrd="3" destOrd="0" parTransId="{0FA5E1A3-CDCE-0E49-8ED7-5F0BC4563CF6}" sibTransId="{BE79871A-BFCD-D742-908B-CEBC7A9697CE}"/>
    <dgm:cxn modelId="{37DA224A-37DC-4346-B4CD-33816FB34CB6}" type="presOf" srcId="{DA080EA3-7F44-3745-B471-C21F5CFD06B7}" destId="{1D46FCAE-7D96-CA42-9A2E-9F9C5A569DF8}" srcOrd="0" destOrd="0" presId="urn:microsoft.com/office/officeart/2005/8/layout/hProcess6"/>
    <dgm:cxn modelId="{136CD157-CC5C-E84F-ACF1-9366065A06C6}" type="presOf" srcId="{22A9E96D-DFA1-1246-BDCF-619DCD630A01}" destId="{166FD422-CACC-E94C-8EC8-B1AB4ADE95D5}" srcOrd="0" destOrd="3" presId="urn:microsoft.com/office/officeart/2005/8/layout/hProcess6"/>
    <dgm:cxn modelId="{41E7DE77-0497-934B-BA26-A21BA69F7E43}" srcId="{81D8C121-5EA5-2947-9B48-8C529DCE5B83}" destId="{DA080EA3-7F44-3745-B471-C21F5CFD06B7}" srcOrd="0" destOrd="0" parTransId="{07CD1C66-5C8D-F047-B4BF-27888A3E8C8F}" sibTransId="{AB20AEF0-102F-F642-ABB6-0BC363F9BC88}"/>
    <dgm:cxn modelId="{26CB8081-BEA8-5542-8807-1453EE24DC4A}" srcId="{DA080EA3-7F44-3745-B471-C21F5CFD06B7}" destId="{CD416D60-88E1-6C4E-B62E-6FC1D9257886}" srcOrd="1" destOrd="0" parTransId="{423CB651-1BA4-B34C-854A-A2BB3129FC0E}" sibTransId="{7CFB2DF7-8AF6-3F4A-9010-9DF8F16E22AC}"/>
    <dgm:cxn modelId="{BBFCED93-E0DD-9947-A894-F1A4144B0A11}" type="presOf" srcId="{CD416D60-88E1-6C4E-B62E-6FC1D9257886}" destId="{166FD422-CACC-E94C-8EC8-B1AB4ADE95D5}" srcOrd="0" destOrd="1" presId="urn:microsoft.com/office/officeart/2005/8/layout/hProcess6"/>
    <dgm:cxn modelId="{EB4448B6-D03A-F049-946C-E3C4AB1F06A8}" type="presOf" srcId="{183E6968-F78A-8048-BE43-D6100EEF505D}" destId="{046C7740-62A7-5C4B-8AA7-46B4A1E2ECEA}" srcOrd="1" destOrd="0" presId="urn:microsoft.com/office/officeart/2005/8/layout/hProcess6"/>
    <dgm:cxn modelId="{57DC46D1-AF28-3347-BA4B-4245F5CFBBCE}" type="presOf" srcId="{DF1DE19A-5DFD-CF4A-A6FC-24F965B8400E}" destId="{166FD422-CACC-E94C-8EC8-B1AB4ADE95D5}" srcOrd="0" destOrd="2" presId="urn:microsoft.com/office/officeart/2005/8/layout/hProcess6"/>
    <dgm:cxn modelId="{9DEB28EB-4C09-104F-AD9C-D4CFB0E8CFF7}" srcId="{DA080EA3-7F44-3745-B471-C21F5CFD06B7}" destId="{183E6968-F78A-8048-BE43-D6100EEF505D}" srcOrd="0" destOrd="0" parTransId="{A4C25F68-C1BA-D242-975C-B42F607F0CF9}" sibTransId="{BAF09317-656B-DA4F-8E9E-383F7A460C6F}"/>
    <dgm:cxn modelId="{1D9A89ED-09B8-7240-8781-8921427B46AB}" type="presOf" srcId="{81D8C121-5EA5-2947-9B48-8C529DCE5B83}" destId="{637B700B-43EB-6E4F-8A28-2633B12409A4}" srcOrd="0" destOrd="0" presId="urn:microsoft.com/office/officeart/2005/8/layout/hProcess6"/>
    <dgm:cxn modelId="{D7A870F8-1959-594A-9B2C-5555167DBF0F}" type="presOf" srcId="{183E6968-F78A-8048-BE43-D6100EEF505D}" destId="{166FD422-CACC-E94C-8EC8-B1AB4ADE95D5}" srcOrd="0" destOrd="0" presId="urn:microsoft.com/office/officeart/2005/8/layout/hProcess6"/>
    <dgm:cxn modelId="{1E8A5205-097C-0A43-8B22-7C3B0F1E9A96}" type="presParOf" srcId="{637B700B-43EB-6E4F-8A28-2633B12409A4}" destId="{AEDFF6C7-7716-D34A-8FE5-56638C06637C}" srcOrd="0" destOrd="0" presId="urn:microsoft.com/office/officeart/2005/8/layout/hProcess6"/>
    <dgm:cxn modelId="{B2BDA920-789B-7E41-94E0-05438E87C6EB}" type="presParOf" srcId="{AEDFF6C7-7716-D34A-8FE5-56638C06637C}" destId="{7A11A7C8-70D1-3546-81A0-B080AABC828E}" srcOrd="0" destOrd="0" presId="urn:microsoft.com/office/officeart/2005/8/layout/hProcess6"/>
    <dgm:cxn modelId="{C8DB07B8-2B8F-CE4D-9506-1FF8A2B6ACB0}" type="presParOf" srcId="{AEDFF6C7-7716-D34A-8FE5-56638C06637C}" destId="{166FD422-CACC-E94C-8EC8-B1AB4ADE95D5}" srcOrd="1" destOrd="0" presId="urn:microsoft.com/office/officeart/2005/8/layout/hProcess6"/>
    <dgm:cxn modelId="{602C4058-7D48-EB43-BED4-51488670BFFC}" type="presParOf" srcId="{AEDFF6C7-7716-D34A-8FE5-56638C06637C}" destId="{046C7740-62A7-5C4B-8AA7-46B4A1E2ECEA}" srcOrd="2" destOrd="0" presId="urn:microsoft.com/office/officeart/2005/8/layout/hProcess6"/>
    <dgm:cxn modelId="{68BCAF2B-614B-4D4B-82F2-BC47E6CB40FD}" type="presParOf" srcId="{AEDFF6C7-7716-D34A-8FE5-56638C06637C}" destId="{1D46FCAE-7D96-CA42-9A2E-9F9C5A569DF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6C212-4BEB-8647-8A6E-BEF8B64FF457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400E0-CA4E-BB49-AC73-3E4DC6A5F066}">
      <dgm:prSet/>
      <dgm:spPr/>
      <dgm:t>
        <a:bodyPr/>
        <a:lstStyle/>
        <a:p>
          <a:pPr rtl="0"/>
          <a:r>
            <a:rPr lang="en-US" dirty="0"/>
            <a:t>A security manager must balance competing considerations:</a:t>
          </a:r>
        </a:p>
      </dgm:t>
    </dgm:pt>
    <dgm:pt modelId="{6690F2DC-76C8-9A49-92FD-60717118E2F4}" type="parTrans" cxnId="{F2300949-45FA-6540-811D-46FC0FF0C2E6}">
      <dgm:prSet/>
      <dgm:spPr/>
      <dgm:t>
        <a:bodyPr/>
        <a:lstStyle/>
        <a:p>
          <a:endParaRPr lang="en-US"/>
        </a:p>
      </dgm:t>
    </dgm:pt>
    <dgm:pt modelId="{E8F84A16-4F51-B840-B702-39A8FEECFF3B}" type="sibTrans" cxnId="{F2300949-45FA-6540-811D-46FC0FF0C2E6}">
      <dgm:prSet/>
      <dgm:spPr/>
      <dgm:t>
        <a:bodyPr/>
        <a:lstStyle/>
        <a:p>
          <a:endParaRPr lang="en-US"/>
        </a:p>
      </dgm:t>
    </dgm:pt>
    <dgm:pt modelId="{441F165C-0623-044A-8465-9883EE276673}">
      <dgm:prSet/>
      <dgm:spPr/>
      <dgm:t>
        <a:bodyPr/>
        <a:lstStyle/>
        <a:p>
          <a:pPr rtl="0"/>
          <a:r>
            <a:rPr lang="en-US" dirty="0"/>
            <a:t>The more frequently session keys are exchanged, the more secure they are</a:t>
          </a:r>
        </a:p>
      </dgm:t>
    </dgm:pt>
    <dgm:pt modelId="{18688576-852E-B44D-8B25-47DD1191BE67}" type="parTrans" cxnId="{55C02622-07E7-6D48-88D9-30AB1CCBD3A8}">
      <dgm:prSet/>
      <dgm:spPr/>
      <dgm:t>
        <a:bodyPr/>
        <a:lstStyle/>
        <a:p>
          <a:endParaRPr lang="en-US" dirty="0"/>
        </a:p>
      </dgm:t>
    </dgm:pt>
    <dgm:pt modelId="{2CCE4B73-EE01-8141-9D15-82BA9D9C956A}" type="sibTrans" cxnId="{55C02622-07E7-6D48-88D9-30AB1CCBD3A8}">
      <dgm:prSet/>
      <dgm:spPr/>
      <dgm:t>
        <a:bodyPr/>
        <a:lstStyle/>
        <a:p>
          <a:endParaRPr lang="en-US"/>
        </a:p>
      </dgm:t>
    </dgm:pt>
    <dgm:pt modelId="{43B79138-DFE5-BA41-97F9-44D906AD367B}">
      <dgm:prSet/>
      <dgm:spPr/>
      <dgm:t>
        <a:bodyPr/>
        <a:lstStyle/>
        <a:p>
          <a:pPr rtl="0"/>
          <a:r>
            <a:rPr lang="en-US" dirty="0"/>
            <a:t>The distribution of session keys delays the start of any exchange and places a burden on network capacity</a:t>
          </a:r>
        </a:p>
      </dgm:t>
    </dgm:pt>
    <dgm:pt modelId="{1923F130-EC87-804D-8282-277DD62A36CD}" type="parTrans" cxnId="{14753899-C4D4-F344-8CD9-63F928775994}">
      <dgm:prSet/>
      <dgm:spPr/>
      <dgm:t>
        <a:bodyPr/>
        <a:lstStyle/>
        <a:p>
          <a:endParaRPr lang="en-US" dirty="0"/>
        </a:p>
      </dgm:t>
    </dgm:pt>
    <dgm:pt modelId="{917B8A12-3CD1-A04D-B7B4-02B1301A02AB}" type="sibTrans" cxnId="{14753899-C4D4-F344-8CD9-63F928775994}">
      <dgm:prSet/>
      <dgm:spPr/>
      <dgm:t>
        <a:bodyPr/>
        <a:lstStyle/>
        <a:p>
          <a:endParaRPr lang="en-US"/>
        </a:p>
      </dgm:t>
    </dgm:pt>
    <dgm:pt modelId="{4062ECF1-2776-BF4F-B793-1F521C0C950C}">
      <dgm:prSet/>
      <dgm:spPr/>
      <dgm:t>
        <a:bodyPr/>
        <a:lstStyle/>
        <a:p>
          <a:pPr rtl="0"/>
          <a:r>
            <a:rPr lang="en-US" dirty="0"/>
            <a:t>For connection-oriented protocols one choice is to use the same session key for the length of time that the connection is open, using a new session key for each new session</a:t>
          </a:r>
        </a:p>
      </dgm:t>
    </dgm:pt>
    <dgm:pt modelId="{C0226EBB-0878-644F-9977-3D57A0FD0180}" type="parTrans" cxnId="{82DD2965-099B-8349-A3F8-61D484C93F0E}">
      <dgm:prSet/>
      <dgm:spPr/>
      <dgm:t>
        <a:bodyPr/>
        <a:lstStyle/>
        <a:p>
          <a:endParaRPr lang="en-US"/>
        </a:p>
      </dgm:t>
    </dgm:pt>
    <dgm:pt modelId="{C0803EE9-D29F-E541-9D8F-3B86CA654FE8}" type="sibTrans" cxnId="{82DD2965-099B-8349-A3F8-61D484C93F0E}">
      <dgm:prSet/>
      <dgm:spPr/>
      <dgm:t>
        <a:bodyPr/>
        <a:lstStyle/>
        <a:p>
          <a:endParaRPr lang="en-US"/>
        </a:p>
      </dgm:t>
    </dgm:pt>
    <dgm:pt modelId="{098199C8-F77C-104A-B060-B9E21C4B3082}">
      <dgm:prSet/>
      <dgm:spPr/>
      <dgm:t>
        <a:bodyPr/>
        <a:lstStyle/>
        <a:p>
          <a:pPr rtl="0"/>
          <a:r>
            <a:rPr lang="en-US" dirty="0"/>
            <a:t>For a connectionless protocol there is no explicit connection initiation or termination, thus it is not obvious how often one needs to change the session key</a:t>
          </a:r>
        </a:p>
      </dgm:t>
    </dgm:pt>
    <dgm:pt modelId="{DA7EE72B-9024-414B-9C4B-2E5302D54A5D}" type="parTrans" cxnId="{D22C0A6F-0C3F-9D4D-9C71-3E0B22E1CFDE}">
      <dgm:prSet/>
      <dgm:spPr/>
      <dgm:t>
        <a:bodyPr/>
        <a:lstStyle/>
        <a:p>
          <a:endParaRPr lang="en-US"/>
        </a:p>
      </dgm:t>
    </dgm:pt>
    <dgm:pt modelId="{EB3F62C2-B700-BB48-8BDF-EC212743A846}" type="sibTrans" cxnId="{D22C0A6F-0C3F-9D4D-9C71-3E0B22E1CFDE}">
      <dgm:prSet/>
      <dgm:spPr/>
      <dgm:t>
        <a:bodyPr/>
        <a:lstStyle/>
        <a:p>
          <a:endParaRPr lang="en-US"/>
        </a:p>
      </dgm:t>
    </dgm:pt>
    <dgm:pt modelId="{2E18BC8E-ECAC-8242-BCB7-AC09F3766986}" type="pres">
      <dgm:prSet presAssocID="{D2F6C212-4BEB-8647-8A6E-BEF8B64FF4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4A71C8-8380-5744-86BC-235220813260}" type="pres">
      <dgm:prSet presAssocID="{D2F6C212-4BEB-8647-8A6E-BEF8B64FF457}" presName="hierFlow" presStyleCnt="0"/>
      <dgm:spPr/>
    </dgm:pt>
    <dgm:pt modelId="{8D60337C-82E7-FA45-B75A-353AD5C5747E}" type="pres">
      <dgm:prSet presAssocID="{D2F6C212-4BEB-8647-8A6E-BEF8B64FF457}" presName="firstBuf" presStyleCnt="0"/>
      <dgm:spPr/>
    </dgm:pt>
    <dgm:pt modelId="{3A2D530E-50FC-6243-B6DA-B6BAC5051C1F}" type="pres">
      <dgm:prSet presAssocID="{D2F6C212-4BEB-8647-8A6E-BEF8B64FF4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292307-1CD5-6342-B5B3-40CB2A859728}" type="pres">
      <dgm:prSet presAssocID="{5B6400E0-CA4E-BB49-AC73-3E4DC6A5F066}" presName="Name14" presStyleCnt="0"/>
      <dgm:spPr/>
    </dgm:pt>
    <dgm:pt modelId="{E42A840D-8093-7043-975E-A1210CD24AB9}" type="pres">
      <dgm:prSet presAssocID="{5B6400E0-CA4E-BB49-AC73-3E4DC6A5F066}" presName="level1Shape" presStyleLbl="node0" presStyleIdx="0" presStyleCnt="1">
        <dgm:presLayoutVars>
          <dgm:chPref val="3"/>
        </dgm:presLayoutVars>
      </dgm:prSet>
      <dgm:spPr/>
    </dgm:pt>
    <dgm:pt modelId="{9E3CDAA9-4595-5B44-AC03-1047FD8CAA9E}" type="pres">
      <dgm:prSet presAssocID="{5B6400E0-CA4E-BB49-AC73-3E4DC6A5F066}" presName="hierChild2" presStyleCnt="0"/>
      <dgm:spPr/>
    </dgm:pt>
    <dgm:pt modelId="{691EDF75-8B08-A44D-989B-07679ED7B89A}" type="pres">
      <dgm:prSet presAssocID="{18688576-852E-B44D-8B25-47DD1191BE67}" presName="Name19" presStyleLbl="parChTrans1D2" presStyleIdx="0" presStyleCnt="2"/>
      <dgm:spPr/>
    </dgm:pt>
    <dgm:pt modelId="{A218A9F9-2B12-1D46-820F-CC59B561B5F5}" type="pres">
      <dgm:prSet presAssocID="{441F165C-0623-044A-8465-9883EE276673}" presName="Name21" presStyleCnt="0"/>
      <dgm:spPr/>
    </dgm:pt>
    <dgm:pt modelId="{D6027232-1E10-314A-808C-2F28F4419D11}" type="pres">
      <dgm:prSet presAssocID="{441F165C-0623-044A-8465-9883EE276673}" presName="level2Shape" presStyleLbl="node2" presStyleIdx="0" presStyleCnt="2"/>
      <dgm:spPr/>
    </dgm:pt>
    <dgm:pt modelId="{A723F0B0-5322-424F-BF58-6E047BA2A61C}" type="pres">
      <dgm:prSet presAssocID="{441F165C-0623-044A-8465-9883EE276673}" presName="hierChild3" presStyleCnt="0"/>
      <dgm:spPr/>
    </dgm:pt>
    <dgm:pt modelId="{50EBB433-A0C9-2E40-86A3-1D2A8E1DEABC}" type="pres">
      <dgm:prSet presAssocID="{1923F130-EC87-804D-8282-277DD62A36CD}" presName="Name19" presStyleLbl="parChTrans1D2" presStyleIdx="1" presStyleCnt="2"/>
      <dgm:spPr/>
    </dgm:pt>
    <dgm:pt modelId="{7DE1BD01-893F-BD43-8D98-DDE6C4F66B16}" type="pres">
      <dgm:prSet presAssocID="{43B79138-DFE5-BA41-97F9-44D906AD367B}" presName="Name21" presStyleCnt="0"/>
      <dgm:spPr/>
    </dgm:pt>
    <dgm:pt modelId="{15FF837B-FC93-3145-B224-A6C4B1408C14}" type="pres">
      <dgm:prSet presAssocID="{43B79138-DFE5-BA41-97F9-44D906AD367B}" presName="level2Shape" presStyleLbl="node2" presStyleIdx="1" presStyleCnt="2"/>
      <dgm:spPr/>
    </dgm:pt>
    <dgm:pt modelId="{2092099E-7487-EE4A-BD72-2C1815F04C2B}" type="pres">
      <dgm:prSet presAssocID="{43B79138-DFE5-BA41-97F9-44D906AD367B}" presName="hierChild3" presStyleCnt="0"/>
      <dgm:spPr/>
    </dgm:pt>
    <dgm:pt modelId="{CD0CE63F-B5BE-F642-8807-B3D1DF665AF5}" type="pres">
      <dgm:prSet presAssocID="{D2F6C212-4BEB-8647-8A6E-BEF8B64FF457}" presName="bgShapesFlow" presStyleCnt="0"/>
      <dgm:spPr/>
    </dgm:pt>
    <dgm:pt modelId="{78E85433-AE26-E242-9ED7-B24D9AA8F2E9}" type="pres">
      <dgm:prSet presAssocID="{4062ECF1-2776-BF4F-B793-1F521C0C950C}" presName="rectComp" presStyleCnt="0"/>
      <dgm:spPr/>
    </dgm:pt>
    <dgm:pt modelId="{1D6FFA14-3C7E-5C49-819D-8F25DC5DEA03}" type="pres">
      <dgm:prSet presAssocID="{4062ECF1-2776-BF4F-B793-1F521C0C950C}" presName="bgRect" presStyleLbl="bgShp" presStyleIdx="0" presStyleCnt="2"/>
      <dgm:spPr/>
    </dgm:pt>
    <dgm:pt modelId="{09BADF88-D568-3E4B-8E29-E7266D1ED6A4}" type="pres">
      <dgm:prSet presAssocID="{4062ECF1-2776-BF4F-B793-1F521C0C950C}" presName="bgRectTx" presStyleLbl="bgShp" presStyleIdx="0" presStyleCnt="2">
        <dgm:presLayoutVars>
          <dgm:bulletEnabled val="1"/>
        </dgm:presLayoutVars>
      </dgm:prSet>
      <dgm:spPr/>
    </dgm:pt>
    <dgm:pt modelId="{36F9F730-3917-2841-8717-4EB010501D2A}" type="pres">
      <dgm:prSet presAssocID="{4062ECF1-2776-BF4F-B793-1F521C0C950C}" presName="spComp" presStyleCnt="0"/>
      <dgm:spPr/>
    </dgm:pt>
    <dgm:pt modelId="{D830840F-29D9-8C45-84D0-278822CE3634}" type="pres">
      <dgm:prSet presAssocID="{4062ECF1-2776-BF4F-B793-1F521C0C950C}" presName="vSp" presStyleCnt="0"/>
      <dgm:spPr/>
    </dgm:pt>
    <dgm:pt modelId="{BB358C60-1A73-224C-ADB5-EDF02F79794D}" type="pres">
      <dgm:prSet presAssocID="{098199C8-F77C-104A-B060-B9E21C4B3082}" presName="rectComp" presStyleCnt="0"/>
      <dgm:spPr/>
    </dgm:pt>
    <dgm:pt modelId="{1E9CD291-4ABD-E849-B5EA-3E45B57ABFE6}" type="pres">
      <dgm:prSet presAssocID="{098199C8-F77C-104A-B060-B9E21C4B3082}" presName="bgRect" presStyleLbl="bgShp" presStyleIdx="1" presStyleCnt="2"/>
      <dgm:spPr/>
    </dgm:pt>
    <dgm:pt modelId="{6C972D1A-5030-F745-9E37-C1A80240DC7E}" type="pres">
      <dgm:prSet presAssocID="{098199C8-F77C-104A-B060-B9E21C4B3082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5889808-3C8C-D443-8CEE-F0A24C0237DA}" type="presOf" srcId="{098199C8-F77C-104A-B060-B9E21C4B3082}" destId="{1E9CD291-4ABD-E849-B5EA-3E45B57ABFE6}" srcOrd="0" destOrd="0" presId="urn:microsoft.com/office/officeart/2005/8/layout/hierarchy6"/>
    <dgm:cxn modelId="{F8A47F11-C15F-844F-ADE6-5C50F4A9113C}" type="presOf" srcId="{1923F130-EC87-804D-8282-277DD62A36CD}" destId="{50EBB433-A0C9-2E40-86A3-1D2A8E1DEABC}" srcOrd="0" destOrd="0" presId="urn:microsoft.com/office/officeart/2005/8/layout/hierarchy6"/>
    <dgm:cxn modelId="{55C02622-07E7-6D48-88D9-30AB1CCBD3A8}" srcId="{5B6400E0-CA4E-BB49-AC73-3E4DC6A5F066}" destId="{441F165C-0623-044A-8465-9883EE276673}" srcOrd="0" destOrd="0" parTransId="{18688576-852E-B44D-8B25-47DD1191BE67}" sibTransId="{2CCE4B73-EE01-8141-9D15-82BA9D9C956A}"/>
    <dgm:cxn modelId="{6799655B-BE51-9B44-955A-18D9BCDB8DA5}" type="presOf" srcId="{098199C8-F77C-104A-B060-B9E21C4B3082}" destId="{6C972D1A-5030-F745-9E37-C1A80240DC7E}" srcOrd="1" destOrd="0" presId="urn:microsoft.com/office/officeart/2005/8/layout/hierarchy6"/>
    <dgm:cxn modelId="{91D93F60-17CE-C043-8856-49CD784AD67A}" type="presOf" srcId="{441F165C-0623-044A-8465-9883EE276673}" destId="{D6027232-1E10-314A-808C-2F28F4419D11}" srcOrd="0" destOrd="0" presId="urn:microsoft.com/office/officeart/2005/8/layout/hierarchy6"/>
    <dgm:cxn modelId="{82DD2965-099B-8349-A3F8-61D484C93F0E}" srcId="{D2F6C212-4BEB-8647-8A6E-BEF8B64FF457}" destId="{4062ECF1-2776-BF4F-B793-1F521C0C950C}" srcOrd="1" destOrd="0" parTransId="{C0226EBB-0878-644F-9977-3D57A0FD0180}" sibTransId="{C0803EE9-D29F-E541-9D8F-3B86CA654FE8}"/>
    <dgm:cxn modelId="{F2300949-45FA-6540-811D-46FC0FF0C2E6}" srcId="{D2F6C212-4BEB-8647-8A6E-BEF8B64FF457}" destId="{5B6400E0-CA4E-BB49-AC73-3E4DC6A5F066}" srcOrd="0" destOrd="0" parTransId="{6690F2DC-76C8-9A49-92FD-60717118E2F4}" sibTransId="{E8F84A16-4F51-B840-B702-39A8FEECFF3B}"/>
    <dgm:cxn modelId="{D22C0A6F-0C3F-9D4D-9C71-3E0B22E1CFDE}" srcId="{D2F6C212-4BEB-8647-8A6E-BEF8B64FF457}" destId="{098199C8-F77C-104A-B060-B9E21C4B3082}" srcOrd="2" destOrd="0" parTransId="{DA7EE72B-9024-414B-9C4B-2E5302D54A5D}" sibTransId="{EB3F62C2-B700-BB48-8BDF-EC212743A846}"/>
    <dgm:cxn modelId="{2761307A-491A-5347-9420-75CD680768C4}" type="presOf" srcId="{4062ECF1-2776-BF4F-B793-1F521C0C950C}" destId="{1D6FFA14-3C7E-5C49-819D-8F25DC5DEA03}" srcOrd="0" destOrd="0" presId="urn:microsoft.com/office/officeart/2005/8/layout/hierarchy6"/>
    <dgm:cxn modelId="{18B38D7A-7BC7-E74D-87E7-E9A1DC1F3C11}" type="presOf" srcId="{43B79138-DFE5-BA41-97F9-44D906AD367B}" destId="{15FF837B-FC93-3145-B224-A6C4B1408C14}" srcOrd="0" destOrd="0" presId="urn:microsoft.com/office/officeart/2005/8/layout/hierarchy6"/>
    <dgm:cxn modelId="{83690E8B-6661-BF42-AA1B-7473B34ACA4B}" type="presOf" srcId="{18688576-852E-B44D-8B25-47DD1191BE67}" destId="{691EDF75-8B08-A44D-989B-07679ED7B89A}" srcOrd="0" destOrd="0" presId="urn:microsoft.com/office/officeart/2005/8/layout/hierarchy6"/>
    <dgm:cxn modelId="{14753899-C4D4-F344-8CD9-63F928775994}" srcId="{5B6400E0-CA4E-BB49-AC73-3E4DC6A5F066}" destId="{43B79138-DFE5-BA41-97F9-44D906AD367B}" srcOrd="1" destOrd="0" parTransId="{1923F130-EC87-804D-8282-277DD62A36CD}" sibTransId="{917B8A12-3CD1-A04D-B7B4-02B1301A02AB}"/>
    <dgm:cxn modelId="{B9DFB2B1-EBE1-EC46-A0D7-DC80108E442B}" type="presOf" srcId="{D2F6C212-4BEB-8647-8A6E-BEF8B64FF457}" destId="{2E18BC8E-ECAC-8242-BCB7-AC09F3766986}" srcOrd="0" destOrd="0" presId="urn:microsoft.com/office/officeart/2005/8/layout/hierarchy6"/>
    <dgm:cxn modelId="{6CC70DC5-C633-B347-B74D-22590497913F}" type="presOf" srcId="{4062ECF1-2776-BF4F-B793-1F521C0C950C}" destId="{09BADF88-D568-3E4B-8E29-E7266D1ED6A4}" srcOrd="1" destOrd="0" presId="urn:microsoft.com/office/officeart/2005/8/layout/hierarchy6"/>
    <dgm:cxn modelId="{78713CF3-0CB0-9A4B-AF6E-C239D5FE8978}" type="presOf" srcId="{5B6400E0-CA4E-BB49-AC73-3E4DC6A5F066}" destId="{E42A840D-8093-7043-975E-A1210CD24AB9}" srcOrd="0" destOrd="0" presId="urn:microsoft.com/office/officeart/2005/8/layout/hierarchy6"/>
    <dgm:cxn modelId="{6F080FF3-DC50-E242-8B4B-F77D8D1A91EC}" type="presParOf" srcId="{2E18BC8E-ECAC-8242-BCB7-AC09F3766986}" destId="{F64A71C8-8380-5744-86BC-235220813260}" srcOrd="0" destOrd="0" presId="urn:microsoft.com/office/officeart/2005/8/layout/hierarchy6"/>
    <dgm:cxn modelId="{CBA18B72-33B7-4541-BBF1-6166FEE25FF4}" type="presParOf" srcId="{F64A71C8-8380-5744-86BC-235220813260}" destId="{8D60337C-82E7-FA45-B75A-353AD5C5747E}" srcOrd="0" destOrd="0" presId="urn:microsoft.com/office/officeart/2005/8/layout/hierarchy6"/>
    <dgm:cxn modelId="{D72066AE-A740-644B-AF78-2D62FD3E6DF6}" type="presParOf" srcId="{F64A71C8-8380-5744-86BC-235220813260}" destId="{3A2D530E-50FC-6243-B6DA-B6BAC5051C1F}" srcOrd="1" destOrd="0" presId="urn:microsoft.com/office/officeart/2005/8/layout/hierarchy6"/>
    <dgm:cxn modelId="{A63529A2-4553-CD4D-96E4-EE135AA2A05B}" type="presParOf" srcId="{3A2D530E-50FC-6243-B6DA-B6BAC5051C1F}" destId="{A7292307-1CD5-6342-B5B3-40CB2A859728}" srcOrd="0" destOrd="0" presId="urn:microsoft.com/office/officeart/2005/8/layout/hierarchy6"/>
    <dgm:cxn modelId="{63ED677E-7CA8-EC4C-9E60-190371CB51BD}" type="presParOf" srcId="{A7292307-1CD5-6342-B5B3-40CB2A859728}" destId="{E42A840D-8093-7043-975E-A1210CD24AB9}" srcOrd="0" destOrd="0" presId="urn:microsoft.com/office/officeart/2005/8/layout/hierarchy6"/>
    <dgm:cxn modelId="{8CA999C1-2D65-ED4D-B687-71AAF1727370}" type="presParOf" srcId="{A7292307-1CD5-6342-B5B3-40CB2A859728}" destId="{9E3CDAA9-4595-5B44-AC03-1047FD8CAA9E}" srcOrd="1" destOrd="0" presId="urn:microsoft.com/office/officeart/2005/8/layout/hierarchy6"/>
    <dgm:cxn modelId="{DD8C521A-CF82-B949-B196-41AA2D1BF358}" type="presParOf" srcId="{9E3CDAA9-4595-5B44-AC03-1047FD8CAA9E}" destId="{691EDF75-8B08-A44D-989B-07679ED7B89A}" srcOrd="0" destOrd="0" presId="urn:microsoft.com/office/officeart/2005/8/layout/hierarchy6"/>
    <dgm:cxn modelId="{C62B8A04-EC87-454D-AA79-1DE4F9A7BEB8}" type="presParOf" srcId="{9E3CDAA9-4595-5B44-AC03-1047FD8CAA9E}" destId="{A218A9F9-2B12-1D46-820F-CC59B561B5F5}" srcOrd="1" destOrd="0" presId="urn:microsoft.com/office/officeart/2005/8/layout/hierarchy6"/>
    <dgm:cxn modelId="{EED99E43-0A67-E744-9B01-1D079C91D290}" type="presParOf" srcId="{A218A9F9-2B12-1D46-820F-CC59B561B5F5}" destId="{D6027232-1E10-314A-808C-2F28F4419D11}" srcOrd="0" destOrd="0" presId="urn:microsoft.com/office/officeart/2005/8/layout/hierarchy6"/>
    <dgm:cxn modelId="{11449F9D-AF0B-5B44-91FA-FB5B1C8ADDFE}" type="presParOf" srcId="{A218A9F9-2B12-1D46-820F-CC59B561B5F5}" destId="{A723F0B0-5322-424F-BF58-6E047BA2A61C}" srcOrd="1" destOrd="0" presId="urn:microsoft.com/office/officeart/2005/8/layout/hierarchy6"/>
    <dgm:cxn modelId="{6F5EFB27-61F9-2347-B5C8-AB4013E4E081}" type="presParOf" srcId="{9E3CDAA9-4595-5B44-AC03-1047FD8CAA9E}" destId="{50EBB433-A0C9-2E40-86A3-1D2A8E1DEABC}" srcOrd="2" destOrd="0" presId="urn:microsoft.com/office/officeart/2005/8/layout/hierarchy6"/>
    <dgm:cxn modelId="{7F516A13-5511-164C-A58C-A52EE0DBC66A}" type="presParOf" srcId="{9E3CDAA9-4595-5B44-AC03-1047FD8CAA9E}" destId="{7DE1BD01-893F-BD43-8D98-DDE6C4F66B16}" srcOrd="3" destOrd="0" presId="urn:microsoft.com/office/officeart/2005/8/layout/hierarchy6"/>
    <dgm:cxn modelId="{186CC148-41C5-B049-A3A9-6F0680B0C73F}" type="presParOf" srcId="{7DE1BD01-893F-BD43-8D98-DDE6C4F66B16}" destId="{15FF837B-FC93-3145-B224-A6C4B1408C14}" srcOrd="0" destOrd="0" presId="urn:microsoft.com/office/officeart/2005/8/layout/hierarchy6"/>
    <dgm:cxn modelId="{A0D7666A-3376-CA48-89E7-94A898C9C3D2}" type="presParOf" srcId="{7DE1BD01-893F-BD43-8D98-DDE6C4F66B16}" destId="{2092099E-7487-EE4A-BD72-2C1815F04C2B}" srcOrd="1" destOrd="0" presId="urn:microsoft.com/office/officeart/2005/8/layout/hierarchy6"/>
    <dgm:cxn modelId="{D1BCEC93-DBE2-704B-BEA3-77CAAF28AE7F}" type="presParOf" srcId="{2E18BC8E-ECAC-8242-BCB7-AC09F3766986}" destId="{CD0CE63F-B5BE-F642-8807-B3D1DF665AF5}" srcOrd="1" destOrd="0" presId="urn:microsoft.com/office/officeart/2005/8/layout/hierarchy6"/>
    <dgm:cxn modelId="{51E46400-53F3-8E46-95A5-5EA36337A367}" type="presParOf" srcId="{CD0CE63F-B5BE-F642-8807-B3D1DF665AF5}" destId="{78E85433-AE26-E242-9ED7-B24D9AA8F2E9}" srcOrd="0" destOrd="0" presId="urn:microsoft.com/office/officeart/2005/8/layout/hierarchy6"/>
    <dgm:cxn modelId="{DBDE8D73-6B27-D345-983C-6471F92EFF22}" type="presParOf" srcId="{78E85433-AE26-E242-9ED7-B24D9AA8F2E9}" destId="{1D6FFA14-3C7E-5C49-819D-8F25DC5DEA03}" srcOrd="0" destOrd="0" presId="urn:microsoft.com/office/officeart/2005/8/layout/hierarchy6"/>
    <dgm:cxn modelId="{B0EAE9DB-E40B-D74E-B556-DC84765380B8}" type="presParOf" srcId="{78E85433-AE26-E242-9ED7-B24D9AA8F2E9}" destId="{09BADF88-D568-3E4B-8E29-E7266D1ED6A4}" srcOrd="1" destOrd="0" presId="urn:microsoft.com/office/officeart/2005/8/layout/hierarchy6"/>
    <dgm:cxn modelId="{E82E0A31-AF6F-094E-ACC0-B028AEE85F7A}" type="presParOf" srcId="{CD0CE63F-B5BE-F642-8807-B3D1DF665AF5}" destId="{36F9F730-3917-2841-8717-4EB010501D2A}" srcOrd="1" destOrd="0" presId="urn:microsoft.com/office/officeart/2005/8/layout/hierarchy6"/>
    <dgm:cxn modelId="{B84C2850-683E-8E49-8CDE-13EEAAA53F46}" type="presParOf" srcId="{36F9F730-3917-2841-8717-4EB010501D2A}" destId="{D830840F-29D9-8C45-84D0-278822CE3634}" srcOrd="0" destOrd="0" presId="urn:microsoft.com/office/officeart/2005/8/layout/hierarchy6"/>
    <dgm:cxn modelId="{9BA7B473-5F71-6049-A2F7-C31F21A7969A}" type="presParOf" srcId="{CD0CE63F-B5BE-F642-8807-B3D1DF665AF5}" destId="{BB358C60-1A73-224C-ADB5-EDF02F79794D}" srcOrd="2" destOrd="0" presId="urn:microsoft.com/office/officeart/2005/8/layout/hierarchy6"/>
    <dgm:cxn modelId="{6CC0C710-7BBA-164E-8C29-3058F02BCDA5}" type="presParOf" srcId="{BB358C60-1A73-224C-ADB5-EDF02F79794D}" destId="{1E9CD291-4ABD-E849-B5EA-3E45B57ABFE6}" srcOrd="0" destOrd="0" presId="urn:microsoft.com/office/officeart/2005/8/layout/hierarchy6"/>
    <dgm:cxn modelId="{635B1F19-189C-3545-A0C1-C4A144122681}" type="presParOf" srcId="{BB358C60-1A73-224C-ADB5-EDF02F79794D}" destId="{6C972D1A-5030-F745-9E37-C1A80240DC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DD67F-EDA2-9146-BBF1-051515CB2D3D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8848C-D220-0443-8C92-1FEE434C10ED}">
      <dgm:prSet phldrT="[Text]"/>
      <dgm:spPr/>
      <dgm:t>
        <a:bodyPr/>
        <a:lstStyle/>
        <a:p>
          <a:r>
            <a:rPr lang="en-US" dirty="0"/>
            <a:t>Drawbacks:</a:t>
          </a:r>
        </a:p>
      </dgm:t>
    </dgm:pt>
    <dgm:pt modelId="{33E3381F-AB43-CD48-B6FC-0D19191E457B}" type="parTrans" cxnId="{4E367624-3762-6D43-ADFE-2D4090CB8AF6}">
      <dgm:prSet/>
      <dgm:spPr/>
      <dgm:t>
        <a:bodyPr/>
        <a:lstStyle/>
        <a:p>
          <a:endParaRPr lang="en-US"/>
        </a:p>
      </dgm:t>
    </dgm:pt>
    <dgm:pt modelId="{AE09932F-D3B7-014F-9D50-107636B1BE19}" type="sibTrans" cxnId="{4E367624-3762-6D43-ADFE-2D4090CB8AF6}">
      <dgm:prSet/>
      <dgm:spPr/>
      <dgm:t>
        <a:bodyPr/>
        <a:lstStyle/>
        <a:p>
          <a:endParaRPr lang="en-US"/>
        </a:p>
      </dgm:t>
    </dgm:pt>
    <dgm:pt modelId="{DAAE6255-2605-9C4B-93E4-578819D7FBA5}">
      <dgm:prSet/>
      <dgm:spPr/>
      <dgm:t>
        <a:bodyPr/>
        <a:lstStyle/>
        <a:p>
          <a:r>
            <a:rPr lang="en-US" dirty="0"/>
            <a:t>The tag length is limited to 8 bits, limiting its flexibility and functionality</a:t>
          </a:r>
        </a:p>
      </dgm:t>
    </dgm:pt>
    <dgm:pt modelId="{AB9BCBD3-B84C-1642-A7EE-B0C3BC510D09}" type="parTrans" cxnId="{2C26368B-E168-394E-9E49-0D5898EC2DB9}">
      <dgm:prSet/>
      <dgm:spPr/>
      <dgm:t>
        <a:bodyPr/>
        <a:lstStyle/>
        <a:p>
          <a:endParaRPr lang="en-US"/>
        </a:p>
      </dgm:t>
    </dgm:pt>
    <dgm:pt modelId="{0BB6720B-4218-B547-BC5C-D78EBE3233E7}" type="sibTrans" cxnId="{2C26368B-E168-394E-9E49-0D5898EC2DB9}">
      <dgm:prSet/>
      <dgm:spPr/>
      <dgm:t>
        <a:bodyPr/>
        <a:lstStyle/>
        <a:p>
          <a:endParaRPr lang="en-US"/>
        </a:p>
      </dgm:t>
    </dgm:pt>
    <dgm:pt modelId="{C3BDA96F-1525-504E-BBA3-A88BFE0493A8}">
      <dgm:prSet/>
      <dgm:spPr/>
      <dgm:t>
        <a:bodyPr/>
        <a:lstStyle/>
        <a:p>
          <a:r>
            <a:rPr lang="en-US" dirty="0"/>
            <a:t>Because the tag is not transmitted in clear form, it can be used only at the point of decryption, limiting the ways in which key use can be controlled</a:t>
          </a:r>
        </a:p>
      </dgm:t>
    </dgm:pt>
    <dgm:pt modelId="{1F95B501-63CF-A64A-9454-B4405A7F8FE7}" type="parTrans" cxnId="{5FBD707B-C55D-C041-8F13-916DF84D190F}">
      <dgm:prSet/>
      <dgm:spPr/>
      <dgm:t>
        <a:bodyPr/>
        <a:lstStyle/>
        <a:p>
          <a:endParaRPr lang="en-US"/>
        </a:p>
      </dgm:t>
    </dgm:pt>
    <dgm:pt modelId="{7969FB83-D2CE-9140-8C15-73ECC1F2545E}" type="sibTrans" cxnId="{5FBD707B-C55D-C041-8F13-916DF84D190F}">
      <dgm:prSet/>
      <dgm:spPr/>
      <dgm:t>
        <a:bodyPr/>
        <a:lstStyle/>
        <a:p>
          <a:endParaRPr lang="en-US"/>
        </a:p>
      </dgm:t>
    </dgm:pt>
    <dgm:pt modelId="{5F7B3A56-E2C3-2A42-ADBF-2462A8057C63}" type="pres">
      <dgm:prSet presAssocID="{94CDD67F-EDA2-9146-BBF1-051515CB2D3D}" presName="compositeShape" presStyleCnt="0">
        <dgm:presLayoutVars>
          <dgm:chMax val="2"/>
          <dgm:dir/>
          <dgm:resizeHandles val="exact"/>
        </dgm:presLayoutVars>
      </dgm:prSet>
      <dgm:spPr/>
    </dgm:pt>
    <dgm:pt modelId="{FC025FFE-6756-FA40-9EA6-2226FA9DEC18}" type="pres">
      <dgm:prSet presAssocID="{8338848C-D220-0443-8C92-1FEE434C10ED}" presName="downArrow" presStyleLbl="node1" presStyleIdx="0" presStyleCnt="1" custScaleX="90000" custScaleY="113404"/>
      <dgm:spPr>
        <a:ln>
          <a:solidFill>
            <a:schemeClr val="tx1"/>
          </a:solidFill>
        </a:ln>
      </dgm:spPr>
    </dgm:pt>
    <dgm:pt modelId="{DAF566F2-840D-C843-A056-9EDE93E4B3E3}" type="pres">
      <dgm:prSet presAssocID="{8338848C-D220-0443-8C92-1FEE434C10ED}" presName="downArrowText" presStyleLbl="revTx" presStyleIdx="0" presStyleCnt="1">
        <dgm:presLayoutVars>
          <dgm:bulletEnabled val="1"/>
        </dgm:presLayoutVars>
      </dgm:prSet>
      <dgm:spPr/>
    </dgm:pt>
  </dgm:ptLst>
  <dgm:cxnLst>
    <dgm:cxn modelId="{EBE1040E-C426-1446-A35D-242CC14C51A5}" type="presOf" srcId="{DAAE6255-2605-9C4B-93E4-578819D7FBA5}" destId="{DAF566F2-840D-C843-A056-9EDE93E4B3E3}" srcOrd="0" destOrd="1" presId="urn:microsoft.com/office/officeart/2005/8/layout/arrow3"/>
    <dgm:cxn modelId="{E8BD4916-C31E-0A4A-BE2B-BB4D1E102EB0}" type="presOf" srcId="{8338848C-D220-0443-8C92-1FEE434C10ED}" destId="{DAF566F2-840D-C843-A056-9EDE93E4B3E3}" srcOrd="0" destOrd="0" presId="urn:microsoft.com/office/officeart/2005/8/layout/arrow3"/>
    <dgm:cxn modelId="{4E367624-3762-6D43-ADFE-2D4090CB8AF6}" srcId="{94CDD67F-EDA2-9146-BBF1-051515CB2D3D}" destId="{8338848C-D220-0443-8C92-1FEE434C10ED}" srcOrd="0" destOrd="0" parTransId="{33E3381F-AB43-CD48-B6FC-0D19191E457B}" sibTransId="{AE09932F-D3B7-014F-9D50-107636B1BE19}"/>
    <dgm:cxn modelId="{5FBD707B-C55D-C041-8F13-916DF84D190F}" srcId="{8338848C-D220-0443-8C92-1FEE434C10ED}" destId="{C3BDA96F-1525-504E-BBA3-A88BFE0493A8}" srcOrd="1" destOrd="0" parTransId="{1F95B501-63CF-A64A-9454-B4405A7F8FE7}" sibTransId="{7969FB83-D2CE-9140-8C15-73ECC1F2545E}"/>
    <dgm:cxn modelId="{2C26368B-E168-394E-9E49-0D5898EC2DB9}" srcId="{8338848C-D220-0443-8C92-1FEE434C10ED}" destId="{DAAE6255-2605-9C4B-93E4-578819D7FBA5}" srcOrd="0" destOrd="0" parTransId="{AB9BCBD3-B84C-1642-A7EE-B0C3BC510D09}" sibTransId="{0BB6720B-4218-B547-BC5C-D78EBE3233E7}"/>
    <dgm:cxn modelId="{B8C223A6-2FF0-8F40-98D3-2FA277543964}" type="presOf" srcId="{94CDD67F-EDA2-9146-BBF1-051515CB2D3D}" destId="{5F7B3A56-E2C3-2A42-ADBF-2462A8057C63}" srcOrd="0" destOrd="0" presId="urn:microsoft.com/office/officeart/2005/8/layout/arrow3"/>
    <dgm:cxn modelId="{28D61BF7-3DCC-6643-992E-C62EEB000798}" type="presOf" srcId="{C3BDA96F-1525-504E-BBA3-A88BFE0493A8}" destId="{DAF566F2-840D-C843-A056-9EDE93E4B3E3}" srcOrd="0" destOrd="2" presId="urn:microsoft.com/office/officeart/2005/8/layout/arrow3"/>
    <dgm:cxn modelId="{6C38EA99-23E1-474D-8357-CF1FCB057CC7}" type="presParOf" srcId="{5F7B3A56-E2C3-2A42-ADBF-2462A8057C63}" destId="{FC025FFE-6756-FA40-9EA6-2226FA9DEC18}" srcOrd="0" destOrd="0" presId="urn:microsoft.com/office/officeart/2005/8/layout/arrow3"/>
    <dgm:cxn modelId="{7D113391-EA92-824C-AF4D-EDE446ED4D5E}" type="presParOf" srcId="{5F7B3A56-E2C3-2A42-ADBF-2462A8057C63}" destId="{DAF566F2-840D-C843-A056-9EDE93E4B3E3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058441-85E2-4B47-BDCA-96BAFB209DF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0390-D277-7440-A4D2-A33BE878126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Rationale:</a:t>
          </a:r>
          <a:endParaRPr lang="en-US" dirty="0"/>
        </a:p>
      </dgm:t>
    </dgm:pt>
    <dgm:pt modelId="{44D0A642-ED00-D04E-AB2A-30D18C47919E}" type="parTrans" cxnId="{F02CBE62-5208-EC40-9B5F-5058F974755B}">
      <dgm:prSet/>
      <dgm:spPr/>
      <dgm:t>
        <a:bodyPr/>
        <a:lstStyle/>
        <a:p>
          <a:endParaRPr lang="en-US"/>
        </a:p>
      </dgm:t>
    </dgm:pt>
    <dgm:pt modelId="{7A612ABE-0A78-FD49-BFB7-99629C6E128C}" type="sibTrans" cxnId="{F02CBE62-5208-EC40-9B5F-5058F974755B}">
      <dgm:prSet/>
      <dgm:spPr/>
      <dgm:t>
        <a:bodyPr/>
        <a:lstStyle/>
        <a:p>
          <a:endParaRPr lang="en-US"/>
        </a:p>
      </dgm:t>
    </dgm:pt>
    <dgm:pt modelId="{B463374E-D0B1-5342-819A-90093CDF4D6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Performance</a:t>
          </a:r>
        </a:p>
      </dgm:t>
    </dgm:pt>
    <dgm:pt modelId="{F077728F-E5F7-FE4C-80CE-90D7D1D989CC}" type="parTrans" cxnId="{8EF729EC-FAA7-5042-8602-B2EE1682A948}">
      <dgm:prSet/>
      <dgm:spPr/>
      <dgm:t>
        <a:bodyPr/>
        <a:lstStyle/>
        <a:p>
          <a:endParaRPr lang="en-US"/>
        </a:p>
      </dgm:t>
    </dgm:pt>
    <dgm:pt modelId="{D84F39E8-53CE-8443-B60C-D7062B3A4950}" type="sibTrans" cxnId="{8EF729EC-FAA7-5042-8602-B2EE1682A948}">
      <dgm:prSet/>
      <dgm:spPr/>
      <dgm:t>
        <a:bodyPr/>
        <a:lstStyle/>
        <a:p>
          <a:endParaRPr lang="en-US"/>
        </a:p>
      </dgm:t>
    </dgm:pt>
    <dgm:pt modelId="{CC1BA837-9E00-0C44-B3A7-815F8C712F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/>
            <a:t>Backward compatibility</a:t>
          </a:r>
        </a:p>
      </dgm:t>
    </dgm:pt>
    <dgm:pt modelId="{E510C97C-EC12-054F-98D4-3F3C1E74E798}" type="parTrans" cxnId="{53D88096-E284-DC43-876A-A3AF314A830E}">
      <dgm:prSet/>
      <dgm:spPr/>
      <dgm:t>
        <a:bodyPr/>
        <a:lstStyle/>
        <a:p>
          <a:endParaRPr lang="en-US"/>
        </a:p>
      </dgm:t>
    </dgm:pt>
    <dgm:pt modelId="{C3547483-4447-D341-B1FE-AB496710AF13}" type="sibTrans" cxnId="{53D88096-E284-DC43-876A-A3AF314A830E}">
      <dgm:prSet/>
      <dgm:spPr/>
      <dgm:t>
        <a:bodyPr/>
        <a:lstStyle/>
        <a:p>
          <a:endParaRPr lang="en-US"/>
        </a:p>
      </dgm:t>
    </dgm:pt>
    <dgm:pt modelId="{5A520C62-7B3E-1549-B9AB-2D5226E057A7}" type="pres">
      <dgm:prSet presAssocID="{F5058441-85E2-4B47-BDCA-96BAFB209DF6}" presName="Name0" presStyleCnt="0">
        <dgm:presLayoutVars>
          <dgm:dir/>
          <dgm:animLvl val="lvl"/>
          <dgm:resizeHandles val="exact"/>
        </dgm:presLayoutVars>
      </dgm:prSet>
      <dgm:spPr/>
    </dgm:pt>
    <dgm:pt modelId="{E088AF89-1BE8-954E-A950-62C1C732F098}" type="pres">
      <dgm:prSet presAssocID="{17D70390-D277-7440-A4D2-A33BE8781267}" presName="linNode" presStyleCnt="0"/>
      <dgm:spPr/>
    </dgm:pt>
    <dgm:pt modelId="{3E43EF61-104C-CE44-9170-FAB80B8B2734}" type="pres">
      <dgm:prSet presAssocID="{17D70390-D277-7440-A4D2-A33BE878126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CD84419-FB33-2E44-955E-B74E269E8EC7}" type="pres">
      <dgm:prSet presAssocID="{17D70390-D277-7440-A4D2-A33BE878126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02CBE62-5208-EC40-9B5F-5058F974755B}" srcId="{F5058441-85E2-4B47-BDCA-96BAFB209DF6}" destId="{17D70390-D277-7440-A4D2-A33BE8781267}" srcOrd="0" destOrd="0" parTransId="{44D0A642-ED00-D04E-AB2A-30D18C47919E}" sibTransId="{7A612ABE-0A78-FD49-BFB7-99629C6E128C}"/>
    <dgm:cxn modelId="{E589E86E-D5D2-EB44-88C7-6258D61FCDA2}" type="presOf" srcId="{CC1BA837-9E00-0C44-B3A7-815F8C712F01}" destId="{BCD84419-FB33-2E44-955E-B74E269E8EC7}" srcOrd="0" destOrd="1" presId="urn:microsoft.com/office/officeart/2005/8/layout/vList5"/>
    <dgm:cxn modelId="{53D88096-E284-DC43-876A-A3AF314A830E}" srcId="{17D70390-D277-7440-A4D2-A33BE8781267}" destId="{CC1BA837-9E00-0C44-B3A7-815F8C712F01}" srcOrd="1" destOrd="0" parTransId="{E510C97C-EC12-054F-98D4-3F3C1E74E798}" sibTransId="{C3547483-4447-D341-B1FE-AB496710AF13}"/>
    <dgm:cxn modelId="{CCA6E2B2-4F21-BE44-A0C1-40BD974C38AB}" type="presOf" srcId="{B463374E-D0B1-5342-819A-90093CDF4D63}" destId="{BCD84419-FB33-2E44-955E-B74E269E8EC7}" srcOrd="0" destOrd="0" presId="urn:microsoft.com/office/officeart/2005/8/layout/vList5"/>
    <dgm:cxn modelId="{77E0DCEB-2673-F74E-96C4-DC44116EDB91}" type="presOf" srcId="{17D70390-D277-7440-A4D2-A33BE8781267}" destId="{3E43EF61-104C-CE44-9170-FAB80B8B2734}" srcOrd="0" destOrd="0" presId="urn:microsoft.com/office/officeart/2005/8/layout/vList5"/>
    <dgm:cxn modelId="{8EF729EC-FAA7-5042-8602-B2EE1682A948}" srcId="{17D70390-D277-7440-A4D2-A33BE8781267}" destId="{B463374E-D0B1-5342-819A-90093CDF4D63}" srcOrd="0" destOrd="0" parTransId="{F077728F-E5F7-FE4C-80CE-90D7D1D989CC}" sibTransId="{D84F39E8-53CE-8443-B60C-D7062B3A4950}"/>
    <dgm:cxn modelId="{EBD73CF3-BF10-ED42-8E1E-F4FF06A0CC08}" type="presOf" srcId="{F5058441-85E2-4B47-BDCA-96BAFB209DF6}" destId="{5A520C62-7B3E-1549-B9AB-2D5226E057A7}" srcOrd="0" destOrd="0" presId="urn:microsoft.com/office/officeart/2005/8/layout/vList5"/>
    <dgm:cxn modelId="{58D30F66-A7D7-2848-B7D9-450F0F5530D9}" type="presParOf" srcId="{5A520C62-7B3E-1549-B9AB-2D5226E057A7}" destId="{E088AF89-1BE8-954E-A950-62C1C732F098}" srcOrd="0" destOrd="0" presId="urn:microsoft.com/office/officeart/2005/8/layout/vList5"/>
    <dgm:cxn modelId="{15121592-1505-E34A-B92F-9BA441A149D8}" type="presParOf" srcId="{E088AF89-1BE8-954E-A950-62C1C732F098}" destId="{3E43EF61-104C-CE44-9170-FAB80B8B2734}" srcOrd="0" destOrd="0" presId="urn:microsoft.com/office/officeart/2005/8/layout/vList5"/>
    <dgm:cxn modelId="{35038AFF-8D00-3A4F-B381-42622050BAA7}" type="presParOf" srcId="{E088AF89-1BE8-954E-A950-62C1C732F098}" destId="{BCD84419-FB33-2E44-955E-B74E269E8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1260AB-50CE-B943-8F6E-844B1F975478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C93E5-E23A-CD4A-B069-FE9A1A71C554}">
      <dgm:prSet phldrT="[Text]" custT="1"/>
      <dgm:spPr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gm:t>
    </dgm:pt>
    <dgm:pt modelId="{CFD3E530-7A40-6949-B131-1297399978E7}" type="parTrans" cxnId="{52714DFB-EB75-5F42-8620-376A801CB609}">
      <dgm:prSet/>
      <dgm:spPr/>
      <dgm:t>
        <a:bodyPr/>
        <a:lstStyle/>
        <a:p>
          <a:endParaRPr lang="en-US"/>
        </a:p>
      </dgm:t>
    </dgm:pt>
    <dgm:pt modelId="{437B1154-62BC-DE40-8CFE-FF4FAC6B4F6A}" type="sibTrans" cxnId="{52714DFB-EB75-5F42-8620-376A801CB609}">
      <dgm:prSet/>
      <dgm:spPr/>
      <dgm:t>
        <a:bodyPr/>
        <a:lstStyle/>
        <a:p>
          <a:endParaRPr lang="en-US"/>
        </a:p>
      </dgm:t>
    </dgm:pt>
    <dgm:pt modelId="{D8242FA0-DBE6-2F41-B1A1-6B04273504D7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Publicly available directory</a:t>
          </a:r>
        </a:p>
      </dgm:t>
    </dgm:pt>
    <dgm:pt modelId="{00455FAC-C462-804F-8473-B3AD673497BB}" type="parTrans" cxnId="{5B59991C-6C4A-3848-977E-2385CAE1870E}">
      <dgm:prSet/>
      <dgm:spPr/>
      <dgm:t>
        <a:bodyPr/>
        <a:lstStyle/>
        <a:p>
          <a:endParaRPr lang="en-US"/>
        </a:p>
      </dgm:t>
    </dgm:pt>
    <dgm:pt modelId="{D9F0E848-05EC-E34F-8B51-74C5AACBDD3D}" type="sibTrans" cxnId="{5B59991C-6C4A-3848-977E-2385CAE1870E}">
      <dgm:prSet/>
      <dgm:spPr/>
      <dgm:t>
        <a:bodyPr/>
        <a:lstStyle/>
        <a:p>
          <a:endParaRPr lang="en-US"/>
        </a:p>
      </dgm:t>
    </dgm:pt>
    <dgm:pt modelId="{9E86BE0F-882F-8A45-9F90-07DB01826ED4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Public-key authority</a:t>
          </a:r>
        </a:p>
      </dgm:t>
    </dgm:pt>
    <dgm:pt modelId="{2621CB87-F711-584C-BF4B-C2A26C12A44E}" type="parTrans" cxnId="{6E381C72-22A6-394A-93F3-A718DFDD40A5}">
      <dgm:prSet/>
      <dgm:spPr/>
      <dgm:t>
        <a:bodyPr/>
        <a:lstStyle/>
        <a:p>
          <a:endParaRPr lang="en-US"/>
        </a:p>
      </dgm:t>
    </dgm:pt>
    <dgm:pt modelId="{ABDBA35A-5860-524C-B486-BBB10626BE07}" type="sibTrans" cxnId="{6E381C72-22A6-394A-93F3-A718DFDD40A5}">
      <dgm:prSet/>
      <dgm:spPr/>
      <dgm:t>
        <a:bodyPr/>
        <a:lstStyle/>
        <a:p>
          <a:endParaRPr lang="en-US"/>
        </a:p>
      </dgm:t>
    </dgm:pt>
    <dgm:pt modelId="{9E781BB7-2595-374A-AF7F-7B9D1A7C305F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>
              <a:solidFill>
                <a:schemeClr val="tx1"/>
              </a:solidFill>
            </a:rPr>
            <a:t>Public-key certificates</a:t>
          </a:r>
        </a:p>
      </dgm:t>
    </dgm:pt>
    <dgm:pt modelId="{A2839A54-C84E-7340-B2A6-497D366C7124}" type="parTrans" cxnId="{4CDA13E0-E087-3D4D-9E41-B70EF4DF7406}">
      <dgm:prSet/>
      <dgm:spPr/>
      <dgm:t>
        <a:bodyPr/>
        <a:lstStyle/>
        <a:p>
          <a:endParaRPr lang="en-US"/>
        </a:p>
      </dgm:t>
    </dgm:pt>
    <dgm:pt modelId="{73EA3CCA-33F2-4446-9EEB-C4F4E7E78147}" type="sibTrans" cxnId="{4CDA13E0-E087-3D4D-9E41-B70EF4DF7406}">
      <dgm:prSet/>
      <dgm:spPr/>
      <dgm:t>
        <a:bodyPr/>
        <a:lstStyle/>
        <a:p>
          <a:endParaRPr lang="en-US"/>
        </a:p>
      </dgm:t>
    </dgm:pt>
    <dgm:pt modelId="{11A4F965-7687-6949-A498-549AE6AD740B}" type="pres">
      <dgm:prSet presAssocID="{B21260AB-50CE-B943-8F6E-844B1F975478}" presName="matrix" presStyleCnt="0">
        <dgm:presLayoutVars>
          <dgm:chMax val="1"/>
          <dgm:dir/>
          <dgm:resizeHandles val="exact"/>
        </dgm:presLayoutVars>
      </dgm:prSet>
      <dgm:spPr/>
    </dgm:pt>
    <dgm:pt modelId="{3D0E7E64-D275-2E42-9662-39C3596309EE}" type="pres">
      <dgm:prSet presAssocID="{B21260AB-50CE-B943-8F6E-844B1F975478}" presName="diamond" presStyleLbl="bgShp" presStyleIdx="0" presStyleCnt="1"/>
      <dgm:spPr>
        <a:solidFill>
          <a:schemeClr val="accent1"/>
        </a:solidFill>
        <a:ln>
          <a:solidFill>
            <a:schemeClr val="tx1"/>
          </a:solidFill>
        </a:ln>
      </dgm:spPr>
    </dgm:pt>
    <dgm:pt modelId="{2D6D00B8-271E-D940-81E8-400514989AA7}" type="pres">
      <dgm:prSet presAssocID="{B21260AB-50CE-B943-8F6E-844B1F9754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8ED783-8646-9A4E-928D-11D8F659505E}" type="pres">
      <dgm:prSet presAssocID="{B21260AB-50CE-B943-8F6E-844B1F9754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12D2CB-51B2-1B41-93F4-1FB5EC23A0A3}" type="pres">
      <dgm:prSet presAssocID="{B21260AB-50CE-B943-8F6E-844B1F9754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DDC718-A30F-D842-9D3F-15D1CB398EE5}" type="pres">
      <dgm:prSet presAssocID="{B21260AB-50CE-B943-8F6E-844B1F9754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604E1A-9C14-9A4B-95DE-F21B0949E691}" type="presOf" srcId="{D8242FA0-DBE6-2F41-B1A1-6B04273504D7}" destId="{538ED783-8646-9A4E-928D-11D8F659505E}" srcOrd="0" destOrd="0" presId="urn:microsoft.com/office/officeart/2005/8/layout/matrix3"/>
    <dgm:cxn modelId="{5B59991C-6C4A-3848-977E-2385CAE1870E}" srcId="{B21260AB-50CE-B943-8F6E-844B1F975478}" destId="{D8242FA0-DBE6-2F41-B1A1-6B04273504D7}" srcOrd="1" destOrd="0" parTransId="{00455FAC-C462-804F-8473-B3AD673497BB}" sibTransId="{D9F0E848-05EC-E34F-8B51-74C5AACBDD3D}"/>
    <dgm:cxn modelId="{6E381C72-22A6-394A-93F3-A718DFDD40A5}" srcId="{B21260AB-50CE-B943-8F6E-844B1F975478}" destId="{9E86BE0F-882F-8A45-9F90-07DB01826ED4}" srcOrd="2" destOrd="0" parTransId="{2621CB87-F711-584C-BF4B-C2A26C12A44E}" sibTransId="{ABDBA35A-5860-524C-B486-BBB10626BE07}"/>
    <dgm:cxn modelId="{C36B41AA-C859-CD4E-BFD0-C677F324E575}" type="presOf" srcId="{9E86BE0F-882F-8A45-9F90-07DB01826ED4}" destId="{3312D2CB-51B2-1B41-93F4-1FB5EC23A0A3}" srcOrd="0" destOrd="0" presId="urn:microsoft.com/office/officeart/2005/8/layout/matrix3"/>
    <dgm:cxn modelId="{9D71C0B3-F570-3649-A23D-B7B6E22B3C4A}" type="presOf" srcId="{9E781BB7-2595-374A-AF7F-7B9D1A7C305F}" destId="{88DDC718-A30F-D842-9D3F-15D1CB398EE5}" srcOrd="0" destOrd="0" presId="urn:microsoft.com/office/officeart/2005/8/layout/matrix3"/>
    <dgm:cxn modelId="{D9626BCA-82A2-F246-A193-3775976DF508}" type="presOf" srcId="{B21260AB-50CE-B943-8F6E-844B1F975478}" destId="{11A4F965-7687-6949-A498-549AE6AD740B}" srcOrd="0" destOrd="0" presId="urn:microsoft.com/office/officeart/2005/8/layout/matrix3"/>
    <dgm:cxn modelId="{005142D9-51DD-2F4F-9B69-82FD7DDBFBF9}" type="presOf" srcId="{F5EC93E5-E23A-CD4A-B069-FE9A1A71C554}" destId="{2D6D00B8-271E-D940-81E8-400514989AA7}" srcOrd="0" destOrd="0" presId="urn:microsoft.com/office/officeart/2005/8/layout/matrix3"/>
    <dgm:cxn modelId="{4CDA13E0-E087-3D4D-9E41-B70EF4DF7406}" srcId="{B21260AB-50CE-B943-8F6E-844B1F975478}" destId="{9E781BB7-2595-374A-AF7F-7B9D1A7C305F}" srcOrd="3" destOrd="0" parTransId="{A2839A54-C84E-7340-B2A6-497D366C7124}" sibTransId="{73EA3CCA-33F2-4446-9EEB-C4F4E7E78147}"/>
    <dgm:cxn modelId="{52714DFB-EB75-5F42-8620-376A801CB609}" srcId="{B21260AB-50CE-B943-8F6E-844B1F975478}" destId="{F5EC93E5-E23A-CD4A-B069-FE9A1A71C554}" srcOrd="0" destOrd="0" parTransId="{CFD3E530-7A40-6949-B131-1297399978E7}" sibTransId="{437B1154-62BC-DE40-8CFE-FF4FAC6B4F6A}"/>
    <dgm:cxn modelId="{B98593A7-4D52-BD40-9987-2ACFC0E60FA8}" type="presParOf" srcId="{11A4F965-7687-6949-A498-549AE6AD740B}" destId="{3D0E7E64-D275-2E42-9662-39C3596309EE}" srcOrd="0" destOrd="0" presId="urn:microsoft.com/office/officeart/2005/8/layout/matrix3"/>
    <dgm:cxn modelId="{7147E65A-6E76-2C4F-A888-E10B297964D4}" type="presParOf" srcId="{11A4F965-7687-6949-A498-549AE6AD740B}" destId="{2D6D00B8-271E-D940-81E8-400514989AA7}" srcOrd="1" destOrd="0" presId="urn:microsoft.com/office/officeart/2005/8/layout/matrix3"/>
    <dgm:cxn modelId="{76054C0C-D9F7-7048-AA58-8A8C07AC718D}" type="presParOf" srcId="{11A4F965-7687-6949-A498-549AE6AD740B}" destId="{538ED783-8646-9A4E-928D-11D8F659505E}" srcOrd="2" destOrd="0" presId="urn:microsoft.com/office/officeart/2005/8/layout/matrix3"/>
    <dgm:cxn modelId="{68D436D9-F55A-B349-B594-CD5D743B742C}" type="presParOf" srcId="{11A4F965-7687-6949-A498-549AE6AD740B}" destId="{3312D2CB-51B2-1B41-93F4-1FB5EC23A0A3}" srcOrd="3" destOrd="0" presId="urn:microsoft.com/office/officeart/2005/8/layout/matrix3"/>
    <dgm:cxn modelId="{E7CC7FA1-189D-5E45-BAA2-ECE586CD9A1C}" type="presParOf" srcId="{11A4F965-7687-6949-A498-549AE6AD740B}" destId="{88DDC718-A30F-D842-9D3F-15D1CB398E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8B755A-517F-AC44-939C-00EBD53CCAC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38FC-D64A-8C47-BC6F-37A1163DE6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User certificates generated by a CA have the following characteristics:</a:t>
          </a:r>
          <a:endParaRPr lang="en-US" dirty="0"/>
        </a:p>
      </dgm:t>
    </dgm:pt>
    <dgm:pt modelId="{342A1B33-3408-154B-B14E-2C03F8E528BD}" type="parTrans" cxnId="{89E279F1-F4C3-E74D-8A9A-42ECFBFAACC8}">
      <dgm:prSet/>
      <dgm:spPr/>
      <dgm:t>
        <a:bodyPr/>
        <a:lstStyle/>
        <a:p>
          <a:endParaRPr lang="en-US"/>
        </a:p>
      </dgm:t>
    </dgm:pt>
    <dgm:pt modelId="{4F26B85C-80A4-0F4A-B020-BA89BB6C80A6}" type="sibTrans" cxnId="{89E279F1-F4C3-E74D-8A9A-42ECFBFAACC8}">
      <dgm:prSet/>
      <dgm:spPr/>
      <dgm:t>
        <a:bodyPr/>
        <a:lstStyle/>
        <a:p>
          <a:endParaRPr lang="en-US"/>
        </a:p>
      </dgm:t>
    </dgm:pt>
    <dgm:pt modelId="{285C4ADE-837F-2047-AEDC-3347D69D924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Any user with access to the public key of the CA can verify the user public key that was certified</a:t>
          </a:r>
        </a:p>
      </dgm:t>
    </dgm:pt>
    <dgm:pt modelId="{8DE99CF2-DC1B-954A-8E77-FAAB2B5D10AB}" type="parTrans" cxnId="{85A61E80-841A-784F-A553-AA79F570DA57}">
      <dgm:prSet/>
      <dgm:spPr/>
      <dgm:t>
        <a:bodyPr/>
        <a:lstStyle/>
        <a:p>
          <a:endParaRPr lang="en-US"/>
        </a:p>
      </dgm:t>
    </dgm:pt>
    <dgm:pt modelId="{A607DF25-60C7-974D-A307-38CE6FC732AE}" type="sibTrans" cxnId="{85A61E80-841A-784F-A553-AA79F570DA57}">
      <dgm:prSet/>
      <dgm:spPr/>
      <dgm:t>
        <a:bodyPr/>
        <a:lstStyle/>
        <a:p>
          <a:endParaRPr lang="en-US"/>
        </a:p>
      </dgm:t>
    </dgm:pt>
    <dgm:pt modelId="{01797932-FE92-BA49-B9BD-49C10034966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/>
            <a:t>No party other than the certification authority can modify the certificate without this being detected</a:t>
          </a:r>
        </a:p>
      </dgm:t>
    </dgm:pt>
    <dgm:pt modelId="{7CB9946F-3CC7-4F49-BE4E-43B0F4BAF2C8}" type="parTrans" cxnId="{DBCB35F4-F86A-8F49-8CB1-E2394F0B826B}">
      <dgm:prSet/>
      <dgm:spPr/>
      <dgm:t>
        <a:bodyPr/>
        <a:lstStyle/>
        <a:p>
          <a:endParaRPr lang="en-US"/>
        </a:p>
      </dgm:t>
    </dgm:pt>
    <dgm:pt modelId="{F72721FE-796A-AF41-9122-1DC57A0C8ED7}" type="sibTrans" cxnId="{DBCB35F4-F86A-8F49-8CB1-E2394F0B826B}">
      <dgm:prSet/>
      <dgm:spPr/>
      <dgm:t>
        <a:bodyPr/>
        <a:lstStyle/>
        <a:p>
          <a:endParaRPr lang="en-US"/>
        </a:p>
      </dgm:t>
    </dgm:pt>
    <dgm:pt modelId="{1A8B542E-534C-164F-8EFA-E4BFB8E93F5C}" type="pres">
      <dgm:prSet presAssocID="{8A8B755A-517F-AC44-939C-00EBD53CCACB}" presName="Name0" presStyleCnt="0">
        <dgm:presLayoutVars>
          <dgm:dir/>
          <dgm:animLvl val="lvl"/>
          <dgm:resizeHandles val="exact"/>
        </dgm:presLayoutVars>
      </dgm:prSet>
      <dgm:spPr/>
    </dgm:pt>
    <dgm:pt modelId="{257DFFE6-8700-9A40-8592-08A8D7136359}" type="pres">
      <dgm:prSet presAssocID="{E66338FC-D64A-8C47-BC6F-37A1163DE6A9}" presName="linNode" presStyleCnt="0"/>
      <dgm:spPr/>
    </dgm:pt>
    <dgm:pt modelId="{0C8AC54C-E587-EC4F-9B8B-70A8685B8864}" type="pres">
      <dgm:prSet presAssocID="{E66338FC-D64A-8C47-BC6F-37A1163DE6A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866CC99-65DF-C54D-87BF-E319C6A76B01}" type="pres">
      <dgm:prSet presAssocID="{E66338FC-D64A-8C47-BC6F-37A1163DE6A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C1EB77B-E54A-B04C-9F59-A8C166F77482}" type="presOf" srcId="{285C4ADE-837F-2047-AEDC-3347D69D9243}" destId="{7866CC99-65DF-C54D-87BF-E319C6A76B01}" srcOrd="0" destOrd="0" presId="urn:microsoft.com/office/officeart/2005/8/layout/vList5"/>
    <dgm:cxn modelId="{85A61E80-841A-784F-A553-AA79F570DA57}" srcId="{E66338FC-D64A-8C47-BC6F-37A1163DE6A9}" destId="{285C4ADE-837F-2047-AEDC-3347D69D9243}" srcOrd="0" destOrd="0" parTransId="{8DE99CF2-DC1B-954A-8E77-FAAB2B5D10AB}" sibTransId="{A607DF25-60C7-974D-A307-38CE6FC732AE}"/>
    <dgm:cxn modelId="{FC2D509D-C818-8641-96FB-3DD5086D383C}" type="presOf" srcId="{8A8B755A-517F-AC44-939C-00EBD53CCACB}" destId="{1A8B542E-534C-164F-8EFA-E4BFB8E93F5C}" srcOrd="0" destOrd="0" presId="urn:microsoft.com/office/officeart/2005/8/layout/vList5"/>
    <dgm:cxn modelId="{C12FCAE6-BE5C-6941-89B2-2AD5F5E51F9E}" type="presOf" srcId="{E66338FC-D64A-8C47-BC6F-37A1163DE6A9}" destId="{0C8AC54C-E587-EC4F-9B8B-70A8685B8864}" srcOrd="0" destOrd="0" presId="urn:microsoft.com/office/officeart/2005/8/layout/vList5"/>
    <dgm:cxn modelId="{89E279F1-F4C3-E74D-8A9A-42ECFBFAACC8}" srcId="{8A8B755A-517F-AC44-939C-00EBD53CCACB}" destId="{E66338FC-D64A-8C47-BC6F-37A1163DE6A9}" srcOrd="0" destOrd="0" parTransId="{342A1B33-3408-154B-B14E-2C03F8E528BD}" sibTransId="{4F26B85C-80A4-0F4A-B020-BA89BB6C80A6}"/>
    <dgm:cxn modelId="{5C2B9BF2-365F-9D42-9597-955AA8C498B2}" type="presOf" srcId="{01797932-FE92-BA49-B9BD-49C10034966D}" destId="{7866CC99-65DF-C54D-87BF-E319C6A76B01}" srcOrd="0" destOrd="1" presId="urn:microsoft.com/office/officeart/2005/8/layout/vList5"/>
    <dgm:cxn modelId="{DBCB35F4-F86A-8F49-8CB1-E2394F0B826B}" srcId="{E66338FC-D64A-8C47-BC6F-37A1163DE6A9}" destId="{01797932-FE92-BA49-B9BD-49C10034966D}" srcOrd="1" destOrd="0" parTransId="{7CB9946F-3CC7-4F49-BE4E-43B0F4BAF2C8}" sibTransId="{F72721FE-796A-AF41-9122-1DC57A0C8ED7}"/>
    <dgm:cxn modelId="{690521B2-1E88-F348-AC86-5C11C38EEA2F}" type="presParOf" srcId="{1A8B542E-534C-164F-8EFA-E4BFB8E93F5C}" destId="{257DFFE6-8700-9A40-8592-08A8D7136359}" srcOrd="0" destOrd="0" presId="urn:microsoft.com/office/officeart/2005/8/layout/vList5"/>
    <dgm:cxn modelId="{26A5B85B-EA05-4243-BE35-FFBA4C50027D}" type="presParOf" srcId="{257DFFE6-8700-9A40-8592-08A8D7136359}" destId="{0C8AC54C-E587-EC4F-9B8B-70A8685B8864}" srcOrd="0" destOrd="0" presId="urn:microsoft.com/office/officeart/2005/8/layout/vList5"/>
    <dgm:cxn modelId="{06498FCE-7E1D-1F4E-BB99-B102DC3FF2F3}" type="presParOf" srcId="{257DFFE6-8700-9A40-8592-08A8D7136359}" destId="{7866CC99-65DF-C54D-87BF-E319C6A76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F974F-999E-C64C-A7AC-D1911D36A5AE}">
      <dsp:nvSpPr>
        <dsp:cNvPr id="0" name=""/>
        <dsp:cNvSpPr/>
      </dsp:nvSpPr>
      <dsp:spPr>
        <a:xfrm>
          <a:off x="2650130" y="2794514"/>
          <a:ext cx="1954530" cy="195453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Three tests</a:t>
          </a:r>
        </a:p>
      </dsp:txBody>
      <dsp:txXfrm>
        <a:off x="2936364" y="3080748"/>
        <a:ext cx="1382062" cy="1382062"/>
      </dsp:txXfrm>
    </dsp:sp>
    <dsp:sp modelId="{EC816666-D007-9744-B654-0F381FA367E7}">
      <dsp:nvSpPr>
        <dsp:cNvPr id="0" name=""/>
        <dsp:cNvSpPr/>
      </dsp:nvSpPr>
      <dsp:spPr>
        <a:xfrm rot="12719937">
          <a:off x="2184911" y="2866004"/>
          <a:ext cx="667999" cy="36999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9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95E3A-BB74-AE4B-A8C5-D9253E7FDBB3}">
      <dsp:nvSpPr>
        <dsp:cNvPr id="0" name=""/>
        <dsp:cNvSpPr/>
      </dsp:nvSpPr>
      <dsp:spPr>
        <a:xfrm>
          <a:off x="52542" y="692756"/>
          <a:ext cx="1970811" cy="29220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Frequency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basic test and must be included in any test suite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ones and zeros in a sequence is approximately the same as would be expected for a truly random sequence</a:t>
          </a:r>
        </a:p>
      </dsp:txBody>
      <dsp:txXfrm>
        <a:off x="110265" y="750479"/>
        <a:ext cx="1855365" cy="2806598"/>
      </dsp:txXfrm>
    </dsp:sp>
    <dsp:sp modelId="{05835BB5-6694-E646-92BA-0B693BBD92E3}">
      <dsp:nvSpPr>
        <dsp:cNvPr id="0" name=""/>
        <dsp:cNvSpPr/>
      </dsp:nvSpPr>
      <dsp:spPr>
        <a:xfrm rot="16223858">
          <a:off x="3431206" y="2338906"/>
          <a:ext cx="479346" cy="329417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16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69229-F332-FD40-8E55-0BB5EDD7F938}">
      <dsp:nvSpPr>
        <dsp:cNvPr id="0" name=""/>
        <dsp:cNvSpPr/>
      </dsp:nvSpPr>
      <dsp:spPr>
        <a:xfrm>
          <a:off x="2187881" y="-253244"/>
          <a:ext cx="2917521" cy="25035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Runs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of this test is the total number of runs in the sequence, where a run is an uninterrupted sequence of identical bits bounded before and after with a bit of the opposite value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determine whether the number of runs of ones and zeros of various lengths is as expected for a random sequence</a:t>
          </a:r>
        </a:p>
      </dsp:txBody>
      <dsp:txXfrm>
        <a:off x="2261207" y="-179918"/>
        <a:ext cx="2770869" cy="2356868"/>
      </dsp:txXfrm>
    </dsp:sp>
    <dsp:sp modelId="{5C33EB83-07EC-EE41-B777-E6D006E71A17}">
      <dsp:nvSpPr>
        <dsp:cNvPr id="0" name=""/>
        <dsp:cNvSpPr/>
      </dsp:nvSpPr>
      <dsp:spPr>
        <a:xfrm rot="19708540">
          <a:off x="4445090" y="2909767"/>
          <a:ext cx="576181" cy="509319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10799999" rev="0"/>
          </a:camera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7CD39-4A83-5B4E-A0FE-57CD62BEB35B}">
      <dsp:nvSpPr>
        <dsp:cNvPr id="0" name=""/>
        <dsp:cNvSpPr/>
      </dsp:nvSpPr>
      <dsp:spPr>
        <a:xfrm>
          <a:off x="5240198" y="231746"/>
          <a:ext cx="1862243" cy="395925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Maurer’s universal statistical 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 is the number of bits between matching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Purpose is to detect whether or not the sequence can be significantly compressed without loss of information.  A significantly compressible sequence is considered to be non-random</a:t>
          </a:r>
        </a:p>
      </dsp:txBody>
      <dsp:txXfrm>
        <a:off x="5294741" y="286289"/>
        <a:ext cx="1753157" cy="38501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9981-55C7-D54A-9D00-9C8DCE061238}">
      <dsp:nvSpPr>
        <dsp:cNvPr id="0" name=""/>
        <dsp:cNvSpPr/>
      </dsp:nvSpPr>
      <dsp:spPr>
        <a:xfrm>
          <a:off x="152391" y="24686"/>
          <a:ext cx="2362229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</a:p>
      </dsp:txBody>
      <dsp:txXfrm>
        <a:off x="182833" y="55128"/>
        <a:ext cx="2301345" cy="562726"/>
      </dsp:txXfrm>
    </dsp:sp>
    <dsp:sp modelId="{8584B829-6521-8F46-B1D2-6ACF161E5891}">
      <dsp:nvSpPr>
        <dsp:cNvPr id="0" name=""/>
        <dsp:cNvSpPr/>
      </dsp:nvSpPr>
      <dsp:spPr>
        <a:xfrm>
          <a:off x="0" y="672014"/>
          <a:ext cx="601980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Authority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Subject key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Key 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Private-key usage period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Certificate policies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Policy mappings</a:t>
          </a:r>
          <a:endParaRPr lang="en-AU" sz="2000" kern="1200" dirty="0"/>
        </a:p>
      </dsp:txBody>
      <dsp:txXfrm>
        <a:off x="0" y="672014"/>
        <a:ext cx="6019800" cy="2098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7BACD-1F98-A247-9FFB-85F148D93206}">
      <dsp:nvSpPr>
        <dsp:cNvPr id="0" name=""/>
        <dsp:cNvSpPr/>
      </dsp:nvSpPr>
      <dsp:spPr>
        <a:xfrm>
          <a:off x="3699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Sound/video input</a:t>
          </a:r>
        </a:p>
      </dsp:txBody>
      <dsp:txXfrm>
        <a:off x="3699" y="0"/>
        <a:ext cx="3558554" cy="960120"/>
      </dsp:txXfrm>
    </dsp:sp>
    <dsp:sp modelId="{A6E376E8-25CE-0043-97C5-EB861FB57237}">
      <dsp:nvSpPr>
        <dsp:cNvPr id="0" name=""/>
        <dsp:cNvSpPr/>
      </dsp:nvSpPr>
      <dsp:spPr>
        <a:xfrm>
          <a:off x="359554" y="961057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input from a sound digitizer with no source plugged in or from a camera with the lens cap on is essentially thermal noise</a:t>
          </a:r>
        </a:p>
      </dsp:txBody>
      <dsp:txXfrm>
        <a:off x="387817" y="989320"/>
        <a:ext cx="2790317" cy="908438"/>
      </dsp:txXfrm>
    </dsp:sp>
    <dsp:sp modelId="{AF796BFB-3925-0C47-A6CE-13A1100DB9DD}">
      <dsp:nvSpPr>
        <dsp:cNvPr id="0" name=""/>
        <dsp:cNvSpPr/>
      </dsp:nvSpPr>
      <dsp:spPr>
        <a:xfrm>
          <a:off x="359554" y="2074478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If the system has enough gain to detect anything, such input can provide reasonable high quality random bits</a:t>
          </a:r>
        </a:p>
      </dsp:txBody>
      <dsp:txXfrm>
        <a:off x="387817" y="2102741"/>
        <a:ext cx="2790317" cy="908438"/>
      </dsp:txXfrm>
    </dsp:sp>
    <dsp:sp modelId="{0D2A5CB5-1755-D24A-84F3-543A1BE3078E}">
      <dsp:nvSpPr>
        <dsp:cNvPr id="0" name=""/>
        <dsp:cNvSpPr/>
      </dsp:nvSpPr>
      <dsp:spPr>
        <a:xfrm>
          <a:off x="3829145" y="0"/>
          <a:ext cx="3558554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Disk drives</a:t>
          </a:r>
        </a:p>
      </dsp:txBody>
      <dsp:txXfrm>
        <a:off x="3829145" y="0"/>
        <a:ext cx="3558554" cy="960120"/>
      </dsp:txXfrm>
    </dsp:sp>
    <dsp:sp modelId="{6D884ED3-FD7F-454A-8509-2A46F0170E2E}">
      <dsp:nvSpPr>
        <dsp:cNvPr id="0" name=""/>
        <dsp:cNvSpPr/>
      </dsp:nvSpPr>
      <dsp:spPr>
        <a:xfrm>
          <a:off x="4185001" y="961057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Have small random fluctuations in their rotational speed due to chaotic air turbulence</a:t>
          </a:r>
        </a:p>
      </dsp:txBody>
      <dsp:txXfrm>
        <a:off x="4213264" y="989320"/>
        <a:ext cx="2790317" cy="908438"/>
      </dsp:txXfrm>
    </dsp:sp>
    <dsp:sp modelId="{7C552FF8-E85B-AB41-A161-770BD96CE149}">
      <dsp:nvSpPr>
        <dsp:cNvPr id="0" name=""/>
        <dsp:cNvSpPr/>
      </dsp:nvSpPr>
      <dsp:spPr>
        <a:xfrm>
          <a:off x="4185001" y="2074478"/>
          <a:ext cx="2846843" cy="9649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addition of low-level disk seek-time instrumentation produces a series of measurements that contain this randomness</a:t>
          </a:r>
        </a:p>
      </dsp:txBody>
      <dsp:txXfrm>
        <a:off x="4213264" y="2102741"/>
        <a:ext cx="2790317" cy="90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211F7-928F-5B4F-BC62-67AC0D6D308E}">
      <dsp:nvSpPr>
        <dsp:cNvPr id="0" name=""/>
        <dsp:cNvSpPr/>
      </dsp:nvSpPr>
      <dsp:spPr>
        <a:xfrm>
          <a:off x="0" y="0"/>
          <a:ext cx="6995160" cy="13944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 800-90B specifies that health tests should also be applied to the output of the conditioning component, but does not indicate which tests to use</a:t>
          </a:r>
        </a:p>
      </dsp:txBody>
      <dsp:txXfrm>
        <a:off x="40842" y="40842"/>
        <a:ext cx="5490429" cy="1312776"/>
      </dsp:txXfrm>
    </dsp:sp>
    <dsp:sp modelId="{1781F5A8-F089-D54C-AECD-0A1AAE46AA2B}">
      <dsp:nvSpPr>
        <dsp:cNvPr id="0" name=""/>
        <dsp:cNvSpPr/>
      </dsp:nvSpPr>
      <dsp:spPr>
        <a:xfrm>
          <a:off x="617219" y="1626869"/>
          <a:ext cx="6995160" cy="13944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purpose of the health tests on the conditioning component is to assure that the output behaves as a true random bit stream</a:t>
          </a:r>
        </a:p>
      </dsp:txBody>
      <dsp:txXfrm>
        <a:off x="658061" y="1667711"/>
        <a:ext cx="5389857" cy="1312776"/>
      </dsp:txXfrm>
    </dsp:sp>
    <dsp:sp modelId="{C4A0F38C-F01B-AF4E-B7F8-7ED7859927DD}">
      <dsp:nvSpPr>
        <dsp:cNvPr id="0" name=""/>
        <dsp:cNvSpPr/>
      </dsp:nvSpPr>
      <dsp:spPr>
        <a:xfrm>
          <a:off x="1234439" y="3253739"/>
          <a:ext cx="6995160" cy="13944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reasonable to use the tests for randomness defined in SP 800-22</a:t>
          </a:r>
        </a:p>
      </dsp:txBody>
      <dsp:txXfrm>
        <a:off x="1275281" y="3294581"/>
        <a:ext cx="5389856" cy="1312776"/>
      </dsp:txXfrm>
    </dsp:sp>
    <dsp:sp modelId="{688D698D-F840-DC4D-9E71-BD1FC71D8950}">
      <dsp:nvSpPr>
        <dsp:cNvPr id="0" name=""/>
        <dsp:cNvSpPr/>
      </dsp:nvSpPr>
      <dsp:spPr>
        <a:xfrm>
          <a:off x="6088761" y="1057465"/>
          <a:ext cx="906399" cy="9063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292701" y="1057465"/>
        <a:ext cx="498519" cy="682065"/>
      </dsp:txXfrm>
    </dsp:sp>
    <dsp:sp modelId="{51240C16-D657-ED4F-B463-426F575E12E8}">
      <dsp:nvSpPr>
        <dsp:cNvPr id="0" name=""/>
        <dsp:cNvSpPr/>
      </dsp:nvSpPr>
      <dsp:spPr>
        <a:xfrm>
          <a:off x="6705980" y="2675039"/>
          <a:ext cx="906399" cy="9063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09920" y="2675039"/>
        <a:ext cx="498519" cy="682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FD422-CACC-E94C-8EC8-B1AB4ADE95D5}">
      <dsp:nvSpPr>
        <dsp:cNvPr id="0" name=""/>
        <dsp:cNvSpPr/>
      </dsp:nvSpPr>
      <dsp:spPr>
        <a:xfrm>
          <a:off x="2229382" y="0"/>
          <a:ext cx="5840578" cy="5105401"/>
        </a:xfrm>
        <a:prstGeom prst="rightArrow">
          <a:avLst>
            <a:gd name="adj1" fmla="val 70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 can select a key and physically deliver it to B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 third party can select the key and physically deliver it to A and B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If A and B have previously and recently used a key, one party can transmit the new key to the other, encrypted using the old key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If A and B each has an encrypted connection to a third party C, C can deliver a key on the encrypted links to A and B</a:t>
          </a:r>
        </a:p>
      </dsp:txBody>
      <dsp:txXfrm>
        <a:off x="3689527" y="765810"/>
        <a:ext cx="2847282" cy="3573781"/>
      </dsp:txXfrm>
    </dsp:sp>
    <dsp:sp modelId="{1D46FCAE-7D96-CA42-9A2E-9F9C5A569DF8}">
      <dsp:nvSpPr>
        <dsp:cNvPr id="0" name=""/>
        <dsp:cNvSpPr/>
      </dsp:nvSpPr>
      <dsp:spPr>
        <a:xfrm>
          <a:off x="769237" y="1092555"/>
          <a:ext cx="2920289" cy="292028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Given parties A and B, key distribution can be achieved in a number of ways:</a:t>
          </a:r>
        </a:p>
      </dsp:txBody>
      <dsp:txXfrm>
        <a:off x="1196903" y="1520221"/>
        <a:ext cx="2064957" cy="206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CD291-4ABD-E849-B5EA-3E45B57ABFE6}">
      <dsp:nvSpPr>
        <dsp:cNvPr id="0" name=""/>
        <dsp:cNvSpPr/>
      </dsp:nvSpPr>
      <dsp:spPr>
        <a:xfrm>
          <a:off x="0" y="2560612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a connectionless protocol there is no explicit connection initiation or termination, thus it is not obvious how often one needs to change the session key</a:t>
          </a:r>
        </a:p>
      </dsp:txBody>
      <dsp:txXfrm>
        <a:off x="0" y="2560612"/>
        <a:ext cx="2514600" cy="1980902"/>
      </dsp:txXfrm>
    </dsp:sp>
    <dsp:sp modelId="{1D6FFA14-3C7E-5C49-819D-8F25DC5DEA03}">
      <dsp:nvSpPr>
        <dsp:cNvPr id="0" name=""/>
        <dsp:cNvSpPr/>
      </dsp:nvSpPr>
      <dsp:spPr>
        <a:xfrm>
          <a:off x="0" y="249559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connection-oriented protocols one choice is to use the same session key for the length of time that the connection is open, using a new session key for each new session</a:t>
          </a:r>
        </a:p>
      </dsp:txBody>
      <dsp:txXfrm>
        <a:off x="0" y="249559"/>
        <a:ext cx="2514600" cy="1980902"/>
      </dsp:txXfrm>
    </dsp:sp>
    <dsp:sp modelId="{E42A840D-8093-7043-975E-A1210CD24AB9}">
      <dsp:nvSpPr>
        <dsp:cNvPr id="0" name=""/>
        <dsp:cNvSpPr/>
      </dsp:nvSpPr>
      <dsp:spPr>
        <a:xfrm>
          <a:off x="4126416" y="414635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security manager must balance competing considerations:</a:t>
          </a:r>
        </a:p>
      </dsp:txBody>
      <dsp:txXfrm>
        <a:off x="4174765" y="462984"/>
        <a:ext cx="2379429" cy="1554053"/>
      </dsp:txXfrm>
    </dsp:sp>
    <dsp:sp modelId="{691EDF75-8B08-A44D-989B-07679ED7B89A}">
      <dsp:nvSpPr>
        <dsp:cNvPr id="0" name=""/>
        <dsp:cNvSpPr/>
      </dsp:nvSpPr>
      <dsp:spPr>
        <a:xfrm>
          <a:off x="3754996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1609483" y="0"/>
              </a:moveTo>
              <a:lnTo>
                <a:pt x="1609483" y="330150"/>
              </a:lnTo>
              <a:lnTo>
                <a:pt x="0" y="330150"/>
              </a:lnTo>
              <a:lnTo>
                <a:pt x="0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7232-1E10-314A-808C-2F28F4419D11}">
      <dsp:nvSpPr>
        <dsp:cNvPr id="0" name=""/>
        <dsp:cNvSpPr/>
      </dsp:nvSpPr>
      <dsp:spPr>
        <a:xfrm>
          <a:off x="2516932" y="2725687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more frequently session keys are exchanged, the more secure they are</a:t>
          </a:r>
        </a:p>
      </dsp:txBody>
      <dsp:txXfrm>
        <a:off x="2565281" y="2774036"/>
        <a:ext cx="2379429" cy="1554053"/>
      </dsp:txXfrm>
    </dsp:sp>
    <dsp:sp modelId="{50EBB433-A0C9-2E40-86A3-1D2A8E1DEABC}">
      <dsp:nvSpPr>
        <dsp:cNvPr id="0" name=""/>
        <dsp:cNvSpPr/>
      </dsp:nvSpPr>
      <dsp:spPr>
        <a:xfrm>
          <a:off x="5364479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50"/>
              </a:lnTo>
              <a:lnTo>
                <a:pt x="1609483" y="330150"/>
              </a:lnTo>
              <a:lnTo>
                <a:pt x="1609483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837B-FC93-3145-B224-A6C4B1408C14}">
      <dsp:nvSpPr>
        <dsp:cNvPr id="0" name=""/>
        <dsp:cNvSpPr/>
      </dsp:nvSpPr>
      <dsp:spPr>
        <a:xfrm>
          <a:off x="5735899" y="2725687"/>
          <a:ext cx="2476127" cy="1650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distribution of session keys delays the start of any exchange and places a burden on network capacity</a:t>
          </a:r>
        </a:p>
      </dsp:txBody>
      <dsp:txXfrm>
        <a:off x="5784248" y="2774036"/>
        <a:ext cx="2379429" cy="1554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5FFE-6756-FA40-9EA6-2226FA9DEC18}">
      <dsp:nvSpPr>
        <dsp:cNvPr id="0" name=""/>
        <dsp:cNvSpPr/>
      </dsp:nvSpPr>
      <dsp:spPr>
        <a:xfrm>
          <a:off x="457200" y="-7623"/>
          <a:ext cx="2743200" cy="1912626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566F2-840D-C843-A056-9EDE93E4B3E3}">
      <dsp:nvSpPr>
        <dsp:cNvPr id="0" name=""/>
        <dsp:cNvSpPr/>
      </dsp:nvSpPr>
      <dsp:spPr>
        <a:xfrm>
          <a:off x="3810000" y="0"/>
          <a:ext cx="3810000" cy="21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Drawbacks: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tag length is limited to 8 bits, limiting its flexibility and functionality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Because the tag is not transmitted in clear form, it can be used only at the point of decryption, limiting the ways in which key use can be controlled</a:t>
          </a:r>
        </a:p>
      </dsp:txBody>
      <dsp:txXfrm>
        <a:off x="3810000" y="0"/>
        <a:ext cx="3810000" cy="2108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4419-FB33-2E44-955E-B74E269E8EC7}">
      <dsp:nvSpPr>
        <dsp:cNvPr id="0" name=""/>
        <dsp:cNvSpPr/>
      </dsp:nvSpPr>
      <dsp:spPr>
        <a:xfrm rot="5400000">
          <a:off x="3606800" y="-1277620"/>
          <a:ext cx="107696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Performance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Backward compatibility</a:t>
          </a:r>
        </a:p>
      </dsp:txBody>
      <dsp:txXfrm rot="-5400000">
        <a:off x="2194561" y="187192"/>
        <a:ext cx="3848867" cy="971814"/>
      </dsp:txXfrm>
    </dsp:sp>
    <dsp:sp modelId="{3E43EF61-104C-CE44-9170-FAB80B8B2734}">
      <dsp:nvSpPr>
        <dsp:cNvPr id="0" name=""/>
        <dsp:cNvSpPr/>
      </dsp:nvSpPr>
      <dsp:spPr>
        <a:xfrm>
          <a:off x="0" y="0"/>
          <a:ext cx="2194560" cy="13462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Rationale:</a:t>
          </a:r>
          <a:endParaRPr lang="en-US" sz="3300" kern="1200" dirty="0"/>
        </a:p>
      </dsp:txBody>
      <dsp:txXfrm>
        <a:off x="65716" y="65716"/>
        <a:ext cx="2063128" cy="1214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7E64-D275-2E42-9662-39C3596309EE}">
      <dsp:nvSpPr>
        <dsp:cNvPr id="0" name=""/>
        <dsp:cNvSpPr/>
      </dsp:nvSpPr>
      <dsp:spPr>
        <a:xfrm>
          <a:off x="1104899" y="0"/>
          <a:ext cx="4648200" cy="4648200"/>
        </a:xfrm>
        <a:prstGeom prst="diamond">
          <a:avLst/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D00B8-271E-D940-81E8-400514989AA7}">
      <dsp:nvSpPr>
        <dsp:cNvPr id="0" name=""/>
        <dsp:cNvSpPr/>
      </dsp:nvSpPr>
      <dsp:spPr>
        <a:xfrm>
          <a:off x="1546478" y="441578"/>
          <a:ext cx="1812798" cy="1812798"/>
        </a:xfrm>
        <a:prstGeom prst="roundRect">
          <a:avLst/>
        </a:prstGeom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 announcement</a:t>
          </a:r>
          <a:endParaRPr lang="en-US" sz="1600" b="1" i="0" kern="1200" dirty="0">
            <a:solidFill>
              <a:schemeClr val="tx1"/>
            </a:solidFill>
          </a:endParaRPr>
        </a:p>
      </dsp:txBody>
      <dsp:txXfrm>
        <a:off x="1634972" y="530072"/>
        <a:ext cx="1635810" cy="1635810"/>
      </dsp:txXfrm>
    </dsp:sp>
    <dsp:sp modelId="{538ED783-8646-9A4E-928D-11D8F659505E}">
      <dsp:nvSpPr>
        <dsp:cNvPr id="0" name=""/>
        <dsp:cNvSpPr/>
      </dsp:nvSpPr>
      <dsp:spPr>
        <a:xfrm>
          <a:off x="3498723" y="441578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Publicly available directory</a:t>
          </a:r>
        </a:p>
      </dsp:txBody>
      <dsp:txXfrm>
        <a:off x="3587217" y="530072"/>
        <a:ext cx="1635810" cy="1635810"/>
      </dsp:txXfrm>
    </dsp:sp>
    <dsp:sp modelId="{3312D2CB-51B2-1B41-93F4-1FB5EC23A0A3}">
      <dsp:nvSpPr>
        <dsp:cNvPr id="0" name=""/>
        <dsp:cNvSpPr/>
      </dsp:nvSpPr>
      <dsp:spPr>
        <a:xfrm>
          <a:off x="1546478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Public-key authority</a:t>
          </a:r>
        </a:p>
      </dsp:txBody>
      <dsp:txXfrm>
        <a:off x="1634972" y="2482317"/>
        <a:ext cx="1635810" cy="1635810"/>
      </dsp:txXfrm>
    </dsp:sp>
    <dsp:sp modelId="{88DDC718-A30F-D842-9D3F-15D1CB398EE5}">
      <dsp:nvSpPr>
        <dsp:cNvPr id="0" name=""/>
        <dsp:cNvSpPr/>
      </dsp:nvSpPr>
      <dsp:spPr>
        <a:xfrm>
          <a:off x="3498723" y="2393823"/>
          <a:ext cx="1812798" cy="1812798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solidFill>
                <a:schemeClr val="tx1"/>
              </a:solidFill>
            </a:rPr>
            <a:t>Public-key certificates</a:t>
          </a:r>
        </a:p>
      </dsp:txBody>
      <dsp:txXfrm>
        <a:off x="3587217" y="2482317"/>
        <a:ext cx="1635810" cy="16358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6CC99-65DF-C54D-87BF-E319C6A76B01}">
      <dsp:nvSpPr>
        <dsp:cNvPr id="0" name=""/>
        <dsp:cNvSpPr/>
      </dsp:nvSpPr>
      <dsp:spPr>
        <a:xfrm rot="5400000">
          <a:off x="3322320" y="-922020"/>
          <a:ext cx="1645920" cy="3901440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Any user with access to the public key of the CA can verify the user public key that was certified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No party other than the certification authority can modify the certificate without this being detected</a:t>
          </a:r>
        </a:p>
      </dsp:txBody>
      <dsp:txXfrm rot="-5400000">
        <a:off x="2194561" y="286086"/>
        <a:ext cx="3821093" cy="1485226"/>
      </dsp:txXfrm>
    </dsp:sp>
    <dsp:sp modelId="{0C8AC54C-E587-EC4F-9B8B-70A8685B8864}">
      <dsp:nvSpPr>
        <dsp:cNvPr id="0" name=""/>
        <dsp:cNvSpPr/>
      </dsp:nvSpPr>
      <dsp:spPr>
        <a:xfrm>
          <a:off x="0" y="0"/>
          <a:ext cx="2194560" cy="20574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User certificates generated by a CA have the following characteristics:</a:t>
          </a:r>
          <a:endParaRPr lang="en-US" sz="2100" kern="1200" dirty="0"/>
        </a:p>
      </dsp:txBody>
      <dsp:txXfrm>
        <a:off x="100434" y="100434"/>
        <a:ext cx="1993692" cy="1856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7A25-6BD4-A14D-85D1-655A12DF0D0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0F24D-9968-B043-BFD1-798A1F64A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FDABED8-1184-0240-B3DC-F1802F07F98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topics of cryptographic key management and cryptographic key distribution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complex, involving cryptographic, protocol, and management considerations.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this chapter is to give the reader a feel for the issues involved and a broad survey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various aspects of key management and distribution. For more information,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place to start is the three-volume NIST SP 800-57, followed by the recommended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readings listed at the end of this chapter.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nature of the health testing of the noise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source depends strongly on the technology used to produce noise. In general,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assume that the digitized output of the noise source will exhibit some bias. Thus,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traditional statistical tests, such as those defined in SP 800-22 and discussed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Section 8.1, are not useful for monitoring the noise source, because the noise source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likely to always fail. Rather, the tests on the noise source need to be tailored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expected statistical behavior of the correctly operating noise source. The goal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not to determine if the source is unbiased, which it isn’t, but if it is operating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800-90B specifies that continuous tests be done on digitized samples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obtained from the noise source (point A in Figure 8.9). The purpose is to test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variability. More specifically, the purpose is to determine if the noise source is producing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expected entropy rate. SP 800-909B mandates the use of two tests: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Repetition Count Test and the Adaptive Proportion Test.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Repetition Count Test  is designed to quickly detect a catastrophic failure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causes the noise source to become “stuck” on a single output value for a long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time. For this test, it is assumed that a given noise source is assessed to have a given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min-entropy value of H . The entropy is expressed as the amount of entropy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 sample, where a sample could be a single bit or some block of bits of length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With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assessed value of H , it is straightforward to calculate the probability that a sequence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C  consecutive samples will yield identical sample values.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Repetition Count Test starts by recording a sample value and then counting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of repetitions of the same value. If the counter reaches the cutoff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C, an error is reported. If a sample value is encountered that differs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preceding sample, then the counter is reset to 1 and the algorithm starts over.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Adaptive Proportion Test  is designed to detect a large loss of entropy,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might occur as a result of some physical failure or environmental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affecting the noise source. The test continuously measures the local frequency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occurrence of some sample value in a sequence of noise source samples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the sample occurs too frequently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800-90B specifies that continuous tests be done on digitized samples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obtained from the noise source (point A in Figure 8.9). The purpose is to test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variability. More specifically, the purpose is to determine if the noise source is producing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expected entropy rate. SP 800-909B mandates the use of two tests: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Repetition Count Test and the Adaptive Proportion Test.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Repetition Count Test  is designed to quickly detect a catastrophic failure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causes the noise source to become “stuck” on a single output value for a long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time. For this test, it is assumed that a given noise source is assessed to have a given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min-entropy value of H . The entropy is expressed as the amount of entropy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 sample, where a sample could be a single bit or some block of bits of length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With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assessed value of H , it is straightforward to calculate the probability that a sequence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C  consecutive samples will yield identical sample values.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Repetition Count Test starts by recording a sample value and then counting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of repetitions of the same value. If the counter reaches the cutoff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C, an error is reported. If a sample value is encountered that differs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preceding sample, then the counter is reset to 1 and the algorithm starts over.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Adaptive Proportion Test  is designed to detect a large loss of entropy,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might occur as a result of some physical failure or environmental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affecting the noise source. The test continuously measures the local frequency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occurrence of some sample value in a sequence of noise source samples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the sample occurs too frequently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800-90B specifies that health tests should also be applied to the output of the conditioning component (point B in Figure 8.9), but does not indicate which tests to use. The purpose of the health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on the conditioning component is to assure that the output behaves as a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stream. Thus, it is reasonable to use the tests for randomness defined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800-22, and described in Section 8.1.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TRNGs have traditionally been used only for key 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other applications where only a small number of random bits were required.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is because TRNGs have generally been inefficient, with a low bit rate of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 production.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commercially available TRNG that achieves bit production 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comparable with that of PRNGs is the Intel digital random number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(DRNG) [TAYL11], offered on new multicore chips since May 2012.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notable aspects of the DRNG: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It is implemented entirely in hardware. This provides greater security than a facility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includes a software component. A hardware-only implementation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also be able to achieve greater computation speed than a software module.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entire DRNG is on the same multicore chip as the processors. This eliminates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I/O delays found in other hardware random number generators.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8.10 shows the overall structure of the DRNG. The first stage of the DRNG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generates random numbers from thermal noise. The heart of the stage consists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inverters (NOT gates), with the output of each inverter connected to the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other. Such an arrangement has two stable states, with one inverter having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 of logical 1 and the other having an output of logical 0. The circuit is then configured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that both inverters are forced to have the same indeterminate state (both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inputs and both outputs at logical 1) by clock pulses. Random thermal noise within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inverters soon jostles the two inverters into a mutually stable state.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circuitry is intended to compensate for any biases or correlations. This stage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capable, with current hardware, of generating random bits at a rate of 4 Gbps.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first stage is generated 512 bits at a time. To assure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bit stream does not have skew or bias, a second stage of processing randomizes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its input using a cryptographic function. In this case, the function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CBC-MAC or CMAC, as specified in NIST SP 800-38B. In essence, CMAC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encrypts its input using the cipher block chaining (CBC) mode (Figure 6.4)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outputs the final block. We examine CMAC in detail in Chapter 12. The output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stage is generated 256 bits at a time and is intended to exhibit true randomness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no skew or bias.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the hardware’s circuitry generates random numbers from thermal noise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much more quickly than its predecessors, it’s still not fast enough for some of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requirements. To enable the DRNG to generate random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quickly as software PRNG, and also maintain the high quality of the random numbers,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third stage is added. This stage uses the 256-bit random numbers to seed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cryptographically secure PRNG that creates 128-bit numbers. From one 256-bit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seed, the PRNG can output many pseudorandom numbers, exceeding the 3-Gbps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rate of the entropy source. An upper bound of 511 128-bit samples can be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 seed. The algorithm used for this stage is CTR_DRBG, described in Section 8.3.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output of the DRNG is available to each of the cores on the chip via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RDRAND instruction. RDRAND retrieves a 16-, 32-, or 64-bit random value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makes it available in a software-accessible register.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Preliminary data from a pre-production sample on a system with a third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 Intel® Core™ family processor produced the following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[INTE12]: up to 70 million RDRAND invocations per second, and a random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production rate of over 4 Gbps.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5838-9FA1-9E47-8919-696C2FF9289F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symmetric encryption to work, the two parties to an exchange must share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key, and that key must be protected from access by others. Furthermore, frequent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changes are usually desirable to limit the amount of data compromised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attacker learns the key. Therefore, the strength of any cryptographic system rests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key distribution technique , a term that refers to the means of delivering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two parties who wish to exchange data without allowing others to see the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F8C1-3CF9-5D49-9E3D-0F315BFC7ECE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two parties A and B, key distribution can be achieved in a number of ways,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can select a key and physically deliver it to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third party can select the key and physically deliver it to A and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and B have previously and recently used a key, one party can transmit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key to the other, encrypted using the old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A and B each has an encrypted connection to a third party C, C can deliver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on the encrypted links to A and B.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Options 1 and 2 call for manual delivery of a key. For link encryption,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 reasonable requirement, because each link encryption device is going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exchanging data only with its partner on the other end of the link. However,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end-to-end encryption  over a network, manual delivery is awkward. In a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system, any given host or terminal may need to engage in exchanges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many other hosts and terminals over time. Thus, each device needs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supplied dynamically. The problem is especially difficult in a wide-area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scale of the problem depends on the number of communicating pairs that must be supported. If end-to-end encryption is done at a network or IP level, then a key is needed for each pair of hosts on the network that wish to communicate. Thus, if there are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hosts, the number of required keys is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[N(N – 1)]/2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If encryption is done at the application level, then a key is needed for every pair of users or processes that require communication. Thus, a network may have hundreds of hosts but thousands of users and processes. Figure 14.1 illustrates the magnitude of the key distribution task for end-to-end encryption. A network using node-level encryption with 1000 nodes would conceivably need to distribute as many as half a million keys. If that same network supported 10,000 applications, then as many as 50 million keys may be required for application-level encryption.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9FB78-89AD-3049-A8F0-35701971E8F7}" type="slidenum">
              <a:rPr lang="en-AU" smtClean="0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end-to-end encryption, some variation on option 4 has been widely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adopted. In this scheme, a key distribution center is responsible for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to pairs of users (hosts, processes, applications) as needed. Each user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 a unique key with the key distribution center for purposes of key distribution.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a key distribution center is based on the use of a hierarchy of keys.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a minimum, two levels of keys are used (Figure 14.2). Communication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is encrypted using a temporary key, often referred to as a session key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session key is used for the duration of a logical connection,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frame relay connection or transport connection, and then discarded. Each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obtained from the key distribution center over the same networking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used for end-user communication. Accordingly, session keys are transmitted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 form, using a master key  that is shared by the key distribution center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end system or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end system or user, there is a unique master key that it shares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distribution center. Of course, these master keys must be distributed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fashion. However, the scale of the problem is vastly reduced. If there are N  entities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wish to communicate in pairs, then, as was mentioned, as many as [N (N -  1)]/2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are needed at any one time. However, only N  master keys are required,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for each entity. Thus, master keys can be distributed in some non-cryptographic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way, such as physical delivery.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A31A-520D-304F-A38B-1F1887CC10F1}" type="slidenum">
              <a:rPr lang="en-AU" smtClean="0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1F251-F2BF-2F41-9253-24B474ADADF3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key distribution concept can be deployed in a number of ways. A typical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14.3, which is based on a figure in [POPE79].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assumes that each user shares a unique master key with the key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center (KDC).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14 – “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Key Management and Distribution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It is not necessary to limit the key distribution function to a single KDC. Indeed, for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very large networks, it may not be practical to do so. As an alternative, a hierarchy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KDCs can be established. For example, there can be local KDCs, each responsible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small domain of the overall internetwork, such as a single LAN or a single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building. For communication among entities within the same local domain, the local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is responsible for key distribution. If two entities in different domains desire a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shared key, then the corresponding local KDCs can communicate through a global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KDC. In this case, any one of the three KDCs involved can actually select the key.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hierarchical concept can be extended to three or even more layers, depending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size of the user population and the geographic scope of the internetwork.</a:t>
            </a:r>
          </a:p>
          <a:p>
            <a:endParaRPr lang="en-US" sz="24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hierarchical scheme minimizes the effort involved in master key distribution,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most master keys are those shared by a local KDC with its local entities.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such a scheme limits the damage of a faulty or subverted KDC to</a:t>
            </a:r>
          </a:p>
          <a:p>
            <a:r>
              <a:rPr lang="en-US" sz="24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local area only.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more frequently session keys are exchanged, the more secure they are,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opponent has less ciphertext to work with for any given session key.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hand, the distribution of session keys delays the start of any exchange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places a burden on network capacity. A security manager must try to balance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competing considerations in determining the lifetime of a particular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connection-oriented protocols, one obvious choice is to use the same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the length of time that the connection is open, using a new session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new session. If a logical connection has a very long lifetime, then it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prudent to change the session key periodically, perhaps every time the PDU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(protocol data unit) sequence number cycles.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connectionless protocol, such as a transaction-oriented protocol,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explicit connection initiation or termination. Thus, it is not obvious how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needs to change the session key. The most secure approach is to use a new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each exchange. However, this negates one of the principal benefits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connectionless protocols, which is minimum overhead and delay for each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better strategy is to use a given session key for a certain fixed period only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certain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approach suggested in Figure 14.3 has many variations, one of which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described in this subsection. The scheme (Figure 14.4) is useful for providing end-to-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encryption at a network or transport level in a way that is transparent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users. The approach assumes that communication makes use of a connection-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oriented end-to-end protocol, such as TCP. The noteworthy element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a session security module (SSM), which may consist of functionality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protocol layer, that performs end-to-end encryption and obtains session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behalf of its host or terminal.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steps involved in establishing a connection are shown in Figure 14.4.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host wishes to set up a connection to another host, it transmits a connection-request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(step 1). The SSM saves that packet and applies to the KDC for permission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establish the connection (step 2). The communication between the SSM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KDC is encrypted using a master key shared only by this SSM and the KDC.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approves the connection request, it generates the session key and delivers it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two appropriate SSMs, using a unique permanent key for each SSM (step 3).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requesting SSM can now release the connection request packet, and a connection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up between the two end systems (step 4). All user data exchanged between the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are encrypted by their respective SSMs using the one-time session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automated key distribution approach provides the flexibility and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needed to allow a number of terminal users to access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 for the hosts to exchange data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key distribution center imposes the requirement that the KDC be trusted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be protected from subversion. This requirement can be avoided if key distribution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fully decentralized. Although full decentralization is not practical for larger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 using symmetric encryption only, it may be useful within a local context.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decentralized approach requires that each end system be able to communicate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secure manner with all potential partner end systems for purposes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 distribution. Thus, there may need to be as many as [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 (n -  1)]/2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for a configuration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end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session key may be established with the following sequence of steps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14.5).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A issues a request to B for a session key and includes a nonce, 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B responds with a message that is encrypted using the shared master key.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includes the session key selected by B, an identifier of B, the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f(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), and another nonce, 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Using the new session key, A returns f(N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 to B.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although each node must maintain at most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(n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- 1) master keys, as many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as required may be generated and used. Because the messages transferred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master key are short, cryptanalysis is difficult. As before, session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are used for only a limited time to protect them.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concept of a key hierarchy and the use of automated key distribution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greatly reduce the number of keys that must be manually managed and distributed.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may be desirable to impose some control on the way in which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keys are used. For example, in addition to separating master keys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keys, we may wish to define different types of session keys on the basis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use, such as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Data-encrypting key, for general communication across a network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PIN-encrypting key, for personal identification numbers (PINs) used in electronic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funds transfer and point-of-sale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File-encrypting key, for encrypting files stored in publicly accessible locations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illustrate the value of separating keys by type, consider the risk that a master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imported as a data-encrypting key into a device. Normally, the master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physically secured within the cryptographic hardware of the key distribution center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of the end systems. Session keys encrypted with this master key are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application programs, as are the data encrypted with such session keys.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 master key is treated as a session key, it may be possible for an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to obtain plaintext of session keys encrypted with that master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it may be desirable to institute controls in systems that limit the ways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which keys are used, based on characteristics associated with those keys.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simple plan is to associate a tag with each key ([JONE82]; see also [DAVI89]).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proposed technique is for use with DES and makes use of the extra 8 bits in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64-bit DES key. That is, the eight non-key bits ordinarily reserved for parity checking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 the key tag. The bits have the following interpretation: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is a session key or a master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decryption.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remaining bits are spares for future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the tag is embedded in the key, it is encrypted along with the key when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distributed, thus providing protection. The drawbacks of this scheme are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tag length is limited to 8 bits, limiting its flexibility and functionality.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Because the tag is not transmitted in clear form, it can be used only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point of decryption, limiting the ways in which key use can be controlled.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 extremely simple scheme was put forward by Merkle [MERK79], as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14.7.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Despite its simplicity, this is an attractive protocol. No keys exist before the start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communication and none exist after the completion of communication.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risk of compromise of the keys is minimal. At the same time, the communication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secure from eavesdropping.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7D236-D39B-8D48-8FA7-ACEFB855E1DC}" type="slidenum">
              <a:rPr lang="en-AU" smtClean="0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1813" y="4343400"/>
            <a:ext cx="5767387" cy="4114800"/>
          </a:xfrm>
        </p:spPr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protocol depicted in Figure 14.7 is insecure against an adversary who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intercept messages and then either relay the intercepted message or substitute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message (see Figure 1.3c). Such an attack is known as a man-in-the-middle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 [RIVE84]. We saw this type of attack in Chapter 10 (Figure 10.2).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 case, if an adversary, D, has control of the intervening communication channel,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D can compromise the communication in the following fashion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detected (Figure 14.8).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Thus, this simple protocol is only useful in an environment where the only threat is eavesdropping.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289F4-DC04-6C49-9A4A-A57BC9F20F8B}" type="slidenum">
              <a:rPr lang="en-AU" smtClean="0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14.9, based on an approach suggested in [NEED78], provides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against both active and passive 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result is that this scheme ensures both confidentiality and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exchange of a secret key.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CC4B-E702-F146-B92F-BB3F9B8260BB}" type="slidenum">
              <a:rPr lang="en-AU" smtClean="0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FCD2-568B-8742-B94B-EF2FEB64AF67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Yet another way to use public-key encryption to distribute secret keys is a hybrid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in use on IBM mainframes [LE93]. This scheme retains the use of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distribution center (KDC) that shares a secret master key with each user and distributes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session keys encrypted with the master key. A public-key scheme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distribute the master keys. The following rationale is provided for using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three-level approach: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Performance:  There are many applications, especially transaction-oriented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applications, in which the session keys change frequently. Distribution of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by public-key encryption could degrade overall system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relatively high computational load of public-key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decryption. With a three-level hierarchy, public-key encryption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occasionally to update the master key between a user and the KDC.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Backward compatibility:  The hybrid scheme is easily overlaid on an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scheme with minimal disruption or software changes.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addition of a public-key layer provides a secure, efficient means of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keys. This is an advantage in a configuration in which a single KDC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 widely distributed set of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800-22 lists 15 separate tests of randomness. An understanding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tests requires a basic knowledge of statistical analysis, so we don’t attempt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technical description here. Instead, to give some flavor for the tests, we list three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tests and the purpose of each test,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Frequency test:  This is the most basic test and must be included in any test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suite. The purpose of this test is to determine whether the number of ones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zeros in a sequence is approximately the same as would be expected for a truly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Runs test:  The focus of this test is the total number of runs in the sequence,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 a run is an uninterrupted sequence of identical bits bounded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after with a bit of the opposite value. The purpose of the runs test is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determine whether the number of runs of ones and zeros of various lengths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expected for a random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Maurer’s universal statistical test:  The focus of this test is the number of bits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matching patterns (a measure that is related to the length of a compressed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sequence). The purpose of the test is to detect whether or not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can be significantly compressed without loss of information. A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compressible sequence is considered to be non-random.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19348-A1EE-F14E-A7EA-FBBC37105F9E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Several techniques have been proposed for the distribution of public keys, which can mostly be grouped into the categories shown.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F2906-A066-BF4B-824F-C315311E1D25}" type="slidenum">
              <a:rPr lang="en-AU">
                <a:latin typeface="Arial" pitchFamily="-84" charset="0"/>
              </a:rPr>
              <a:pPr/>
              <a:t>33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face of it, the point of public-key encryption is that the public key is public.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if there is some broadly accepted public-key algorithm, such as RSA, any participant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send his or her public key to any other participant or broadcast the key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at large (Figure 14.10). For example, because of the growing popularity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(pretty good privacy, discussed in Chapter 19), which makes use of RSA,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users have adopted the practice of appending their public key to messages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they send to public forums, such as USENET newsgroups and Internet mailing lists.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this approach is convenient, it has a major weakness. Anyone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forge such a public announcement. That is, some user could pretend to be user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send a public key to another participant or broadcast such a public key.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such time as user A discovers the forgery and alerts other participants, the forger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read all encrypted messages intended for A and can use the forged keys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(see Figure 9.3).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B501-04F5-DC48-849C-E7BE19000CF4}" type="slidenum">
              <a:rPr lang="en-AU">
                <a:latin typeface="Arial" pitchFamily="-84" charset="0"/>
              </a:rPr>
              <a:pPr/>
              <a:t>34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greater degree of security can be achieved by maintaining a publicly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dynamic directory of public keys. Maintenance and distribution of the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would have to be the responsibility of some trusted entity or organization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14.11). Such a scheme would include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authority maintains a directory with a {name, public key} entry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participant.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Each participant registers a public key with the directory authority.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would have to be in person or by some form of secure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participant may replace the existing key with a new one at any time, either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desire to replace a public key that has already been used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large amount of data, or because the corresponding private key has been compromised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some way.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Participants could also access the directory electronically. For this purpose,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secure, authenticated communication from the authority to the participant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mandatory.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This scheme is clearly more secure than individual public announcements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still has vulnerabilities. If an adversary succeeds in obtaining or computing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 of the directory authority, the adversary could authoritatively pass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counterfeit public keys and subsequently impersonate any participant and eavesdrop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messages sent to any participant. Another way to achieve the same end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adversary to tamper with the records kept by the authority.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285FE-2E1B-0049-90BE-02092BABA698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Stronger security for public-key distribution can be achieved by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tighter control over the distribution of public keys from the directory. A typical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14.12, which is based on a figure in [POPE79].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before, the scenario assumes that a central authority maintains a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of public keys of all participants. In addition, each participant reliably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knows a public key for the authority, with only the authority knowing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total of seven messages are required. However, the initial five messages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be used only infrequently because both A and B can save the other’s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for future use—a technique known as caching. Periodically, a user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fresh copies of the public keys of its correspondents to ensure currency.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BE9DD-FAEF-B245-AB3D-3C9E9F791F6E}" type="slidenum">
              <a:rPr lang="en-AU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scenario of Figure 14.12 is attractive, yet it has some drawbacks. The public-key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could be somewhat of a bottleneck in the system, for a user must appeal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authority for a public key for every other user that it wishes to contact.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before, the directory of names and public keys maintained by the authority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tampering.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approach, first suggested by Kohnfelder [KOHN78], is to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 that can be used by participants to exchange keys without contacting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authority, in a way that is as reliable as if the keys were obtained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 public-key authority. In essence, a certificate consists of a public key,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identifier of the key owner, and the whole block signed by a trusted third party.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third party is a certificate authority, such as a government agency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financial institution, that is trusted by the user community. A user can present his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her public key to the authority in a secure manner and obtain a certificate.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then publish the certificate. Anyone needing this user’s public key can obtain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and verify that it is valid by way of the attached trusted signature.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participant can also convey its key information to another by transmitting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Other participants can verify that the certificate was created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authority. We can place the following requirements on this scheme: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Any participant can read a certificate to determine the name and public key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certificate’s owner.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Any participant can verify that the certificate originated from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and is not counterfeit.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Only the certificate authority can create and update 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requirements are satisfied by the original proposal in [KOHN78]. Denning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[DENN83] added the following additional requirement: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Any participant can verify the currency of the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certificate scheme is illustrated in Figure 14.13. Each participant applies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certificate authority, supplying a public key and requesting a certificate.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must be in person or by some form of secure authenticated communication.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9A6DF-E32B-9A41-8CDA-19329C334993}" type="slidenum">
              <a:rPr lang="en-AU">
                <a:latin typeface="Arial" pitchFamily="-84" charset="0"/>
              </a:rPr>
              <a:pPr/>
              <a:t>37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ITU-T recommendation X.509 is part of the X.500 series of recommendations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 a directory service. The directory is, in effect, a server or distributed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servers that maintains a database of information about users.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mapping from user name to network address, as well as other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information about the users.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defines a framework for the provision of authentication services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X.500 directory to its users. The directory may serve as a repository of public-key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of the type discussed in Section 14.3. Each certificate contains the public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of a user and is signed with the private key of a trusted certification authority.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addition, X.509 defines alternative authentication protocols based on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is an important standard because the certificate structure and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defined in X.509 are used in a variety of contexts. For example,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certificate format is used in S/MIME (Chapter 19), IP Security (Chapter 20),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SSL/TLS (Chapter 17).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was initially issued in 1988. The standard was subsequently revised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1993 to address some of the security concerns documented in [IANS90]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[MITC90]. The standard is currently at version 7, issued in 2012.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12B16-6466-8C4A-81C3-3037CE27040E}" type="slidenum">
              <a:rPr lang="en-AU">
                <a:latin typeface="Arial" pitchFamily="-84" charset="0"/>
              </a:rPr>
              <a:pPr/>
              <a:t>38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is based on the use of public-key cryptography and digital signatures.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standard does not dictate the use of a specific digital signature algorithm nor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 hash function. Figure 14.14 illustrates the overall X.509 scheme for 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public-key certificate. The certificate for Bob’s public key includes unique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identifying information for Bob, Bob’s public key, and identifying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CA, plus other information as explained subsequently. This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then signed by computing a hash value of the information and generating a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using the hash value 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private key. X.509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is formed by encrypting the hash value. This suggests the use of one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RSA schemes discussed in Section 13.6. However, the current version of X.509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not dictate a specific digital signature algorithm. If the NIST DSA (Section 13.4)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ECDSA (Section 13.5) scheme is used, then the hash value is not encrypted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as input to a digital signature generation algorithm.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69C93-6595-1E4A-95D2-3A523A96D1D5}" type="slidenum">
              <a:rPr lang="en-AU">
                <a:latin typeface="Arial" pitchFamily="-84" charset="0"/>
              </a:rPr>
              <a:pPr/>
              <a:t>39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 of the X.509 scheme is the public-key certificate associated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user. These user certificates are assumed to be created by some trusted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(CA) and placed in the directory by the CA or by the user. The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itself is not responsible for the creation of public keys or for the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function; it merely provides an easily accessible location for users to obtain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Version: Differentiates among successive versions of the certificate format;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is version 1. If the issuer unique identifier or subject unique identifier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present, the value must be version 2. If one or more extensions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present, the version must be version 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Serial number: An integer value unique within the issuing CA that is unambiguously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with this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 algorithm identifier: The algorithm used to sign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Together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any associated parameters. Because this information is repeated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signature field at the end of the certificate, this field has little, if 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utility.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name: X.500 name of the CA that created and signed this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Period of validity: Consists of two dates: the first and last on which the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valid.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name: The name of the user to whom this certificate refers.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certificate certifies the public key of the subject who holds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Subject’s public-key information: The public key of the subject, plus an identifier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algorithm for which this key is to be used, together with any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unique identifier: An optional-bit string field used to identify uniquely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issuing CA in the event the X.500 name has been reused for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unique identifier: An optional-bit string field used to identify uniquely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subject in the event the X.500 name has been reused for different entities.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Extensions: A set of one or more extension fields. Extensions were added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3 and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Signature: Covers all of the other fields of the certificate; it contains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hash code of the other fields encrypted with the CA’s private key. This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the signature algorithm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unique identifier fields were added in version 2 to handle the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reuse of subject and/or issuer names over time. These fields are rarely used.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BDED-61C6-8F41-AE68-976731605B75}" type="slidenum">
              <a:rPr lang="en-AU">
                <a:latin typeface="Arial" pitchFamily="-84" charset="0"/>
              </a:rPr>
              <a:pPr/>
              <a:t>40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certificates generated by a CA have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Any user with access to the public key of the CA can verify the user public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was certified.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No party other than the certification authority can modify the certificate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being detected.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certificates are unforgeable, they can be placed in a directory without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directory to make special efforts to protect them.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all users subscribe to the same CA, then there is a common trust of that CA.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user certificates can be placed in the directory for access by all users. In addition,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user can transmit his or her certificate directly to other users. In either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B is in possession of A’s certificate, B has confidence that messages it encrypts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A’s public key will be secure from eavesdropping and that messages 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A’s private key are unforgeable.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there is a large community of users, it may not be practical for all users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subscribe to the same CA. Because it is the CA that signs certificates, each participating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must have a copy of the CA’s own public key to verify signatures.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must be provided to each user in an absolutely secure (with respect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integrity and authenticity) way so that the user has confidence in the associated certificates.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with many users, it may be more practical for there to be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CAs, each of which securely provides its public key to some fraction of the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FE7C-BE7B-F44C-9AB9-BB18B997F788}" type="slidenum">
              <a:rPr lang="en-AU">
                <a:latin typeface="Arial" pitchFamily="-84" charset="0"/>
              </a:rPr>
              <a:pPr/>
              <a:t>41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14.16 illustrates the use of an X.509 hierarchy to mutually verify clients certificates.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connected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circles indicate the hierarchical relationship among the CAs; the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boxes indicate certificates maintained in the directory for each CA entry. The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 for each CA includes two types of certificates: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 certificates:  Certificates of X generated by other CAs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Reverse certificates:  Certificates generated by X that are the certificates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CAs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true random number generator (TRNG) uses a nondeterministic source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randomness. Most operate by measuring unpredictable natural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pulse detectors of ionizing radiation events, gas discharge tubes,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leaky capacitors. Intel has developed a commercially available chip that samples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thermal noise by amplifying the voltage measured across undriven resistors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[JUN99]. LavaRnd is an open source project for creating truly random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inexpensive cameras, open source code, and inexpensive hardware.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uses a saturated CCD in a light-tight can as a chaotic source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seed. Software processes the result into truly random numbers in a variety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7A029-562A-4549-B887-8FE2BD073D0F}" type="slidenum">
              <a:rPr lang="en-AU">
                <a:latin typeface="Arial" pitchFamily="-84" charset="0"/>
              </a:rPr>
              <a:pPr/>
              <a:t>42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Recall from Figure 14.15 that each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period of validity, much like a credit card. Typically, a new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issued just before the expiration of the old one. In addition, it may be desirable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occasion to revoke a certificate before it expires, for one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reasons.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The user’s private key is assumed to be compromised.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user is no longer certified by this CA. Reasons for this include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subject’s name has changed, the certificate is superseded, or the certificate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issued in conformance with the CA’s policies.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CA’s certificate is assumed to be compromised.</a:t>
            </a: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CA must maintain a list consisting of all revoked but not expired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by that CA, including both those issued to users and to other CAs.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lists should also be posted on the directory.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certificate revocation list (CRL) posted to the directory is signed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issuer and includes (Figure 14.15b) the issuer’s name, the date the list was created,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date the next CRL is scheduled to be issued, and an entry for each revoked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Each entry consists of the serial number of a certificate and revocation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for that certificate. Because serial numbers are unique within a CA, the serial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sufficient to identify the certificate.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user receives a certificate in a message, the user must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certificate has been revoked. The user could check the directory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 a certificate is received. To avoid the delays (and possible costs)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directory searches, it is likely that the user would maintain a local cache of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lists of revoked certificates.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7BC0-9617-824C-B135-83E19E3ECDD0}" type="slidenum">
              <a:rPr lang="en-AU">
                <a:latin typeface="Arial" pitchFamily="-84" charset="0"/>
              </a:rPr>
              <a:pPr/>
              <a:t>43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convey additional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subject and issuer keys, plus indicators of certificate policy. A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is a named set of rules that indicates the applicability of a certificate to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and/or class of application with common security requirements.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a policy might be applicable to the authentication of electronic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interchange (EDI) transactions for the trading of goods within a given price range.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area includes: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Authority key identifier:  Identifies the public key to be used to verify the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this certificate or CRL. Enables distinct keys of the same CA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differentiated. One use of this field is to handle CA key pair updating.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key identifier:  Identifies the public key being certified. Useful for subject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pair updating. Also, a subject may have multiple key pairs and, correspondingly,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certificates for different purposes (e.g., digital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encryption key agreement).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usage:  Indicates a restriction imposed as to the purposes for which,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policies under which, the certified public key may be used. May indicate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or more of the following: digital signature, nonrepudiation, key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encryption, key agreement, CA signature verification on certificates,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signature verification on CRLs.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Private-key usage period:  Indicates the period of use of the private key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public key. Typically, the private key is used over a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period from the validity of the public key. For example, with digital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keys, the usage period for the signing private key is typically shorter than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verifying public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Certificate policies:  Certificates may be used in environments where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apply. This extension lists policies that the certificate is recognized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supporting, together with optional qualifier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mappings:  Used only in certificates for CAs issued by other CAs. Policy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mappings allow an issuing CA to indicate that one or more of that issuer’s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can be considered equivalent to another policy used in the subject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 domain.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These extensions support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names, in alternative formats, for a certificate subject or certificate issuer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convey additional information about the certificate subject to increase a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user’s confidence that the certificate subject is a particular person or entity.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example, information such as postal address, position within a corporation, or picture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image may be required.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alternative name:  Contains one or more alternative names, using any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variety of forms. This field is important for supporting certain applications,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electronic mail, EDI, and IPSec, which may employ their own name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alternative name: Contains one or more alternative names, using 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variety of forms.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directory attributes: Conveys any desired X.500 directory attribute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for the subject of this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44</a:t>
            </a:fld>
            <a:endParaRPr lang="en-A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allow constraint specifications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included in certificates issued for CAs by other CAs. The constraints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restrict the types of certificates that can be issued by the subject CA or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occur subsequently in a certification chain.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Basic constraints:  Indicates if the subject may act as a CA. If so, a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 length constraint may be specified.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 constraints:  Indicates a name space within which all subject names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certificates in a certification path must be located.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constraints:  Specifies constraints that may require explicit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identification or inhibit policy mapping for the remainder of the certification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45</a:t>
            </a:fld>
            <a:endParaRPr lang="en-A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53E9B-EDAB-D844-94C7-F93CE176129D}" type="slidenum">
              <a:rPr lang="en-AU">
                <a:latin typeface="Arial" pitchFamily="-84" charset="0"/>
              </a:rPr>
              <a:pPr/>
              <a:t>46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4949 (Internet Security Glossary ) defines public-key infrastructure (PKI)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set of hardware, software, people, policies, and procedures needed to create,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manage, store, distribute, and revoke digital certificates based on asymmetric cryptography.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objective for developing a PKI is to enable secure, convenient,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efficient acquisition of public keys. The Internet Engineering Task 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(IETF) Public Key Infrastructure X.509 (PKIX) working group has been the driving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force behind setting up a formal (and generic) model based on X.509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suitable for deploying a certificate-based architecture on the Internet. This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describes the PKIX model.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14.17 shows the interrelationship among the key elements of the PKIX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model. These elements are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End entity:  A generic term used to denote end users, devices (e.g., servers,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routers), or any other entity that can be identified in the subject field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certificate. End entities typically consume and/or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PKI-related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 authority (CA):  The issuer of certificates and (usually) certificate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revocation lists (CRLs). It may also support a variety of administrative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functions, although these are often delegated to one or more Registration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 authority (RA):  An optional component that can assume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administrative functions from the CA. The RA is often associated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end entity registration process but can assist in a number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areas as well.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CRL issuer: An optional component that a CA can delegate to publish CRLs.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Repository: A generic term used to denote any method for storing certificates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CRLs so that they can be retrieved by end entities.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F68F5-7980-6047-B4DD-25768EA9B677}" type="slidenum">
              <a:rPr lang="en-AU">
                <a:latin typeface="Arial" pitchFamily="-84" charset="0"/>
              </a:rPr>
              <a:pPr/>
              <a:t>47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PKIX identifies a number of management functions that potentially need to be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management protocols. These are indicated in Figure 14.17 and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Registration:  This is the process whereby a user first makes itself known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CA (directly or through an RA), prior to that CA issuing a certificate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for that user. Registration begins the process of enrolling in a PKI.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usually involves some offline or online procedure for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 Typically, the end entity is issued one or more shared secret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used for subsequent authentication.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Initialization:  Before a client system can operate securely, it is necessary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install key materials that have the appropriate relationship with keys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elsewhere in the infrastructure. For example, the client needs to be securely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initialized with the public key and other assured information of the trusted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CA(s), to be used in validating certificate paths.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Certification: This is the process in which a CA issues a certificate for a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key, returns that certificate to the user’s client system, and/or posts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in a repository.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recovery: Key pairs can be used to support digital signature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verification, encryption and decryption, or both. When a key pair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encryption/decryption, it is important to provide a mechanism to recover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necessary decryption keys when normal access to the keying material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 longer possible, otherwise it will not be possible to recover the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data. Loss of access to the decryption key can result from forgotten passwords/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PINs, corrupted disk drives, damage to hardware tokens, and so on. Key pair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recovery allows end entities to restore their encryption/decryption key pair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an authorized key backup facility (typically, the CA that issued the 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entity’s certificate).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update: All key pairs need to be updated regularly (i.e., replaced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 new key pair) and new certificates issued. Update is required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lifetime expires and as a result of certificate revocation.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Revocation request: An authorized person advises a CA of an abnormal situation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requiring certificate revocation. Reasons for revocation include private-key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compromise, change in affiliation, and name change.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Cross certification: Two CAs exchange information used in establishing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cross-certificate. A cross-certificate is a certificate issued by one CA to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that contains a CA signature key used for issuing certificates.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48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14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RFC 4086 lists the following possible sources of randomness that, with care,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easily can be used on a computer to generate true random sequences.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Sound/video input:  Many computers are built with inputs that digitize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real-world analog source, such as sound from a microphone or video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 camera. The “input” from a sound digitizer with no source plugged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or from a camera with the lens cap on is essentially thermal noise.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 has enough gain to detect anything, such input can provide reasonably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 quality random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Disk drives:  Disk drives have small random fluctuations in their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speed due to chaotic air turbulence [JAKO98]. The addition of low-level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seek-time instrumentation produces a series of measurements that contain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randomness. Such data is usually highly correlated, so significant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needed. Nevertheless, experimentation a decade ago showed that,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processing, even slow disk drives on the slower computers of that day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easily produce 100 bits a minute or more of excellent random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also an online service (random.org), which can deliver random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sequences securely over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Table 8.5 summarizes the principal differences between PRNGs and TRNGs.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 are efficient, meaning they can produce many numbers in a short time,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deterministic, meaning that a given sequence of numbers can be reproduced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date if the starting point in the sequence is known. Efficiency is a nice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your application needs many numbers, and determinism is handy if you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 to replay the same sequence of numbers again at a later stage. PRNGs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 also periodic, which means that the sequence will eventually repeat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While periodicity is hardly ever a desirable characteristic, modern PRNGs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period that is so long that it can be ignored for most practical purposes.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 are generally rather inefficient compared to PRNGs, taking considerably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longer time to produce numbers. This presents a difficulty in many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example, cryptography system in banking or national security might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millions of random bits per second. TRNGs are also nondeterministic,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meaning that a given sequence of numbers cannot be reproduced, although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may of course occur several times by chance. TRNGs have no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TRNG may produce an output that is biased in some way, such as having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ones than zeros or vice versa. More generally, NIST SP 800-90B defines a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process as biased with respect to an assumed discrete set of potential outcomes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(i.e., possible output values) if some of those outcomes have a greater probability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occurring than do others. For example, a physical source such as electronic noise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contain a superposition of regular structures, such as waves or other periodic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phenomena, which may appear to be random, yet are determined to be non-random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statistical tests.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addition to bias, another concept used by SP 800-98B is that of entropy rate 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800-90B defines entropy rate as the rate at which a digitized noise source (or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entropy source) provides entropy; it is computed as the assessed amount of entropy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by a bit string output from the source, divided by the total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in the bit string (yielding assessed bits of entropy per output bit). This will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value between 0 (no entropy) and 1 (full entropy). Entropy rate is a 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randomness or unpredictability of a bit string. Another way of expressing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is that the entropy rate is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/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for a random source of length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bits and min-entropy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Min-entropy is a measure of the number of random bits and is explained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Appendix F. In essence, a block of bits or a bit stream that is unbiased, and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each bit and each group of bits is independent of all other bits and groups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will have an entropy rate of 1.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hardware sources of random bits, the recommended approach is to assume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there may be bias and/or an entropy rate of less than 1 and to apply techniques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further “randomize” the bits. Various methods of modifying a bit stream for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purpose have been developed. These are referred to as conditioning algorithms  or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deskewing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algorithms 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Typically, conditioning is done by using a cryptographic algorithm to “scramble”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 so as to eliminate bias and increase entropy. The two most common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the use of a hash function or a symmetric block cipher.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hash function produces an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-bit output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an input of arbitrary length. A simple way to use a hash function for conditioning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as follows. Blocks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input bits, with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Ú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are passed through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and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output bits are used as random bits. To generate a stream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random bits, successive input blocks pass through the hash function to produce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successive hashed output blocks.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Operating systems typically provide a built-in mechanism for generating 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numbers. For example, Linux uses four entropy sources: mouse and keyboard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activity, disk I/O operations, and specific interrupts. Bits are generated from these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four sources and combined in a pooled buffer. When random bits are needed,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appropriate number of bits are read from the buffer and passed through the SHA-1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[GUTT06].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more complex approach is the hash derivation function specified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SP800-90A.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Hash_df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can be defined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Parameters: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input_string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: The string to be hashed.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outlen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: Output length.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no_of_bits_to_return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: The number of bits to be returned by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Hash_df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The maximum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max_number_of_bits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 is implementation dependent, but shall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less than or equal to (255 *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outlen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no_of_bits_to_return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represented as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32-bit integer.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requested_bits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: The result of performing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Hash_df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8.9 provides a general model for a nondeterministic random bit generator.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hardware noise source produces a true random output. This is digitized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true, or nondeterministic, source of bits. This bit source then passes through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conditioning module to mitigate bias and maximize entropy.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8.9 also shows a health-testing module, which is used on the outputs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both the digitizer and conditioner. In essence, health testing is used to validate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the noise source is working as expected and that the conditioning module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produced output with the desired characteristics. Both forms of health testing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recommended by SP 800-90B.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5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Autofit/>
          </a:bodyPr>
          <a:lstStyle/>
          <a:p>
            <a:r>
              <a:rPr lang="en-US" sz="3600" dirty="0">
                <a:ea typeface="Arial" pitchFamily="-84" charset="0"/>
                <a:cs typeface="Arial" pitchFamily="-84" charset="0"/>
              </a:rPr>
              <a:t>Key Management and Distribution</a:t>
            </a:r>
            <a:endParaRPr lang="en-US" sz="3600" dirty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275856" y="1272686"/>
            <a:ext cx="2520280" cy="14444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BC492-C3CC-434E-B5C1-C1E68D1F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39433">
            <a:off x="4525407" y="2610183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7273" b="15455"/>
              <a:stretch>
                <a:fillRect/>
              </a:stretch>
            </p:blipFill>
          </mc:Choice>
          <mc:Fallback>
            <p:blipFill>
              <a:blip r:embed="rId4"/>
              <a:srcRect t="17273" b="15455"/>
              <a:stretch>
                <a:fillRect/>
              </a:stretch>
            </p:blipFill>
          </mc:Fallback>
        </mc:AlternateContent>
        <p:spPr>
          <a:xfrm>
            <a:off x="685800" y="0"/>
            <a:ext cx="7667982" cy="6675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Tests on the Noise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70787" cy="42894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nature of the health testing of the noise source depends strongly on the technology used to produce noise</a:t>
            </a:r>
          </a:p>
          <a:p>
            <a:r>
              <a:rPr lang="en-US" dirty="0"/>
              <a:t>In general, the assumption can be made that the digitized output of the noise source will exhibit some bias</a:t>
            </a:r>
          </a:p>
          <a:p>
            <a:pPr lvl="1"/>
            <a:r>
              <a:rPr lang="en-US" dirty="0"/>
              <a:t>Thus, traditional statistical tests are not useful for monitoring the noise source, because the noise source is likely to always fail</a:t>
            </a:r>
          </a:p>
          <a:p>
            <a:pPr lvl="1"/>
            <a:r>
              <a:rPr lang="en-US" dirty="0"/>
              <a:t>The tests on the noise source need to be tailored to the expected statistical behavior of the correctly operating noise source</a:t>
            </a:r>
          </a:p>
          <a:p>
            <a:pPr lvl="1"/>
            <a:r>
              <a:rPr lang="en-US" dirty="0"/>
              <a:t>The goal is not to determine if the source is unbiased, but if it is operating as expected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Tests on the Noise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70787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 800-90B specifies that continuous tests be done on digitized samples obtained from the noise source</a:t>
            </a:r>
          </a:p>
          <a:p>
            <a:pPr lvl="1"/>
            <a:r>
              <a:rPr lang="en-US" dirty="0"/>
              <a:t>The purpose is to test for variability and to determine if the noise source is producing at the expected entropy rate </a:t>
            </a:r>
          </a:p>
          <a:p>
            <a:r>
              <a:rPr lang="en-US" dirty="0"/>
              <a:t>SP 800-90B mandates the use of two tests	</a:t>
            </a:r>
          </a:p>
          <a:p>
            <a:pPr lvl="1"/>
            <a:r>
              <a:rPr lang="en-US" dirty="0"/>
              <a:t>Repetition Count Test</a:t>
            </a:r>
          </a:p>
          <a:p>
            <a:pPr lvl="2"/>
            <a:r>
              <a:rPr lang="en-US" dirty="0"/>
              <a:t>Designed to quickly detect a catastrophic failure that causes the noise source to become “stuck” on a single output value for a long time</a:t>
            </a:r>
          </a:p>
          <a:p>
            <a:pPr lvl="2"/>
            <a:r>
              <a:rPr lang="en-US" dirty="0"/>
              <a:t>Involves looking for consecutive identical samples</a:t>
            </a:r>
          </a:p>
          <a:p>
            <a:pPr lvl="1"/>
            <a:r>
              <a:rPr lang="en-US" dirty="0"/>
              <a:t>Adaptive Proportion Test</a:t>
            </a:r>
          </a:p>
          <a:p>
            <a:pPr lvl="2"/>
            <a:r>
              <a:rPr lang="en-US" dirty="0"/>
              <a:t>Designed to detect a large loss of entropy, such as might occur as a result of some physical failure or environmental change affecting the noise source</a:t>
            </a:r>
          </a:p>
          <a:p>
            <a:pPr lvl="2"/>
            <a:r>
              <a:rPr lang="en-US" dirty="0"/>
              <a:t>The test continuously measures the local frequency of occurrence of some sample value in a sequence of noise source samples to determine if the sample occurs too frequently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Tests on the Conditioning Function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Intel Digital Random Number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TRNGs have traditionally been used only for key generation and other applications where only a small number of random bits were required</a:t>
            </a:r>
          </a:p>
          <a:p>
            <a:pPr lvl="1"/>
            <a:r>
              <a:rPr lang="en-US" dirty="0"/>
              <a:t>This is because TRNGs have generally been inefficient with a low bit rate of random bit production</a:t>
            </a:r>
          </a:p>
          <a:p>
            <a:r>
              <a:rPr lang="en-US" dirty="0"/>
              <a:t>The first commercially available TRNG that achieves bit production rates comparable with that of PRNGs is the Intel digital random number generator offered on new multicore chips since May 2012</a:t>
            </a:r>
          </a:p>
          <a:p>
            <a:pPr lvl="1"/>
            <a:r>
              <a:rPr lang="en-US" dirty="0"/>
              <a:t>It is implemented entirely in hardware</a:t>
            </a:r>
          </a:p>
          <a:p>
            <a:pPr lvl="1"/>
            <a:r>
              <a:rPr lang="en-US" dirty="0"/>
              <a:t>The entire DRNG is on the same multicore chip as the processors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15455"/>
              <a:stretch>
                <a:fillRect/>
              </a:stretch>
            </p:blipFill>
          </mc:Choice>
          <mc:Fallback>
            <p:blipFill>
              <a:blip r:embed="rId4"/>
              <a:srcRect t="18182" b="15455"/>
              <a:stretch>
                <a:fillRect/>
              </a:stretch>
            </p:blipFill>
          </mc:Fallback>
        </mc:AlternateContent>
        <p:spPr>
          <a:xfrm>
            <a:off x="381000" y="-152400"/>
            <a:ext cx="7987791" cy="685997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00C47-650F-474E-8A79-501C9E3D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7966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Key Distribution Technique</a:t>
            </a:r>
            <a:endParaRPr lang="en-AU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Term that refers to the means of delivering a key to two parties who wish to exchange data without allowing others to see the key</a:t>
            </a:r>
          </a:p>
          <a:p>
            <a:r>
              <a:rPr lang="en-AU" dirty="0"/>
              <a:t>For symmetric encryption to work, the two parties to an exchange must share the same key, and that key must be protected from access by others</a:t>
            </a:r>
          </a:p>
          <a:p>
            <a:r>
              <a:rPr lang="en-AU" dirty="0"/>
              <a:t>Frequent key changes are desirable to limit the amount of data compromised if an attacker learns the key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Symmetric Key Distribution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199" cy="51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39433">
            <a:off x="7873271" y="3753925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3636"/>
              <a:stretch>
                <a:fillRect/>
              </a:stretch>
            </p:blipFill>
          </mc:Choice>
          <mc:Fallback>
            <p:blipFill>
              <a:blip r:embed="rId4"/>
              <a:srcRect t="11818" b="13636"/>
              <a:stretch>
                <a:fillRect/>
              </a:stretch>
            </p:blipFill>
          </mc:Fallback>
        </mc:AlternateContent>
        <p:spPr>
          <a:xfrm>
            <a:off x="1143000" y="0"/>
            <a:ext cx="6842624" cy="660109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r>
              <a:rPr lang="en-US" dirty="0"/>
              <a:t>by William Stallings	</a:t>
            </a:r>
          </a:p>
          <a:p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1556792"/>
              <a:ext cx="5270500" cy="5301208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C61784-6BAF-4DD1-B00B-F8E1AD166D98}"/>
              </a:ext>
            </a:extLst>
          </p:cNvPr>
          <p:cNvSpPr txBox="1"/>
          <p:nvPr/>
        </p:nvSpPr>
        <p:spPr>
          <a:xfrm>
            <a:off x="2114749" y="232177"/>
            <a:ext cx="3033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</a:t>
            </a:r>
          </a:p>
          <a:p>
            <a:r>
              <a:rPr lang="en-US" sz="2800" dirty="0"/>
              <a:t>Chapters 8,14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t="10909" b="10909"/>
              <a:stretch>
                <a:fillRect/>
              </a:stretch>
            </p:blipFill>
          </mc:Choice>
          <mc:Fallback>
            <p:blipFill>
              <a:blip r:embed="rId5"/>
              <a:srcRect t="10909" b="10909"/>
              <a:stretch>
                <a:fillRect/>
              </a:stretch>
            </p:blipFill>
          </mc:Fallback>
        </mc:AlternateContent>
        <p:spPr>
          <a:xfrm>
            <a:off x="1447800" y="0"/>
            <a:ext cx="6665716" cy="674416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0909"/>
              <a:stretch>
                <a:fillRect/>
              </a:stretch>
            </p:blipFill>
          </mc:Choice>
          <mc:Fallback>
            <p:blipFill>
              <a:blip r:embed="rId4"/>
              <a:srcRect t="21818" b="20909"/>
              <a:stretch>
                <a:fillRect/>
              </a:stretch>
            </p:blipFill>
          </mc:Fallback>
        </mc:AlternateContent>
        <p:spPr>
          <a:xfrm>
            <a:off x="-96455" y="1"/>
            <a:ext cx="9240455" cy="684886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Key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communication among entities within the same local domain, the local KDC is responsible for key distribution</a:t>
            </a:r>
          </a:p>
          <a:p>
            <a:pPr lvl="1"/>
            <a:r>
              <a:rPr lang="en-US" dirty="0"/>
              <a:t>If two entities in different domains desire a shared key, then the corresponding local KDC’s can communicate through a global KDC</a:t>
            </a:r>
          </a:p>
          <a:p>
            <a:pPr>
              <a:spcBef>
                <a:spcPts val="1800"/>
              </a:spcBef>
            </a:pPr>
            <a:r>
              <a:rPr lang="en-US" dirty="0"/>
              <a:t>The hierarchical concept can be extended to three or more layers</a:t>
            </a:r>
          </a:p>
          <a:p>
            <a:pPr>
              <a:spcBef>
                <a:spcPts val="1800"/>
              </a:spcBef>
            </a:pPr>
            <a:r>
              <a:rPr lang="en-US" sz="2824" dirty="0"/>
              <a:t>Scheme minimizes the effort involved in master key distribution because most master keys are those </a:t>
            </a:r>
            <a:r>
              <a:rPr lang="en-US" dirty="0"/>
              <a:t>shared by a local KDC with its local entities</a:t>
            </a:r>
          </a:p>
          <a:p>
            <a:pPr lvl="1"/>
            <a:r>
              <a:rPr lang="en-US" dirty="0"/>
              <a:t>Limits the range of a faulty or subverted KDC to its local area only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 Lifetime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1" y="1762125"/>
          <a:ext cx="8382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727" b="11818"/>
              <a:stretch>
                <a:fillRect/>
              </a:stretch>
            </p:blipFill>
          </mc:Choice>
          <mc:Fallback>
            <p:blipFill>
              <a:blip r:embed="rId4"/>
              <a:srcRect t="2727" b="11818"/>
              <a:stretch>
                <a:fillRect/>
              </a:stretch>
            </p:blipFill>
          </mc:Fallback>
        </mc:AlternateContent>
        <p:spPr>
          <a:xfrm>
            <a:off x="1600200" y="0"/>
            <a:ext cx="6071456" cy="6714303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9091" b="30909"/>
              <a:stretch>
                <a:fillRect/>
              </a:stretch>
            </p:blipFill>
          </mc:Choice>
          <mc:Fallback>
            <p:blipFill>
              <a:blip r:embed="rId4"/>
              <a:srcRect t="29091" b="30909"/>
              <a:stretch>
                <a:fillRect/>
              </a:stretch>
            </p:blipFill>
          </mc:Fallback>
        </mc:AlternateContent>
        <p:spPr>
          <a:xfrm>
            <a:off x="0" y="838200"/>
            <a:ext cx="9568354" cy="4952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Key Usage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concept of a key hierarchy and the use of automated key distribution techniques greatly reduce the number of keys that must be manually managed and distributed</a:t>
            </a:r>
          </a:p>
          <a:p>
            <a:r>
              <a:rPr lang="en-US" dirty="0"/>
              <a:t>It also may be desirable to impose some control on the way in which automatically distributed keys are used</a:t>
            </a:r>
          </a:p>
          <a:p>
            <a:pPr lvl="1"/>
            <a:r>
              <a:rPr lang="en-US" dirty="0"/>
              <a:t>For example, in addition to separating            master keys from session keys, we                   may wish to define different types                        of session keys on the basis of use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864100"/>
            <a:ext cx="21971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2886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Associate a tag with each key</a:t>
            </a:r>
          </a:p>
          <a:p>
            <a:pPr lvl="1"/>
            <a:r>
              <a:rPr lang="en-US" dirty="0"/>
              <a:t>For use with DES and makes use of the extra 8 bits in each 64-bit DES key</a:t>
            </a:r>
          </a:p>
          <a:p>
            <a:pPr lvl="1"/>
            <a:r>
              <a:rPr lang="en-US" dirty="0"/>
              <a:t>The eight non-key bits ordinarily reserved for parity checking form the key tag</a:t>
            </a:r>
          </a:p>
          <a:p>
            <a:pPr lvl="1"/>
            <a:r>
              <a:rPr lang="en-US" dirty="0"/>
              <a:t>Because the tag is embedded in the key, it is encrypted along with the key when that key is distributed, thus providing protection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4572000"/>
          <a:ext cx="7620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4495800"/>
            <a:ext cx="124918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25882" r="7273" b="22353"/>
              <a:stretch>
                <a:fillRect/>
              </a:stretch>
            </p:blipFill>
          </mc:Choice>
          <mc:Fallback>
            <p:blipFill>
              <a:blip r:embed="rId4"/>
              <a:srcRect l="5455" t="25882" r="7273" b="22353"/>
              <a:stretch>
                <a:fillRect/>
              </a:stretch>
            </p:blipFill>
          </mc:Fallback>
        </mc:AlternateContent>
        <p:spPr>
          <a:xfrm>
            <a:off x="70970" y="1166512"/>
            <a:ext cx="9073030" cy="4158527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57400" y="-304800"/>
            <a:ext cx="5715000" cy="739588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1D8C2-9384-433B-B555-342D3EFA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0939F0-14D3-4BBC-A90C-22D1C1DDE0AA}"/>
              </a:ext>
            </a:extLst>
          </p:cNvPr>
          <p:cNvSpPr txBox="1">
            <a:spLocks/>
          </p:cNvSpPr>
          <p:nvPr/>
        </p:nvSpPr>
        <p:spPr>
          <a:xfrm>
            <a:off x="792163" y="1762125"/>
            <a:ext cx="7570787" cy="42894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  <a:cs typeface="+mn-cs"/>
              </a:rPr>
              <a:t>True random number generators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Entropy sources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Comparison of PRNGs and TRNGs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Conditioning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Health Testing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Intel digital random number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45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16471" r="6364" b="17647"/>
              <a:stretch>
                <a:fillRect/>
              </a:stretch>
            </p:blipFill>
          </mc:Choice>
          <mc:Fallback>
            <p:blipFill>
              <a:blip r:embed="rId4"/>
              <a:srcRect l="6364" t="16471" r="6364" b="17647"/>
              <a:stretch>
                <a:fillRect/>
              </a:stretch>
            </p:blipFill>
          </mc:Fallback>
        </mc:AlternateContent>
        <p:spPr>
          <a:xfrm>
            <a:off x="0" y="533400"/>
            <a:ext cx="9303431" cy="542706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Scheme</a:t>
            </a:r>
            <a:endParaRPr lang="en-AU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1"/>
            <a:ext cx="7646987" cy="32004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 use on IBM mainframes</a:t>
            </a:r>
          </a:p>
          <a:p>
            <a:r>
              <a:rPr lang="en-AU" dirty="0"/>
              <a:t>Retains the use of a key distribution center (KDC) that shares a secret master key with each user and distributes secret session keys encrypted with the master key</a:t>
            </a:r>
          </a:p>
          <a:p>
            <a:r>
              <a:rPr lang="en-AU" dirty="0"/>
              <a:t>A public-key scheme is used to distribute the master keys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5029200"/>
          <a:ext cx="6096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Distribution of Public Keys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2971800" cy="495300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Several techniques have been proposed for the distribution of public keys. Virtually all these proposals can be grouped into the following general schemes: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19400" y="1752600"/>
          <a:ext cx="6858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6471" r="7273" b="17647"/>
              <a:stretch>
                <a:fillRect/>
              </a:stretch>
            </p:blipFill>
          </mc:Choice>
          <mc:Fallback>
            <p:blipFill>
              <a:blip r:embed="rId4"/>
              <a:srcRect l="5455" t="16471" r="7273" b="17647"/>
              <a:stretch>
                <a:fillRect/>
              </a:stretch>
            </p:blipFill>
          </mc:Fallback>
        </mc:AlternateContent>
        <p:spPr>
          <a:xfrm>
            <a:off x="-11474" y="762000"/>
            <a:ext cx="9155474" cy="53407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2941" r="7273" b="12941"/>
              <a:stretch>
                <a:fillRect/>
              </a:stretch>
            </p:blipFill>
          </mc:Choice>
          <mc:Fallback>
            <p:blipFill>
              <a:blip r:embed="rId4"/>
              <a:srcRect l="5455" t="12941" r="7273" b="12941"/>
              <a:stretch>
                <a:fillRect/>
              </a:stretch>
            </p:blipFill>
          </mc:Fallback>
        </mc:AlternateContent>
        <p:spPr>
          <a:xfrm>
            <a:off x="-153208" y="381000"/>
            <a:ext cx="9297208" cy="61013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31818"/>
              <a:stretch>
                <a:fillRect/>
              </a:stretch>
            </p:blipFill>
          </mc:Choice>
          <mc:Fallback>
            <p:blipFill>
              <a:blip r:embed="rId4"/>
              <a:srcRect t="4545" b="31818"/>
              <a:stretch>
                <a:fillRect/>
              </a:stretch>
            </p:blipFill>
          </mc:Fallback>
        </mc:AlternateContent>
        <p:spPr>
          <a:xfrm>
            <a:off x="380999" y="-304800"/>
            <a:ext cx="8534423" cy="7028286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3636" b="10000"/>
              <a:stretch>
                <a:fillRect/>
              </a:stretch>
            </p:blipFill>
          </mc:Choice>
          <mc:Fallback>
            <p:blipFill>
              <a:blip r:embed="rId4"/>
              <a:srcRect t="13636" b="10000"/>
              <a:stretch>
                <a:fillRect/>
              </a:stretch>
            </p:blipFill>
          </mc:Fallback>
        </mc:AlternateContent>
        <p:spPr>
          <a:xfrm>
            <a:off x="1143000" y="0"/>
            <a:ext cx="6796424" cy="671645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X.509 Certificates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71487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Part of the X.500 series of recommendations that define a directory service</a:t>
            </a:r>
          </a:p>
          <a:p>
            <a:pPr lvl="1"/>
            <a:r>
              <a:rPr lang="en-AU" dirty="0"/>
              <a:t>The directory is, in effect, a server or distributed set of servers that maintains a database of information about users</a:t>
            </a:r>
          </a:p>
          <a:p>
            <a:r>
              <a:rPr lang="en-AU" dirty="0"/>
              <a:t>X.509 defines a framework for the provision of authentication services by the X.500 directory to its users</a:t>
            </a:r>
          </a:p>
          <a:p>
            <a:pPr lvl="1"/>
            <a:r>
              <a:rPr lang="en-AU" dirty="0"/>
              <a:t>Was initially issued in 1988 with the latest revision in 2012</a:t>
            </a:r>
          </a:p>
          <a:p>
            <a:pPr lvl="1"/>
            <a:r>
              <a:rPr lang="en-AU" dirty="0"/>
              <a:t>Based on the use of public-key cryptography and digital signatures</a:t>
            </a:r>
          </a:p>
          <a:p>
            <a:pPr lvl="1"/>
            <a:r>
              <a:rPr lang="en-AU" dirty="0"/>
              <a:t>Does not dictate the use of a specific algorithm but recommends RSA</a:t>
            </a:r>
          </a:p>
          <a:p>
            <a:pPr lvl="1"/>
            <a:r>
              <a:rPr lang="en-AU" dirty="0"/>
              <a:t>Does not dictate a specific hash algorithm</a:t>
            </a:r>
          </a:p>
          <a:p>
            <a:r>
              <a:rPr lang="en-AU" dirty="0"/>
              <a:t>Each certificate contains the public key of a user and is signed with the private key of a trusted certification authority</a:t>
            </a:r>
          </a:p>
          <a:p>
            <a:r>
              <a:rPr lang="en-AU" dirty="0"/>
              <a:t>X.509 defines alternative authentication protocols based on the use of public-key certificates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8182"/>
              <a:stretch>
                <a:fillRect/>
              </a:stretch>
            </p:blipFill>
          </mc:Choice>
          <mc:Fallback>
            <p:blipFill>
              <a:blip r:embed="rId4"/>
              <a:srcRect t="19091" b="8182"/>
              <a:stretch>
                <a:fillRect/>
              </a:stretch>
            </p:blipFill>
          </mc:Fallback>
        </mc:AlternateContent>
        <p:spPr>
          <a:xfrm>
            <a:off x="990600" y="0"/>
            <a:ext cx="7164954" cy="6743484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612776" cy="1537447"/>
          </a:xfrm>
        </p:spPr>
        <p:txBody>
          <a:bodyPr/>
          <a:lstStyle/>
          <a:p>
            <a:r>
              <a:rPr lang="en-AU" sz="4800" dirty="0"/>
              <a:t>Certificates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85859" y="381001"/>
            <a:ext cx="3813174" cy="6172199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2400" dirty="0"/>
              <a:t>Version</a:t>
            </a:r>
          </a:p>
          <a:p>
            <a:pPr lvl="1"/>
            <a:r>
              <a:rPr lang="en-AU" sz="2400" dirty="0"/>
              <a:t>Serial number</a:t>
            </a:r>
          </a:p>
          <a:p>
            <a:pPr lvl="1"/>
            <a:r>
              <a:rPr lang="en-AU" sz="2400" dirty="0"/>
              <a:t>Signature algorithm identifier</a:t>
            </a:r>
          </a:p>
          <a:p>
            <a:pPr lvl="1"/>
            <a:r>
              <a:rPr lang="en-AU" sz="2400" dirty="0"/>
              <a:t>Issuer name</a:t>
            </a:r>
          </a:p>
          <a:p>
            <a:pPr lvl="1"/>
            <a:r>
              <a:rPr lang="en-AU" sz="2400" dirty="0"/>
              <a:t>Period of validity</a:t>
            </a:r>
          </a:p>
          <a:p>
            <a:pPr lvl="1"/>
            <a:r>
              <a:rPr lang="en-AU" sz="2400" dirty="0"/>
              <a:t>Subject name</a:t>
            </a:r>
          </a:p>
          <a:p>
            <a:pPr lvl="1"/>
            <a:r>
              <a:rPr lang="en-AU" sz="2400" dirty="0"/>
              <a:t>Subject’s public-key information</a:t>
            </a:r>
          </a:p>
          <a:p>
            <a:pPr lvl="1"/>
            <a:r>
              <a:rPr lang="en-AU" sz="2400" dirty="0"/>
              <a:t>Issuer unique identifier </a:t>
            </a:r>
          </a:p>
          <a:p>
            <a:pPr lvl="1"/>
            <a:r>
              <a:rPr lang="en-AU" sz="2400" dirty="0"/>
              <a:t>Subject unique identifier </a:t>
            </a:r>
          </a:p>
          <a:p>
            <a:pPr lvl="1"/>
            <a:r>
              <a:rPr lang="en-AU" sz="2400" dirty="0"/>
              <a:t>Extensions</a:t>
            </a:r>
          </a:p>
          <a:p>
            <a:pPr lvl="1"/>
            <a:r>
              <a:rPr lang="en-AU" sz="2400" dirty="0"/>
              <a:t>Signature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2362200"/>
            <a:ext cx="3612776" cy="3200400"/>
          </a:xfrm>
        </p:spPr>
        <p:txBody>
          <a:bodyPr>
            <a:normAutofit fontScale="92500" lnSpcReduction="20000"/>
          </a:bodyPr>
          <a:lstStyle/>
          <a:p>
            <a:r>
              <a:rPr lang="en-AU" sz="3892" dirty="0"/>
              <a:t>Created by a trusted Certification Authority (CA) and have the following elements: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1982788"/>
            <a:ext cx="20574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Tests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20574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E190FE-C6DE-49FD-812B-FFF5D415E81B}"/>
              </a:ext>
            </a:extLst>
          </p:cNvPr>
          <p:cNvSpPr txBox="1"/>
          <p:nvPr/>
        </p:nvSpPr>
        <p:spPr>
          <a:xfrm>
            <a:off x="228600" y="61838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NIST SP 800-22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</a:t>
            </a:r>
            <a:r>
              <a:rPr lang="en-AU" dirty="0"/>
              <a:t>Certificate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399" cy="4867275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AU" sz="28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>
                <a:cs typeface="ＭＳ Ｐゴシック" pitchFamily="-84" charset="-128"/>
              </a:rPr>
              <a:t>Because certificates are unforgeable, they can be placed in a directory without the need for the directory to make special efforts to protect them</a:t>
            </a:r>
          </a:p>
          <a:p>
            <a:pPr lvl="1"/>
            <a:r>
              <a:rPr lang="en-AU" sz="2571" dirty="0"/>
              <a:t>In addition, a user can transmit his or her certificate directly to other users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>
                <a:cs typeface="ＭＳ Ｐゴシック" pitchFamily="-84" charset="-128"/>
              </a:rPr>
              <a:t>Once B is in possession of A’s certificate, B has confidence that messages it encrypts with A’s public key will be secure from eavesdropping and that messages signed with A’s private key are unforgeable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6764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00200" y="-533400"/>
            <a:ext cx="5943600" cy="769171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Certificate Revocation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289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certificate includes a period of validity</a:t>
            </a:r>
          </a:p>
          <a:p>
            <a:pPr lvl="1"/>
            <a:r>
              <a:rPr lang="en-US" dirty="0"/>
              <a:t>Typically a new certificate is issued just before the expiration of the old one</a:t>
            </a:r>
          </a:p>
          <a:p>
            <a:r>
              <a:rPr lang="en-US" dirty="0"/>
              <a:t>It may be desirable on occasion to revoke a certificate before it expires, for one of the following reasons:</a:t>
            </a:r>
          </a:p>
          <a:p>
            <a:pPr lvl="1"/>
            <a:r>
              <a:rPr lang="en-US" dirty="0"/>
              <a:t>The user’s private key is assumed to be compromised</a:t>
            </a:r>
          </a:p>
          <a:p>
            <a:pPr lvl="1"/>
            <a:r>
              <a:rPr lang="en-US" dirty="0"/>
              <a:t>The user is no longer certified by this CA</a:t>
            </a:r>
          </a:p>
          <a:p>
            <a:pPr lvl="1"/>
            <a:r>
              <a:rPr lang="en-US" dirty="0"/>
              <a:t>The CA’s certificate is assumed to be compromised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Each CA must maintain a list consisting of all revoked but not expired certificates issued by that CA</a:t>
            </a:r>
          </a:p>
          <a:p>
            <a:pPr lvl="1"/>
            <a:r>
              <a:rPr lang="en-US" dirty="0"/>
              <a:t>These lists should be posted on the directory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Key and Policy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7924800" cy="2352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extensions convey additional information about the subject and issuer keys plus indicators of certificate policy</a:t>
            </a:r>
          </a:p>
          <a:p>
            <a:r>
              <a:rPr lang="en-US" dirty="0"/>
              <a:t>A certificate policy is a named set of rules that indicates the applicability of a certificate to a particular community and/or class of application with common security requirements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358140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548063"/>
            <a:ext cx="1845926" cy="330993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Subject and Issuer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638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extensions support alternative names, in alternative formats, for a certificate subject or certificate issuer</a:t>
            </a:r>
          </a:p>
          <a:p>
            <a:r>
              <a:rPr lang="en-US" dirty="0"/>
              <a:t>Can convey additional information about the certificate subject to increase a certificate user’s confidence that the certificate subject is a particular person or entity</a:t>
            </a:r>
          </a:p>
          <a:p>
            <a:r>
              <a:rPr lang="en-US" dirty="0"/>
              <a:t>The extension fields in this area include:</a:t>
            </a:r>
          </a:p>
          <a:p>
            <a:pPr lvl="1"/>
            <a:r>
              <a:rPr lang="en-US" dirty="0"/>
              <a:t>Subject alternative name</a:t>
            </a:r>
          </a:p>
          <a:p>
            <a:pPr lvl="1"/>
            <a:r>
              <a:rPr lang="en-US" dirty="0"/>
              <a:t>Issuer alternative name</a:t>
            </a:r>
          </a:p>
          <a:p>
            <a:pPr lvl="1"/>
            <a:r>
              <a:rPr lang="en-US" dirty="0"/>
              <a:t>Subject directory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05600" y="5029200"/>
            <a:ext cx="2281238" cy="19873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Certification Path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extensions allow constraint specifications to be included in certificates issued for CAs by other CAs</a:t>
            </a:r>
          </a:p>
          <a:p>
            <a:r>
              <a:rPr lang="en-US" dirty="0"/>
              <a:t>The constraints may restrict the types of certificates that can be issued by the subject CA or that may occur subsequently in a certification chain</a:t>
            </a:r>
          </a:p>
          <a:p>
            <a:r>
              <a:rPr lang="en-US" dirty="0"/>
              <a:t>The extension fields in this area include:</a:t>
            </a:r>
          </a:p>
          <a:p>
            <a:pPr lvl="1"/>
            <a:r>
              <a:rPr lang="en-US" dirty="0"/>
              <a:t>Basic constraints</a:t>
            </a:r>
          </a:p>
          <a:p>
            <a:pPr lvl="1"/>
            <a:r>
              <a:rPr lang="en-US" dirty="0"/>
              <a:t>Name constraints</a:t>
            </a:r>
          </a:p>
          <a:p>
            <a:pPr lvl="1"/>
            <a:r>
              <a:rPr lang="en-US" dirty="0"/>
              <a:t>Policy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161524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4545" b="13636"/>
              <a:stretch>
                <a:fillRect/>
              </a:stretch>
            </p:blipFill>
          </mc:Choice>
          <mc:Fallback>
            <p:blipFill>
              <a:blip r:embed="rId4"/>
              <a:srcRect t="24545" b="13636"/>
              <a:stretch>
                <a:fillRect/>
              </a:stretch>
            </p:blipFill>
          </mc:Fallback>
        </mc:AlternateContent>
        <p:spPr>
          <a:xfrm>
            <a:off x="503921" y="0"/>
            <a:ext cx="8640079" cy="691210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PKIX Management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/>
          </a:bodyPr>
          <a:lstStyle/>
          <a:p>
            <a:r>
              <a:rPr lang="en-US" dirty="0"/>
              <a:t>PKIX identifies a number of management functions that potentially need to be supported by management protocols: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Certification</a:t>
            </a:r>
          </a:p>
          <a:p>
            <a:pPr lvl="1"/>
            <a:r>
              <a:rPr lang="en-US" dirty="0"/>
              <a:t>Key pair recovery</a:t>
            </a:r>
          </a:p>
          <a:p>
            <a:pPr lvl="1"/>
            <a:r>
              <a:rPr lang="en-US" dirty="0"/>
              <a:t>Key pair update</a:t>
            </a:r>
          </a:p>
          <a:p>
            <a:pPr lvl="1"/>
            <a:r>
              <a:rPr lang="en-US" dirty="0"/>
              <a:t>Revocation request</a:t>
            </a:r>
          </a:p>
          <a:p>
            <a:pPr lvl="1"/>
            <a:r>
              <a:rPr lang="en-US" dirty="0"/>
              <a:t>Cross certification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356552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Symmetric key distribution using symmetric encryption</a:t>
            </a:r>
          </a:p>
          <a:p>
            <a:pPr lvl="1"/>
            <a:r>
              <a:rPr lang="en-US" dirty="0"/>
              <a:t>Key distribution scenario</a:t>
            </a:r>
          </a:p>
          <a:p>
            <a:pPr lvl="1"/>
            <a:r>
              <a:rPr lang="en-US" dirty="0"/>
              <a:t>Hierarchical key control</a:t>
            </a:r>
          </a:p>
          <a:p>
            <a:pPr lvl="1"/>
            <a:r>
              <a:rPr lang="en-US" dirty="0"/>
              <a:t>Session key lifetime</a:t>
            </a:r>
          </a:p>
          <a:p>
            <a:pPr lvl="1"/>
            <a:r>
              <a:rPr lang="en-US" dirty="0"/>
              <a:t>Transparent key control scheme</a:t>
            </a:r>
          </a:p>
          <a:p>
            <a:pPr lvl="1"/>
            <a:r>
              <a:rPr lang="en-US" dirty="0"/>
              <a:t>Decentralized key control</a:t>
            </a:r>
          </a:p>
          <a:p>
            <a:pPr lvl="1"/>
            <a:r>
              <a:rPr lang="en-US" dirty="0"/>
              <a:t>Controlling key usage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78" dirty="0">
                <a:cs typeface="ＭＳ Ｐゴシック" pitchFamily="-84" charset="-128"/>
              </a:rPr>
              <a:t>Symmetric key distribution using asymmetric encryption</a:t>
            </a:r>
          </a:p>
          <a:p>
            <a:pPr lvl="1"/>
            <a:r>
              <a:rPr lang="en-US" sz="2143" dirty="0"/>
              <a:t>Simple secret key distribution</a:t>
            </a:r>
          </a:p>
          <a:p>
            <a:pPr lvl="1"/>
            <a:r>
              <a:rPr lang="en-US" sz="2143" dirty="0"/>
              <a:t>Secret key distribution with confidentiality and authentication</a:t>
            </a:r>
          </a:p>
          <a:p>
            <a:pPr lvl="1"/>
            <a:r>
              <a:rPr lang="en-US" sz="2143" dirty="0"/>
              <a:t>Hybrid scheme</a:t>
            </a:r>
            <a:endParaRPr lang="en-AU" sz="2143" dirty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 Generation</a:t>
            </a:r>
          </a:p>
          <a:p>
            <a:pPr marL="349250" lvl="1" indent="0">
              <a:buNone/>
            </a:pPr>
            <a:r>
              <a:rPr lang="en-US" dirty="0"/>
              <a:t>True random number generation and testing</a:t>
            </a:r>
          </a:p>
          <a:p>
            <a:r>
              <a:rPr lang="en-US" dirty="0"/>
              <a:t>Distribution of public keys</a:t>
            </a:r>
          </a:p>
          <a:p>
            <a:pPr lvl="1"/>
            <a:r>
              <a:rPr lang="en-US" dirty="0"/>
              <a:t>Public announcement of public keys</a:t>
            </a:r>
          </a:p>
          <a:p>
            <a:pPr lvl="1"/>
            <a:r>
              <a:rPr lang="en-US" dirty="0"/>
              <a:t>Publicly available directory</a:t>
            </a:r>
          </a:p>
          <a:p>
            <a:pPr lvl="1"/>
            <a:r>
              <a:rPr lang="en-US" dirty="0"/>
              <a:t>Public-key authority</a:t>
            </a:r>
          </a:p>
          <a:p>
            <a:pPr lvl="1"/>
            <a:r>
              <a:rPr lang="en-US" dirty="0"/>
              <a:t>Public-key certificates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>
                <a:cs typeface="ＭＳ Ｐゴシック" pitchFamily="-84" charset="-128"/>
              </a:rPr>
              <a:t>Public-key infrastructure</a:t>
            </a:r>
          </a:p>
          <a:p>
            <a:pPr lvl="1"/>
            <a:r>
              <a:rPr lang="en-US" sz="2143" dirty="0"/>
              <a:t>PKIX management functions</a:t>
            </a:r>
          </a:p>
          <a:p>
            <a:pPr lvl="1"/>
            <a:r>
              <a:rPr lang="en-US" sz="2143" dirty="0"/>
              <a:t>PKIX management protocols</a:t>
            </a:r>
          </a:p>
          <a:p>
            <a:pPr lvl="1"/>
            <a:endParaRPr lang="en-US" dirty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70787" cy="4867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true random number generator (TRNG) uses a nondeterministic source to produce randomness</a:t>
            </a:r>
          </a:p>
          <a:p>
            <a:r>
              <a:rPr lang="en-US" dirty="0"/>
              <a:t>Most operate by measuring unpredictable natural processes such as pulse detectors of ionizing radiation events, gas discharge tubes, and leaky capacitors</a:t>
            </a:r>
          </a:p>
          <a:p>
            <a:r>
              <a:rPr lang="en-US" dirty="0"/>
              <a:t>Intel has developed a commercially available chip that samples thermal noise by amplifying the voltage measured across undriven resistors</a:t>
            </a:r>
          </a:p>
          <a:p>
            <a:r>
              <a:rPr lang="en-US" dirty="0"/>
              <a:t>LavaRnd is an open source project for creating truly random numbers using inexpensive cameras, open source code, and inexpensive hardware</a:t>
            </a:r>
          </a:p>
          <a:p>
            <a:pPr lvl="1"/>
            <a:r>
              <a:rPr lang="en-US" dirty="0"/>
              <a:t>The system uses a saturated CCD in a light-tight can as a chaotic source to produce the seed; software processes the result into truly random numbers in a variety of formats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Possible Sources of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5715001" cy="45720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sz="1800" dirty="0"/>
              <a:t>RFC 4086 lists the following possible sources of randomness that can be used on a computer to generate true random sequences:</a:t>
            </a:r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algn="ctr">
              <a:lnSpc>
                <a:spcPct val="120000"/>
              </a:lnSpc>
              <a:spcBef>
                <a:spcPts val="3600"/>
              </a:spcBef>
              <a:buNone/>
            </a:pPr>
            <a:endParaRPr lang="en-US" sz="1800" dirty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US" sz="1400" dirty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743200"/>
          <a:ext cx="7391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>
              <a:lnSpc>
                <a:spcPct val="150000"/>
              </a:lnSpc>
              <a:spcBef>
                <a:spcPts val="0"/>
              </a:spcBef>
              <a:buClr>
                <a:srgbClr val="BAABE3"/>
              </a:buClr>
              <a:buNone/>
            </a:pP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There is also an online service (</a:t>
            </a:r>
            <a:r>
              <a:rPr lang="en-US" sz="1400" dirty="0" err="1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random.org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rPr>
              <a:t>) which can deliver random sequences securely over the Internet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8.5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30499"/>
            <a:ext cx="8721436" cy="199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8160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Comparison of PRNGs and TRNGs 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52600"/>
            <a:ext cx="7570787" cy="4800599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A TRNG may produce an output that is biased in some way (such as having more ones than zeros or vice versa)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Biased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NIST SP 800-90B defines a random process as </a:t>
            </a:r>
            <a:r>
              <a:rPr lang="en-US" i="1" dirty="0"/>
              <a:t>biased </a:t>
            </a:r>
            <a:r>
              <a:rPr lang="en-US" dirty="0"/>
              <a:t>with respect to an assumed discrete set of potential outcomes if some of those outcomes have a greater probability of occurring than do others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</a:pPr>
            <a:r>
              <a:rPr lang="en-US" sz="2857" dirty="0">
                <a:cs typeface="ＭＳ Ｐゴシック" pitchFamily="-84" charset="-128"/>
              </a:rPr>
              <a:t>Entropy rate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560" dirty="0"/>
              <a:t>NIST 800-90B defines entropy rate as the rate at which a digitized noise source provides entropy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560" dirty="0"/>
              <a:t>Is a measure of the randomness or unpredictability of a bit string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560" dirty="0"/>
              <a:t>Will be a value between 0 (no entropy) and 1 (full entropy)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</a:pPr>
            <a:r>
              <a:rPr lang="en-US" sz="2880" dirty="0">
                <a:cs typeface="ＭＳ Ｐゴシック" pitchFamily="-84" charset="-128"/>
              </a:rPr>
              <a:t>Conditioning algorithms/</a:t>
            </a:r>
            <a:r>
              <a:rPr lang="en-US" sz="2880" dirty="0" err="1">
                <a:cs typeface="ＭＳ Ｐゴシック" pitchFamily="-84" charset="-128"/>
              </a:rPr>
              <a:t>deskewing</a:t>
            </a:r>
            <a:r>
              <a:rPr lang="en-US" sz="2880" dirty="0">
                <a:cs typeface="ＭＳ Ｐゴシック" pitchFamily="-84" charset="-128"/>
              </a:rPr>
              <a:t> algorithms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545" dirty="0"/>
              <a:t>Methods of modifying a bit stream to further randomize the bits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</a:pPr>
            <a:r>
              <a:rPr lang="en-US" sz="2909" dirty="0">
                <a:cs typeface="ＭＳ Ｐゴシック" pitchFamily="-84" charset="-128"/>
              </a:rPr>
              <a:t>Typically conditioning is done by using a cryptographic algorithm to scramble the random bits so as to eliminate bias and increase entropy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526" dirty="0"/>
              <a:t>The two most common approaches are the use of a hash function or a symmetric block cipher</a:t>
            </a:r>
          </a:p>
          <a:p>
            <a:pPr marL="692150" lvl="2" indent="-342900">
              <a:spcBef>
                <a:spcPts val="2400"/>
              </a:spcBef>
            </a:pPr>
            <a:endParaRPr lang="en-US" sz="2657" dirty="0">
              <a:cs typeface="ＭＳ Ｐゴシック" pitchFamily="-84" charset="-12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hash function produces an </a:t>
            </a:r>
            <a:r>
              <a:rPr lang="en-US" i="1" dirty="0" err="1"/>
              <a:t>n</a:t>
            </a:r>
            <a:r>
              <a:rPr lang="en-US" i="1" dirty="0"/>
              <a:t>-</a:t>
            </a:r>
            <a:r>
              <a:rPr lang="en-US" dirty="0"/>
              <a:t>bit output from an input of arbitrary length</a:t>
            </a:r>
          </a:p>
          <a:p>
            <a:r>
              <a:rPr lang="en-US" dirty="0"/>
              <a:t>A simple way to use a hash function for conditioning is as follows:</a:t>
            </a:r>
          </a:p>
          <a:p>
            <a:pPr lvl="1"/>
            <a:r>
              <a:rPr lang="en-US" dirty="0"/>
              <a:t>Blocks of </a:t>
            </a:r>
            <a:r>
              <a:rPr lang="en-US" i="1" dirty="0" err="1"/>
              <a:t>m</a:t>
            </a:r>
            <a:r>
              <a:rPr lang="en-US" i="1" dirty="0"/>
              <a:t> </a:t>
            </a:r>
            <a:r>
              <a:rPr lang="en-US" dirty="0"/>
              <a:t>input bits, with </a:t>
            </a:r>
            <a:r>
              <a:rPr lang="en-US" i="1" dirty="0" err="1"/>
              <a:t>m</a:t>
            </a:r>
            <a:r>
              <a:rPr lang="en-US" i="1" dirty="0"/>
              <a:t> ≥ </a:t>
            </a:r>
            <a:r>
              <a:rPr lang="en-US" i="1" dirty="0" err="1"/>
              <a:t>n</a:t>
            </a:r>
            <a:r>
              <a:rPr lang="en-US" i="1" dirty="0"/>
              <a:t>, </a:t>
            </a:r>
            <a:r>
              <a:rPr lang="en-US" dirty="0"/>
              <a:t>are passed through the hash function and the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output bits are used as random bits</a:t>
            </a:r>
          </a:p>
          <a:p>
            <a:pPr lvl="1"/>
            <a:r>
              <a:rPr lang="en-US" dirty="0"/>
              <a:t>To generate a stream of random bits, successive input blocks pass through the hash function to produce successive hashed output blocks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17394</TotalTime>
  <Words>12487</Words>
  <Application>Microsoft Office PowerPoint</Application>
  <PresentationFormat>On-screen Show (4:3)</PresentationFormat>
  <Paragraphs>1152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Candara</vt:lpstr>
      <vt:lpstr>Mistral</vt:lpstr>
      <vt:lpstr>Times New Roman</vt:lpstr>
      <vt:lpstr>Infusion</vt:lpstr>
      <vt:lpstr>PowerPoint Presentation</vt:lpstr>
      <vt:lpstr>Cryptography and Network Security</vt:lpstr>
      <vt:lpstr>Key Generation</vt:lpstr>
      <vt:lpstr>Randomness Tests</vt:lpstr>
      <vt:lpstr>Entropy Sources</vt:lpstr>
      <vt:lpstr>Possible Sources of Randomness</vt:lpstr>
      <vt:lpstr>Table 8.5</vt:lpstr>
      <vt:lpstr>Conditioning</vt:lpstr>
      <vt:lpstr>Hash Function</vt:lpstr>
      <vt:lpstr>PowerPoint Presentation</vt:lpstr>
      <vt:lpstr>Health Tests on the Noise Source</vt:lpstr>
      <vt:lpstr>Health Tests on the Noise Source</vt:lpstr>
      <vt:lpstr>Health Tests on the Conditioning Function</vt:lpstr>
      <vt:lpstr>Intel Digital Random Number Generator</vt:lpstr>
      <vt:lpstr>PowerPoint Presentation</vt:lpstr>
      <vt:lpstr>Key Distribution</vt:lpstr>
      <vt:lpstr>Key Distribution Technique</vt:lpstr>
      <vt:lpstr>Symmetric Key Distribution</vt:lpstr>
      <vt:lpstr>PowerPoint Presentation</vt:lpstr>
      <vt:lpstr>PowerPoint Presentation</vt:lpstr>
      <vt:lpstr>PowerPoint Presentation</vt:lpstr>
      <vt:lpstr>Hierarchical Key Control</vt:lpstr>
      <vt:lpstr>Session Key Lifetime</vt:lpstr>
      <vt:lpstr>PowerPoint Presentation</vt:lpstr>
      <vt:lpstr>PowerPoint Presentation</vt:lpstr>
      <vt:lpstr>Controlling Key Usage</vt:lpstr>
      <vt:lpstr>Key Controls</vt:lpstr>
      <vt:lpstr>PowerPoint Presentation</vt:lpstr>
      <vt:lpstr>PowerPoint Presentation</vt:lpstr>
      <vt:lpstr>PowerPoint Presentation</vt:lpstr>
      <vt:lpstr>A Hybrid Scheme</vt:lpstr>
      <vt:lpstr>Distribution of Public Keys</vt:lpstr>
      <vt:lpstr>PowerPoint Presentation</vt:lpstr>
      <vt:lpstr>PowerPoint Presentation</vt:lpstr>
      <vt:lpstr>PowerPoint Presentation</vt:lpstr>
      <vt:lpstr>PowerPoint Presentation</vt:lpstr>
      <vt:lpstr>X.509 Certificates</vt:lpstr>
      <vt:lpstr>PowerPoint Presentation</vt:lpstr>
      <vt:lpstr>Certificates</vt:lpstr>
      <vt:lpstr>Obtaining a Certificate </vt:lpstr>
      <vt:lpstr>PowerPoint Presentation</vt:lpstr>
      <vt:lpstr>Certificate Revocation</vt:lpstr>
      <vt:lpstr>Key and Policy Information</vt:lpstr>
      <vt:lpstr>Certificate Subject and Issuer Attributes</vt:lpstr>
      <vt:lpstr>Certification Path Constraints</vt:lpstr>
      <vt:lpstr>PowerPoint Presentation</vt:lpstr>
      <vt:lpstr>PKIX Management Functions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14</dc:subject>
  <dc:creator>Dr Lawrie Brown</dc:creator>
  <cp:keywords/>
  <dc:description/>
  <cp:lastModifiedBy>Devrim Unal</cp:lastModifiedBy>
  <cp:revision>57</cp:revision>
  <cp:lastPrinted>2009-09-21T05:30:21Z</cp:lastPrinted>
  <dcterms:created xsi:type="dcterms:W3CDTF">2016-04-28T02:58:56Z</dcterms:created>
  <dcterms:modified xsi:type="dcterms:W3CDTF">2021-10-13T15:25:33Z</dcterms:modified>
  <cp:category/>
</cp:coreProperties>
</file>