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Default Extension="gif" ContentType="image/gif"/>
  <Default Extension="tiff" ContentType="image/tif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5" r:id="rId1"/>
  </p:sldMasterIdLst>
  <p:notesMasterIdLst>
    <p:notesMasterId r:id="rId25"/>
  </p:notesMasterIdLst>
  <p:sldIdLst>
    <p:sldId id="256" r:id="rId2"/>
    <p:sldId id="803" r:id="rId3"/>
    <p:sldId id="818" r:id="rId4"/>
    <p:sldId id="267" r:id="rId5"/>
    <p:sldId id="268" r:id="rId6"/>
    <p:sldId id="819" r:id="rId7"/>
    <p:sldId id="281" r:id="rId8"/>
    <p:sldId id="270" r:id="rId9"/>
    <p:sldId id="692" r:id="rId10"/>
    <p:sldId id="669" r:id="rId11"/>
    <p:sldId id="810" r:id="rId12"/>
    <p:sldId id="674" r:id="rId13"/>
    <p:sldId id="676" r:id="rId14"/>
    <p:sldId id="678" r:id="rId15"/>
    <p:sldId id="679" r:id="rId16"/>
    <p:sldId id="700" r:id="rId17"/>
    <p:sldId id="680" r:id="rId18"/>
    <p:sldId id="820" r:id="rId19"/>
    <p:sldId id="308" r:id="rId20"/>
    <p:sldId id="813" r:id="rId21"/>
    <p:sldId id="307" r:id="rId22"/>
    <p:sldId id="814" r:id="rId23"/>
    <p:sldId id="274" r:id="rId24"/>
  </p:sldIdLst>
  <p:sldSz cx="9144000" cy="6858000" type="screen4x3"/>
  <p:notesSz cx="7315200" cy="96012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 xmlns:p14="http://schemas.microsoft.com/office/powerpoint/2010/main">
        <p14:section name="Default Section" id="{7DB8BFEC-B663-402B-A801-14D2C2E2DBDE}">
          <p14:sldIdLst>
            <p14:sldId id="256"/>
            <p14:sldId id="803"/>
          </p14:sldIdLst>
        </p14:section>
        <p14:section name="Cyberattacks" id="{B4662AF8-03D3-4BAF-AB62-587ABA9F6EC0}">
          <p14:sldIdLst>
            <p14:sldId id="817"/>
            <p14:sldId id="805"/>
            <p14:sldId id="806"/>
            <p14:sldId id="275"/>
            <p14:sldId id="264"/>
            <p14:sldId id="265"/>
            <p14:sldId id="266"/>
          </p14:sldIdLst>
        </p14:section>
        <p14:section name="SecDefinition" id="{0C9892B1-3B6C-4FF0-9670-66AA009B2116}">
          <p14:sldIdLst>
            <p14:sldId id="818"/>
            <p14:sldId id="267"/>
            <p14:sldId id="268"/>
            <p14:sldId id="269"/>
            <p14:sldId id="804"/>
          </p14:sldIdLst>
        </p14:section>
        <p14:section name="CIA" id="{D98C5D5F-D894-404F-B18A-D2FC1FF5BDD7}">
          <p14:sldIdLst>
            <p14:sldId id="819"/>
            <p14:sldId id="281"/>
            <p14:sldId id="270"/>
            <p14:sldId id="692"/>
            <p14:sldId id="669"/>
            <p14:sldId id="810"/>
            <p14:sldId id="674"/>
            <p14:sldId id="676"/>
            <p14:sldId id="677"/>
            <p14:sldId id="678"/>
            <p14:sldId id="679"/>
            <p14:sldId id="700"/>
            <p14:sldId id="821"/>
            <p14:sldId id="680"/>
          </p14:sldIdLst>
        </p14:section>
        <p14:section name="Concepts" id="{7F17EA24-170A-41A1-A2B2-71DF7DB7D171}">
          <p14:sldIdLst>
            <p14:sldId id="820"/>
            <p14:sldId id="308"/>
            <p14:sldId id="813"/>
            <p14:sldId id="307"/>
            <p14:sldId id="815"/>
            <p14:sldId id="816"/>
            <p14:sldId id="814"/>
            <p14:sldId id="807"/>
            <p14:sldId id="811"/>
            <p14:sldId id="812"/>
            <p14:sldId id="809"/>
            <p14:sldId id="274"/>
            <p14:sldId id="701"/>
          </p14:sldIdLst>
        </p14:section>
        <p14:section name="Backup" id="{E8FC1FA5-999F-4D6D-B6F8-BDB80785D650}">
          <p14:sldIdLst>
            <p14:sldId id="282"/>
            <p14:sldId id="289"/>
            <p14:sldId id="271"/>
            <p14:sldId id="272"/>
            <p14:sldId id="273"/>
            <p14:sldId id="309"/>
            <p14:sldId id="310"/>
            <p14:sldId id="311"/>
            <p14:sldId id="306"/>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094" autoAdjust="0"/>
    <p:restoredTop sz="76794" autoAdjust="0"/>
  </p:normalViewPr>
  <p:slideViewPr>
    <p:cSldViewPr>
      <p:cViewPr varScale="1">
        <p:scale>
          <a:sx n="67" d="100"/>
          <a:sy n="67" d="100"/>
        </p:scale>
        <p:origin x="-2160"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2490140-632C-462B-ACA7-07693EDF2C2D}" type="datetimeFigureOut">
              <a:rPr lang="en-US" smtClean="0"/>
              <a:pPr/>
              <a:t>8/18/2021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9DC3881-FBD9-417F-9DF4-14F9A587E379}" type="slidenum">
              <a:rPr lang="en-US" smtClean="0"/>
              <a:pPr/>
              <a:t>‹#›</a:t>
            </a:fld>
            <a:endParaRPr lang="en-US"/>
          </a:p>
        </p:txBody>
      </p:sp>
    </p:spTree>
    <p:extLst>
      <p:ext uri="{BB962C8B-B14F-4D97-AF65-F5344CB8AC3E}">
        <p14:creationId xmlns="" xmlns:p14="http://schemas.microsoft.com/office/powerpoint/2010/main" val="25762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Protection from harms from malicious entities or intruders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Oxford Dictionary Definition:</a:t>
            </a:r>
            <a:br>
              <a:rPr lang="en-US" dirty="0"/>
            </a:br>
            <a:r>
              <a:rPr lang="en-US" dirty="0"/>
              <a:t>The state of being free from danger or threat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 Security = </a:t>
            </a:r>
            <a:r>
              <a:rPr lang="en-US" dirty="0">
                <a:solidFill>
                  <a:srgbClr val="C00000"/>
                </a:solidFill>
              </a:rPr>
              <a:t>Protection</a:t>
            </a:r>
            <a:r>
              <a:rPr lang="en-US" dirty="0"/>
              <a:t> of computer systems </a:t>
            </a:r>
            <a:r>
              <a:rPr lang="en-US" dirty="0">
                <a:solidFill>
                  <a:srgbClr val="C00000"/>
                </a:solidFill>
              </a:rPr>
              <a:t>from harm </a:t>
            </a:r>
            <a:r>
              <a:rPr lang="en-US" dirty="0"/>
              <a:t>on the </a:t>
            </a:r>
            <a:r>
              <a:rPr lang="en-US" b="1" dirty="0"/>
              <a:t>hardware</a:t>
            </a:r>
            <a:r>
              <a:rPr lang="en-US" dirty="0"/>
              <a:t>, the </a:t>
            </a:r>
            <a:r>
              <a:rPr lang="en-US" b="1" dirty="0"/>
              <a:t>software </a:t>
            </a:r>
            <a:r>
              <a:rPr lang="en-US" dirty="0"/>
              <a:t>and the </a:t>
            </a:r>
            <a:r>
              <a:rPr lang="en-US" b="1" dirty="0">
                <a:solidFill>
                  <a:srgbClr val="0070C0"/>
                </a:solidFill>
              </a:rPr>
              <a:t>data</a:t>
            </a:r>
            <a:endParaRPr lang="en-US" dirty="0">
              <a:solidFill>
                <a:srgbClr val="0070C0"/>
              </a:solidFill>
            </a:endParaRPr>
          </a:p>
          <a:p>
            <a:endParaRPr lang="en-US" dirty="0"/>
          </a:p>
          <a:p>
            <a:endParaRPr lang="en-US" dirty="0"/>
          </a:p>
          <a:p>
            <a:r>
              <a:rPr lang="en-US" dirty="0"/>
              <a:t>Protection from harm</a:t>
            </a:r>
          </a:p>
          <a:p>
            <a:r>
              <a:rPr lang="en-US" dirty="0"/>
              <a:t>3 main categories of harm:</a:t>
            </a:r>
          </a:p>
          <a:p>
            <a:r>
              <a:rPr lang="en-US" dirty="0"/>
              <a:t>- Theft of information (e.g., corporate </a:t>
            </a:r>
            <a:r>
              <a:rPr lang="en-US" dirty="0" err="1"/>
              <a:t>secrects</a:t>
            </a:r>
            <a:r>
              <a:rPr lang="en-US" dirty="0"/>
              <a:t>, personal information, ideas/</a:t>
            </a:r>
            <a:r>
              <a:rPr lang="en-US" dirty="0" err="1"/>
              <a:t>ip</a:t>
            </a:r>
            <a:r>
              <a:rPr lang="en-US" dirty="0"/>
              <a:t>, </a:t>
            </a:r>
            <a:r>
              <a:rPr lang="en-US" dirty="0" err="1"/>
              <a:t>militeray</a:t>
            </a:r>
            <a:r>
              <a:rPr lang="en-US" dirty="0"/>
              <a:t> intelligence) .. prevent stealing sensitive information that can be used for identity theft</a:t>
            </a:r>
          </a:p>
          <a:p>
            <a:endParaRPr lang="en-US" dirty="0"/>
          </a:p>
          <a:p>
            <a:r>
              <a:rPr lang="en-US" dirty="0"/>
              <a:t>- Alteration of information (e.g., break in and deface a website, alter </a:t>
            </a:r>
            <a:r>
              <a:rPr lang="en-US" dirty="0" err="1"/>
              <a:t>db</a:t>
            </a:r>
            <a:r>
              <a:rPr lang="en-US" dirty="0"/>
              <a:t> to cover-up fraud).</a:t>
            </a:r>
          </a:p>
          <a:p>
            <a:r>
              <a:rPr lang="en-US" dirty="0"/>
              <a:t>(alter data, system configurations)</a:t>
            </a:r>
          </a:p>
          <a:p>
            <a:endParaRPr lang="en-US" dirty="0"/>
          </a:p>
          <a:p>
            <a:r>
              <a:rPr lang="en-US" dirty="0"/>
              <a:t>- Denial of Service (Dos) - busy responding to attackers and no longer available to provide </a:t>
            </a:r>
            <a:r>
              <a:rPr lang="en-US" dirty="0" err="1"/>
              <a:t>servive</a:t>
            </a:r>
            <a:r>
              <a:rPr lang="en-US" dirty="0"/>
              <a:t> to </a:t>
            </a:r>
            <a:r>
              <a:rPr lang="en-US" dirty="0" err="1"/>
              <a:t>elgitime</a:t>
            </a:r>
            <a:r>
              <a:rPr lang="en-US" dirty="0"/>
              <a:t> users</a:t>
            </a:r>
          </a:p>
          <a:p>
            <a:endParaRPr lang="en-US" dirty="0"/>
          </a:p>
          <a:p>
            <a:r>
              <a:rPr lang="en-US" dirty="0"/>
              <a:t>Confidential data remain confidential</a:t>
            </a:r>
          </a:p>
          <a:p>
            <a:r>
              <a:rPr lang="en-US" dirty="0"/>
              <a:t>Data are not changed by unauthorized users or in  malicious ways</a:t>
            </a:r>
          </a:p>
          <a:p>
            <a:r>
              <a:rPr lang="en-US" dirty="0"/>
              <a:t>Systems remain operational, reachable, functional and available for legitimate users</a:t>
            </a:r>
          </a:p>
          <a:p>
            <a:r>
              <a:rPr lang="en-US" dirty="0"/>
              <a:t>(</a:t>
            </a:r>
            <a:r>
              <a:rPr lang="en-US" dirty="0" err="1"/>
              <a:t>distruct</a:t>
            </a:r>
            <a:r>
              <a:rPr lang="en-US" dirty="0"/>
              <a:t> the operation of the attacked entity)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pPr/>
              <a:t>4</a:t>
            </a:fld>
            <a:endParaRPr lang="en-US"/>
          </a:p>
        </p:txBody>
      </p:sp>
    </p:spTree>
    <p:extLst>
      <p:ext uri="{BB962C8B-B14F-4D97-AF65-F5344CB8AC3E}">
        <p14:creationId xmlns="" xmlns:p14="http://schemas.microsoft.com/office/powerpoint/2010/main" val="2339693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Economy of mechanism: the design of security measures embodied in both hardware and software should be as simple and small as possible.</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Fail-safe defaults</a:t>
            </a:r>
            <a:r>
              <a:rPr lang="en-US" sz="1200" kern="1200" dirty="0">
                <a:solidFill>
                  <a:schemeClr val="tx1"/>
                </a:solidFill>
                <a:effectLst/>
                <a:latin typeface="+mn-lt"/>
                <a:ea typeface="+mn-ea"/>
                <a:cs typeface="+mn-cs"/>
              </a:rPr>
              <a:t>: access decisions should be based on permission rather than exclusion.</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Complete mediation</a:t>
            </a:r>
            <a:r>
              <a:rPr lang="en-US" sz="1200" kern="1200" dirty="0">
                <a:solidFill>
                  <a:schemeClr val="tx1"/>
                </a:solidFill>
                <a:effectLst/>
                <a:latin typeface="+mn-lt"/>
                <a:ea typeface="+mn-ea"/>
                <a:cs typeface="+mn-cs"/>
              </a:rPr>
              <a:t>: every access must be checked against the access control mechanism.</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Open Design</a:t>
            </a:r>
            <a:r>
              <a:rPr lang="en-US" sz="1200" kern="1200" dirty="0">
                <a:solidFill>
                  <a:schemeClr val="tx1"/>
                </a:solidFill>
                <a:effectLst/>
                <a:latin typeface="+mn-lt"/>
                <a:ea typeface="+mn-ea"/>
                <a:cs typeface="+mn-cs"/>
              </a:rPr>
              <a:t>: the design of a security mechanism should be open rather than secret.</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Separation of privilege: </a:t>
            </a:r>
            <a:r>
              <a:rPr lang="en-US" sz="1200" kern="1200" dirty="0">
                <a:solidFill>
                  <a:schemeClr val="tx1"/>
                </a:solidFill>
                <a:effectLst/>
                <a:latin typeface="+mn-lt"/>
                <a:ea typeface="+mn-ea"/>
                <a:cs typeface="+mn-cs"/>
              </a:rPr>
              <a:t>a practice in which multiple privilege attributes are required to achieve access to a restricted resource.</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Least Privilege</a:t>
            </a:r>
            <a:r>
              <a:rPr lang="en-US" sz="1200" kern="1200" dirty="0">
                <a:solidFill>
                  <a:schemeClr val="tx1"/>
                </a:solidFill>
                <a:effectLst/>
                <a:latin typeface="+mn-lt"/>
                <a:ea typeface="+mn-ea"/>
                <a:cs typeface="+mn-cs"/>
              </a:rPr>
              <a:t>: every process and every user of the system should operate using the least set of privileges necessary to perform the task.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Least common mechanism: the design should minimize the functions shared by different users, providing mutual security.</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Psychological acceptability: the security mechanisms should not interfere unduly with the work of users, while at the same time meeting the needs of those who authorize access.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Isolation</a:t>
            </a:r>
            <a:r>
              <a:rPr lang="en-US" sz="1200" kern="1200" dirty="0">
                <a:solidFill>
                  <a:schemeClr val="tx1"/>
                </a:solidFill>
                <a:effectLst/>
                <a:latin typeface="+mn-lt"/>
                <a:ea typeface="+mn-ea"/>
                <a:cs typeface="+mn-cs"/>
              </a:rPr>
              <a:t>: a principle that applies in three contexts. (1) public access systems should be isolated from critical resources (data, processes, etc.) to prevent disclosure or tampering. (2) the processes and files of individual users should be isolated from one another except where it is explicitly desired. (3) security mechanisms should be isolated in the sense of preventing access to those mechanisms.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Encapsulation: a specific form of isolation based on object-oriented functionality.</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Modularity: refers both to the development of security functions as separate, protected modules and to the use of a modular architecture for mechanism design and implementation.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Layering: the use of multiple, overlapping protection approaches addressing the people, technology, and operational aspects of information systems.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Least Astonishment: means that a program or user interface should always respond in the way that is least likely to astonish the user.</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16</a:t>
            </a:fld>
            <a:endParaRPr lang="en-US" dirty="0"/>
          </a:p>
        </p:txBody>
      </p:sp>
    </p:spTree>
    <p:extLst>
      <p:ext uri="{BB962C8B-B14F-4D97-AF65-F5344CB8AC3E}">
        <p14:creationId xmlns="" xmlns:p14="http://schemas.microsoft.com/office/powerpoint/2010/main" val="3120928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pPr/>
              <a:t>17</a:t>
            </a:fld>
            <a:endParaRPr lang="en-US"/>
          </a:p>
        </p:txBody>
      </p:sp>
    </p:spTree>
    <p:extLst>
      <p:ext uri="{BB962C8B-B14F-4D97-AF65-F5344CB8AC3E}">
        <p14:creationId xmlns="" xmlns:p14="http://schemas.microsoft.com/office/powerpoint/2010/main" val="978141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Threat Model</a:t>
            </a:r>
          </a:p>
          <a:p>
            <a:pPr marL="171450" indent="-171450">
              <a:buFont typeface="Arial" panose="020B0604020202020204" pitchFamily="34" charset="0"/>
              <a:buChar char="•"/>
            </a:pPr>
            <a:r>
              <a:rPr lang="en-US" sz="1200" dirty="0"/>
              <a:t>We’ll spend time trying to understand what an attacker can and cannot do, their goals, capabilities, etc.</a:t>
            </a:r>
          </a:p>
          <a:p>
            <a:pPr marL="171450" indent="-171450">
              <a:buFont typeface="Arial" panose="020B0604020202020204" pitchFamily="34" charset="0"/>
              <a:buChar char="•"/>
            </a:pPr>
            <a:r>
              <a:rPr lang="en-US" sz="1200" dirty="0"/>
              <a:t>This will help focus our attention to defending the system</a:t>
            </a:r>
          </a:p>
          <a:p>
            <a:endParaRPr lang="en-US" dirty="0"/>
          </a:p>
          <a:p>
            <a:pPr algn="l">
              <a:buFont typeface="Monotype Sorts" pitchFamily="2" charset="2"/>
              <a:buNone/>
            </a:pPr>
            <a:r>
              <a:rPr lang="en-US" b="1" dirty="0"/>
              <a:t>Virus</a:t>
            </a:r>
          </a:p>
          <a:p>
            <a:pPr algn="l"/>
            <a:r>
              <a:rPr lang="en-US" sz="1200" dirty="0"/>
              <a:t>Propagates by infecting other programs</a:t>
            </a:r>
          </a:p>
          <a:p>
            <a:pPr algn="l"/>
            <a:r>
              <a:rPr lang="en-US" sz="1200" dirty="0"/>
              <a:t>Usually inserted into host code (not a standalone program)</a:t>
            </a:r>
          </a:p>
          <a:p>
            <a:pPr algn="l"/>
            <a:endParaRPr lang="en-US" dirty="0"/>
          </a:p>
          <a:p>
            <a:pPr algn="l">
              <a:buFont typeface="Monotype Sorts" pitchFamily="2" charset="2"/>
              <a:buNone/>
            </a:pPr>
            <a:r>
              <a:rPr lang="en-US" b="1" dirty="0"/>
              <a:t>Worms</a:t>
            </a:r>
          </a:p>
          <a:p>
            <a:r>
              <a:rPr lang="en-US" sz="1200" dirty="0"/>
              <a:t>Propagates automatically by copying itself to target systems</a:t>
            </a:r>
          </a:p>
          <a:p>
            <a:r>
              <a:rPr lang="en-US" sz="1200" dirty="0"/>
              <a:t>A standalone program</a:t>
            </a:r>
          </a:p>
          <a:p>
            <a:endParaRPr lang="en-US" dirty="0"/>
          </a:p>
          <a:p>
            <a:endParaRPr lang="en-US" dirty="0"/>
          </a:p>
          <a:p>
            <a:r>
              <a:rPr lang="en-US" dirty="0"/>
              <a:t>What property do we want to ensure against what adversary?</a:t>
            </a:r>
          </a:p>
          <a:p>
            <a:pPr marL="171450" indent="-171450">
              <a:buFont typeface="Arial" panose="020B0604020202020204" pitchFamily="34" charset="0"/>
              <a:buChar char="•"/>
            </a:pPr>
            <a:r>
              <a:rPr lang="en-US" dirty="0"/>
              <a:t>Who is the adversary?</a:t>
            </a:r>
          </a:p>
          <a:p>
            <a:pPr marL="171450" indent="-171450">
              <a:buFont typeface="Arial" panose="020B0604020202020204" pitchFamily="34" charset="0"/>
              <a:buChar char="•"/>
            </a:pPr>
            <a:r>
              <a:rPr lang="en-US" dirty="0"/>
              <a:t>What is his goal?</a:t>
            </a:r>
          </a:p>
          <a:p>
            <a:pPr marL="171450" indent="-171450">
              <a:buFont typeface="Arial" panose="020B0604020202020204" pitchFamily="34" charset="0"/>
              <a:buChar char="•"/>
            </a:pPr>
            <a:r>
              <a:rPr lang="en-US" dirty="0"/>
              <a:t>What are his resources?</a:t>
            </a:r>
          </a:p>
          <a:p>
            <a:pPr marL="628650" lvl="1" indent="-171450">
              <a:buFont typeface="Arial" panose="020B0604020202020204" pitchFamily="34" charset="0"/>
              <a:buChar char="•"/>
            </a:pPr>
            <a:r>
              <a:rPr lang="en-US" dirty="0"/>
              <a:t>e.g. Computational, Physical, Monetary…</a:t>
            </a:r>
          </a:p>
          <a:p>
            <a:pPr marL="171450" indent="-171450">
              <a:buFont typeface="Arial" panose="020B0604020202020204" pitchFamily="34" charset="0"/>
              <a:buChar char="•"/>
            </a:pPr>
            <a:r>
              <a:rPr lang="en-US" dirty="0"/>
              <a:t>What is his motive?</a:t>
            </a:r>
          </a:p>
          <a:p>
            <a:pPr marL="171450" indent="-171450">
              <a:buFont typeface="Arial" panose="020B0604020202020204" pitchFamily="34" charset="0"/>
              <a:buChar char="•"/>
            </a:pPr>
            <a:r>
              <a:rPr lang="en-US" dirty="0"/>
              <a:t>What attacks are out of scope?</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pPr/>
              <a:t>19</a:t>
            </a:fld>
            <a:endParaRPr lang="en-US"/>
          </a:p>
        </p:txBody>
      </p:sp>
    </p:spTree>
    <p:extLst>
      <p:ext uri="{BB962C8B-B14F-4D97-AF65-F5344CB8AC3E}">
        <p14:creationId xmlns="" xmlns:p14="http://schemas.microsoft.com/office/powerpoint/2010/main" val="3915036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Threats = possible dangers that could compromise the Confidentiality, </a:t>
            </a:r>
            <a:r>
              <a:rPr lang="en-US" sz="1200" b="0" i="0" u="none" strike="noStrike" kern="1200" baseline="0" dirty="0" err="1">
                <a:solidFill>
                  <a:schemeClr val="tx1"/>
                </a:solidFill>
                <a:latin typeface="+mn-lt"/>
                <a:ea typeface="+mn-ea"/>
                <a:cs typeface="+mn-cs"/>
              </a:rPr>
              <a:t>Intergrity</a:t>
            </a:r>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Availablity</a:t>
            </a:r>
            <a:r>
              <a:rPr lang="en-US" sz="1200" b="0" i="0" u="none" strike="noStrike" kern="1200" baseline="0" dirty="0">
                <a:solidFill>
                  <a:schemeClr val="tx1"/>
                </a:solidFill>
                <a:latin typeface="+mn-lt"/>
                <a:ea typeface="+mn-ea"/>
                <a:cs typeface="+mn-cs"/>
              </a:rPr>
              <a:t> of a computer system or service</a:t>
            </a:r>
          </a:p>
          <a:p>
            <a:r>
              <a:rPr lang="en-US" sz="1200" b="0" i="0" u="none" strike="noStrike" kern="1200" baseline="0" dirty="0">
                <a:solidFill>
                  <a:schemeClr val="tx1"/>
                </a:solidFill>
                <a:latin typeface="+mn-lt"/>
                <a:ea typeface="+mn-ea"/>
                <a:cs typeface="+mn-cs"/>
              </a:rPr>
              <a:t>(Can be malicious or accidental. May be external or internal)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Vulne</a:t>
            </a:r>
            <a:r>
              <a:rPr lang="en-US" sz="1200" b="0" i="0" u="none" strike="noStrike" kern="1200" baseline="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vulnerability</a:t>
            </a:r>
            <a:r>
              <a:rPr lang="en-US" dirty="0"/>
              <a:t> is a weakness in a system that allows a threat source to compromise its security. </a:t>
            </a:r>
          </a:p>
          <a:p>
            <a:r>
              <a:rPr lang="en-US" sz="1200" b="0" i="0" u="none" strike="noStrike" kern="1200" baseline="0" dirty="0">
                <a:solidFill>
                  <a:schemeClr val="tx1"/>
                </a:solidFill>
                <a:latin typeface="+mn-lt"/>
                <a:ea typeface="+mn-ea"/>
                <a:cs typeface="+mn-cs"/>
              </a:rPr>
              <a:t>Weakness in a system that permit a threat to be realized, compromising CIA</a:t>
            </a:r>
          </a:p>
          <a:p>
            <a:r>
              <a:rPr lang="en-US" sz="1200" b="0" i="0" u="none" strike="noStrike" kern="1200" baseline="0" dirty="0">
                <a:solidFill>
                  <a:schemeClr val="tx1"/>
                </a:solidFill>
                <a:latin typeface="+mn-lt"/>
                <a:ea typeface="+mn-ea"/>
                <a:cs typeface="+mn-cs"/>
              </a:rPr>
              <a:t>(flaw that can be exploited by an attacker with the correct tools, or by the correct situation)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Identifying:</a:t>
            </a:r>
          </a:p>
          <a:p>
            <a:r>
              <a:rPr lang="en-US" sz="1200" b="0" i="0" u="none" strike="noStrike" kern="1200" baseline="0" dirty="0">
                <a:solidFill>
                  <a:schemeClr val="tx1"/>
                </a:solidFill>
                <a:latin typeface="+mn-lt"/>
                <a:ea typeface="+mn-ea"/>
                <a:cs typeface="+mn-cs"/>
              </a:rPr>
              <a:t>- How is a system potentially affected by a threat?</a:t>
            </a:r>
          </a:p>
          <a:p>
            <a:r>
              <a:rPr lang="en-US" sz="1200" b="0" i="0" u="none" strike="noStrike" kern="1200" baseline="0" dirty="0">
                <a:solidFill>
                  <a:schemeClr val="tx1"/>
                </a:solidFill>
                <a:latin typeface="+mn-lt"/>
                <a:ea typeface="+mn-ea"/>
                <a:cs typeface="+mn-cs"/>
              </a:rPr>
              <a:t>- What weaknesses are present in a system that enable a </a:t>
            </a:r>
            <a:r>
              <a:rPr lang="en-US" sz="1200" b="0" i="0" u="none" strike="noStrike" kern="1200" baseline="0" dirty="0" err="1">
                <a:solidFill>
                  <a:schemeClr val="tx1"/>
                </a:solidFill>
                <a:latin typeface="+mn-lt"/>
                <a:ea typeface="+mn-ea"/>
                <a:cs typeface="+mn-cs"/>
              </a:rPr>
              <a:t>theat</a:t>
            </a:r>
            <a:r>
              <a:rPr lang="en-US" sz="1200" b="0" i="0" u="none" strike="noStrike" kern="1200" baseline="0" dirty="0">
                <a:solidFill>
                  <a:schemeClr val="tx1"/>
                </a:solidFill>
                <a:latin typeface="+mn-lt"/>
                <a:ea typeface="+mn-ea"/>
                <a:cs typeface="+mn-cs"/>
              </a:rPr>
              <a:t> to materialize into dysfunction?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Controls:</a:t>
            </a:r>
          </a:p>
          <a:p>
            <a:r>
              <a:rPr lang="en-US" sz="1200" b="0" i="0" u="none" strike="noStrike" kern="1200" baseline="0" dirty="0">
                <a:solidFill>
                  <a:schemeClr val="tx1"/>
                </a:solidFill>
                <a:latin typeface="+mn-lt"/>
                <a:ea typeface="+mn-ea"/>
                <a:cs typeface="+mn-cs"/>
              </a:rPr>
              <a:t>- Safeguards implemented to close vulnerabilities and mitigate threats in order to protect CIA of the system</a:t>
            </a:r>
          </a:p>
          <a:p>
            <a:r>
              <a:rPr lang="en-US" sz="1200" b="0" i="0" u="none" strike="noStrike" kern="1200" baseline="0" dirty="0">
                <a:solidFill>
                  <a:schemeClr val="tx1"/>
                </a:solidFill>
                <a:latin typeface="+mn-lt"/>
                <a:ea typeface="+mn-ea"/>
                <a:cs typeface="+mn-cs"/>
              </a:rPr>
              <a:t>- Controls can be physical (locking the door denies access), procedural (2 employees has to be present) or technical in nature (system </a:t>
            </a:r>
            <a:r>
              <a:rPr lang="en-US" sz="1200" b="0" i="0" u="none" strike="noStrike" kern="1200" baseline="0" dirty="0" err="1">
                <a:solidFill>
                  <a:schemeClr val="tx1"/>
                </a:solidFill>
                <a:latin typeface="+mn-lt"/>
                <a:ea typeface="+mn-ea"/>
                <a:cs typeface="+mn-cs"/>
              </a:rPr>
              <a:t>polcies</a:t>
            </a:r>
            <a:r>
              <a:rPr lang="en-US" sz="1200" b="0" i="0" u="none" strike="noStrike" kern="1200" baseline="0" dirty="0">
                <a:solidFill>
                  <a:schemeClr val="tx1"/>
                </a:solidFill>
                <a:latin typeface="+mn-lt"/>
                <a:ea typeface="+mn-ea"/>
                <a:cs typeface="+mn-cs"/>
              </a:rPr>
              <a:t> such as require data to be encrypted).</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Identiyfing</a:t>
            </a:r>
            <a:r>
              <a:rPr lang="en-US" sz="1200" b="0" i="0" u="none" strike="noStrike" kern="1200" baseline="0" dirty="0">
                <a:solidFill>
                  <a:schemeClr val="tx1"/>
                </a:solidFill>
                <a:latin typeface="+mn-lt"/>
                <a:ea typeface="+mn-ea"/>
                <a:cs typeface="+mn-cs"/>
              </a:rPr>
              <a:t> controls:</a:t>
            </a:r>
          </a:p>
          <a:p>
            <a:r>
              <a:rPr lang="en-US" sz="1200" b="0" i="0" u="none" strike="noStrike" kern="1200" baseline="0" dirty="0">
                <a:solidFill>
                  <a:schemeClr val="tx1"/>
                </a:solidFill>
                <a:latin typeface="+mn-lt"/>
                <a:ea typeface="+mn-ea"/>
                <a:cs typeface="+mn-cs"/>
              </a:rPr>
              <a:t>- How can vulnerabilities be closed and/or threats mitigated?</a:t>
            </a:r>
          </a:p>
          <a:p>
            <a:r>
              <a:rPr lang="en-US" sz="1200" b="0" i="0" u="none" strike="noStrike" kern="1200" baseline="0" dirty="0">
                <a:solidFill>
                  <a:schemeClr val="tx1"/>
                </a:solidFill>
                <a:latin typeface="+mn-lt"/>
                <a:ea typeface="+mn-ea"/>
                <a:cs typeface="+mn-cs"/>
              </a:rPr>
              <a:t>- What safeguards (protective measures) can be put in place to make a system less vulnerable to a threat?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2060"/>
                </a:solidFill>
              </a:rPr>
              <a:t>Controls should be proportional to the risk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Idemtifying</a:t>
            </a:r>
            <a:r>
              <a:rPr lang="en-US" sz="1200" b="0" i="0" u="none" strike="noStrike" kern="1200" baseline="0" dirty="0">
                <a:solidFill>
                  <a:schemeClr val="tx1"/>
                </a:solidFill>
                <a:latin typeface="+mn-lt"/>
                <a:ea typeface="+mn-ea"/>
                <a:cs typeface="+mn-cs"/>
              </a:rPr>
              <a:t> threats:</a:t>
            </a:r>
          </a:p>
          <a:p>
            <a:r>
              <a:rPr lang="en-US" sz="1200" b="0" i="0" u="none" strike="noStrike" kern="1200" baseline="0" dirty="0">
                <a:solidFill>
                  <a:schemeClr val="tx1"/>
                </a:solidFill>
                <a:latin typeface="+mn-lt"/>
                <a:ea typeface="+mn-ea"/>
                <a:cs typeface="+mn-cs"/>
              </a:rPr>
              <a:t>- How can a system be compromised?</a:t>
            </a:r>
          </a:p>
          <a:p>
            <a:r>
              <a:rPr lang="en-US" sz="1200" b="0" i="0" u="none" strike="noStrike" kern="1200" baseline="0" dirty="0">
                <a:solidFill>
                  <a:schemeClr val="tx1"/>
                </a:solidFill>
                <a:latin typeface="+mn-lt"/>
                <a:ea typeface="+mn-ea"/>
                <a:cs typeface="+mn-cs"/>
              </a:rPr>
              <a:t>- What are the ways that the Confidentiality, </a:t>
            </a:r>
            <a:r>
              <a:rPr lang="en-US" sz="1200" b="0" i="0" u="none" strike="noStrike" kern="1200" baseline="0" dirty="0" err="1">
                <a:solidFill>
                  <a:schemeClr val="tx1"/>
                </a:solidFill>
                <a:latin typeface="+mn-lt"/>
                <a:ea typeface="+mn-ea"/>
                <a:cs typeface="+mn-cs"/>
              </a:rPr>
              <a:t>Intergrity</a:t>
            </a:r>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Availablity</a:t>
            </a:r>
            <a:r>
              <a:rPr lang="en-US" sz="1200" b="0" i="0" u="none" strike="noStrike" kern="1200" baseline="0" dirty="0">
                <a:solidFill>
                  <a:schemeClr val="tx1"/>
                </a:solidFill>
                <a:latin typeface="+mn-lt"/>
                <a:ea typeface="+mn-ea"/>
                <a:cs typeface="+mn-cs"/>
              </a:rPr>
              <a:t> of the system can be reduced?</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few definitions:</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Asset</a:t>
            </a:r>
            <a:r>
              <a:rPr lang="en-US" sz="1200" b="0" i="0" u="none" strike="noStrike" kern="1200" baseline="0" dirty="0">
                <a:solidFill>
                  <a:schemeClr val="tx1"/>
                </a:solidFill>
                <a:latin typeface="+mn-lt"/>
                <a:ea typeface="+mn-ea"/>
                <a:cs typeface="+mn-cs"/>
              </a:rPr>
              <a:t>: entity you want to protect, e.g., your data.</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Vulnerability</a:t>
            </a:r>
            <a:r>
              <a:rPr lang="en-US" sz="1200" b="0" i="0" u="none" strike="noStrike" kern="1200" baseline="0" dirty="0">
                <a:solidFill>
                  <a:schemeClr val="tx1"/>
                </a:solidFill>
                <a:latin typeface="+mn-lt"/>
                <a:ea typeface="+mn-ea"/>
                <a:cs typeface="+mn-cs"/>
              </a:rPr>
              <a:t>: weakness or gap in the system.</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Threat</a:t>
            </a:r>
            <a:r>
              <a:rPr lang="en-US" sz="1200" b="0" i="0" u="none" strike="noStrike" kern="1200" baseline="0" dirty="0">
                <a:solidFill>
                  <a:schemeClr val="tx1"/>
                </a:solidFill>
                <a:latin typeface="+mn-lt"/>
                <a:ea typeface="+mn-ea"/>
                <a:cs typeface="+mn-cs"/>
              </a:rPr>
              <a:t>: Anything that can exploit a vulnerability.</a:t>
            </a:r>
            <a:endParaRPr lang="en-US" sz="1200" dirty="0"/>
          </a:p>
          <a:p>
            <a:pPr marL="171450" indent="-171450">
              <a:buFont typeface="Arial" panose="020B0604020202020204" pitchFamily="34" charset="0"/>
              <a:buChar cha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 </a:t>
            </a:r>
            <a:r>
              <a:rPr lang="en-US" b="1" i="1" dirty="0"/>
              <a:t>exposure</a:t>
            </a:r>
            <a:r>
              <a:rPr lang="en-US" i="1" dirty="0"/>
              <a:t> </a:t>
            </a:r>
            <a:r>
              <a:rPr lang="en-US" dirty="0"/>
              <a:t>is an instance of being exposed to losses. A vulnerability exposes an organization to possible damages.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Risk = probability + consequences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Attack: attempt to breach system security (DDoS)</a:t>
            </a:r>
          </a:p>
          <a:p>
            <a:pPr marL="171450" indent="-171450">
              <a:buFont typeface="Arial" panose="020B0604020202020204" pitchFamily="34" charset="0"/>
              <a:buChar char="•"/>
            </a:pPr>
            <a:r>
              <a:rPr lang="en-US" sz="1200" dirty="0"/>
              <a:t>Threat: a scenario that can harm a system (System unavailable)</a:t>
            </a:r>
          </a:p>
          <a:p>
            <a:pPr marL="171450" indent="-171450">
              <a:buFont typeface="Arial" panose="020B0604020202020204" pitchFamily="34" charset="0"/>
              <a:buChar char="•"/>
            </a:pPr>
            <a:r>
              <a:rPr lang="en-US" sz="1200" dirty="0"/>
              <a:t>Vulnerability: the </a:t>
            </a:r>
            <a:r>
              <a:rPr lang="ja-JP" altLang="en-US" sz="1200" dirty="0"/>
              <a:t>“</a:t>
            </a:r>
            <a:r>
              <a:rPr lang="en-US" altLang="ja-JP" sz="1200" dirty="0"/>
              <a:t>hole</a:t>
            </a:r>
            <a:r>
              <a:rPr lang="ja-JP" altLang="en-US" sz="1200" dirty="0"/>
              <a:t>”</a:t>
            </a:r>
            <a:r>
              <a:rPr lang="en-US" altLang="ja-JP" sz="1200" dirty="0"/>
              <a:t> that allows an attack to succeed (TCP)</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vulnerability </a:t>
            </a:r>
            <a:r>
              <a:rPr lang="en-US" sz="1200" b="0" i="0" u="none" strike="noStrike" kern="1200" baseline="0" dirty="0">
                <a:solidFill>
                  <a:schemeClr val="tx1"/>
                </a:solidFill>
                <a:latin typeface="+mn-lt"/>
                <a:ea typeface="+mn-ea"/>
                <a:cs typeface="+mn-cs"/>
              </a:rPr>
              <a:t>is a weakness in a system that allows a threat source to compromise its security. It can be a software, hardware, procedural, or human weakness that can be exploited. A vulnerability may be a service running on a server, unpatched applications or operating systems, an unrestricted wireless access point, an open port on a firewall, lax physical security that allows anyone to enter a server room, or unenforced password management on servers and workstations.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threat </a:t>
            </a:r>
            <a:r>
              <a:rPr lang="en-US" sz="1200" b="0" i="0" u="none" strike="noStrike" kern="1200" baseline="0" dirty="0">
                <a:solidFill>
                  <a:schemeClr val="tx1"/>
                </a:solidFill>
                <a:latin typeface="+mn-lt"/>
                <a:ea typeface="+mn-ea"/>
                <a:cs typeface="+mn-cs"/>
              </a:rPr>
              <a:t>is any potential danger that is associated with the exploitation of a vulnerability. If the threat is that someone will identify a specific vulnerability and use it against the company or individual, then the entity that takes advantage of a vulnerability in port on the firewall, a process accessing data in a way that violates the security policy, or an employee circumventing controls in order to copy files to a medium that could expose confidential information.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risk </a:t>
            </a:r>
            <a:r>
              <a:rPr lang="en-US" sz="1200" b="0" i="0" u="none" strike="noStrike" kern="1200" baseline="0" dirty="0">
                <a:solidFill>
                  <a:schemeClr val="tx1"/>
                </a:solidFill>
                <a:latin typeface="+mn-lt"/>
                <a:ea typeface="+mn-ea"/>
                <a:cs typeface="+mn-cs"/>
              </a:rPr>
              <a:t>is the likelihood of a threat source exploiting a vulnerability and the corresponding business impact. If a firewall has several ports open, there is a higher likelihood that an intruder will use one to access the network in an unauthorized method. If users are not educated on processes and procedures, there is a higher likelihood that an employee will make an unintentional mistake that may destroy data. If an intrusion detection system (IDS) is not implemented on a network, there is a higher likelihood an attack will go unnoticed until it is too late. Risk ties the vulnerability, threat, and likelihood of exploitation to the resulting business impact.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a:t>
            </a:r>
            <a:r>
              <a:rPr lang="en-US" sz="1200" b="0" i="1" u="none" strike="noStrike" kern="1200" baseline="0" dirty="0">
                <a:solidFill>
                  <a:schemeClr val="tx1"/>
                </a:solidFill>
                <a:latin typeface="+mn-lt"/>
                <a:ea typeface="+mn-ea"/>
                <a:cs typeface="+mn-cs"/>
              </a:rPr>
              <a:t>exposure </a:t>
            </a:r>
            <a:r>
              <a:rPr lang="en-US" sz="1200" b="0" i="0" u="none" strike="noStrike" kern="1200" baseline="0" dirty="0">
                <a:solidFill>
                  <a:schemeClr val="tx1"/>
                </a:solidFill>
                <a:latin typeface="+mn-lt"/>
                <a:ea typeface="+mn-ea"/>
                <a:cs typeface="+mn-cs"/>
              </a:rPr>
              <a:t>is an instance of being exposed to losses. A vulnerability exposes an organization to possible damages. If password management is lax and password rules are not enforced, the company is exposed to the possibility of having users’ passwords compromised and used in an unauthorized manner. If a company does not have its wiring inspected and does not put proactive fire prevention steps into place, it exposes itself to potentially devastating fires.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control</a:t>
            </a:r>
            <a:r>
              <a:rPr lang="en-US" sz="1200" b="0" i="0" u="none" strike="noStrike" kern="1200" baseline="0" dirty="0">
                <a:solidFill>
                  <a:schemeClr val="tx1"/>
                </a:solidFill>
                <a:latin typeface="+mn-lt"/>
                <a:ea typeface="+mn-ea"/>
                <a:cs typeface="+mn-cs"/>
              </a:rPr>
              <a:t>, or countermeasure, is put into place to mitigate (reduce) the potential risk. A countermeasure may be a software configuration, a hardware device, or a procedure that eliminates a vulnerability or that reduces the likelihood a threat agent will be able to exploit a vulnerability. Examples of countermeasures include strong password management, firewalls, a security guard, access control mechanisms, encryption, and security-awareness </a:t>
            </a:r>
            <a:r>
              <a:rPr lang="en-US" sz="1200" b="0" i="0" u="none" strike="noStrike" kern="1200" baseline="0" dirty="0" err="1">
                <a:solidFill>
                  <a:schemeClr val="tx1"/>
                </a:solidFill>
                <a:latin typeface="+mn-lt"/>
                <a:ea typeface="+mn-ea"/>
                <a:cs typeface="+mn-cs"/>
              </a:rPr>
              <a:t>training.s</a:t>
            </a:r>
            <a:r>
              <a:rPr lang="en-US" sz="1200" b="0" i="0" u="none" strike="noStrike" kern="1200" baseline="0" dirty="0">
                <a:solidFill>
                  <a:schemeClr val="tx1"/>
                </a:solidFill>
                <a:latin typeface="+mn-lt"/>
                <a:ea typeface="+mn-ea"/>
                <a:cs typeface="+mn-cs"/>
              </a:rPr>
              <a:t> referred to as a </a:t>
            </a:r>
            <a:r>
              <a:rPr lang="en-US" sz="1200" b="0" i="1" u="none" strike="noStrike" kern="1200" baseline="0" dirty="0">
                <a:solidFill>
                  <a:schemeClr val="tx1"/>
                </a:solidFill>
                <a:latin typeface="+mn-lt"/>
                <a:ea typeface="+mn-ea"/>
                <a:cs typeface="+mn-cs"/>
              </a:rPr>
              <a:t>threat agent</a:t>
            </a:r>
            <a:r>
              <a:rPr lang="en-US" sz="1200" b="0" i="0" u="none" strike="noStrike" kern="1200" baseline="0" dirty="0">
                <a:solidFill>
                  <a:schemeClr val="tx1"/>
                </a:solidFill>
                <a:latin typeface="+mn-lt"/>
                <a:ea typeface="+mn-ea"/>
                <a:cs typeface="+mn-cs"/>
              </a:rPr>
              <a:t>. A threat agent could be an intruder accessing the network through a </a:t>
            </a:r>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pPr/>
              <a:t>20</a:t>
            </a:fld>
            <a:endParaRPr lang="en-US"/>
          </a:p>
        </p:txBody>
      </p:sp>
    </p:spTree>
    <p:extLst>
      <p:ext uri="{BB962C8B-B14F-4D97-AF65-F5344CB8AC3E}">
        <p14:creationId xmlns="" xmlns:p14="http://schemas.microsoft.com/office/powerpoint/2010/main" val="424994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Threats = possible dangers that could compromise the Confidentiality, </a:t>
            </a:r>
            <a:r>
              <a:rPr lang="en-US" sz="1200" b="0" i="0" u="none" strike="noStrike" kern="1200" baseline="0" dirty="0" err="1">
                <a:solidFill>
                  <a:schemeClr val="tx1"/>
                </a:solidFill>
                <a:latin typeface="+mn-lt"/>
                <a:ea typeface="+mn-ea"/>
                <a:cs typeface="+mn-cs"/>
              </a:rPr>
              <a:t>Intergrity</a:t>
            </a:r>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Availablity</a:t>
            </a:r>
            <a:r>
              <a:rPr lang="en-US" sz="1200" b="0" i="0" u="none" strike="noStrike" kern="1200" baseline="0" dirty="0">
                <a:solidFill>
                  <a:schemeClr val="tx1"/>
                </a:solidFill>
                <a:latin typeface="+mn-lt"/>
                <a:ea typeface="+mn-ea"/>
                <a:cs typeface="+mn-cs"/>
              </a:rPr>
              <a:t> of a computer system or service</a:t>
            </a:r>
          </a:p>
          <a:p>
            <a:r>
              <a:rPr lang="en-US" sz="1200" b="0" i="0" u="none" strike="noStrike" kern="1200" baseline="0" dirty="0">
                <a:solidFill>
                  <a:schemeClr val="tx1"/>
                </a:solidFill>
                <a:latin typeface="+mn-lt"/>
                <a:ea typeface="+mn-ea"/>
                <a:cs typeface="+mn-cs"/>
              </a:rPr>
              <a:t>(Can be malicious or accidental. May be external or internal)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Idemtifying</a:t>
            </a:r>
            <a:r>
              <a:rPr lang="en-US" sz="1200" b="0" i="0" u="none" strike="noStrike" kern="1200" baseline="0" dirty="0">
                <a:solidFill>
                  <a:schemeClr val="tx1"/>
                </a:solidFill>
                <a:latin typeface="+mn-lt"/>
                <a:ea typeface="+mn-ea"/>
                <a:cs typeface="+mn-cs"/>
              </a:rPr>
              <a:t> threats:</a:t>
            </a:r>
          </a:p>
          <a:p>
            <a:r>
              <a:rPr lang="en-US" sz="1200" b="0" i="0" u="none" strike="noStrike" kern="1200" baseline="0" dirty="0">
                <a:solidFill>
                  <a:schemeClr val="tx1"/>
                </a:solidFill>
                <a:latin typeface="+mn-lt"/>
                <a:ea typeface="+mn-ea"/>
                <a:cs typeface="+mn-cs"/>
              </a:rPr>
              <a:t>- How can a system be compromised?</a:t>
            </a:r>
          </a:p>
          <a:p>
            <a:r>
              <a:rPr lang="en-US" sz="1200" b="0" i="0" u="none" strike="noStrike" kern="1200" baseline="0" dirty="0">
                <a:solidFill>
                  <a:schemeClr val="tx1"/>
                </a:solidFill>
                <a:latin typeface="+mn-lt"/>
                <a:ea typeface="+mn-ea"/>
                <a:cs typeface="+mn-cs"/>
              </a:rPr>
              <a:t>- What are the ways that the Confidentiality, </a:t>
            </a:r>
            <a:r>
              <a:rPr lang="en-US" sz="1200" b="0" i="0" u="none" strike="noStrike" kern="1200" baseline="0" dirty="0" err="1">
                <a:solidFill>
                  <a:schemeClr val="tx1"/>
                </a:solidFill>
                <a:latin typeface="+mn-lt"/>
                <a:ea typeface="+mn-ea"/>
                <a:cs typeface="+mn-cs"/>
              </a:rPr>
              <a:t>Intergrity</a:t>
            </a:r>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Availablity</a:t>
            </a:r>
            <a:r>
              <a:rPr lang="en-US" sz="1200" b="0" i="0" u="none" strike="noStrike" kern="1200" baseline="0" dirty="0">
                <a:solidFill>
                  <a:schemeClr val="tx1"/>
                </a:solidFill>
                <a:latin typeface="+mn-lt"/>
                <a:ea typeface="+mn-ea"/>
                <a:cs typeface="+mn-cs"/>
              </a:rPr>
              <a:t> of the system can be reduced?</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Vulne</a:t>
            </a:r>
            <a:r>
              <a:rPr lang="en-US" sz="1200" b="0" i="0" u="none" strike="noStrike" kern="1200" baseline="0" dirty="0">
                <a:solidFill>
                  <a:schemeClr val="tx1"/>
                </a:solidFill>
                <a:latin typeface="+mn-lt"/>
                <a:ea typeface="+mn-ea"/>
                <a:cs typeface="+mn-cs"/>
              </a:rPr>
              <a:t>: </a:t>
            </a:r>
          </a:p>
          <a:p>
            <a:r>
              <a:rPr lang="en-US" sz="1200" b="0" i="0" u="none" strike="noStrike" kern="1200" baseline="0" dirty="0" err="1">
                <a:solidFill>
                  <a:schemeClr val="tx1"/>
                </a:solidFill>
                <a:latin typeface="+mn-lt"/>
                <a:ea typeface="+mn-ea"/>
                <a:cs typeface="+mn-cs"/>
              </a:rPr>
              <a:t>Waekness</a:t>
            </a:r>
            <a:r>
              <a:rPr lang="en-US" sz="1200" b="0" i="0" u="none" strike="noStrike" kern="1200" baseline="0" dirty="0">
                <a:solidFill>
                  <a:schemeClr val="tx1"/>
                </a:solidFill>
                <a:latin typeface="+mn-lt"/>
                <a:ea typeface="+mn-ea"/>
                <a:cs typeface="+mn-cs"/>
              </a:rPr>
              <a:t> in a system that permit a threat to be realized, compromising CIA</a:t>
            </a:r>
          </a:p>
          <a:p>
            <a:r>
              <a:rPr lang="en-US" sz="1200" b="0" i="0" u="none" strike="noStrike" kern="1200" baseline="0" dirty="0">
                <a:solidFill>
                  <a:schemeClr val="tx1"/>
                </a:solidFill>
                <a:latin typeface="+mn-lt"/>
                <a:ea typeface="+mn-ea"/>
                <a:cs typeface="+mn-cs"/>
              </a:rPr>
              <a:t>(flaw that can be exploited by an attacker with the correct tools, or by the correct situation)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Identifying:</a:t>
            </a:r>
          </a:p>
          <a:p>
            <a:r>
              <a:rPr lang="en-US" sz="1200" b="0" i="0" u="none" strike="noStrike" kern="1200" baseline="0" dirty="0">
                <a:solidFill>
                  <a:schemeClr val="tx1"/>
                </a:solidFill>
                <a:latin typeface="+mn-lt"/>
                <a:ea typeface="+mn-ea"/>
                <a:cs typeface="+mn-cs"/>
              </a:rPr>
              <a:t>- How is a system potentially affected by a threat?</a:t>
            </a:r>
          </a:p>
          <a:p>
            <a:r>
              <a:rPr lang="en-US" sz="1200" b="0" i="0" u="none" strike="noStrike" kern="1200" baseline="0" dirty="0">
                <a:solidFill>
                  <a:schemeClr val="tx1"/>
                </a:solidFill>
                <a:latin typeface="+mn-lt"/>
                <a:ea typeface="+mn-ea"/>
                <a:cs typeface="+mn-cs"/>
              </a:rPr>
              <a:t>- What weaknesses are present in a system that enable a </a:t>
            </a:r>
            <a:r>
              <a:rPr lang="en-US" sz="1200" b="0" i="0" u="none" strike="noStrike" kern="1200" baseline="0" dirty="0" err="1">
                <a:solidFill>
                  <a:schemeClr val="tx1"/>
                </a:solidFill>
                <a:latin typeface="+mn-lt"/>
                <a:ea typeface="+mn-ea"/>
                <a:cs typeface="+mn-cs"/>
              </a:rPr>
              <a:t>theat</a:t>
            </a:r>
            <a:r>
              <a:rPr lang="en-US" sz="1200" b="0" i="0" u="none" strike="noStrike" kern="1200" baseline="0" dirty="0">
                <a:solidFill>
                  <a:schemeClr val="tx1"/>
                </a:solidFill>
                <a:latin typeface="+mn-lt"/>
                <a:ea typeface="+mn-ea"/>
                <a:cs typeface="+mn-cs"/>
              </a:rPr>
              <a:t> to materialize into dysfunction?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Controls:</a:t>
            </a:r>
          </a:p>
          <a:p>
            <a:r>
              <a:rPr lang="en-US" sz="1200" b="0" i="0" u="none" strike="noStrike" kern="1200" baseline="0" dirty="0">
                <a:solidFill>
                  <a:schemeClr val="tx1"/>
                </a:solidFill>
                <a:latin typeface="+mn-lt"/>
                <a:ea typeface="+mn-ea"/>
                <a:cs typeface="+mn-cs"/>
              </a:rPr>
              <a:t>- Safeguards implemented to close vulnerabilities and mitigate threats in order to protect CIA of the system</a:t>
            </a:r>
          </a:p>
          <a:p>
            <a:r>
              <a:rPr lang="en-US" sz="1200" b="0" i="0" u="none" strike="noStrike" kern="1200" baseline="0" dirty="0">
                <a:solidFill>
                  <a:schemeClr val="tx1"/>
                </a:solidFill>
                <a:latin typeface="+mn-lt"/>
                <a:ea typeface="+mn-ea"/>
                <a:cs typeface="+mn-cs"/>
              </a:rPr>
              <a:t>- Controls can be physical (locking the door denies access), procedural (2 employees has to be present) or technical in nature (system </a:t>
            </a:r>
            <a:r>
              <a:rPr lang="en-US" sz="1200" b="0" i="0" u="none" strike="noStrike" kern="1200" baseline="0" dirty="0" err="1">
                <a:solidFill>
                  <a:schemeClr val="tx1"/>
                </a:solidFill>
                <a:latin typeface="+mn-lt"/>
                <a:ea typeface="+mn-ea"/>
                <a:cs typeface="+mn-cs"/>
              </a:rPr>
              <a:t>polcies</a:t>
            </a:r>
            <a:r>
              <a:rPr lang="en-US" sz="1200" b="0" i="0" u="none" strike="noStrike" kern="1200" baseline="0" dirty="0">
                <a:solidFill>
                  <a:schemeClr val="tx1"/>
                </a:solidFill>
                <a:latin typeface="+mn-lt"/>
                <a:ea typeface="+mn-ea"/>
                <a:cs typeface="+mn-cs"/>
              </a:rPr>
              <a:t> such as require data to be encrypted).</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Identiyfing</a:t>
            </a:r>
            <a:r>
              <a:rPr lang="en-US" sz="1200" b="0" i="0" u="none" strike="noStrike" kern="1200" baseline="0" dirty="0">
                <a:solidFill>
                  <a:schemeClr val="tx1"/>
                </a:solidFill>
                <a:latin typeface="+mn-lt"/>
                <a:ea typeface="+mn-ea"/>
                <a:cs typeface="+mn-cs"/>
              </a:rPr>
              <a:t> controls:</a:t>
            </a:r>
          </a:p>
          <a:p>
            <a:r>
              <a:rPr lang="en-US" sz="1200" b="0" i="0" u="none" strike="noStrike" kern="1200" baseline="0" dirty="0">
                <a:solidFill>
                  <a:schemeClr val="tx1"/>
                </a:solidFill>
                <a:latin typeface="+mn-lt"/>
                <a:ea typeface="+mn-ea"/>
                <a:cs typeface="+mn-cs"/>
              </a:rPr>
              <a:t>- How can vulnerabilities be closed and/or threats mitigated?</a:t>
            </a:r>
          </a:p>
          <a:p>
            <a:r>
              <a:rPr lang="en-US" sz="1200" b="0" i="0" u="none" strike="noStrike" kern="1200" baseline="0" dirty="0">
                <a:solidFill>
                  <a:schemeClr val="tx1"/>
                </a:solidFill>
                <a:latin typeface="+mn-lt"/>
                <a:ea typeface="+mn-ea"/>
                <a:cs typeface="+mn-cs"/>
              </a:rPr>
              <a:t>- What safeguards (protective measures) can be put in place to make a system less vulnerable to a threat?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2060"/>
                </a:solidFill>
              </a:rPr>
              <a:t>Controls should be proportional to the risk</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few definitions:</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Asset</a:t>
            </a:r>
            <a:r>
              <a:rPr lang="en-US" sz="1200" b="0" i="0" u="none" strike="noStrike" kern="1200" baseline="0" dirty="0">
                <a:solidFill>
                  <a:schemeClr val="tx1"/>
                </a:solidFill>
                <a:latin typeface="+mn-lt"/>
                <a:ea typeface="+mn-ea"/>
                <a:cs typeface="+mn-cs"/>
              </a:rPr>
              <a:t>: entity you want to protect, e.g., your data.</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Vulnerability</a:t>
            </a:r>
            <a:r>
              <a:rPr lang="en-US" sz="1200" b="0" i="0" u="none" strike="noStrike" kern="1200" baseline="0" dirty="0">
                <a:solidFill>
                  <a:schemeClr val="tx1"/>
                </a:solidFill>
                <a:latin typeface="+mn-lt"/>
                <a:ea typeface="+mn-ea"/>
                <a:cs typeface="+mn-cs"/>
              </a:rPr>
              <a:t>: weakness or gap in the system.</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Threat</a:t>
            </a:r>
            <a:r>
              <a:rPr lang="en-US" sz="1200" b="0" i="0" u="none" strike="noStrike" kern="1200" baseline="0" dirty="0">
                <a:solidFill>
                  <a:schemeClr val="tx1"/>
                </a:solidFill>
                <a:latin typeface="+mn-lt"/>
                <a:ea typeface="+mn-ea"/>
                <a:cs typeface="+mn-cs"/>
              </a:rPr>
              <a:t>: Anything that can exploit a vulnerability.</a:t>
            </a:r>
            <a:endParaRPr lang="en-US" sz="1200" dirty="0"/>
          </a:p>
          <a:p>
            <a:pPr marL="171450" indent="-171450">
              <a:buFont typeface="Arial" panose="020B0604020202020204" pitchFamily="34" charset="0"/>
              <a:buChar cha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 </a:t>
            </a:r>
            <a:r>
              <a:rPr lang="en-US" b="1" i="1" dirty="0"/>
              <a:t>exposure</a:t>
            </a:r>
            <a:r>
              <a:rPr lang="en-US" i="1" dirty="0"/>
              <a:t> </a:t>
            </a:r>
            <a:r>
              <a:rPr lang="en-US" dirty="0"/>
              <a:t>is an instance of being exposed to losses. A vulnerability exposes an organization to possible damages.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Risk = probability + consequences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Attack: attempt to breach system security (DDoS)</a:t>
            </a:r>
          </a:p>
          <a:p>
            <a:pPr marL="171450" indent="-171450">
              <a:buFont typeface="Arial" panose="020B0604020202020204" pitchFamily="34" charset="0"/>
              <a:buChar char="•"/>
            </a:pPr>
            <a:r>
              <a:rPr lang="en-US" sz="1200" dirty="0"/>
              <a:t>Threat: a scenario that can harm a system (System unavailable)</a:t>
            </a:r>
          </a:p>
          <a:p>
            <a:pPr marL="171450" indent="-171450">
              <a:buFont typeface="Arial" panose="020B0604020202020204" pitchFamily="34" charset="0"/>
              <a:buChar char="•"/>
            </a:pPr>
            <a:r>
              <a:rPr lang="en-US" sz="1200" dirty="0"/>
              <a:t>Vulnerability: the </a:t>
            </a:r>
            <a:r>
              <a:rPr lang="ja-JP" altLang="en-US" sz="1200" dirty="0"/>
              <a:t>“</a:t>
            </a:r>
            <a:r>
              <a:rPr lang="en-US" altLang="ja-JP" sz="1200" dirty="0"/>
              <a:t>hole</a:t>
            </a:r>
            <a:r>
              <a:rPr lang="ja-JP" altLang="en-US" sz="1200" dirty="0"/>
              <a:t>”</a:t>
            </a:r>
            <a:r>
              <a:rPr lang="en-US" altLang="ja-JP" sz="1200" dirty="0"/>
              <a:t> that allows an attack to succeed (TCP)</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vulnerability </a:t>
            </a:r>
            <a:r>
              <a:rPr lang="en-US" sz="1200" b="0" i="0" u="none" strike="noStrike" kern="1200" baseline="0" dirty="0">
                <a:solidFill>
                  <a:schemeClr val="tx1"/>
                </a:solidFill>
                <a:latin typeface="+mn-lt"/>
                <a:ea typeface="+mn-ea"/>
                <a:cs typeface="+mn-cs"/>
              </a:rPr>
              <a:t>is a weakness in a system that allows a threat source to compromise its security. It can be a software, hardware, procedural, or human weakness that can be exploited. A vulnerability may be a service running on a server, unpatched applications or operating systems, an unrestricted wireless access point, an open port on a firewall, lax physical security that allows anyone to enter a server room, or unenforced password management on servers and workstations.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threat </a:t>
            </a:r>
            <a:r>
              <a:rPr lang="en-US" sz="1200" b="0" i="0" u="none" strike="noStrike" kern="1200" baseline="0" dirty="0">
                <a:solidFill>
                  <a:schemeClr val="tx1"/>
                </a:solidFill>
                <a:latin typeface="+mn-lt"/>
                <a:ea typeface="+mn-ea"/>
                <a:cs typeface="+mn-cs"/>
              </a:rPr>
              <a:t>is any potential danger that is associated with the exploitation of a vulnerability. If the threat is that someone will identify a specific vulnerability and use it against the company or individual, then the entity that takes advantage of a vulnerability in port on the firewall, a process accessing data in a way that violates the security policy, or an employee circumventing controls in order to copy files to a medium that could expose confidential information.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risk </a:t>
            </a:r>
            <a:r>
              <a:rPr lang="en-US" sz="1200" b="0" i="0" u="none" strike="noStrike" kern="1200" baseline="0" dirty="0">
                <a:solidFill>
                  <a:schemeClr val="tx1"/>
                </a:solidFill>
                <a:latin typeface="+mn-lt"/>
                <a:ea typeface="+mn-ea"/>
                <a:cs typeface="+mn-cs"/>
              </a:rPr>
              <a:t>is the likelihood of a threat source exploiting a vulnerability and the corresponding business impact. If a firewall has several ports open, there is a higher likelihood that an intruder will use one to access the network in an unauthorized method. If users are not educated on processes and procedures, there is a higher likelihood that an employee will make an unintentional mistake that may destroy data. If an intrusion detection system (IDS) is not implemented on a network, there is a higher likelihood an attack will go unnoticed until it is too late. Risk ties the vulnerability, threat, and likelihood of exploitation to the resulting business impact.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a:t>
            </a:r>
            <a:r>
              <a:rPr lang="en-US" sz="1200" b="0" i="1" u="none" strike="noStrike" kern="1200" baseline="0" dirty="0">
                <a:solidFill>
                  <a:schemeClr val="tx1"/>
                </a:solidFill>
                <a:latin typeface="+mn-lt"/>
                <a:ea typeface="+mn-ea"/>
                <a:cs typeface="+mn-cs"/>
              </a:rPr>
              <a:t>exposure </a:t>
            </a:r>
            <a:r>
              <a:rPr lang="en-US" sz="1200" b="0" i="0" u="none" strike="noStrike" kern="1200" baseline="0" dirty="0">
                <a:solidFill>
                  <a:schemeClr val="tx1"/>
                </a:solidFill>
                <a:latin typeface="+mn-lt"/>
                <a:ea typeface="+mn-ea"/>
                <a:cs typeface="+mn-cs"/>
              </a:rPr>
              <a:t>is an instance of being exposed to losses. A vulnerability exposes an organization to possible damages. If password management is lax and password rules are not enforced, the company is exposed to the possibility of having users’ passwords compromised and used in an unauthorized manner. If a company does not have its wiring inspected and does not put proactive fire prevention steps into place, it exposes itself to potentially devastating fires.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control</a:t>
            </a:r>
            <a:r>
              <a:rPr lang="en-US" sz="1200" b="0" i="0" u="none" strike="noStrike" kern="1200" baseline="0" dirty="0">
                <a:solidFill>
                  <a:schemeClr val="tx1"/>
                </a:solidFill>
                <a:latin typeface="+mn-lt"/>
                <a:ea typeface="+mn-ea"/>
                <a:cs typeface="+mn-cs"/>
              </a:rPr>
              <a:t>, or countermeasure, is put into place to mitigate (reduce) the potential risk. A countermeasure may be a software configuration, a hardware device, or a procedure that eliminates a vulnerability or that reduces the likelihood a threat agent will be able to exploit a vulnerability. Examples of countermeasures include strong password management, firewalls, a security guard, access control mechanisms, encryption, and security-awareness </a:t>
            </a:r>
            <a:r>
              <a:rPr lang="en-US" sz="1200" b="0" i="0" u="none" strike="noStrike" kern="1200" baseline="0" dirty="0" err="1">
                <a:solidFill>
                  <a:schemeClr val="tx1"/>
                </a:solidFill>
                <a:latin typeface="+mn-lt"/>
                <a:ea typeface="+mn-ea"/>
                <a:cs typeface="+mn-cs"/>
              </a:rPr>
              <a:t>training.s</a:t>
            </a:r>
            <a:r>
              <a:rPr lang="en-US" sz="1200" b="0" i="0" u="none" strike="noStrike" kern="1200" baseline="0" dirty="0">
                <a:solidFill>
                  <a:schemeClr val="tx1"/>
                </a:solidFill>
                <a:latin typeface="+mn-lt"/>
                <a:ea typeface="+mn-ea"/>
                <a:cs typeface="+mn-cs"/>
              </a:rPr>
              <a:t> referred to as a </a:t>
            </a:r>
            <a:r>
              <a:rPr lang="en-US" sz="1200" b="0" i="1" u="none" strike="noStrike" kern="1200" baseline="0" dirty="0">
                <a:solidFill>
                  <a:schemeClr val="tx1"/>
                </a:solidFill>
                <a:latin typeface="+mn-lt"/>
                <a:ea typeface="+mn-ea"/>
                <a:cs typeface="+mn-cs"/>
              </a:rPr>
              <a:t>threat agent</a:t>
            </a:r>
            <a:r>
              <a:rPr lang="en-US" sz="1200" b="0" i="0" u="none" strike="noStrike" kern="1200" baseline="0" dirty="0">
                <a:solidFill>
                  <a:schemeClr val="tx1"/>
                </a:solidFill>
                <a:latin typeface="+mn-lt"/>
                <a:ea typeface="+mn-ea"/>
                <a:cs typeface="+mn-cs"/>
              </a:rPr>
              <a:t>. A threat agent could be an intruder accessing the network through a </a:t>
            </a:r>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pPr/>
              <a:t>21</a:t>
            </a:fld>
            <a:endParaRPr lang="en-US"/>
          </a:p>
        </p:txBody>
      </p:sp>
    </p:spTree>
    <p:extLst>
      <p:ext uri="{BB962C8B-B14F-4D97-AF65-F5344CB8AC3E}">
        <p14:creationId xmlns="" xmlns:p14="http://schemas.microsoft.com/office/powerpoint/2010/main" val="2109065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Threats = possible dangers that could compromise the Confidentiality, </a:t>
            </a:r>
            <a:r>
              <a:rPr lang="en-US" sz="1200" b="0" i="0" u="none" strike="noStrike" kern="1200" baseline="0" dirty="0" err="1">
                <a:solidFill>
                  <a:schemeClr val="tx1"/>
                </a:solidFill>
                <a:latin typeface="+mn-lt"/>
                <a:ea typeface="+mn-ea"/>
                <a:cs typeface="+mn-cs"/>
              </a:rPr>
              <a:t>Intergrity</a:t>
            </a:r>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Availablity</a:t>
            </a:r>
            <a:r>
              <a:rPr lang="en-US" sz="1200" b="0" i="0" u="none" strike="noStrike" kern="1200" baseline="0" dirty="0">
                <a:solidFill>
                  <a:schemeClr val="tx1"/>
                </a:solidFill>
                <a:latin typeface="+mn-lt"/>
                <a:ea typeface="+mn-ea"/>
                <a:cs typeface="+mn-cs"/>
              </a:rPr>
              <a:t> of a computer system or service</a:t>
            </a:r>
          </a:p>
          <a:p>
            <a:r>
              <a:rPr lang="en-US" sz="1200" b="0" i="0" u="none" strike="noStrike" kern="1200" baseline="0" dirty="0">
                <a:solidFill>
                  <a:schemeClr val="tx1"/>
                </a:solidFill>
                <a:latin typeface="+mn-lt"/>
                <a:ea typeface="+mn-ea"/>
                <a:cs typeface="+mn-cs"/>
              </a:rPr>
              <a:t>(Can be malicious or accidental. May be external or internal)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Vulne</a:t>
            </a:r>
            <a:r>
              <a:rPr lang="en-US" sz="1200" b="0" i="0" u="none" strike="noStrike" kern="1200" baseline="0" dirty="0">
                <a:solidFill>
                  <a:schemeClr val="tx1"/>
                </a:solidFill>
                <a:latin typeface="+mn-lt"/>
                <a:ea typeface="+mn-ea"/>
                <a:cs typeface="+mn-cs"/>
              </a:rPr>
              <a:t>: </a:t>
            </a:r>
          </a:p>
          <a:p>
            <a:r>
              <a:rPr lang="en-US" sz="1200" b="0" i="0" u="none" strike="noStrike" kern="1200" baseline="0" dirty="0" err="1">
                <a:solidFill>
                  <a:schemeClr val="tx1"/>
                </a:solidFill>
                <a:latin typeface="+mn-lt"/>
                <a:ea typeface="+mn-ea"/>
                <a:cs typeface="+mn-cs"/>
              </a:rPr>
              <a:t>Waekness</a:t>
            </a:r>
            <a:r>
              <a:rPr lang="en-US" sz="1200" b="0" i="0" u="none" strike="noStrike" kern="1200" baseline="0" dirty="0">
                <a:solidFill>
                  <a:schemeClr val="tx1"/>
                </a:solidFill>
                <a:latin typeface="+mn-lt"/>
                <a:ea typeface="+mn-ea"/>
                <a:cs typeface="+mn-cs"/>
              </a:rPr>
              <a:t> in a system that permit a threat to be realized, compromising CIA</a:t>
            </a:r>
          </a:p>
          <a:p>
            <a:r>
              <a:rPr lang="en-US" sz="1200" b="0" i="0" u="none" strike="noStrike" kern="1200" baseline="0" dirty="0">
                <a:solidFill>
                  <a:schemeClr val="tx1"/>
                </a:solidFill>
                <a:latin typeface="+mn-lt"/>
                <a:ea typeface="+mn-ea"/>
                <a:cs typeface="+mn-cs"/>
              </a:rPr>
              <a:t>(flaw that can be exploited by an attacker with the correct tools, or by the correct situation)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Identifying:</a:t>
            </a:r>
          </a:p>
          <a:p>
            <a:r>
              <a:rPr lang="en-US" sz="1200" b="0" i="0" u="none" strike="noStrike" kern="1200" baseline="0" dirty="0">
                <a:solidFill>
                  <a:schemeClr val="tx1"/>
                </a:solidFill>
                <a:latin typeface="+mn-lt"/>
                <a:ea typeface="+mn-ea"/>
                <a:cs typeface="+mn-cs"/>
              </a:rPr>
              <a:t>- How is a system potentially affected by a threat?</a:t>
            </a:r>
          </a:p>
          <a:p>
            <a:r>
              <a:rPr lang="en-US" sz="1200" b="0" i="0" u="none" strike="noStrike" kern="1200" baseline="0" dirty="0">
                <a:solidFill>
                  <a:schemeClr val="tx1"/>
                </a:solidFill>
                <a:latin typeface="+mn-lt"/>
                <a:ea typeface="+mn-ea"/>
                <a:cs typeface="+mn-cs"/>
              </a:rPr>
              <a:t>- What weaknesses are present in a system that enable a </a:t>
            </a:r>
            <a:r>
              <a:rPr lang="en-US" sz="1200" b="0" i="0" u="none" strike="noStrike" kern="1200" baseline="0" dirty="0" err="1">
                <a:solidFill>
                  <a:schemeClr val="tx1"/>
                </a:solidFill>
                <a:latin typeface="+mn-lt"/>
                <a:ea typeface="+mn-ea"/>
                <a:cs typeface="+mn-cs"/>
              </a:rPr>
              <a:t>theat</a:t>
            </a:r>
            <a:r>
              <a:rPr lang="en-US" sz="1200" b="0" i="0" u="none" strike="noStrike" kern="1200" baseline="0" dirty="0">
                <a:solidFill>
                  <a:schemeClr val="tx1"/>
                </a:solidFill>
                <a:latin typeface="+mn-lt"/>
                <a:ea typeface="+mn-ea"/>
                <a:cs typeface="+mn-cs"/>
              </a:rPr>
              <a:t> to materialize into dysfunction?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Controls:</a:t>
            </a:r>
          </a:p>
          <a:p>
            <a:r>
              <a:rPr lang="en-US" sz="1200" b="0" i="0" u="none" strike="noStrike" kern="1200" baseline="0" dirty="0">
                <a:solidFill>
                  <a:schemeClr val="tx1"/>
                </a:solidFill>
                <a:latin typeface="+mn-lt"/>
                <a:ea typeface="+mn-ea"/>
                <a:cs typeface="+mn-cs"/>
              </a:rPr>
              <a:t>- Safeguards implemented to close vulnerabilities and mitigate threats in order to protect CIA of the system</a:t>
            </a:r>
          </a:p>
          <a:p>
            <a:r>
              <a:rPr lang="en-US" sz="1200" b="0" i="0" u="none" strike="noStrike" kern="1200" baseline="0" dirty="0">
                <a:solidFill>
                  <a:schemeClr val="tx1"/>
                </a:solidFill>
                <a:latin typeface="+mn-lt"/>
                <a:ea typeface="+mn-ea"/>
                <a:cs typeface="+mn-cs"/>
              </a:rPr>
              <a:t>- Controls can be physical (locking the door denies access), procedural (2 employees has to be present) or technical in nature (system polices such as require data to be encrypted).</a:t>
            </a:r>
          </a:p>
          <a:p>
            <a:r>
              <a:rPr lang="en-US" dirty="0"/>
              <a:t>is put into place to mitigate (reduce) the potential risk</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Identifying controls:</a:t>
            </a:r>
          </a:p>
          <a:p>
            <a:r>
              <a:rPr lang="en-US" sz="1200" b="0" i="0" u="none" strike="noStrike" kern="1200" baseline="0" dirty="0">
                <a:solidFill>
                  <a:schemeClr val="tx1"/>
                </a:solidFill>
                <a:latin typeface="+mn-lt"/>
                <a:ea typeface="+mn-ea"/>
                <a:cs typeface="+mn-cs"/>
              </a:rPr>
              <a:t>- How can vulnerabilities be closed and/or threats mitigated?</a:t>
            </a:r>
          </a:p>
          <a:p>
            <a:r>
              <a:rPr lang="en-US" sz="1200" b="0" i="0" u="none" strike="noStrike" kern="1200" baseline="0" dirty="0">
                <a:solidFill>
                  <a:schemeClr val="tx1"/>
                </a:solidFill>
                <a:latin typeface="+mn-lt"/>
                <a:ea typeface="+mn-ea"/>
                <a:cs typeface="+mn-cs"/>
              </a:rPr>
              <a:t>- What safeguards (protective measures) can be put in place to make a system less vulnerable to a threat?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2060"/>
                </a:solidFill>
              </a:rPr>
              <a:t>Controls should be proportional to the risk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Idemtifying</a:t>
            </a:r>
            <a:r>
              <a:rPr lang="en-US" sz="1200" b="0" i="0" u="none" strike="noStrike" kern="1200" baseline="0" dirty="0">
                <a:solidFill>
                  <a:schemeClr val="tx1"/>
                </a:solidFill>
                <a:latin typeface="+mn-lt"/>
                <a:ea typeface="+mn-ea"/>
                <a:cs typeface="+mn-cs"/>
              </a:rPr>
              <a:t> threats:</a:t>
            </a:r>
          </a:p>
          <a:p>
            <a:r>
              <a:rPr lang="en-US" sz="1200" b="0" i="0" u="none" strike="noStrike" kern="1200" baseline="0" dirty="0">
                <a:solidFill>
                  <a:schemeClr val="tx1"/>
                </a:solidFill>
                <a:latin typeface="+mn-lt"/>
                <a:ea typeface="+mn-ea"/>
                <a:cs typeface="+mn-cs"/>
              </a:rPr>
              <a:t>- How can a system be compromised?</a:t>
            </a:r>
          </a:p>
          <a:p>
            <a:r>
              <a:rPr lang="en-US" sz="1200" b="0" i="0" u="none" strike="noStrike" kern="1200" baseline="0" dirty="0">
                <a:solidFill>
                  <a:schemeClr val="tx1"/>
                </a:solidFill>
                <a:latin typeface="+mn-lt"/>
                <a:ea typeface="+mn-ea"/>
                <a:cs typeface="+mn-cs"/>
              </a:rPr>
              <a:t>- What are the ways that the Confidentiality, </a:t>
            </a:r>
            <a:r>
              <a:rPr lang="en-US" sz="1200" b="0" i="0" u="none" strike="noStrike" kern="1200" baseline="0" dirty="0" err="1">
                <a:solidFill>
                  <a:schemeClr val="tx1"/>
                </a:solidFill>
                <a:latin typeface="+mn-lt"/>
                <a:ea typeface="+mn-ea"/>
                <a:cs typeface="+mn-cs"/>
              </a:rPr>
              <a:t>Intergrity</a:t>
            </a:r>
            <a:r>
              <a:rPr lang="en-US" sz="1200" b="0" i="0" u="none" strike="noStrike" kern="1200" baseline="0" dirty="0">
                <a:solidFill>
                  <a:schemeClr val="tx1"/>
                </a:solidFill>
                <a:latin typeface="+mn-lt"/>
                <a:ea typeface="+mn-ea"/>
                <a:cs typeface="+mn-cs"/>
              </a:rPr>
              <a:t>, or </a:t>
            </a:r>
            <a:r>
              <a:rPr lang="en-US" sz="1200" b="0" i="0" u="none" strike="noStrike" kern="1200" baseline="0" dirty="0" err="1">
                <a:solidFill>
                  <a:schemeClr val="tx1"/>
                </a:solidFill>
                <a:latin typeface="+mn-lt"/>
                <a:ea typeface="+mn-ea"/>
                <a:cs typeface="+mn-cs"/>
              </a:rPr>
              <a:t>Availablity</a:t>
            </a:r>
            <a:r>
              <a:rPr lang="en-US" sz="1200" b="0" i="0" u="none" strike="noStrike" kern="1200" baseline="0" dirty="0">
                <a:solidFill>
                  <a:schemeClr val="tx1"/>
                </a:solidFill>
                <a:latin typeface="+mn-lt"/>
                <a:ea typeface="+mn-ea"/>
                <a:cs typeface="+mn-cs"/>
              </a:rPr>
              <a:t> of the system can be reduced?</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few definitions:</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Asset</a:t>
            </a:r>
            <a:r>
              <a:rPr lang="en-US" sz="1200" b="0" i="0" u="none" strike="noStrike" kern="1200" baseline="0" dirty="0">
                <a:solidFill>
                  <a:schemeClr val="tx1"/>
                </a:solidFill>
                <a:latin typeface="+mn-lt"/>
                <a:ea typeface="+mn-ea"/>
                <a:cs typeface="+mn-cs"/>
              </a:rPr>
              <a:t>: entity you want to protect, e.g., your data.</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Vulnerability</a:t>
            </a:r>
            <a:r>
              <a:rPr lang="en-US" sz="1200" b="0" i="0" u="none" strike="noStrike" kern="1200" baseline="0" dirty="0">
                <a:solidFill>
                  <a:schemeClr val="tx1"/>
                </a:solidFill>
                <a:latin typeface="+mn-lt"/>
                <a:ea typeface="+mn-ea"/>
                <a:cs typeface="+mn-cs"/>
              </a:rPr>
              <a:t>: weakness or gap in the system.</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Threat</a:t>
            </a:r>
            <a:r>
              <a:rPr lang="en-US" sz="1200" b="0" i="0" u="none" strike="noStrike" kern="1200" baseline="0" dirty="0">
                <a:solidFill>
                  <a:schemeClr val="tx1"/>
                </a:solidFill>
                <a:latin typeface="+mn-lt"/>
                <a:ea typeface="+mn-ea"/>
                <a:cs typeface="+mn-cs"/>
              </a:rPr>
              <a:t>: Anything that can exploit a vulnerability.</a:t>
            </a:r>
            <a:endParaRPr lang="en-US" sz="1200" dirty="0"/>
          </a:p>
          <a:p>
            <a:pPr marL="171450" indent="-171450">
              <a:buFont typeface="Arial" panose="020B0604020202020204" pitchFamily="34" charset="0"/>
              <a:buChar cha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 </a:t>
            </a:r>
            <a:r>
              <a:rPr lang="en-US" b="1" i="1" dirty="0"/>
              <a:t>exposure</a:t>
            </a:r>
            <a:r>
              <a:rPr lang="en-US" i="1" dirty="0"/>
              <a:t> </a:t>
            </a:r>
            <a:r>
              <a:rPr lang="en-US" dirty="0"/>
              <a:t>is an instance of being exposed to losses. A vulnerability exposes an organization to possible damages.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Risk = probability + consequences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Attack: attempt to breach system security (DDoS)</a:t>
            </a:r>
          </a:p>
          <a:p>
            <a:pPr marL="171450" indent="-171450">
              <a:buFont typeface="Arial" panose="020B0604020202020204" pitchFamily="34" charset="0"/>
              <a:buChar char="•"/>
            </a:pPr>
            <a:r>
              <a:rPr lang="en-US" sz="1200" dirty="0"/>
              <a:t>Threat: a scenario that can harm a system (System unavailable)</a:t>
            </a:r>
          </a:p>
          <a:p>
            <a:pPr marL="171450" indent="-171450">
              <a:buFont typeface="Arial" panose="020B0604020202020204" pitchFamily="34" charset="0"/>
              <a:buChar char="•"/>
            </a:pPr>
            <a:r>
              <a:rPr lang="en-US" sz="1200" dirty="0"/>
              <a:t>Vulnerability: the </a:t>
            </a:r>
            <a:r>
              <a:rPr lang="ja-JP" altLang="en-US" sz="1200" dirty="0"/>
              <a:t>“</a:t>
            </a:r>
            <a:r>
              <a:rPr lang="en-US" altLang="ja-JP" sz="1200" dirty="0"/>
              <a:t>hole</a:t>
            </a:r>
            <a:r>
              <a:rPr lang="ja-JP" altLang="en-US" sz="1200" dirty="0"/>
              <a:t>”</a:t>
            </a:r>
            <a:r>
              <a:rPr lang="en-US" altLang="ja-JP" sz="1200" dirty="0"/>
              <a:t> that allows an attack to succeed (TCP)</a:t>
            </a: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vulnerability </a:t>
            </a:r>
            <a:r>
              <a:rPr lang="en-US" sz="1200" b="0" i="0" u="none" strike="noStrike" kern="1200" baseline="0" dirty="0">
                <a:solidFill>
                  <a:schemeClr val="tx1"/>
                </a:solidFill>
                <a:latin typeface="+mn-lt"/>
                <a:ea typeface="+mn-ea"/>
                <a:cs typeface="+mn-cs"/>
              </a:rPr>
              <a:t>is a weakness in a system that allows a threat source to compromise its security. It can be a software, hardware, procedural, or human weakness that can be exploited. A vulnerability may be a service running on a server, unpatched applications or operating systems, an unrestricted wireless access point, an open port on a firewall, lax physical security that allows anyone to enter a server room, or unenforced password management on servers and workstations.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threat </a:t>
            </a:r>
            <a:r>
              <a:rPr lang="en-US" sz="1200" b="0" i="0" u="none" strike="noStrike" kern="1200" baseline="0" dirty="0">
                <a:solidFill>
                  <a:schemeClr val="tx1"/>
                </a:solidFill>
                <a:latin typeface="+mn-lt"/>
                <a:ea typeface="+mn-ea"/>
                <a:cs typeface="+mn-cs"/>
              </a:rPr>
              <a:t>is any potential danger that is associated with the exploitation of a vulnerability. If the threat is that someone will identify a specific vulnerability and use it against the company or individual, then the entity that takes advantage of a vulnerability in port on the firewall, a process accessing data in a way that violates the security policy, or an employee circumventing controls in order to copy files to a medium that could expose confidential information.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risk </a:t>
            </a:r>
            <a:r>
              <a:rPr lang="en-US" sz="1200" b="0" i="0" u="none" strike="noStrike" kern="1200" baseline="0" dirty="0">
                <a:solidFill>
                  <a:schemeClr val="tx1"/>
                </a:solidFill>
                <a:latin typeface="+mn-lt"/>
                <a:ea typeface="+mn-ea"/>
                <a:cs typeface="+mn-cs"/>
              </a:rPr>
              <a:t>is the likelihood of a threat source exploiting a vulnerability and the corresponding business impact. If a firewall has several ports open, there is a higher likelihood that an intruder will use one to access the network in an unauthorized method. If users are not educated on processes and procedures, there is a higher likelihood that an employee will make an unintentional mistake that may destroy data. If an intrusion detection system (IDS) is not implemented on a network, there is a higher likelihood an attack will go unnoticed until it is too late. Risk ties the vulnerability, threat, and likelihood of exploitation to the resulting business impact.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 </a:t>
            </a:r>
            <a:r>
              <a:rPr lang="en-US" sz="1200" b="0" i="1" u="none" strike="noStrike" kern="1200" baseline="0" dirty="0">
                <a:solidFill>
                  <a:schemeClr val="tx1"/>
                </a:solidFill>
                <a:latin typeface="+mn-lt"/>
                <a:ea typeface="+mn-ea"/>
                <a:cs typeface="+mn-cs"/>
              </a:rPr>
              <a:t>exposure </a:t>
            </a:r>
            <a:r>
              <a:rPr lang="en-US" sz="1200" b="0" i="0" u="none" strike="noStrike" kern="1200" baseline="0" dirty="0">
                <a:solidFill>
                  <a:schemeClr val="tx1"/>
                </a:solidFill>
                <a:latin typeface="+mn-lt"/>
                <a:ea typeface="+mn-ea"/>
                <a:cs typeface="+mn-cs"/>
              </a:rPr>
              <a:t>is an instance of being exposed to losses. A vulnerability exposes an organization to possible damages. If password management is lax and password rules are not enforced, the company is exposed to the possibility of having users’ passwords compromised and used in an unauthorized manner. If a company does not have its wiring inspected and does not put proactive fire prevention steps into place, it exposes itself to potentially devastating fires.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control</a:t>
            </a:r>
            <a:r>
              <a:rPr lang="en-US" sz="1200" b="0" i="0" u="none" strike="noStrike" kern="1200" baseline="0" dirty="0">
                <a:solidFill>
                  <a:schemeClr val="tx1"/>
                </a:solidFill>
                <a:latin typeface="+mn-lt"/>
                <a:ea typeface="+mn-ea"/>
                <a:cs typeface="+mn-cs"/>
              </a:rPr>
              <a:t>, or countermeasure, is put into place to mitigate (reduce) the potential risk. A countermeasure may be a software configuration, a hardware device, or a procedure that eliminates a vulnerability or that reduces the likelihood a threat agent will be able to exploit a vulnerability. Examples of countermeasures include strong password management, firewalls, a security guard, access control mechanisms, encryption, and security-awareness </a:t>
            </a:r>
            <a:r>
              <a:rPr lang="en-US" sz="1200" b="0" i="0" u="none" strike="noStrike" kern="1200" baseline="0" dirty="0" err="1">
                <a:solidFill>
                  <a:schemeClr val="tx1"/>
                </a:solidFill>
                <a:latin typeface="+mn-lt"/>
                <a:ea typeface="+mn-ea"/>
                <a:cs typeface="+mn-cs"/>
              </a:rPr>
              <a:t>training.s</a:t>
            </a:r>
            <a:r>
              <a:rPr lang="en-US" sz="1200" b="0" i="0" u="none" strike="noStrike" kern="1200" baseline="0" dirty="0">
                <a:solidFill>
                  <a:schemeClr val="tx1"/>
                </a:solidFill>
                <a:latin typeface="+mn-lt"/>
                <a:ea typeface="+mn-ea"/>
                <a:cs typeface="+mn-cs"/>
              </a:rPr>
              <a:t> referred to as a </a:t>
            </a:r>
            <a:r>
              <a:rPr lang="en-US" sz="1200" b="0" i="1" u="none" strike="noStrike" kern="1200" baseline="0" dirty="0">
                <a:solidFill>
                  <a:schemeClr val="tx1"/>
                </a:solidFill>
                <a:latin typeface="+mn-lt"/>
                <a:ea typeface="+mn-ea"/>
                <a:cs typeface="+mn-cs"/>
              </a:rPr>
              <a:t>threat agent</a:t>
            </a:r>
            <a:r>
              <a:rPr lang="en-US" sz="1200" b="0" i="0" u="none" strike="noStrike" kern="1200" baseline="0" dirty="0">
                <a:solidFill>
                  <a:schemeClr val="tx1"/>
                </a:solidFill>
                <a:latin typeface="+mn-lt"/>
                <a:ea typeface="+mn-ea"/>
                <a:cs typeface="+mn-cs"/>
              </a:rPr>
              <a:t>. A threat agent could be an intruder accessing the network through a </a:t>
            </a:r>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pPr/>
              <a:t>22</a:t>
            </a:fld>
            <a:endParaRPr lang="en-US"/>
          </a:p>
        </p:txBody>
      </p:sp>
    </p:spTree>
    <p:extLst>
      <p:ext uri="{BB962C8B-B14F-4D97-AF65-F5344CB8AC3E}">
        <p14:creationId xmlns="" xmlns:p14="http://schemas.microsoft.com/office/powerpoint/2010/main" val="1344481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rgbClr val="3366FF"/>
                </a:solidFill>
              </a:rPr>
              <a:t>Be conservative</a:t>
            </a:r>
            <a:r>
              <a:rPr lang="en-US" dirty="0"/>
              <a:t>: evaluate security under the best conditions for the </a:t>
            </a:r>
            <a:r>
              <a:rPr lang="en-US" dirty="0">
                <a:solidFill>
                  <a:srgbClr val="3366FF"/>
                </a:solidFill>
              </a:rPr>
              <a:t>adversary</a:t>
            </a:r>
          </a:p>
          <a:p>
            <a:pPr marL="171450" indent="-171450">
              <a:buFont typeface="Arial" panose="020B0604020202020204" pitchFamily="34" charset="0"/>
              <a:buChar char="•"/>
            </a:pPr>
            <a:r>
              <a:rPr lang="en-US" dirty="0"/>
              <a:t>A system is as secure as the </a:t>
            </a:r>
            <a:r>
              <a:rPr lang="en-US" dirty="0">
                <a:solidFill>
                  <a:srgbClr val="3366FF"/>
                </a:solidFill>
              </a:rPr>
              <a:t>weakest</a:t>
            </a:r>
            <a:r>
              <a:rPr lang="en-US" dirty="0">
                <a:solidFill>
                  <a:srgbClr val="FFFF00"/>
                </a:solidFill>
              </a:rPr>
              <a:t> </a:t>
            </a:r>
            <a:r>
              <a:rPr lang="en-US" dirty="0"/>
              <a:t>link.</a:t>
            </a:r>
          </a:p>
          <a:p>
            <a:pPr marL="171450" indent="-171450">
              <a:buFont typeface="Arial" panose="020B0604020202020204" pitchFamily="34" charset="0"/>
              <a:buChar char="•"/>
            </a:pPr>
            <a:r>
              <a:rPr lang="en-US" dirty="0"/>
              <a:t>It is best to plan for </a:t>
            </a:r>
            <a:r>
              <a:rPr lang="en-US" dirty="0">
                <a:solidFill>
                  <a:srgbClr val="3366FF"/>
                </a:solidFill>
              </a:rPr>
              <a:t>unknown</a:t>
            </a:r>
            <a:r>
              <a:rPr lang="en-US" dirty="0"/>
              <a:t> attacks.</a:t>
            </a:r>
          </a:p>
          <a:p>
            <a:endParaRPr lang="en-US" dirty="0"/>
          </a:p>
          <a:p>
            <a:r>
              <a:rPr lang="en-US" dirty="0"/>
              <a:t>- Security = protection from harm</a:t>
            </a:r>
          </a:p>
          <a:p>
            <a:r>
              <a:rPr lang="en-US" dirty="0"/>
              <a:t>- Secure information systems adhere to the principles of the CIA Triad: C, I and A</a:t>
            </a:r>
          </a:p>
          <a:p>
            <a:r>
              <a:rPr lang="en-US" dirty="0"/>
              <a:t>- Fundamental trade-offs exist between security and functionality, as well as between CIA Triad principles</a:t>
            </a:r>
          </a:p>
          <a:p>
            <a:r>
              <a:rPr lang="en-US" dirty="0"/>
              <a:t>https://www.youtube.com/watch?v=vJeSxJesyw4&amp;index=28&amp;list=PLAHuATW6LHGmuuESAdlu-xPsmNhif0__s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affect people and organizations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solidFill>
                  <a:srgbClr val="FF0000"/>
                </a:solidFill>
              </a:rPr>
              <a:t>A system is as secure as its weakest component</a:t>
            </a:r>
          </a:p>
          <a:p>
            <a:pPr lvl="1"/>
            <a:r>
              <a:rPr lang="en-US" dirty="0"/>
              <a:t>Partly why security is so hard: attacker just needs to find the weakest link</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pPr/>
              <a:t>23</a:t>
            </a:fld>
            <a:endParaRPr lang="en-US"/>
          </a:p>
        </p:txBody>
      </p:sp>
    </p:spTree>
    <p:extLst>
      <p:ext uri="{BB962C8B-B14F-4D97-AF65-F5344CB8AC3E}">
        <p14:creationId xmlns="" xmlns:p14="http://schemas.microsoft.com/office/powerpoint/2010/main" val="315688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xfrm>
            <a:off x="685800" y="4343400"/>
            <a:ext cx="5486400" cy="4495800"/>
          </a:xfrm>
          <a:noFill/>
          <a:ln/>
        </p:spPr>
        <p:txBody>
          <a:bodyPr/>
          <a:lstStyle/>
          <a:p>
            <a:r>
              <a:rPr lang="en-US" sz="1200" kern="1200" baseline="0" dirty="0">
                <a:solidFill>
                  <a:schemeClr val="tx1"/>
                </a:solidFill>
                <a:latin typeface="Arial" charset="0"/>
                <a:ea typeface="ＭＳ Ｐゴシック" charset="-128"/>
                <a:cs typeface="ＭＳ Ｐゴシック" charset="-128"/>
              </a:rPr>
              <a:t> These </a:t>
            </a:r>
            <a:r>
              <a:rPr lang="en-US" sz="1200" b="0" kern="1200" baseline="0" dirty="0">
                <a:solidFill>
                  <a:schemeClr val="tx1"/>
                </a:solidFill>
                <a:latin typeface="Arial" charset="0"/>
                <a:ea typeface="ＭＳ Ｐゴシック" charset="-128"/>
                <a:cs typeface="ＭＳ Ｐゴシック" charset="-128"/>
              </a:rPr>
              <a:t>three concepts form what is often referred to as the CIA triad . The</a:t>
            </a:r>
          </a:p>
          <a:p>
            <a:r>
              <a:rPr lang="en-US" sz="1200" b="0" kern="1200" baseline="0" dirty="0">
                <a:solidFill>
                  <a:schemeClr val="tx1"/>
                </a:solidFill>
                <a:latin typeface="Arial" charset="0"/>
                <a:ea typeface="ＭＳ Ｐゴシック" charset="-128"/>
                <a:cs typeface="ＭＳ Ｐゴシック" charset="-128"/>
              </a:rPr>
              <a:t>three concepts embody the fundamental security objectives for both data and for</a:t>
            </a:r>
          </a:p>
          <a:p>
            <a:r>
              <a:rPr lang="en-US" sz="1200" b="0" kern="1200" baseline="0" dirty="0">
                <a:solidFill>
                  <a:schemeClr val="tx1"/>
                </a:solidFill>
                <a:latin typeface="Arial" charset="0"/>
                <a:ea typeface="ＭＳ Ｐゴシック" charset="-128"/>
                <a:cs typeface="ＭＳ Ｐゴシック" charset="-128"/>
              </a:rPr>
              <a:t>information and computing services. For example, the NIST </a:t>
            </a:r>
            <a:r>
              <a:rPr lang="en-US" sz="1200" b="0" i="1" kern="1200" baseline="0" dirty="0">
                <a:solidFill>
                  <a:schemeClr val="tx1"/>
                </a:solidFill>
                <a:latin typeface="Arial" charset="0"/>
                <a:ea typeface="ＭＳ Ｐゴシック" charset="-128"/>
                <a:cs typeface="ＭＳ Ｐゴシック" charset="-128"/>
              </a:rPr>
              <a:t>Standards for Security</a:t>
            </a:r>
          </a:p>
          <a:p>
            <a:r>
              <a:rPr lang="en-US" sz="1200" b="0" i="1" kern="1200" baseline="0" dirty="0">
                <a:solidFill>
                  <a:schemeClr val="tx1"/>
                </a:solidFill>
                <a:latin typeface="Arial" charset="0"/>
                <a:ea typeface="ＭＳ Ｐゴシック" charset="-128"/>
                <a:cs typeface="ＭＳ Ｐゴシック" charset="-128"/>
              </a:rPr>
              <a:t> Categorization of Federal Information and Information Systems</a:t>
            </a:r>
            <a:r>
              <a:rPr lang="en-US" sz="1200" b="0" kern="1200" baseline="0" dirty="0">
                <a:solidFill>
                  <a:schemeClr val="tx1"/>
                </a:solidFill>
                <a:latin typeface="Arial" charset="0"/>
                <a:ea typeface="ＭＳ Ｐゴシック" charset="-128"/>
                <a:cs typeface="ＭＳ Ｐゴシック" charset="-128"/>
              </a:rPr>
              <a:t> (FIPS 199) lists</a:t>
            </a:r>
          </a:p>
          <a:p>
            <a:r>
              <a:rPr lang="en-US" sz="1200" b="0" kern="1200" baseline="0" dirty="0">
                <a:solidFill>
                  <a:schemeClr val="tx1"/>
                </a:solidFill>
                <a:latin typeface="Arial" charset="0"/>
                <a:ea typeface="ＭＳ Ｐゴシック" charset="-128"/>
                <a:cs typeface="ＭＳ Ｐゴシック" charset="-128"/>
              </a:rPr>
              <a:t>confidentiality, integrity, and availability as the three security objectives for information</a:t>
            </a:r>
          </a:p>
          <a:p>
            <a:r>
              <a:rPr lang="en-US" sz="1200" b="0" kern="1200" baseline="0" dirty="0">
                <a:solidFill>
                  <a:schemeClr val="tx1"/>
                </a:solidFill>
                <a:latin typeface="Arial" charset="0"/>
                <a:ea typeface="ＭＳ Ｐゴシック" charset="-128"/>
                <a:cs typeface="ＭＳ Ｐゴシック" charset="-128"/>
              </a:rPr>
              <a:t>and for information systems. FIPS 199 provides a useful characterization</a:t>
            </a:r>
          </a:p>
          <a:p>
            <a:r>
              <a:rPr lang="en-US" sz="1200" b="0" kern="1200" baseline="0" dirty="0">
                <a:solidFill>
                  <a:schemeClr val="tx1"/>
                </a:solidFill>
                <a:latin typeface="Arial" charset="0"/>
                <a:ea typeface="ＭＳ Ｐゴシック" charset="-128"/>
                <a:cs typeface="ＭＳ Ｐゴシック" charset="-128"/>
              </a:rPr>
              <a:t>of these three objectives in terms of requirements and the definition of a loss of</a:t>
            </a:r>
          </a:p>
          <a:p>
            <a:r>
              <a:rPr lang="en-US" sz="1200" b="0" kern="1200" baseline="0" dirty="0">
                <a:solidFill>
                  <a:schemeClr val="tx1"/>
                </a:solidFill>
                <a:latin typeface="Arial" charset="0"/>
                <a:ea typeface="ＭＳ Ｐゴシック" charset="-128"/>
                <a:cs typeface="ＭＳ Ｐゴシック" charset="-128"/>
              </a:rPr>
              <a:t>security in each category.</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Confidentiality: Preserving authorized restrictions on information access</a:t>
            </a:r>
          </a:p>
          <a:p>
            <a:r>
              <a:rPr lang="en-US" sz="1200" kern="1200" baseline="0" dirty="0">
                <a:solidFill>
                  <a:schemeClr val="tx1"/>
                </a:solidFill>
                <a:latin typeface="Arial" charset="0"/>
                <a:ea typeface="ＭＳ Ｐゴシック" charset="-128"/>
                <a:cs typeface="ＭＳ Ｐゴシック" charset="-128"/>
              </a:rPr>
              <a:t>and disclosure, including means for protecting personal privacy and proprietary</a:t>
            </a:r>
          </a:p>
          <a:p>
            <a:r>
              <a:rPr lang="en-US" sz="1200" kern="1200" baseline="0" dirty="0">
                <a:solidFill>
                  <a:schemeClr val="tx1"/>
                </a:solidFill>
                <a:latin typeface="Arial" charset="0"/>
                <a:ea typeface="ＭＳ Ｐゴシック" charset="-128"/>
                <a:cs typeface="ＭＳ Ｐゴシック" charset="-128"/>
              </a:rPr>
              <a:t>information. A loss of confidentiality is the unauthorized disclosure of</a:t>
            </a:r>
          </a:p>
          <a:p>
            <a:r>
              <a:rPr lang="en-US" sz="1200" kern="1200" baseline="0" dirty="0">
                <a:solidFill>
                  <a:schemeClr val="tx1"/>
                </a:solidFill>
                <a:latin typeface="Arial" charset="0"/>
                <a:ea typeface="ＭＳ Ｐゴシック" charset="-128"/>
                <a:cs typeface="ＭＳ Ｐゴシック" charset="-128"/>
              </a:rPr>
              <a:t>information.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Integrity: Guarding against improper information modification or destruction,</a:t>
            </a:r>
          </a:p>
          <a:p>
            <a:r>
              <a:rPr lang="en-US" sz="1200" kern="1200" baseline="0" dirty="0">
                <a:solidFill>
                  <a:schemeClr val="tx1"/>
                </a:solidFill>
                <a:latin typeface="Arial" charset="0"/>
                <a:ea typeface="ＭＳ Ｐゴシック" charset="-128"/>
                <a:cs typeface="ＭＳ Ｐゴシック" charset="-128"/>
              </a:rPr>
              <a:t>including ensuring information nonrepudiation and authenticity. A loss of</a:t>
            </a:r>
          </a:p>
          <a:p>
            <a:r>
              <a:rPr lang="en-US" sz="1200" kern="1200" baseline="0" dirty="0">
                <a:solidFill>
                  <a:schemeClr val="tx1"/>
                </a:solidFill>
                <a:latin typeface="Arial" charset="0"/>
                <a:ea typeface="ＭＳ Ｐゴシック" charset="-128"/>
                <a:cs typeface="ＭＳ Ｐゴシック" charset="-128"/>
              </a:rPr>
              <a:t>integrity is the unauthorized modification or destruction of information.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Availability: Ensuring timely and reliable access to and use of information.</a:t>
            </a:r>
          </a:p>
          <a:p>
            <a:r>
              <a:rPr lang="en-US" sz="1200" kern="1200" baseline="0" dirty="0">
                <a:solidFill>
                  <a:schemeClr val="tx1"/>
                </a:solidFill>
                <a:latin typeface="Arial" charset="0"/>
                <a:ea typeface="ＭＳ Ｐゴシック" charset="-128"/>
                <a:cs typeface="ＭＳ Ｐゴシック" charset="-128"/>
              </a:rPr>
              <a:t>A loss of availability is the disruption of access to or use of information or an</a:t>
            </a:r>
          </a:p>
          <a:p>
            <a:r>
              <a:rPr lang="en-US" sz="1200" kern="1200" baseline="0" dirty="0">
                <a:solidFill>
                  <a:schemeClr val="tx1"/>
                </a:solidFill>
                <a:latin typeface="Arial" charset="0"/>
                <a:ea typeface="ＭＳ Ｐゴシック" charset="-128"/>
                <a:cs typeface="ＭＳ Ｐゴシック" charset="-128"/>
              </a:rPr>
              <a:t>information system.</a:t>
            </a:r>
            <a:endParaRPr lang="en-US" b="0" dirty="0">
              <a:latin typeface="Arial" pitchFamily="-1" charset="0"/>
              <a:ea typeface="Arial" pitchFamily="-1" charset="0"/>
              <a:cs typeface="Arial" pitchFamily="-1" charset="0"/>
            </a:endParaRPr>
          </a:p>
        </p:txBody>
      </p:sp>
      <p:sp>
        <p:nvSpPr>
          <p:cNvPr id="32772" name="Slide Number Placeholder 3"/>
          <p:cNvSpPr>
            <a:spLocks noGrp="1"/>
          </p:cNvSpPr>
          <p:nvPr>
            <p:ph type="sldNum" sz="quarter" idx="5"/>
          </p:nvPr>
        </p:nvSpPr>
        <p:spPr>
          <a:noFill/>
        </p:spPr>
        <p:txBody>
          <a:bodyPr/>
          <a:lstStyle/>
          <a:p>
            <a:fld id="{0BC20F5E-450C-394C-9A63-B3125FAB6D5B}" type="slidenum">
              <a:rPr lang="en-AU" smtClean="0">
                <a:latin typeface="Arial" pitchFamily="-1" charset="0"/>
              </a:rPr>
              <a:pPr/>
              <a:t>7</a:t>
            </a:fld>
            <a:endParaRPr lang="en-AU" dirty="0">
              <a:latin typeface="Arial" pitchFamily="-1" charset="0"/>
            </a:endParaRPr>
          </a:p>
        </p:txBody>
      </p:sp>
    </p:spTree>
    <p:extLst>
      <p:ext uri="{BB962C8B-B14F-4D97-AF65-F5344CB8AC3E}">
        <p14:creationId xmlns="" xmlns:p14="http://schemas.microsoft.com/office/powerpoint/2010/main" val="106252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 data remain confidential</a:t>
            </a:r>
          </a:p>
          <a:p>
            <a:r>
              <a:rPr lang="en-US" dirty="0"/>
              <a:t>Data are not changed by unauthorized users or in  malicious ways</a:t>
            </a:r>
          </a:p>
          <a:p>
            <a:r>
              <a:rPr lang="en-US" dirty="0"/>
              <a:t>Systems remain operational, reachable, functional and available for legitimate users</a:t>
            </a:r>
          </a:p>
          <a:p>
            <a:r>
              <a:rPr lang="en-US" dirty="0"/>
              <a:t>(disrupt the operation of the attacked entity)</a:t>
            </a:r>
          </a:p>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pPr/>
              <a:t>8</a:t>
            </a:fld>
            <a:endParaRPr lang="en-US"/>
          </a:p>
        </p:txBody>
      </p:sp>
    </p:spTree>
    <p:extLst>
      <p:ext uri="{BB962C8B-B14F-4D97-AF65-F5344CB8AC3E}">
        <p14:creationId xmlns="" xmlns:p14="http://schemas.microsoft.com/office/powerpoint/2010/main" val="123690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pPr/>
              <a:t>9</a:t>
            </a:fld>
            <a:endParaRPr lang="en-US"/>
          </a:p>
        </p:txBody>
      </p:sp>
    </p:spTree>
    <p:extLst>
      <p:ext uri="{BB962C8B-B14F-4D97-AF65-F5344CB8AC3E}">
        <p14:creationId xmlns="" xmlns:p14="http://schemas.microsoft.com/office/powerpoint/2010/main" val="402090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 a tool does</a:t>
            </a:r>
            <a:r>
              <a:rPr lang="en-US" baseline="0" dirty="0"/>
              <a:t> not necessarily make a system more secure.</a:t>
            </a:r>
            <a:endParaRPr lang="en-US" dirty="0"/>
          </a:p>
        </p:txBody>
      </p:sp>
      <p:sp>
        <p:nvSpPr>
          <p:cNvPr id="4" name="Slide Number Placeholder 3"/>
          <p:cNvSpPr>
            <a:spLocks noGrp="1"/>
          </p:cNvSpPr>
          <p:nvPr>
            <p:ph type="sldNum" sz="quarter" idx="10"/>
          </p:nvPr>
        </p:nvSpPr>
        <p:spPr/>
        <p:txBody>
          <a:bodyPr/>
          <a:lstStyle/>
          <a:p>
            <a:fld id="{05A07B66-39F7-4BB0-84A0-2C18C170D70B}"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key may, in some cases, be the same as the encryption key.</a:t>
            </a:r>
            <a:endParaRPr lang="en-US" dirty="0"/>
          </a:p>
        </p:txBody>
      </p:sp>
      <p:sp>
        <p:nvSpPr>
          <p:cNvPr id="4" name="Slide Number Placeholder 3"/>
          <p:cNvSpPr>
            <a:spLocks noGrp="1"/>
          </p:cNvSpPr>
          <p:nvPr>
            <p:ph type="sldNum" sz="quarter" idx="10"/>
          </p:nvPr>
        </p:nvSpPr>
        <p:spPr/>
        <p:txBody>
          <a:bodyPr/>
          <a:lstStyle/>
          <a:p>
            <a:fld id="{DC367A11-85B4-4022-B6EC-B9F2F7365AE8}" type="slidenum">
              <a:rPr lang="en-US" smtClean="0"/>
              <a:pPr/>
              <a:t>12</a:t>
            </a:fld>
            <a:endParaRPr lang="en-US" dirty="0"/>
          </a:p>
        </p:txBody>
      </p:sp>
    </p:spTree>
    <p:extLst>
      <p:ext uri="{BB962C8B-B14F-4D97-AF65-F5344CB8AC3E}">
        <p14:creationId xmlns="" xmlns:p14="http://schemas.microsoft.com/office/powerpoint/2010/main" val="2403356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DC3881-FBD9-417F-9DF4-14F9A587E379}" type="slidenum">
              <a:rPr lang="en-US" smtClean="0"/>
              <a:pPr/>
              <a:t>13</a:t>
            </a:fld>
            <a:endParaRPr lang="en-US" dirty="0"/>
          </a:p>
        </p:txBody>
      </p:sp>
    </p:spTree>
    <p:extLst>
      <p:ext uri="{BB962C8B-B14F-4D97-AF65-F5344CB8AC3E}">
        <p14:creationId xmlns="" xmlns:p14="http://schemas.microsoft.com/office/powerpoint/2010/main" val="328157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 barriers</a:t>
            </a:r>
            <a:r>
              <a:rPr lang="en-US" baseline="0" dirty="0"/>
              <a:t> : secure building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construction of building incorporating copper mesh (called Faraday cages) so that electromagnetic cannot enter or exit the enclosure.</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correcting codes: the ability to restore the original data if a transient error took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Message authentication code: cryptographic technique to detect whether bits have been modified</a:t>
            </a:r>
          </a:p>
          <a:p>
            <a:endParaRPr lang="en-US" dirty="0"/>
          </a:p>
        </p:txBody>
      </p:sp>
      <p:sp>
        <p:nvSpPr>
          <p:cNvPr id="4" name="Slide Number Placeholder 3"/>
          <p:cNvSpPr>
            <a:spLocks noGrp="1"/>
          </p:cNvSpPr>
          <p:nvPr>
            <p:ph type="sldNum" sz="quarter" idx="10"/>
          </p:nvPr>
        </p:nvSpPr>
        <p:spPr/>
        <p:txBody>
          <a:bodyPr/>
          <a:lstStyle/>
          <a:p>
            <a:fld id="{DC367A11-85B4-4022-B6EC-B9F2F7365AE8}" type="slidenum">
              <a:rPr lang="en-US" smtClean="0"/>
              <a:pPr/>
              <a:t>14</a:t>
            </a:fld>
            <a:endParaRPr lang="en-US" dirty="0"/>
          </a:p>
        </p:txBody>
      </p:sp>
    </p:spTree>
    <p:extLst>
      <p:ext uri="{BB962C8B-B14F-4D97-AF65-F5344CB8AC3E}">
        <p14:creationId xmlns="" xmlns:p14="http://schemas.microsoft.com/office/powerpoint/2010/main" val="1897520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 barriers</a:t>
            </a:r>
            <a:r>
              <a:rPr lang="en-US" baseline="0" dirty="0"/>
              <a:t> : secure building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construction of building incorporating copper mesh (called Faraday cages) so that electromagnetic cannot enter or exit the enclosure.</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Was a major goal of Internet design (to be nuclear blast proof)</a:t>
            </a:r>
          </a:p>
          <a:p>
            <a:endParaRPr lang="en-US" dirty="0"/>
          </a:p>
        </p:txBody>
      </p:sp>
      <p:sp>
        <p:nvSpPr>
          <p:cNvPr id="4" name="Slide Number Placeholder 3"/>
          <p:cNvSpPr>
            <a:spLocks noGrp="1"/>
          </p:cNvSpPr>
          <p:nvPr>
            <p:ph type="sldNum" sz="quarter" idx="10"/>
          </p:nvPr>
        </p:nvSpPr>
        <p:spPr/>
        <p:txBody>
          <a:bodyPr/>
          <a:lstStyle/>
          <a:p>
            <a:fld id="{DC367A11-85B4-4022-B6EC-B9F2F7365AE8}" type="slidenum">
              <a:rPr lang="en-US" smtClean="0"/>
              <a:pPr/>
              <a:t>15</a:t>
            </a:fld>
            <a:endParaRPr lang="en-US" dirty="0"/>
          </a:p>
        </p:txBody>
      </p:sp>
    </p:spTree>
    <p:extLst>
      <p:ext uri="{BB962C8B-B14F-4D97-AF65-F5344CB8AC3E}">
        <p14:creationId xmlns="" xmlns:p14="http://schemas.microsoft.com/office/powerpoint/2010/main" val="1897520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 xmlns:a16="http://schemas.microsoft.com/office/drawing/2014/main" id="{6DC620EB-1D4E-45FE-9916-D3E650ADC4F1}"/>
              </a:ext>
            </a:extLst>
          </p:cNvPr>
          <p:cNvSpPr/>
          <p:nvPr userDrawn="1"/>
        </p:nvSpPr>
        <p:spPr>
          <a:xfrm>
            <a:off x="0" y="3694587"/>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5020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Courier New" panose="02070309020205020404" pitchFamily="49" charset="0"/>
              <a:buChar char="o"/>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763000" y="6629400"/>
            <a:ext cx="381000" cy="220362"/>
          </a:xfrm>
        </p:spPr>
        <p:txBody>
          <a:bodyPr/>
          <a:lstStyle>
            <a:lvl1pPr>
              <a:defRPr>
                <a:solidFill>
                  <a:schemeClr val="tx1"/>
                </a:solidFill>
              </a:defRPr>
            </a:lvl1pPr>
          </a:lstStyle>
          <a:p>
            <a:pPr>
              <a:defRPr/>
            </a:pPr>
            <a:fld id="{B8F5A54C-6434-4C3B-9388-99B9EA1C42C7}" type="slidenum">
              <a:rPr lang="x-none" smtClean="0"/>
              <a:pPr>
                <a:defRPr/>
              </a:pPr>
              <a:t>‹#›</a:t>
            </a:fld>
            <a:endParaRPr lang="en-US"/>
          </a:p>
        </p:txBody>
      </p:sp>
    </p:spTree>
    <p:extLst>
      <p:ext uri="{BB962C8B-B14F-4D97-AF65-F5344CB8AC3E}">
        <p14:creationId xmlns="" xmlns:p14="http://schemas.microsoft.com/office/powerpoint/2010/main" val="173370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28427C2A-9646-44EC-AE33-F23B184519AD}" type="slidenum">
              <a:rPr lang="x-none" smtClean="0"/>
              <a:pPr>
                <a:defRPr/>
              </a:pPr>
              <a:t>‹#›</a:t>
            </a:fld>
            <a:endParaRPr lang="en-US"/>
          </a:p>
        </p:txBody>
      </p:sp>
    </p:spTree>
    <p:extLst>
      <p:ext uri="{BB962C8B-B14F-4D97-AF65-F5344CB8AC3E}">
        <p14:creationId xmlns="" xmlns:p14="http://schemas.microsoft.com/office/powerpoint/2010/main" val="421755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a:xfrm>
            <a:off x="457200" y="181535"/>
            <a:ext cx="8229600" cy="699247"/>
          </a:xfrm>
        </p:spPr>
        <p:txBody>
          <a:bodyPr/>
          <a:lstStyle>
            <a:lvl1pPr>
              <a:defRPr b="1"/>
            </a:lvl1pPr>
          </a:lstStyle>
          <a:p>
            <a:r>
              <a:rPr lang="en-US"/>
              <a:t>Click to edit Master title style</a:t>
            </a:r>
            <a:endParaRPr lang="en-US" dirty="0"/>
          </a:p>
        </p:txBody>
      </p:sp>
      <p:sp>
        <p:nvSpPr>
          <p:cNvPr id="6" name="Text Placeholder 5"/>
          <p:cNvSpPr>
            <a:spLocks noGrp="1"/>
          </p:cNvSpPr>
          <p:nvPr>
            <p:ph type="body" sz="quarter" idx="10"/>
          </p:nvPr>
        </p:nvSpPr>
        <p:spPr>
          <a:xfrm>
            <a:off x="389437" y="1089212"/>
            <a:ext cx="8363937" cy="5439335"/>
          </a:xfrm>
        </p:spPr>
        <p:txBody>
          <a:bodyPr/>
          <a:lstStyle>
            <a:lvl1pPr marL="457200" indent="-457200">
              <a:lnSpc>
                <a:spcPct val="100000"/>
              </a:lnSpc>
              <a:spcAft>
                <a:spcPts val="600"/>
              </a:spcAft>
              <a:buFont typeface="Wingdings" panose="05000000000000000000" pitchFamily="2" charset="2"/>
              <a:buChar char="§"/>
              <a:defRPr>
                <a:latin typeface="Calibri" panose="020F0502020204030204" pitchFamily="34" charset="0"/>
                <a:cs typeface="Calibri" panose="020F0502020204030204" pitchFamily="34" charset="0"/>
              </a:defRPr>
            </a:lvl1pPr>
            <a:lvl2pPr marL="834217" indent="-457200">
              <a:lnSpc>
                <a:spcPct val="100000"/>
              </a:lnSpc>
              <a:spcAft>
                <a:spcPts val="600"/>
              </a:spcAft>
              <a:buFont typeface="Wingdings" panose="05000000000000000000" pitchFamily="2" charset="2"/>
              <a:buChar char="Ø"/>
              <a:defRPr>
                <a:latin typeface="Calibri" panose="020F0502020204030204" pitchFamily="34" charset="0"/>
                <a:cs typeface="Calibri" panose="020F0502020204030204" pitchFamily="34" charset="0"/>
              </a:defRPr>
            </a:lvl2pPr>
            <a:lvl3pPr marL="1096933" indent="-342900">
              <a:lnSpc>
                <a:spcPct val="100000"/>
              </a:lnSpc>
              <a:spcAft>
                <a:spcPts val="600"/>
              </a:spcAft>
              <a:buFont typeface="Wingdings" panose="05000000000000000000" pitchFamily="2" charset="2"/>
              <a:buChar char="§"/>
              <a:defRPr>
                <a:latin typeface="Calibri" panose="020F0502020204030204" pitchFamily="34" charset="0"/>
                <a:cs typeface="Calibri" panose="020F0502020204030204" pitchFamily="34" charset="0"/>
              </a:defRPr>
            </a:lvl3pPr>
            <a:lvl4pPr marL="1436909" indent="-342900">
              <a:lnSpc>
                <a:spcPct val="100000"/>
              </a:lnSpc>
              <a:spcAft>
                <a:spcPts val="600"/>
              </a:spcAft>
              <a:buFont typeface="Wingdings" panose="05000000000000000000" pitchFamily="2" charset="2"/>
              <a:buChar char="§"/>
              <a:defRPr>
                <a:latin typeface="Calibri" panose="020F0502020204030204" pitchFamily="34" charset="0"/>
                <a:cs typeface="Calibri" panose="020F0502020204030204" pitchFamily="34" charset="0"/>
              </a:defRPr>
            </a:lvl4pPr>
            <a:lvl5pPr marL="1768947" indent="-342900">
              <a:lnSpc>
                <a:spcPct val="100000"/>
              </a:lnSpc>
              <a:spcAft>
                <a:spcPts val="600"/>
              </a:spcAft>
              <a:buFont typeface="Wingdings" panose="05000000000000000000" pitchFamily="2" charset="2"/>
              <a:buChar char="§"/>
              <a:defRPr>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2"/>
          </p:nvPr>
        </p:nvSpPr>
        <p:spPr>
          <a:xfrm>
            <a:off x="6922994" y="6433827"/>
            <a:ext cx="2133600" cy="365125"/>
          </a:xfrm>
        </p:spPr>
        <p:txBody>
          <a:bodyPr/>
          <a:lstStyle>
            <a:lvl1pPr>
              <a:defRPr sz="1100"/>
            </a:lvl1pPr>
          </a:lstStyle>
          <a:p>
            <a:pPr>
              <a:defRPr/>
            </a:pPr>
            <a:fld id="{6DA6421A-BBF0-4D95-B3C5-9AF28575A026}" type="slidenum">
              <a:rPr lang="x-none" smtClean="0"/>
              <a:pPr>
                <a:defRPr/>
              </a:pPr>
              <a:t>‹#›</a:t>
            </a:fld>
            <a:endParaRPr lang="en-US"/>
          </a:p>
        </p:txBody>
      </p:sp>
    </p:spTree>
    <p:extLst>
      <p:ext uri="{BB962C8B-B14F-4D97-AF65-F5344CB8AC3E}">
        <p14:creationId xmlns="" xmlns:p14="http://schemas.microsoft.com/office/powerpoint/2010/main" val="31941528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9655"/>
            <a:ext cx="8229600" cy="807851"/>
          </a:xfrm>
        </p:spPr>
        <p:txBody>
          <a:bodyPr/>
          <a:lstStyle>
            <a:lvl1pPr>
              <a:defRPr b="1"/>
            </a:lvl1pPr>
          </a:lstStyle>
          <a:p>
            <a:r>
              <a:rPr lang="en-US"/>
              <a:t>Click to edit Master title style</a:t>
            </a:r>
            <a:endParaRPr lang="en-US" dirty="0"/>
          </a:p>
        </p:txBody>
      </p:sp>
      <p:sp>
        <p:nvSpPr>
          <p:cNvPr id="3" name="Content Placeholder 2"/>
          <p:cNvSpPr>
            <a:spLocks noGrp="1"/>
          </p:cNvSpPr>
          <p:nvPr>
            <p:ph sz="half" idx="1"/>
          </p:nvPr>
        </p:nvSpPr>
        <p:spPr>
          <a:xfrm>
            <a:off x="457200" y="1117694"/>
            <a:ext cx="4038600" cy="50084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17692"/>
            <a:ext cx="4038600" cy="500847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A6421A-BBF0-4D95-B3C5-9AF28575A026}" type="slidenum">
              <a:rPr lang="x-none" smtClean="0"/>
              <a:pPr>
                <a:defRPr/>
              </a:pPr>
              <a:t>‹#›</a:t>
            </a:fld>
            <a:endParaRPr lang="en-US"/>
          </a:p>
        </p:txBody>
      </p:sp>
    </p:spTree>
    <p:extLst>
      <p:ext uri="{BB962C8B-B14F-4D97-AF65-F5344CB8AC3E}">
        <p14:creationId xmlns="" xmlns:p14="http://schemas.microsoft.com/office/powerpoint/2010/main" val="42870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a:xfrm>
            <a:off x="456605" y="146891"/>
            <a:ext cx="8229600" cy="740615"/>
          </a:xfrm>
        </p:spPr>
        <p:txBody>
          <a:bodyPr/>
          <a:lstStyle>
            <a:lvl1pPr>
              <a:defRPr b="1"/>
            </a:lvl1pPr>
          </a:lstStyle>
          <a:p>
            <a:r>
              <a:rPr lang="en-US"/>
              <a:t>Click to edit Master title style</a:t>
            </a:r>
            <a:endParaRPr lang="en-US" dirty="0"/>
          </a:p>
        </p:txBody>
      </p:sp>
      <p:sp>
        <p:nvSpPr>
          <p:cNvPr id="6" name="Text Placeholder 5"/>
          <p:cNvSpPr>
            <a:spLocks noGrp="1"/>
          </p:cNvSpPr>
          <p:nvPr>
            <p:ph type="body" sz="quarter" idx="10"/>
          </p:nvPr>
        </p:nvSpPr>
        <p:spPr>
          <a:xfrm>
            <a:off x="389437" y="1182190"/>
            <a:ext cx="8363937" cy="2339102"/>
          </a:xfrm>
        </p:spPr>
        <p:txBody>
          <a:bodyPr vert="horz" wrap="square" lIns="0" tIns="0" rIns="0" bIns="0" rtlCol="0">
            <a:spAutoFit/>
          </a:bodyPr>
          <a:lstStyle>
            <a:lvl1pPr>
              <a:defRPr lang="en-US" dirty="0" smtClean="0">
                <a:latin typeface="Calibri" panose="020F0502020204030204" pitchFamily="34" charset="0"/>
                <a:cs typeface="Calibri" panose="020F0502020204030204" pitchFamily="34" charset="0"/>
              </a:defRPr>
            </a:lvl1pPr>
            <a:lvl2pPr>
              <a:defRPr lang="en-US" dirty="0" smtClean="0">
                <a:latin typeface="Calibri" panose="020F0502020204030204" pitchFamily="34" charset="0"/>
                <a:cs typeface="Calibri" panose="020F0502020204030204" pitchFamily="34" charset="0"/>
              </a:defRPr>
            </a:lvl2pPr>
            <a:lvl3pPr>
              <a:defRPr lang="en-US" dirty="0" smtClean="0">
                <a:latin typeface="Calibri" panose="020F0502020204030204" pitchFamily="34" charset="0"/>
                <a:cs typeface="Calibri" panose="020F0502020204030204" pitchFamily="34" charset="0"/>
              </a:defRPr>
            </a:lvl3pPr>
            <a:lvl4pPr>
              <a:defRPr lang="en-US" dirty="0" smtClean="0">
                <a:latin typeface="Calibri" panose="020F0502020204030204" pitchFamily="34" charset="0"/>
                <a:cs typeface="Calibri" panose="020F0502020204030204" pitchFamily="34" charset="0"/>
              </a:defRPr>
            </a:lvl4pPr>
            <a:lvl5pPr>
              <a:defRPr lang="en-US" dirty="0">
                <a:latin typeface="Calibri" panose="020F0502020204030204" pitchFamily="34" charset="0"/>
                <a:cs typeface="Calibri" panose="020F0502020204030204" pitchFamily="34" charset="0"/>
              </a:defRPr>
            </a:lvl5pPr>
          </a:lstStyle>
          <a:p>
            <a:pPr marL="457200" lvl="0" indent="-457200">
              <a:buFont typeface="Wingdings" panose="05000000000000000000" pitchFamily="2" charset="2"/>
              <a:buChar char="§"/>
            </a:pPr>
            <a:r>
              <a:rPr lang="en-US"/>
              <a:t>Edit Master text styles</a:t>
            </a:r>
          </a:p>
          <a:p>
            <a:pPr marL="457200" lvl="1" indent="-457200">
              <a:buFont typeface="Wingdings" panose="05000000000000000000" pitchFamily="2" charset="2"/>
              <a:buChar char="§"/>
            </a:pPr>
            <a:r>
              <a:rPr lang="en-US"/>
              <a:t>Second level</a:t>
            </a:r>
          </a:p>
          <a:p>
            <a:pPr marL="457200" lvl="2" indent="-457200">
              <a:buFont typeface="Wingdings" panose="05000000000000000000" pitchFamily="2" charset="2"/>
              <a:buChar char="§"/>
            </a:pPr>
            <a:r>
              <a:rPr lang="en-US"/>
              <a:t>Third level</a:t>
            </a:r>
          </a:p>
          <a:p>
            <a:pPr marL="457200" lvl="3" indent="-457200">
              <a:buFont typeface="Wingdings" panose="05000000000000000000" pitchFamily="2" charset="2"/>
              <a:buChar char="§"/>
            </a:pPr>
            <a:r>
              <a:rPr lang="en-US"/>
              <a:t>Fourth level</a:t>
            </a:r>
          </a:p>
          <a:p>
            <a:pPr marL="457200" lvl="4" indent="-457200">
              <a:buFont typeface="Wingdings" panose="05000000000000000000" pitchFamily="2" charset="2"/>
              <a:buChar char="§"/>
            </a:pPr>
            <a:r>
              <a:rPr lang="en-US"/>
              <a:t>Fifth level</a:t>
            </a:r>
            <a:endParaRPr lang="en-US" dirty="0"/>
          </a:p>
        </p:txBody>
      </p:sp>
      <p:sp>
        <p:nvSpPr>
          <p:cNvPr id="7" name="Slide Number Placeholder 5"/>
          <p:cNvSpPr>
            <a:spLocks noGrp="1"/>
          </p:cNvSpPr>
          <p:nvPr>
            <p:ph type="sldNum" sz="quarter" idx="12"/>
          </p:nvPr>
        </p:nvSpPr>
        <p:spPr>
          <a:xfrm>
            <a:off x="6956612" y="6392582"/>
            <a:ext cx="2133600" cy="365125"/>
          </a:xfrm>
        </p:spPr>
        <p:txBody>
          <a:bodyPr/>
          <a:lstStyle>
            <a:lvl1pPr>
              <a:defRPr sz="1100"/>
            </a:lvl1pPr>
          </a:lstStyle>
          <a:p>
            <a:pPr>
              <a:defRPr/>
            </a:pPr>
            <a:fld id="{6DA6421A-BBF0-4D95-B3C5-9AF28575A026}" type="slidenum">
              <a:rPr lang="x-none" smtClean="0"/>
              <a:pPr>
                <a:defRPr/>
              </a:pPr>
              <a:t>‹#›</a:t>
            </a:fld>
            <a:endParaRPr lang="en-US"/>
          </a:p>
        </p:txBody>
      </p:sp>
    </p:spTree>
    <p:extLst>
      <p:ext uri="{BB962C8B-B14F-4D97-AF65-F5344CB8AC3E}">
        <p14:creationId xmlns="" xmlns:p14="http://schemas.microsoft.com/office/powerpoint/2010/main" val="40876130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01929" y="1187620"/>
            <a:ext cx="8740142" cy="5377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07837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89779" y="107576"/>
            <a:ext cx="8761270" cy="1228078"/>
          </a:xfrm>
          <a:prstGeom prst="rect">
            <a:avLst/>
          </a:prstGeom>
        </p:spPr>
        <p:txBody>
          <a:bodyPr vert="horz" lIns="91440" tIns="45720" rIns="91440" bIns="45720" rtlCol="0" anchor="ctr" anchorCtr="0">
            <a:noAutofit/>
          </a:bodyPr>
          <a:lstStyle/>
          <a:p>
            <a:r>
              <a:rPr lang="en-US"/>
              <a:t>Click to edit Master title style</a:t>
            </a:r>
            <a:endParaRPr dirty="0"/>
          </a:p>
        </p:txBody>
      </p:sp>
      <p:sp>
        <p:nvSpPr>
          <p:cNvPr id="7" name="Date Placeholder 3"/>
          <p:cNvSpPr>
            <a:spLocks noGrp="1"/>
          </p:cNvSpPr>
          <p:nvPr>
            <p:ph type="dt" sz="half" idx="2"/>
          </p:nvPr>
        </p:nvSpPr>
        <p:spPr>
          <a:xfrm>
            <a:off x="5616077" y="6319464"/>
            <a:ext cx="995340" cy="365125"/>
          </a:xfrm>
          <a:prstGeom prst="rect">
            <a:avLst/>
          </a:prstGeom>
        </p:spPr>
        <p:txBody>
          <a:bodyPr vert="horz" lIns="91440" tIns="45720" rIns="91440" bIns="45720" rtlCol="0" anchor="ctr"/>
          <a:lstStyle>
            <a:lvl1pPr algn="r">
              <a:defRPr sz="750">
                <a:solidFill>
                  <a:srgbClr val="A6A6A6"/>
                </a:solidFill>
              </a:defRPr>
            </a:lvl1pPr>
          </a:lstStyle>
          <a:p>
            <a:pPr>
              <a:defRPr/>
            </a:pPr>
            <a:endParaRPr lang="en-US"/>
          </a:p>
        </p:txBody>
      </p:sp>
      <p:sp>
        <p:nvSpPr>
          <p:cNvPr id="8" name="Slide Number Placeholder 5"/>
          <p:cNvSpPr>
            <a:spLocks noGrp="1"/>
          </p:cNvSpPr>
          <p:nvPr>
            <p:ph type="sldNum" sz="quarter" idx="4"/>
          </p:nvPr>
        </p:nvSpPr>
        <p:spPr>
          <a:xfrm>
            <a:off x="6618716" y="6319464"/>
            <a:ext cx="578238" cy="365125"/>
          </a:xfrm>
          <a:prstGeom prst="rect">
            <a:avLst/>
          </a:prstGeom>
        </p:spPr>
        <p:txBody>
          <a:bodyPr vert="horz" lIns="91440" tIns="45720" rIns="91440" bIns="45720" rtlCol="0" anchor="ctr"/>
          <a:lstStyle>
            <a:lvl1pPr algn="r">
              <a:defRPr sz="900">
                <a:solidFill>
                  <a:srgbClr val="A6A6A6"/>
                </a:solidFill>
              </a:defRPr>
            </a:lvl1pPr>
          </a:lstStyle>
          <a:p>
            <a:pPr>
              <a:defRPr/>
            </a:pPr>
            <a:fld id="{6DA6421A-BBF0-4D95-B3C5-9AF28575A026}" type="slidenum">
              <a:rPr lang="x-none" smtClean="0"/>
              <a:pPr>
                <a:defRPr/>
              </a:pPr>
              <a:t>‹#›</a:t>
            </a:fld>
            <a:endParaRPr lang="en-US"/>
          </a:p>
        </p:txBody>
      </p:sp>
      <p:sp>
        <p:nvSpPr>
          <p:cNvPr id="10" name="Content Placeholder 2"/>
          <p:cNvSpPr>
            <a:spLocks noGrp="1"/>
          </p:cNvSpPr>
          <p:nvPr>
            <p:ph idx="1"/>
          </p:nvPr>
        </p:nvSpPr>
        <p:spPr>
          <a:xfrm>
            <a:off x="189779" y="1601996"/>
            <a:ext cx="8761270" cy="4343400"/>
          </a:xfrm>
        </p:spPr>
        <p:txBody>
          <a:bodyPr/>
          <a:lstStyle>
            <a:lvl1pPr>
              <a:spcBef>
                <a:spcPts val="900"/>
              </a:spcBef>
              <a:defRPr sz="1800"/>
            </a:lvl1pPr>
            <a:lvl2pPr>
              <a:spcBef>
                <a:spcPts val="450"/>
              </a:spcBef>
              <a:defRPr/>
            </a:lvl2pPr>
            <a:lvl3pPr>
              <a:spcBef>
                <a:spcPts val="450"/>
              </a:spcBef>
              <a:defRPr/>
            </a:lvl3pPr>
            <a:lvl4pPr>
              <a:spcBef>
                <a:spcPts val="450"/>
              </a:spcBef>
              <a:defRPr/>
            </a:lvl4pPr>
            <a:lvl5pPr>
              <a:spcBef>
                <a:spcPts val="45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 xmlns:p14="http://schemas.microsoft.com/office/powerpoint/2010/main" val="215065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654"/>
            <a:ext cx="8763000" cy="8155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04800" y="990600"/>
            <a:ext cx="8610600" cy="571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8763000" y="6553200"/>
            <a:ext cx="381000" cy="296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panose="020F0502020204030204" pitchFamily="34" charset="0"/>
              </a:defRPr>
            </a:lvl1pPr>
          </a:lstStyle>
          <a:p>
            <a:pPr>
              <a:defRPr/>
            </a:pPr>
            <a:fld id="{6DA6421A-BBF0-4D95-B3C5-9AF28575A026}" type="slidenum">
              <a:rPr lang="x-none" smtClean="0"/>
              <a:pPr>
                <a:defRPr/>
              </a:pPr>
              <a:t>‹#›</a:t>
            </a:fld>
            <a:endParaRPr lang="en-US"/>
          </a:p>
        </p:txBody>
      </p:sp>
    </p:spTree>
    <p:extLst>
      <p:ext uri="{BB962C8B-B14F-4D97-AF65-F5344CB8AC3E}">
        <p14:creationId xmlns="" xmlns:p14="http://schemas.microsoft.com/office/powerpoint/2010/main" val="85844816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Lst>
  <p:hf hdr="0" ftr="0" dt="0"/>
  <p:txStyles>
    <p:titleStyle>
      <a:lvl1pPr algn="ctr" rtl="0" eaLnBrk="1" fontAlgn="base" hangingPunct="1">
        <a:spcBef>
          <a:spcPct val="0"/>
        </a:spcBef>
        <a:spcAft>
          <a:spcPct val="0"/>
        </a:spcAft>
        <a:defRPr sz="44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ct val="0"/>
        </a:spcAft>
        <a:buClr>
          <a:schemeClr val="accent2"/>
        </a:buClr>
        <a:buSzPct val="85000"/>
        <a:buFont typeface="Arial" panose="020B0604020202020204" pitchFamily="34" charset="0"/>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chemeClr val="accent2"/>
        </a:buClr>
        <a:buSzPct val="75000"/>
        <a:buFont typeface="Courier New" panose="02070309020205020404" pitchFamily="49" charset="0"/>
        <a:buChar char="o"/>
        <a:defRPr sz="28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a:t>
            </a:r>
            <a:r>
              <a:rPr lang="en-US" dirty="0" smtClean="0"/>
              <a:t> Security Concepts</a:t>
            </a:r>
            <a:endParaRPr lang="en-US" dirty="0"/>
          </a:p>
        </p:txBody>
      </p:sp>
      <p:sp>
        <p:nvSpPr>
          <p:cNvPr id="4" name="TextBox 3">
            <a:extLst>
              <a:ext uri="{FF2B5EF4-FFF2-40B4-BE49-F238E27FC236}">
                <a16:creationId xmlns="" xmlns:a16="http://schemas.microsoft.com/office/drawing/2014/main" id="{CBC306E7-6CC1-402A-91BA-390DB4F1F3E8}"/>
              </a:ext>
            </a:extLst>
          </p:cNvPr>
          <p:cNvSpPr txBox="1"/>
          <p:nvPr/>
        </p:nvSpPr>
        <p:spPr>
          <a:xfrm>
            <a:off x="38100" y="6314673"/>
            <a:ext cx="1295400" cy="4770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sp>
        <p:nvSpPr>
          <p:cNvPr id="5" name="Slide Number Placeholder 4">
            <a:extLst>
              <a:ext uri="{FF2B5EF4-FFF2-40B4-BE49-F238E27FC236}">
                <a16:creationId xmlns="" xmlns:a16="http://schemas.microsoft.com/office/drawing/2014/main" id="{62B1B873-6093-4944-B105-6A54B04725C0}"/>
              </a:ext>
            </a:extLst>
          </p:cNvPr>
          <p:cNvSpPr>
            <a:spLocks noGrp="1"/>
          </p:cNvSpPr>
          <p:nvPr>
            <p:ph type="sldNum" sz="quarter" idx="12"/>
          </p:nvPr>
        </p:nvSpPr>
        <p:spPr/>
        <p:txBody>
          <a:bodyPr/>
          <a:lstStyle/>
          <a:p>
            <a:pPr>
              <a:defRPr/>
            </a:pPr>
            <a:fld id="{4A2B2CBB-7E2A-453C-9354-A6EC8FFB4F28}" type="slidenum">
              <a:rPr lang="x-none" smtClean="0"/>
              <a:pPr>
                <a:defRPr/>
              </a:pPr>
              <a:t>1</a:t>
            </a:fld>
            <a:endParaRPr lang="en-US" dirty="0"/>
          </a:p>
        </p:txBody>
      </p:sp>
    </p:spTree>
    <p:extLst>
      <p:ext uri="{BB962C8B-B14F-4D97-AF65-F5344CB8AC3E}">
        <p14:creationId xmlns="" xmlns:p14="http://schemas.microsoft.com/office/powerpoint/2010/main" val="2615987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ea typeface="宋体" pitchFamily="2" charset="-122"/>
              </a:rPr>
              <a:t>How to achieve security goals?</a:t>
            </a:r>
          </a:p>
        </p:txBody>
      </p:sp>
      <p:sp>
        <p:nvSpPr>
          <p:cNvPr id="23555" name="Rectangle 3"/>
          <p:cNvSpPr>
            <a:spLocks noGrp="1" noChangeArrowheads="1"/>
          </p:cNvSpPr>
          <p:nvPr>
            <p:ph idx="1"/>
          </p:nvPr>
        </p:nvSpPr>
        <p:spPr>
          <a:xfrm>
            <a:off x="349045" y="1066800"/>
            <a:ext cx="8610600" cy="5105400"/>
          </a:xfrm>
        </p:spPr>
        <p:txBody>
          <a:bodyPr/>
          <a:lstStyle/>
          <a:p>
            <a:r>
              <a:rPr lang="en-US" sz="3600" dirty="0"/>
              <a:t>Understand the </a:t>
            </a:r>
            <a:r>
              <a:rPr lang="en-US" sz="3600" b="1" dirty="0"/>
              <a:t>adversary</a:t>
            </a:r>
          </a:p>
          <a:p>
            <a:pPr lvl="1"/>
            <a:r>
              <a:rPr lang="en-US" sz="3200" dirty="0"/>
              <a:t>what are the </a:t>
            </a:r>
            <a:r>
              <a:rPr lang="en-US" sz="3200" i="1" dirty="0"/>
              <a:t>resources</a:t>
            </a:r>
            <a:r>
              <a:rPr lang="en-US" sz="3200" dirty="0"/>
              <a:t> available?</a:t>
            </a:r>
          </a:p>
          <a:p>
            <a:pPr lvl="1"/>
            <a:r>
              <a:rPr lang="en-US" sz="3200" dirty="0"/>
              <a:t>what is the </a:t>
            </a:r>
            <a:r>
              <a:rPr lang="en-US" sz="3200" i="1" dirty="0"/>
              <a:t>goal</a:t>
            </a:r>
            <a:r>
              <a:rPr lang="en-US" sz="3200" dirty="0"/>
              <a:t> of the attack?</a:t>
            </a:r>
          </a:p>
          <a:p>
            <a:r>
              <a:rPr lang="en-US" sz="3600" dirty="0"/>
              <a:t>Understand the </a:t>
            </a:r>
            <a:r>
              <a:rPr lang="en-US" sz="3600" b="1" dirty="0"/>
              <a:t>modes</a:t>
            </a:r>
            <a:r>
              <a:rPr lang="en-US" sz="3600" dirty="0"/>
              <a:t> of attack.</a:t>
            </a:r>
          </a:p>
          <a:p>
            <a:pPr lvl="1"/>
            <a:r>
              <a:rPr lang="en-US" sz="3200" dirty="0"/>
              <a:t>in what </a:t>
            </a:r>
            <a:r>
              <a:rPr lang="en-US" sz="3200" i="1" dirty="0"/>
              <a:t>ways</a:t>
            </a:r>
            <a:r>
              <a:rPr lang="en-US" sz="3200" dirty="0"/>
              <a:t> can the attack be </a:t>
            </a:r>
            <a:r>
              <a:rPr lang="en-US" sz="3200" i="1" dirty="0"/>
              <a:t>launched</a:t>
            </a:r>
            <a:r>
              <a:rPr lang="en-US" sz="3200" dirty="0"/>
              <a:t>?</a:t>
            </a:r>
          </a:p>
          <a:p>
            <a:pPr lvl="1"/>
            <a:r>
              <a:rPr lang="en-US" sz="3200" dirty="0"/>
              <a:t>what are the </a:t>
            </a:r>
            <a:r>
              <a:rPr lang="en-US" sz="3200" i="1" dirty="0"/>
              <a:t>vulnerabilities</a:t>
            </a:r>
            <a:r>
              <a:rPr lang="en-US" sz="3200" dirty="0"/>
              <a:t>?</a:t>
            </a:r>
          </a:p>
          <a:p>
            <a:r>
              <a:rPr lang="en-US" sz="3600" dirty="0"/>
              <a:t>Understand the </a:t>
            </a:r>
            <a:r>
              <a:rPr lang="en-US" sz="3600" b="1" dirty="0"/>
              <a:t>security/usability</a:t>
            </a:r>
            <a:r>
              <a:rPr lang="en-US" sz="3600" dirty="0"/>
              <a:t> tradeoff</a:t>
            </a:r>
          </a:p>
        </p:txBody>
      </p:sp>
      <p:sp>
        <p:nvSpPr>
          <p:cNvPr id="2" name="Slide Number Placeholder 1">
            <a:extLst>
              <a:ext uri="{FF2B5EF4-FFF2-40B4-BE49-F238E27FC236}">
                <a16:creationId xmlns="" xmlns:a16="http://schemas.microsoft.com/office/drawing/2014/main" id="{803AB0C0-6A8C-4559-A692-BE49A8137F52}"/>
              </a:ext>
            </a:extLst>
          </p:cNvPr>
          <p:cNvSpPr>
            <a:spLocks noGrp="1"/>
          </p:cNvSpPr>
          <p:nvPr>
            <p:ph type="sldNum" sz="quarter" idx="12"/>
          </p:nvPr>
        </p:nvSpPr>
        <p:spPr/>
        <p:txBody>
          <a:bodyPr/>
          <a:lstStyle/>
          <a:p>
            <a:pPr>
              <a:defRPr/>
            </a:pPr>
            <a:fld id="{B8F5A54C-6434-4C3B-9388-99B9EA1C42C7}" type="slidenum">
              <a:rPr lang="x-none" smtClean="0"/>
              <a:pPr>
                <a:defRPr/>
              </a:pPr>
              <a:t>10</a:t>
            </a:fld>
            <a:endParaRPr lang="en-US"/>
          </a:p>
        </p:txBody>
      </p:sp>
    </p:spTree>
    <p:extLst>
      <p:ext uri="{BB962C8B-B14F-4D97-AF65-F5344CB8AC3E}">
        <p14:creationId xmlns="" xmlns:p14="http://schemas.microsoft.com/office/powerpoint/2010/main" val="34044773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058123-5F2F-4F34-959F-A4AC2641B81B}"/>
              </a:ext>
            </a:extLst>
          </p:cNvPr>
          <p:cNvSpPr>
            <a:spLocks noGrp="1"/>
          </p:cNvSpPr>
          <p:nvPr>
            <p:ph type="title"/>
          </p:nvPr>
        </p:nvSpPr>
        <p:spPr/>
        <p:txBody>
          <a:bodyPr/>
          <a:lstStyle/>
          <a:p>
            <a:r>
              <a:rPr lang="en-US" dirty="0"/>
              <a:t>About the adversary</a:t>
            </a:r>
          </a:p>
        </p:txBody>
      </p:sp>
      <p:sp>
        <p:nvSpPr>
          <p:cNvPr id="3" name="Content Placeholder 2">
            <a:extLst>
              <a:ext uri="{FF2B5EF4-FFF2-40B4-BE49-F238E27FC236}">
                <a16:creationId xmlns="" xmlns:a16="http://schemas.microsoft.com/office/drawing/2014/main" id="{CEED86DF-3829-4C0F-991E-2FAB5DE36D4E}"/>
              </a:ext>
            </a:extLst>
          </p:cNvPr>
          <p:cNvSpPr>
            <a:spLocks noGrp="1"/>
          </p:cNvSpPr>
          <p:nvPr>
            <p:ph idx="1"/>
          </p:nvPr>
        </p:nvSpPr>
        <p:spPr/>
        <p:txBody>
          <a:bodyPr/>
          <a:lstStyle/>
          <a:p>
            <a:r>
              <a:rPr lang="en-US" dirty="0"/>
              <a:t>The adversary can be either </a:t>
            </a:r>
            <a:r>
              <a:rPr lang="en-US" b="1" dirty="0"/>
              <a:t>active </a:t>
            </a:r>
            <a:r>
              <a:rPr lang="en-US" dirty="0"/>
              <a:t>or </a:t>
            </a:r>
            <a:r>
              <a:rPr lang="en-US" b="1" dirty="0"/>
              <a:t>passive.</a:t>
            </a:r>
          </a:p>
          <a:p>
            <a:pPr marL="0" indent="0">
              <a:buNone/>
            </a:pPr>
            <a:r>
              <a:rPr lang="en-US" dirty="0"/>
              <a:t>Active:</a:t>
            </a:r>
          </a:p>
          <a:p>
            <a:pPr lvl="1"/>
            <a:r>
              <a:rPr lang="en-US" dirty="0"/>
              <a:t>He takes an </a:t>
            </a:r>
            <a:r>
              <a:rPr lang="en-US" b="1" dirty="0"/>
              <a:t>active</a:t>
            </a:r>
            <a:r>
              <a:rPr lang="en-US" dirty="0"/>
              <a:t> part in the scenario</a:t>
            </a:r>
          </a:p>
          <a:p>
            <a:pPr lvl="1"/>
            <a:r>
              <a:rPr lang="en-US" dirty="0"/>
              <a:t>He </a:t>
            </a:r>
            <a:r>
              <a:rPr lang="en-US" b="1" dirty="0"/>
              <a:t>corrupts</a:t>
            </a:r>
            <a:r>
              <a:rPr lang="en-US" dirty="0"/>
              <a:t> a transmitted messages</a:t>
            </a:r>
          </a:p>
          <a:p>
            <a:pPr lvl="1"/>
            <a:r>
              <a:rPr lang="en-US" dirty="0"/>
              <a:t>He </a:t>
            </a:r>
            <a:r>
              <a:rPr lang="en-US" b="1" dirty="0"/>
              <a:t>prevents</a:t>
            </a:r>
            <a:r>
              <a:rPr lang="en-US" dirty="0"/>
              <a:t> an ongoing communication</a:t>
            </a:r>
          </a:p>
          <a:p>
            <a:pPr lvl="1"/>
            <a:r>
              <a:rPr lang="en-US" dirty="0"/>
              <a:t>He </a:t>
            </a:r>
            <a:r>
              <a:rPr lang="en-US" b="1" dirty="0"/>
              <a:t>injects</a:t>
            </a:r>
            <a:r>
              <a:rPr lang="en-US" dirty="0"/>
              <a:t> a virus into a system</a:t>
            </a:r>
          </a:p>
          <a:p>
            <a:pPr marL="0" indent="0">
              <a:buNone/>
            </a:pPr>
            <a:r>
              <a:rPr lang="en-US" dirty="0"/>
              <a:t>Passive:</a:t>
            </a:r>
          </a:p>
          <a:p>
            <a:pPr lvl="1"/>
            <a:r>
              <a:rPr lang="en-US" dirty="0"/>
              <a:t>He is </a:t>
            </a:r>
            <a:r>
              <a:rPr lang="en-US" b="1" dirty="0"/>
              <a:t>silent</a:t>
            </a:r>
            <a:r>
              <a:rPr lang="en-US" dirty="0"/>
              <a:t> and </a:t>
            </a:r>
            <a:r>
              <a:rPr lang="en-US" b="1" dirty="0"/>
              <a:t>stealthy</a:t>
            </a:r>
          </a:p>
          <a:p>
            <a:pPr lvl="1"/>
            <a:r>
              <a:rPr lang="en-US" dirty="0"/>
              <a:t>He </a:t>
            </a:r>
            <a:r>
              <a:rPr lang="en-US" b="1" dirty="0"/>
              <a:t>eavesdrops</a:t>
            </a:r>
            <a:r>
              <a:rPr lang="en-US" dirty="0"/>
              <a:t> the radio communications</a:t>
            </a:r>
          </a:p>
          <a:p>
            <a:pPr lvl="1"/>
            <a:r>
              <a:rPr lang="en-US" dirty="0"/>
              <a:t>He </a:t>
            </a:r>
            <a:r>
              <a:rPr lang="en-US" b="1" dirty="0"/>
              <a:t>logs</a:t>
            </a:r>
            <a:r>
              <a:rPr lang="en-US" dirty="0"/>
              <a:t> the messages transmitted in the local network</a:t>
            </a:r>
          </a:p>
        </p:txBody>
      </p:sp>
      <p:sp>
        <p:nvSpPr>
          <p:cNvPr id="4" name="Slide Number Placeholder 3">
            <a:extLst>
              <a:ext uri="{FF2B5EF4-FFF2-40B4-BE49-F238E27FC236}">
                <a16:creationId xmlns="" xmlns:a16="http://schemas.microsoft.com/office/drawing/2014/main" id="{CA385747-ECE9-494A-ADA6-2AC87ADD7A01}"/>
              </a:ext>
            </a:extLst>
          </p:cNvPr>
          <p:cNvSpPr>
            <a:spLocks noGrp="1"/>
          </p:cNvSpPr>
          <p:nvPr>
            <p:ph type="sldNum" sz="quarter" idx="12"/>
          </p:nvPr>
        </p:nvSpPr>
        <p:spPr/>
        <p:txBody>
          <a:bodyPr/>
          <a:lstStyle/>
          <a:p>
            <a:pPr>
              <a:defRPr/>
            </a:pPr>
            <a:fld id="{B8F5A54C-6434-4C3B-9388-99B9EA1C42C7}" type="slidenum">
              <a:rPr lang="x-none" smtClean="0"/>
              <a:pPr>
                <a:defRPr/>
              </a:pPr>
              <a:t>11</a:t>
            </a:fld>
            <a:endParaRPr lang="en-US" dirty="0"/>
          </a:p>
        </p:txBody>
      </p:sp>
      <p:pic>
        <p:nvPicPr>
          <p:cNvPr id="5" name="Picture 4">
            <a:extLst>
              <a:ext uri="{FF2B5EF4-FFF2-40B4-BE49-F238E27FC236}">
                <a16:creationId xmlns="" xmlns:a16="http://schemas.microsoft.com/office/drawing/2014/main" id="{49E18266-B20F-4012-AB69-F54F79CF849A}"/>
              </a:ext>
            </a:extLst>
          </p:cNvPr>
          <p:cNvPicPr>
            <a:picLocks noChangeAspect="1"/>
          </p:cNvPicPr>
          <p:nvPr/>
        </p:nvPicPr>
        <p:blipFill>
          <a:blip r:embed="rId2"/>
          <a:stretch>
            <a:fillRect/>
          </a:stretch>
        </p:blipFill>
        <p:spPr>
          <a:xfrm>
            <a:off x="7315200" y="1828800"/>
            <a:ext cx="1624009" cy="1919284"/>
          </a:xfrm>
          <a:prstGeom prst="rect">
            <a:avLst/>
          </a:prstGeom>
        </p:spPr>
      </p:pic>
      <p:pic>
        <p:nvPicPr>
          <p:cNvPr id="8" name="Picture 7" descr="The Best Binoculars of 2021 | GearJunkie"/>
          <p:cNvPicPr/>
          <p:nvPr/>
        </p:nvPicPr>
        <p:blipFill>
          <a:blip r:embed="rId3" cstate="print"/>
          <a:srcRect/>
          <a:stretch>
            <a:fillRect/>
          </a:stretch>
        </p:blipFill>
        <p:spPr bwMode="auto">
          <a:xfrm>
            <a:off x="7543800" y="4419600"/>
            <a:ext cx="1447800" cy="1295400"/>
          </a:xfrm>
          <a:prstGeom prst="rect">
            <a:avLst/>
          </a:prstGeom>
          <a:noFill/>
        </p:spPr>
      </p:pic>
    </p:spTree>
    <p:extLst>
      <p:ext uri="{BB962C8B-B14F-4D97-AF65-F5344CB8AC3E}">
        <p14:creationId xmlns="" xmlns:p14="http://schemas.microsoft.com/office/powerpoint/2010/main" val="2368585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815546"/>
          </a:xfrm>
        </p:spPr>
        <p:txBody>
          <a:bodyPr/>
          <a:lstStyle/>
          <a:p>
            <a:r>
              <a:rPr lang="en-US" dirty="0" smtClean="0"/>
              <a:t>Tools </a:t>
            </a:r>
            <a:r>
              <a:rPr lang="en-US" dirty="0"/>
              <a:t>for </a:t>
            </a:r>
            <a:r>
              <a:rPr lang="en-US" dirty="0" smtClean="0"/>
              <a:t>Ensuring Confidentiality(1/2)</a:t>
            </a:r>
            <a:endParaRPr lang="en-US" dirty="0"/>
          </a:p>
        </p:txBody>
      </p:sp>
      <p:sp>
        <p:nvSpPr>
          <p:cNvPr id="3" name="Content Placeholder 2"/>
          <p:cNvSpPr>
            <a:spLocks noGrp="1"/>
          </p:cNvSpPr>
          <p:nvPr>
            <p:ph idx="1"/>
          </p:nvPr>
        </p:nvSpPr>
        <p:spPr>
          <a:xfrm>
            <a:off x="457200" y="1524000"/>
            <a:ext cx="8229600" cy="4602163"/>
          </a:xfrm>
        </p:spPr>
        <p:txBody>
          <a:bodyPr>
            <a:normAutofit/>
          </a:bodyPr>
          <a:lstStyle/>
          <a:p>
            <a:r>
              <a:rPr lang="en-US" sz="2800" b="1" dirty="0"/>
              <a:t>Encryption</a:t>
            </a:r>
            <a:r>
              <a:rPr lang="en-US" sz="2800" dirty="0"/>
              <a:t>: encrypt data using an encryption key</a:t>
            </a:r>
          </a:p>
        </p:txBody>
      </p:sp>
      <p:pic>
        <p:nvPicPr>
          <p:cNvPr id="102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2000" y="2438400"/>
            <a:ext cx="7848600" cy="3314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143000" y="76200"/>
            <a:ext cx="7239000" cy="1143000"/>
          </a:xfrm>
          <a:prstGeom prst="rect">
            <a:avLst/>
          </a:prstGeom>
        </p:spPr>
        <p:txBody>
          <a:bodyPr vert="horz" lIns="91440" tIns="45720" rIns="91440" bIns="45720" rtlCol="0" anchor="b">
            <a:noAutofit/>
          </a:bodyPr>
          <a:lstStyle>
            <a:lvl1pPr algn="l" defTabSz="914400" rtl="0" eaLnBrk="1" latinLnBrk="0" hangingPunct="1">
              <a:spcBef>
                <a:spcPct val="0"/>
              </a:spcBef>
              <a:buNone/>
              <a:defRPr sz="7200" b="1" kern="1200" baseline="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a:lstStyle>
          <a:p>
            <a:endParaRPr lang="en-US" sz="4000" dirty="0"/>
          </a:p>
        </p:txBody>
      </p:sp>
      <p:sp>
        <p:nvSpPr>
          <p:cNvPr id="4" name="Slide Number Placeholder 3">
            <a:extLst>
              <a:ext uri="{FF2B5EF4-FFF2-40B4-BE49-F238E27FC236}">
                <a16:creationId xmlns="" xmlns:a16="http://schemas.microsoft.com/office/drawing/2014/main" id="{09E231FC-ABC2-4FA3-9D26-468A56D228CC}"/>
              </a:ext>
            </a:extLst>
          </p:cNvPr>
          <p:cNvSpPr>
            <a:spLocks noGrp="1"/>
          </p:cNvSpPr>
          <p:nvPr>
            <p:ph type="sldNum" sz="quarter" idx="12"/>
          </p:nvPr>
        </p:nvSpPr>
        <p:spPr/>
        <p:txBody>
          <a:bodyPr/>
          <a:lstStyle/>
          <a:p>
            <a:pPr>
              <a:defRPr/>
            </a:pPr>
            <a:fld id="{B8F5A54C-6434-4C3B-9388-99B9EA1C42C7}" type="slidenum">
              <a:rPr lang="x-none" smtClean="0"/>
              <a:pPr>
                <a:defRPr/>
              </a:pPr>
              <a:t>12</a:t>
            </a:fld>
            <a:endParaRPr lang="en-US" dirty="0"/>
          </a:p>
        </p:txBody>
      </p:sp>
    </p:spTree>
    <p:extLst>
      <p:ext uri="{BB962C8B-B14F-4D97-AF65-F5344CB8AC3E}">
        <p14:creationId xmlns="" xmlns:p14="http://schemas.microsoft.com/office/powerpoint/2010/main" val="3078614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sz="4000" dirty="0"/>
              <a:t>Tools for confidentiality (2/3)</a:t>
            </a:r>
          </a:p>
        </p:txBody>
      </p:sp>
      <p:sp>
        <p:nvSpPr>
          <p:cNvPr id="3" name="Content Placeholder 2"/>
          <p:cNvSpPr>
            <a:spLocks noGrp="1"/>
          </p:cNvSpPr>
          <p:nvPr>
            <p:ph idx="1"/>
          </p:nvPr>
        </p:nvSpPr>
        <p:spPr>
          <a:xfrm>
            <a:off x="457200" y="1219200"/>
            <a:ext cx="8229600" cy="4906963"/>
          </a:xfrm>
        </p:spPr>
        <p:txBody>
          <a:bodyPr/>
          <a:lstStyle/>
          <a:p>
            <a:r>
              <a:rPr lang="en-US" b="1" dirty="0"/>
              <a:t>Authentication:</a:t>
            </a:r>
            <a:r>
              <a:rPr lang="en-US" dirty="0"/>
              <a:t> determination of the identity or role that someone has.</a:t>
            </a:r>
          </a:p>
          <a:p>
            <a:pPr lvl="1"/>
            <a:r>
              <a:rPr lang="en-US" sz="2800" dirty="0"/>
              <a:t>Fingerprint, password, smart card / radio key </a:t>
            </a:r>
          </a:p>
        </p:txBody>
      </p:sp>
      <p:pic>
        <p:nvPicPr>
          <p:cNvPr id="1126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76400" y="3175929"/>
            <a:ext cx="5987065" cy="335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 xmlns:a16="http://schemas.microsoft.com/office/drawing/2014/main" id="{B466921B-9509-4BE8-B689-83F879CB2214}"/>
              </a:ext>
            </a:extLst>
          </p:cNvPr>
          <p:cNvSpPr>
            <a:spLocks noGrp="1"/>
          </p:cNvSpPr>
          <p:nvPr>
            <p:ph type="sldNum" sz="quarter" idx="12"/>
          </p:nvPr>
        </p:nvSpPr>
        <p:spPr/>
        <p:txBody>
          <a:bodyPr/>
          <a:lstStyle/>
          <a:p>
            <a:pPr>
              <a:defRPr/>
            </a:pPr>
            <a:fld id="{B8F5A54C-6434-4C3B-9388-99B9EA1C42C7}" type="slidenum">
              <a:rPr lang="x-none" smtClean="0"/>
              <a:pPr>
                <a:defRPr/>
              </a:pPr>
              <a:t>13</a:t>
            </a:fld>
            <a:endParaRPr lang="en-US" dirty="0"/>
          </a:p>
        </p:txBody>
      </p:sp>
      <p:pic>
        <p:nvPicPr>
          <p:cNvPr id="2050" name="Picture 2" descr="Image result for password">
            <a:extLst>
              <a:ext uri="{FF2B5EF4-FFF2-40B4-BE49-F238E27FC236}">
                <a16:creationId xmlns="" xmlns:a16="http://schemas.microsoft.com/office/drawing/2014/main" id="{91136AD7-B583-4934-B026-EB6779EF9744}"/>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105400" y="3276600"/>
            <a:ext cx="2514600" cy="16764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7DBA6BEB-8415-4A9E-BB3B-48C1B85023FD}"/>
              </a:ext>
            </a:extLst>
          </p:cNvPr>
          <p:cNvPicPr>
            <a:picLocks noChangeAspect="1"/>
          </p:cNvPicPr>
          <p:nvPr/>
        </p:nvPicPr>
        <p:blipFill>
          <a:blip r:embed="rId5" cstate="print"/>
          <a:stretch>
            <a:fillRect/>
          </a:stretch>
        </p:blipFill>
        <p:spPr>
          <a:xfrm>
            <a:off x="2895600" y="4945626"/>
            <a:ext cx="1752600" cy="747685"/>
          </a:xfrm>
          <a:prstGeom prst="rect">
            <a:avLst/>
          </a:prstGeom>
        </p:spPr>
      </p:pic>
      <p:sp>
        <p:nvSpPr>
          <p:cNvPr id="6" name="TextBox 5">
            <a:extLst>
              <a:ext uri="{FF2B5EF4-FFF2-40B4-BE49-F238E27FC236}">
                <a16:creationId xmlns="" xmlns:a16="http://schemas.microsoft.com/office/drawing/2014/main" id="{FBE4ACD4-09BF-4F05-8C96-69586C5E9724}"/>
              </a:ext>
            </a:extLst>
          </p:cNvPr>
          <p:cNvSpPr txBox="1"/>
          <p:nvPr/>
        </p:nvSpPr>
        <p:spPr>
          <a:xfrm>
            <a:off x="3962400" y="5718472"/>
            <a:ext cx="1485900" cy="49244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300" dirty="0">
                <a:solidFill>
                  <a:schemeClr val="tx1"/>
                </a:solidFill>
                <a:latin typeface="Calibri" panose="020F0502020204030204" pitchFamily="34" charset="0"/>
                <a:cs typeface="Calibri" panose="020F0502020204030204" pitchFamily="34" charset="0"/>
              </a:rPr>
              <a:t>Smartcard with secret key</a:t>
            </a:r>
          </a:p>
        </p:txBody>
      </p:sp>
    </p:spTree>
    <p:extLst>
      <p:ext uri="{BB962C8B-B14F-4D97-AF65-F5344CB8AC3E}">
        <p14:creationId xmlns="" xmlns:p14="http://schemas.microsoft.com/office/powerpoint/2010/main" val="3664323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4800" dirty="0"/>
              <a:t>Tools for integrity</a:t>
            </a:r>
          </a:p>
        </p:txBody>
      </p:sp>
      <p:sp>
        <p:nvSpPr>
          <p:cNvPr id="3" name="Content Placeholder 2"/>
          <p:cNvSpPr>
            <a:spLocks noGrp="1"/>
          </p:cNvSpPr>
          <p:nvPr>
            <p:ph idx="1"/>
          </p:nvPr>
        </p:nvSpPr>
        <p:spPr>
          <a:xfrm>
            <a:off x="228600" y="1066800"/>
            <a:ext cx="8686800" cy="5791200"/>
          </a:xfrm>
        </p:spPr>
        <p:txBody>
          <a:bodyPr>
            <a:normAutofit fontScale="92500" lnSpcReduction="10000"/>
          </a:bodyPr>
          <a:lstStyle/>
          <a:p>
            <a:r>
              <a:rPr lang="en-US" sz="3200" dirty="0"/>
              <a:t>Prevention Mechanisms</a:t>
            </a:r>
          </a:p>
          <a:p>
            <a:pPr lvl="1"/>
            <a:r>
              <a:rPr lang="en-US" b="1" dirty="0"/>
              <a:t>Authentication</a:t>
            </a:r>
          </a:p>
          <a:p>
            <a:pPr lvl="1"/>
            <a:r>
              <a:rPr lang="en-US" sz="2800" b="1" dirty="0"/>
              <a:t>Access </a:t>
            </a:r>
            <a:r>
              <a:rPr lang="en-US" sz="2800" b="1" dirty="0" smtClean="0"/>
              <a:t>control</a:t>
            </a:r>
            <a:endParaRPr lang="en-US" sz="2800" b="1" dirty="0"/>
          </a:p>
          <a:p>
            <a:pPr lvl="1"/>
            <a:r>
              <a:rPr lang="en-US" b="1" dirty="0"/>
              <a:t>Message signing</a:t>
            </a:r>
            <a:r>
              <a:rPr lang="en-US" dirty="0"/>
              <a:t>: cryptographic technique to detect whether bits have been modified</a:t>
            </a:r>
          </a:p>
          <a:p>
            <a:r>
              <a:rPr lang="en-US" sz="3200" dirty="0"/>
              <a:t>Detection Mechanisms</a:t>
            </a:r>
          </a:p>
          <a:p>
            <a:pPr lvl="1"/>
            <a:r>
              <a:rPr lang="en-US" sz="2800" b="1" dirty="0"/>
              <a:t>Intrusion</a:t>
            </a:r>
            <a:r>
              <a:rPr lang="en-US" sz="2800" dirty="0"/>
              <a:t> detection and prevention: try and understand normal behavior and detect anomalous</a:t>
            </a:r>
          </a:p>
          <a:p>
            <a:pPr lvl="2"/>
            <a:r>
              <a:rPr lang="en-US" dirty="0"/>
              <a:t>Monitors the characteristics of a single host for suspicious activity</a:t>
            </a:r>
          </a:p>
          <a:p>
            <a:pPr lvl="2"/>
            <a:r>
              <a:rPr lang="en-US" dirty="0"/>
              <a:t>Monitors network traffic and analyzes network, transport, and application protocols to identify suspicious activity</a:t>
            </a:r>
          </a:p>
          <a:p>
            <a:pPr lvl="3"/>
            <a:r>
              <a:rPr lang="en-US" i="1" dirty="0">
                <a:solidFill>
                  <a:srgbClr val="000099"/>
                </a:solidFill>
              </a:rPr>
              <a:t>Deep packet inspection:</a:t>
            </a:r>
            <a:r>
              <a:rPr lang="en-US" dirty="0"/>
              <a:t> look at packet contents (e.g., check character strings in packet against database of known virus, attack strings)</a:t>
            </a:r>
          </a:p>
          <a:p>
            <a:pPr lvl="2"/>
            <a:endParaRPr lang="en-US" dirty="0"/>
          </a:p>
          <a:p>
            <a:pPr lvl="1"/>
            <a:endParaRPr lang="en-US" sz="2800" dirty="0"/>
          </a:p>
        </p:txBody>
      </p:sp>
      <p:sp>
        <p:nvSpPr>
          <p:cNvPr id="4" name="Slide Number Placeholder 3">
            <a:extLst>
              <a:ext uri="{FF2B5EF4-FFF2-40B4-BE49-F238E27FC236}">
                <a16:creationId xmlns="" xmlns:a16="http://schemas.microsoft.com/office/drawing/2014/main" id="{FC3D9B7D-4145-464B-AD64-CF24D6EDEF1D}"/>
              </a:ext>
            </a:extLst>
          </p:cNvPr>
          <p:cNvSpPr>
            <a:spLocks noGrp="1"/>
          </p:cNvSpPr>
          <p:nvPr>
            <p:ph type="sldNum" sz="quarter" idx="12"/>
          </p:nvPr>
        </p:nvSpPr>
        <p:spPr/>
        <p:txBody>
          <a:bodyPr/>
          <a:lstStyle/>
          <a:p>
            <a:pPr>
              <a:defRPr/>
            </a:pPr>
            <a:fld id="{B8F5A54C-6434-4C3B-9388-99B9EA1C42C7}" type="slidenum">
              <a:rPr lang="x-none" smtClean="0"/>
              <a:pPr>
                <a:defRPr/>
              </a:pPr>
              <a:t>14</a:t>
            </a:fld>
            <a:endParaRPr lang="en-US" dirty="0"/>
          </a:p>
        </p:txBody>
      </p:sp>
    </p:spTree>
    <p:extLst>
      <p:ext uri="{BB962C8B-B14F-4D97-AF65-F5344CB8AC3E}">
        <p14:creationId xmlns="" xmlns:p14="http://schemas.microsoft.com/office/powerpoint/2010/main" val="4087341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4800" dirty="0"/>
              <a:t>Tools for availability</a:t>
            </a:r>
          </a:p>
        </p:txBody>
      </p:sp>
      <p:sp>
        <p:nvSpPr>
          <p:cNvPr id="3" name="Content Placeholder 2"/>
          <p:cNvSpPr>
            <a:spLocks noGrp="1"/>
          </p:cNvSpPr>
          <p:nvPr>
            <p:ph idx="1"/>
          </p:nvPr>
        </p:nvSpPr>
        <p:spPr>
          <a:xfrm>
            <a:off x="457200" y="1377538"/>
            <a:ext cx="8229600" cy="4748625"/>
          </a:xfrm>
        </p:spPr>
        <p:txBody>
          <a:bodyPr/>
          <a:lstStyle/>
          <a:p>
            <a:r>
              <a:rPr lang="en-US" sz="3600" dirty="0"/>
              <a:t>Redundancies </a:t>
            </a:r>
          </a:p>
          <a:p>
            <a:pPr lvl="1"/>
            <a:r>
              <a:rPr lang="en-US" sz="3200" dirty="0"/>
              <a:t>e.g., backup, multiple mail/DNS/DHCP servers, multiple network paths to ISP</a:t>
            </a:r>
          </a:p>
          <a:p>
            <a:r>
              <a:rPr lang="en-US" sz="3600" dirty="0"/>
              <a:t>Firewall</a:t>
            </a:r>
          </a:p>
          <a:p>
            <a:pPr lvl="1"/>
            <a:r>
              <a:rPr lang="en-US" sz="3200" dirty="0">
                <a:latin typeface="Gill Sans MT" pitchFamily="34" charset="0"/>
              </a:rPr>
              <a:t>Isolates organization’</a:t>
            </a:r>
            <a:r>
              <a:rPr lang="en-US" altLang="ja-JP" sz="3200" dirty="0">
                <a:latin typeface="Gill Sans MT" pitchFamily="34" charset="0"/>
              </a:rPr>
              <a:t>s internal net from larger Internet, allowing some packets to pass, blocking others</a:t>
            </a:r>
            <a:endParaRPr lang="en-US" sz="3200" dirty="0">
              <a:latin typeface="Gill Sans MT" pitchFamily="34" charset="0"/>
            </a:endParaRPr>
          </a:p>
          <a:p>
            <a:r>
              <a:rPr lang="en-US" sz="3600" dirty="0"/>
              <a:t>Intrusion prevention</a:t>
            </a:r>
            <a:endParaRPr lang="en-US" dirty="0"/>
          </a:p>
        </p:txBody>
      </p:sp>
      <p:sp>
        <p:nvSpPr>
          <p:cNvPr id="4" name="Slide Number Placeholder 3">
            <a:extLst>
              <a:ext uri="{FF2B5EF4-FFF2-40B4-BE49-F238E27FC236}">
                <a16:creationId xmlns="" xmlns:a16="http://schemas.microsoft.com/office/drawing/2014/main" id="{82A6F27F-D93F-4B5D-9A5F-814E1CD41873}"/>
              </a:ext>
            </a:extLst>
          </p:cNvPr>
          <p:cNvSpPr>
            <a:spLocks noGrp="1"/>
          </p:cNvSpPr>
          <p:nvPr>
            <p:ph type="sldNum" sz="quarter" idx="12"/>
          </p:nvPr>
        </p:nvSpPr>
        <p:spPr/>
        <p:txBody>
          <a:bodyPr/>
          <a:lstStyle/>
          <a:p>
            <a:pPr>
              <a:defRPr/>
            </a:pPr>
            <a:fld id="{B8F5A54C-6434-4C3B-9388-99B9EA1C42C7}" type="slidenum">
              <a:rPr lang="x-none" smtClean="0"/>
              <a:pPr>
                <a:defRPr/>
              </a:pPr>
              <a:t>15</a:t>
            </a:fld>
            <a:endParaRPr lang="en-US" dirty="0"/>
          </a:p>
        </p:txBody>
      </p:sp>
    </p:spTree>
    <p:extLst>
      <p:ext uri="{BB962C8B-B14F-4D97-AF65-F5344CB8AC3E}">
        <p14:creationId xmlns="" xmlns:p14="http://schemas.microsoft.com/office/powerpoint/2010/main" val="3629640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Tools for </a:t>
            </a:r>
            <a:r>
              <a:rPr lang="en-US" dirty="0"/>
              <a:t>achieving CIA</a:t>
            </a:r>
          </a:p>
        </p:txBody>
      </p:sp>
      <p:sp>
        <p:nvSpPr>
          <p:cNvPr id="3" name="Content Placeholder 2"/>
          <p:cNvSpPr>
            <a:spLocks noGrp="1"/>
          </p:cNvSpPr>
          <p:nvPr>
            <p:ph idx="1"/>
          </p:nvPr>
        </p:nvSpPr>
        <p:spPr/>
        <p:txBody>
          <a:bodyPr>
            <a:normAutofit/>
          </a:bodyPr>
          <a:lstStyle/>
          <a:p>
            <a:r>
              <a:rPr lang="en-US" dirty="0"/>
              <a:t>Confidentiality</a:t>
            </a:r>
          </a:p>
          <a:p>
            <a:pPr lvl="1"/>
            <a:r>
              <a:rPr lang="en-US" dirty="0"/>
              <a:t>Encryption</a:t>
            </a:r>
          </a:p>
          <a:p>
            <a:pPr lvl="1"/>
            <a:r>
              <a:rPr lang="en-US" dirty="0"/>
              <a:t>Access Control</a:t>
            </a:r>
          </a:p>
          <a:p>
            <a:pPr lvl="1"/>
            <a:r>
              <a:rPr lang="en-US" dirty="0"/>
              <a:t>Authorization</a:t>
            </a:r>
          </a:p>
          <a:p>
            <a:r>
              <a:rPr lang="en-US" dirty="0"/>
              <a:t>Integrity</a:t>
            </a:r>
          </a:p>
          <a:p>
            <a:pPr lvl="1"/>
            <a:r>
              <a:rPr lang="en-US" dirty="0"/>
              <a:t>Prevention Mechanisms</a:t>
            </a:r>
          </a:p>
          <a:p>
            <a:pPr lvl="1"/>
            <a:r>
              <a:rPr lang="en-US" dirty="0"/>
              <a:t>Detection Mechanisms</a:t>
            </a:r>
          </a:p>
          <a:p>
            <a:r>
              <a:rPr lang="en-US" dirty="0"/>
              <a:t>Availability</a:t>
            </a:r>
          </a:p>
          <a:p>
            <a:pPr lvl="1"/>
            <a:r>
              <a:rPr lang="en-US" dirty="0"/>
              <a:t>Redundancy</a:t>
            </a:r>
          </a:p>
          <a:p>
            <a:pPr lvl="1"/>
            <a:r>
              <a:rPr lang="en-US" dirty="0"/>
              <a:t>Intrusion Detection/Prevention</a:t>
            </a:r>
          </a:p>
        </p:txBody>
      </p:sp>
      <p:sp>
        <p:nvSpPr>
          <p:cNvPr id="4" name="Slide Number Placeholder 3">
            <a:extLst>
              <a:ext uri="{FF2B5EF4-FFF2-40B4-BE49-F238E27FC236}">
                <a16:creationId xmlns="" xmlns:a16="http://schemas.microsoft.com/office/drawing/2014/main" id="{AA31A155-4308-464A-812A-666529965E84}"/>
              </a:ext>
            </a:extLst>
          </p:cNvPr>
          <p:cNvSpPr>
            <a:spLocks noGrp="1"/>
          </p:cNvSpPr>
          <p:nvPr>
            <p:ph type="sldNum" sz="quarter" idx="12"/>
          </p:nvPr>
        </p:nvSpPr>
        <p:spPr/>
        <p:txBody>
          <a:bodyPr/>
          <a:lstStyle/>
          <a:p>
            <a:pPr>
              <a:defRPr/>
            </a:pPr>
            <a:fld id="{B8F5A54C-6434-4C3B-9388-99B9EA1C42C7}" type="slidenum">
              <a:rPr lang="x-none" smtClean="0"/>
              <a:pPr>
                <a:defRPr/>
              </a:pPr>
              <a:t>16</a:t>
            </a:fld>
            <a:endParaRPr lang="en-US" dirty="0"/>
          </a:p>
        </p:txBody>
      </p:sp>
    </p:spTree>
    <p:extLst>
      <p:ext uri="{BB962C8B-B14F-4D97-AF65-F5344CB8AC3E}">
        <p14:creationId xmlns="" xmlns:p14="http://schemas.microsoft.com/office/powerpoint/2010/main" val="1266345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Exercise</a:t>
            </a:r>
            <a:endParaRPr lang="zh-CN" altLang="en-US" dirty="0"/>
          </a:p>
        </p:txBody>
      </p:sp>
      <p:sp>
        <p:nvSpPr>
          <p:cNvPr id="3" name="Content Placeholder 2"/>
          <p:cNvSpPr>
            <a:spLocks noGrp="1"/>
          </p:cNvSpPr>
          <p:nvPr>
            <p:ph idx="1"/>
          </p:nvPr>
        </p:nvSpPr>
        <p:spPr>
          <a:xfrm>
            <a:off x="457200" y="1066800"/>
            <a:ext cx="8229600" cy="5715000"/>
          </a:xfrm>
        </p:spPr>
        <p:txBody>
          <a:bodyPr>
            <a:normAutofit/>
          </a:bodyPr>
          <a:lstStyle/>
          <a:p>
            <a:pPr>
              <a:spcAft>
                <a:spcPts val="600"/>
              </a:spcAft>
            </a:pPr>
            <a:r>
              <a:rPr kumimoji="1" lang="en-US" altLang="zh-CN" sz="3200" dirty="0"/>
              <a:t>Classify each of the following as a violation of confidentiality, of integrity, of availability, or of some combination</a:t>
            </a:r>
          </a:p>
          <a:p>
            <a:pPr lvl="1">
              <a:spcAft>
                <a:spcPts val="600"/>
              </a:spcAft>
            </a:pPr>
            <a:r>
              <a:rPr kumimoji="1" lang="en-US" altLang="zh-CN" sz="2800" dirty="0"/>
              <a:t>Ali logs into </a:t>
            </a:r>
            <a:r>
              <a:rPr kumimoji="1" lang="en-US" altLang="zh-CN" dirty="0"/>
              <a:t>Fatima</a:t>
            </a:r>
            <a:r>
              <a:rPr kumimoji="1" lang="en-US" altLang="zh-CN" sz="2800" dirty="0"/>
              <a:t>’s Facebook, posts a photo</a:t>
            </a:r>
          </a:p>
          <a:p>
            <a:pPr lvl="1">
              <a:spcAft>
                <a:spcPts val="600"/>
              </a:spcAft>
            </a:pPr>
            <a:r>
              <a:rPr kumimoji="1" lang="en-US" altLang="zh-CN" sz="2800" dirty="0"/>
              <a:t>Steve sees network traffic of Apple’s earning projections and sells Apple stock</a:t>
            </a:r>
          </a:p>
          <a:p>
            <a:pPr lvl="1">
              <a:spcAft>
                <a:spcPts val="600"/>
              </a:spcAft>
            </a:pPr>
            <a:r>
              <a:rPr kumimoji="1" lang="en-US" altLang="zh-CN" sz="2800" dirty="0"/>
              <a:t>Jenny forges a request to Banner to change her Computer Security homework grade</a:t>
            </a:r>
          </a:p>
          <a:p>
            <a:pPr lvl="1">
              <a:spcAft>
                <a:spcPts val="600"/>
              </a:spcAft>
            </a:pPr>
            <a:r>
              <a:rPr kumimoji="1" lang="en-US" altLang="zh-CN" sz="2800" dirty="0"/>
              <a:t>Ali </a:t>
            </a:r>
            <a:r>
              <a:rPr kumimoji="1" lang="en-US" altLang="zh-CN" sz="2800" dirty="0" err="1"/>
              <a:t>Taleh</a:t>
            </a:r>
            <a:r>
              <a:rPr kumimoji="1" lang="en-US" altLang="zh-CN" sz="2800" dirty="0"/>
              <a:t> causes the power system to fail, taking the submission server offline</a:t>
            </a:r>
            <a:endParaRPr kumimoji="1" lang="zh-CN" altLang="en-US" sz="2800" dirty="0"/>
          </a:p>
        </p:txBody>
      </p:sp>
      <p:sp>
        <p:nvSpPr>
          <p:cNvPr id="4" name="Slide Number Placeholder 3">
            <a:extLst>
              <a:ext uri="{FF2B5EF4-FFF2-40B4-BE49-F238E27FC236}">
                <a16:creationId xmlns="" xmlns:a16="http://schemas.microsoft.com/office/drawing/2014/main" id="{88D8A868-B2AC-43E5-AABD-F4E430E16E89}"/>
              </a:ext>
            </a:extLst>
          </p:cNvPr>
          <p:cNvSpPr>
            <a:spLocks noGrp="1"/>
          </p:cNvSpPr>
          <p:nvPr>
            <p:ph type="sldNum" sz="quarter" idx="12"/>
          </p:nvPr>
        </p:nvSpPr>
        <p:spPr/>
        <p:txBody>
          <a:bodyPr/>
          <a:lstStyle/>
          <a:p>
            <a:pPr>
              <a:defRPr/>
            </a:pPr>
            <a:fld id="{B8F5A54C-6434-4C3B-9388-99B9EA1C42C7}" type="slidenum">
              <a:rPr lang="x-none" smtClean="0"/>
              <a:pPr>
                <a:defRPr/>
              </a:pPr>
              <a:t>17</a:t>
            </a:fld>
            <a:endParaRPr lang="en-US"/>
          </a:p>
        </p:txBody>
      </p:sp>
    </p:spTree>
    <p:extLst>
      <p:ext uri="{BB962C8B-B14F-4D97-AF65-F5344CB8AC3E}">
        <p14:creationId xmlns="" xmlns:p14="http://schemas.microsoft.com/office/powerpoint/2010/main" val="17838935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768A229-4834-4AE2-BC19-47B49688EEF1}"/>
              </a:ext>
            </a:extLst>
          </p:cNvPr>
          <p:cNvSpPr>
            <a:spLocks noGrp="1"/>
          </p:cNvSpPr>
          <p:nvPr>
            <p:ph type="ctrTitle"/>
          </p:nvPr>
        </p:nvSpPr>
        <p:spPr>
          <a:xfrm>
            <a:off x="533400" y="2130425"/>
            <a:ext cx="8305800" cy="1470025"/>
          </a:xfrm>
        </p:spPr>
        <p:txBody>
          <a:bodyPr/>
          <a:lstStyle/>
          <a:p>
            <a:r>
              <a:rPr lang="en-US" dirty="0"/>
              <a:t>Security concepts: </a:t>
            </a:r>
            <a:r>
              <a:rPr lang="en-US" dirty="0" smtClean="0"/>
              <a:t>Threat</a:t>
            </a:r>
            <a:r>
              <a:rPr lang="en-US" dirty="0"/>
              <a:t>, Vulnerability, Risk and Controls</a:t>
            </a:r>
          </a:p>
        </p:txBody>
      </p:sp>
      <p:sp>
        <p:nvSpPr>
          <p:cNvPr id="4" name="Slide Number Placeholder 3">
            <a:extLst>
              <a:ext uri="{FF2B5EF4-FFF2-40B4-BE49-F238E27FC236}">
                <a16:creationId xmlns="" xmlns:a16="http://schemas.microsoft.com/office/drawing/2014/main" id="{2EC376EF-7716-47E1-932C-C46FE2BA0F4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8F5A54C-6434-4C3B-9388-99B9EA1C42C7}" type="slidenum">
              <a:rPr kumimoji="0" lang="x-none" sz="11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1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 xmlns:p14="http://schemas.microsoft.com/office/powerpoint/2010/main" val="2551177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264641-30D3-4665-9CA4-16A720279C2C}"/>
              </a:ext>
            </a:extLst>
          </p:cNvPr>
          <p:cNvSpPr>
            <a:spLocks noGrp="1"/>
          </p:cNvSpPr>
          <p:nvPr>
            <p:ph type="title"/>
          </p:nvPr>
        </p:nvSpPr>
        <p:spPr>
          <a:xfrm>
            <a:off x="228600" y="22654"/>
            <a:ext cx="8763000" cy="1044146"/>
          </a:xfrm>
        </p:spPr>
        <p:txBody>
          <a:bodyPr>
            <a:normAutofit fontScale="90000"/>
          </a:bodyPr>
          <a:lstStyle/>
          <a:p>
            <a:r>
              <a:rPr lang="en-US" b="1" dirty="0"/>
              <a:t>The relationships among the different security concepts</a:t>
            </a:r>
          </a:p>
        </p:txBody>
      </p:sp>
      <p:sp>
        <p:nvSpPr>
          <p:cNvPr id="4" name="Slide Number Placeholder 3">
            <a:extLst>
              <a:ext uri="{FF2B5EF4-FFF2-40B4-BE49-F238E27FC236}">
                <a16:creationId xmlns="" xmlns:a16="http://schemas.microsoft.com/office/drawing/2014/main" id="{788616DD-6ABA-403B-B69C-F28356CAA9B3}"/>
              </a:ext>
            </a:extLst>
          </p:cNvPr>
          <p:cNvSpPr>
            <a:spLocks noGrp="1"/>
          </p:cNvSpPr>
          <p:nvPr>
            <p:ph type="sldNum" sz="quarter" idx="12"/>
          </p:nvPr>
        </p:nvSpPr>
        <p:spPr/>
        <p:txBody>
          <a:bodyPr/>
          <a:lstStyle/>
          <a:p>
            <a:pPr>
              <a:defRPr/>
            </a:pPr>
            <a:fld id="{B8F5A54C-6434-4C3B-9388-99B9EA1C42C7}" type="slidenum">
              <a:rPr lang="x-none" smtClean="0"/>
              <a:pPr>
                <a:defRPr/>
              </a:pPr>
              <a:t>19</a:t>
            </a:fld>
            <a:endParaRPr lang="en-US"/>
          </a:p>
        </p:txBody>
      </p:sp>
      <p:pic>
        <p:nvPicPr>
          <p:cNvPr id="3074" name="Picture 2" descr="D:\Users\ae\AppData\Local\Temp\SNAGHTML854a21.PNG">
            <a:extLst>
              <a:ext uri="{FF2B5EF4-FFF2-40B4-BE49-F238E27FC236}">
                <a16:creationId xmlns="" xmlns:a16="http://schemas.microsoft.com/office/drawing/2014/main" id="{34D114D4-7AA3-43D4-B3FB-05581F6E8845}"/>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85800" y="1500197"/>
            <a:ext cx="7162800" cy="50947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2591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742950" indent="-742950">
              <a:spcAft>
                <a:spcPts val="1800"/>
              </a:spcAft>
              <a:buFont typeface="+mj-lt"/>
              <a:buAutoNum type="arabicPeriod"/>
            </a:pPr>
            <a:r>
              <a:rPr lang="en-US" sz="4400" dirty="0" smtClean="0">
                <a:hlinkClick r:id="rId2" action="ppaction://hlinksldjump"/>
              </a:rPr>
              <a:t>What </a:t>
            </a:r>
            <a:r>
              <a:rPr lang="en-US" sz="4400" dirty="0">
                <a:hlinkClick r:id="rId2" action="ppaction://hlinksldjump"/>
              </a:rPr>
              <a:t>is Security?</a:t>
            </a:r>
            <a:endParaRPr lang="en-US" sz="4400" dirty="0"/>
          </a:p>
          <a:p>
            <a:pPr marL="742950" indent="-742950">
              <a:spcAft>
                <a:spcPts val="1800"/>
              </a:spcAft>
              <a:buFont typeface="+mj-lt"/>
              <a:buAutoNum type="arabicPeriod"/>
            </a:pPr>
            <a:r>
              <a:rPr lang="en-US" sz="4400" dirty="0">
                <a:hlinkClick r:id="rId3" action="ppaction://hlinksldjump"/>
              </a:rPr>
              <a:t>Core Goals of Security (CIA Triad)</a:t>
            </a:r>
            <a:endParaRPr lang="en-US" sz="4400" dirty="0"/>
          </a:p>
          <a:p>
            <a:pPr marL="742950" indent="-742950">
              <a:spcAft>
                <a:spcPts val="1800"/>
              </a:spcAft>
              <a:buFont typeface="+mj-lt"/>
              <a:buAutoNum type="arabicPeriod"/>
            </a:pPr>
            <a:r>
              <a:rPr lang="en-US" sz="4400" dirty="0">
                <a:hlinkClick r:id="rId4" action="ppaction://hlinksldjump"/>
              </a:rPr>
              <a:t>Security concepts: </a:t>
            </a:r>
            <a:r>
              <a:rPr lang="en-US" sz="4400" dirty="0" smtClean="0">
                <a:hlinkClick r:id="rId4" action="ppaction://hlinksldjump"/>
              </a:rPr>
              <a:t>Threat</a:t>
            </a:r>
            <a:r>
              <a:rPr lang="en-US" sz="4400" dirty="0">
                <a:hlinkClick r:id="rId4" action="ppaction://hlinksldjump"/>
              </a:rPr>
              <a:t>, Vulnerability, Risk and Controls</a:t>
            </a:r>
            <a:endParaRPr lang="en-US" sz="4400" dirty="0"/>
          </a:p>
          <a:p>
            <a:pPr marL="742950" indent="-742950">
              <a:buFont typeface="+mj-lt"/>
              <a:buAutoNum type="arabicPeriod"/>
            </a:pPr>
            <a:endParaRPr lang="en-US" sz="4400" dirty="0"/>
          </a:p>
          <a:p>
            <a:pPr marL="742950" indent="-7429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 xmlns:p14="http://schemas.microsoft.com/office/powerpoint/2010/main" val="2377347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D2718B-2D71-46EE-A847-180411A24A52}"/>
              </a:ext>
            </a:extLst>
          </p:cNvPr>
          <p:cNvSpPr>
            <a:spLocks noGrp="1"/>
          </p:cNvSpPr>
          <p:nvPr>
            <p:ph type="title"/>
          </p:nvPr>
        </p:nvSpPr>
        <p:spPr/>
        <p:txBody>
          <a:bodyPr/>
          <a:lstStyle/>
          <a:p>
            <a:r>
              <a:rPr lang="en-US" dirty="0"/>
              <a:t>Vulnerability</a:t>
            </a:r>
            <a:endParaRPr lang="en-US" b="1" dirty="0"/>
          </a:p>
        </p:txBody>
      </p:sp>
      <p:sp>
        <p:nvSpPr>
          <p:cNvPr id="3" name="Content Placeholder 2">
            <a:extLst>
              <a:ext uri="{FF2B5EF4-FFF2-40B4-BE49-F238E27FC236}">
                <a16:creationId xmlns="" xmlns:a16="http://schemas.microsoft.com/office/drawing/2014/main" id="{5BA82086-E19E-40E9-9E61-2DAFF0275ADF}"/>
              </a:ext>
            </a:extLst>
          </p:cNvPr>
          <p:cNvSpPr>
            <a:spLocks noGrp="1"/>
          </p:cNvSpPr>
          <p:nvPr>
            <p:ph idx="1"/>
          </p:nvPr>
        </p:nvSpPr>
        <p:spPr>
          <a:xfrm>
            <a:off x="167148" y="801328"/>
            <a:ext cx="8763000" cy="6361471"/>
          </a:xfrm>
        </p:spPr>
        <p:txBody>
          <a:bodyPr>
            <a:normAutofit/>
          </a:bodyPr>
          <a:lstStyle/>
          <a:p>
            <a:pPr>
              <a:lnSpc>
                <a:spcPct val="120000"/>
              </a:lnSpc>
            </a:pPr>
            <a:r>
              <a:rPr lang="en-US" b="1" kern="1200" dirty="0"/>
              <a:t>Asset</a:t>
            </a:r>
            <a:r>
              <a:rPr lang="en-US" kern="1200" dirty="0"/>
              <a:t>: entity you want to protect, e.g., your data.</a:t>
            </a:r>
          </a:p>
          <a:p>
            <a:pPr>
              <a:lnSpc>
                <a:spcPct val="120000"/>
              </a:lnSpc>
            </a:pPr>
            <a:r>
              <a:rPr lang="en-US" dirty="0"/>
              <a:t>A </a:t>
            </a:r>
            <a:r>
              <a:rPr lang="en-US" b="1" dirty="0"/>
              <a:t>vulnerability</a:t>
            </a:r>
            <a:r>
              <a:rPr lang="en-US" dirty="0"/>
              <a:t> is a weakness in a system that allows a threat to be realized, compromising CIA. </a:t>
            </a:r>
          </a:p>
          <a:p>
            <a:pPr lvl="1">
              <a:lnSpc>
                <a:spcPct val="120000"/>
              </a:lnSpc>
            </a:pPr>
            <a:r>
              <a:rPr lang="en-US" sz="2600" dirty="0"/>
              <a:t>e.g., unpatched applications or OS, an unrestricted wireless access point</a:t>
            </a:r>
          </a:p>
          <a:p>
            <a:r>
              <a:rPr lang="en-US" kern="1200" dirty="0"/>
              <a:t>Identifying </a:t>
            </a:r>
            <a:r>
              <a:rPr lang="en-US" dirty="0"/>
              <a:t>vulnerabilities</a:t>
            </a:r>
            <a:r>
              <a:rPr lang="en-US" kern="1200" dirty="0"/>
              <a:t>:</a:t>
            </a:r>
          </a:p>
          <a:p>
            <a:pPr lvl="1"/>
            <a:r>
              <a:rPr lang="en-US" kern="1200" dirty="0"/>
              <a:t>How is a system potentially affected by a threat?</a:t>
            </a:r>
          </a:p>
          <a:p>
            <a:pPr lvl="1"/>
            <a:r>
              <a:rPr lang="en-US" kern="1200" dirty="0"/>
              <a:t>What weaknesses are present in a system that enable a threat to materialize and compromise CIA?</a:t>
            </a:r>
          </a:p>
          <a:p>
            <a:pPr>
              <a:lnSpc>
                <a:spcPct val="120000"/>
              </a:lnSpc>
            </a:pPr>
            <a:endParaRPr lang="en-US" sz="3000" dirty="0"/>
          </a:p>
        </p:txBody>
      </p:sp>
      <p:sp>
        <p:nvSpPr>
          <p:cNvPr id="4" name="Slide Number Placeholder 3">
            <a:extLst>
              <a:ext uri="{FF2B5EF4-FFF2-40B4-BE49-F238E27FC236}">
                <a16:creationId xmlns="" xmlns:a16="http://schemas.microsoft.com/office/drawing/2014/main" id="{B023FC1A-072F-4F40-B2C9-E8E685BD32F3}"/>
              </a:ext>
            </a:extLst>
          </p:cNvPr>
          <p:cNvSpPr>
            <a:spLocks noGrp="1"/>
          </p:cNvSpPr>
          <p:nvPr>
            <p:ph type="sldNum" sz="quarter" idx="12"/>
          </p:nvPr>
        </p:nvSpPr>
        <p:spPr/>
        <p:txBody>
          <a:bodyPr/>
          <a:lstStyle/>
          <a:p>
            <a:pPr>
              <a:defRPr/>
            </a:pPr>
            <a:fld id="{B8F5A54C-6434-4C3B-9388-99B9EA1C42C7}" type="slidenum">
              <a:rPr lang="x-none" smtClean="0"/>
              <a:pPr>
                <a:defRPr/>
              </a:pPr>
              <a:t>20</a:t>
            </a:fld>
            <a:endParaRPr lang="en-US"/>
          </a:p>
        </p:txBody>
      </p:sp>
    </p:spTree>
    <p:extLst>
      <p:ext uri="{BB962C8B-B14F-4D97-AF65-F5344CB8AC3E}">
        <p14:creationId xmlns="" xmlns:p14="http://schemas.microsoft.com/office/powerpoint/2010/main" val="3906300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D2718B-2D71-46EE-A847-180411A24A52}"/>
              </a:ext>
            </a:extLst>
          </p:cNvPr>
          <p:cNvSpPr>
            <a:spLocks noGrp="1"/>
          </p:cNvSpPr>
          <p:nvPr>
            <p:ph type="title"/>
          </p:nvPr>
        </p:nvSpPr>
        <p:spPr/>
        <p:txBody>
          <a:bodyPr/>
          <a:lstStyle/>
          <a:p>
            <a:r>
              <a:rPr lang="en-US" b="1" dirty="0"/>
              <a:t>Threat</a:t>
            </a:r>
          </a:p>
        </p:txBody>
      </p:sp>
      <p:sp>
        <p:nvSpPr>
          <p:cNvPr id="3" name="Content Placeholder 2">
            <a:extLst>
              <a:ext uri="{FF2B5EF4-FFF2-40B4-BE49-F238E27FC236}">
                <a16:creationId xmlns="" xmlns:a16="http://schemas.microsoft.com/office/drawing/2014/main" id="{5BA82086-E19E-40E9-9E61-2DAFF0275ADF}"/>
              </a:ext>
            </a:extLst>
          </p:cNvPr>
          <p:cNvSpPr>
            <a:spLocks noGrp="1"/>
          </p:cNvSpPr>
          <p:nvPr>
            <p:ph idx="1"/>
          </p:nvPr>
        </p:nvSpPr>
        <p:spPr>
          <a:xfrm>
            <a:off x="167148" y="801328"/>
            <a:ext cx="8763000" cy="6361471"/>
          </a:xfrm>
        </p:spPr>
        <p:txBody>
          <a:bodyPr>
            <a:normAutofit/>
          </a:bodyPr>
          <a:lstStyle/>
          <a:p>
            <a:pPr>
              <a:lnSpc>
                <a:spcPct val="120000"/>
              </a:lnSpc>
            </a:pPr>
            <a:r>
              <a:rPr lang="en-US" dirty="0"/>
              <a:t>A </a:t>
            </a:r>
            <a:r>
              <a:rPr lang="en-US" b="1" i="1" dirty="0"/>
              <a:t>threat</a:t>
            </a:r>
            <a:r>
              <a:rPr lang="en-US" i="1" dirty="0"/>
              <a:t> </a:t>
            </a:r>
            <a:r>
              <a:rPr lang="en-US" dirty="0"/>
              <a:t>anything that can exploit a vulnerability.</a:t>
            </a:r>
          </a:p>
          <a:p>
            <a:pPr lvl="1">
              <a:lnSpc>
                <a:spcPct val="120000"/>
              </a:lnSpc>
            </a:pPr>
            <a:r>
              <a:rPr lang="en-US" dirty="0"/>
              <a:t>Possible dangers that could compromise the </a:t>
            </a:r>
            <a:r>
              <a:rPr lang="en-US" i="1" dirty="0"/>
              <a:t>Confidentiality</a:t>
            </a:r>
            <a:r>
              <a:rPr lang="en-US" dirty="0"/>
              <a:t>, </a:t>
            </a:r>
            <a:r>
              <a:rPr lang="en-US" i="1" dirty="0"/>
              <a:t>Integrity</a:t>
            </a:r>
            <a:r>
              <a:rPr lang="en-US" dirty="0"/>
              <a:t>, or </a:t>
            </a:r>
            <a:r>
              <a:rPr lang="en-US" i="1" dirty="0"/>
              <a:t>Availability</a:t>
            </a:r>
            <a:r>
              <a:rPr lang="en-US" dirty="0"/>
              <a:t> of a computer system or service</a:t>
            </a:r>
          </a:p>
          <a:p>
            <a:pPr lvl="1">
              <a:lnSpc>
                <a:spcPct val="120000"/>
              </a:lnSpc>
            </a:pPr>
            <a:r>
              <a:rPr lang="en-US" dirty="0"/>
              <a:t>Can be </a:t>
            </a:r>
            <a:r>
              <a:rPr lang="en-US" i="1" dirty="0"/>
              <a:t>malicious</a:t>
            </a:r>
            <a:r>
              <a:rPr lang="en-US" dirty="0"/>
              <a:t> or </a:t>
            </a:r>
            <a:r>
              <a:rPr lang="en-US" i="1" dirty="0"/>
              <a:t>accidental</a:t>
            </a:r>
            <a:r>
              <a:rPr lang="en-US" dirty="0"/>
              <a:t>. May be </a:t>
            </a:r>
            <a:r>
              <a:rPr lang="en-US" i="1" dirty="0"/>
              <a:t>external</a:t>
            </a:r>
            <a:r>
              <a:rPr lang="en-US" dirty="0"/>
              <a:t> or </a:t>
            </a:r>
            <a:r>
              <a:rPr lang="en-US" i="1" dirty="0"/>
              <a:t>internal</a:t>
            </a:r>
          </a:p>
          <a:p>
            <a:pPr>
              <a:lnSpc>
                <a:spcPct val="120000"/>
              </a:lnSpc>
            </a:pPr>
            <a:r>
              <a:rPr lang="en-US" dirty="0"/>
              <a:t>Identifying:</a:t>
            </a:r>
          </a:p>
          <a:p>
            <a:pPr lvl="1">
              <a:lnSpc>
                <a:spcPct val="120000"/>
              </a:lnSpc>
            </a:pPr>
            <a:r>
              <a:rPr lang="en-US" dirty="0"/>
              <a:t>How can a system be compromised?</a:t>
            </a:r>
          </a:p>
          <a:p>
            <a:pPr lvl="1">
              <a:lnSpc>
                <a:spcPct val="120000"/>
              </a:lnSpc>
            </a:pPr>
            <a:r>
              <a:rPr lang="en-US" dirty="0"/>
              <a:t>What are the ways that the Confidentiality, Integrity, or Availability of the system can be reduced?</a:t>
            </a:r>
          </a:p>
          <a:p>
            <a:pPr lvl="1">
              <a:lnSpc>
                <a:spcPct val="120000"/>
              </a:lnSpc>
            </a:pPr>
            <a:endParaRPr lang="en-US" dirty="0"/>
          </a:p>
        </p:txBody>
      </p:sp>
      <p:sp>
        <p:nvSpPr>
          <p:cNvPr id="4" name="Slide Number Placeholder 3">
            <a:extLst>
              <a:ext uri="{FF2B5EF4-FFF2-40B4-BE49-F238E27FC236}">
                <a16:creationId xmlns="" xmlns:a16="http://schemas.microsoft.com/office/drawing/2014/main" id="{B023FC1A-072F-4F40-B2C9-E8E685BD32F3}"/>
              </a:ext>
            </a:extLst>
          </p:cNvPr>
          <p:cNvSpPr>
            <a:spLocks noGrp="1"/>
          </p:cNvSpPr>
          <p:nvPr>
            <p:ph type="sldNum" sz="quarter" idx="12"/>
          </p:nvPr>
        </p:nvSpPr>
        <p:spPr/>
        <p:txBody>
          <a:bodyPr/>
          <a:lstStyle/>
          <a:p>
            <a:pPr>
              <a:defRPr/>
            </a:pPr>
            <a:fld id="{B8F5A54C-6434-4C3B-9388-99B9EA1C42C7}" type="slidenum">
              <a:rPr lang="x-none" smtClean="0"/>
              <a:pPr>
                <a:defRPr/>
              </a:pPr>
              <a:t>21</a:t>
            </a:fld>
            <a:endParaRPr lang="en-US"/>
          </a:p>
        </p:txBody>
      </p:sp>
    </p:spTree>
    <p:extLst>
      <p:ext uri="{BB962C8B-B14F-4D97-AF65-F5344CB8AC3E}">
        <p14:creationId xmlns="" xmlns:p14="http://schemas.microsoft.com/office/powerpoint/2010/main" val="1607534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D2718B-2D71-46EE-A847-180411A24A52}"/>
              </a:ext>
            </a:extLst>
          </p:cNvPr>
          <p:cNvSpPr>
            <a:spLocks noGrp="1"/>
          </p:cNvSpPr>
          <p:nvPr>
            <p:ph type="title"/>
          </p:nvPr>
        </p:nvSpPr>
        <p:spPr/>
        <p:txBody>
          <a:bodyPr/>
          <a:lstStyle/>
          <a:p>
            <a:r>
              <a:rPr lang="en-US" b="1" dirty="0"/>
              <a:t>Control</a:t>
            </a:r>
          </a:p>
        </p:txBody>
      </p:sp>
      <p:sp>
        <p:nvSpPr>
          <p:cNvPr id="3" name="Content Placeholder 2">
            <a:extLst>
              <a:ext uri="{FF2B5EF4-FFF2-40B4-BE49-F238E27FC236}">
                <a16:creationId xmlns="" xmlns:a16="http://schemas.microsoft.com/office/drawing/2014/main" id="{5BA82086-E19E-40E9-9E61-2DAFF0275ADF}"/>
              </a:ext>
            </a:extLst>
          </p:cNvPr>
          <p:cNvSpPr>
            <a:spLocks noGrp="1"/>
          </p:cNvSpPr>
          <p:nvPr>
            <p:ph idx="1"/>
          </p:nvPr>
        </p:nvSpPr>
        <p:spPr>
          <a:xfrm>
            <a:off x="167148" y="801328"/>
            <a:ext cx="8763000" cy="6361471"/>
          </a:xfrm>
        </p:spPr>
        <p:txBody>
          <a:bodyPr>
            <a:normAutofit/>
          </a:bodyPr>
          <a:lstStyle/>
          <a:p>
            <a:pPr>
              <a:lnSpc>
                <a:spcPct val="120000"/>
              </a:lnSpc>
            </a:pPr>
            <a:r>
              <a:rPr lang="en-US" sz="3000" dirty="0"/>
              <a:t>A </a:t>
            </a:r>
            <a:r>
              <a:rPr lang="en-US" sz="3000" b="1" i="1" dirty="0"/>
              <a:t>control</a:t>
            </a:r>
            <a:r>
              <a:rPr lang="en-US" sz="3000" dirty="0"/>
              <a:t>, </a:t>
            </a:r>
            <a:r>
              <a:rPr lang="en-US" sz="3000" b="1" dirty="0"/>
              <a:t>countermeasure</a:t>
            </a:r>
            <a:r>
              <a:rPr lang="en-US" sz="3000" dirty="0"/>
              <a:t> or </a:t>
            </a:r>
            <a:r>
              <a:rPr lang="en-US" sz="3000" b="1" dirty="0"/>
              <a:t>safeguard</a:t>
            </a:r>
            <a:r>
              <a:rPr lang="en-US" sz="3000" dirty="0"/>
              <a:t>, that can be </a:t>
            </a:r>
            <a:r>
              <a:rPr lang="en-US" sz="3000" kern="1200" dirty="0"/>
              <a:t>implemented to close vulnerabilities and mitigate (reduce) the potential risk in order to protect CIA of the system</a:t>
            </a:r>
            <a:r>
              <a:rPr lang="en-US" sz="3000" dirty="0"/>
              <a:t> </a:t>
            </a:r>
          </a:p>
          <a:p>
            <a:pPr lvl="1">
              <a:lnSpc>
                <a:spcPct val="120000"/>
              </a:lnSpc>
            </a:pPr>
            <a:r>
              <a:rPr lang="en-US" sz="2400" dirty="0"/>
              <a:t>e.g., strong password management, firewalls, Intrusion Detection System, access control mechanisms, encryption, and security-awareness training</a:t>
            </a:r>
          </a:p>
          <a:p>
            <a:r>
              <a:rPr lang="en-US" sz="3000" kern="1200" dirty="0"/>
              <a:t>Identifying controls:</a:t>
            </a:r>
          </a:p>
          <a:p>
            <a:pPr lvl="1"/>
            <a:r>
              <a:rPr lang="en-US" sz="2400" kern="1200" dirty="0"/>
              <a:t>How can vulnerabilities be closed and/or threats mitigated?</a:t>
            </a:r>
          </a:p>
          <a:p>
            <a:pPr lvl="1"/>
            <a:r>
              <a:rPr lang="en-US" sz="2400" kern="1200" dirty="0"/>
              <a:t>What safeguards (protective measures) can be put in place to make a system less vulnerable to a threat?</a:t>
            </a:r>
          </a:p>
          <a:p>
            <a:pPr lvl="1">
              <a:defRPr/>
            </a:pPr>
            <a:r>
              <a:rPr lang="en-US" sz="2400" kern="1200" dirty="0"/>
              <a:t>Controls should be </a:t>
            </a:r>
            <a:r>
              <a:rPr lang="en-US" sz="2400" kern="1200" dirty="0">
                <a:solidFill>
                  <a:srgbClr val="0070C0"/>
                </a:solidFill>
              </a:rPr>
              <a:t>proportional to the risk</a:t>
            </a:r>
          </a:p>
          <a:p>
            <a:pPr>
              <a:lnSpc>
                <a:spcPct val="120000"/>
              </a:lnSpc>
            </a:pPr>
            <a:endParaRPr lang="en-US" dirty="0"/>
          </a:p>
        </p:txBody>
      </p:sp>
      <p:sp>
        <p:nvSpPr>
          <p:cNvPr id="4" name="Slide Number Placeholder 3">
            <a:extLst>
              <a:ext uri="{FF2B5EF4-FFF2-40B4-BE49-F238E27FC236}">
                <a16:creationId xmlns="" xmlns:a16="http://schemas.microsoft.com/office/drawing/2014/main" id="{B023FC1A-072F-4F40-B2C9-E8E685BD32F3}"/>
              </a:ext>
            </a:extLst>
          </p:cNvPr>
          <p:cNvSpPr>
            <a:spLocks noGrp="1"/>
          </p:cNvSpPr>
          <p:nvPr>
            <p:ph type="sldNum" sz="quarter" idx="12"/>
          </p:nvPr>
        </p:nvSpPr>
        <p:spPr/>
        <p:txBody>
          <a:bodyPr/>
          <a:lstStyle/>
          <a:p>
            <a:pPr>
              <a:defRPr/>
            </a:pPr>
            <a:fld id="{B8F5A54C-6434-4C3B-9388-99B9EA1C42C7}" type="slidenum">
              <a:rPr lang="x-none" smtClean="0"/>
              <a:pPr>
                <a:defRPr/>
              </a:pPr>
              <a:t>22</a:t>
            </a:fld>
            <a:endParaRPr lang="en-US"/>
          </a:p>
        </p:txBody>
      </p:sp>
    </p:spTree>
    <p:extLst>
      <p:ext uri="{BB962C8B-B14F-4D97-AF65-F5344CB8AC3E}">
        <p14:creationId xmlns="" xmlns:p14="http://schemas.microsoft.com/office/powerpoint/2010/main" val="3190172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Up</a:t>
            </a:r>
          </a:p>
        </p:txBody>
      </p:sp>
      <p:sp>
        <p:nvSpPr>
          <p:cNvPr id="3" name="Content Placeholder 2"/>
          <p:cNvSpPr>
            <a:spLocks noGrp="1"/>
          </p:cNvSpPr>
          <p:nvPr>
            <p:ph idx="1"/>
          </p:nvPr>
        </p:nvSpPr>
        <p:spPr/>
        <p:txBody>
          <a:bodyPr>
            <a:normAutofit lnSpcReduction="10000"/>
          </a:bodyPr>
          <a:lstStyle/>
          <a:p>
            <a:r>
              <a:rPr lang="en-US" dirty="0"/>
              <a:t>Security = protection from harm</a:t>
            </a:r>
          </a:p>
          <a:p>
            <a:endParaRPr lang="en-US" dirty="0"/>
          </a:p>
          <a:p>
            <a:r>
              <a:rPr lang="en-US" dirty="0"/>
              <a:t>Secure computer system adheres to the principles of the CIA Triad: </a:t>
            </a:r>
          </a:p>
          <a:p>
            <a:pPr lvl="1"/>
            <a:r>
              <a:rPr lang="en-US" dirty="0"/>
              <a:t>Confidentiality</a:t>
            </a:r>
          </a:p>
          <a:p>
            <a:pPr lvl="1"/>
            <a:r>
              <a:rPr lang="en-US" dirty="0"/>
              <a:t>Integrity</a:t>
            </a:r>
          </a:p>
          <a:p>
            <a:pPr lvl="1"/>
            <a:r>
              <a:rPr lang="en-US" dirty="0"/>
              <a:t>Availability</a:t>
            </a:r>
          </a:p>
          <a:p>
            <a:pPr lvl="1"/>
            <a:endParaRPr lang="en-US" dirty="0"/>
          </a:p>
          <a:p>
            <a:r>
              <a:rPr lang="en-US" dirty="0"/>
              <a:t>Fundamental trade-offs exist between security and functionality, as well as between CIA Triad principles</a:t>
            </a:r>
          </a:p>
          <a:p>
            <a:pPr lvl="1"/>
            <a:endParaRPr lang="en-US"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23</a:t>
            </a:fld>
            <a:endParaRPr lang="en-US"/>
          </a:p>
        </p:txBody>
      </p:sp>
    </p:spTree>
    <p:extLst>
      <p:ext uri="{BB962C8B-B14F-4D97-AF65-F5344CB8AC3E}">
        <p14:creationId xmlns="" xmlns:p14="http://schemas.microsoft.com/office/powerpoint/2010/main" val="1863811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768A229-4834-4AE2-BC19-47B49688EEF1}"/>
              </a:ext>
            </a:extLst>
          </p:cNvPr>
          <p:cNvSpPr>
            <a:spLocks noGrp="1"/>
          </p:cNvSpPr>
          <p:nvPr>
            <p:ph type="ctrTitle"/>
          </p:nvPr>
        </p:nvSpPr>
        <p:spPr/>
        <p:txBody>
          <a:bodyPr/>
          <a:lstStyle/>
          <a:p>
            <a:r>
              <a:rPr lang="en-US" dirty="0"/>
              <a:t>What is Security?</a:t>
            </a:r>
          </a:p>
        </p:txBody>
      </p:sp>
      <p:sp>
        <p:nvSpPr>
          <p:cNvPr id="4" name="Slide Number Placeholder 3">
            <a:extLst>
              <a:ext uri="{FF2B5EF4-FFF2-40B4-BE49-F238E27FC236}">
                <a16:creationId xmlns="" xmlns:a16="http://schemas.microsoft.com/office/drawing/2014/main" id="{2EC376EF-7716-47E1-932C-C46FE2BA0F4D}"/>
              </a:ext>
            </a:extLst>
          </p:cNvPr>
          <p:cNvSpPr>
            <a:spLocks noGrp="1"/>
          </p:cNvSpPr>
          <p:nvPr>
            <p:ph type="sldNum" sz="quarter" idx="12"/>
          </p:nvPr>
        </p:nvSpPr>
        <p:spPr/>
        <p:txBody>
          <a:bodyPr/>
          <a:lstStyle/>
          <a:p>
            <a:pPr>
              <a:defRPr/>
            </a:pPr>
            <a:fld id="{B8F5A54C-6434-4C3B-9388-99B9EA1C42C7}" type="slidenum">
              <a:rPr lang="x-none" smtClean="0"/>
              <a:pPr>
                <a:defRPr/>
              </a:pPr>
              <a:t>3</a:t>
            </a:fld>
            <a:endParaRPr lang="en-US"/>
          </a:p>
        </p:txBody>
      </p:sp>
    </p:spTree>
    <p:extLst>
      <p:ext uri="{BB962C8B-B14F-4D97-AF65-F5344CB8AC3E}">
        <p14:creationId xmlns="" xmlns:p14="http://schemas.microsoft.com/office/powerpoint/2010/main" val="732833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Security?</a:t>
            </a:r>
          </a:p>
        </p:txBody>
      </p:sp>
      <p:sp>
        <p:nvSpPr>
          <p:cNvPr id="3" name="Content Placeholder 2"/>
          <p:cNvSpPr>
            <a:spLocks noGrp="1"/>
          </p:cNvSpPr>
          <p:nvPr>
            <p:ph idx="1"/>
          </p:nvPr>
        </p:nvSpPr>
        <p:spPr/>
        <p:txBody>
          <a:bodyPr/>
          <a:lstStyle/>
          <a:p>
            <a:r>
              <a:rPr lang="en-US" dirty="0"/>
              <a:t>Security = protection from harm</a:t>
            </a:r>
          </a:p>
          <a:p>
            <a:endParaRPr lang="en-US" dirty="0"/>
          </a:p>
          <a:p>
            <a:r>
              <a:rPr lang="en-US" dirty="0"/>
              <a:t>3 main categories of harm:</a:t>
            </a:r>
          </a:p>
          <a:p>
            <a:pPr lvl="1"/>
            <a:r>
              <a:rPr lang="en-US" b="1" dirty="0"/>
              <a:t>Theft of information </a:t>
            </a:r>
            <a:r>
              <a:rPr lang="en-US" dirty="0"/>
              <a:t>(e.g., corporate secrets, personal information, military intelligence</a:t>
            </a:r>
            <a:r>
              <a:rPr lang="en-US" dirty="0" smtClean="0"/>
              <a:t>)</a:t>
            </a:r>
            <a:endParaRPr lang="en-US" dirty="0"/>
          </a:p>
          <a:p>
            <a:pPr lvl="1"/>
            <a:r>
              <a:rPr lang="en-US" b="1" dirty="0"/>
              <a:t>Alteration of information </a:t>
            </a:r>
            <a:r>
              <a:rPr lang="en-US" dirty="0"/>
              <a:t>(e.g., break in and deface a website, alter DB records to cover-up fraud</a:t>
            </a:r>
            <a:r>
              <a:rPr lang="en-US" dirty="0" smtClean="0"/>
              <a:t>) </a:t>
            </a:r>
            <a:endParaRPr lang="en-US" dirty="0"/>
          </a:p>
          <a:p>
            <a:pPr lvl="1"/>
            <a:r>
              <a:rPr lang="en-US" b="1" dirty="0"/>
              <a:t>Denial of Service (DoS) </a:t>
            </a:r>
            <a:r>
              <a:rPr lang="en-US" dirty="0"/>
              <a:t>– system busy responding to attackers and no longer available to provide serve to legitime users</a:t>
            </a:r>
          </a:p>
          <a:p>
            <a:endParaRPr lang="en-US"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4</a:t>
            </a:fld>
            <a:endParaRPr lang="en-US"/>
          </a:p>
        </p:txBody>
      </p:sp>
    </p:spTree>
    <p:extLst>
      <p:ext uri="{BB962C8B-B14F-4D97-AF65-F5344CB8AC3E}">
        <p14:creationId xmlns="" xmlns:p14="http://schemas.microsoft.com/office/powerpoint/2010/main" val="3302421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Security</a:t>
            </a:r>
          </a:p>
        </p:txBody>
      </p:sp>
      <p:sp>
        <p:nvSpPr>
          <p:cNvPr id="3" name="Content Placeholder 2"/>
          <p:cNvSpPr>
            <a:spLocks noGrp="1"/>
          </p:cNvSpPr>
          <p:nvPr>
            <p:ph idx="1"/>
          </p:nvPr>
        </p:nvSpPr>
        <p:spPr/>
        <p:txBody>
          <a:bodyPr/>
          <a:lstStyle/>
          <a:p>
            <a:r>
              <a:rPr lang="en-US" dirty="0"/>
              <a:t>Protecting </a:t>
            </a:r>
            <a:r>
              <a:rPr lang="en-US" b="1" dirty="0"/>
              <a:t>valuable</a:t>
            </a:r>
            <a:r>
              <a:rPr lang="en-US" dirty="0"/>
              <a:t> things</a:t>
            </a:r>
          </a:p>
          <a:p>
            <a:pPr lvl="1"/>
            <a:r>
              <a:rPr lang="en-US" dirty="0"/>
              <a:t>Physical stuff (money, </a:t>
            </a:r>
            <a:r>
              <a:rPr lang="en-US" dirty="0" err="1" smtClean="0"/>
              <a:t>jewelery</a:t>
            </a:r>
            <a:r>
              <a:rPr lang="en-US" dirty="0"/>
              <a:t>, cars, </a:t>
            </a:r>
            <a:r>
              <a:rPr lang="en-US" dirty="0" smtClean="0"/>
              <a:t>phone, etc</a:t>
            </a:r>
            <a:r>
              <a:rPr lang="en-US" dirty="0"/>
              <a:t>.)</a:t>
            </a:r>
          </a:p>
          <a:p>
            <a:pPr lvl="1"/>
            <a:r>
              <a:rPr lang="en-US" dirty="0"/>
              <a:t>People</a:t>
            </a:r>
          </a:p>
          <a:p>
            <a:pPr lvl="1"/>
            <a:r>
              <a:rPr lang="en-US" dirty="0"/>
              <a:t>Access to somewhere (</a:t>
            </a:r>
            <a:r>
              <a:rPr lang="en-US" dirty="0" smtClean="0"/>
              <a:t>parking, house, office?)</a:t>
            </a:r>
            <a:endParaRPr lang="en-US" dirty="0"/>
          </a:p>
          <a:p>
            <a:pPr lvl="1"/>
            <a:endParaRPr lang="en-US" dirty="0"/>
          </a:p>
          <a:p>
            <a:r>
              <a:rPr lang="en-US" dirty="0" smtClean="0"/>
              <a:t>Generally, we </a:t>
            </a:r>
            <a:r>
              <a:rPr lang="en-US" dirty="0"/>
              <a:t>think of an item as </a:t>
            </a:r>
            <a:r>
              <a:rPr lang="en-US" b="1" dirty="0"/>
              <a:t>secure</a:t>
            </a:r>
            <a:r>
              <a:rPr lang="en-US" dirty="0"/>
              <a:t> if no one can take it, harm it, or use it without our permission.</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5</a:t>
            </a:fld>
            <a:endParaRPr lang="en-US"/>
          </a:p>
        </p:txBody>
      </p:sp>
    </p:spTree>
    <p:extLst>
      <p:ext uri="{BB962C8B-B14F-4D97-AF65-F5344CB8AC3E}">
        <p14:creationId xmlns="" xmlns:p14="http://schemas.microsoft.com/office/powerpoint/2010/main" val="369279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768A229-4834-4AE2-BC19-47B49688EEF1}"/>
              </a:ext>
            </a:extLst>
          </p:cNvPr>
          <p:cNvSpPr>
            <a:spLocks noGrp="1"/>
          </p:cNvSpPr>
          <p:nvPr>
            <p:ph type="ctrTitle"/>
          </p:nvPr>
        </p:nvSpPr>
        <p:spPr/>
        <p:txBody>
          <a:bodyPr/>
          <a:lstStyle/>
          <a:p>
            <a:r>
              <a:rPr lang="en-US" dirty="0"/>
              <a:t>Core Goals of Security</a:t>
            </a:r>
            <a:br>
              <a:rPr lang="en-US" dirty="0"/>
            </a:br>
            <a:r>
              <a:rPr lang="en-US" dirty="0"/>
              <a:t>(CIA Triad)</a:t>
            </a:r>
          </a:p>
        </p:txBody>
      </p:sp>
      <p:sp>
        <p:nvSpPr>
          <p:cNvPr id="4" name="Slide Number Placeholder 3">
            <a:extLst>
              <a:ext uri="{FF2B5EF4-FFF2-40B4-BE49-F238E27FC236}">
                <a16:creationId xmlns="" xmlns:a16="http://schemas.microsoft.com/office/drawing/2014/main" id="{2EC376EF-7716-47E1-932C-C46FE2BA0F4D}"/>
              </a:ext>
            </a:extLst>
          </p:cNvPr>
          <p:cNvSpPr>
            <a:spLocks noGrp="1"/>
          </p:cNvSpPr>
          <p:nvPr>
            <p:ph type="sldNum" sz="quarter" idx="12"/>
          </p:nvPr>
        </p:nvSpPr>
        <p:spPr/>
        <p:txBody>
          <a:bodyPr/>
          <a:lstStyle/>
          <a:p>
            <a:pPr>
              <a:defRPr/>
            </a:pPr>
            <a:fld id="{B8F5A54C-6434-4C3B-9388-99B9EA1C42C7}" type="slidenum">
              <a:rPr lang="x-none" smtClean="0"/>
              <a:pPr>
                <a:defRPr/>
              </a:pPr>
              <a:t>6</a:t>
            </a:fld>
            <a:endParaRPr lang="en-US"/>
          </a:p>
        </p:txBody>
      </p:sp>
    </p:spTree>
    <p:extLst>
      <p:ext uri="{BB962C8B-B14F-4D97-AF65-F5344CB8AC3E}">
        <p14:creationId xmlns="" xmlns:p14="http://schemas.microsoft.com/office/powerpoint/2010/main" val="178393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228600"/>
            <a:ext cx="8763000" cy="815546"/>
          </a:xfrm>
        </p:spPr>
        <p:txBody>
          <a:bodyPr/>
          <a:lstStyle/>
          <a:p>
            <a:pPr eaLnBrk="1" hangingPunct="1"/>
            <a:r>
              <a:rPr lang="en-US" dirty="0"/>
              <a:t>Core Goals of Computer Security</a:t>
            </a:r>
          </a:p>
        </p:txBody>
      </p:sp>
      <p:pic>
        <p:nvPicPr>
          <p:cNvPr id="2" name="Picture 1">
            <a:extLst>
              <a:ext uri="{FF2B5EF4-FFF2-40B4-BE49-F238E27FC236}">
                <a16:creationId xmlns="" xmlns:a16="http://schemas.microsoft.com/office/drawing/2014/main" id="{831A12ED-896B-4986-AD7D-A6236EE23358}"/>
              </a:ext>
            </a:extLst>
          </p:cNvPr>
          <p:cNvPicPr>
            <a:picLocks noChangeAspect="1"/>
          </p:cNvPicPr>
          <p:nvPr/>
        </p:nvPicPr>
        <p:blipFill>
          <a:blip r:embed="rId3"/>
          <a:stretch>
            <a:fillRect/>
          </a:stretch>
        </p:blipFill>
        <p:spPr>
          <a:xfrm>
            <a:off x="2743200" y="1219200"/>
            <a:ext cx="5791199" cy="5105400"/>
          </a:xfrm>
          <a:prstGeom prst="rect">
            <a:avLst/>
          </a:prstGeom>
        </p:spPr>
      </p:pic>
      <p:sp>
        <p:nvSpPr>
          <p:cNvPr id="3" name="TextBox 2">
            <a:extLst>
              <a:ext uri="{FF2B5EF4-FFF2-40B4-BE49-F238E27FC236}">
                <a16:creationId xmlns="" xmlns:a16="http://schemas.microsoft.com/office/drawing/2014/main" id="{02866EE4-4709-4811-98C9-A94D9BFF069C}"/>
              </a:ext>
            </a:extLst>
          </p:cNvPr>
          <p:cNvSpPr txBox="1"/>
          <p:nvPr/>
        </p:nvSpPr>
        <p:spPr>
          <a:xfrm>
            <a:off x="533400" y="1227814"/>
            <a:ext cx="2362200" cy="954107"/>
          </a:xfrm>
          <a:prstGeom prst="rect">
            <a:avLst/>
          </a:prstGeom>
          <a:noFill/>
        </p:spPr>
        <p:txBody>
          <a:bodyPr wrap="square" rtlCol="0">
            <a:spAutoFit/>
          </a:bodyPr>
          <a:lstStyle/>
          <a:p>
            <a:r>
              <a:rPr lang="en-US" sz="2800" dirty="0">
                <a:solidFill>
                  <a:schemeClr val="tx1"/>
                </a:solidFill>
              </a:rPr>
              <a:t>Also known as </a:t>
            </a:r>
            <a:r>
              <a:rPr lang="en-US" sz="2800" b="1" dirty="0">
                <a:solidFill>
                  <a:schemeClr val="tx1"/>
                </a:solidFill>
              </a:rPr>
              <a:t>CIA Triad </a:t>
            </a:r>
          </a:p>
        </p:txBody>
      </p:sp>
      <p:sp>
        <p:nvSpPr>
          <p:cNvPr id="4" name="Slide Number Placeholder 3">
            <a:extLst>
              <a:ext uri="{FF2B5EF4-FFF2-40B4-BE49-F238E27FC236}">
                <a16:creationId xmlns="" xmlns:a16="http://schemas.microsoft.com/office/drawing/2014/main" id="{90752FF3-9C2D-4A09-B398-E5983B3215A3}"/>
              </a:ext>
            </a:extLst>
          </p:cNvPr>
          <p:cNvSpPr>
            <a:spLocks noGrp="1"/>
          </p:cNvSpPr>
          <p:nvPr>
            <p:ph type="sldNum" sz="quarter" idx="12"/>
          </p:nvPr>
        </p:nvSpPr>
        <p:spPr/>
        <p:txBody>
          <a:bodyPr/>
          <a:lstStyle/>
          <a:p>
            <a:pPr>
              <a:defRPr/>
            </a:pPr>
            <a:fld id="{B8F5A54C-6434-4C3B-9388-99B9EA1C42C7}" type="slidenum">
              <a:rPr lang="x-none" smtClean="0"/>
              <a:pPr>
                <a:defRPr/>
              </a:pPr>
              <a:t>7</a:t>
            </a:fld>
            <a:endParaRPr lang="en-US"/>
          </a:p>
        </p:txBody>
      </p:sp>
    </p:spTree>
    <p:extLst>
      <p:ext uri="{BB962C8B-B14F-4D97-AF65-F5344CB8AC3E}">
        <p14:creationId xmlns="" xmlns:p14="http://schemas.microsoft.com/office/powerpoint/2010/main" val="310193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Security Properties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a:t>C</a:t>
            </a:r>
            <a:r>
              <a:rPr lang="en-US" dirty="0"/>
              <a:t>onfidentiality</a:t>
            </a:r>
          </a:p>
          <a:p>
            <a:pPr lvl="1"/>
            <a:r>
              <a:rPr lang="en-US" dirty="0"/>
              <a:t>Prevent unauthorized </a:t>
            </a:r>
            <a:r>
              <a:rPr lang="en-US" b="1" dirty="0"/>
              <a:t>reading</a:t>
            </a:r>
            <a:r>
              <a:rPr lang="en-US" dirty="0"/>
              <a:t> of confidential data</a:t>
            </a:r>
          </a:p>
          <a:p>
            <a:pPr lvl="1"/>
            <a:endParaRPr lang="en-US" dirty="0"/>
          </a:p>
          <a:p>
            <a:pPr marL="514350" indent="-514350">
              <a:buFont typeface="+mj-lt"/>
              <a:buAutoNum type="arabicPeriod"/>
            </a:pPr>
            <a:r>
              <a:rPr lang="en-US" b="1" dirty="0"/>
              <a:t>I</a:t>
            </a:r>
            <a:r>
              <a:rPr lang="en-US" dirty="0"/>
              <a:t>ntegrity</a:t>
            </a:r>
          </a:p>
          <a:p>
            <a:pPr lvl="1"/>
            <a:r>
              <a:rPr lang="en-US" dirty="0"/>
              <a:t>Prevent unauthorized/malicious </a:t>
            </a:r>
            <a:r>
              <a:rPr lang="en-US" b="1" dirty="0"/>
              <a:t>modification</a:t>
            </a:r>
            <a:r>
              <a:rPr lang="en-US" dirty="0"/>
              <a:t> of data</a:t>
            </a:r>
          </a:p>
          <a:p>
            <a:pPr lvl="1"/>
            <a:endParaRPr lang="en-US" dirty="0"/>
          </a:p>
          <a:p>
            <a:pPr marL="514350" indent="-514350">
              <a:buFont typeface="+mj-lt"/>
              <a:buAutoNum type="arabicPeriod"/>
            </a:pPr>
            <a:r>
              <a:rPr lang="en-US" b="1" dirty="0"/>
              <a:t>A</a:t>
            </a:r>
            <a:r>
              <a:rPr lang="en-US" dirty="0"/>
              <a:t>vailability</a:t>
            </a:r>
          </a:p>
          <a:p>
            <a:pPr lvl="1"/>
            <a:r>
              <a:rPr lang="en-US" dirty="0"/>
              <a:t>Ensure data is </a:t>
            </a:r>
            <a:r>
              <a:rPr lang="en-US" b="1" dirty="0"/>
              <a:t>available</a:t>
            </a:r>
            <a:r>
              <a:rPr lang="en-US" dirty="0"/>
              <a:t> to authorized people</a:t>
            </a:r>
          </a:p>
          <a:p>
            <a:pPr lvl="1"/>
            <a:r>
              <a:rPr lang="en-US" dirty="0"/>
              <a:t>Systems remain operational, reachable, functional and available for legitimate users</a:t>
            </a:r>
          </a:p>
          <a:p>
            <a:pPr lvl="1"/>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8</a:t>
            </a:fld>
            <a:endParaRPr lang="en-US"/>
          </a:p>
        </p:txBody>
      </p:sp>
    </p:spTree>
    <p:extLst>
      <p:ext uri="{BB962C8B-B14F-4D97-AF65-F5344CB8AC3E}">
        <p14:creationId xmlns="" xmlns:p14="http://schemas.microsoft.com/office/powerpoint/2010/main" val="11429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Example Attack Scenario </a:t>
            </a:r>
            <a:r>
              <a:rPr lang="en-US" sz="3000" dirty="0" smtClean="0"/>
              <a:t>Compromising  </a:t>
            </a:r>
            <a:r>
              <a:rPr lang="en-US" sz="3000" dirty="0"/>
              <a:t>Availability</a:t>
            </a:r>
          </a:p>
        </p:txBody>
      </p:sp>
      <p:sp>
        <p:nvSpPr>
          <p:cNvPr id="3" name="Content Placeholder 2"/>
          <p:cNvSpPr>
            <a:spLocks noGrp="1"/>
          </p:cNvSpPr>
          <p:nvPr>
            <p:ph idx="1"/>
          </p:nvPr>
        </p:nvSpPr>
        <p:spPr/>
        <p:txBody>
          <a:bodyPr/>
          <a:lstStyle/>
          <a:p>
            <a:r>
              <a:rPr lang="en-US" b="1" dirty="0"/>
              <a:t>Denial of Service</a:t>
            </a:r>
            <a:r>
              <a:rPr lang="en-US" dirty="0"/>
              <a:t>: Possible to overwhelm and Online Service making it unavailable</a:t>
            </a:r>
          </a:p>
        </p:txBody>
      </p:sp>
      <p:pic>
        <p:nvPicPr>
          <p:cNvPr id="4" name="Picture 3"/>
          <p:cNvPicPr>
            <a:picLocks noChangeAspect="1"/>
          </p:cNvPicPr>
          <p:nvPr/>
        </p:nvPicPr>
        <p:blipFill>
          <a:blip r:embed="rId3" cstate="print"/>
          <a:stretch>
            <a:fillRect/>
          </a:stretch>
        </p:blipFill>
        <p:spPr>
          <a:xfrm>
            <a:off x="560950" y="2438400"/>
            <a:ext cx="8278250" cy="3820731"/>
          </a:xfrm>
          <a:prstGeom prst="rect">
            <a:avLst/>
          </a:prstGeom>
        </p:spPr>
      </p:pic>
      <p:sp>
        <p:nvSpPr>
          <p:cNvPr id="5" name="Slide Number Placeholder 4">
            <a:extLst>
              <a:ext uri="{FF2B5EF4-FFF2-40B4-BE49-F238E27FC236}">
                <a16:creationId xmlns="" xmlns:a16="http://schemas.microsoft.com/office/drawing/2014/main" id="{4B62CA48-BC24-461A-A5A9-3A78FC98852F}"/>
              </a:ext>
            </a:extLst>
          </p:cNvPr>
          <p:cNvSpPr>
            <a:spLocks noGrp="1"/>
          </p:cNvSpPr>
          <p:nvPr>
            <p:ph type="sldNum" sz="quarter" idx="12"/>
          </p:nvPr>
        </p:nvSpPr>
        <p:spPr/>
        <p:txBody>
          <a:bodyPr/>
          <a:lstStyle/>
          <a:p>
            <a:pPr>
              <a:defRPr/>
            </a:pPr>
            <a:fld id="{B8F5A54C-6434-4C3B-9388-99B9EA1C42C7}" type="slidenum">
              <a:rPr lang="x-none" smtClean="0"/>
              <a:pPr>
                <a:defRPr/>
              </a:pPr>
              <a:t>9</a:t>
            </a:fld>
            <a:endParaRPr lang="en-US"/>
          </a:p>
        </p:txBody>
      </p:sp>
    </p:spTree>
    <p:extLst>
      <p:ext uri="{BB962C8B-B14F-4D97-AF65-F5344CB8AC3E}">
        <p14:creationId xmlns="" xmlns:p14="http://schemas.microsoft.com/office/powerpoint/2010/main" val="962686949"/>
      </p:ext>
    </p:extLst>
  </p:cSld>
  <p:clrMapOvr>
    <a:masterClrMapping/>
  </p:clrMapOvr>
</p:sld>
</file>

<file path=ppt/theme/theme1.xml><?xml version="1.0" encoding="utf-8"?>
<a:theme xmlns:a="http://schemas.openxmlformats.org/drawingml/2006/main" name="Socke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4387</TotalTime>
  <Words>4245</Words>
  <Application>Microsoft Office PowerPoint</Application>
  <PresentationFormat>On-screen Show (4:3)</PresentationFormat>
  <Paragraphs>407</Paragraphs>
  <Slides>23</Slides>
  <Notes>16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Sockets</vt:lpstr>
      <vt:lpstr>Overview of Security Concepts</vt:lpstr>
      <vt:lpstr>Outline</vt:lpstr>
      <vt:lpstr>What is Security?</vt:lpstr>
      <vt:lpstr>What is Security?</vt:lpstr>
      <vt:lpstr>Real-World Security</vt:lpstr>
      <vt:lpstr>Core Goals of Security (CIA Triad)</vt:lpstr>
      <vt:lpstr>Core Goals of Computer Security</vt:lpstr>
      <vt:lpstr>Three Security Properties</vt:lpstr>
      <vt:lpstr>Example Attack Scenario Compromising  Availability</vt:lpstr>
      <vt:lpstr>How to achieve security goals?</vt:lpstr>
      <vt:lpstr>About the adversary</vt:lpstr>
      <vt:lpstr>Tools for Ensuring Confidentiality(1/2)</vt:lpstr>
      <vt:lpstr>Tools for confidentiality (2/3)</vt:lpstr>
      <vt:lpstr>Tools for integrity</vt:lpstr>
      <vt:lpstr>Tools for availability</vt:lpstr>
      <vt:lpstr>Summary of Tools for achieving CIA</vt:lpstr>
      <vt:lpstr>Exercise</vt:lpstr>
      <vt:lpstr>Security concepts: Threat, Vulnerability, Risk and Controls</vt:lpstr>
      <vt:lpstr>The relationships among the different security concepts</vt:lpstr>
      <vt:lpstr>Vulnerability</vt:lpstr>
      <vt:lpstr>Threat</vt:lpstr>
      <vt:lpstr>Control</vt:lpstr>
      <vt:lpstr>Summing Up</vt:lpstr>
    </vt:vector>
  </TitlesOfParts>
  <Manager>Intro to Security</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Security</dc:title>
  <dc:creator>ae</dc:creator>
  <cp:lastModifiedBy>Armstrong Nhlabatsi</cp:lastModifiedBy>
  <cp:revision>129</cp:revision>
  <dcterms:created xsi:type="dcterms:W3CDTF">2014-02-06T10:48:13Z</dcterms:created>
  <dcterms:modified xsi:type="dcterms:W3CDTF">2021-08-18T11:02:02Z</dcterms:modified>
</cp:coreProperties>
</file>