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55" r:id="rId2"/>
    <p:sldId id="411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49" r:id="rId17"/>
    <p:sldId id="425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40" r:id="rId26"/>
    <p:sldId id="441" r:id="rId27"/>
    <p:sldId id="442" r:id="rId28"/>
    <p:sldId id="443" r:id="rId29"/>
    <p:sldId id="352" r:id="rId30"/>
    <p:sldId id="354" r:id="rId31"/>
    <p:sldId id="37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vrim Una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39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F336EF-98FE-D541-880B-B2E56D4083E9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E49885-E191-544C-A0A4-6BA9B8833CDE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Assets Analysis</a:t>
          </a:r>
        </a:p>
      </dgm:t>
    </dgm:pt>
    <dgm:pt modelId="{ADADD6D6-BA55-A546-AF61-8B8D008E6948}" type="parTrans" cxnId="{61B8E73F-4C18-3D43-A940-B324348C5E7A}">
      <dgm:prSet/>
      <dgm:spPr/>
      <dgm:t>
        <a:bodyPr/>
        <a:lstStyle/>
        <a:p>
          <a:endParaRPr lang="en-US"/>
        </a:p>
      </dgm:t>
    </dgm:pt>
    <dgm:pt modelId="{30EC8496-4F14-834E-B27D-D70E571B436F}" type="sibTrans" cxnId="{61B8E73F-4C18-3D43-A940-B324348C5E7A}">
      <dgm:prSet/>
      <dgm:spPr/>
      <dgm:t>
        <a:bodyPr/>
        <a:lstStyle/>
        <a:p>
          <a:endParaRPr lang="en-US"/>
        </a:p>
      </dgm:t>
    </dgm:pt>
    <dgm:pt modelId="{826F4F3A-8EB4-E446-A09C-E87394F89C67}">
      <dgm:prSet phldrT="[Text]"/>
      <dgm:spPr/>
      <dgm:t>
        <a:bodyPr/>
        <a:lstStyle/>
        <a:p>
          <a:r>
            <a:rPr lang="en-US" dirty="0"/>
            <a:t>Asset Inventory</a:t>
          </a:r>
        </a:p>
      </dgm:t>
    </dgm:pt>
    <dgm:pt modelId="{1CA950CB-68F0-D548-BB16-9E2B9A2D0F35}" type="parTrans" cxnId="{0E2827EC-6C26-FC4E-B84F-D35FAFD90373}">
      <dgm:prSet/>
      <dgm:spPr/>
      <dgm:t>
        <a:bodyPr/>
        <a:lstStyle/>
        <a:p>
          <a:endParaRPr lang="en-US"/>
        </a:p>
      </dgm:t>
    </dgm:pt>
    <dgm:pt modelId="{8DB729FF-6310-9040-925F-580D675765AD}" type="sibTrans" cxnId="{0E2827EC-6C26-FC4E-B84F-D35FAFD90373}">
      <dgm:prSet/>
      <dgm:spPr/>
      <dgm:t>
        <a:bodyPr/>
        <a:lstStyle/>
        <a:p>
          <a:endParaRPr lang="en-US"/>
        </a:p>
      </dgm:t>
    </dgm:pt>
    <dgm:pt modelId="{53AF981E-7825-8E43-8BD4-CA7ECBF4497D}">
      <dgm:prSet phldrT="[Text]"/>
      <dgm:spPr/>
      <dgm:t>
        <a:bodyPr/>
        <a:lstStyle/>
        <a:p>
          <a:r>
            <a:rPr lang="en-US" dirty="0"/>
            <a:t>Asset Valuation</a:t>
          </a:r>
        </a:p>
      </dgm:t>
    </dgm:pt>
    <dgm:pt modelId="{743F8806-942F-3F42-AB7B-45EBD128340C}" type="parTrans" cxnId="{5976FB01-245C-544D-ADF5-8F868920784B}">
      <dgm:prSet/>
      <dgm:spPr/>
      <dgm:t>
        <a:bodyPr/>
        <a:lstStyle/>
        <a:p>
          <a:endParaRPr lang="en-US"/>
        </a:p>
      </dgm:t>
    </dgm:pt>
    <dgm:pt modelId="{D0EB7BB4-C667-AE4A-8A56-90812A35CDC1}" type="sibTrans" cxnId="{5976FB01-245C-544D-ADF5-8F868920784B}">
      <dgm:prSet/>
      <dgm:spPr/>
      <dgm:t>
        <a:bodyPr/>
        <a:lstStyle/>
        <a:p>
          <a:endParaRPr lang="en-US"/>
        </a:p>
      </dgm:t>
    </dgm:pt>
    <dgm:pt modelId="{8A721967-024D-CF44-9523-DD1AF6BB9015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Threat Analysis</a:t>
          </a:r>
        </a:p>
      </dgm:t>
    </dgm:pt>
    <dgm:pt modelId="{ED3A3FCB-317A-FE4A-865A-1C967AE58C6D}" type="parTrans" cxnId="{7ABB3F82-BDE6-3147-812A-5019BDCFAB2A}">
      <dgm:prSet/>
      <dgm:spPr/>
      <dgm:t>
        <a:bodyPr/>
        <a:lstStyle/>
        <a:p>
          <a:endParaRPr lang="en-US"/>
        </a:p>
      </dgm:t>
    </dgm:pt>
    <dgm:pt modelId="{EB564FDF-0DD6-854F-A7F7-256A8C1457F3}" type="sibTrans" cxnId="{7ABB3F82-BDE6-3147-812A-5019BDCFAB2A}">
      <dgm:prSet/>
      <dgm:spPr/>
      <dgm:t>
        <a:bodyPr/>
        <a:lstStyle/>
        <a:p>
          <a:endParaRPr lang="en-US"/>
        </a:p>
      </dgm:t>
    </dgm:pt>
    <dgm:pt modelId="{1E0ECE5D-F9EC-A44B-8297-FC838D8D8BAB}">
      <dgm:prSet phldrT="[Text]"/>
      <dgm:spPr/>
      <dgm:t>
        <a:bodyPr/>
        <a:lstStyle/>
        <a:p>
          <a:r>
            <a:rPr lang="en-US" dirty="0"/>
            <a:t>Threat Agents</a:t>
          </a:r>
        </a:p>
      </dgm:t>
    </dgm:pt>
    <dgm:pt modelId="{3842A0E4-8CC4-4143-BAE8-CFCB3D509345}" type="parTrans" cxnId="{080FAC0F-FDA7-1B4B-8664-11862218371B}">
      <dgm:prSet/>
      <dgm:spPr/>
      <dgm:t>
        <a:bodyPr/>
        <a:lstStyle/>
        <a:p>
          <a:endParaRPr lang="en-US"/>
        </a:p>
      </dgm:t>
    </dgm:pt>
    <dgm:pt modelId="{2697621D-05B3-B94F-AA7F-5D7F418C5FF6}" type="sibTrans" cxnId="{080FAC0F-FDA7-1B4B-8664-11862218371B}">
      <dgm:prSet/>
      <dgm:spPr/>
      <dgm:t>
        <a:bodyPr/>
        <a:lstStyle/>
        <a:p>
          <a:endParaRPr lang="en-US"/>
        </a:p>
      </dgm:t>
    </dgm:pt>
    <dgm:pt modelId="{71299BF6-6685-214A-AF1B-4B1A792F6500}">
      <dgm:prSet phldrT="[Text]"/>
      <dgm:spPr/>
      <dgm:t>
        <a:bodyPr/>
        <a:lstStyle/>
        <a:p>
          <a:r>
            <a:rPr lang="en-US" dirty="0"/>
            <a:t>Threat Classification</a:t>
          </a:r>
        </a:p>
      </dgm:t>
    </dgm:pt>
    <dgm:pt modelId="{8C3C272F-816D-684B-B37A-8142740FD6E2}" type="parTrans" cxnId="{6282E45F-B6F4-144B-9165-A23166251588}">
      <dgm:prSet/>
      <dgm:spPr/>
      <dgm:t>
        <a:bodyPr/>
        <a:lstStyle/>
        <a:p>
          <a:endParaRPr lang="en-US"/>
        </a:p>
      </dgm:t>
    </dgm:pt>
    <dgm:pt modelId="{10C95B3B-C525-5143-8C61-B47CB9FCA40D}" type="sibTrans" cxnId="{6282E45F-B6F4-144B-9165-A23166251588}">
      <dgm:prSet/>
      <dgm:spPr/>
      <dgm:t>
        <a:bodyPr/>
        <a:lstStyle/>
        <a:p>
          <a:endParaRPr lang="en-US"/>
        </a:p>
      </dgm:t>
    </dgm:pt>
    <dgm:pt modelId="{F0507DDE-4147-D14B-B28D-BEDD58423E11}">
      <dgm:prSet phldrT="[Text]" custT="1"/>
      <dgm:spPr/>
      <dgm:t>
        <a:bodyPr/>
        <a:lstStyle/>
        <a:p>
          <a:r>
            <a:rPr lang="en-US" sz="1600" b="1" dirty="0">
              <a:solidFill>
                <a:srgbClr val="FF0000"/>
              </a:solidFill>
            </a:rPr>
            <a:t>Security Requirements</a:t>
          </a:r>
        </a:p>
      </dgm:t>
    </dgm:pt>
    <dgm:pt modelId="{A0E275B3-0C8E-F643-A9B2-6C1C1279C371}" type="parTrans" cxnId="{BF6B4C5B-1883-5845-96CF-CCACA38724C7}">
      <dgm:prSet/>
      <dgm:spPr/>
      <dgm:t>
        <a:bodyPr/>
        <a:lstStyle/>
        <a:p>
          <a:endParaRPr lang="en-US"/>
        </a:p>
      </dgm:t>
    </dgm:pt>
    <dgm:pt modelId="{D8A8AFA8-006A-5548-A4A5-54FE514D69F9}" type="sibTrans" cxnId="{BF6B4C5B-1883-5845-96CF-CCACA38724C7}">
      <dgm:prSet/>
      <dgm:spPr/>
      <dgm:t>
        <a:bodyPr/>
        <a:lstStyle/>
        <a:p>
          <a:endParaRPr lang="en-US"/>
        </a:p>
      </dgm:t>
    </dgm:pt>
    <dgm:pt modelId="{CBC83C7E-0468-854A-AC23-BC9384AC594E}">
      <dgm:prSet phldrT="[Text]"/>
      <dgm:spPr/>
      <dgm:t>
        <a:bodyPr/>
        <a:lstStyle/>
        <a:p>
          <a:r>
            <a:rPr lang="en-US" dirty="0"/>
            <a:t>Functional Requirements</a:t>
          </a:r>
        </a:p>
      </dgm:t>
    </dgm:pt>
    <dgm:pt modelId="{7C52FD78-7818-FD47-89B3-E6C246F40F58}" type="parTrans" cxnId="{F8D66F05-6BEC-4746-8F89-9BB0C2A9A732}">
      <dgm:prSet/>
      <dgm:spPr/>
      <dgm:t>
        <a:bodyPr/>
        <a:lstStyle/>
        <a:p>
          <a:endParaRPr lang="en-US"/>
        </a:p>
      </dgm:t>
    </dgm:pt>
    <dgm:pt modelId="{DBAEC85A-5E94-D043-9E5F-8D13A91A875B}" type="sibTrans" cxnId="{F8D66F05-6BEC-4746-8F89-9BB0C2A9A732}">
      <dgm:prSet/>
      <dgm:spPr/>
      <dgm:t>
        <a:bodyPr/>
        <a:lstStyle/>
        <a:p>
          <a:endParaRPr lang="en-US"/>
        </a:p>
      </dgm:t>
    </dgm:pt>
    <dgm:pt modelId="{57ACC775-8645-544E-863C-67831E398362}">
      <dgm:prSet phldrT="[Text]"/>
      <dgm:spPr/>
      <dgm:t>
        <a:bodyPr/>
        <a:lstStyle/>
        <a:p>
          <a:r>
            <a:rPr lang="en-US" dirty="0"/>
            <a:t>Non-Functional Requirements</a:t>
          </a:r>
        </a:p>
      </dgm:t>
    </dgm:pt>
    <dgm:pt modelId="{AC85A738-DC69-BD49-946C-C11BD838B486}" type="parTrans" cxnId="{F45771FD-9222-6641-BF04-19D70AA073FB}">
      <dgm:prSet/>
      <dgm:spPr/>
      <dgm:t>
        <a:bodyPr/>
        <a:lstStyle/>
        <a:p>
          <a:endParaRPr lang="en-US"/>
        </a:p>
      </dgm:t>
    </dgm:pt>
    <dgm:pt modelId="{09545387-6CCE-3546-BE75-96C4C8DCC14B}" type="sibTrans" cxnId="{F45771FD-9222-6641-BF04-19D70AA073FB}">
      <dgm:prSet/>
      <dgm:spPr/>
      <dgm:t>
        <a:bodyPr/>
        <a:lstStyle/>
        <a:p>
          <a:endParaRPr lang="en-US"/>
        </a:p>
      </dgm:t>
    </dgm:pt>
    <dgm:pt modelId="{FD7CCFA6-56C4-A74A-B003-1025C2A0FEBE}">
      <dgm:prSet phldrT="[Text]" custT="1"/>
      <dgm:spPr/>
      <dgm:t>
        <a:bodyPr/>
        <a:lstStyle/>
        <a:p>
          <a:r>
            <a:rPr lang="en-US" sz="1600" dirty="0"/>
            <a:t>SRS (Security Requirements Statement)/SSRS (Systems Specific Security Requirements Statement)</a:t>
          </a:r>
        </a:p>
      </dgm:t>
    </dgm:pt>
    <dgm:pt modelId="{728BA6FF-3EF0-B94E-9B63-0395A362FB0C}" type="parTrans" cxnId="{4A5A6080-8D3C-7C4D-881B-CD8923BF2EBD}">
      <dgm:prSet/>
      <dgm:spPr/>
      <dgm:t>
        <a:bodyPr/>
        <a:lstStyle/>
        <a:p>
          <a:endParaRPr lang="en-US"/>
        </a:p>
      </dgm:t>
    </dgm:pt>
    <dgm:pt modelId="{A71DE456-839B-2C4D-BF64-95E0FE0E2C42}" type="sibTrans" cxnId="{4A5A6080-8D3C-7C4D-881B-CD8923BF2EBD}">
      <dgm:prSet/>
      <dgm:spPr/>
      <dgm:t>
        <a:bodyPr/>
        <a:lstStyle/>
        <a:p>
          <a:endParaRPr lang="en-US"/>
        </a:p>
      </dgm:t>
    </dgm:pt>
    <dgm:pt modelId="{894B40EF-5850-1A4D-9A2A-A8D8A403D1C5}">
      <dgm:prSet phldrT="[Text]" custT="1"/>
      <dgm:spPr/>
      <dgm:t>
        <a:bodyPr/>
        <a:lstStyle/>
        <a:p>
          <a:r>
            <a:rPr lang="en-US" sz="1800" dirty="0"/>
            <a:t>ISRA-Initial Security Risk Assessment</a:t>
          </a:r>
        </a:p>
      </dgm:t>
    </dgm:pt>
    <dgm:pt modelId="{5AEAC331-7BD1-C34E-B24C-4031D945CFE3}" type="parTrans" cxnId="{7DDE1B12-E308-154D-B220-5B1BC4AA75F4}">
      <dgm:prSet/>
      <dgm:spPr/>
      <dgm:t>
        <a:bodyPr/>
        <a:lstStyle/>
        <a:p>
          <a:endParaRPr lang="en-US"/>
        </a:p>
      </dgm:t>
    </dgm:pt>
    <dgm:pt modelId="{5374B29E-1434-304D-A186-B3580BBC3292}" type="sibTrans" cxnId="{7DDE1B12-E308-154D-B220-5B1BC4AA75F4}">
      <dgm:prSet/>
      <dgm:spPr/>
      <dgm:t>
        <a:bodyPr/>
        <a:lstStyle/>
        <a:p>
          <a:endParaRPr lang="en-US"/>
        </a:p>
      </dgm:t>
    </dgm:pt>
    <dgm:pt modelId="{19E40FD7-D475-8041-8B47-26592453F627}" type="pres">
      <dgm:prSet presAssocID="{93F336EF-98FE-D541-880B-B2E56D4083E9}" presName="Name0" presStyleCnt="0">
        <dgm:presLayoutVars>
          <dgm:dir/>
          <dgm:animLvl val="lvl"/>
          <dgm:resizeHandles val="exact"/>
        </dgm:presLayoutVars>
      </dgm:prSet>
      <dgm:spPr/>
    </dgm:pt>
    <dgm:pt modelId="{92168107-138F-584F-98D4-134EF340F88B}" type="pres">
      <dgm:prSet presAssocID="{FD7CCFA6-56C4-A74A-B003-1025C2A0FEBE}" presName="boxAndChildren" presStyleCnt="0"/>
      <dgm:spPr/>
    </dgm:pt>
    <dgm:pt modelId="{DDF4F110-9E3D-1049-A12A-94E733F6FB3D}" type="pres">
      <dgm:prSet presAssocID="{FD7CCFA6-56C4-A74A-B003-1025C2A0FEBE}" presName="parentTextBox" presStyleLbl="node1" presStyleIdx="0" presStyleCnt="5"/>
      <dgm:spPr/>
    </dgm:pt>
    <dgm:pt modelId="{FDAA6805-07D1-774B-9FC0-BF55B74BCA38}" type="pres">
      <dgm:prSet presAssocID="{D8A8AFA8-006A-5548-A4A5-54FE514D69F9}" presName="sp" presStyleCnt="0"/>
      <dgm:spPr/>
    </dgm:pt>
    <dgm:pt modelId="{4F1A7849-6E30-D74A-8935-79452C74BA7A}" type="pres">
      <dgm:prSet presAssocID="{F0507DDE-4147-D14B-B28D-BEDD58423E11}" presName="arrowAndChildren" presStyleCnt="0"/>
      <dgm:spPr/>
    </dgm:pt>
    <dgm:pt modelId="{D2F3D93E-87B1-9B49-8A18-A2FF59BD26A6}" type="pres">
      <dgm:prSet presAssocID="{F0507DDE-4147-D14B-B28D-BEDD58423E11}" presName="parentTextArrow" presStyleLbl="node1" presStyleIdx="0" presStyleCnt="5"/>
      <dgm:spPr/>
    </dgm:pt>
    <dgm:pt modelId="{1DDB8769-3FC3-5745-8A70-FFAAE9DADF94}" type="pres">
      <dgm:prSet presAssocID="{F0507DDE-4147-D14B-B28D-BEDD58423E11}" presName="arrow" presStyleLbl="node1" presStyleIdx="1" presStyleCnt="5"/>
      <dgm:spPr/>
    </dgm:pt>
    <dgm:pt modelId="{C7C351BB-430F-7746-B4CD-66608A0F197C}" type="pres">
      <dgm:prSet presAssocID="{F0507DDE-4147-D14B-B28D-BEDD58423E11}" presName="descendantArrow" presStyleCnt="0"/>
      <dgm:spPr/>
    </dgm:pt>
    <dgm:pt modelId="{C1960163-0207-CB41-A540-1DF7FCFE209D}" type="pres">
      <dgm:prSet presAssocID="{CBC83C7E-0468-854A-AC23-BC9384AC594E}" presName="childTextArrow" presStyleLbl="fgAccFollowNode1" presStyleIdx="0" presStyleCnt="6">
        <dgm:presLayoutVars>
          <dgm:bulletEnabled val="1"/>
        </dgm:presLayoutVars>
      </dgm:prSet>
      <dgm:spPr/>
    </dgm:pt>
    <dgm:pt modelId="{6D0DAA04-66BC-7346-8B20-7F567D04E6D5}" type="pres">
      <dgm:prSet presAssocID="{57ACC775-8645-544E-863C-67831E398362}" presName="childTextArrow" presStyleLbl="fgAccFollowNode1" presStyleIdx="1" presStyleCnt="6">
        <dgm:presLayoutVars>
          <dgm:bulletEnabled val="1"/>
        </dgm:presLayoutVars>
      </dgm:prSet>
      <dgm:spPr/>
    </dgm:pt>
    <dgm:pt modelId="{BB6B63C4-B8A6-C14E-97BC-3378FDD5291F}" type="pres">
      <dgm:prSet presAssocID="{5374B29E-1434-304D-A186-B3580BBC3292}" presName="sp" presStyleCnt="0"/>
      <dgm:spPr/>
    </dgm:pt>
    <dgm:pt modelId="{0391FD91-FD2E-C14E-9525-C2F68EBB298B}" type="pres">
      <dgm:prSet presAssocID="{894B40EF-5850-1A4D-9A2A-A8D8A403D1C5}" presName="arrowAndChildren" presStyleCnt="0"/>
      <dgm:spPr/>
    </dgm:pt>
    <dgm:pt modelId="{4D35BAC0-26DA-4C42-80FA-B3A0D8FCF801}" type="pres">
      <dgm:prSet presAssocID="{894B40EF-5850-1A4D-9A2A-A8D8A403D1C5}" presName="parentTextArrow" presStyleLbl="node1" presStyleIdx="2" presStyleCnt="5"/>
      <dgm:spPr/>
    </dgm:pt>
    <dgm:pt modelId="{49CD14E6-C2B0-3341-9BC8-8EDD3B2292C8}" type="pres">
      <dgm:prSet presAssocID="{EB564FDF-0DD6-854F-A7F7-256A8C1457F3}" presName="sp" presStyleCnt="0"/>
      <dgm:spPr/>
    </dgm:pt>
    <dgm:pt modelId="{D8B42EEF-BD67-734B-8E99-1D4B8527F856}" type="pres">
      <dgm:prSet presAssocID="{8A721967-024D-CF44-9523-DD1AF6BB9015}" presName="arrowAndChildren" presStyleCnt="0"/>
      <dgm:spPr/>
    </dgm:pt>
    <dgm:pt modelId="{B80E26A6-8557-454E-8D6C-0E634CCEDE7F}" type="pres">
      <dgm:prSet presAssocID="{8A721967-024D-CF44-9523-DD1AF6BB9015}" presName="parentTextArrow" presStyleLbl="node1" presStyleIdx="2" presStyleCnt="5"/>
      <dgm:spPr/>
    </dgm:pt>
    <dgm:pt modelId="{61155D00-8821-FB4D-B9D5-BA919490C3E6}" type="pres">
      <dgm:prSet presAssocID="{8A721967-024D-CF44-9523-DD1AF6BB9015}" presName="arrow" presStyleLbl="node1" presStyleIdx="3" presStyleCnt="5"/>
      <dgm:spPr/>
    </dgm:pt>
    <dgm:pt modelId="{ECEEA4DA-4A78-5E45-ABA3-F7EA5055B7DA}" type="pres">
      <dgm:prSet presAssocID="{8A721967-024D-CF44-9523-DD1AF6BB9015}" presName="descendantArrow" presStyleCnt="0"/>
      <dgm:spPr/>
    </dgm:pt>
    <dgm:pt modelId="{6BCF115D-5345-D74D-AFAC-CA5C3FD4B813}" type="pres">
      <dgm:prSet presAssocID="{1E0ECE5D-F9EC-A44B-8297-FC838D8D8BAB}" presName="childTextArrow" presStyleLbl="fgAccFollowNode1" presStyleIdx="2" presStyleCnt="6">
        <dgm:presLayoutVars>
          <dgm:bulletEnabled val="1"/>
        </dgm:presLayoutVars>
      </dgm:prSet>
      <dgm:spPr/>
    </dgm:pt>
    <dgm:pt modelId="{7DD6A4A7-DB84-344A-8D73-2B1B5731B480}" type="pres">
      <dgm:prSet presAssocID="{71299BF6-6685-214A-AF1B-4B1A792F6500}" presName="childTextArrow" presStyleLbl="fgAccFollowNode1" presStyleIdx="3" presStyleCnt="6">
        <dgm:presLayoutVars>
          <dgm:bulletEnabled val="1"/>
        </dgm:presLayoutVars>
      </dgm:prSet>
      <dgm:spPr/>
    </dgm:pt>
    <dgm:pt modelId="{2BE8FA95-EECD-464A-9BBC-41ADAF84C8A6}" type="pres">
      <dgm:prSet presAssocID="{30EC8496-4F14-834E-B27D-D70E571B436F}" presName="sp" presStyleCnt="0"/>
      <dgm:spPr/>
    </dgm:pt>
    <dgm:pt modelId="{87A1FD02-E42A-5549-8A33-C4B3FC819762}" type="pres">
      <dgm:prSet presAssocID="{25E49885-E191-544C-A0A4-6BA9B8833CDE}" presName="arrowAndChildren" presStyleCnt="0"/>
      <dgm:spPr/>
    </dgm:pt>
    <dgm:pt modelId="{0001D0A1-1191-AF4D-AC01-4253E2AE7E59}" type="pres">
      <dgm:prSet presAssocID="{25E49885-E191-544C-A0A4-6BA9B8833CDE}" presName="parentTextArrow" presStyleLbl="node1" presStyleIdx="3" presStyleCnt="5"/>
      <dgm:spPr/>
    </dgm:pt>
    <dgm:pt modelId="{93291AE5-D076-9045-94F5-52EE824B8F9A}" type="pres">
      <dgm:prSet presAssocID="{25E49885-E191-544C-A0A4-6BA9B8833CDE}" presName="arrow" presStyleLbl="node1" presStyleIdx="4" presStyleCnt="5"/>
      <dgm:spPr/>
    </dgm:pt>
    <dgm:pt modelId="{F85B8A24-B9FE-124F-B81A-45AECF53AC0C}" type="pres">
      <dgm:prSet presAssocID="{25E49885-E191-544C-A0A4-6BA9B8833CDE}" presName="descendantArrow" presStyleCnt="0"/>
      <dgm:spPr/>
    </dgm:pt>
    <dgm:pt modelId="{918CD30E-9E58-5748-9352-5D66FDEEA917}" type="pres">
      <dgm:prSet presAssocID="{826F4F3A-8EB4-E446-A09C-E87394F89C67}" presName="childTextArrow" presStyleLbl="fgAccFollowNode1" presStyleIdx="4" presStyleCnt="6">
        <dgm:presLayoutVars>
          <dgm:bulletEnabled val="1"/>
        </dgm:presLayoutVars>
      </dgm:prSet>
      <dgm:spPr/>
    </dgm:pt>
    <dgm:pt modelId="{23A40CE6-628F-FF4A-980E-42964FA6E489}" type="pres">
      <dgm:prSet presAssocID="{53AF981E-7825-8E43-8BD4-CA7ECBF4497D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5976FB01-245C-544D-ADF5-8F868920784B}" srcId="{25E49885-E191-544C-A0A4-6BA9B8833CDE}" destId="{53AF981E-7825-8E43-8BD4-CA7ECBF4497D}" srcOrd="1" destOrd="0" parTransId="{743F8806-942F-3F42-AB7B-45EBD128340C}" sibTransId="{D0EB7BB4-C667-AE4A-8A56-90812A35CDC1}"/>
    <dgm:cxn modelId="{F8D66F05-6BEC-4746-8F89-9BB0C2A9A732}" srcId="{F0507DDE-4147-D14B-B28D-BEDD58423E11}" destId="{CBC83C7E-0468-854A-AC23-BC9384AC594E}" srcOrd="0" destOrd="0" parTransId="{7C52FD78-7818-FD47-89B3-E6C246F40F58}" sibTransId="{DBAEC85A-5E94-D043-9E5F-8D13A91A875B}"/>
    <dgm:cxn modelId="{080FAC0F-FDA7-1B4B-8664-11862218371B}" srcId="{8A721967-024D-CF44-9523-DD1AF6BB9015}" destId="{1E0ECE5D-F9EC-A44B-8297-FC838D8D8BAB}" srcOrd="0" destOrd="0" parTransId="{3842A0E4-8CC4-4143-BAE8-CFCB3D509345}" sibTransId="{2697621D-05B3-B94F-AA7F-5D7F418C5FF6}"/>
    <dgm:cxn modelId="{7DDE1B12-E308-154D-B220-5B1BC4AA75F4}" srcId="{93F336EF-98FE-D541-880B-B2E56D4083E9}" destId="{894B40EF-5850-1A4D-9A2A-A8D8A403D1C5}" srcOrd="2" destOrd="0" parTransId="{5AEAC331-7BD1-C34E-B24C-4031D945CFE3}" sibTransId="{5374B29E-1434-304D-A186-B3580BBC3292}"/>
    <dgm:cxn modelId="{CD10F316-96BE-C945-9D2F-C6462260459B}" type="presOf" srcId="{F0507DDE-4147-D14B-B28D-BEDD58423E11}" destId="{D2F3D93E-87B1-9B49-8A18-A2FF59BD26A6}" srcOrd="0" destOrd="0" presId="urn:microsoft.com/office/officeart/2005/8/layout/process4"/>
    <dgm:cxn modelId="{1E515517-1C34-B546-8E03-70138E68B609}" type="presOf" srcId="{71299BF6-6685-214A-AF1B-4B1A792F6500}" destId="{7DD6A4A7-DB84-344A-8D73-2B1B5731B480}" srcOrd="0" destOrd="0" presId="urn:microsoft.com/office/officeart/2005/8/layout/process4"/>
    <dgm:cxn modelId="{FFDA0D1C-B69B-8D4F-9A0F-2A0A361557B7}" type="presOf" srcId="{53AF981E-7825-8E43-8BD4-CA7ECBF4497D}" destId="{23A40CE6-628F-FF4A-980E-42964FA6E489}" srcOrd="0" destOrd="0" presId="urn:microsoft.com/office/officeart/2005/8/layout/process4"/>
    <dgm:cxn modelId="{B8C1761E-F3F0-634F-AE00-84D209A5A8A5}" type="presOf" srcId="{F0507DDE-4147-D14B-B28D-BEDD58423E11}" destId="{1DDB8769-3FC3-5745-8A70-FFAAE9DADF94}" srcOrd="1" destOrd="0" presId="urn:microsoft.com/office/officeart/2005/8/layout/process4"/>
    <dgm:cxn modelId="{61B8E73F-4C18-3D43-A940-B324348C5E7A}" srcId="{93F336EF-98FE-D541-880B-B2E56D4083E9}" destId="{25E49885-E191-544C-A0A4-6BA9B8833CDE}" srcOrd="0" destOrd="0" parTransId="{ADADD6D6-BA55-A546-AF61-8B8D008E6948}" sibTransId="{30EC8496-4F14-834E-B27D-D70E571B436F}"/>
    <dgm:cxn modelId="{BF6B4C5B-1883-5845-96CF-CCACA38724C7}" srcId="{93F336EF-98FE-D541-880B-B2E56D4083E9}" destId="{F0507DDE-4147-D14B-B28D-BEDD58423E11}" srcOrd="3" destOrd="0" parTransId="{A0E275B3-0C8E-F643-A9B2-6C1C1279C371}" sibTransId="{D8A8AFA8-006A-5548-A4A5-54FE514D69F9}"/>
    <dgm:cxn modelId="{6282E45F-B6F4-144B-9165-A23166251588}" srcId="{8A721967-024D-CF44-9523-DD1AF6BB9015}" destId="{71299BF6-6685-214A-AF1B-4B1A792F6500}" srcOrd="1" destOrd="0" parTransId="{8C3C272F-816D-684B-B37A-8142740FD6E2}" sibTransId="{10C95B3B-C525-5143-8C61-B47CB9FCA40D}"/>
    <dgm:cxn modelId="{962DD461-D4F2-704D-A4A2-EACFD2C024EC}" type="presOf" srcId="{FD7CCFA6-56C4-A74A-B003-1025C2A0FEBE}" destId="{DDF4F110-9E3D-1049-A12A-94E733F6FB3D}" srcOrd="0" destOrd="0" presId="urn:microsoft.com/office/officeart/2005/8/layout/process4"/>
    <dgm:cxn modelId="{AAB65E66-1E33-E94E-8277-24F94AB0BA75}" type="presOf" srcId="{826F4F3A-8EB4-E446-A09C-E87394F89C67}" destId="{918CD30E-9E58-5748-9352-5D66FDEEA917}" srcOrd="0" destOrd="0" presId="urn:microsoft.com/office/officeart/2005/8/layout/process4"/>
    <dgm:cxn modelId="{96EA6567-912E-654A-9E93-62820BFC7DCB}" type="presOf" srcId="{8A721967-024D-CF44-9523-DD1AF6BB9015}" destId="{B80E26A6-8557-454E-8D6C-0E634CCEDE7F}" srcOrd="0" destOrd="0" presId="urn:microsoft.com/office/officeart/2005/8/layout/process4"/>
    <dgm:cxn modelId="{04E94B50-8A66-7F42-A733-4BB01D6D1696}" type="presOf" srcId="{93F336EF-98FE-D541-880B-B2E56D4083E9}" destId="{19E40FD7-D475-8041-8B47-26592453F627}" srcOrd="0" destOrd="0" presId="urn:microsoft.com/office/officeart/2005/8/layout/process4"/>
    <dgm:cxn modelId="{3F926D73-FD8C-4842-A667-3B0D6C49600A}" type="presOf" srcId="{57ACC775-8645-544E-863C-67831E398362}" destId="{6D0DAA04-66BC-7346-8B20-7F567D04E6D5}" srcOrd="0" destOrd="0" presId="urn:microsoft.com/office/officeart/2005/8/layout/process4"/>
    <dgm:cxn modelId="{D11D6C7A-324D-CF48-AC1F-D6BC3CFD6444}" type="presOf" srcId="{1E0ECE5D-F9EC-A44B-8297-FC838D8D8BAB}" destId="{6BCF115D-5345-D74D-AFAC-CA5C3FD4B813}" srcOrd="0" destOrd="0" presId="urn:microsoft.com/office/officeart/2005/8/layout/process4"/>
    <dgm:cxn modelId="{4A5A6080-8D3C-7C4D-881B-CD8923BF2EBD}" srcId="{93F336EF-98FE-D541-880B-B2E56D4083E9}" destId="{FD7CCFA6-56C4-A74A-B003-1025C2A0FEBE}" srcOrd="4" destOrd="0" parTransId="{728BA6FF-3EF0-B94E-9B63-0395A362FB0C}" sibTransId="{A71DE456-839B-2C4D-BF64-95E0FE0E2C42}"/>
    <dgm:cxn modelId="{2268DF81-323E-3C44-B2E2-96008354D898}" type="presOf" srcId="{25E49885-E191-544C-A0A4-6BA9B8833CDE}" destId="{0001D0A1-1191-AF4D-AC01-4253E2AE7E59}" srcOrd="0" destOrd="0" presId="urn:microsoft.com/office/officeart/2005/8/layout/process4"/>
    <dgm:cxn modelId="{7ABB3F82-BDE6-3147-812A-5019BDCFAB2A}" srcId="{93F336EF-98FE-D541-880B-B2E56D4083E9}" destId="{8A721967-024D-CF44-9523-DD1AF6BB9015}" srcOrd="1" destOrd="0" parTransId="{ED3A3FCB-317A-FE4A-865A-1C967AE58C6D}" sibTransId="{EB564FDF-0DD6-854F-A7F7-256A8C1457F3}"/>
    <dgm:cxn modelId="{A53F9B83-B56C-0A4B-9C98-3A7CB5CD9797}" type="presOf" srcId="{25E49885-E191-544C-A0A4-6BA9B8833CDE}" destId="{93291AE5-D076-9045-94F5-52EE824B8F9A}" srcOrd="1" destOrd="0" presId="urn:microsoft.com/office/officeart/2005/8/layout/process4"/>
    <dgm:cxn modelId="{7A841C86-05D3-434A-9584-08E787F97611}" type="presOf" srcId="{8A721967-024D-CF44-9523-DD1AF6BB9015}" destId="{61155D00-8821-FB4D-B9D5-BA919490C3E6}" srcOrd="1" destOrd="0" presId="urn:microsoft.com/office/officeart/2005/8/layout/process4"/>
    <dgm:cxn modelId="{6E8C0DB0-E457-0A41-92A9-63399C92F684}" type="presOf" srcId="{894B40EF-5850-1A4D-9A2A-A8D8A403D1C5}" destId="{4D35BAC0-26DA-4C42-80FA-B3A0D8FCF801}" srcOrd="0" destOrd="0" presId="urn:microsoft.com/office/officeart/2005/8/layout/process4"/>
    <dgm:cxn modelId="{BAB2C0C2-AA2B-D740-B149-98EC24448325}" type="presOf" srcId="{CBC83C7E-0468-854A-AC23-BC9384AC594E}" destId="{C1960163-0207-CB41-A540-1DF7FCFE209D}" srcOrd="0" destOrd="0" presId="urn:microsoft.com/office/officeart/2005/8/layout/process4"/>
    <dgm:cxn modelId="{0E2827EC-6C26-FC4E-B84F-D35FAFD90373}" srcId="{25E49885-E191-544C-A0A4-6BA9B8833CDE}" destId="{826F4F3A-8EB4-E446-A09C-E87394F89C67}" srcOrd="0" destOrd="0" parTransId="{1CA950CB-68F0-D548-BB16-9E2B9A2D0F35}" sibTransId="{8DB729FF-6310-9040-925F-580D675765AD}"/>
    <dgm:cxn modelId="{F45771FD-9222-6641-BF04-19D70AA073FB}" srcId="{F0507DDE-4147-D14B-B28D-BEDD58423E11}" destId="{57ACC775-8645-544E-863C-67831E398362}" srcOrd="1" destOrd="0" parTransId="{AC85A738-DC69-BD49-946C-C11BD838B486}" sibTransId="{09545387-6CCE-3546-BE75-96C4C8DCC14B}"/>
    <dgm:cxn modelId="{42814D7C-D4B9-6842-9C13-CDCC9EBC8E49}" type="presParOf" srcId="{19E40FD7-D475-8041-8B47-26592453F627}" destId="{92168107-138F-584F-98D4-134EF340F88B}" srcOrd="0" destOrd="0" presId="urn:microsoft.com/office/officeart/2005/8/layout/process4"/>
    <dgm:cxn modelId="{432578E5-2BFB-BD42-89F4-BA6B7E3270FA}" type="presParOf" srcId="{92168107-138F-584F-98D4-134EF340F88B}" destId="{DDF4F110-9E3D-1049-A12A-94E733F6FB3D}" srcOrd="0" destOrd="0" presId="urn:microsoft.com/office/officeart/2005/8/layout/process4"/>
    <dgm:cxn modelId="{B9AE2155-033A-024D-873D-B753861D57BA}" type="presParOf" srcId="{19E40FD7-D475-8041-8B47-26592453F627}" destId="{FDAA6805-07D1-774B-9FC0-BF55B74BCA38}" srcOrd="1" destOrd="0" presId="urn:microsoft.com/office/officeart/2005/8/layout/process4"/>
    <dgm:cxn modelId="{68A6DA16-3C05-A148-BCAD-FD6B0F28F8EF}" type="presParOf" srcId="{19E40FD7-D475-8041-8B47-26592453F627}" destId="{4F1A7849-6E30-D74A-8935-79452C74BA7A}" srcOrd="2" destOrd="0" presId="urn:microsoft.com/office/officeart/2005/8/layout/process4"/>
    <dgm:cxn modelId="{38EDB27C-E656-5A44-80A4-5F8C793F32C0}" type="presParOf" srcId="{4F1A7849-6E30-D74A-8935-79452C74BA7A}" destId="{D2F3D93E-87B1-9B49-8A18-A2FF59BD26A6}" srcOrd="0" destOrd="0" presId="urn:microsoft.com/office/officeart/2005/8/layout/process4"/>
    <dgm:cxn modelId="{C38DD9B3-DC3D-3E4B-9A96-FDF0634CC590}" type="presParOf" srcId="{4F1A7849-6E30-D74A-8935-79452C74BA7A}" destId="{1DDB8769-3FC3-5745-8A70-FFAAE9DADF94}" srcOrd="1" destOrd="0" presId="urn:microsoft.com/office/officeart/2005/8/layout/process4"/>
    <dgm:cxn modelId="{EFCEECB8-D352-E046-B912-618AE7EC52CC}" type="presParOf" srcId="{4F1A7849-6E30-D74A-8935-79452C74BA7A}" destId="{C7C351BB-430F-7746-B4CD-66608A0F197C}" srcOrd="2" destOrd="0" presId="urn:microsoft.com/office/officeart/2005/8/layout/process4"/>
    <dgm:cxn modelId="{650A6EC1-6F6E-D04F-94E2-385928578742}" type="presParOf" srcId="{C7C351BB-430F-7746-B4CD-66608A0F197C}" destId="{C1960163-0207-CB41-A540-1DF7FCFE209D}" srcOrd="0" destOrd="0" presId="urn:microsoft.com/office/officeart/2005/8/layout/process4"/>
    <dgm:cxn modelId="{549D3999-F7C8-964C-8D14-C3225E9A8CD1}" type="presParOf" srcId="{C7C351BB-430F-7746-B4CD-66608A0F197C}" destId="{6D0DAA04-66BC-7346-8B20-7F567D04E6D5}" srcOrd="1" destOrd="0" presId="urn:microsoft.com/office/officeart/2005/8/layout/process4"/>
    <dgm:cxn modelId="{48A42B67-F93C-1548-A51A-47DFBF42B6E3}" type="presParOf" srcId="{19E40FD7-D475-8041-8B47-26592453F627}" destId="{BB6B63C4-B8A6-C14E-97BC-3378FDD5291F}" srcOrd="3" destOrd="0" presId="urn:microsoft.com/office/officeart/2005/8/layout/process4"/>
    <dgm:cxn modelId="{590B98C2-6ADC-6042-913B-A7FA7075363F}" type="presParOf" srcId="{19E40FD7-D475-8041-8B47-26592453F627}" destId="{0391FD91-FD2E-C14E-9525-C2F68EBB298B}" srcOrd="4" destOrd="0" presId="urn:microsoft.com/office/officeart/2005/8/layout/process4"/>
    <dgm:cxn modelId="{9F97AFAB-F4FB-B346-9FC9-C3389DD9FE9A}" type="presParOf" srcId="{0391FD91-FD2E-C14E-9525-C2F68EBB298B}" destId="{4D35BAC0-26DA-4C42-80FA-B3A0D8FCF801}" srcOrd="0" destOrd="0" presId="urn:microsoft.com/office/officeart/2005/8/layout/process4"/>
    <dgm:cxn modelId="{5CBE0541-0470-9541-AED2-C95E780674E4}" type="presParOf" srcId="{19E40FD7-D475-8041-8B47-26592453F627}" destId="{49CD14E6-C2B0-3341-9BC8-8EDD3B2292C8}" srcOrd="5" destOrd="0" presId="urn:microsoft.com/office/officeart/2005/8/layout/process4"/>
    <dgm:cxn modelId="{BE881523-C10E-FE45-AD1B-87050B375C8D}" type="presParOf" srcId="{19E40FD7-D475-8041-8B47-26592453F627}" destId="{D8B42EEF-BD67-734B-8E99-1D4B8527F856}" srcOrd="6" destOrd="0" presId="urn:microsoft.com/office/officeart/2005/8/layout/process4"/>
    <dgm:cxn modelId="{0A075487-5DC6-0C40-9528-A4597D77B6BC}" type="presParOf" srcId="{D8B42EEF-BD67-734B-8E99-1D4B8527F856}" destId="{B80E26A6-8557-454E-8D6C-0E634CCEDE7F}" srcOrd="0" destOrd="0" presId="urn:microsoft.com/office/officeart/2005/8/layout/process4"/>
    <dgm:cxn modelId="{865A29F9-793C-2E4C-93AA-9DF50AC9DDDA}" type="presParOf" srcId="{D8B42EEF-BD67-734B-8E99-1D4B8527F856}" destId="{61155D00-8821-FB4D-B9D5-BA919490C3E6}" srcOrd="1" destOrd="0" presId="urn:microsoft.com/office/officeart/2005/8/layout/process4"/>
    <dgm:cxn modelId="{7DFAC4AD-FB40-684A-9E4F-04B148F712B8}" type="presParOf" srcId="{D8B42EEF-BD67-734B-8E99-1D4B8527F856}" destId="{ECEEA4DA-4A78-5E45-ABA3-F7EA5055B7DA}" srcOrd="2" destOrd="0" presId="urn:microsoft.com/office/officeart/2005/8/layout/process4"/>
    <dgm:cxn modelId="{68743DD0-2732-AA4C-9D2C-6A0570FB54B5}" type="presParOf" srcId="{ECEEA4DA-4A78-5E45-ABA3-F7EA5055B7DA}" destId="{6BCF115D-5345-D74D-AFAC-CA5C3FD4B813}" srcOrd="0" destOrd="0" presId="urn:microsoft.com/office/officeart/2005/8/layout/process4"/>
    <dgm:cxn modelId="{C1789451-FA1F-6B4D-B03C-7496A693B55B}" type="presParOf" srcId="{ECEEA4DA-4A78-5E45-ABA3-F7EA5055B7DA}" destId="{7DD6A4A7-DB84-344A-8D73-2B1B5731B480}" srcOrd="1" destOrd="0" presId="urn:microsoft.com/office/officeart/2005/8/layout/process4"/>
    <dgm:cxn modelId="{A7A0A3A2-FCE2-084E-8910-E10CF3AD09BC}" type="presParOf" srcId="{19E40FD7-D475-8041-8B47-26592453F627}" destId="{2BE8FA95-EECD-464A-9BBC-41ADAF84C8A6}" srcOrd="7" destOrd="0" presId="urn:microsoft.com/office/officeart/2005/8/layout/process4"/>
    <dgm:cxn modelId="{5C3F259D-23A9-2C4E-8478-ED3F3AD3B250}" type="presParOf" srcId="{19E40FD7-D475-8041-8B47-26592453F627}" destId="{87A1FD02-E42A-5549-8A33-C4B3FC819762}" srcOrd="8" destOrd="0" presId="urn:microsoft.com/office/officeart/2005/8/layout/process4"/>
    <dgm:cxn modelId="{555A2606-F05B-A24E-B930-C77CD2C0591E}" type="presParOf" srcId="{87A1FD02-E42A-5549-8A33-C4B3FC819762}" destId="{0001D0A1-1191-AF4D-AC01-4253E2AE7E59}" srcOrd="0" destOrd="0" presId="urn:microsoft.com/office/officeart/2005/8/layout/process4"/>
    <dgm:cxn modelId="{164143A6-C51A-2446-905B-52F2A537C9D4}" type="presParOf" srcId="{87A1FD02-E42A-5549-8A33-C4B3FC819762}" destId="{93291AE5-D076-9045-94F5-52EE824B8F9A}" srcOrd="1" destOrd="0" presId="urn:microsoft.com/office/officeart/2005/8/layout/process4"/>
    <dgm:cxn modelId="{A32D1C66-FF61-D245-A0D0-849637AAC2EB}" type="presParOf" srcId="{87A1FD02-E42A-5549-8A33-C4B3FC819762}" destId="{F85B8A24-B9FE-124F-B81A-45AECF53AC0C}" srcOrd="2" destOrd="0" presId="urn:microsoft.com/office/officeart/2005/8/layout/process4"/>
    <dgm:cxn modelId="{2C27B690-7475-244F-8C9F-B2DF8576B6D2}" type="presParOf" srcId="{F85B8A24-B9FE-124F-B81A-45AECF53AC0C}" destId="{918CD30E-9E58-5748-9352-5D66FDEEA917}" srcOrd="0" destOrd="0" presId="urn:microsoft.com/office/officeart/2005/8/layout/process4"/>
    <dgm:cxn modelId="{6D3F96DD-D1B5-9A49-A885-B29A7F00FA84}" type="presParOf" srcId="{F85B8A24-B9FE-124F-B81A-45AECF53AC0C}" destId="{23A40CE6-628F-FF4A-980E-42964FA6E48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4F110-9E3D-1049-A12A-94E733F6FB3D}">
      <dsp:nvSpPr>
        <dsp:cNvPr id="0" name=""/>
        <dsp:cNvSpPr/>
      </dsp:nvSpPr>
      <dsp:spPr>
        <a:xfrm>
          <a:off x="0" y="4392910"/>
          <a:ext cx="8977827" cy="7206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SRS (Security Requirements Statement)/SSRS (Systems Specific Security Requirements Statement)</a:t>
          </a:r>
        </a:p>
      </dsp:txBody>
      <dsp:txXfrm>
        <a:off x="0" y="4392910"/>
        <a:ext cx="8977827" cy="720693"/>
      </dsp:txXfrm>
    </dsp:sp>
    <dsp:sp modelId="{1DDB8769-3FC3-5745-8A70-FFAAE9DADF94}">
      <dsp:nvSpPr>
        <dsp:cNvPr id="0" name=""/>
        <dsp:cNvSpPr/>
      </dsp:nvSpPr>
      <dsp:spPr>
        <a:xfrm rot="10800000">
          <a:off x="0" y="3295294"/>
          <a:ext cx="8977827" cy="1108426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0000"/>
              </a:solidFill>
            </a:rPr>
            <a:t>Security Requirements</a:t>
          </a:r>
        </a:p>
      </dsp:txBody>
      <dsp:txXfrm rot="-10800000">
        <a:off x="0" y="3295294"/>
        <a:ext cx="8977827" cy="389057"/>
      </dsp:txXfrm>
    </dsp:sp>
    <dsp:sp modelId="{C1960163-0207-CB41-A540-1DF7FCFE209D}">
      <dsp:nvSpPr>
        <dsp:cNvPr id="0" name=""/>
        <dsp:cNvSpPr/>
      </dsp:nvSpPr>
      <dsp:spPr>
        <a:xfrm>
          <a:off x="0" y="3684352"/>
          <a:ext cx="4488913" cy="331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Functional Requirements</a:t>
          </a:r>
        </a:p>
      </dsp:txBody>
      <dsp:txXfrm>
        <a:off x="0" y="3684352"/>
        <a:ext cx="4488913" cy="331419"/>
      </dsp:txXfrm>
    </dsp:sp>
    <dsp:sp modelId="{6D0DAA04-66BC-7346-8B20-7F567D04E6D5}">
      <dsp:nvSpPr>
        <dsp:cNvPr id="0" name=""/>
        <dsp:cNvSpPr/>
      </dsp:nvSpPr>
      <dsp:spPr>
        <a:xfrm>
          <a:off x="4488913" y="3684352"/>
          <a:ext cx="4488913" cy="331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Non-Functional Requirements</a:t>
          </a:r>
        </a:p>
      </dsp:txBody>
      <dsp:txXfrm>
        <a:off x="4488913" y="3684352"/>
        <a:ext cx="4488913" cy="331419"/>
      </dsp:txXfrm>
    </dsp:sp>
    <dsp:sp modelId="{4D35BAC0-26DA-4C42-80FA-B3A0D8FCF801}">
      <dsp:nvSpPr>
        <dsp:cNvPr id="0" name=""/>
        <dsp:cNvSpPr/>
      </dsp:nvSpPr>
      <dsp:spPr>
        <a:xfrm rot="10800000">
          <a:off x="0" y="2197678"/>
          <a:ext cx="8977827" cy="1108426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ISRA-Initial Security Risk Assessment</a:t>
          </a:r>
        </a:p>
      </dsp:txBody>
      <dsp:txXfrm rot="10800000">
        <a:off x="0" y="2197678"/>
        <a:ext cx="8977827" cy="720222"/>
      </dsp:txXfrm>
    </dsp:sp>
    <dsp:sp modelId="{61155D00-8821-FB4D-B9D5-BA919490C3E6}">
      <dsp:nvSpPr>
        <dsp:cNvPr id="0" name=""/>
        <dsp:cNvSpPr/>
      </dsp:nvSpPr>
      <dsp:spPr>
        <a:xfrm rot="10800000">
          <a:off x="0" y="1100061"/>
          <a:ext cx="8977827" cy="1108426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0000"/>
              </a:solidFill>
            </a:rPr>
            <a:t>Threat Analysis</a:t>
          </a:r>
        </a:p>
      </dsp:txBody>
      <dsp:txXfrm rot="-10800000">
        <a:off x="0" y="1100061"/>
        <a:ext cx="8977827" cy="389057"/>
      </dsp:txXfrm>
    </dsp:sp>
    <dsp:sp modelId="{6BCF115D-5345-D74D-AFAC-CA5C3FD4B813}">
      <dsp:nvSpPr>
        <dsp:cNvPr id="0" name=""/>
        <dsp:cNvSpPr/>
      </dsp:nvSpPr>
      <dsp:spPr>
        <a:xfrm>
          <a:off x="0" y="1489119"/>
          <a:ext cx="4488913" cy="331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Threat Agents</a:t>
          </a:r>
        </a:p>
      </dsp:txBody>
      <dsp:txXfrm>
        <a:off x="0" y="1489119"/>
        <a:ext cx="4488913" cy="331419"/>
      </dsp:txXfrm>
    </dsp:sp>
    <dsp:sp modelId="{7DD6A4A7-DB84-344A-8D73-2B1B5731B480}">
      <dsp:nvSpPr>
        <dsp:cNvPr id="0" name=""/>
        <dsp:cNvSpPr/>
      </dsp:nvSpPr>
      <dsp:spPr>
        <a:xfrm>
          <a:off x="4488913" y="1489119"/>
          <a:ext cx="4488913" cy="331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Threat Classification</a:t>
          </a:r>
        </a:p>
      </dsp:txBody>
      <dsp:txXfrm>
        <a:off x="4488913" y="1489119"/>
        <a:ext cx="4488913" cy="331419"/>
      </dsp:txXfrm>
    </dsp:sp>
    <dsp:sp modelId="{93291AE5-D076-9045-94F5-52EE824B8F9A}">
      <dsp:nvSpPr>
        <dsp:cNvPr id="0" name=""/>
        <dsp:cNvSpPr/>
      </dsp:nvSpPr>
      <dsp:spPr>
        <a:xfrm rot="10800000">
          <a:off x="0" y="2445"/>
          <a:ext cx="8977827" cy="1108426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0000"/>
              </a:solidFill>
            </a:rPr>
            <a:t>Assets Analysis</a:t>
          </a:r>
        </a:p>
      </dsp:txBody>
      <dsp:txXfrm rot="-10800000">
        <a:off x="0" y="2445"/>
        <a:ext cx="8977827" cy="389057"/>
      </dsp:txXfrm>
    </dsp:sp>
    <dsp:sp modelId="{918CD30E-9E58-5748-9352-5D66FDEEA917}">
      <dsp:nvSpPr>
        <dsp:cNvPr id="0" name=""/>
        <dsp:cNvSpPr/>
      </dsp:nvSpPr>
      <dsp:spPr>
        <a:xfrm>
          <a:off x="0" y="391503"/>
          <a:ext cx="4488913" cy="331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Asset Inventory</a:t>
          </a:r>
        </a:p>
      </dsp:txBody>
      <dsp:txXfrm>
        <a:off x="0" y="391503"/>
        <a:ext cx="4488913" cy="331419"/>
      </dsp:txXfrm>
    </dsp:sp>
    <dsp:sp modelId="{23A40CE6-628F-FF4A-980E-42964FA6E489}">
      <dsp:nvSpPr>
        <dsp:cNvPr id="0" name=""/>
        <dsp:cNvSpPr/>
      </dsp:nvSpPr>
      <dsp:spPr>
        <a:xfrm>
          <a:off x="4488913" y="391503"/>
          <a:ext cx="4488913" cy="331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Asset Valuation</a:t>
          </a:r>
        </a:p>
      </dsp:txBody>
      <dsp:txXfrm>
        <a:off x="4488913" y="391503"/>
        <a:ext cx="4488913" cy="331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B200E-AD40-4F43-9BC8-6594D7FCDFF8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463F9-E4A2-0841-8BCB-1E63638A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tr-T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4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6283-F6C4-3645-938B-D5FD59DF0E1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577C-0314-8F4F-AFC4-56BB4730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5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6283-F6C4-3645-938B-D5FD59DF0E1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577C-0314-8F4F-AFC4-56BB4730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4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6283-F6C4-3645-938B-D5FD59DF0E1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577C-0314-8F4F-AFC4-56BB4730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7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6283-F6C4-3645-938B-D5FD59DF0E1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577C-0314-8F4F-AFC4-56BB4730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2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6283-F6C4-3645-938B-D5FD59DF0E1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577C-0314-8F4F-AFC4-56BB4730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5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6283-F6C4-3645-938B-D5FD59DF0E1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577C-0314-8F4F-AFC4-56BB4730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3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6283-F6C4-3645-938B-D5FD59DF0E1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577C-0314-8F4F-AFC4-56BB4730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7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6283-F6C4-3645-938B-D5FD59DF0E1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577C-0314-8F4F-AFC4-56BB4730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8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6283-F6C4-3645-938B-D5FD59DF0E1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577C-0314-8F4F-AFC4-56BB4730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9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6283-F6C4-3645-938B-D5FD59DF0E1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577C-0314-8F4F-AFC4-56BB4730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6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6283-F6C4-3645-938B-D5FD59DF0E1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577C-0314-8F4F-AFC4-56BB4730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0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06283-F6C4-3645-938B-D5FD59DF0E1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577C-0314-8F4F-AFC4-56BB4730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9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Risk Analysis and Threat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tr-TR" sz="3400" i="1" dirty="0">
                <a:solidFill>
                  <a:srgbClr val="000000"/>
                </a:solidFill>
                <a:ea typeface="Calibri"/>
                <a:cs typeface="Calibri"/>
              </a:rPr>
              <a:t>Assistant Prof. </a:t>
            </a:r>
            <a:r>
              <a:rPr lang="en-US" sz="3400" i="1" dirty="0">
                <a:solidFill>
                  <a:srgbClr val="000000"/>
                </a:solidFill>
                <a:ea typeface="Calibri"/>
                <a:cs typeface="Calibri"/>
              </a:rPr>
              <a:t>Dr. Devrim ÜNAL</a:t>
            </a:r>
          </a:p>
          <a:p>
            <a:r>
              <a:rPr lang="tr-TR" sz="3400" dirty="0">
                <a:solidFill>
                  <a:srgbClr val="000000"/>
                </a:solidFill>
                <a:ea typeface="Calibri"/>
                <a:cs typeface="Calibri"/>
              </a:rPr>
              <a:t>KINDI Center for Computing Research</a:t>
            </a:r>
          </a:p>
          <a:p>
            <a:r>
              <a:rPr lang="tr-TR" sz="3400" dirty="0">
                <a:solidFill>
                  <a:srgbClr val="000000"/>
                </a:solidFill>
                <a:cs typeface="Calibri"/>
              </a:rPr>
              <a:t>TUBITAK BILGEM</a:t>
            </a:r>
            <a:endParaRPr lang="en-US" sz="3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75" y="448217"/>
            <a:ext cx="2886250" cy="153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6600" y="2967335"/>
            <a:ext cx="8710850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Risk </a:t>
            </a:r>
            <a:r>
              <a:rPr lang="tr-TR" sz="54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based</a:t>
            </a:r>
            <a:r>
              <a:rPr lang="tr-TR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tr-TR" sz="54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methodology</a:t>
            </a:r>
            <a:r>
              <a:rPr lang="tr-TR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:</a:t>
            </a:r>
            <a:br>
              <a:rPr lang="tr-TR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tr-TR" sz="54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Know</a:t>
            </a:r>
            <a:r>
              <a:rPr lang="tr-TR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tr-TR" sz="54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and</a:t>
            </a:r>
            <a:r>
              <a:rPr lang="tr-TR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tr-TR" sz="54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treat</a:t>
            </a:r>
            <a:r>
              <a:rPr lang="tr-TR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tr-TR" sz="54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your</a:t>
            </a:r>
            <a:r>
              <a:rPr lang="tr-TR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tr-TR" sz="54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risks</a:t>
            </a:r>
            <a:r>
              <a:rPr lang="tr-TR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, </a:t>
            </a:r>
            <a:br>
              <a:rPr lang="tr-TR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tr-TR" sz="54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before</a:t>
            </a:r>
            <a:r>
              <a:rPr lang="tr-TR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tr-TR" sz="54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the</a:t>
            </a:r>
            <a:r>
              <a:rPr lang="tr-TR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tr-TR" sz="54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adversary</a:t>
            </a:r>
            <a:r>
              <a:rPr lang="tr-TR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br>
              <a:rPr lang="tr-TR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r>
              <a:rPr lang="tr-TR" sz="54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exploits</a:t>
            </a:r>
            <a:r>
              <a:rPr lang="tr-TR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tr-TR" sz="54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them</a:t>
            </a:r>
            <a:r>
              <a:rPr lang="tr-TR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19" y="244767"/>
            <a:ext cx="3111508" cy="272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6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Risk according to ISO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/>
              <a:t>Risk: effect of uncertainty on objectives </a:t>
            </a:r>
            <a:r>
              <a:rPr lang="en-US" sz="1800" dirty="0"/>
              <a:t>[ISO Guide 73:2009]</a:t>
            </a:r>
          </a:p>
          <a:p>
            <a:pPr lvl="1"/>
            <a:r>
              <a:rPr lang="en-US" sz="1800" dirty="0"/>
              <a:t>An effect is a deviation from the expected — positive and/or negative.</a:t>
            </a:r>
          </a:p>
          <a:p>
            <a:pPr lvl="1"/>
            <a:r>
              <a:rPr lang="en-US" sz="1800" dirty="0"/>
              <a:t>Objectives can have different aspects (such as financial, health and safety, information security, and environmental goals) and can apply at different levels (such as strategic, organization-wide, project, product and process).</a:t>
            </a:r>
          </a:p>
          <a:p>
            <a:pPr lvl="1"/>
            <a:r>
              <a:rPr lang="en-US" sz="1800" dirty="0"/>
              <a:t>Risk is often characterized by reference to potential events (3.3) and consequences (3.1), or a combination of these.</a:t>
            </a:r>
          </a:p>
          <a:p>
            <a:pPr lvl="1"/>
            <a:r>
              <a:rPr lang="en-US" sz="1800" dirty="0"/>
              <a:t>Information security risk is often expressed in terms of a combination of the consequences of an information security event and the associated likelihood (3.9) of occurrence.</a:t>
            </a:r>
          </a:p>
          <a:p>
            <a:pPr lvl="1"/>
            <a:r>
              <a:rPr lang="en-US" sz="1800" dirty="0"/>
              <a:t>Uncertainty is the state, even partial, of deficiency of information related to, understanding or knowledge of, an event, its consequence, or likelihood.</a:t>
            </a:r>
          </a:p>
          <a:p>
            <a:pPr lvl="1"/>
            <a:r>
              <a:rPr lang="en-US" sz="1800" dirty="0"/>
              <a:t>Information security risk is associated with the potential that threats will exploit vulnerabilities of an information asset or group of information assets and thereby cause harm to an organization.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EACE-CBCE-44EE-BD4B-F60CD403EB65}" type="slidenum">
              <a:rPr lang="nb-NO" smtClean="0"/>
              <a:pPr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690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risk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/>
          </a:bodyPr>
          <a:lstStyle/>
          <a:p>
            <a:r>
              <a:rPr lang="en-GB" sz="2400" b="1" dirty="0"/>
              <a:t>Risk management:</a:t>
            </a:r>
            <a:r>
              <a:rPr lang="en-GB" sz="2400" dirty="0"/>
              <a:t> All activities in an organization related to managing and directing the organization from the point of view of risks </a:t>
            </a:r>
          </a:p>
          <a:p>
            <a:pPr marL="0" indent="0">
              <a:buNone/>
            </a:pPr>
            <a:r>
              <a:rPr lang="en-GB" sz="2400" dirty="0"/>
              <a:t>[ISO 31000:2009]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EACE-CBCE-44EE-BD4B-F60CD403EB65}" type="slidenum">
              <a:rPr lang="nb-NO" smtClean="0"/>
              <a:pPr/>
              <a:t>12</a:t>
            </a:fld>
            <a:endParaRPr lang="nb-NO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509932" y="1556792"/>
          <a:ext cx="4089325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37824" imgH="3907786" progId="Visio.Drawing.11">
                  <p:embed/>
                </p:oleObj>
              </mc:Choice>
              <mc:Fallback>
                <p:oleObj name="Visio" r:id="rId2" imgW="3637824" imgH="3907786" progId="Visio.Drawing.11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9932" y="1556792"/>
                        <a:ext cx="4089325" cy="439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517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of 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When, what, the effect?</a:t>
            </a:r>
          </a:p>
          <a:p>
            <a:r>
              <a:rPr lang="en-US" sz="2400" dirty="0"/>
              <a:t>Systematic assessment of risk based on available information</a:t>
            </a:r>
          </a:p>
          <a:p>
            <a:r>
              <a:rPr lang="en-US" sz="2400" dirty="0"/>
              <a:t>Compare risk level to certain criteria and prioritize</a:t>
            </a:r>
          </a:p>
          <a:p>
            <a:r>
              <a:rPr lang="en-US" sz="2400" dirty="0"/>
              <a:t>Determine and implement options to reduce effect of risk or prevent it completely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EACE-CBCE-44EE-BD4B-F60CD403EB65}" type="slidenum">
              <a:rPr lang="nb-NO" smtClean="0"/>
              <a:pPr/>
              <a:t>13</a:t>
            </a:fld>
            <a:endParaRPr lang="nb-NO"/>
          </a:p>
        </p:txBody>
      </p:sp>
      <p:graphicFrame>
        <p:nvGraphicFramePr>
          <p:cNvPr id="3075" name="Object 2"/>
          <p:cNvGraphicFramePr>
            <a:graphicFrameLocks noChangeAspect="1"/>
          </p:cNvGraphicFramePr>
          <p:nvPr/>
        </p:nvGraphicFramePr>
        <p:xfrm>
          <a:off x="4510088" y="1557338"/>
          <a:ext cx="4089400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37824" imgH="3907786" progId="Visio.Drawing.11">
                  <p:embed/>
                </p:oleObj>
              </mc:Choice>
              <mc:Fallback>
                <p:oleObj name="Visio" r:id="rId2" imgW="3637824" imgH="3907786" progId="Visio.Drawing.11">
                  <p:embed/>
                  <p:pic>
                    <p:nvPicPr>
                      <p:cNvPr id="307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1557338"/>
                        <a:ext cx="4089400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5076056" y="1484784"/>
            <a:ext cx="2952328" cy="4536504"/>
          </a:xfrm>
          <a:prstGeom prst="round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274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security protection requirements</a:t>
            </a:r>
          </a:p>
          <a:p>
            <a:pPr lvl="1"/>
            <a:r>
              <a:rPr lang="en-US" dirty="0"/>
              <a:t>Asset analysis</a:t>
            </a:r>
          </a:p>
          <a:p>
            <a:pPr lvl="1"/>
            <a:r>
              <a:rPr lang="en-US" dirty="0"/>
              <a:t>Impact analysis</a:t>
            </a:r>
          </a:p>
          <a:p>
            <a:r>
              <a:rPr lang="en-US" dirty="0"/>
              <a:t>Threat analysis</a:t>
            </a:r>
          </a:p>
          <a:p>
            <a:r>
              <a:rPr lang="en-US" dirty="0"/>
              <a:t>Vulnerability analysis</a:t>
            </a:r>
          </a:p>
          <a:p>
            <a:r>
              <a:rPr lang="en-US" dirty="0"/>
              <a:t>These inputs are fed into the risk assessment step.</a:t>
            </a:r>
          </a:p>
        </p:txBody>
      </p:sp>
    </p:spTree>
    <p:extLst>
      <p:ext uri="{BB962C8B-B14F-4D97-AF65-F5344CB8AC3E}">
        <p14:creationId xmlns:p14="http://schemas.microsoft.com/office/powerpoint/2010/main" val="42470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79512" y="1484784"/>
            <a:ext cx="6408712" cy="3024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Analysis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EACE-CBCE-44EE-BD4B-F60CD403EB65}" type="slidenum">
              <a:rPr lang="nb-NO" smtClean="0"/>
              <a:pPr/>
              <a:t>15</a:t>
            </a:fld>
            <a:endParaRPr lang="nb-NO"/>
          </a:p>
        </p:txBody>
      </p:sp>
      <p:pic>
        <p:nvPicPr>
          <p:cNvPr id="4098" name="Picture 2" descr="C:\Users\bjors\AppData\Local\Microsoft\Windows\Temporary Internet Files\Content.IE5\BU1UKOKU\MC90025066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81882"/>
            <a:ext cx="1512168" cy="1617006"/>
          </a:xfrm>
          <a:prstGeom prst="rect">
            <a:avLst/>
          </a:prstGeom>
          <a:noFill/>
        </p:spPr>
      </p:pic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2623022" y="2019548"/>
            <a:ext cx="1925637" cy="1835150"/>
            <a:chOff x="1791" y="1026"/>
            <a:chExt cx="1213" cy="1156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791" y="1026"/>
              <a:ext cx="1213" cy="1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4"/>
            <p:cNvSpPr>
              <a:spLocks/>
            </p:cNvSpPr>
            <p:nvPr/>
          </p:nvSpPr>
          <p:spPr bwMode="auto">
            <a:xfrm>
              <a:off x="1837" y="1054"/>
              <a:ext cx="1104" cy="1104"/>
            </a:xfrm>
            <a:custGeom>
              <a:avLst/>
              <a:gdLst>
                <a:gd name="T0" fmla="*/ 34 w 2208"/>
                <a:gd name="T1" fmla="*/ 11 h 2208"/>
                <a:gd name="T2" fmla="*/ 33 w 2208"/>
                <a:gd name="T3" fmla="*/ 9 h 2208"/>
                <a:gd name="T4" fmla="*/ 31 w 2208"/>
                <a:gd name="T5" fmla="*/ 7 h 2208"/>
                <a:gd name="T6" fmla="*/ 30 w 2208"/>
                <a:gd name="T7" fmla="*/ 6 h 2208"/>
                <a:gd name="T8" fmla="*/ 29 w 2208"/>
                <a:gd name="T9" fmla="*/ 5 h 2208"/>
                <a:gd name="T10" fmla="*/ 28 w 2208"/>
                <a:gd name="T11" fmla="*/ 4 h 2208"/>
                <a:gd name="T12" fmla="*/ 28 w 2208"/>
                <a:gd name="T13" fmla="*/ 4 h 2208"/>
                <a:gd name="T14" fmla="*/ 27 w 2208"/>
                <a:gd name="T15" fmla="*/ 3 h 2208"/>
                <a:gd name="T16" fmla="*/ 26 w 2208"/>
                <a:gd name="T17" fmla="*/ 2 h 2208"/>
                <a:gd name="T18" fmla="*/ 24 w 2208"/>
                <a:gd name="T19" fmla="*/ 1 h 2208"/>
                <a:gd name="T20" fmla="*/ 23 w 2208"/>
                <a:gd name="T21" fmla="*/ 1 h 2208"/>
                <a:gd name="T22" fmla="*/ 22 w 2208"/>
                <a:gd name="T23" fmla="*/ 1 h 2208"/>
                <a:gd name="T24" fmla="*/ 20 w 2208"/>
                <a:gd name="T25" fmla="*/ 1 h 2208"/>
                <a:gd name="T26" fmla="*/ 19 w 2208"/>
                <a:gd name="T27" fmla="*/ 1 h 2208"/>
                <a:gd name="T28" fmla="*/ 17 w 2208"/>
                <a:gd name="T29" fmla="*/ 0 h 2208"/>
                <a:gd name="T30" fmla="*/ 15 w 2208"/>
                <a:gd name="T31" fmla="*/ 1 h 2208"/>
                <a:gd name="T32" fmla="*/ 14 w 2208"/>
                <a:gd name="T33" fmla="*/ 1 h 2208"/>
                <a:gd name="T34" fmla="*/ 12 w 2208"/>
                <a:gd name="T35" fmla="*/ 1 h 2208"/>
                <a:gd name="T36" fmla="*/ 11 w 2208"/>
                <a:gd name="T37" fmla="*/ 1 h 2208"/>
                <a:gd name="T38" fmla="*/ 9 w 2208"/>
                <a:gd name="T39" fmla="*/ 1 h 2208"/>
                <a:gd name="T40" fmla="*/ 9 w 2208"/>
                <a:gd name="T41" fmla="*/ 2 h 2208"/>
                <a:gd name="T42" fmla="*/ 7 w 2208"/>
                <a:gd name="T43" fmla="*/ 3 h 2208"/>
                <a:gd name="T44" fmla="*/ 5 w 2208"/>
                <a:gd name="T45" fmla="*/ 4 h 2208"/>
                <a:gd name="T46" fmla="*/ 4 w 2208"/>
                <a:gd name="T47" fmla="*/ 6 h 2208"/>
                <a:gd name="T48" fmla="*/ 2 w 2208"/>
                <a:gd name="T49" fmla="*/ 9 h 2208"/>
                <a:gd name="T50" fmla="*/ 1 w 2208"/>
                <a:gd name="T51" fmla="*/ 10 h 2208"/>
                <a:gd name="T52" fmla="*/ 1 w 2208"/>
                <a:gd name="T53" fmla="*/ 13 h 2208"/>
                <a:gd name="T54" fmla="*/ 1 w 2208"/>
                <a:gd name="T55" fmla="*/ 15 h 2208"/>
                <a:gd name="T56" fmla="*/ 1 w 2208"/>
                <a:gd name="T57" fmla="*/ 18 h 2208"/>
                <a:gd name="T58" fmla="*/ 1 w 2208"/>
                <a:gd name="T59" fmla="*/ 22 h 2208"/>
                <a:gd name="T60" fmla="*/ 1 w 2208"/>
                <a:gd name="T61" fmla="*/ 25 h 2208"/>
                <a:gd name="T62" fmla="*/ 3 w 2208"/>
                <a:gd name="T63" fmla="*/ 27 h 2208"/>
                <a:gd name="T64" fmla="*/ 5 w 2208"/>
                <a:gd name="T65" fmla="*/ 30 h 2208"/>
                <a:gd name="T66" fmla="*/ 9 w 2208"/>
                <a:gd name="T67" fmla="*/ 31 h 2208"/>
                <a:gd name="T68" fmla="*/ 9 w 2208"/>
                <a:gd name="T69" fmla="*/ 33 h 2208"/>
                <a:gd name="T70" fmla="*/ 10 w 2208"/>
                <a:gd name="T71" fmla="*/ 34 h 2208"/>
                <a:gd name="T72" fmla="*/ 12 w 2208"/>
                <a:gd name="T73" fmla="*/ 34 h 2208"/>
                <a:gd name="T74" fmla="*/ 13 w 2208"/>
                <a:gd name="T75" fmla="*/ 35 h 2208"/>
                <a:gd name="T76" fmla="*/ 14 w 2208"/>
                <a:gd name="T77" fmla="*/ 35 h 2208"/>
                <a:gd name="T78" fmla="*/ 17 w 2208"/>
                <a:gd name="T79" fmla="*/ 35 h 2208"/>
                <a:gd name="T80" fmla="*/ 17 w 2208"/>
                <a:gd name="T81" fmla="*/ 35 h 2208"/>
                <a:gd name="T82" fmla="*/ 18 w 2208"/>
                <a:gd name="T83" fmla="*/ 35 h 2208"/>
                <a:gd name="T84" fmla="*/ 19 w 2208"/>
                <a:gd name="T85" fmla="*/ 35 h 2208"/>
                <a:gd name="T86" fmla="*/ 20 w 2208"/>
                <a:gd name="T87" fmla="*/ 35 h 2208"/>
                <a:gd name="T88" fmla="*/ 23 w 2208"/>
                <a:gd name="T89" fmla="*/ 34 h 2208"/>
                <a:gd name="T90" fmla="*/ 25 w 2208"/>
                <a:gd name="T91" fmla="*/ 33 h 2208"/>
                <a:gd name="T92" fmla="*/ 27 w 2208"/>
                <a:gd name="T93" fmla="*/ 31 h 2208"/>
                <a:gd name="T94" fmla="*/ 29 w 2208"/>
                <a:gd name="T95" fmla="*/ 29 h 2208"/>
                <a:gd name="T96" fmla="*/ 31 w 2208"/>
                <a:gd name="T97" fmla="*/ 27 h 2208"/>
                <a:gd name="T98" fmla="*/ 33 w 2208"/>
                <a:gd name="T99" fmla="*/ 25 h 2208"/>
                <a:gd name="T100" fmla="*/ 34 w 2208"/>
                <a:gd name="T101" fmla="*/ 22 h 2208"/>
                <a:gd name="T102" fmla="*/ 35 w 2208"/>
                <a:gd name="T103" fmla="*/ 20 h 2208"/>
                <a:gd name="T104" fmla="*/ 35 w 2208"/>
                <a:gd name="T105" fmla="*/ 17 h 2208"/>
                <a:gd name="T106" fmla="*/ 35 w 2208"/>
                <a:gd name="T107" fmla="*/ 14 h 2208"/>
                <a:gd name="T108" fmla="*/ 34 w 2208"/>
                <a:gd name="T109" fmla="*/ 12 h 22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208"/>
                <a:gd name="T166" fmla="*/ 0 h 2208"/>
                <a:gd name="T167" fmla="*/ 2208 w 2208"/>
                <a:gd name="T168" fmla="*/ 2208 h 220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208" h="2208">
                  <a:moveTo>
                    <a:pt x="2165" y="786"/>
                  </a:moveTo>
                  <a:lnTo>
                    <a:pt x="2152" y="747"/>
                  </a:lnTo>
                  <a:lnTo>
                    <a:pt x="2138" y="709"/>
                  </a:lnTo>
                  <a:lnTo>
                    <a:pt x="2122" y="672"/>
                  </a:lnTo>
                  <a:lnTo>
                    <a:pt x="2107" y="637"/>
                  </a:lnTo>
                  <a:lnTo>
                    <a:pt x="2090" y="603"/>
                  </a:lnTo>
                  <a:lnTo>
                    <a:pt x="2071" y="571"/>
                  </a:lnTo>
                  <a:lnTo>
                    <a:pt x="2053" y="538"/>
                  </a:lnTo>
                  <a:lnTo>
                    <a:pt x="2033" y="507"/>
                  </a:lnTo>
                  <a:lnTo>
                    <a:pt x="2011" y="477"/>
                  </a:lnTo>
                  <a:lnTo>
                    <a:pt x="1990" y="447"/>
                  </a:lnTo>
                  <a:lnTo>
                    <a:pt x="1968" y="419"/>
                  </a:lnTo>
                  <a:lnTo>
                    <a:pt x="1943" y="390"/>
                  </a:lnTo>
                  <a:lnTo>
                    <a:pt x="1918" y="362"/>
                  </a:lnTo>
                  <a:lnTo>
                    <a:pt x="1893" y="333"/>
                  </a:lnTo>
                  <a:lnTo>
                    <a:pt x="1866" y="306"/>
                  </a:lnTo>
                  <a:lnTo>
                    <a:pt x="1839" y="278"/>
                  </a:lnTo>
                  <a:lnTo>
                    <a:pt x="1835" y="273"/>
                  </a:lnTo>
                  <a:lnTo>
                    <a:pt x="1831" y="268"/>
                  </a:lnTo>
                  <a:lnTo>
                    <a:pt x="1824" y="262"/>
                  </a:lnTo>
                  <a:lnTo>
                    <a:pt x="1814" y="258"/>
                  </a:lnTo>
                  <a:lnTo>
                    <a:pt x="1791" y="240"/>
                  </a:lnTo>
                  <a:lnTo>
                    <a:pt x="1768" y="222"/>
                  </a:lnTo>
                  <a:lnTo>
                    <a:pt x="1744" y="203"/>
                  </a:lnTo>
                  <a:lnTo>
                    <a:pt x="1720" y="187"/>
                  </a:lnTo>
                  <a:lnTo>
                    <a:pt x="1695" y="171"/>
                  </a:lnTo>
                  <a:lnTo>
                    <a:pt x="1669" y="155"/>
                  </a:lnTo>
                  <a:lnTo>
                    <a:pt x="1644" y="140"/>
                  </a:lnTo>
                  <a:lnTo>
                    <a:pt x="1617" y="126"/>
                  </a:lnTo>
                  <a:lnTo>
                    <a:pt x="1591" y="112"/>
                  </a:lnTo>
                  <a:lnTo>
                    <a:pt x="1564" y="100"/>
                  </a:lnTo>
                  <a:lnTo>
                    <a:pt x="1538" y="87"/>
                  </a:lnTo>
                  <a:lnTo>
                    <a:pt x="1510" y="76"/>
                  </a:lnTo>
                  <a:lnTo>
                    <a:pt x="1483" y="65"/>
                  </a:lnTo>
                  <a:lnTo>
                    <a:pt x="1455" y="56"/>
                  </a:lnTo>
                  <a:lnTo>
                    <a:pt x="1426" y="47"/>
                  </a:lnTo>
                  <a:lnTo>
                    <a:pt x="1399" y="38"/>
                  </a:lnTo>
                  <a:lnTo>
                    <a:pt x="1364" y="30"/>
                  </a:lnTo>
                  <a:lnTo>
                    <a:pt x="1330" y="22"/>
                  </a:lnTo>
                  <a:lnTo>
                    <a:pt x="1295" y="17"/>
                  </a:lnTo>
                  <a:lnTo>
                    <a:pt x="1260" y="11"/>
                  </a:lnTo>
                  <a:lnTo>
                    <a:pt x="1226" y="7"/>
                  </a:lnTo>
                  <a:lnTo>
                    <a:pt x="1191" y="4"/>
                  </a:lnTo>
                  <a:lnTo>
                    <a:pt x="1158" y="2"/>
                  </a:lnTo>
                  <a:lnTo>
                    <a:pt x="1123" y="0"/>
                  </a:lnTo>
                  <a:lnTo>
                    <a:pt x="1090" y="0"/>
                  </a:lnTo>
                  <a:lnTo>
                    <a:pt x="1056" y="0"/>
                  </a:lnTo>
                  <a:lnTo>
                    <a:pt x="1023" y="3"/>
                  </a:lnTo>
                  <a:lnTo>
                    <a:pt x="990" y="5"/>
                  </a:lnTo>
                  <a:lnTo>
                    <a:pt x="956" y="10"/>
                  </a:lnTo>
                  <a:lnTo>
                    <a:pt x="924" y="14"/>
                  </a:lnTo>
                  <a:lnTo>
                    <a:pt x="892" y="20"/>
                  </a:lnTo>
                  <a:lnTo>
                    <a:pt x="860" y="27"/>
                  </a:lnTo>
                  <a:lnTo>
                    <a:pt x="827" y="35"/>
                  </a:lnTo>
                  <a:lnTo>
                    <a:pt x="795" y="43"/>
                  </a:lnTo>
                  <a:lnTo>
                    <a:pt x="763" y="53"/>
                  </a:lnTo>
                  <a:lnTo>
                    <a:pt x="732" y="64"/>
                  </a:lnTo>
                  <a:lnTo>
                    <a:pt x="701" y="76"/>
                  </a:lnTo>
                  <a:lnTo>
                    <a:pt x="669" y="89"/>
                  </a:lnTo>
                  <a:lnTo>
                    <a:pt x="639" y="103"/>
                  </a:lnTo>
                  <a:lnTo>
                    <a:pt x="608" y="118"/>
                  </a:lnTo>
                  <a:lnTo>
                    <a:pt x="578" y="133"/>
                  </a:lnTo>
                  <a:lnTo>
                    <a:pt x="548" y="150"/>
                  </a:lnTo>
                  <a:lnTo>
                    <a:pt x="520" y="169"/>
                  </a:lnTo>
                  <a:lnTo>
                    <a:pt x="491" y="187"/>
                  </a:lnTo>
                  <a:lnTo>
                    <a:pt x="462" y="207"/>
                  </a:lnTo>
                  <a:lnTo>
                    <a:pt x="433" y="227"/>
                  </a:lnTo>
                  <a:lnTo>
                    <a:pt x="406" y="249"/>
                  </a:lnTo>
                  <a:lnTo>
                    <a:pt x="378" y="272"/>
                  </a:lnTo>
                  <a:lnTo>
                    <a:pt x="338" y="310"/>
                  </a:lnTo>
                  <a:lnTo>
                    <a:pt x="299" y="351"/>
                  </a:lnTo>
                  <a:lnTo>
                    <a:pt x="260" y="393"/>
                  </a:lnTo>
                  <a:lnTo>
                    <a:pt x="226" y="437"/>
                  </a:lnTo>
                  <a:lnTo>
                    <a:pt x="193" y="483"/>
                  </a:lnTo>
                  <a:lnTo>
                    <a:pt x="161" y="530"/>
                  </a:lnTo>
                  <a:lnTo>
                    <a:pt x="134" y="580"/>
                  </a:lnTo>
                  <a:lnTo>
                    <a:pt x="107" y="631"/>
                  </a:lnTo>
                  <a:lnTo>
                    <a:pt x="84" y="681"/>
                  </a:lnTo>
                  <a:lnTo>
                    <a:pt x="64" y="734"/>
                  </a:lnTo>
                  <a:lnTo>
                    <a:pt x="45" y="787"/>
                  </a:lnTo>
                  <a:lnTo>
                    <a:pt x="30" y="843"/>
                  </a:lnTo>
                  <a:lnTo>
                    <a:pt x="17" y="897"/>
                  </a:lnTo>
                  <a:lnTo>
                    <a:pt x="8" y="953"/>
                  </a:lnTo>
                  <a:lnTo>
                    <a:pt x="2" y="1008"/>
                  </a:lnTo>
                  <a:lnTo>
                    <a:pt x="0" y="1065"/>
                  </a:lnTo>
                  <a:lnTo>
                    <a:pt x="0" y="1136"/>
                  </a:lnTo>
                  <a:lnTo>
                    <a:pt x="5" y="1208"/>
                  </a:lnTo>
                  <a:lnTo>
                    <a:pt x="14" y="1278"/>
                  </a:lnTo>
                  <a:lnTo>
                    <a:pt x="27" y="1347"/>
                  </a:lnTo>
                  <a:lnTo>
                    <a:pt x="45" y="1415"/>
                  </a:lnTo>
                  <a:lnTo>
                    <a:pt x="66" y="1481"/>
                  </a:lnTo>
                  <a:lnTo>
                    <a:pt x="92" y="1545"/>
                  </a:lnTo>
                  <a:lnTo>
                    <a:pt x="122" y="1607"/>
                  </a:lnTo>
                  <a:lnTo>
                    <a:pt x="156" y="1668"/>
                  </a:lnTo>
                  <a:lnTo>
                    <a:pt x="193" y="1727"/>
                  </a:lnTo>
                  <a:lnTo>
                    <a:pt x="234" y="1784"/>
                  </a:lnTo>
                  <a:lnTo>
                    <a:pt x="279" y="1838"/>
                  </a:lnTo>
                  <a:lnTo>
                    <a:pt x="328" y="1890"/>
                  </a:lnTo>
                  <a:lnTo>
                    <a:pt x="380" y="1938"/>
                  </a:lnTo>
                  <a:lnTo>
                    <a:pt x="437" y="1984"/>
                  </a:lnTo>
                  <a:lnTo>
                    <a:pt x="495" y="2027"/>
                  </a:lnTo>
                  <a:lnTo>
                    <a:pt x="522" y="2044"/>
                  </a:lnTo>
                  <a:lnTo>
                    <a:pt x="550" y="2060"/>
                  </a:lnTo>
                  <a:lnTo>
                    <a:pt x="577" y="2075"/>
                  </a:lnTo>
                  <a:lnTo>
                    <a:pt x="605" y="2089"/>
                  </a:lnTo>
                  <a:lnTo>
                    <a:pt x="634" y="2103"/>
                  </a:lnTo>
                  <a:lnTo>
                    <a:pt x="661" y="2115"/>
                  </a:lnTo>
                  <a:lnTo>
                    <a:pt x="690" y="2127"/>
                  </a:lnTo>
                  <a:lnTo>
                    <a:pt x="719" y="2137"/>
                  </a:lnTo>
                  <a:lnTo>
                    <a:pt x="748" y="2148"/>
                  </a:lnTo>
                  <a:lnTo>
                    <a:pt x="777" y="2157"/>
                  </a:lnTo>
                  <a:lnTo>
                    <a:pt x="805" y="2165"/>
                  </a:lnTo>
                  <a:lnTo>
                    <a:pt x="834" y="2172"/>
                  </a:lnTo>
                  <a:lnTo>
                    <a:pt x="863" y="2179"/>
                  </a:lnTo>
                  <a:lnTo>
                    <a:pt x="892" y="2185"/>
                  </a:lnTo>
                  <a:lnTo>
                    <a:pt x="921" y="2190"/>
                  </a:lnTo>
                  <a:lnTo>
                    <a:pt x="949" y="2195"/>
                  </a:lnTo>
                  <a:lnTo>
                    <a:pt x="978" y="2198"/>
                  </a:lnTo>
                  <a:lnTo>
                    <a:pt x="1006" y="2202"/>
                  </a:lnTo>
                  <a:lnTo>
                    <a:pt x="1033" y="2204"/>
                  </a:lnTo>
                  <a:lnTo>
                    <a:pt x="1062" y="2205"/>
                  </a:lnTo>
                  <a:lnTo>
                    <a:pt x="1089" y="2206"/>
                  </a:lnTo>
                  <a:lnTo>
                    <a:pt x="1116" y="2208"/>
                  </a:lnTo>
                  <a:lnTo>
                    <a:pt x="1143" y="2208"/>
                  </a:lnTo>
                  <a:lnTo>
                    <a:pt x="1169" y="2206"/>
                  </a:lnTo>
                  <a:lnTo>
                    <a:pt x="1195" y="2205"/>
                  </a:lnTo>
                  <a:lnTo>
                    <a:pt x="1220" y="2204"/>
                  </a:lnTo>
                  <a:lnTo>
                    <a:pt x="1244" y="2202"/>
                  </a:lnTo>
                  <a:lnTo>
                    <a:pt x="1268" y="2198"/>
                  </a:lnTo>
                  <a:lnTo>
                    <a:pt x="1293" y="2195"/>
                  </a:lnTo>
                  <a:lnTo>
                    <a:pt x="1316" y="2191"/>
                  </a:lnTo>
                  <a:lnTo>
                    <a:pt x="1338" y="2187"/>
                  </a:lnTo>
                  <a:lnTo>
                    <a:pt x="1359" y="2182"/>
                  </a:lnTo>
                  <a:lnTo>
                    <a:pt x="1418" y="2168"/>
                  </a:lnTo>
                  <a:lnTo>
                    <a:pt x="1476" y="2152"/>
                  </a:lnTo>
                  <a:lnTo>
                    <a:pt x="1531" y="2133"/>
                  </a:lnTo>
                  <a:lnTo>
                    <a:pt x="1585" y="2110"/>
                  </a:lnTo>
                  <a:lnTo>
                    <a:pt x="1636" y="2084"/>
                  </a:lnTo>
                  <a:lnTo>
                    <a:pt x="1687" y="2057"/>
                  </a:lnTo>
                  <a:lnTo>
                    <a:pt x="1734" y="2027"/>
                  </a:lnTo>
                  <a:lnTo>
                    <a:pt x="1779" y="1993"/>
                  </a:lnTo>
                  <a:lnTo>
                    <a:pt x="1823" y="1959"/>
                  </a:lnTo>
                  <a:lnTo>
                    <a:pt x="1864" y="1921"/>
                  </a:lnTo>
                  <a:lnTo>
                    <a:pt x="1903" y="1882"/>
                  </a:lnTo>
                  <a:lnTo>
                    <a:pt x="1940" y="1840"/>
                  </a:lnTo>
                  <a:lnTo>
                    <a:pt x="1975" y="1796"/>
                  </a:lnTo>
                  <a:lnTo>
                    <a:pt x="2008" y="1751"/>
                  </a:lnTo>
                  <a:lnTo>
                    <a:pt x="2038" y="1705"/>
                  </a:lnTo>
                  <a:lnTo>
                    <a:pt x="2066" y="1657"/>
                  </a:lnTo>
                  <a:lnTo>
                    <a:pt x="2091" y="1609"/>
                  </a:lnTo>
                  <a:lnTo>
                    <a:pt x="2114" y="1558"/>
                  </a:lnTo>
                  <a:lnTo>
                    <a:pt x="2135" y="1506"/>
                  </a:lnTo>
                  <a:lnTo>
                    <a:pt x="2153" y="1453"/>
                  </a:lnTo>
                  <a:lnTo>
                    <a:pt x="2169" y="1400"/>
                  </a:lnTo>
                  <a:lnTo>
                    <a:pt x="2182" y="1345"/>
                  </a:lnTo>
                  <a:lnTo>
                    <a:pt x="2192" y="1291"/>
                  </a:lnTo>
                  <a:lnTo>
                    <a:pt x="2200" y="1234"/>
                  </a:lnTo>
                  <a:lnTo>
                    <a:pt x="2206" y="1179"/>
                  </a:lnTo>
                  <a:lnTo>
                    <a:pt x="2208" y="1122"/>
                  </a:lnTo>
                  <a:lnTo>
                    <a:pt x="2208" y="1066"/>
                  </a:lnTo>
                  <a:lnTo>
                    <a:pt x="2205" y="1010"/>
                  </a:lnTo>
                  <a:lnTo>
                    <a:pt x="2199" y="953"/>
                  </a:lnTo>
                  <a:lnTo>
                    <a:pt x="2190" y="898"/>
                  </a:lnTo>
                  <a:lnTo>
                    <a:pt x="2180" y="841"/>
                  </a:lnTo>
                  <a:lnTo>
                    <a:pt x="2165" y="786"/>
                  </a:lnTo>
                  <a:close/>
                </a:path>
              </a:pathLst>
            </a:custGeom>
            <a:solidFill>
              <a:srgbClr val="0000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1861" y="1763"/>
              <a:ext cx="2" cy="1"/>
            </a:xfrm>
            <a:custGeom>
              <a:avLst/>
              <a:gdLst>
                <a:gd name="T0" fmla="*/ 0 w 3"/>
                <a:gd name="T1" fmla="*/ 0 h 3"/>
                <a:gd name="T2" fmla="*/ 1 w 3"/>
                <a:gd name="T3" fmla="*/ 0 h 3"/>
                <a:gd name="T4" fmla="*/ 1 w 3"/>
                <a:gd name="T5" fmla="*/ 0 h 3"/>
                <a:gd name="T6" fmla="*/ 1 w 3"/>
                <a:gd name="T7" fmla="*/ 0 h 3"/>
                <a:gd name="T8" fmla="*/ 1 w 3"/>
                <a:gd name="T9" fmla="*/ 0 h 3"/>
                <a:gd name="T10" fmla="*/ 1 w 3"/>
                <a:gd name="T11" fmla="*/ 0 h 3"/>
                <a:gd name="T12" fmla="*/ 1 w 3"/>
                <a:gd name="T13" fmla="*/ 0 h 3"/>
                <a:gd name="T14" fmla="*/ 1 w 3"/>
                <a:gd name="T15" fmla="*/ 0 h 3"/>
                <a:gd name="T16" fmla="*/ 0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0" y="0"/>
                  </a:moveTo>
                  <a:lnTo>
                    <a:pt x="1" y="2"/>
                  </a:lnTo>
                  <a:lnTo>
                    <a:pt x="2" y="2"/>
                  </a:lnTo>
                  <a:lnTo>
                    <a:pt x="3" y="3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1849" y="1065"/>
              <a:ext cx="1082" cy="1081"/>
            </a:xfrm>
            <a:custGeom>
              <a:avLst/>
              <a:gdLst>
                <a:gd name="T0" fmla="*/ 28 w 2166"/>
                <a:gd name="T1" fmla="*/ 4 h 2163"/>
                <a:gd name="T2" fmla="*/ 29 w 2166"/>
                <a:gd name="T3" fmla="*/ 5 h 2163"/>
                <a:gd name="T4" fmla="*/ 31 w 2166"/>
                <a:gd name="T5" fmla="*/ 8 h 2163"/>
                <a:gd name="T6" fmla="*/ 32 w 2166"/>
                <a:gd name="T7" fmla="*/ 11 h 2163"/>
                <a:gd name="T8" fmla="*/ 33 w 2166"/>
                <a:gd name="T9" fmla="*/ 15 h 2163"/>
                <a:gd name="T10" fmla="*/ 33 w 2166"/>
                <a:gd name="T11" fmla="*/ 18 h 2163"/>
                <a:gd name="T12" fmla="*/ 32 w 2166"/>
                <a:gd name="T13" fmla="*/ 22 h 2163"/>
                <a:gd name="T14" fmla="*/ 32 w 2166"/>
                <a:gd name="T15" fmla="*/ 23 h 2163"/>
                <a:gd name="T16" fmla="*/ 32 w 2166"/>
                <a:gd name="T17" fmla="*/ 24 h 2163"/>
                <a:gd name="T18" fmla="*/ 31 w 2166"/>
                <a:gd name="T19" fmla="*/ 25 h 2163"/>
                <a:gd name="T20" fmla="*/ 30 w 2166"/>
                <a:gd name="T21" fmla="*/ 26 h 2163"/>
                <a:gd name="T22" fmla="*/ 29 w 2166"/>
                <a:gd name="T23" fmla="*/ 27 h 2163"/>
                <a:gd name="T24" fmla="*/ 28 w 2166"/>
                <a:gd name="T25" fmla="*/ 29 h 2163"/>
                <a:gd name="T26" fmla="*/ 27 w 2166"/>
                <a:gd name="T27" fmla="*/ 30 h 2163"/>
                <a:gd name="T28" fmla="*/ 26 w 2166"/>
                <a:gd name="T29" fmla="*/ 31 h 2163"/>
                <a:gd name="T30" fmla="*/ 25 w 2166"/>
                <a:gd name="T31" fmla="*/ 31 h 2163"/>
                <a:gd name="T32" fmla="*/ 23 w 2166"/>
                <a:gd name="T33" fmla="*/ 32 h 2163"/>
                <a:gd name="T34" fmla="*/ 22 w 2166"/>
                <a:gd name="T35" fmla="*/ 33 h 2163"/>
                <a:gd name="T36" fmla="*/ 20 w 2166"/>
                <a:gd name="T37" fmla="*/ 33 h 2163"/>
                <a:gd name="T38" fmla="*/ 18 w 2166"/>
                <a:gd name="T39" fmla="*/ 33 h 2163"/>
                <a:gd name="T40" fmla="*/ 16 w 2166"/>
                <a:gd name="T41" fmla="*/ 33 h 2163"/>
                <a:gd name="T42" fmla="*/ 14 w 2166"/>
                <a:gd name="T43" fmla="*/ 33 h 2163"/>
                <a:gd name="T44" fmla="*/ 12 w 2166"/>
                <a:gd name="T45" fmla="*/ 33 h 2163"/>
                <a:gd name="T46" fmla="*/ 10 w 2166"/>
                <a:gd name="T47" fmla="*/ 32 h 2163"/>
                <a:gd name="T48" fmla="*/ 8 w 2166"/>
                <a:gd name="T49" fmla="*/ 31 h 2163"/>
                <a:gd name="T50" fmla="*/ 7 w 2166"/>
                <a:gd name="T51" fmla="*/ 30 h 2163"/>
                <a:gd name="T52" fmla="*/ 5 w 2166"/>
                <a:gd name="T53" fmla="*/ 29 h 2163"/>
                <a:gd name="T54" fmla="*/ 4 w 2166"/>
                <a:gd name="T55" fmla="*/ 28 h 2163"/>
                <a:gd name="T56" fmla="*/ 2 w 2166"/>
                <a:gd name="T57" fmla="*/ 26 h 2163"/>
                <a:gd name="T58" fmla="*/ 2 w 2166"/>
                <a:gd name="T59" fmla="*/ 25 h 2163"/>
                <a:gd name="T60" fmla="*/ 1 w 2166"/>
                <a:gd name="T61" fmla="*/ 23 h 2163"/>
                <a:gd name="T62" fmla="*/ 0 w 2166"/>
                <a:gd name="T63" fmla="*/ 22 h 2163"/>
                <a:gd name="T64" fmla="*/ 0 w 2166"/>
                <a:gd name="T65" fmla="*/ 21 h 2163"/>
                <a:gd name="T66" fmla="*/ 0 w 2166"/>
                <a:gd name="T67" fmla="*/ 21 h 2163"/>
                <a:gd name="T68" fmla="*/ 0 w 2166"/>
                <a:gd name="T69" fmla="*/ 18 h 2163"/>
                <a:gd name="T70" fmla="*/ 0 w 2166"/>
                <a:gd name="T71" fmla="*/ 16 h 2163"/>
                <a:gd name="T72" fmla="*/ 0 w 2166"/>
                <a:gd name="T73" fmla="*/ 13 h 2163"/>
                <a:gd name="T74" fmla="*/ 1 w 2166"/>
                <a:gd name="T75" fmla="*/ 11 h 2163"/>
                <a:gd name="T76" fmla="*/ 1 w 2166"/>
                <a:gd name="T77" fmla="*/ 8 h 2163"/>
                <a:gd name="T78" fmla="*/ 3 w 2166"/>
                <a:gd name="T79" fmla="*/ 6 h 2163"/>
                <a:gd name="T80" fmla="*/ 4 w 2166"/>
                <a:gd name="T81" fmla="*/ 5 h 2163"/>
                <a:gd name="T82" fmla="*/ 6 w 2166"/>
                <a:gd name="T83" fmla="*/ 3 h 2163"/>
                <a:gd name="T84" fmla="*/ 8 w 2166"/>
                <a:gd name="T85" fmla="*/ 2 h 2163"/>
                <a:gd name="T86" fmla="*/ 11 w 2166"/>
                <a:gd name="T87" fmla="*/ 0 h 2163"/>
                <a:gd name="T88" fmla="*/ 13 w 2166"/>
                <a:gd name="T89" fmla="*/ 0 h 2163"/>
                <a:gd name="T90" fmla="*/ 14 w 2166"/>
                <a:gd name="T91" fmla="*/ 0 h 2163"/>
                <a:gd name="T92" fmla="*/ 16 w 2166"/>
                <a:gd name="T93" fmla="*/ 0 h 2163"/>
                <a:gd name="T94" fmla="*/ 17 w 2166"/>
                <a:gd name="T95" fmla="*/ 0 h 2163"/>
                <a:gd name="T96" fmla="*/ 18 w 2166"/>
                <a:gd name="T97" fmla="*/ 0 h 2163"/>
                <a:gd name="T98" fmla="*/ 20 w 2166"/>
                <a:gd name="T99" fmla="*/ 0 h 2163"/>
                <a:gd name="T100" fmla="*/ 21 w 2166"/>
                <a:gd name="T101" fmla="*/ 0 h 2163"/>
                <a:gd name="T102" fmla="*/ 23 w 2166"/>
                <a:gd name="T103" fmla="*/ 1 h 2163"/>
                <a:gd name="T104" fmla="*/ 24 w 2166"/>
                <a:gd name="T105" fmla="*/ 1 h 2163"/>
                <a:gd name="T106" fmla="*/ 25 w 2166"/>
                <a:gd name="T107" fmla="*/ 2 h 2163"/>
                <a:gd name="T108" fmla="*/ 27 w 2166"/>
                <a:gd name="T109" fmla="*/ 3 h 216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166"/>
                <a:gd name="T166" fmla="*/ 0 h 2163"/>
                <a:gd name="T167" fmla="*/ 2166 w 2166"/>
                <a:gd name="T168" fmla="*/ 2163 h 216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166" h="2163">
                  <a:moveTo>
                    <a:pt x="1781" y="257"/>
                  </a:moveTo>
                  <a:lnTo>
                    <a:pt x="1789" y="261"/>
                  </a:lnTo>
                  <a:lnTo>
                    <a:pt x="1796" y="266"/>
                  </a:lnTo>
                  <a:lnTo>
                    <a:pt x="1801" y="273"/>
                  </a:lnTo>
                  <a:lnTo>
                    <a:pt x="1806" y="279"/>
                  </a:lnTo>
                  <a:lnTo>
                    <a:pt x="1865" y="334"/>
                  </a:lnTo>
                  <a:lnTo>
                    <a:pt x="1918" y="394"/>
                  </a:lnTo>
                  <a:lnTo>
                    <a:pt x="1967" y="459"/>
                  </a:lnTo>
                  <a:lnTo>
                    <a:pt x="2010" y="526"/>
                  </a:lnTo>
                  <a:lnTo>
                    <a:pt x="2050" y="595"/>
                  </a:lnTo>
                  <a:lnTo>
                    <a:pt x="2083" y="667"/>
                  </a:lnTo>
                  <a:lnTo>
                    <a:pt x="2111" y="742"/>
                  </a:lnTo>
                  <a:lnTo>
                    <a:pt x="2132" y="818"/>
                  </a:lnTo>
                  <a:lnTo>
                    <a:pt x="2150" y="897"/>
                  </a:lnTo>
                  <a:lnTo>
                    <a:pt x="2161" y="976"/>
                  </a:lnTo>
                  <a:lnTo>
                    <a:pt x="2166" y="1056"/>
                  </a:lnTo>
                  <a:lnTo>
                    <a:pt x="2166" y="1135"/>
                  </a:lnTo>
                  <a:lnTo>
                    <a:pt x="2159" y="1215"/>
                  </a:lnTo>
                  <a:lnTo>
                    <a:pt x="2146" y="1293"/>
                  </a:lnTo>
                  <a:lnTo>
                    <a:pt x="2127" y="1371"/>
                  </a:lnTo>
                  <a:lnTo>
                    <a:pt x="2101" y="1448"/>
                  </a:lnTo>
                  <a:lnTo>
                    <a:pt x="2101" y="1458"/>
                  </a:lnTo>
                  <a:lnTo>
                    <a:pt x="2097" y="1466"/>
                  </a:lnTo>
                  <a:lnTo>
                    <a:pt x="2092" y="1473"/>
                  </a:lnTo>
                  <a:lnTo>
                    <a:pt x="2090" y="1481"/>
                  </a:lnTo>
                  <a:lnTo>
                    <a:pt x="2078" y="1511"/>
                  </a:lnTo>
                  <a:lnTo>
                    <a:pt x="2064" y="1541"/>
                  </a:lnTo>
                  <a:lnTo>
                    <a:pt x="2051" y="1570"/>
                  </a:lnTo>
                  <a:lnTo>
                    <a:pt x="2036" y="1599"/>
                  </a:lnTo>
                  <a:lnTo>
                    <a:pt x="2020" y="1628"/>
                  </a:lnTo>
                  <a:lnTo>
                    <a:pt x="2003" y="1657"/>
                  </a:lnTo>
                  <a:lnTo>
                    <a:pt x="1985" y="1685"/>
                  </a:lnTo>
                  <a:lnTo>
                    <a:pt x="1967" y="1711"/>
                  </a:lnTo>
                  <a:lnTo>
                    <a:pt x="1947" y="1739"/>
                  </a:lnTo>
                  <a:lnTo>
                    <a:pt x="1927" y="1764"/>
                  </a:lnTo>
                  <a:lnTo>
                    <a:pt x="1906" y="1789"/>
                  </a:lnTo>
                  <a:lnTo>
                    <a:pt x="1884" y="1815"/>
                  </a:lnTo>
                  <a:lnTo>
                    <a:pt x="1862" y="1839"/>
                  </a:lnTo>
                  <a:lnTo>
                    <a:pt x="1839" y="1862"/>
                  </a:lnTo>
                  <a:lnTo>
                    <a:pt x="1815" y="1885"/>
                  </a:lnTo>
                  <a:lnTo>
                    <a:pt x="1790" y="1907"/>
                  </a:lnTo>
                  <a:lnTo>
                    <a:pt x="1765" y="1928"/>
                  </a:lnTo>
                  <a:lnTo>
                    <a:pt x="1738" y="1948"/>
                  </a:lnTo>
                  <a:lnTo>
                    <a:pt x="1713" y="1968"/>
                  </a:lnTo>
                  <a:lnTo>
                    <a:pt x="1685" y="1986"/>
                  </a:lnTo>
                  <a:lnTo>
                    <a:pt x="1658" y="2005"/>
                  </a:lnTo>
                  <a:lnTo>
                    <a:pt x="1630" y="2022"/>
                  </a:lnTo>
                  <a:lnTo>
                    <a:pt x="1603" y="2038"/>
                  </a:lnTo>
                  <a:lnTo>
                    <a:pt x="1574" y="2053"/>
                  </a:lnTo>
                  <a:lnTo>
                    <a:pt x="1545" y="2067"/>
                  </a:lnTo>
                  <a:lnTo>
                    <a:pt x="1515" y="2081"/>
                  </a:lnTo>
                  <a:lnTo>
                    <a:pt x="1485" y="2093"/>
                  </a:lnTo>
                  <a:lnTo>
                    <a:pt x="1455" y="2104"/>
                  </a:lnTo>
                  <a:lnTo>
                    <a:pt x="1424" y="2114"/>
                  </a:lnTo>
                  <a:lnTo>
                    <a:pt x="1394" y="2123"/>
                  </a:lnTo>
                  <a:lnTo>
                    <a:pt x="1363" y="2131"/>
                  </a:lnTo>
                  <a:lnTo>
                    <a:pt x="1332" y="2138"/>
                  </a:lnTo>
                  <a:lnTo>
                    <a:pt x="1288" y="2146"/>
                  </a:lnTo>
                  <a:lnTo>
                    <a:pt x="1244" y="2153"/>
                  </a:lnTo>
                  <a:lnTo>
                    <a:pt x="1201" y="2158"/>
                  </a:lnTo>
                  <a:lnTo>
                    <a:pt x="1157" y="2160"/>
                  </a:lnTo>
                  <a:lnTo>
                    <a:pt x="1113" y="2163"/>
                  </a:lnTo>
                  <a:lnTo>
                    <a:pt x="1068" y="2161"/>
                  </a:lnTo>
                  <a:lnTo>
                    <a:pt x="1024" y="2160"/>
                  </a:lnTo>
                  <a:lnTo>
                    <a:pt x="982" y="2156"/>
                  </a:lnTo>
                  <a:lnTo>
                    <a:pt x="938" y="2151"/>
                  </a:lnTo>
                  <a:lnTo>
                    <a:pt x="895" y="2144"/>
                  </a:lnTo>
                  <a:lnTo>
                    <a:pt x="853" y="2136"/>
                  </a:lnTo>
                  <a:lnTo>
                    <a:pt x="810" y="2126"/>
                  </a:lnTo>
                  <a:lnTo>
                    <a:pt x="769" y="2114"/>
                  </a:lnTo>
                  <a:lnTo>
                    <a:pt x="727" y="2102"/>
                  </a:lnTo>
                  <a:lnTo>
                    <a:pt x="687" y="2087"/>
                  </a:lnTo>
                  <a:lnTo>
                    <a:pt x="646" y="2070"/>
                  </a:lnTo>
                  <a:lnTo>
                    <a:pt x="607" y="2052"/>
                  </a:lnTo>
                  <a:lnTo>
                    <a:pt x="569" y="2034"/>
                  </a:lnTo>
                  <a:lnTo>
                    <a:pt x="531" y="2013"/>
                  </a:lnTo>
                  <a:lnTo>
                    <a:pt x="494" y="1990"/>
                  </a:lnTo>
                  <a:lnTo>
                    <a:pt x="459" y="1967"/>
                  </a:lnTo>
                  <a:lnTo>
                    <a:pt x="423" y="1941"/>
                  </a:lnTo>
                  <a:lnTo>
                    <a:pt x="390" y="1915"/>
                  </a:lnTo>
                  <a:lnTo>
                    <a:pt x="356" y="1886"/>
                  </a:lnTo>
                  <a:lnTo>
                    <a:pt x="325" y="1857"/>
                  </a:lnTo>
                  <a:lnTo>
                    <a:pt x="294" y="1826"/>
                  </a:lnTo>
                  <a:lnTo>
                    <a:pt x="265" y="1794"/>
                  </a:lnTo>
                  <a:lnTo>
                    <a:pt x="237" y="1759"/>
                  </a:lnTo>
                  <a:lnTo>
                    <a:pt x="211" y="1725"/>
                  </a:lnTo>
                  <a:lnTo>
                    <a:pt x="186" y="1688"/>
                  </a:lnTo>
                  <a:lnTo>
                    <a:pt x="161" y="1650"/>
                  </a:lnTo>
                  <a:lnTo>
                    <a:pt x="140" y="1611"/>
                  </a:lnTo>
                  <a:lnTo>
                    <a:pt x="134" y="1611"/>
                  </a:lnTo>
                  <a:lnTo>
                    <a:pt x="120" y="1581"/>
                  </a:lnTo>
                  <a:lnTo>
                    <a:pt x="107" y="1552"/>
                  </a:lnTo>
                  <a:lnTo>
                    <a:pt x="95" y="1524"/>
                  </a:lnTo>
                  <a:lnTo>
                    <a:pt x="83" y="1496"/>
                  </a:lnTo>
                  <a:lnTo>
                    <a:pt x="72" y="1468"/>
                  </a:lnTo>
                  <a:lnTo>
                    <a:pt x="61" y="1439"/>
                  </a:lnTo>
                  <a:lnTo>
                    <a:pt x="51" y="1409"/>
                  </a:lnTo>
                  <a:lnTo>
                    <a:pt x="42" y="1379"/>
                  </a:lnTo>
                  <a:lnTo>
                    <a:pt x="37" y="1373"/>
                  </a:lnTo>
                  <a:lnTo>
                    <a:pt x="36" y="1367"/>
                  </a:lnTo>
                  <a:lnTo>
                    <a:pt x="36" y="1360"/>
                  </a:lnTo>
                  <a:lnTo>
                    <a:pt x="35" y="1353"/>
                  </a:lnTo>
                  <a:lnTo>
                    <a:pt x="22" y="1299"/>
                  </a:lnTo>
                  <a:lnTo>
                    <a:pt x="13" y="1243"/>
                  </a:lnTo>
                  <a:lnTo>
                    <a:pt x="6" y="1189"/>
                  </a:lnTo>
                  <a:lnTo>
                    <a:pt x="1" y="1135"/>
                  </a:lnTo>
                  <a:lnTo>
                    <a:pt x="0" y="1081"/>
                  </a:lnTo>
                  <a:lnTo>
                    <a:pt x="1" y="1028"/>
                  </a:lnTo>
                  <a:lnTo>
                    <a:pt x="6" y="975"/>
                  </a:lnTo>
                  <a:lnTo>
                    <a:pt x="12" y="922"/>
                  </a:lnTo>
                  <a:lnTo>
                    <a:pt x="21" y="870"/>
                  </a:lnTo>
                  <a:lnTo>
                    <a:pt x="32" y="818"/>
                  </a:lnTo>
                  <a:lnTo>
                    <a:pt x="47" y="768"/>
                  </a:lnTo>
                  <a:lnTo>
                    <a:pt x="64" y="718"/>
                  </a:lnTo>
                  <a:lnTo>
                    <a:pt x="83" y="670"/>
                  </a:lnTo>
                  <a:lnTo>
                    <a:pt x="104" y="621"/>
                  </a:lnTo>
                  <a:lnTo>
                    <a:pt x="127" y="575"/>
                  </a:lnTo>
                  <a:lnTo>
                    <a:pt x="153" y="529"/>
                  </a:lnTo>
                  <a:lnTo>
                    <a:pt x="181" y="485"/>
                  </a:lnTo>
                  <a:lnTo>
                    <a:pt x="211" y="442"/>
                  </a:lnTo>
                  <a:lnTo>
                    <a:pt x="243" y="400"/>
                  </a:lnTo>
                  <a:lnTo>
                    <a:pt x="278" y="360"/>
                  </a:lnTo>
                  <a:lnTo>
                    <a:pt x="314" y="322"/>
                  </a:lnTo>
                  <a:lnTo>
                    <a:pt x="352" y="285"/>
                  </a:lnTo>
                  <a:lnTo>
                    <a:pt x="392" y="250"/>
                  </a:lnTo>
                  <a:lnTo>
                    <a:pt x="433" y="217"/>
                  </a:lnTo>
                  <a:lnTo>
                    <a:pt x="477" y="186"/>
                  </a:lnTo>
                  <a:lnTo>
                    <a:pt x="523" y="156"/>
                  </a:lnTo>
                  <a:lnTo>
                    <a:pt x="569" y="129"/>
                  </a:lnTo>
                  <a:lnTo>
                    <a:pt x="619" y="104"/>
                  </a:lnTo>
                  <a:lnTo>
                    <a:pt x="669" y="81"/>
                  </a:lnTo>
                  <a:lnTo>
                    <a:pt x="721" y="60"/>
                  </a:lnTo>
                  <a:lnTo>
                    <a:pt x="774" y="43"/>
                  </a:lnTo>
                  <a:lnTo>
                    <a:pt x="830" y="27"/>
                  </a:lnTo>
                  <a:lnTo>
                    <a:pt x="835" y="30"/>
                  </a:lnTo>
                  <a:lnTo>
                    <a:pt x="866" y="23"/>
                  </a:lnTo>
                  <a:lnTo>
                    <a:pt x="899" y="18"/>
                  </a:lnTo>
                  <a:lnTo>
                    <a:pt x="930" y="12"/>
                  </a:lnTo>
                  <a:lnTo>
                    <a:pt x="962" y="8"/>
                  </a:lnTo>
                  <a:lnTo>
                    <a:pt x="993" y="5"/>
                  </a:lnTo>
                  <a:lnTo>
                    <a:pt x="1025" y="3"/>
                  </a:lnTo>
                  <a:lnTo>
                    <a:pt x="1057" y="1"/>
                  </a:lnTo>
                  <a:lnTo>
                    <a:pt x="1088" y="0"/>
                  </a:lnTo>
                  <a:lnTo>
                    <a:pt x="1120" y="0"/>
                  </a:lnTo>
                  <a:lnTo>
                    <a:pt x="1151" y="3"/>
                  </a:lnTo>
                  <a:lnTo>
                    <a:pt x="1182" y="5"/>
                  </a:lnTo>
                  <a:lnTo>
                    <a:pt x="1213" y="7"/>
                  </a:lnTo>
                  <a:lnTo>
                    <a:pt x="1244" y="12"/>
                  </a:lnTo>
                  <a:lnTo>
                    <a:pt x="1275" y="16"/>
                  </a:lnTo>
                  <a:lnTo>
                    <a:pt x="1305" y="22"/>
                  </a:lnTo>
                  <a:lnTo>
                    <a:pt x="1336" y="29"/>
                  </a:lnTo>
                  <a:lnTo>
                    <a:pt x="1366" y="37"/>
                  </a:lnTo>
                  <a:lnTo>
                    <a:pt x="1396" y="45"/>
                  </a:lnTo>
                  <a:lnTo>
                    <a:pt x="1425" y="54"/>
                  </a:lnTo>
                  <a:lnTo>
                    <a:pt x="1455" y="65"/>
                  </a:lnTo>
                  <a:lnTo>
                    <a:pt x="1484" y="76"/>
                  </a:lnTo>
                  <a:lnTo>
                    <a:pt x="1513" y="89"/>
                  </a:lnTo>
                  <a:lnTo>
                    <a:pt x="1541" y="102"/>
                  </a:lnTo>
                  <a:lnTo>
                    <a:pt x="1570" y="116"/>
                  </a:lnTo>
                  <a:lnTo>
                    <a:pt x="1598" y="131"/>
                  </a:lnTo>
                  <a:lnTo>
                    <a:pt x="1626" y="145"/>
                  </a:lnTo>
                  <a:lnTo>
                    <a:pt x="1652" y="162"/>
                  </a:lnTo>
                  <a:lnTo>
                    <a:pt x="1679" y="179"/>
                  </a:lnTo>
                  <a:lnTo>
                    <a:pt x="1705" y="197"/>
                  </a:lnTo>
                  <a:lnTo>
                    <a:pt x="1730" y="217"/>
                  </a:lnTo>
                  <a:lnTo>
                    <a:pt x="1756" y="236"/>
                  </a:lnTo>
                  <a:lnTo>
                    <a:pt x="1781" y="2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2306" y="1073"/>
              <a:ext cx="168" cy="92"/>
            </a:xfrm>
            <a:custGeom>
              <a:avLst/>
              <a:gdLst>
                <a:gd name="T0" fmla="*/ 6 w 335"/>
                <a:gd name="T1" fmla="*/ 0 h 185"/>
                <a:gd name="T2" fmla="*/ 6 w 335"/>
                <a:gd name="T3" fmla="*/ 0 h 185"/>
                <a:gd name="T4" fmla="*/ 6 w 335"/>
                <a:gd name="T5" fmla="*/ 1 h 185"/>
                <a:gd name="T6" fmla="*/ 6 w 335"/>
                <a:gd name="T7" fmla="*/ 2 h 185"/>
                <a:gd name="T8" fmla="*/ 6 w 335"/>
                <a:gd name="T9" fmla="*/ 2 h 185"/>
                <a:gd name="T10" fmla="*/ 6 w 335"/>
                <a:gd name="T11" fmla="*/ 2 h 185"/>
                <a:gd name="T12" fmla="*/ 5 w 335"/>
                <a:gd name="T13" fmla="*/ 2 h 185"/>
                <a:gd name="T14" fmla="*/ 5 w 335"/>
                <a:gd name="T15" fmla="*/ 2 h 185"/>
                <a:gd name="T16" fmla="*/ 5 w 335"/>
                <a:gd name="T17" fmla="*/ 2 h 185"/>
                <a:gd name="T18" fmla="*/ 5 w 335"/>
                <a:gd name="T19" fmla="*/ 2 h 185"/>
                <a:gd name="T20" fmla="*/ 4 w 335"/>
                <a:gd name="T21" fmla="*/ 2 h 185"/>
                <a:gd name="T22" fmla="*/ 4 w 335"/>
                <a:gd name="T23" fmla="*/ 2 h 185"/>
                <a:gd name="T24" fmla="*/ 3 w 335"/>
                <a:gd name="T25" fmla="*/ 2 h 185"/>
                <a:gd name="T26" fmla="*/ 3 w 335"/>
                <a:gd name="T27" fmla="*/ 2 h 185"/>
                <a:gd name="T28" fmla="*/ 2 w 335"/>
                <a:gd name="T29" fmla="*/ 2 h 185"/>
                <a:gd name="T30" fmla="*/ 2 w 335"/>
                <a:gd name="T31" fmla="*/ 2 h 185"/>
                <a:gd name="T32" fmla="*/ 2 w 335"/>
                <a:gd name="T33" fmla="*/ 2 h 185"/>
                <a:gd name="T34" fmla="*/ 1 w 335"/>
                <a:gd name="T35" fmla="*/ 2 h 185"/>
                <a:gd name="T36" fmla="*/ 1 w 335"/>
                <a:gd name="T37" fmla="*/ 2 h 185"/>
                <a:gd name="T38" fmla="*/ 1 w 335"/>
                <a:gd name="T39" fmla="*/ 2 h 185"/>
                <a:gd name="T40" fmla="*/ 1 w 335"/>
                <a:gd name="T41" fmla="*/ 2 h 185"/>
                <a:gd name="T42" fmla="*/ 1 w 335"/>
                <a:gd name="T43" fmla="*/ 2 h 185"/>
                <a:gd name="T44" fmla="*/ 1 w 335"/>
                <a:gd name="T45" fmla="*/ 2 h 185"/>
                <a:gd name="T46" fmla="*/ 1 w 335"/>
                <a:gd name="T47" fmla="*/ 1 h 185"/>
                <a:gd name="T48" fmla="*/ 0 w 335"/>
                <a:gd name="T49" fmla="*/ 1 h 185"/>
                <a:gd name="T50" fmla="*/ 0 w 335"/>
                <a:gd name="T51" fmla="*/ 0 h 185"/>
                <a:gd name="T52" fmla="*/ 1 w 335"/>
                <a:gd name="T53" fmla="*/ 0 h 185"/>
                <a:gd name="T54" fmla="*/ 1 w 335"/>
                <a:gd name="T55" fmla="*/ 0 h 185"/>
                <a:gd name="T56" fmla="*/ 1 w 335"/>
                <a:gd name="T57" fmla="*/ 0 h 185"/>
                <a:gd name="T58" fmla="*/ 1 w 335"/>
                <a:gd name="T59" fmla="*/ 0 h 185"/>
                <a:gd name="T60" fmla="*/ 2 w 335"/>
                <a:gd name="T61" fmla="*/ 0 h 185"/>
                <a:gd name="T62" fmla="*/ 2 w 335"/>
                <a:gd name="T63" fmla="*/ 0 h 185"/>
                <a:gd name="T64" fmla="*/ 2 w 335"/>
                <a:gd name="T65" fmla="*/ 0 h 185"/>
                <a:gd name="T66" fmla="*/ 3 w 335"/>
                <a:gd name="T67" fmla="*/ 0 h 185"/>
                <a:gd name="T68" fmla="*/ 3 w 335"/>
                <a:gd name="T69" fmla="*/ 0 h 185"/>
                <a:gd name="T70" fmla="*/ 3 w 335"/>
                <a:gd name="T71" fmla="*/ 0 h 185"/>
                <a:gd name="T72" fmla="*/ 4 w 335"/>
                <a:gd name="T73" fmla="*/ 0 h 185"/>
                <a:gd name="T74" fmla="*/ 4 w 335"/>
                <a:gd name="T75" fmla="*/ 0 h 185"/>
                <a:gd name="T76" fmla="*/ 4 w 335"/>
                <a:gd name="T77" fmla="*/ 0 h 185"/>
                <a:gd name="T78" fmla="*/ 5 w 335"/>
                <a:gd name="T79" fmla="*/ 0 h 185"/>
                <a:gd name="T80" fmla="*/ 5 w 335"/>
                <a:gd name="T81" fmla="*/ 0 h 185"/>
                <a:gd name="T82" fmla="*/ 5 w 335"/>
                <a:gd name="T83" fmla="*/ 0 h 185"/>
                <a:gd name="T84" fmla="*/ 6 w 335"/>
                <a:gd name="T85" fmla="*/ 0 h 18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35"/>
                <a:gd name="T130" fmla="*/ 0 h 185"/>
                <a:gd name="T131" fmla="*/ 335 w 335"/>
                <a:gd name="T132" fmla="*/ 185 h 18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35" h="185">
                  <a:moveTo>
                    <a:pt x="334" y="15"/>
                  </a:moveTo>
                  <a:lnTo>
                    <a:pt x="332" y="56"/>
                  </a:lnTo>
                  <a:lnTo>
                    <a:pt x="333" y="96"/>
                  </a:lnTo>
                  <a:lnTo>
                    <a:pt x="334" y="136"/>
                  </a:lnTo>
                  <a:lnTo>
                    <a:pt x="335" y="177"/>
                  </a:lnTo>
                  <a:lnTo>
                    <a:pt x="331" y="179"/>
                  </a:lnTo>
                  <a:lnTo>
                    <a:pt x="319" y="181"/>
                  </a:lnTo>
                  <a:lnTo>
                    <a:pt x="304" y="182"/>
                  </a:lnTo>
                  <a:lnTo>
                    <a:pt x="283" y="184"/>
                  </a:lnTo>
                  <a:lnTo>
                    <a:pt x="260" y="185"/>
                  </a:lnTo>
                  <a:lnTo>
                    <a:pt x="235" y="185"/>
                  </a:lnTo>
                  <a:lnTo>
                    <a:pt x="206" y="185"/>
                  </a:lnTo>
                  <a:lnTo>
                    <a:pt x="179" y="185"/>
                  </a:lnTo>
                  <a:lnTo>
                    <a:pt x="149" y="185"/>
                  </a:lnTo>
                  <a:lnTo>
                    <a:pt x="120" y="184"/>
                  </a:lnTo>
                  <a:lnTo>
                    <a:pt x="93" y="184"/>
                  </a:lnTo>
                  <a:lnTo>
                    <a:pt x="68" y="182"/>
                  </a:lnTo>
                  <a:lnTo>
                    <a:pt x="46" y="182"/>
                  </a:lnTo>
                  <a:lnTo>
                    <a:pt x="26" y="181"/>
                  </a:lnTo>
                  <a:lnTo>
                    <a:pt x="13" y="181"/>
                  </a:lnTo>
                  <a:lnTo>
                    <a:pt x="3" y="181"/>
                  </a:lnTo>
                  <a:lnTo>
                    <a:pt x="2" y="143"/>
                  </a:lnTo>
                  <a:lnTo>
                    <a:pt x="3" y="143"/>
                  </a:lnTo>
                  <a:lnTo>
                    <a:pt x="1" y="116"/>
                  </a:lnTo>
                  <a:lnTo>
                    <a:pt x="0" y="76"/>
                  </a:lnTo>
                  <a:lnTo>
                    <a:pt x="0" y="38"/>
                  </a:lnTo>
                  <a:lnTo>
                    <a:pt x="3" y="14"/>
                  </a:lnTo>
                  <a:lnTo>
                    <a:pt x="23" y="11"/>
                  </a:lnTo>
                  <a:lnTo>
                    <a:pt x="43" y="9"/>
                  </a:lnTo>
                  <a:lnTo>
                    <a:pt x="62" y="6"/>
                  </a:lnTo>
                  <a:lnTo>
                    <a:pt x="83" y="4"/>
                  </a:lnTo>
                  <a:lnTo>
                    <a:pt x="104" y="3"/>
                  </a:lnTo>
                  <a:lnTo>
                    <a:pt x="124" y="2"/>
                  </a:lnTo>
                  <a:lnTo>
                    <a:pt x="145" y="0"/>
                  </a:lnTo>
                  <a:lnTo>
                    <a:pt x="166" y="0"/>
                  </a:lnTo>
                  <a:lnTo>
                    <a:pt x="188" y="0"/>
                  </a:lnTo>
                  <a:lnTo>
                    <a:pt x="208" y="2"/>
                  </a:lnTo>
                  <a:lnTo>
                    <a:pt x="230" y="3"/>
                  </a:lnTo>
                  <a:lnTo>
                    <a:pt x="251" y="4"/>
                  </a:lnTo>
                  <a:lnTo>
                    <a:pt x="272" y="6"/>
                  </a:lnTo>
                  <a:lnTo>
                    <a:pt x="293" y="9"/>
                  </a:lnTo>
                  <a:lnTo>
                    <a:pt x="313" y="12"/>
                  </a:lnTo>
                  <a:lnTo>
                    <a:pt x="334" y="15"/>
                  </a:lnTo>
                  <a:close/>
                </a:path>
              </a:pathLst>
            </a:custGeom>
            <a:solidFill>
              <a:srgbClr val="6B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084" y="1082"/>
              <a:ext cx="399" cy="316"/>
            </a:xfrm>
            <a:custGeom>
              <a:avLst/>
              <a:gdLst>
                <a:gd name="T0" fmla="*/ 6 w 799"/>
                <a:gd name="T1" fmla="*/ 2 h 630"/>
                <a:gd name="T2" fmla="*/ 6 w 799"/>
                <a:gd name="T3" fmla="*/ 3 h 630"/>
                <a:gd name="T4" fmla="*/ 6 w 799"/>
                <a:gd name="T5" fmla="*/ 3 h 630"/>
                <a:gd name="T6" fmla="*/ 7 w 799"/>
                <a:gd name="T7" fmla="*/ 3 h 630"/>
                <a:gd name="T8" fmla="*/ 7 w 799"/>
                <a:gd name="T9" fmla="*/ 3 h 630"/>
                <a:gd name="T10" fmla="*/ 8 w 799"/>
                <a:gd name="T11" fmla="*/ 3 h 630"/>
                <a:gd name="T12" fmla="*/ 9 w 799"/>
                <a:gd name="T13" fmla="*/ 3 h 630"/>
                <a:gd name="T14" fmla="*/ 10 w 799"/>
                <a:gd name="T15" fmla="*/ 3 h 630"/>
                <a:gd name="T16" fmla="*/ 11 w 799"/>
                <a:gd name="T17" fmla="*/ 3 h 630"/>
                <a:gd name="T18" fmla="*/ 12 w 799"/>
                <a:gd name="T19" fmla="*/ 3 h 630"/>
                <a:gd name="T20" fmla="*/ 12 w 799"/>
                <a:gd name="T21" fmla="*/ 4 h 630"/>
                <a:gd name="T22" fmla="*/ 11 w 799"/>
                <a:gd name="T23" fmla="*/ 4 h 630"/>
                <a:gd name="T24" fmla="*/ 10 w 799"/>
                <a:gd name="T25" fmla="*/ 4 h 630"/>
                <a:gd name="T26" fmla="*/ 10 w 799"/>
                <a:gd name="T27" fmla="*/ 4 h 630"/>
                <a:gd name="T28" fmla="*/ 9 w 799"/>
                <a:gd name="T29" fmla="*/ 4 h 630"/>
                <a:gd name="T30" fmla="*/ 9 w 799"/>
                <a:gd name="T31" fmla="*/ 4 h 630"/>
                <a:gd name="T32" fmla="*/ 8 w 799"/>
                <a:gd name="T33" fmla="*/ 4 h 630"/>
                <a:gd name="T34" fmla="*/ 8 w 799"/>
                <a:gd name="T35" fmla="*/ 4 h 630"/>
                <a:gd name="T36" fmla="*/ 7 w 799"/>
                <a:gd name="T37" fmla="*/ 4 h 630"/>
                <a:gd name="T38" fmla="*/ 6 w 799"/>
                <a:gd name="T39" fmla="*/ 4 h 630"/>
                <a:gd name="T40" fmla="*/ 6 w 799"/>
                <a:gd name="T41" fmla="*/ 5 h 630"/>
                <a:gd name="T42" fmla="*/ 6 w 799"/>
                <a:gd name="T43" fmla="*/ 8 h 630"/>
                <a:gd name="T44" fmla="*/ 6 w 799"/>
                <a:gd name="T45" fmla="*/ 9 h 630"/>
                <a:gd name="T46" fmla="*/ 6 w 799"/>
                <a:gd name="T47" fmla="*/ 10 h 630"/>
                <a:gd name="T48" fmla="*/ 6 w 799"/>
                <a:gd name="T49" fmla="*/ 7 h 630"/>
                <a:gd name="T50" fmla="*/ 5 w 799"/>
                <a:gd name="T51" fmla="*/ 4 h 630"/>
                <a:gd name="T52" fmla="*/ 4 w 799"/>
                <a:gd name="T53" fmla="*/ 4 h 630"/>
                <a:gd name="T54" fmla="*/ 3 w 799"/>
                <a:gd name="T55" fmla="*/ 4 h 630"/>
                <a:gd name="T56" fmla="*/ 3 w 799"/>
                <a:gd name="T57" fmla="*/ 4 h 630"/>
                <a:gd name="T58" fmla="*/ 2 w 799"/>
                <a:gd name="T59" fmla="*/ 4 h 630"/>
                <a:gd name="T60" fmla="*/ 1 w 799"/>
                <a:gd name="T61" fmla="*/ 4 h 630"/>
                <a:gd name="T62" fmla="*/ 1 w 799"/>
                <a:gd name="T63" fmla="*/ 4 h 630"/>
                <a:gd name="T64" fmla="*/ 0 w 799"/>
                <a:gd name="T65" fmla="*/ 4 h 630"/>
                <a:gd name="T66" fmla="*/ 0 w 799"/>
                <a:gd name="T67" fmla="*/ 4 h 630"/>
                <a:gd name="T68" fmla="*/ 0 w 799"/>
                <a:gd name="T69" fmla="*/ 4 h 630"/>
                <a:gd name="T70" fmla="*/ 1 w 799"/>
                <a:gd name="T71" fmla="*/ 4 h 630"/>
                <a:gd name="T72" fmla="*/ 2 w 799"/>
                <a:gd name="T73" fmla="*/ 4 h 630"/>
                <a:gd name="T74" fmla="*/ 3 w 799"/>
                <a:gd name="T75" fmla="*/ 3 h 630"/>
                <a:gd name="T76" fmla="*/ 4 w 799"/>
                <a:gd name="T77" fmla="*/ 3 h 630"/>
                <a:gd name="T78" fmla="*/ 5 w 799"/>
                <a:gd name="T79" fmla="*/ 4 h 630"/>
                <a:gd name="T80" fmla="*/ 5 w 799"/>
                <a:gd name="T81" fmla="*/ 4 h 630"/>
                <a:gd name="T82" fmla="*/ 5 w 799"/>
                <a:gd name="T83" fmla="*/ 4 h 630"/>
                <a:gd name="T84" fmla="*/ 5 w 799"/>
                <a:gd name="T85" fmla="*/ 3 h 630"/>
                <a:gd name="T86" fmla="*/ 5 w 799"/>
                <a:gd name="T87" fmla="*/ 1 h 630"/>
                <a:gd name="T88" fmla="*/ 6 w 799"/>
                <a:gd name="T89" fmla="*/ 1 h 630"/>
                <a:gd name="T90" fmla="*/ 6 w 799"/>
                <a:gd name="T91" fmla="*/ 1 h 630"/>
                <a:gd name="T92" fmla="*/ 6 w 799"/>
                <a:gd name="T93" fmla="*/ 0 h 63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99"/>
                <a:gd name="T142" fmla="*/ 0 h 630"/>
                <a:gd name="T143" fmla="*/ 799 w 799"/>
                <a:gd name="T144" fmla="*/ 630 h 63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99" h="630">
                  <a:moveTo>
                    <a:pt x="418" y="0"/>
                  </a:moveTo>
                  <a:lnTo>
                    <a:pt x="418" y="46"/>
                  </a:lnTo>
                  <a:lnTo>
                    <a:pt x="420" y="92"/>
                  </a:lnTo>
                  <a:lnTo>
                    <a:pt x="421" y="139"/>
                  </a:lnTo>
                  <a:lnTo>
                    <a:pt x="422" y="185"/>
                  </a:lnTo>
                  <a:lnTo>
                    <a:pt x="425" y="185"/>
                  </a:lnTo>
                  <a:lnTo>
                    <a:pt x="429" y="185"/>
                  </a:lnTo>
                  <a:lnTo>
                    <a:pt x="432" y="187"/>
                  </a:lnTo>
                  <a:lnTo>
                    <a:pt x="438" y="188"/>
                  </a:lnTo>
                  <a:lnTo>
                    <a:pt x="443" y="189"/>
                  </a:lnTo>
                  <a:lnTo>
                    <a:pt x="450" y="190"/>
                  </a:lnTo>
                  <a:lnTo>
                    <a:pt x="455" y="189"/>
                  </a:lnTo>
                  <a:lnTo>
                    <a:pt x="462" y="188"/>
                  </a:lnTo>
                  <a:lnTo>
                    <a:pt x="483" y="188"/>
                  </a:lnTo>
                  <a:lnTo>
                    <a:pt x="504" y="187"/>
                  </a:lnTo>
                  <a:lnTo>
                    <a:pt x="524" y="187"/>
                  </a:lnTo>
                  <a:lnTo>
                    <a:pt x="545" y="187"/>
                  </a:lnTo>
                  <a:lnTo>
                    <a:pt x="566" y="187"/>
                  </a:lnTo>
                  <a:lnTo>
                    <a:pt x="587" y="187"/>
                  </a:lnTo>
                  <a:lnTo>
                    <a:pt x="607" y="187"/>
                  </a:lnTo>
                  <a:lnTo>
                    <a:pt x="628" y="187"/>
                  </a:lnTo>
                  <a:lnTo>
                    <a:pt x="649" y="187"/>
                  </a:lnTo>
                  <a:lnTo>
                    <a:pt x="670" y="187"/>
                  </a:lnTo>
                  <a:lnTo>
                    <a:pt x="690" y="187"/>
                  </a:lnTo>
                  <a:lnTo>
                    <a:pt x="711" y="187"/>
                  </a:lnTo>
                  <a:lnTo>
                    <a:pt x="731" y="187"/>
                  </a:lnTo>
                  <a:lnTo>
                    <a:pt x="751" y="187"/>
                  </a:lnTo>
                  <a:lnTo>
                    <a:pt x="772" y="187"/>
                  </a:lnTo>
                  <a:lnTo>
                    <a:pt x="793" y="187"/>
                  </a:lnTo>
                  <a:lnTo>
                    <a:pt x="799" y="191"/>
                  </a:lnTo>
                  <a:lnTo>
                    <a:pt x="799" y="198"/>
                  </a:lnTo>
                  <a:lnTo>
                    <a:pt x="796" y="205"/>
                  </a:lnTo>
                  <a:lnTo>
                    <a:pt x="796" y="212"/>
                  </a:lnTo>
                  <a:lnTo>
                    <a:pt x="791" y="214"/>
                  </a:lnTo>
                  <a:lnTo>
                    <a:pt x="776" y="215"/>
                  </a:lnTo>
                  <a:lnTo>
                    <a:pt x="755" y="215"/>
                  </a:lnTo>
                  <a:lnTo>
                    <a:pt x="731" y="215"/>
                  </a:lnTo>
                  <a:lnTo>
                    <a:pt x="705" y="214"/>
                  </a:lnTo>
                  <a:lnTo>
                    <a:pt x="682" y="213"/>
                  </a:lnTo>
                  <a:lnTo>
                    <a:pt x="664" y="213"/>
                  </a:lnTo>
                  <a:lnTo>
                    <a:pt x="651" y="212"/>
                  </a:lnTo>
                  <a:lnTo>
                    <a:pt x="651" y="214"/>
                  </a:lnTo>
                  <a:lnTo>
                    <a:pt x="640" y="215"/>
                  </a:lnTo>
                  <a:lnTo>
                    <a:pt x="628" y="215"/>
                  </a:lnTo>
                  <a:lnTo>
                    <a:pt x="617" y="215"/>
                  </a:lnTo>
                  <a:lnTo>
                    <a:pt x="606" y="215"/>
                  </a:lnTo>
                  <a:lnTo>
                    <a:pt x="595" y="215"/>
                  </a:lnTo>
                  <a:lnTo>
                    <a:pt x="583" y="215"/>
                  </a:lnTo>
                  <a:lnTo>
                    <a:pt x="572" y="215"/>
                  </a:lnTo>
                  <a:lnTo>
                    <a:pt x="561" y="215"/>
                  </a:lnTo>
                  <a:lnTo>
                    <a:pt x="561" y="214"/>
                  </a:lnTo>
                  <a:lnTo>
                    <a:pt x="545" y="216"/>
                  </a:lnTo>
                  <a:lnTo>
                    <a:pt x="529" y="216"/>
                  </a:lnTo>
                  <a:lnTo>
                    <a:pt x="512" y="218"/>
                  </a:lnTo>
                  <a:lnTo>
                    <a:pt x="496" y="218"/>
                  </a:lnTo>
                  <a:lnTo>
                    <a:pt x="480" y="218"/>
                  </a:lnTo>
                  <a:lnTo>
                    <a:pt x="463" y="218"/>
                  </a:lnTo>
                  <a:lnTo>
                    <a:pt x="447" y="219"/>
                  </a:lnTo>
                  <a:lnTo>
                    <a:pt x="433" y="221"/>
                  </a:lnTo>
                  <a:lnTo>
                    <a:pt x="427" y="236"/>
                  </a:lnTo>
                  <a:lnTo>
                    <a:pt x="424" y="252"/>
                  </a:lnTo>
                  <a:lnTo>
                    <a:pt x="424" y="267"/>
                  </a:lnTo>
                  <a:lnTo>
                    <a:pt x="424" y="281"/>
                  </a:lnTo>
                  <a:lnTo>
                    <a:pt x="427" y="333"/>
                  </a:lnTo>
                  <a:lnTo>
                    <a:pt x="429" y="390"/>
                  </a:lnTo>
                  <a:lnTo>
                    <a:pt x="430" y="449"/>
                  </a:lnTo>
                  <a:lnTo>
                    <a:pt x="431" y="506"/>
                  </a:lnTo>
                  <a:lnTo>
                    <a:pt x="430" y="506"/>
                  </a:lnTo>
                  <a:lnTo>
                    <a:pt x="432" y="537"/>
                  </a:lnTo>
                  <a:lnTo>
                    <a:pt x="433" y="568"/>
                  </a:lnTo>
                  <a:lnTo>
                    <a:pt x="433" y="599"/>
                  </a:lnTo>
                  <a:lnTo>
                    <a:pt x="433" y="630"/>
                  </a:lnTo>
                  <a:lnTo>
                    <a:pt x="394" y="630"/>
                  </a:lnTo>
                  <a:lnTo>
                    <a:pt x="390" y="530"/>
                  </a:lnTo>
                  <a:lnTo>
                    <a:pt x="386" y="428"/>
                  </a:lnTo>
                  <a:lnTo>
                    <a:pt x="384" y="327"/>
                  </a:lnTo>
                  <a:lnTo>
                    <a:pt x="383" y="226"/>
                  </a:lnTo>
                  <a:lnTo>
                    <a:pt x="376" y="222"/>
                  </a:lnTo>
                  <a:lnTo>
                    <a:pt x="361" y="221"/>
                  </a:lnTo>
                  <a:lnTo>
                    <a:pt x="340" y="220"/>
                  </a:lnTo>
                  <a:lnTo>
                    <a:pt x="317" y="219"/>
                  </a:lnTo>
                  <a:lnTo>
                    <a:pt x="293" y="220"/>
                  </a:lnTo>
                  <a:lnTo>
                    <a:pt x="271" y="220"/>
                  </a:lnTo>
                  <a:lnTo>
                    <a:pt x="255" y="220"/>
                  </a:lnTo>
                  <a:lnTo>
                    <a:pt x="246" y="220"/>
                  </a:lnTo>
                  <a:lnTo>
                    <a:pt x="231" y="219"/>
                  </a:lnTo>
                  <a:lnTo>
                    <a:pt x="215" y="219"/>
                  </a:lnTo>
                  <a:lnTo>
                    <a:pt x="200" y="219"/>
                  </a:lnTo>
                  <a:lnTo>
                    <a:pt x="185" y="219"/>
                  </a:lnTo>
                  <a:lnTo>
                    <a:pt x="170" y="218"/>
                  </a:lnTo>
                  <a:lnTo>
                    <a:pt x="155" y="218"/>
                  </a:lnTo>
                  <a:lnTo>
                    <a:pt x="140" y="219"/>
                  </a:lnTo>
                  <a:lnTo>
                    <a:pt x="124" y="219"/>
                  </a:lnTo>
                  <a:lnTo>
                    <a:pt x="109" y="219"/>
                  </a:lnTo>
                  <a:lnTo>
                    <a:pt x="94" y="219"/>
                  </a:lnTo>
                  <a:lnTo>
                    <a:pt x="79" y="219"/>
                  </a:lnTo>
                  <a:lnTo>
                    <a:pt x="64" y="220"/>
                  </a:lnTo>
                  <a:lnTo>
                    <a:pt x="48" y="220"/>
                  </a:lnTo>
                  <a:lnTo>
                    <a:pt x="33" y="220"/>
                  </a:lnTo>
                  <a:lnTo>
                    <a:pt x="16" y="221"/>
                  </a:lnTo>
                  <a:lnTo>
                    <a:pt x="1" y="221"/>
                  </a:lnTo>
                  <a:lnTo>
                    <a:pt x="0" y="215"/>
                  </a:lnTo>
                  <a:lnTo>
                    <a:pt x="0" y="208"/>
                  </a:lnTo>
                  <a:lnTo>
                    <a:pt x="0" y="201"/>
                  </a:lnTo>
                  <a:lnTo>
                    <a:pt x="0" y="195"/>
                  </a:lnTo>
                  <a:lnTo>
                    <a:pt x="22" y="195"/>
                  </a:lnTo>
                  <a:lnTo>
                    <a:pt x="44" y="195"/>
                  </a:lnTo>
                  <a:lnTo>
                    <a:pt x="65" y="195"/>
                  </a:lnTo>
                  <a:lnTo>
                    <a:pt x="87" y="195"/>
                  </a:lnTo>
                  <a:lnTo>
                    <a:pt x="109" y="195"/>
                  </a:lnTo>
                  <a:lnTo>
                    <a:pt x="131" y="193"/>
                  </a:lnTo>
                  <a:lnTo>
                    <a:pt x="152" y="193"/>
                  </a:lnTo>
                  <a:lnTo>
                    <a:pt x="174" y="192"/>
                  </a:lnTo>
                  <a:lnTo>
                    <a:pt x="195" y="192"/>
                  </a:lnTo>
                  <a:lnTo>
                    <a:pt x="217" y="192"/>
                  </a:lnTo>
                  <a:lnTo>
                    <a:pt x="239" y="192"/>
                  </a:lnTo>
                  <a:lnTo>
                    <a:pt x="260" y="192"/>
                  </a:lnTo>
                  <a:lnTo>
                    <a:pt x="280" y="192"/>
                  </a:lnTo>
                  <a:lnTo>
                    <a:pt x="301" y="192"/>
                  </a:lnTo>
                  <a:lnTo>
                    <a:pt x="322" y="193"/>
                  </a:lnTo>
                  <a:lnTo>
                    <a:pt x="342" y="195"/>
                  </a:lnTo>
                  <a:lnTo>
                    <a:pt x="347" y="196"/>
                  </a:lnTo>
                  <a:lnTo>
                    <a:pt x="351" y="196"/>
                  </a:lnTo>
                  <a:lnTo>
                    <a:pt x="355" y="196"/>
                  </a:lnTo>
                  <a:lnTo>
                    <a:pt x="360" y="196"/>
                  </a:lnTo>
                  <a:lnTo>
                    <a:pt x="364" y="195"/>
                  </a:lnTo>
                  <a:lnTo>
                    <a:pt x="369" y="193"/>
                  </a:lnTo>
                  <a:lnTo>
                    <a:pt x="374" y="191"/>
                  </a:lnTo>
                  <a:lnTo>
                    <a:pt x="378" y="190"/>
                  </a:lnTo>
                  <a:lnTo>
                    <a:pt x="379" y="145"/>
                  </a:lnTo>
                  <a:lnTo>
                    <a:pt x="379" y="100"/>
                  </a:lnTo>
                  <a:lnTo>
                    <a:pt x="378" y="55"/>
                  </a:lnTo>
                  <a:lnTo>
                    <a:pt x="377" y="9"/>
                  </a:lnTo>
                  <a:lnTo>
                    <a:pt x="382" y="7"/>
                  </a:lnTo>
                  <a:lnTo>
                    <a:pt x="386" y="6"/>
                  </a:lnTo>
                  <a:lnTo>
                    <a:pt x="392" y="5"/>
                  </a:lnTo>
                  <a:lnTo>
                    <a:pt x="397" y="3"/>
                  </a:lnTo>
                  <a:lnTo>
                    <a:pt x="402" y="3"/>
                  </a:lnTo>
                  <a:lnTo>
                    <a:pt x="408" y="2"/>
                  </a:lnTo>
                  <a:lnTo>
                    <a:pt x="413" y="1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7751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2048" y="1085"/>
              <a:ext cx="488" cy="370"/>
            </a:xfrm>
            <a:custGeom>
              <a:avLst/>
              <a:gdLst>
                <a:gd name="T0" fmla="*/ 14 w 977"/>
                <a:gd name="T1" fmla="*/ 1 h 740"/>
                <a:gd name="T2" fmla="*/ 14 w 977"/>
                <a:gd name="T3" fmla="*/ 3 h 740"/>
                <a:gd name="T4" fmla="*/ 15 w 977"/>
                <a:gd name="T5" fmla="*/ 6 h 740"/>
                <a:gd name="T6" fmla="*/ 15 w 977"/>
                <a:gd name="T7" fmla="*/ 10 h 740"/>
                <a:gd name="T8" fmla="*/ 14 w 977"/>
                <a:gd name="T9" fmla="*/ 12 h 740"/>
                <a:gd name="T10" fmla="*/ 14 w 977"/>
                <a:gd name="T11" fmla="*/ 12 h 740"/>
                <a:gd name="T12" fmla="*/ 13 w 977"/>
                <a:gd name="T13" fmla="*/ 12 h 740"/>
                <a:gd name="T14" fmla="*/ 12 w 977"/>
                <a:gd name="T15" fmla="*/ 12 h 740"/>
                <a:gd name="T16" fmla="*/ 12 w 977"/>
                <a:gd name="T17" fmla="*/ 12 h 740"/>
                <a:gd name="T18" fmla="*/ 11 w 977"/>
                <a:gd name="T19" fmla="*/ 12 h 740"/>
                <a:gd name="T20" fmla="*/ 11 w 977"/>
                <a:gd name="T21" fmla="*/ 12 h 740"/>
                <a:gd name="T22" fmla="*/ 10 w 977"/>
                <a:gd name="T23" fmla="*/ 12 h 740"/>
                <a:gd name="T24" fmla="*/ 9 w 977"/>
                <a:gd name="T25" fmla="*/ 12 h 740"/>
                <a:gd name="T26" fmla="*/ 8 w 977"/>
                <a:gd name="T27" fmla="*/ 12 h 740"/>
                <a:gd name="T28" fmla="*/ 7 w 977"/>
                <a:gd name="T29" fmla="*/ 12 h 740"/>
                <a:gd name="T30" fmla="*/ 7 w 977"/>
                <a:gd name="T31" fmla="*/ 12 h 740"/>
                <a:gd name="T32" fmla="*/ 6 w 977"/>
                <a:gd name="T33" fmla="*/ 12 h 740"/>
                <a:gd name="T34" fmla="*/ 5 w 977"/>
                <a:gd name="T35" fmla="*/ 12 h 740"/>
                <a:gd name="T36" fmla="*/ 4 w 977"/>
                <a:gd name="T37" fmla="*/ 12 h 740"/>
                <a:gd name="T38" fmla="*/ 4 w 977"/>
                <a:gd name="T39" fmla="*/ 12 h 740"/>
                <a:gd name="T40" fmla="*/ 3 w 977"/>
                <a:gd name="T41" fmla="*/ 12 h 740"/>
                <a:gd name="T42" fmla="*/ 2 w 977"/>
                <a:gd name="T43" fmla="*/ 12 h 740"/>
                <a:gd name="T44" fmla="*/ 1 w 977"/>
                <a:gd name="T45" fmla="*/ 12 h 740"/>
                <a:gd name="T46" fmla="*/ 0 w 977"/>
                <a:gd name="T47" fmla="*/ 12 h 740"/>
                <a:gd name="T48" fmla="*/ 0 w 977"/>
                <a:gd name="T49" fmla="*/ 12 h 740"/>
                <a:gd name="T50" fmla="*/ 0 w 977"/>
                <a:gd name="T51" fmla="*/ 7 h 740"/>
                <a:gd name="T52" fmla="*/ 0 w 977"/>
                <a:gd name="T53" fmla="*/ 3 h 740"/>
                <a:gd name="T54" fmla="*/ 0 w 977"/>
                <a:gd name="T55" fmla="*/ 5 h 740"/>
                <a:gd name="T56" fmla="*/ 0 w 977"/>
                <a:gd name="T57" fmla="*/ 6 h 740"/>
                <a:gd name="T58" fmla="*/ 0 w 977"/>
                <a:gd name="T59" fmla="*/ 9 h 740"/>
                <a:gd name="T60" fmla="*/ 0 w 977"/>
                <a:gd name="T61" fmla="*/ 9 h 740"/>
                <a:gd name="T62" fmla="*/ 0 w 977"/>
                <a:gd name="T63" fmla="*/ 9 h 740"/>
                <a:gd name="T64" fmla="*/ 0 w 977"/>
                <a:gd name="T65" fmla="*/ 10 h 740"/>
                <a:gd name="T66" fmla="*/ 0 w 977"/>
                <a:gd name="T67" fmla="*/ 10 h 740"/>
                <a:gd name="T68" fmla="*/ 1 w 977"/>
                <a:gd name="T69" fmla="*/ 11 h 740"/>
                <a:gd name="T70" fmla="*/ 1 w 977"/>
                <a:gd name="T71" fmla="*/ 11 h 740"/>
                <a:gd name="T72" fmla="*/ 2 w 977"/>
                <a:gd name="T73" fmla="*/ 11 h 740"/>
                <a:gd name="T74" fmla="*/ 2 w 977"/>
                <a:gd name="T75" fmla="*/ 11 h 740"/>
                <a:gd name="T76" fmla="*/ 3 w 977"/>
                <a:gd name="T77" fmla="*/ 11 h 740"/>
                <a:gd name="T78" fmla="*/ 4 w 977"/>
                <a:gd name="T79" fmla="*/ 11 h 740"/>
                <a:gd name="T80" fmla="*/ 4 w 977"/>
                <a:gd name="T81" fmla="*/ 11 h 740"/>
                <a:gd name="T82" fmla="*/ 5 w 977"/>
                <a:gd name="T83" fmla="*/ 11 h 740"/>
                <a:gd name="T84" fmla="*/ 6 w 977"/>
                <a:gd name="T85" fmla="*/ 11 h 740"/>
                <a:gd name="T86" fmla="*/ 7 w 977"/>
                <a:gd name="T87" fmla="*/ 11 h 740"/>
                <a:gd name="T88" fmla="*/ 7 w 977"/>
                <a:gd name="T89" fmla="*/ 11 h 740"/>
                <a:gd name="T90" fmla="*/ 8 w 977"/>
                <a:gd name="T91" fmla="*/ 11 h 740"/>
                <a:gd name="T92" fmla="*/ 9 w 977"/>
                <a:gd name="T93" fmla="*/ 11 h 740"/>
                <a:gd name="T94" fmla="*/ 10 w 977"/>
                <a:gd name="T95" fmla="*/ 11 h 740"/>
                <a:gd name="T96" fmla="*/ 11 w 977"/>
                <a:gd name="T97" fmla="*/ 11 h 740"/>
                <a:gd name="T98" fmla="*/ 12 w 977"/>
                <a:gd name="T99" fmla="*/ 11 h 740"/>
                <a:gd name="T100" fmla="*/ 12 w 977"/>
                <a:gd name="T101" fmla="*/ 11 h 740"/>
                <a:gd name="T102" fmla="*/ 13 w 977"/>
                <a:gd name="T103" fmla="*/ 11 h 740"/>
                <a:gd name="T104" fmla="*/ 13 w 977"/>
                <a:gd name="T105" fmla="*/ 11 h 740"/>
                <a:gd name="T106" fmla="*/ 14 w 977"/>
                <a:gd name="T107" fmla="*/ 11 h 740"/>
                <a:gd name="T108" fmla="*/ 14 w 977"/>
                <a:gd name="T109" fmla="*/ 7 h 740"/>
                <a:gd name="T110" fmla="*/ 13 w 977"/>
                <a:gd name="T111" fmla="*/ 3 h 740"/>
                <a:gd name="T112" fmla="*/ 14 w 977"/>
                <a:gd name="T113" fmla="*/ 0 h 740"/>
                <a:gd name="T114" fmla="*/ 14 w 977"/>
                <a:gd name="T115" fmla="*/ 1 h 740"/>
                <a:gd name="T116" fmla="*/ 14 w 977"/>
                <a:gd name="T117" fmla="*/ 1 h 740"/>
                <a:gd name="T118" fmla="*/ 14 w 977"/>
                <a:gd name="T119" fmla="*/ 1 h 74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77"/>
                <a:gd name="T181" fmla="*/ 0 h 740"/>
                <a:gd name="T182" fmla="*/ 977 w 977"/>
                <a:gd name="T183" fmla="*/ 740 h 74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77" h="740">
                  <a:moveTo>
                    <a:pt x="942" y="17"/>
                  </a:moveTo>
                  <a:lnTo>
                    <a:pt x="944" y="72"/>
                  </a:lnTo>
                  <a:lnTo>
                    <a:pt x="947" y="127"/>
                  </a:lnTo>
                  <a:lnTo>
                    <a:pt x="950" y="183"/>
                  </a:lnTo>
                  <a:lnTo>
                    <a:pt x="955" y="238"/>
                  </a:lnTo>
                  <a:lnTo>
                    <a:pt x="962" y="362"/>
                  </a:lnTo>
                  <a:lnTo>
                    <a:pt x="966" y="489"/>
                  </a:lnTo>
                  <a:lnTo>
                    <a:pt x="970" y="613"/>
                  </a:lnTo>
                  <a:lnTo>
                    <a:pt x="977" y="737"/>
                  </a:lnTo>
                  <a:lnTo>
                    <a:pt x="955" y="738"/>
                  </a:lnTo>
                  <a:lnTo>
                    <a:pt x="933" y="739"/>
                  </a:lnTo>
                  <a:lnTo>
                    <a:pt x="911" y="740"/>
                  </a:lnTo>
                  <a:lnTo>
                    <a:pt x="888" y="740"/>
                  </a:lnTo>
                  <a:lnTo>
                    <a:pt x="866" y="740"/>
                  </a:lnTo>
                  <a:lnTo>
                    <a:pt x="844" y="739"/>
                  </a:lnTo>
                  <a:lnTo>
                    <a:pt x="822" y="739"/>
                  </a:lnTo>
                  <a:lnTo>
                    <a:pt x="803" y="738"/>
                  </a:lnTo>
                  <a:lnTo>
                    <a:pt x="803" y="737"/>
                  </a:lnTo>
                  <a:lnTo>
                    <a:pt x="778" y="738"/>
                  </a:lnTo>
                  <a:lnTo>
                    <a:pt x="753" y="738"/>
                  </a:lnTo>
                  <a:lnTo>
                    <a:pt x="729" y="738"/>
                  </a:lnTo>
                  <a:lnTo>
                    <a:pt x="705" y="739"/>
                  </a:lnTo>
                  <a:lnTo>
                    <a:pt x="679" y="739"/>
                  </a:lnTo>
                  <a:lnTo>
                    <a:pt x="655" y="739"/>
                  </a:lnTo>
                  <a:lnTo>
                    <a:pt x="630" y="739"/>
                  </a:lnTo>
                  <a:lnTo>
                    <a:pt x="606" y="739"/>
                  </a:lnTo>
                  <a:lnTo>
                    <a:pt x="580" y="739"/>
                  </a:lnTo>
                  <a:lnTo>
                    <a:pt x="555" y="739"/>
                  </a:lnTo>
                  <a:lnTo>
                    <a:pt x="531" y="739"/>
                  </a:lnTo>
                  <a:lnTo>
                    <a:pt x="505" y="738"/>
                  </a:lnTo>
                  <a:lnTo>
                    <a:pt x="480" y="738"/>
                  </a:lnTo>
                  <a:lnTo>
                    <a:pt x="456" y="738"/>
                  </a:lnTo>
                  <a:lnTo>
                    <a:pt x="431" y="737"/>
                  </a:lnTo>
                  <a:lnTo>
                    <a:pt x="405" y="737"/>
                  </a:lnTo>
                  <a:lnTo>
                    <a:pt x="381" y="736"/>
                  </a:lnTo>
                  <a:lnTo>
                    <a:pt x="356" y="736"/>
                  </a:lnTo>
                  <a:lnTo>
                    <a:pt x="330" y="734"/>
                  </a:lnTo>
                  <a:lnTo>
                    <a:pt x="306" y="734"/>
                  </a:lnTo>
                  <a:lnTo>
                    <a:pt x="281" y="733"/>
                  </a:lnTo>
                  <a:lnTo>
                    <a:pt x="256" y="733"/>
                  </a:lnTo>
                  <a:lnTo>
                    <a:pt x="231" y="732"/>
                  </a:lnTo>
                  <a:lnTo>
                    <a:pt x="206" y="731"/>
                  </a:lnTo>
                  <a:lnTo>
                    <a:pt x="182" y="731"/>
                  </a:lnTo>
                  <a:lnTo>
                    <a:pt x="156" y="730"/>
                  </a:lnTo>
                  <a:lnTo>
                    <a:pt x="132" y="730"/>
                  </a:lnTo>
                  <a:lnTo>
                    <a:pt x="108" y="729"/>
                  </a:lnTo>
                  <a:lnTo>
                    <a:pt x="83" y="729"/>
                  </a:lnTo>
                  <a:lnTo>
                    <a:pt x="59" y="729"/>
                  </a:lnTo>
                  <a:lnTo>
                    <a:pt x="34" y="728"/>
                  </a:lnTo>
                  <a:lnTo>
                    <a:pt x="10" y="728"/>
                  </a:lnTo>
                  <a:lnTo>
                    <a:pt x="8" y="601"/>
                  </a:lnTo>
                  <a:lnTo>
                    <a:pt x="6" y="475"/>
                  </a:lnTo>
                  <a:lnTo>
                    <a:pt x="2" y="351"/>
                  </a:lnTo>
                  <a:lnTo>
                    <a:pt x="0" y="228"/>
                  </a:lnTo>
                  <a:lnTo>
                    <a:pt x="45" y="192"/>
                  </a:lnTo>
                  <a:lnTo>
                    <a:pt x="47" y="274"/>
                  </a:lnTo>
                  <a:lnTo>
                    <a:pt x="50" y="353"/>
                  </a:lnTo>
                  <a:lnTo>
                    <a:pt x="53" y="431"/>
                  </a:lnTo>
                  <a:lnTo>
                    <a:pt x="53" y="512"/>
                  </a:lnTo>
                  <a:lnTo>
                    <a:pt x="55" y="520"/>
                  </a:lnTo>
                  <a:lnTo>
                    <a:pt x="56" y="529"/>
                  </a:lnTo>
                  <a:lnTo>
                    <a:pt x="56" y="539"/>
                  </a:lnTo>
                  <a:lnTo>
                    <a:pt x="55" y="548"/>
                  </a:lnTo>
                  <a:lnTo>
                    <a:pt x="54" y="548"/>
                  </a:lnTo>
                  <a:lnTo>
                    <a:pt x="57" y="569"/>
                  </a:lnTo>
                  <a:lnTo>
                    <a:pt x="59" y="590"/>
                  </a:lnTo>
                  <a:lnTo>
                    <a:pt x="59" y="613"/>
                  </a:lnTo>
                  <a:lnTo>
                    <a:pt x="59" y="637"/>
                  </a:lnTo>
                  <a:lnTo>
                    <a:pt x="63" y="640"/>
                  </a:lnTo>
                  <a:lnTo>
                    <a:pt x="73" y="642"/>
                  </a:lnTo>
                  <a:lnTo>
                    <a:pt x="86" y="643"/>
                  </a:lnTo>
                  <a:lnTo>
                    <a:pt x="102" y="646"/>
                  </a:lnTo>
                  <a:lnTo>
                    <a:pt x="121" y="647"/>
                  </a:lnTo>
                  <a:lnTo>
                    <a:pt x="141" y="648"/>
                  </a:lnTo>
                  <a:lnTo>
                    <a:pt x="163" y="648"/>
                  </a:lnTo>
                  <a:lnTo>
                    <a:pt x="186" y="649"/>
                  </a:lnTo>
                  <a:lnTo>
                    <a:pt x="209" y="649"/>
                  </a:lnTo>
                  <a:lnTo>
                    <a:pt x="231" y="649"/>
                  </a:lnTo>
                  <a:lnTo>
                    <a:pt x="253" y="649"/>
                  </a:lnTo>
                  <a:lnTo>
                    <a:pt x="274" y="649"/>
                  </a:lnTo>
                  <a:lnTo>
                    <a:pt x="292" y="648"/>
                  </a:lnTo>
                  <a:lnTo>
                    <a:pt x="308" y="648"/>
                  </a:lnTo>
                  <a:lnTo>
                    <a:pt x="320" y="648"/>
                  </a:lnTo>
                  <a:lnTo>
                    <a:pt x="329" y="648"/>
                  </a:lnTo>
                  <a:lnTo>
                    <a:pt x="360" y="648"/>
                  </a:lnTo>
                  <a:lnTo>
                    <a:pt x="390" y="649"/>
                  </a:lnTo>
                  <a:lnTo>
                    <a:pt x="421" y="649"/>
                  </a:lnTo>
                  <a:lnTo>
                    <a:pt x="451" y="650"/>
                  </a:lnTo>
                  <a:lnTo>
                    <a:pt x="481" y="650"/>
                  </a:lnTo>
                  <a:lnTo>
                    <a:pt x="511" y="652"/>
                  </a:lnTo>
                  <a:lnTo>
                    <a:pt x="541" y="652"/>
                  </a:lnTo>
                  <a:lnTo>
                    <a:pt x="571" y="652"/>
                  </a:lnTo>
                  <a:lnTo>
                    <a:pt x="601" y="653"/>
                  </a:lnTo>
                  <a:lnTo>
                    <a:pt x="632" y="653"/>
                  </a:lnTo>
                  <a:lnTo>
                    <a:pt x="662" y="654"/>
                  </a:lnTo>
                  <a:lnTo>
                    <a:pt x="692" y="654"/>
                  </a:lnTo>
                  <a:lnTo>
                    <a:pt x="723" y="655"/>
                  </a:lnTo>
                  <a:lnTo>
                    <a:pt x="754" y="655"/>
                  </a:lnTo>
                  <a:lnTo>
                    <a:pt x="785" y="656"/>
                  </a:lnTo>
                  <a:lnTo>
                    <a:pt x="818" y="656"/>
                  </a:lnTo>
                  <a:lnTo>
                    <a:pt x="818" y="657"/>
                  </a:lnTo>
                  <a:lnTo>
                    <a:pt x="827" y="656"/>
                  </a:lnTo>
                  <a:lnTo>
                    <a:pt x="840" y="656"/>
                  </a:lnTo>
                  <a:lnTo>
                    <a:pt x="855" y="657"/>
                  </a:lnTo>
                  <a:lnTo>
                    <a:pt x="871" y="657"/>
                  </a:lnTo>
                  <a:lnTo>
                    <a:pt x="886" y="657"/>
                  </a:lnTo>
                  <a:lnTo>
                    <a:pt x="898" y="655"/>
                  </a:lnTo>
                  <a:lnTo>
                    <a:pt x="909" y="650"/>
                  </a:lnTo>
                  <a:lnTo>
                    <a:pt x="912" y="643"/>
                  </a:lnTo>
                  <a:lnTo>
                    <a:pt x="905" y="481"/>
                  </a:lnTo>
                  <a:lnTo>
                    <a:pt x="898" y="321"/>
                  </a:lnTo>
                  <a:lnTo>
                    <a:pt x="894" y="161"/>
                  </a:lnTo>
                  <a:lnTo>
                    <a:pt x="891" y="0"/>
                  </a:lnTo>
                  <a:lnTo>
                    <a:pt x="898" y="0"/>
                  </a:lnTo>
                  <a:lnTo>
                    <a:pt x="906" y="1"/>
                  </a:lnTo>
                  <a:lnTo>
                    <a:pt x="913" y="2"/>
                  </a:lnTo>
                  <a:lnTo>
                    <a:pt x="920" y="3"/>
                  </a:lnTo>
                  <a:lnTo>
                    <a:pt x="926" y="5"/>
                  </a:lnTo>
                  <a:lnTo>
                    <a:pt x="932" y="9"/>
                  </a:lnTo>
                  <a:lnTo>
                    <a:pt x="937" y="12"/>
                  </a:lnTo>
                  <a:lnTo>
                    <a:pt x="942" y="17"/>
                  </a:lnTo>
                  <a:close/>
                </a:path>
              </a:pathLst>
            </a:custGeom>
            <a:solidFill>
              <a:srgbClr val="967C6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2089" y="1092"/>
              <a:ext cx="163" cy="76"/>
            </a:xfrm>
            <a:custGeom>
              <a:avLst/>
              <a:gdLst>
                <a:gd name="T0" fmla="*/ 5 w 326"/>
                <a:gd name="T1" fmla="*/ 2 h 153"/>
                <a:gd name="T2" fmla="*/ 5 w 326"/>
                <a:gd name="T3" fmla="*/ 2 h 153"/>
                <a:gd name="T4" fmla="*/ 5 w 326"/>
                <a:gd name="T5" fmla="*/ 2 h 153"/>
                <a:gd name="T6" fmla="*/ 5 w 326"/>
                <a:gd name="T7" fmla="*/ 2 h 153"/>
                <a:gd name="T8" fmla="*/ 3 w 326"/>
                <a:gd name="T9" fmla="*/ 2 h 153"/>
                <a:gd name="T10" fmla="*/ 3 w 326"/>
                <a:gd name="T11" fmla="*/ 2 h 153"/>
                <a:gd name="T12" fmla="*/ 3 w 326"/>
                <a:gd name="T13" fmla="*/ 2 h 153"/>
                <a:gd name="T14" fmla="*/ 3 w 326"/>
                <a:gd name="T15" fmla="*/ 2 h 153"/>
                <a:gd name="T16" fmla="*/ 3 w 326"/>
                <a:gd name="T17" fmla="*/ 2 h 153"/>
                <a:gd name="T18" fmla="*/ 3 w 326"/>
                <a:gd name="T19" fmla="*/ 2 h 153"/>
                <a:gd name="T20" fmla="*/ 3 w 326"/>
                <a:gd name="T21" fmla="*/ 2 h 153"/>
                <a:gd name="T22" fmla="*/ 1 w 326"/>
                <a:gd name="T23" fmla="*/ 2 h 153"/>
                <a:gd name="T24" fmla="*/ 1 w 326"/>
                <a:gd name="T25" fmla="*/ 2 h 153"/>
                <a:gd name="T26" fmla="*/ 1 w 326"/>
                <a:gd name="T27" fmla="*/ 2 h 153"/>
                <a:gd name="T28" fmla="*/ 1 w 326"/>
                <a:gd name="T29" fmla="*/ 2 h 153"/>
                <a:gd name="T30" fmla="*/ 1 w 326"/>
                <a:gd name="T31" fmla="*/ 2 h 153"/>
                <a:gd name="T32" fmla="*/ 1 w 326"/>
                <a:gd name="T33" fmla="*/ 2 h 153"/>
                <a:gd name="T34" fmla="*/ 1 w 326"/>
                <a:gd name="T35" fmla="*/ 2 h 153"/>
                <a:gd name="T36" fmla="*/ 1 w 326"/>
                <a:gd name="T37" fmla="*/ 2 h 153"/>
                <a:gd name="T38" fmla="*/ 1 w 326"/>
                <a:gd name="T39" fmla="*/ 2 h 153"/>
                <a:gd name="T40" fmla="*/ 0 w 326"/>
                <a:gd name="T41" fmla="*/ 2 h 153"/>
                <a:gd name="T42" fmla="*/ 1 w 326"/>
                <a:gd name="T43" fmla="*/ 2 h 153"/>
                <a:gd name="T44" fmla="*/ 1 w 326"/>
                <a:gd name="T45" fmla="*/ 1 h 153"/>
                <a:gd name="T46" fmla="*/ 1 w 326"/>
                <a:gd name="T47" fmla="*/ 1 h 153"/>
                <a:gd name="T48" fmla="*/ 1 w 326"/>
                <a:gd name="T49" fmla="*/ 1 h 153"/>
                <a:gd name="T50" fmla="*/ 1 w 326"/>
                <a:gd name="T51" fmla="*/ 1 h 153"/>
                <a:gd name="T52" fmla="*/ 1 w 326"/>
                <a:gd name="T53" fmla="*/ 1 h 153"/>
                <a:gd name="T54" fmla="*/ 3 w 326"/>
                <a:gd name="T55" fmla="*/ 1 h 153"/>
                <a:gd name="T56" fmla="*/ 3 w 326"/>
                <a:gd name="T57" fmla="*/ 0 h 153"/>
                <a:gd name="T58" fmla="*/ 3 w 326"/>
                <a:gd name="T59" fmla="*/ 0 h 153"/>
                <a:gd name="T60" fmla="*/ 3 w 326"/>
                <a:gd name="T61" fmla="*/ 0 h 153"/>
                <a:gd name="T62" fmla="*/ 3 w 326"/>
                <a:gd name="T63" fmla="*/ 0 h 153"/>
                <a:gd name="T64" fmla="*/ 3 w 326"/>
                <a:gd name="T65" fmla="*/ 0 h 153"/>
                <a:gd name="T66" fmla="*/ 3 w 326"/>
                <a:gd name="T67" fmla="*/ 0 h 153"/>
                <a:gd name="T68" fmla="*/ 3 w 326"/>
                <a:gd name="T69" fmla="*/ 0 h 153"/>
                <a:gd name="T70" fmla="*/ 3 w 326"/>
                <a:gd name="T71" fmla="*/ 0 h 153"/>
                <a:gd name="T72" fmla="*/ 3 w 326"/>
                <a:gd name="T73" fmla="*/ 0 h 153"/>
                <a:gd name="T74" fmla="*/ 5 w 326"/>
                <a:gd name="T75" fmla="*/ 0 h 153"/>
                <a:gd name="T76" fmla="*/ 5 w 326"/>
                <a:gd name="T77" fmla="*/ 0 h 153"/>
                <a:gd name="T78" fmla="*/ 5 w 326"/>
                <a:gd name="T79" fmla="*/ 0 h 153"/>
                <a:gd name="T80" fmla="*/ 5 w 326"/>
                <a:gd name="T81" fmla="*/ 0 h 153"/>
                <a:gd name="T82" fmla="*/ 5 w 326"/>
                <a:gd name="T83" fmla="*/ 2 h 15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6"/>
                <a:gd name="T127" fmla="*/ 0 h 153"/>
                <a:gd name="T128" fmla="*/ 326 w 326"/>
                <a:gd name="T129" fmla="*/ 153 h 15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6" h="153">
                  <a:moveTo>
                    <a:pt x="326" y="147"/>
                  </a:moveTo>
                  <a:lnTo>
                    <a:pt x="307" y="148"/>
                  </a:lnTo>
                  <a:lnTo>
                    <a:pt x="289" y="148"/>
                  </a:lnTo>
                  <a:lnTo>
                    <a:pt x="269" y="149"/>
                  </a:lnTo>
                  <a:lnTo>
                    <a:pt x="250" y="149"/>
                  </a:lnTo>
                  <a:lnTo>
                    <a:pt x="230" y="149"/>
                  </a:lnTo>
                  <a:lnTo>
                    <a:pt x="210" y="150"/>
                  </a:lnTo>
                  <a:lnTo>
                    <a:pt x="191" y="150"/>
                  </a:lnTo>
                  <a:lnTo>
                    <a:pt x="170" y="150"/>
                  </a:lnTo>
                  <a:lnTo>
                    <a:pt x="150" y="150"/>
                  </a:lnTo>
                  <a:lnTo>
                    <a:pt x="130" y="150"/>
                  </a:lnTo>
                  <a:lnTo>
                    <a:pt x="110" y="150"/>
                  </a:lnTo>
                  <a:lnTo>
                    <a:pt x="91" y="150"/>
                  </a:lnTo>
                  <a:lnTo>
                    <a:pt x="71" y="150"/>
                  </a:lnTo>
                  <a:lnTo>
                    <a:pt x="53" y="149"/>
                  </a:lnTo>
                  <a:lnTo>
                    <a:pt x="34" y="149"/>
                  </a:lnTo>
                  <a:lnTo>
                    <a:pt x="16" y="149"/>
                  </a:lnTo>
                  <a:lnTo>
                    <a:pt x="12" y="153"/>
                  </a:lnTo>
                  <a:lnTo>
                    <a:pt x="8" y="151"/>
                  </a:lnTo>
                  <a:lnTo>
                    <a:pt x="4" y="150"/>
                  </a:lnTo>
                  <a:lnTo>
                    <a:pt x="0" y="151"/>
                  </a:lnTo>
                  <a:lnTo>
                    <a:pt x="17" y="139"/>
                  </a:lnTo>
                  <a:lnTo>
                    <a:pt x="35" y="127"/>
                  </a:lnTo>
                  <a:lnTo>
                    <a:pt x="55" y="116"/>
                  </a:lnTo>
                  <a:lnTo>
                    <a:pt x="74" y="104"/>
                  </a:lnTo>
                  <a:lnTo>
                    <a:pt x="94" y="94"/>
                  </a:lnTo>
                  <a:lnTo>
                    <a:pt x="114" y="83"/>
                  </a:lnTo>
                  <a:lnTo>
                    <a:pt x="133" y="73"/>
                  </a:lnTo>
                  <a:lnTo>
                    <a:pt x="153" y="63"/>
                  </a:lnTo>
                  <a:lnTo>
                    <a:pt x="156" y="62"/>
                  </a:lnTo>
                  <a:lnTo>
                    <a:pt x="161" y="62"/>
                  </a:lnTo>
                  <a:lnTo>
                    <a:pt x="164" y="60"/>
                  </a:lnTo>
                  <a:lnTo>
                    <a:pt x="165" y="57"/>
                  </a:lnTo>
                  <a:lnTo>
                    <a:pt x="185" y="49"/>
                  </a:lnTo>
                  <a:lnTo>
                    <a:pt x="205" y="41"/>
                  </a:lnTo>
                  <a:lnTo>
                    <a:pt x="223" y="33"/>
                  </a:lnTo>
                  <a:lnTo>
                    <a:pt x="243" y="26"/>
                  </a:lnTo>
                  <a:lnTo>
                    <a:pt x="262" y="19"/>
                  </a:lnTo>
                  <a:lnTo>
                    <a:pt x="282" y="12"/>
                  </a:lnTo>
                  <a:lnTo>
                    <a:pt x="303" y="6"/>
                  </a:lnTo>
                  <a:lnTo>
                    <a:pt x="324" y="0"/>
                  </a:lnTo>
                  <a:lnTo>
                    <a:pt x="326" y="147"/>
                  </a:lnTo>
                  <a:close/>
                </a:path>
              </a:pathLst>
            </a:custGeom>
            <a:solidFill>
              <a:srgbClr val="6B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2516" y="1095"/>
              <a:ext cx="67" cy="653"/>
            </a:xfrm>
            <a:custGeom>
              <a:avLst/>
              <a:gdLst>
                <a:gd name="T0" fmla="*/ 0 w 135"/>
                <a:gd name="T1" fmla="*/ 1 h 1306"/>
                <a:gd name="T2" fmla="*/ 0 w 135"/>
                <a:gd name="T3" fmla="*/ 3 h 1306"/>
                <a:gd name="T4" fmla="*/ 1 w 135"/>
                <a:gd name="T5" fmla="*/ 5 h 1306"/>
                <a:gd name="T6" fmla="*/ 1 w 135"/>
                <a:gd name="T7" fmla="*/ 7 h 1306"/>
                <a:gd name="T8" fmla="*/ 1 w 135"/>
                <a:gd name="T9" fmla="*/ 9 h 1306"/>
                <a:gd name="T10" fmla="*/ 1 w 135"/>
                <a:gd name="T11" fmla="*/ 9 h 1306"/>
                <a:gd name="T12" fmla="*/ 1 w 135"/>
                <a:gd name="T13" fmla="*/ 10 h 1306"/>
                <a:gd name="T14" fmla="*/ 1 w 135"/>
                <a:gd name="T15" fmla="*/ 10 h 1306"/>
                <a:gd name="T16" fmla="*/ 1 w 135"/>
                <a:gd name="T17" fmla="*/ 11 h 1306"/>
                <a:gd name="T18" fmla="*/ 1 w 135"/>
                <a:gd name="T19" fmla="*/ 11 h 1306"/>
                <a:gd name="T20" fmla="*/ 1 w 135"/>
                <a:gd name="T21" fmla="*/ 12 h 1306"/>
                <a:gd name="T22" fmla="*/ 1 w 135"/>
                <a:gd name="T23" fmla="*/ 12 h 1306"/>
                <a:gd name="T24" fmla="*/ 1 w 135"/>
                <a:gd name="T25" fmla="*/ 13 h 1306"/>
                <a:gd name="T26" fmla="*/ 0 w 135"/>
                <a:gd name="T27" fmla="*/ 13 h 1306"/>
                <a:gd name="T28" fmla="*/ 0 w 135"/>
                <a:gd name="T29" fmla="*/ 14 h 1306"/>
                <a:gd name="T30" fmla="*/ 0 w 135"/>
                <a:gd name="T31" fmla="*/ 14 h 1306"/>
                <a:gd name="T32" fmla="*/ 0 w 135"/>
                <a:gd name="T33" fmla="*/ 15 h 1306"/>
                <a:gd name="T34" fmla="*/ 0 w 135"/>
                <a:gd name="T35" fmla="*/ 15 h 1306"/>
                <a:gd name="T36" fmla="*/ 1 w 135"/>
                <a:gd name="T37" fmla="*/ 15 h 1306"/>
                <a:gd name="T38" fmla="*/ 1 w 135"/>
                <a:gd name="T39" fmla="*/ 15 h 1306"/>
                <a:gd name="T40" fmla="*/ 1 w 135"/>
                <a:gd name="T41" fmla="*/ 17 h 1306"/>
                <a:gd name="T42" fmla="*/ 0 w 135"/>
                <a:gd name="T43" fmla="*/ 18 h 1306"/>
                <a:gd name="T44" fmla="*/ 1 w 135"/>
                <a:gd name="T45" fmla="*/ 18 h 1306"/>
                <a:gd name="T46" fmla="*/ 1 w 135"/>
                <a:gd name="T47" fmla="*/ 19 h 1306"/>
                <a:gd name="T48" fmla="*/ 1 w 135"/>
                <a:gd name="T49" fmla="*/ 19 h 1306"/>
                <a:gd name="T50" fmla="*/ 1 w 135"/>
                <a:gd name="T51" fmla="*/ 19 h 1306"/>
                <a:gd name="T52" fmla="*/ 1 w 135"/>
                <a:gd name="T53" fmla="*/ 20 h 1306"/>
                <a:gd name="T54" fmla="*/ 2 w 135"/>
                <a:gd name="T55" fmla="*/ 20 h 1306"/>
                <a:gd name="T56" fmla="*/ 0 w 135"/>
                <a:gd name="T57" fmla="*/ 20 h 1306"/>
                <a:gd name="T58" fmla="*/ 0 w 135"/>
                <a:gd name="T59" fmla="*/ 17 h 1306"/>
                <a:gd name="T60" fmla="*/ 0 w 135"/>
                <a:gd name="T61" fmla="*/ 12 h 1306"/>
                <a:gd name="T62" fmla="*/ 0 w 135"/>
                <a:gd name="T63" fmla="*/ 12 h 1306"/>
                <a:gd name="T64" fmla="*/ 0 w 135"/>
                <a:gd name="T65" fmla="*/ 12 h 1306"/>
                <a:gd name="T66" fmla="*/ 0 w 135"/>
                <a:gd name="T67" fmla="*/ 11 h 1306"/>
                <a:gd name="T68" fmla="*/ 1 w 135"/>
                <a:gd name="T69" fmla="*/ 11 h 1306"/>
                <a:gd name="T70" fmla="*/ 0 w 135"/>
                <a:gd name="T71" fmla="*/ 7 h 1306"/>
                <a:gd name="T72" fmla="*/ 0 w 135"/>
                <a:gd name="T73" fmla="*/ 3 h 1306"/>
                <a:gd name="T74" fmla="*/ 0 w 135"/>
                <a:gd name="T75" fmla="*/ 1 h 1306"/>
                <a:gd name="T76" fmla="*/ 0 w 135"/>
                <a:gd name="T77" fmla="*/ 1 h 1306"/>
                <a:gd name="T78" fmla="*/ 0 w 135"/>
                <a:gd name="T79" fmla="*/ 0 h 1306"/>
                <a:gd name="T80" fmla="*/ 0 w 135"/>
                <a:gd name="T81" fmla="*/ 1 h 130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35"/>
                <a:gd name="T124" fmla="*/ 0 h 1306"/>
                <a:gd name="T125" fmla="*/ 135 w 135"/>
                <a:gd name="T126" fmla="*/ 1306 h 130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35" h="1306">
                  <a:moveTo>
                    <a:pt x="42" y="1"/>
                  </a:moveTo>
                  <a:lnTo>
                    <a:pt x="45" y="69"/>
                  </a:lnTo>
                  <a:lnTo>
                    <a:pt x="50" y="138"/>
                  </a:lnTo>
                  <a:lnTo>
                    <a:pt x="54" y="207"/>
                  </a:lnTo>
                  <a:lnTo>
                    <a:pt x="59" y="277"/>
                  </a:lnTo>
                  <a:lnTo>
                    <a:pt x="64" y="346"/>
                  </a:lnTo>
                  <a:lnTo>
                    <a:pt x="68" y="416"/>
                  </a:lnTo>
                  <a:lnTo>
                    <a:pt x="73" y="486"/>
                  </a:lnTo>
                  <a:lnTo>
                    <a:pt x="76" y="556"/>
                  </a:lnTo>
                  <a:lnTo>
                    <a:pt x="74" y="562"/>
                  </a:lnTo>
                  <a:lnTo>
                    <a:pt x="74" y="567"/>
                  </a:lnTo>
                  <a:lnTo>
                    <a:pt x="76" y="571"/>
                  </a:lnTo>
                  <a:lnTo>
                    <a:pt x="78" y="577"/>
                  </a:lnTo>
                  <a:lnTo>
                    <a:pt x="78" y="611"/>
                  </a:lnTo>
                  <a:lnTo>
                    <a:pt x="81" y="642"/>
                  </a:lnTo>
                  <a:lnTo>
                    <a:pt x="83" y="673"/>
                  </a:lnTo>
                  <a:lnTo>
                    <a:pt x="83" y="707"/>
                  </a:lnTo>
                  <a:lnTo>
                    <a:pt x="85" y="715"/>
                  </a:lnTo>
                  <a:lnTo>
                    <a:pt x="87" y="726"/>
                  </a:lnTo>
                  <a:lnTo>
                    <a:pt x="87" y="736"/>
                  </a:lnTo>
                  <a:lnTo>
                    <a:pt x="87" y="747"/>
                  </a:lnTo>
                  <a:lnTo>
                    <a:pt x="89" y="774"/>
                  </a:lnTo>
                  <a:lnTo>
                    <a:pt x="92" y="803"/>
                  </a:lnTo>
                  <a:lnTo>
                    <a:pt x="90" y="830"/>
                  </a:lnTo>
                  <a:lnTo>
                    <a:pt x="75" y="853"/>
                  </a:lnTo>
                  <a:lnTo>
                    <a:pt x="66" y="865"/>
                  </a:lnTo>
                  <a:lnTo>
                    <a:pt x="57" y="879"/>
                  </a:lnTo>
                  <a:lnTo>
                    <a:pt x="49" y="894"/>
                  </a:lnTo>
                  <a:lnTo>
                    <a:pt x="43" y="910"/>
                  </a:lnTo>
                  <a:lnTo>
                    <a:pt x="37" y="926"/>
                  </a:lnTo>
                  <a:lnTo>
                    <a:pt x="35" y="942"/>
                  </a:lnTo>
                  <a:lnTo>
                    <a:pt x="36" y="959"/>
                  </a:lnTo>
                  <a:lnTo>
                    <a:pt x="40" y="976"/>
                  </a:lnTo>
                  <a:lnTo>
                    <a:pt x="45" y="980"/>
                  </a:lnTo>
                  <a:lnTo>
                    <a:pt x="49" y="985"/>
                  </a:lnTo>
                  <a:lnTo>
                    <a:pt x="54" y="990"/>
                  </a:lnTo>
                  <a:lnTo>
                    <a:pt x="59" y="994"/>
                  </a:lnTo>
                  <a:lnTo>
                    <a:pt x="65" y="999"/>
                  </a:lnTo>
                  <a:lnTo>
                    <a:pt x="70" y="1003"/>
                  </a:lnTo>
                  <a:lnTo>
                    <a:pt x="76" y="1007"/>
                  </a:lnTo>
                  <a:lnTo>
                    <a:pt x="82" y="1012"/>
                  </a:lnTo>
                  <a:lnTo>
                    <a:pt x="65" y="1032"/>
                  </a:lnTo>
                  <a:lnTo>
                    <a:pt x="60" y="1060"/>
                  </a:lnTo>
                  <a:lnTo>
                    <a:pt x="62" y="1089"/>
                  </a:lnTo>
                  <a:lnTo>
                    <a:pt x="67" y="1115"/>
                  </a:lnTo>
                  <a:lnTo>
                    <a:pt x="70" y="1129"/>
                  </a:lnTo>
                  <a:lnTo>
                    <a:pt x="76" y="1144"/>
                  </a:lnTo>
                  <a:lnTo>
                    <a:pt x="85" y="1156"/>
                  </a:lnTo>
                  <a:lnTo>
                    <a:pt x="98" y="1162"/>
                  </a:lnTo>
                  <a:lnTo>
                    <a:pt x="103" y="1173"/>
                  </a:lnTo>
                  <a:lnTo>
                    <a:pt x="104" y="1184"/>
                  </a:lnTo>
                  <a:lnTo>
                    <a:pt x="105" y="1196"/>
                  </a:lnTo>
                  <a:lnTo>
                    <a:pt x="107" y="1206"/>
                  </a:lnTo>
                  <a:lnTo>
                    <a:pt x="115" y="1233"/>
                  </a:lnTo>
                  <a:lnTo>
                    <a:pt x="123" y="1257"/>
                  </a:lnTo>
                  <a:lnTo>
                    <a:pt x="130" y="1281"/>
                  </a:lnTo>
                  <a:lnTo>
                    <a:pt x="135" y="1306"/>
                  </a:lnTo>
                  <a:lnTo>
                    <a:pt x="25" y="1302"/>
                  </a:lnTo>
                  <a:lnTo>
                    <a:pt x="16" y="1182"/>
                  </a:lnTo>
                  <a:lnTo>
                    <a:pt x="9" y="1058"/>
                  </a:lnTo>
                  <a:lnTo>
                    <a:pt x="5" y="934"/>
                  </a:lnTo>
                  <a:lnTo>
                    <a:pt x="0" y="813"/>
                  </a:lnTo>
                  <a:lnTo>
                    <a:pt x="11" y="805"/>
                  </a:lnTo>
                  <a:lnTo>
                    <a:pt x="21" y="796"/>
                  </a:lnTo>
                  <a:lnTo>
                    <a:pt x="29" y="786"/>
                  </a:lnTo>
                  <a:lnTo>
                    <a:pt x="37" y="775"/>
                  </a:lnTo>
                  <a:lnTo>
                    <a:pt x="45" y="765"/>
                  </a:lnTo>
                  <a:lnTo>
                    <a:pt x="53" y="755"/>
                  </a:lnTo>
                  <a:lnTo>
                    <a:pt x="61" y="745"/>
                  </a:lnTo>
                  <a:lnTo>
                    <a:pt x="70" y="736"/>
                  </a:lnTo>
                  <a:lnTo>
                    <a:pt x="62" y="615"/>
                  </a:lnTo>
                  <a:lnTo>
                    <a:pt x="55" y="494"/>
                  </a:lnTo>
                  <a:lnTo>
                    <a:pt x="49" y="373"/>
                  </a:lnTo>
                  <a:lnTo>
                    <a:pt x="43" y="254"/>
                  </a:lnTo>
                  <a:lnTo>
                    <a:pt x="38" y="191"/>
                  </a:lnTo>
                  <a:lnTo>
                    <a:pt x="37" y="127"/>
                  </a:lnTo>
                  <a:lnTo>
                    <a:pt x="36" y="63"/>
                  </a:lnTo>
                  <a:lnTo>
                    <a:pt x="31" y="2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7751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2550" y="1099"/>
              <a:ext cx="55" cy="399"/>
            </a:xfrm>
            <a:custGeom>
              <a:avLst/>
              <a:gdLst>
                <a:gd name="T0" fmla="*/ 1 w 111"/>
                <a:gd name="T1" fmla="*/ 1 h 797"/>
                <a:gd name="T2" fmla="*/ 1 w 111"/>
                <a:gd name="T3" fmla="*/ 1 h 797"/>
                <a:gd name="T4" fmla="*/ 1 w 111"/>
                <a:gd name="T5" fmla="*/ 1 h 797"/>
                <a:gd name="T6" fmla="*/ 1 w 111"/>
                <a:gd name="T7" fmla="*/ 1 h 797"/>
                <a:gd name="T8" fmla="*/ 1 w 111"/>
                <a:gd name="T9" fmla="*/ 1 h 797"/>
                <a:gd name="T10" fmla="*/ 1 w 111"/>
                <a:gd name="T11" fmla="*/ 2 h 797"/>
                <a:gd name="T12" fmla="*/ 1 w 111"/>
                <a:gd name="T13" fmla="*/ 10 h 797"/>
                <a:gd name="T14" fmla="*/ 1 w 111"/>
                <a:gd name="T15" fmla="*/ 10 h 797"/>
                <a:gd name="T16" fmla="*/ 1 w 111"/>
                <a:gd name="T17" fmla="*/ 11 h 797"/>
                <a:gd name="T18" fmla="*/ 1 w 111"/>
                <a:gd name="T19" fmla="*/ 12 h 797"/>
                <a:gd name="T20" fmla="*/ 1 w 111"/>
                <a:gd name="T21" fmla="*/ 12 h 797"/>
                <a:gd name="T22" fmla="*/ 1 w 111"/>
                <a:gd name="T23" fmla="*/ 12 h 797"/>
                <a:gd name="T24" fmla="*/ 1 w 111"/>
                <a:gd name="T25" fmla="*/ 12 h 797"/>
                <a:gd name="T26" fmla="*/ 1 w 111"/>
                <a:gd name="T27" fmla="*/ 13 h 797"/>
                <a:gd name="T28" fmla="*/ 1 w 111"/>
                <a:gd name="T29" fmla="*/ 13 h 797"/>
                <a:gd name="T30" fmla="*/ 1 w 111"/>
                <a:gd name="T31" fmla="*/ 13 h 797"/>
                <a:gd name="T32" fmla="*/ 1 w 111"/>
                <a:gd name="T33" fmla="*/ 13 h 797"/>
                <a:gd name="T34" fmla="*/ 1 w 111"/>
                <a:gd name="T35" fmla="*/ 13 h 797"/>
                <a:gd name="T36" fmla="*/ 1 w 111"/>
                <a:gd name="T37" fmla="*/ 13 h 797"/>
                <a:gd name="T38" fmla="*/ 1 w 111"/>
                <a:gd name="T39" fmla="*/ 13 h 797"/>
                <a:gd name="T40" fmla="*/ 0 w 111"/>
                <a:gd name="T41" fmla="*/ 13 h 797"/>
                <a:gd name="T42" fmla="*/ 0 w 111"/>
                <a:gd name="T43" fmla="*/ 13 h 797"/>
                <a:gd name="T44" fmla="*/ 0 w 111"/>
                <a:gd name="T45" fmla="*/ 13 h 797"/>
                <a:gd name="T46" fmla="*/ 0 w 111"/>
                <a:gd name="T47" fmla="*/ 13 h 797"/>
                <a:gd name="T48" fmla="*/ 0 w 111"/>
                <a:gd name="T49" fmla="*/ 12 h 797"/>
                <a:gd name="T50" fmla="*/ 0 w 111"/>
                <a:gd name="T51" fmla="*/ 10 h 797"/>
                <a:gd name="T52" fmla="*/ 0 w 111"/>
                <a:gd name="T53" fmla="*/ 9 h 797"/>
                <a:gd name="T54" fmla="*/ 0 w 111"/>
                <a:gd name="T55" fmla="*/ 7 h 797"/>
                <a:gd name="T56" fmla="*/ 0 w 111"/>
                <a:gd name="T57" fmla="*/ 6 h 797"/>
                <a:gd name="T58" fmla="*/ 0 w 111"/>
                <a:gd name="T59" fmla="*/ 5 h 797"/>
                <a:gd name="T60" fmla="*/ 0 w 111"/>
                <a:gd name="T61" fmla="*/ 3 h 797"/>
                <a:gd name="T62" fmla="*/ 0 w 111"/>
                <a:gd name="T63" fmla="*/ 2 h 797"/>
                <a:gd name="T64" fmla="*/ 0 w 111"/>
                <a:gd name="T65" fmla="*/ 2 h 797"/>
                <a:gd name="T66" fmla="*/ 0 w 111"/>
                <a:gd name="T67" fmla="*/ 2 h 797"/>
                <a:gd name="T68" fmla="*/ 0 w 111"/>
                <a:gd name="T69" fmla="*/ 2 h 797"/>
                <a:gd name="T70" fmla="*/ 0 w 111"/>
                <a:gd name="T71" fmla="*/ 2 h 797"/>
                <a:gd name="T72" fmla="*/ 0 w 111"/>
                <a:gd name="T73" fmla="*/ 0 h 797"/>
                <a:gd name="T74" fmla="*/ 0 w 111"/>
                <a:gd name="T75" fmla="*/ 1 h 797"/>
                <a:gd name="T76" fmla="*/ 0 w 111"/>
                <a:gd name="T77" fmla="*/ 1 h 797"/>
                <a:gd name="T78" fmla="*/ 0 w 111"/>
                <a:gd name="T79" fmla="*/ 1 h 797"/>
                <a:gd name="T80" fmla="*/ 0 w 111"/>
                <a:gd name="T81" fmla="*/ 1 h 797"/>
                <a:gd name="T82" fmla="*/ 0 w 111"/>
                <a:gd name="T83" fmla="*/ 1 h 797"/>
                <a:gd name="T84" fmla="*/ 0 w 111"/>
                <a:gd name="T85" fmla="*/ 1 h 797"/>
                <a:gd name="T86" fmla="*/ 0 w 111"/>
                <a:gd name="T87" fmla="*/ 1 h 797"/>
                <a:gd name="T88" fmla="*/ 1 w 111"/>
                <a:gd name="T89" fmla="*/ 1 h 79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97"/>
                <a:gd name="T137" fmla="*/ 111 w 111"/>
                <a:gd name="T138" fmla="*/ 797 h 79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97">
                  <a:moveTo>
                    <a:pt x="68" y="24"/>
                  </a:moveTo>
                  <a:lnTo>
                    <a:pt x="68" y="28"/>
                  </a:lnTo>
                  <a:lnTo>
                    <a:pt x="69" y="29"/>
                  </a:lnTo>
                  <a:lnTo>
                    <a:pt x="72" y="30"/>
                  </a:lnTo>
                  <a:lnTo>
                    <a:pt x="74" y="31"/>
                  </a:lnTo>
                  <a:lnTo>
                    <a:pt x="80" y="102"/>
                  </a:lnTo>
                  <a:lnTo>
                    <a:pt x="105" y="595"/>
                  </a:lnTo>
                  <a:lnTo>
                    <a:pt x="106" y="636"/>
                  </a:lnTo>
                  <a:lnTo>
                    <a:pt x="108" y="678"/>
                  </a:lnTo>
                  <a:lnTo>
                    <a:pt x="110" y="718"/>
                  </a:lnTo>
                  <a:lnTo>
                    <a:pt x="111" y="761"/>
                  </a:lnTo>
                  <a:lnTo>
                    <a:pt x="105" y="763"/>
                  </a:lnTo>
                  <a:lnTo>
                    <a:pt x="100" y="766"/>
                  </a:lnTo>
                  <a:lnTo>
                    <a:pt x="95" y="769"/>
                  </a:lnTo>
                  <a:lnTo>
                    <a:pt x="89" y="772"/>
                  </a:lnTo>
                  <a:lnTo>
                    <a:pt x="83" y="774"/>
                  </a:lnTo>
                  <a:lnTo>
                    <a:pt x="77" y="777"/>
                  </a:lnTo>
                  <a:lnTo>
                    <a:pt x="72" y="779"/>
                  </a:lnTo>
                  <a:lnTo>
                    <a:pt x="67" y="781"/>
                  </a:lnTo>
                  <a:lnTo>
                    <a:pt x="66" y="787"/>
                  </a:lnTo>
                  <a:lnTo>
                    <a:pt x="61" y="791"/>
                  </a:lnTo>
                  <a:lnTo>
                    <a:pt x="57" y="794"/>
                  </a:lnTo>
                  <a:lnTo>
                    <a:pt x="52" y="797"/>
                  </a:lnTo>
                  <a:lnTo>
                    <a:pt x="47" y="797"/>
                  </a:lnTo>
                  <a:lnTo>
                    <a:pt x="40" y="710"/>
                  </a:lnTo>
                  <a:lnTo>
                    <a:pt x="34" y="624"/>
                  </a:lnTo>
                  <a:lnTo>
                    <a:pt x="28" y="536"/>
                  </a:lnTo>
                  <a:lnTo>
                    <a:pt x="23" y="448"/>
                  </a:lnTo>
                  <a:lnTo>
                    <a:pt x="17" y="362"/>
                  </a:lnTo>
                  <a:lnTo>
                    <a:pt x="13" y="274"/>
                  </a:lnTo>
                  <a:lnTo>
                    <a:pt x="7" y="188"/>
                  </a:lnTo>
                  <a:lnTo>
                    <a:pt x="2" y="102"/>
                  </a:lnTo>
                  <a:lnTo>
                    <a:pt x="5" y="98"/>
                  </a:lnTo>
                  <a:lnTo>
                    <a:pt x="4" y="92"/>
                  </a:lnTo>
                  <a:lnTo>
                    <a:pt x="1" y="88"/>
                  </a:lnTo>
                  <a:lnTo>
                    <a:pt x="1" y="84"/>
                  </a:lnTo>
                  <a:lnTo>
                    <a:pt x="0" y="0"/>
                  </a:lnTo>
                  <a:lnTo>
                    <a:pt x="8" y="1"/>
                  </a:lnTo>
                  <a:lnTo>
                    <a:pt x="17" y="4"/>
                  </a:lnTo>
                  <a:lnTo>
                    <a:pt x="25" y="7"/>
                  </a:lnTo>
                  <a:lnTo>
                    <a:pt x="35" y="11"/>
                  </a:lnTo>
                  <a:lnTo>
                    <a:pt x="43" y="14"/>
                  </a:lnTo>
                  <a:lnTo>
                    <a:pt x="52" y="18"/>
                  </a:lnTo>
                  <a:lnTo>
                    <a:pt x="60" y="21"/>
                  </a:lnTo>
                  <a:lnTo>
                    <a:pt x="68" y="24"/>
                  </a:lnTo>
                  <a:close/>
                </a:path>
              </a:pathLst>
            </a:custGeom>
            <a:solidFill>
              <a:srgbClr val="967C6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2608" y="1122"/>
              <a:ext cx="114" cy="72"/>
            </a:xfrm>
            <a:custGeom>
              <a:avLst/>
              <a:gdLst>
                <a:gd name="T0" fmla="*/ 2 w 230"/>
                <a:gd name="T1" fmla="*/ 1 h 145"/>
                <a:gd name="T2" fmla="*/ 2 w 230"/>
                <a:gd name="T3" fmla="*/ 1 h 145"/>
                <a:gd name="T4" fmla="*/ 2 w 230"/>
                <a:gd name="T5" fmla="*/ 1 h 145"/>
                <a:gd name="T6" fmla="*/ 2 w 230"/>
                <a:gd name="T7" fmla="*/ 1 h 145"/>
                <a:gd name="T8" fmla="*/ 3 w 230"/>
                <a:gd name="T9" fmla="*/ 1 h 145"/>
                <a:gd name="T10" fmla="*/ 3 w 230"/>
                <a:gd name="T11" fmla="*/ 1 h 145"/>
                <a:gd name="T12" fmla="*/ 3 w 230"/>
                <a:gd name="T13" fmla="*/ 2 h 145"/>
                <a:gd name="T14" fmla="*/ 3 w 230"/>
                <a:gd name="T15" fmla="*/ 2 h 145"/>
                <a:gd name="T16" fmla="*/ 3 w 230"/>
                <a:gd name="T17" fmla="*/ 2 h 145"/>
                <a:gd name="T18" fmla="*/ 0 w 230"/>
                <a:gd name="T19" fmla="*/ 2 h 145"/>
                <a:gd name="T20" fmla="*/ 0 w 230"/>
                <a:gd name="T21" fmla="*/ 1 h 145"/>
                <a:gd name="T22" fmla="*/ 0 w 230"/>
                <a:gd name="T23" fmla="*/ 1 h 145"/>
                <a:gd name="T24" fmla="*/ 0 w 230"/>
                <a:gd name="T25" fmla="*/ 0 h 145"/>
                <a:gd name="T26" fmla="*/ 0 w 230"/>
                <a:gd name="T27" fmla="*/ 0 h 145"/>
                <a:gd name="T28" fmla="*/ 0 w 230"/>
                <a:gd name="T29" fmla="*/ 0 h 145"/>
                <a:gd name="T30" fmla="*/ 0 w 230"/>
                <a:gd name="T31" fmla="*/ 0 h 145"/>
                <a:gd name="T32" fmla="*/ 1 w 230"/>
                <a:gd name="T33" fmla="*/ 0 h 145"/>
                <a:gd name="T34" fmla="*/ 1 w 230"/>
                <a:gd name="T35" fmla="*/ 0 h 145"/>
                <a:gd name="T36" fmla="*/ 1 w 230"/>
                <a:gd name="T37" fmla="*/ 0 h 145"/>
                <a:gd name="T38" fmla="*/ 1 w 230"/>
                <a:gd name="T39" fmla="*/ 1 h 145"/>
                <a:gd name="T40" fmla="*/ 2 w 230"/>
                <a:gd name="T41" fmla="*/ 1 h 145"/>
                <a:gd name="T42" fmla="*/ 2 w 230"/>
                <a:gd name="T43" fmla="*/ 1 h 14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30"/>
                <a:gd name="T67" fmla="*/ 0 h 145"/>
                <a:gd name="T68" fmla="*/ 230 w 230"/>
                <a:gd name="T69" fmla="*/ 145 h 14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30" h="145">
                  <a:moveTo>
                    <a:pt x="165" y="95"/>
                  </a:moveTo>
                  <a:lnTo>
                    <a:pt x="174" y="99"/>
                  </a:lnTo>
                  <a:lnTo>
                    <a:pt x="182" y="105"/>
                  </a:lnTo>
                  <a:lnTo>
                    <a:pt x="191" y="111"/>
                  </a:lnTo>
                  <a:lnTo>
                    <a:pt x="197" y="117"/>
                  </a:lnTo>
                  <a:lnTo>
                    <a:pt x="206" y="122"/>
                  </a:lnTo>
                  <a:lnTo>
                    <a:pt x="212" y="129"/>
                  </a:lnTo>
                  <a:lnTo>
                    <a:pt x="220" y="135"/>
                  </a:lnTo>
                  <a:lnTo>
                    <a:pt x="230" y="142"/>
                  </a:lnTo>
                  <a:lnTo>
                    <a:pt x="4" y="145"/>
                  </a:lnTo>
                  <a:lnTo>
                    <a:pt x="2" y="109"/>
                  </a:lnTo>
                  <a:lnTo>
                    <a:pt x="2" y="73"/>
                  </a:lnTo>
                  <a:lnTo>
                    <a:pt x="2" y="36"/>
                  </a:lnTo>
                  <a:lnTo>
                    <a:pt x="0" y="0"/>
                  </a:lnTo>
                  <a:lnTo>
                    <a:pt x="22" y="11"/>
                  </a:lnTo>
                  <a:lnTo>
                    <a:pt x="44" y="21"/>
                  </a:lnTo>
                  <a:lnTo>
                    <a:pt x="65" y="31"/>
                  </a:lnTo>
                  <a:lnTo>
                    <a:pt x="86" y="43"/>
                  </a:lnTo>
                  <a:lnTo>
                    <a:pt x="105" y="54"/>
                  </a:lnTo>
                  <a:lnTo>
                    <a:pt x="126" y="67"/>
                  </a:lnTo>
                  <a:lnTo>
                    <a:pt x="146" y="80"/>
                  </a:lnTo>
                  <a:lnTo>
                    <a:pt x="165" y="95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2611" y="1205"/>
              <a:ext cx="224" cy="114"/>
            </a:xfrm>
            <a:custGeom>
              <a:avLst/>
              <a:gdLst>
                <a:gd name="T0" fmla="*/ 4 w 448"/>
                <a:gd name="T1" fmla="*/ 0 h 229"/>
                <a:gd name="T2" fmla="*/ 4 w 448"/>
                <a:gd name="T3" fmla="*/ 0 h 229"/>
                <a:gd name="T4" fmla="*/ 4 w 448"/>
                <a:gd name="T5" fmla="*/ 0 h 229"/>
                <a:gd name="T6" fmla="*/ 4 w 448"/>
                <a:gd name="T7" fmla="*/ 0 h 229"/>
                <a:gd name="T8" fmla="*/ 4 w 448"/>
                <a:gd name="T9" fmla="*/ 0 h 229"/>
                <a:gd name="T10" fmla="*/ 4 w 448"/>
                <a:gd name="T11" fmla="*/ 0 h 229"/>
                <a:gd name="T12" fmla="*/ 4 w 448"/>
                <a:gd name="T13" fmla="*/ 0 h 229"/>
                <a:gd name="T14" fmla="*/ 4 w 448"/>
                <a:gd name="T15" fmla="*/ 0 h 229"/>
                <a:gd name="T16" fmla="*/ 4 w 448"/>
                <a:gd name="T17" fmla="*/ 0 h 229"/>
                <a:gd name="T18" fmla="*/ 5 w 448"/>
                <a:gd name="T19" fmla="*/ 0 h 229"/>
                <a:gd name="T20" fmla="*/ 5 w 448"/>
                <a:gd name="T21" fmla="*/ 0 h 229"/>
                <a:gd name="T22" fmla="*/ 5 w 448"/>
                <a:gd name="T23" fmla="*/ 0 h 229"/>
                <a:gd name="T24" fmla="*/ 5 w 448"/>
                <a:gd name="T25" fmla="*/ 0 h 229"/>
                <a:gd name="T26" fmla="*/ 6 w 448"/>
                <a:gd name="T27" fmla="*/ 1 h 229"/>
                <a:gd name="T28" fmla="*/ 6 w 448"/>
                <a:gd name="T29" fmla="*/ 1 h 229"/>
                <a:gd name="T30" fmla="*/ 6 w 448"/>
                <a:gd name="T31" fmla="*/ 1 h 229"/>
                <a:gd name="T32" fmla="*/ 6 w 448"/>
                <a:gd name="T33" fmla="*/ 1 h 229"/>
                <a:gd name="T34" fmla="*/ 6 w 448"/>
                <a:gd name="T35" fmla="*/ 1 h 229"/>
                <a:gd name="T36" fmla="*/ 6 w 448"/>
                <a:gd name="T37" fmla="*/ 2 h 229"/>
                <a:gd name="T38" fmla="*/ 7 w 448"/>
                <a:gd name="T39" fmla="*/ 2 h 229"/>
                <a:gd name="T40" fmla="*/ 7 w 448"/>
                <a:gd name="T41" fmla="*/ 2 h 229"/>
                <a:gd name="T42" fmla="*/ 7 w 448"/>
                <a:gd name="T43" fmla="*/ 2 h 229"/>
                <a:gd name="T44" fmla="*/ 7 w 448"/>
                <a:gd name="T45" fmla="*/ 3 h 229"/>
                <a:gd name="T46" fmla="*/ 7 w 448"/>
                <a:gd name="T47" fmla="*/ 3 h 229"/>
                <a:gd name="T48" fmla="*/ 7 w 448"/>
                <a:gd name="T49" fmla="*/ 3 h 229"/>
                <a:gd name="T50" fmla="*/ 7 w 448"/>
                <a:gd name="T51" fmla="*/ 3 h 229"/>
                <a:gd name="T52" fmla="*/ 7 w 448"/>
                <a:gd name="T53" fmla="*/ 3 h 229"/>
                <a:gd name="T54" fmla="*/ 6 w 448"/>
                <a:gd name="T55" fmla="*/ 3 h 229"/>
                <a:gd name="T56" fmla="*/ 6 w 448"/>
                <a:gd name="T57" fmla="*/ 3 h 229"/>
                <a:gd name="T58" fmla="*/ 5 w 448"/>
                <a:gd name="T59" fmla="*/ 3 h 229"/>
                <a:gd name="T60" fmla="*/ 5 w 448"/>
                <a:gd name="T61" fmla="*/ 3 h 229"/>
                <a:gd name="T62" fmla="*/ 5 w 448"/>
                <a:gd name="T63" fmla="*/ 3 h 229"/>
                <a:gd name="T64" fmla="*/ 4 w 448"/>
                <a:gd name="T65" fmla="*/ 3 h 229"/>
                <a:gd name="T66" fmla="*/ 4 w 448"/>
                <a:gd name="T67" fmla="*/ 3 h 229"/>
                <a:gd name="T68" fmla="*/ 3 w 448"/>
                <a:gd name="T69" fmla="*/ 3 h 229"/>
                <a:gd name="T70" fmla="*/ 3 w 448"/>
                <a:gd name="T71" fmla="*/ 3 h 229"/>
                <a:gd name="T72" fmla="*/ 2 w 448"/>
                <a:gd name="T73" fmla="*/ 3 h 229"/>
                <a:gd name="T74" fmla="*/ 2 w 448"/>
                <a:gd name="T75" fmla="*/ 3 h 229"/>
                <a:gd name="T76" fmla="*/ 2 w 448"/>
                <a:gd name="T77" fmla="*/ 3 h 229"/>
                <a:gd name="T78" fmla="*/ 1 w 448"/>
                <a:gd name="T79" fmla="*/ 3 h 229"/>
                <a:gd name="T80" fmla="*/ 1 w 448"/>
                <a:gd name="T81" fmla="*/ 3 h 229"/>
                <a:gd name="T82" fmla="*/ 1 w 448"/>
                <a:gd name="T83" fmla="*/ 2 h 229"/>
                <a:gd name="T84" fmla="*/ 1 w 448"/>
                <a:gd name="T85" fmla="*/ 1 h 229"/>
                <a:gd name="T86" fmla="*/ 1 w 448"/>
                <a:gd name="T87" fmla="*/ 0 h 229"/>
                <a:gd name="T88" fmla="*/ 0 w 448"/>
                <a:gd name="T89" fmla="*/ 0 h 229"/>
                <a:gd name="T90" fmla="*/ 1 w 448"/>
                <a:gd name="T91" fmla="*/ 0 h 229"/>
                <a:gd name="T92" fmla="*/ 1 w 448"/>
                <a:gd name="T93" fmla="*/ 0 h 229"/>
                <a:gd name="T94" fmla="*/ 1 w 448"/>
                <a:gd name="T95" fmla="*/ 0 h 229"/>
                <a:gd name="T96" fmla="*/ 1 w 448"/>
                <a:gd name="T97" fmla="*/ 0 h 229"/>
                <a:gd name="T98" fmla="*/ 1 w 448"/>
                <a:gd name="T99" fmla="*/ 0 h 229"/>
                <a:gd name="T100" fmla="*/ 1 w 448"/>
                <a:gd name="T101" fmla="*/ 0 h 229"/>
                <a:gd name="T102" fmla="*/ 1 w 448"/>
                <a:gd name="T103" fmla="*/ 0 h 229"/>
                <a:gd name="T104" fmla="*/ 1 w 448"/>
                <a:gd name="T105" fmla="*/ 0 h 229"/>
                <a:gd name="T106" fmla="*/ 1 w 448"/>
                <a:gd name="T107" fmla="*/ 0 h 229"/>
                <a:gd name="T108" fmla="*/ 2 w 448"/>
                <a:gd name="T109" fmla="*/ 0 h 229"/>
                <a:gd name="T110" fmla="*/ 2 w 448"/>
                <a:gd name="T111" fmla="*/ 0 h 229"/>
                <a:gd name="T112" fmla="*/ 2 w 448"/>
                <a:gd name="T113" fmla="*/ 0 h 229"/>
                <a:gd name="T114" fmla="*/ 3 w 448"/>
                <a:gd name="T115" fmla="*/ 0 h 229"/>
                <a:gd name="T116" fmla="*/ 3 w 448"/>
                <a:gd name="T117" fmla="*/ 0 h 229"/>
                <a:gd name="T118" fmla="*/ 3 w 448"/>
                <a:gd name="T119" fmla="*/ 0 h 229"/>
                <a:gd name="T120" fmla="*/ 4 w 448"/>
                <a:gd name="T121" fmla="*/ 0 h 2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48"/>
                <a:gd name="T184" fmla="*/ 0 h 229"/>
                <a:gd name="T185" fmla="*/ 448 w 448"/>
                <a:gd name="T186" fmla="*/ 229 h 22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48" h="229">
                  <a:moveTo>
                    <a:pt x="204" y="4"/>
                  </a:moveTo>
                  <a:lnTo>
                    <a:pt x="209" y="1"/>
                  </a:lnTo>
                  <a:lnTo>
                    <a:pt x="214" y="1"/>
                  </a:lnTo>
                  <a:lnTo>
                    <a:pt x="221" y="0"/>
                  </a:lnTo>
                  <a:lnTo>
                    <a:pt x="228" y="0"/>
                  </a:lnTo>
                  <a:lnTo>
                    <a:pt x="235" y="0"/>
                  </a:lnTo>
                  <a:lnTo>
                    <a:pt x="243" y="1"/>
                  </a:lnTo>
                  <a:lnTo>
                    <a:pt x="249" y="1"/>
                  </a:lnTo>
                  <a:lnTo>
                    <a:pt x="255" y="1"/>
                  </a:lnTo>
                  <a:lnTo>
                    <a:pt x="269" y="14"/>
                  </a:lnTo>
                  <a:lnTo>
                    <a:pt x="282" y="27"/>
                  </a:lnTo>
                  <a:lnTo>
                    <a:pt x="296" y="39"/>
                  </a:lnTo>
                  <a:lnTo>
                    <a:pt x="309" y="52"/>
                  </a:lnTo>
                  <a:lnTo>
                    <a:pt x="323" y="66"/>
                  </a:lnTo>
                  <a:lnTo>
                    <a:pt x="335" y="78"/>
                  </a:lnTo>
                  <a:lnTo>
                    <a:pt x="348" y="92"/>
                  </a:lnTo>
                  <a:lnTo>
                    <a:pt x="360" y="106"/>
                  </a:lnTo>
                  <a:lnTo>
                    <a:pt x="371" y="120"/>
                  </a:lnTo>
                  <a:lnTo>
                    <a:pt x="384" y="134"/>
                  </a:lnTo>
                  <a:lnTo>
                    <a:pt x="395" y="148"/>
                  </a:lnTo>
                  <a:lnTo>
                    <a:pt x="406" y="163"/>
                  </a:lnTo>
                  <a:lnTo>
                    <a:pt x="417" y="178"/>
                  </a:lnTo>
                  <a:lnTo>
                    <a:pt x="428" y="194"/>
                  </a:lnTo>
                  <a:lnTo>
                    <a:pt x="438" y="209"/>
                  </a:lnTo>
                  <a:lnTo>
                    <a:pt x="448" y="225"/>
                  </a:lnTo>
                  <a:lnTo>
                    <a:pt x="422" y="224"/>
                  </a:lnTo>
                  <a:lnTo>
                    <a:pt x="394" y="224"/>
                  </a:lnTo>
                  <a:lnTo>
                    <a:pt x="367" y="224"/>
                  </a:lnTo>
                  <a:lnTo>
                    <a:pt x="340" y="222"/>
                  </a:lnTo>
                  <a:lnTo>
                    <a:pt x="312" y="222"/>
                  </a:lnTo>
                  <a:lnTo>
                    <a:pt x="285" y="222"/>
                  </a:lnTo>
                  <a:lnTo>
                    <a:pt x="257" y="222"/>
                  </a:lnTo>
                  <a:lnTo>
                    <a:pt x="229" y="222"/>
                  </a:lnTo>
                  <a:lnTo>
                    <a:pt x="203" y="222"/>
                  </a:lnTo>
                  <a:lnTo>
                    <a:pt x="175" y="224"/>
                  </a:lnTo>
                  <a:lnTo>
                    <a:pt x="148" y="224"/>
                  </a:lnTo>
                  <a:lnTo>
                    <a:pt x="120" y="225"/>
                  </a:lnTo>
                  <a:lnTo>
                    <a:pt x="92" y="226"/>
                  </a:lnTo>
                  <a:lnTo>
                    <a:pt x="65" y="227"/>
                  </a:lnTo>
                  <a:lnTo>
                    <a:pt x="38" y="228"/>
                  </a:lnTo>
                  <a:lnTo>
                    <a:pt x="11" y="229"/>
                  </a:lnTo>
                  <a:lnTo>
                    <a:pt x="6" y="174"/>
                  </a:lnTo>
                  <a:lnTo>
                    <a:pt x="4" y="115"/>
                  </a:lnTo>
                  <a:lnTo>
                    <a:pt x="3" y="57"/>
                  </a:lnTo>
                  <a:lnTo>
                    <a:pt x="0" y="1"/>
                  </a:lnTo>
                  <a:lnTo>
                    <a:pt x="5" y="0"/>
                  </a:lnTo>
                  <a:lnTo>
                    <a:pt x="9" y="0"/>
                  </a:lnTo>
                  <a:lnTo>
                    <a:pt x="15" y="0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2" y="4"/>
                  </a:lnTo>
                  <a:lnTo>
                    <a:pt x="38" y="4"/>
                  </a:lnTo>
                  <a:lnTo>
                    <a:pt x="44" y="1"/>
                  </a:lnTo>
                  <a:lnTo>
                    <a:pt x="64" y="2"/>
                  </a:lnTo>
                  <a:lnTo>
                    <a:pt x="84" y="2"/>
                  </a:lnTo>
                  <a:lnTo>
                    <a:pt x="104" y="2"/>
                  </a:lnTo>
                  <a:lnTo>
                    <a:pt x="123" y="2"/>
                  </a:lnTo>
                  <a:lnTo>
                    <a:pt x="143" y="2"/>
                  </a:lnTo>
                  <a:lnTo>
                    <a:pt x="163" y="2"/>
                  </a:lnTo>
                  <a:lnTo>
                    <a:pt x="183" y="2"/>
                  </a:lnTo>
                  <a:lnTo>
                    <a:pt x="204" y="4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2309" y="1211"/>
              <a:ext cx="172" cy="189"/>
            </a:xfrm>
            <a:custGeom>
              <a:avLst/>
              <a:gdLst>
                <a:gd name="T0" fmla="*/ 4 w 343"/>
                <a:gd name="T1" fmla="*/ 0 h 378"/>
                <a:gd name="T2" fmla="*/ 6 w 343"/>
                <a:gd name="T3" fmla="*/ 0 h 378"/>
                <a:gd name="T4" fmla="*/ 6 w 343"/>
                <a:gd name="T5" fmla="*/ 1 h 378"/>
                <a:gd name="T6" fmla="*/ 6 w 343"/>
                <a:gd name="T7" fmla="*/ 0 h 378"/>
                <a:gd name="T8" fmla="*/ 6 w 343"/>
                <a:gd name="T9" fmla="*/ 1 h 378"/>
                <a:gd name="T10" fmla="*/ 6 w 343"/>
                <a:gd name="T11" fmla="*/ 3 h 378"/>
                <a:gd name="T12" fmla="*/ 6 w 343"/>
                <a:gd name="T13" fmla="*/ 3 h 378"/>
                <a:gd name="T14" fmla="*/ 6 w 343"/>
                <a:gd name="T15" fmla="*/ 5 h 378"/>
                <a:gd name="T16" fmla="*/ 6 w 343"/>
                <a:gd name="T17" fmla="*/ 6 h 378"/>
                <a:gd name="T18" fmla="*/ 5 w 343"/>
                <a:gd name="T19" fmla="*/ 6 h 378"/>
                <a:gd name="T20" fmla="*/ 5 w 343"/>
                <a:gd name="T21" fmla="*/ 6 h 378"/>
                <a:gd name="T22" fmla="*/ 5 w 343"/>
                <a:gd name="T23" fmla="*/ 6 h 378"/>
                <a:gd name="T24" fmla="*/ 5 w 343"/>
                <a:gd name="T25" fmla="*/ 6 h 378"/>
                <a:gd name="T26" fmla="*/ 4 w 343"/>
                <a:gd name="T27" fmla="*/ 6 h 378"/>
                <a:gd name="T28" fmla="*/ 4 w 343"/>
                <a:gd name="T29" fmla="*/ 6 h 378"/>
                <a:gd name="T30" fmla="*/ 4 w 343"/>
                <a:gd name="T31" fmla="*/ 6 h 378"/>
                <a:gd name="T32" fmla="*/ 3 w 343"/>
                <a:gd name="T33" fmla="*/ 6 h 378"/>
                <a:gd name="T34" fmla="*/ 3 w 343"/>
                <a:gd name="T35" fmla="*/ 6 h 378"/>
                <a:gd name="T36" fmla="*/ 3 w 343"/>
                <a:gd name="T37" fmla="*/ 6 h 378"/>
                <a:gd name="T38" fmla="*/ 2 w 343"/>
                <a:gd name="T39" fmla="*/ 6 h 378"/>
                <a:gd name="T40" fmla="*/ 2 w 343"/>
                <a:gd name="T41" fmla="*/ 6 h 378"/>
                <a:gd name="T42" fmla="*/ 2 w 343"/>
                <a:gd name="T43" fmla="*/ 6 h 378"/>
                <a:gd name="T44" fmla="*/ 1 w 343"/>
                <a:gd name="T45" fmla="*/ 6 h 378"/>
                <a:gd name="T46" fmla="*/ 1 w 343"/>
                <a:gd name="T47" fmla="*/ 6 h 378"/>
                <a:gd name="T48" fmla="*/ 1 w 343"/>
                <a:gd name="T49" fmla="*/ 6 h 378"/>
                <a:gd name="T50" fmla="*/ 1 w 343"/>
                <a:gd name="T51" fmla="*/ 5 h 378"/>
                <a:gd name="T52" fmla="*/ 1 w 343"/>
                <a:gd name="T53" fmla="*/ 3 h 378"/>
                <a:gd name="T54" fmla="*/ 0 w 343"/>
                <a:gd name="T55" fmla="*/ 1 h 378"/>
                <a:gd name="T56" fmla="*/ 1 w 343"/>
                <a:gd name="T57" fmla="*/ 1 h 378"/>
                <a:gd name="T58" fmla="*/ 1 w 343"/>
                <a:gd name="T59" fmla="*/ 1 h 378"/>
                <a:gd name="T60" fmla="*/ 1 w 343"/>
                <a:gd name="T61" fmla="*/ 1 h 378"/>
                <a:gd name="T62" fmla="*/ 1 w 343"/>
                <a:gd name="T63" fmla="*/ 1 h 378"/>
                <a:gd name="T64" fmla="*/ 1 w 343"/>
                <a:gd name="T65" fmla="*/ 1 h 378"/>
                <a:gd name="T66" fmla="*/ 2 w 343"/>
                <a:gd name="T67" fmla="*/ 1 h 378"/>
                <a:gd name="T68" fmla="*/ 2 w 343"/>
                <a:gd name="T69" fmla="*/ 1 h 378"/>
                <a:gd name="T70" fmla="*/ 2 w 343"/>
                <a:gd name="T71" fmla="*/ 1 h 378"/>
                <a:gd name="T72" fmla="*/ 2 w 343"/>
                <a:gd name="T73" fmla="*/ 1 h 378"/>
                <a:gd name="T74" fmla="*/ 3 w 343"/>
                <a:gd name="T75" fmla="*/ 1 h 378"/>
                <a:gd name="T76" fmla="*/ 3 w 343"/>
                <a:gd name="T77" fmla="*/ 1 h 378"/>
                <a:gd name="T78" fmla="*/ 3 w 343"/>
                <a:gd name="T79" fmla="*/ 1 h 378"/>
                <a:gd name="T80" fmla="*/ 3 w 343"/>
                <a:gd name="T81" fmla="*/ 1 h 378"/>
                <a:gd name="T82" fmla="*/ 4 w 343"/>
                <a:gd name="T83" fmla="*/ 1 h 378"/>
                <a:gd name="T84" fmla="*/ 4 w 343"/>
                <a:gd name="T85" fmla="*/ 0 h 378"/>
                <a:gd name="T86" fmla="*/ 4 w 343"/>
                <a:gd name="T87" fmla="*/ 0 h 378"/>
                <a:gd name="T88" fmla="*/ 4 w 343"/>
                <a:gd name="T89" fmla="*/ 0 h 37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43"/>
                <a:gd name="T136" fmla="*/ 0 h 378"/>
                <a:gd name="T137" fmla="*/ 343 w 343"/>
                <a:gd name="T138" fmla="*/ 378 h 37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43" h="378">
                  <a:moveTo>
                    <a:pt x="253" y="0"/>
                  </a:moveTo>
                  <a:lnTo>
                    <a:pt x="321" y="0"/>
                  </a:lnTo>
                  <a:lnTo>
                    <a:pt x="321" y="1"/>
                  </a:lnTo>
                  <a:lnTo>
                    <a:pt x="330" y="0"/>
                  </a:lnTo>
                  <a:lnTo>
                    <a:pt x="336" y="78"/>
                  </a:lnTo>
                  <a:lnTo>
                    <a:pt x="341" y="156"/>
                  </a:lnTo>
                  <a:lnTo>
                    <a:pt x="343" y="235"/>
                  </a:lnTo>
                  <a:lnTo>
                    <a:pt x="342" y="313"/>
                  </a:lnTo>
                  <a:lnTo>
                    <a:pt x="340" y="375"/>
                  </a:lnTo>
                  <a:lnTo>
                    <a:pt x="320" y="376"/>
                  </a:lnTo>
                  <a:lnTo>
                    <a:pt x="300" y="376"/>
                  </a:lnTo>
                  <a:lnTo>
                    <a:pt x="280" y="378"/>
                  </a:lnTo>
                  <a:lnTo>
                    <a:pt x="259" y="378"/>
                  </a:lnTo>
                  <a:lnTo>
                    <a:pt x="239" y="378"/>
                  </a:lnTo>
                  <a:lnTo>
                    <a:pt x="219" y="378"/>
                  </a:lnTo>
                  <a:lnTo>
                    <a:pt x="198" y="378"/>
                  </a:lnTo>
                  <a:lnTo>
                    <a:pt x="176" y="378"/>
                  </a:lnTo>
                  <a:lnTo>
                    <a:pt x="155" y="378"/>
                  </a:lnTo>
                  <a:lnTo>
                    <a:pt x="135" y="376"/>
                  </a:lnTo>
                  <a:lnTo>
                    <a:pt x="114" y="376"/>
                  </a:lnTo>
                  <a:lnTo>
                    <a:pt x="93" y="376"/>
                  </a:lnTo>
                  <a:lnTo>
                    <a:pt x="72" y="375"/>
                  </a:lnTo>
                  <a:lnTo>
                    <a:pt x="53" y="375"/>
                  </a:lnTo>
                  <a:lnTo>
                    <a:pt x="32" y="374"/>
                  </a:lnTo>
                  <a:lnTo>
                    <a:pt x="12" y="374"/>
                  </a:lnTo>
                  <a:lnTo>
                    <a:pt x="8" y="284"/>
                  </a:lnTo>
                  <a:lnTo>
                    <a:pt x="3" y="191"/>
                  </a:lnTo>
                  <a:lnTo>
                    <a:pt x="0" y="98"/>
                  </a:lnTo>
                  <a:lnTo>
                    <a:pt x="1" y="6"/>
                  </a:lnTo>
                  <a:lnTo>
                    <a:pt x="17" y="4"/>
                  </a:lnTo>
                  <a:lnTo>
                    <a:pt x="33" y="4"/>
                  </a:lnTo>
                  <a:lnTo>
                    <a:pt x="49" y="4"/>
                  </a:lnTo>
                  <a:lnTo>
                    <a:pt x="64" y="3"/>
                  </a:lnTo>
                  <a:lnTo>
                    <a:pt x="80" y="3"/>
                  </a:lnTo>
                  <a:lnTo>
                    <a:pt x="97" y="2"/>
                  </a:lnTo>
                  <a:lnTo>
                    <a:pt x="113" y="2"/>
                  </a:lnTo>
                  <a:lnTo>
                    <a:pt x="128" y="2"/>
                  </a:lnTo>
                  <a:lnTo>
                    <a:pt x="144" y="1"/>
                  </a:lnTo>
                  <a:lnTo>
                    <a:pt x="160" y="1"/>
                  </a:lnTo>
                  <a:lnTo>
                    <a:pt x="175" y="1"/>
                  </a:lnTo>
                  <a:lnTo>
                    <a:pt x="191" y="1"/>
                  </a:lnTo>
                  <a:lnTo>
                    <a:pt x="206" y="1"/>
                  </a:lnTo>
                  <a:lnTo>
                    <a:pt x="222" y="0"/>
                  </a:lnTo>
                  <a:lnTo>
                    <a:pt x="237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B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2085" y="1211"/>
              <a:ext cx="173" cy="185"/>
            </a:xfrm>
            <a:custGeom>
              <a:avLst/>
              <a:gdLst>
                <a:gd name="T0" fmla="*/ 5 w 347"/>
                <a:gd name="T1" fmla="*/ 1 h 370"/>
                <a:gd name="T2" fmla="*/ 5 w 347"/>
                <a:gd name="T3" fmla="*/ 1 h 370"/>
                <a:gd name="T4" fmla="*/ 5 w 347"/>
                <a:gd name="T5" fmla="*/ 1 h 370"/>
                <a:gd name="T6" fmla="*/ 5 w 347"/>
                <a:gd name="T7" fmla="*/ 1 h 370"/>
                <a:gd name="T8" fmla="*/ 5 w 347"/>
                <a:gd name="T9" fmla="*/ 3 h 370"/>
                <a:gd name="T10" fmla="*/ 5 w 347"/>
                <a:gd name="T11" fmla="*/ 3 h 370"/>
                <a:gd name="T12" fmla="*/ 5 w 347"/>
                <a:gd name="T13" fmla="*/ 3 h 370"/>
                <a:gd name="T14" fmla="*/ 5 w 347"/>
                <a:gd name="T15" fmla="*/ 5 h 370"/>
                <a:gd name="T16" fmla="*/ 5 w 347"/>
                <a:gd name="T17" fmla="*/ 6 h 370"/>
                <a:gd name="T18" fmla="*/ 5 w 347"/>
                <a:gd name="T19" fmla="*/ 6 h 370"/>
                <a:gd name="T20" fmla="*/ 4 w 347"/>
                <a:gd name="T21" fmla="*/ 6 h 370"/>
                <a:gd name="T22" fmla="*/ 4 w 347"/>
                <a:gd name="T23" fmla="*/ 6 h 370"/>
                <a:gd name="T24" fmla="*/ 4 w 347"/>
                <a:gd name="T25" fmla="*/ 6 h 370"/>
                <a:gd name="T26" fmla="*/ 3 w 347"/>
                <a:gd name="T27" fmla="*/ 6 h 370"/>
                <a:gd name="T28" fmla="*/ 3 w 347"/>
                <a:gd name="T29" fmla="*/ 6 h 370"/>
                <a:gd name="T30" fmla="*/ 3 w 347"/>
                <a:gd name="T31" fmla="*/ 6 h 370"/>
                <a:gd name="T32" fmla="*/ 2 w 347"/>
                <a:gd name="T33" fmla="*/ 6 h 370"/>
                <a:gd name="T34" fmla="*/ 2 w 347"/>
                <a:gd name="T35" fmla="*/ 6 h 370"/>
                <a:gd name="T36" fmla="*/ 2 w 347"/>
                <a:gd name="T37" fmla="*/ 6 h 370"/>
                <a:gd name="T38" fmla="*/ 1 w 347"/>
                <a:gd name="T39" fmla="*/ 6 h 370"/>
                <a:gd name="T40" fmla="*/ 1 w 347"/>
                <a:gd name="T41" fmla="*/ 6 h 370"/>
                <a:gd name="T42" fmla="*/ 1 w 347"/>
                <a:gd name="T43" fmla="*/ 6 h 370"/>
                <a:gd name="T44" fmla="*/ 0 w 347"/>
                <a:gd name="T45" fmla="*/ 6 h 370"/>
                <a:gd name="T46" fmla="*/ 0 w 347"/>
                <a:gd name="T47" fmla="*/ 6 h 370"/>
                <a:gd name="T48" fmla="*/ 0 w 347"/>
                <a:gd name="T49" fmla="*/ 6 h 370"/>
                <a:gd name="T50" fmla="*/ 0 w 347"/>
                <a:gd name="T51" fmla="*/ 5 h 370"/>
                <a:gd name="T52" fmla="*/ 0 w 347"/>
                <a:gd name="T53" fmla="*/ 3 h 370"/>
                <a:gd name="T54" fmla="*/ 0 w 347"/>
                <a:gd name="T55" fmla="*/ 1 h 370"/>
                <a:gd name="T56" fmla="*/ 0 w 347"/>
                <a:gd name="T57" fmla="*/ 1 h 370"/>
                <a:gd name="T58" fmla="*/ 0 w 347"/>
                <a:gd name="T59" fmla="*/ 1 h 370"/>
                <a:gd name="T60" fmla="*/ 0 w 347"/>
                <a:gd name="T61" fmla="*/ 1 h 370"/>
                <a:gd name="T62" fmla="*/ 0 w 347"/>
                <a:gd name="T63" fmla="*/ 1 h 370"/>
                <a:gd name="T64" fmla="*/ 0 w 347"/>
                <a:gd name="T65" fmla="*/ 1 h 370"/>
                <a:gd name="T66" fmla="*/ 0 w 347"/>
                <a:gd name="T67" fmla="*/ 1 h 370"/>
                <a:gd name="T68" fmla="*/ 1 w 347"/>
                <a:gd name="T69" fmla="*/ 1 h 370"/>
                <a:gd name="T70" fmla="*/ 1 w 347"/>
                <a:gd name="T71" fmla="*/ 1 h 370"/>
                <a:gd name="T72" fmla="*/ 1 w 347"/>
                <a:gd name="T73" fmla="*/ 1 h 370"/>
                <a:gd name="T74" fmla="*/ 1 w 347"/>
                <a:gd name="T75" fmla="*/ 1 h 370"/>
                <a:gd name="T76" fmla="*/ 2 w 347"/>
                <a:gd name="T77" fmla="*/ 1 h 370"/>
                <a:gd name="T78" fmla="*/ 2 w 347"/>
                <a:gd name="T79" fmla="*/ 1 h 370"/>
                <a:gd name="T80" fmla="*/ 2 w 347"/>
                <a:gd name="T81" fmla="*/ 1 h 370"/>
                <a:gd name="T82" fmla="*/ 3 w 347"/>
                <a:gd name="T83" fmla="*/ 1 h 370"/>
                <a:gd name="T84" fmla="*/ 3 w 347"/>
                <a:gd name="T85" fmla="*/ 0 h 370"/>
                <a:gd name="T86" fmla="*/ 3 w 347"/>
                <a:gd name="T87" fmla="*/ 0 h 370"/>
                <a:gd name="T88" fmla="*/ 4 w 347"/>
                <a:gd name="T89" fmla="*/ 0 h 370"/>
                <a:gd name="T90" fmla="*/ 4 w 347"/>
                <a:gd name="T91" fmla="*/ 0 h 370"/>
                <a:gd name="T92" fmla="*/ 4 w 347"/>
                <a:gd name="T93" fmla="*/ 0 h 370"/>
                <a:gd name="T94" fmla="*/ 4 w 347"/>
                <a:gd name="T95" fmla="*/ 1 h 370"/>
                <a:gd name="T96" fmla="*/ 5 w 347"/>
                <a:gd name="T97" fmla="*/ 1 h 37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47"/>
                <a:gd name="T148" fmla="*/ 0 h 370"/>
                <a:gd name="T149" fmla="*/ 347 w 347"/>
                <a:gd name="T150" fmla="*/ 370 h 37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47" h="370">
                  <a:moveTo>
                    <a:pt x="335" y="2"/>
                  </a:moveTo>
                  <a:lnTo>
                    <a:pt x="338" y="34"/>
                  </a:lnTo>
                  <a:lnTo>
                    <a:pt x="339" y="68"/>
                  </a:lnTo>
                  <a:lnTo>
                    <a:pt x="339" y="101"/>
                  </a:lnTo>
                  <a:lnTo>
                    <a:pt x="341" y="135"/>
                  </a:lnTo>
                  <a:lnTo>
                    <a:pt x="341" y="192"/>
                  </a:lnTo>
                  <a:lnTo>
                    <a:pt x="343" y="250"/>
                  </a:lnTo>
                  <a:lnTo>
                    <a:pt x="345" y="309"/>
                  </a:lnTo>
                  <a:lnTo>
                    <a:pt x="347" y="370"/>
                  </a:lnTo>
                  <a:lnTo>
                    <a:pt x="329" y="370"/>
                  </a:lnTo>
                  <a:lnTo>
                    <a:pt x="309" y="370"/>
                  </a:lnTo>
                  <a:lnTo>
                    <a:pt x="288" y="370"/>
                  </a:lnTo>
                  <a:lnTo>
                    <a:pt x="268" y="370"/>
                  </a:lnTo>
                  <a:lnTo>
                    <a:pt x="247" y="370"/>
                  </a:lnTo>
                  <a:lnTo>
                    <a:pt x="225" y="370"/>
                  </a:lnTo>
                  <a:lnTo>
                    <a:pt x="204" y="370"/>
                  </a:lnTo>
                  <a:lnTo>
                    <a:pt x="183" y="370"/>
                  </a:lnTo>
                  <a:lnTo>
                    <a:pt x="161" y="370"/>
                  </a:lnTo>
                  <a:lnTo>
                    <a:pt x="139" y="370"/>
                  </a:lnTo>
                  <a:lnTo>
                    <a:pt x="117" y="368"/>
                  </a:lnTo>
                  <a:lnTo>
                    <a:pt x="96" y="368"/>
                  </a:lnTo>
                  <a:lnTo>
                    <a:pt x="74" y="367"/>
                  </a:lnTo>
                  <a:lnTo>
                    <a:pt x="53" y="367"/>
                  </a:lnTo>
                  <a:lnTo>
                    <a:pt x="33" y="367"/>
                  </a:lnTo>
                  <a:lnTo>
                    <a:pt x="13" y="366"/>
                  </a:lnTo>
                  <a:lnTo>
                    <a:pt x="9" y="279"/>
                  </a:lnTo>
                  <a:lnTo>
                    <a:pt x="4" y="190"/>
                  </a:lnTo>
                  <a:lnTo>
                    <a:pt x="0" y="101"/>
                  </a:lnTo>
                  <a:lnTo>
                    <a:pt x="0" y="15"/>
                  </a:lnTo>
                  <a:lnTo>
                    <a:pt x="7" y="12"/>
                  </a:lnTo>
                  <a:lnTo>
                    <a:pt x="17" y="11"/>
                  </a:lnTo>
                  <a:lnTo>
                    <a:pt x="26" y="11"/>
                  </a:lnTo>
                  <a:lnTo>
                    <a:pt x="33" y="12"/>
                  </a:lnTo>
                  <a:lnTo>
                    <a:pt x="51" y="11"/>
                  </a:lnTo>
                  <a:lnTo>
                    <a:pt x="71" y="9"/>
                  </a:lnTo>
                  <a:lnTo>
                    <a:pt x="89" y="8"/>
                  </a:lnTo>
                  <a:lnTo>
                    <a:pt x="109" y="6"/>
                  </a:lnTo>
                  <a:lnTo>
                    <a:pt x="127" y="4"/>
                  </a:lnTo>
                  <a:lnTo>
                    <a:pt x="146" y="3"/>
                  </a:lnTo>
                  <a:lnTo>
                    <a:pt x="165" y="2"/>
                  </a:lnTo>
                  <a:lnTo>
                    <a:pt x="184" y="1"/>
                  </a:lnTo>
                  <a:lnTo>
                    <a:pt x="203" y="1"/>
                  </a:lnTo>
                  <a:lnTo>
                    <a:pt x="222" y="0"/>
                  </a:lnTo>
                  <a:lnTo>
                    <a:pt x="241" y="0"/>
                  </a:lnTo>
                  <a:lnTo>
                    <a:pt x="260" y="0"/>
                  </a:lnTo>
                  <a:lnTo>
                    <a:pt x="278" y="0"/>
                  </a:lnTo>
                  <a:lnTo>
                    <a:pt x="298" y="0"/>
                  </a:lnTo>
                  <a:lnTo>
                    <a:pt x="316" y="1"/>
                  </a:lnTo>
                  <a:lnTo>
                    <a:pt x="335" y="2"/>
                  </a:lnTo>
                  <a:close/>
                </a:path>
              </a:pathLst>
            </a:custGeom>
            <a:solidFill>
              <a:srgbClr val="6B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2001" y="1215"/>
              <a:ext cx="45" cy="526"/>
            </a:xfrm>
            <a:custGeom>
              <a:avLst/>
              <a:gdLst>
                <a:gd name="T0" fmla="*/ 1 w 91"/>
                <a:gd name="T1" fmla="*/ 2 h 1052"/>
                <a:gd name="T2" fmla="*/ 1 w 91"/>
                <a:gd name="T3" fmla="*/ 9 h 1052"/>
                <a:gd name="T4" fmla="*/ 1 w 91"/>
                <a:gd name="T5" fmla="*/ 11 h 1052"/>
                <a:gd name="T6" fmla="*/ 1 w 91"/>
                <a:gd name="T7" fmla="*/ 12 h 1052"/>
                <a:gd name="T8" fmla="*/ 1 w 91"/>
                <a:gd name="T9" fmla="*/ 14 h 1052"/>
                <a:gd name="T10" fmla="*/ 1 w 91"/>
                <a:gd name="T11" fmla="*/ 15 h 1052"/>
                <a:gd name="T12" fmla="*/ 1 w 91"/>
                <a:gd name="T13" fmla="*/ 15 h 1052"/>
                <a:gd name="T14" fmla="*/ 1 w 91"/>
                <a:gd name="T15" fmla="*/ 15 h 1052"/>
                <a:gd name="T16" fmla="*/ 1 w 91"/>
                <a:gd name="T17" fmla="*/ 15 h 1052"/>
                <a:gd name="T18" fmla="*/ 1 w 91"/>
                <a:gd name="T19" fmla="*/ 15 h 1052"/>
                <a:gd name="T20" fmla="*/ 1 w 91"/>
                <a:gd name="T21" fmla="*/ 16 h 1052"/>
                <a:gd name="T22" fmla="*/ 1 w 91"/>
                <a:gd name="T23" fmla="*/ 16 h 1052"/>
                <a:gd name="T24" fmla="*/ 1 w 91"/>
                <a:gd name="T25" fmla="*/ 16 h 1052"/>
                <a:gd name="T26" fmla="*/ 1 w 91"/>
                <a:gd name="T27" fmla="*/ 16 h 1052"/>
                <a:gd name="T28" fmla="*/ 1 w 91"/>
                <a:gd name="T29" fmla="*/ 16 h 1052"/>
                <a:gd name="T30" fmla="*/ 1 w 91"/>
                <a:gd name="T31" fmla="*/ 16 h 1052"/>
                <a:gd name="T32" fmla="*/ 1 w 91"/>
                <a:gd name="T33" fmla="*/ 16 h 1052"/>
                <a:gd name="T34" fmla="*/ 1 w 91"/>
                <a:gd name="T35" fmla="*/ 16 h 1052"/>
                <a:gd name="T36" fmla="*/ 0 w 91"/>
                <a:gd name="T37" fmla="*/ 16 h 1052"/>
                <a:gd name="T38" fmla="*/ 0 w 91"/>
                <a:gd name="T39" fmla="*/ 16 h 1052"/>
                <a:gd name="T40" fmla="*/ 0 w 91"/>
                <a:gd name="T41" fmla="*/ 16 h 1052"/>
                <a:gd name="T42" fmla="*/ 0 w 91"/>
                <a:gd name="T43" fmla="*/ 16 h 1052"/>
                <a:gd name="T44" fmla="*/ 0 w 91"/>
                <a:gd name="T45" fmla="*/ 16 h 1052"/>
                <a:gd name="T46" fmla="*/ 0 w 91"/>
                <a:gd name="T47" fmla="*/ 14 h 1052"/>
                <a:gd name="T48" fmla="*/ 0 w 91"/>
                <a:gd name="T49" fmla="*/ 12 h 1052"/>
                <a:gd name="T50" fmla="*/ 0 w 91"/>
                <a:gd name="T51" fmla="*/ 9 h 1052"/>
                <a:gd name="T52" fmla="*/ 0 w 91"/>
                <a:gd name="T53" fmla="*/ 7 h 1052"/>
                <a:gd name="T54" fmla="*/ 0 w 91"/>
                <a:gd name="T55" fmla="*/ 1 h 1052"/>
                <a:gd name="T56" fmla="*/ 0 w 91"/>
                <a:gd name="T57" fmla="*/ 1 h 1052"/>
                <a:gd name="T58" fmla="*/ 0 w 91"/>
                <a:gd name="T59" fmla="*/ 1 h 1052"/>
                <a:gd name="T60" fmla="*/ 0 w 91"/>
                <a:gd name="T61" fmla="*/ 1 h 1052"/>
                <a:gd name="T62" fmla="*/ 0 w 91"/>
                <a:gd name="T63" fmla="*/ 1 h 1052"/>
                <a:gd name="T64" fmla="*/ 0 w 91"/>
                <a:gd name="T65" fmla="*/ 1 h 1052"/>
                <a:gd name="T66" fmla="*/ 0 w 91"/>
                <a:gd name="T67" fmla="*/ 1 h 1052"/>
                <a:gd name="T68" fmla="*/ 0 w 91"/>
                <a:gd name="T69" fmla="*/ 1 h 1052"/>
                <a:gd name="T70" fmla="*/ 0 w 91"/>
                <a:gd name="T71" fmla="*/ 0 h 1052"/>
                <a:gd name="T72" fmla="*/ 1 w 91"/>
                <a:gd name="T73" fmla="*/ 1 h 1052"/>
                <a:gd name="T74" fmla="*/ 1 w 91"/>
                <a:gd name="T75" fmla="*/ 1 h 1052"/>
                <a:gd name="T76" fmla="*/ 1 w 91"/>
                <a:gd name="T77" fmla="*/ 1 h 1052"/>
                <a:gd name="T78" fmla="*/ 1 w 91"/>
                <a:gd name="T79" fmla="*/ 2 h 10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91"/>
                <a:gd name="T121" fmla="*/ 0 h 1052"/>
                <a:gd name="T122" fmla="*/ 91 w 91"/>
                <a:gd name="T123" fmla="*/ 1052 h 105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91" h="1052">
                  <a:moveTo>
                    <a:pt x="67" y="146"/>
                  </a:moveTo>
                  <a:lnTo>
                    <a:pt x="79" y="613"/>
                  </a:lnTo>
                  <a:lnTo>
                    <a:pt x="81" y="707"/>
                  </a:lnTo>
                  <a:lnTo>
                    <a:pt x="84" y="804"/>
                  </a:lnTo>
                  <a:lnTo>
                    <a:pt x="87" y="901"/>
                  </a:lnTo>
                  <a:lnTo>
                    <a:pt x="90" y="995"/>
                  </a:lnTo>
                  <a:lnTo>
                    <a:pt x="88" y="1001"/>
                  </a:lnTo>
                  <a:lnTo>
                    <a:pt x="89" y="1006"/>
                  </a:lnTo>
                  <a:lnTo>
                    <a:pt x="91" y="1011"/>
                  </a:lnTo>
                  <a:lnTo>
                    <a:pt x="90" y="1017"/>
                  </a:lnTo>
                  <a:lnTo>
                    <a:pt x="90" y="1026"/>
                  </a:lnTo>
                  <a:lnTo>
                    <a:pt x="91" y="1035"/>
                  </a:lnTo>
                  <a:lnTo>
                    <a:pt x="90" y="1045"/>
                  </a:lnTo>
                  <a:lnTo>
                    <a:pt x="86" y="1052"/>
                  </a:lnTo>
                  <a:lnTo>
                    <a:pt x="83" y="1046"/>
                  </a:lnTo>
                  <a:lnTo>
                    <a:pt x="77" y="1049"/>
                  </a:lnTo>
                  <a:lnTo>
                    <a:pt x="72" y="1050"/>
                  </a:lnTo>
                  <a:lnTo>
                    <a:pt x="66" y="1050"/>
                  </a:lnTo>
                  <a:lnTo>
                    <a:pt x="60" y="1050"/>
                  </a:lnTo>
                  <a:lnTo>
                    <a:pt x="53" y="1049"/>
                  </a:lnTo>
                  <a:lnTo>
                    <a:pt x="48" y="1048"/>
                  </a:lnTo>
                  <a:lnTo>
                    <a:pt x="41" y="1047"/>
                  </a:lnTo>
                  <a:lnTo>
                    <a:pt x="34" y="1047"/>
                  </a:lnTo>
                  <a:lnTo>
                    <a:pt x="27" y="911"/>
                  </a:lnTo>
                  <a:lnTo>
                    <a:pt x="21" y="774"/>
                  </a:lnTo>
                  <a:lnTo>
                    <a:pt x="16" y="637"/>
                  </a:lnTo>
                  <a:lnTo>
                    <a:pt x="13" y="503"/>
                  </a:lnTo>
                  <a:lnTo>
                    <a:pt x="4" y="82"/>
                  </a:lnTo>
                  <a:lnTo>
                    <a:pt x="0" y="67"/>
                  </a:lnTo>
                  <a:lnTo>
                    <a:pt x="4" y="54"/>
                  </a:lnTo>
                  <a:lnTo>
                    <a:pt x="10" y="44"/>
                  </a:lnTo>
                  <a:lnTo>
                    <a:pt x="20" y="34"/>
                  </a:lnTo>
                  <a:lnTo>
                    <a:pt x="30" y="26"/>
                  </a:lnTo>
                  <a:lnTo>
                    <a:pt x="42" y="18"/>
                  </a:lnTo>
                  <a:lnTo>
                    <a:pt x="52" y="9"/>
                  </a:lnTo>
                  <a:lnTo>
                    <a:pt x="60" y="0"/>
                  </a:lnTo>
                  <a:lnTo>
                    <a:pt x="64" y="36"/>
                  </a:lnTo>
                  <a:lnTo>
                    <a:pt x="66" y="72"/>
                  </a:lnTo>
                  <a:lnTo>
                    <a:pt x="67" y="109"/>
                  </a:lnTo>
                  <a:lnTo>
                    <a:pt x="67" y="146"/>
                  </a:lnTo>
                  <a:close/>
                </a:path>
              </a:pathLst>
            </a:custGeom>
            <a:solidFill>
              <a:srgbClr val="967C6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1940" y="1273"/>
              <a:ext cx="41" cy="50"/>
            </a:xfrm>
            <a:custGeom>
              <a:avLst/>
              <a:gdLst>
                <a:gd name="T0" fmla="*/ 1 w 83"/>
                <a:gd name="T1" fmla="*/ 2 h 100"/>
                <a:gd name="T2" fmla="*/ 1 w 83"/>
                <a:gd name="T3" fmla="*/ 2 h 100"/>
                <a:gd name="T4" fmla="*/ 1 w 83"/>
                <a:gd name="T5" fmla="*/ 2 h 100"/>
                <a:gd name="T6" fmla="*/ 1 w 83"/>
                <a:gd name="T7" fmla="*/ 2 h 100"/>
                <a:gd name="T8" fmla="*/ 0 w 83"/>
                <a:gd name="T9" fmla="*/ 2 h 100"/>
                <a:gd name="T10" fmla="*/ 0 w 83"/>
                <a:gd name="T11" fmla="*/ 2 h 100"/>
                <a:gd name="T12" fmla="*/ 0 w 83"/>
                <a:gd name="T13" fmla="*/ 2 h 100"/>
                <a:gd name="T14" fmla="*/ 0 w 83"/>
                <a:gd name="T15" fmla="*/ 2 h 100"/>
                <a:gd name="T16" fmla="*/ 0 w 83"/>
                <a:gd name="T17" fmla="*/ 2 h 100"/>
                <a:gd name="T18" fmla="*/ 0 w 83"/>
                <a:gd name="T19" fmla="*/ 2 h 100"/>
                <a:gd name="T20" fmla="*/ 0 w 83"/>
                <a:gd name="T21" fmla="*/ 2 h 100"/>
                <a:gd name="T22" fmla="*/ 0 w 83"/>
                <a:gd name="T23" fmla="*/ 2 h 100"/>
                <a:gd name="T24" fmla="*/ 0 w 83"/>
                <a:gd name="T25" fmla="*/ 2 h 100"/>
                <a:gd name="T26" fmla="*/ 0 w 83"/>
                <a:gd name="T27" fmla="*/ 2 h 100"/>
                <a:gd name="T28" fmla="*/ 0 w 83"/>
                <a:gd name="T29" fmla="*/ 2 h 100"/>
                <a:gd name="T30" fmla="*/ 0 w 83"/>
                <a:gd name="T31" fmla="*/ 2 h 100"/>
                <a:gd name="T32" fmla="*/ 0 w 83"/>
                <a:gd name="T33" fmla="*/ 1 h 100"/>
                <a:gd name="T34" fmla="*/ 0 w 83"/>
                <a:gd name="T35" fmla="*/ 1 h 100"/>
                <a:gd name="T36" fmla="*/ 0 w 83"/>
                <a:gd name="T37" fmla="*/ 1 h 100"/>
                <a:gd name="T38" fmla="*/ 0 w 83"/>
                <a:gd name="T39" fmla="*/ 1 h 100"/>
                <a:gd name="T40" fmla="*/ 0 w 83"/>
                <a:gd name="T41" fmla="*/ 1 h 100"/>
                <a:gd name="T42" fmla="*/ 1 w 83"/>
                <a:gd name="T43" fmla="*/ 0 h 100"/>
                <a:gd name="T44" fmla="*/ 1 w 83"/>
                <a:gd name="T45" fmla="*/ 1 h 100"/>
                <a:gd name="T46" fmla="*/ 1 w 83"/>
                <a:gd name="T47" fmla="*/ 1 h 100"/>
                <a:gd name="T48" fmla="*/ 1 w 83"/>
                <a:gd name="T49" fmla="*/ 2 h 100"/>
                <a:gd name="T50" fmla="*/ 1 w 83"/>
                <a:gd name="T51" fmla="*/ 2 h 1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3"/>
                <a:gd name="T79" fmla="*/ 0 h 100"/>
                <a:gd name="T80" fmla="*/ 83 w 83"/>
                <a:gd name="T81" fmla="*/ 100 h 10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3" h="100">
                  <a:moveTo>
                    <a:pt x="83" y="98"/>
                  </a:moveTo>
                  <a:lnTo>
                    <a:pt x="76" y="99"/>
                  </a:lnTo>
                  <a:lnTo>
                    <a:pt x="70" y="100"/>
                  </a:lnTo>
                  <a:lnTo>
                    <a:pt x="64" y="100"/>
                  </a:lnTo>
                  <a:lnTo>
                    <a:pt x="58" y="100"/>
                  </a:lnTo>
                  <a:lnTo>
                    <a:pt x="51" y="100"/>
                  </a:lnTo>
                  <a:lnTo>
                    <a:pt x="44" y="100"/>
                  </a:lnTo>
                  <a:lnTo>
                    <a:pt x="37" y="100"/>
                  </a:lnTo>
                  <a:lnTo>
                    <a:pt x="30" y="100"/>
                  </a:lnTo>
                  <a:lnTo>
                    <a:pt x="27" y="95"/>
                  </a:lnTo>
                  <a:lnTo>
                    <a:pt x="21" y="99"/>
                  </a:lnTo>
                  <a:lnTo>
                    <a:pt x="15" y="100"/>
                  </a:lnTo>
                  <a:lnTo>
                    <a:pt x="8" y="100"/>
                  </a:lnTo>
                  <a:lnTo>
                    <a:pt x="0" y="99"/>
                  </a:lnTo>
                  <a:lnTo>
                    <a:pt x="6" y="87"/>
                  </a:lnTo>
                  <a:lnTo>
                    <a:pt x="13" y="74"/>
                  </a:lnTo>
                  <a:lnTo>
                    <a:pt x="21" y="61"/>
                  </a:lnTo>
                  <a:lnTo>
                    <a:pt x="30" y="50"/>
                  </a:lnTo>
                  <a:lnTo>
                    <a:pt x="39" y="37"/>
                  </a:lnTo>
                  <a:lnTo>
                    <a:pt x="49" y="24"/>
                  </a:lnTo>
                  <a:lnTo>
                    <a:pt x="59" y="13"/>
                  </a:lnTo>
                  <a:lnTo>
                    <a:pt x="69" y="0"/>
                  </a:lnTo>
                  <a:lnTo>
                    <a:pt x="74" y="24"/>
                  </a:lnTo>
                  <a:lnTo>
                    <a:pt x="77" y="49"/>
                  </a:lnTo>
                  <a:lnTo>
                    <a:pt x="80" y="73"/>
                  </a:lnTo>
                  <a:lnTo>
                    <a:pt x="83" y="98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2616" y="1328"/>
              <a:ext cx="280" cy="121"/>
            </a:xfrm>
            <a:custGeom>
              <a:avLst/>
              <a:gdLst>
                <a:gd name="T0" fmla="*/ 7 w 561"/>
                <a:gd name="T1" fmla="*/ 0 h 242"/>
                <a:gd name="T2" fmla="*/ 7 w 561"/>
                <a:gd name="T3" fmla="*/ 1 h 242"/>
                <a:gd name="T4" fmla="*/ 7 w 561"/>
                <a:gd name="T5" fmla="*/ 1 h 242"/>
                <a:gd name="T6" fmla="*/ 7 w 561"/>
                <a:gd name="T7" fmla="*/ 2 h 242"/>
                <a:gd name="T8" fmla="*/ 8 w 561"/>
                <a:gd name="T9" fmla="*/ 2 h 242"/>
                <a:gd name="T10" fmla="*/ 8 w 561"/>
                <a:gd name="T11" fmla="*/ 3 h 242"/>
                <a:gd name="T12" fmla="*/ 8 w 561"/>
                <a:gd name="T13" fmla="*/ 3 h 242"/>
                <a:gd name="T14" fmla="*/ 8 w 561"/>
                <a:gd name="T15" fmla="*/ 4 h 242"/>
                <a:gd name="T16" fmla="*/ 8 w 561"/>
                <a:gd name="T17" fmla="*/ 4 h 242"/>
                <a:gd name="T18" fmla="*/ 8 w 561"/>
                <a:gd name="T19" fmla="*/ 4 h 242"/>
                <a:gd name="T20" fmla="*/ 7 w 561"/>
                <a:gd name="T21" fmla="*/ 4 h 242"/>
                <a:gd name="T22" fmla="*/ 7 w 561"/>
                <a:gd name="T23" fmla="*/ 4 h 242"/>
                <a:gd name="T24" fmla="*/ 6 w 561"/>
                <a:gd name="T25" fmla="*/ 4 h 242"/>
                <a:gd name="T26" fmla="*/ 6 w 561"/>
                <a:gd name="T27" fmla="*/ 4 h 242"/>
                <a:gd name="T28" fmla="*/ 5 w 561"/>
                <a:gd name="T29" fmla="*/ 4 h 242"/>
                <a:gd name="T30" fmla="*/ 5 w 561"/>
                <a:gd name="T31" fmla="*/ 4 h 242"/>
                <a:gd name="T32" fmla="*/ 4 w 561"/>
                <a:gd name="T33" fmla="*/ 4 h 242"/>
                <a:gd name="T34" fmla="*/ 3 w 561"/>
                <a:gd name="T35" fmla="*/ 4 h 242"/>
                <a:gd name="T36" fmla="*/ 3 w 561"/>
                <a:gd name="T37" fmla="*/ 4 h 242"/>
                <a:gd name="T38" fmla="*/ 2 w 561"/>
                <a:gd name="T39" fmla="*/ 4 h 242"/>
                <a:gd name="T40" fmla="*/ 2 w 561"/>
                <a:gd name="T41" fmla="*/ 4 h 242"/>
                <a:gd name="T42" fmla="*/ 1 w 561"/>
                <a:gd name="T43" fmla="*/ 4 h 242"/>
                <a:gd name="T44" fmla="*/ 1 w 561"/>
                <a:gd name="T45" fmla="*/ 4 h 242"/>
                <a:gd name="T46" fmla="*/ 0 w 561"/>
                <a:gd name="T47" fmla="*/ 4 h 242"/>
                <a:gd name="T48" fmla="*/ 0 w 561"/>
                <a:gd name="T49" fmla="*/ 4 h 242"/>
                <a:gd name="T50" fmla="*/ 0 w 561"/>
                <a:gd name="T51" fmla="*/ 3 h 242"/>
                <a:gd name="T52" fmla="*/ 0 w 561"/>
                <a:gd name="T53" fmla="*/ 2 h 242"/>
                <a:gd name="T54" fmla="*/ 0 w 561"/>
                <a:gd name="T55" fmla="*/ 2 h 242"/>
                <a:gd name="T56" fmla="*/ 0 w 561"/>
                <a:gd name="T57" fmla="*/ 1 h 242"/>
                <a:gd name="T58" fmla="*/ 0 w 561"/>
                <a:gd name="T59" fmla="*/ 1 h 242"/>
                <a:gd name="T60" fmla="*/ 0 w 561"/>
                <a:gd name="T61" fmla="*/ 1 h 242"/>
                <a:gd name="T62" fmla="*/ 0 w 561"/>
                <a:gd name="T63" fmla="*/ 1 h 242"/>
                <a:gd name="T64" fmla="*/ 0 w 561"/>
                <a:gd name="T65" fmla="*/ 1 h 242"/>
                <a:gd name="T66" fmla="*/ 0 w 561"/>
                <a:gd name="T67" fmla="*/ 1 h 242"/>
                <a:gd name="T68" fmla="*/ 0 w 561"/>
                <a:gd name="T69" fmla="*/ 1 h 242"/>
                <a:gd name="T70" fmla="*/ 0 w 561"/>
                <a:gd name="T71" fmla="*/ 1 h 242"/>
                <a:gd name="T72" fmla="*/ 0 w 561"/>
                <a:gd name="T73" fmla="*/ 1 h 242"/>
                <a:gd name="T74" fmla="*/ 1 w 561"/>
                <a:gd name="T75" fmla="*/ 1 h 242"/>
                <a:gd name="T76" fmla="*/ 1 w 561"/>
                <a:gd name="T77" fmla="*/ 1 h 242"/>
                <a:gd name="T78" fmla="*/ 1 w 561"/>
                <a:gd name="T79" fmla="*/ 1 h 242"/>
                <a:gd name="T80" fmla="*/ 2 w 561"/>
                <a:gd name="T81" fmla="*/ 1 h 242"/>
                <a:gd name="T82" fmla="*/ 2 w 561"/>
                <a:gd name="T83" fmla="*/ 1 h 242"/>
                <a:gd name="T84" fmla="*/ 3 w 561"/>
                <a:gd name="T85" fmla="*/ 1 h 242"/>
                <a:gd name="T86" fmla="*/ 3 w 561"/>
                <a:gd name="T87" fmla="*/ 1 h 242"/>
                <a:gd name="T88" fmla="*/ 3 w 561"/>
                <a:gd name="T89" fmla="*/ 1 h 242"/>
                <a:gd name="T90" fmla="*/ 4 w 561"/>
                <a:gd name="T91" fmla="*/ 1 h 242"/>
                <a:gd name="T92" fmla="*/ 4 w 561"/>
                <a:gd name="T93" fmla="*/ 1 h 242"/>
                <a:gd name="T94" fmla="*/ 5 w 561"/>
                <a:gd name="T95" fmla="*/ 0 h 242"/>
                <a:gd name="T96" fmla="*/ 5 w 561"/>
                <a:gd name="T97" fmla="*/ 0 h 242"/>
                <a:gd name="T98" fmla="*/ 5 w 561"/>
                <a:gd name="T99" fmla="*/ 0 h 242"/>
                <a:gd name="T100" fmla="*/ 6 w 561"/>
                <a:gd name="T101" fmla="*/ 0 h 242"/>
                <a:gd name="T102" fmla="*/ 6 w 561"/>
                <a:gd name="T103" fmla="*/ 0 h 242"/>
                <a:gd name="T104" fmla="*/ 7 w 561"/>
                <a:gd name="T105" fmla="*/ 0 h 2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1"/>
                <a:gd name="T160" fmla="*/ 0 h 242"/>
                <a:gd name="T161" fmla="*/ 561 w 561"/>
                <a:gd name="T162" fmla="*/ 242 h 24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1" h="242">
                  <a:moveTo>
                    <a:pt x="453" y="0"/>
                  </a:moveTo>
                  <a:lnTo>
                    <a:pt x="470" y="27"/>
                  </a:lnTo>
                  <a:lnTo>
                    <a:pt x="486" y="56"/>
                  </a:lnTo>
                  <a:lnTo>
                    <a:pt x="501" y="86"/>
                  </a:lnTo>
                  <a:lnTo>
                    <a:pt x="515" y="115"/>
                  </a:lnTo>
                  <a:lnTo>
                    <a:pt x="528" y="145"/>
                  </a:lnTo>
                  <a:lnTo>
                    <a:pt x="540" y="174"/>
                  </a:lnTo>
                  <a:lnTo>
                    <a:pt x="551" y="202"/>
                  </a:lnTo>
                  <a:lnTo>
                    <a:pt x="561" y="231"/>
                  </a:lnTo>
                  <a:lnTo>
                    <a:pt x="526" y="231"/>
                  </a:lnTo>
                  <a:lnTo>
                    <a:pt x="493" y="232"/>
                  </a:lnTo>
                  <a:lnTo>
                    <a:pt x="458" y="232"/>
                  </a:lnTo>
                  <a:lnTo>
                    <a:pt x="424" y="233"/>
                  </a:lnTo>
                  <a:lnTo>
                    <a:pt x="390" y="233"/>
                  </a:lnTo>
                  <a:lnTo>
                    <a:pt x="356" y="235"/>
                  </a:lnTo>
                  <a:lnTo>
                    <a:pt x="321" y="235"/>
                  </a:lnTo>
                  <a:lnTo>
                    <a:pt x="286" y="236"/>
                  </a:lnTo>
                  <a:lnTo>
                    <a:pt x="253" y="236"/>
                  </a:lnTo>
                  <a:lnTo>
                    <a:pt x="218" y="237"/>
                  </a:lnTo>
                  <a:lnTo>
                    <a:pt x="184" y="238"/>
                  </a:lnTo>
                  <a:lnTo>
                    <a:pt x="149" y="238"/>
                  </a:lnTo>
                  <a:lnTo>
                    <a:pt x="115" y="239"/>
                  </a:lnTo>
                  <a:lnTo>
                    <a:pt x="81" y="240"/>
                  </a:lnTo>
                  <a:lnTo>
                    <a:pt x="47" y="240"/>
                  </a:lnTo>
                  <a:lnTo>
                    <a:pt x="12" y="242"/>
                  </a:lnTo>
                  <a:lnTo>
                    <a:pt x="6" y="185"/>
                  </a:lnTo>
                  <a:lnTo>
                    <a:pt x="4" y="125"/>
                  </a:lnTo>
                  <a:lnTo>
                    <a:pt x="2" y="65"/>
                  </a:lnTo>
                  <a:lnTo>
                    <a:pt x="0" y="5"/>
                  </a:lnTo>
                  <a:lnTo>
                    <a:pt x="4" y="4"/>
                  </a:lnTo>
                  <a:lnTo>
                    <a:pt x="10" y="3"/>
                  </a:lnTo>
                  <a:lnTo>
                    <a:pt x="15" y="3"/>
                  </a:lnTo>
                  <a:lnTo>
                    <a:pt x="20" y="3"/>
                  </a:lnTo>
                  <a:lnTo>
                    <a:pt x="25" y="3"/>
                  </a:lnTo>
                  <a:lnTo>
                    <a:pt x="31" y="3"/>
                  </a:lnTo>
                  <a:lnTo>
                    <a:pt x="35" y="4"/>
                  </a:lnTo>
                  <a:lnTo>
                    <a:pt x="40" y="5"/>
                  </a:lnTo>
                  <a:lnTo>
                    <a:pt x="65" y="4"/>
                  </a:lnTo>
                  <a:lnTo>
                    <a:pt x="92" y="4"/>
                  </a:lnTo>
                  <a:lnTo>
                    <a:pt x="117" y="3"/>
                  </a:lnTo>
                  <a:lnTo>
                    <a:pt x="144" y="3"/>
                  </a:lnTo>
                  <a:lnTo>
                    <a:pt x="169" y="2"/>
                  </a:lnTo>
                  <a:lnTo>
                    <a:pt x="195" y="2"/>
                  </a:lnTo>
                  <a:lnTo>
                    <a:pt x="221" y="1"/>
                  </a:lnTo>
                  <a:lnTo>
                    <a:pt x="247" y="1"/>
                  </a:lnTo>
                  <a:lnTo>
                    <a:pt x="273" y="1"/>
                  </a:lnTo>
                  <a:lnTo>
                    <a:pt x="299" y="1"/>
                  </a:lnTo>
                  <a:lnTo>
                    <a:pt x="324" y="0"/>
                  </a:lnTo>
                  <a:lnTo>
                    <a:pt x="351" y="0"/>
                  </a:lnTo>
                  <a:lnTo>
                    <a:pt x="376" y="0"/>
                  </a:lnTo>
                  <a:lnTo>
                    <a:pt x="402" y="0"/>
                  </a:lnTo>
                  <a:lnTo>
                    <a:pt x="428" y="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1879" y="1332"/>
              <a:ext cx="104" cy="125"/>
            </a:xfrm>
            <a:custGeom>
              <a:avLst/>
              <a:gdLst>
                <a:gd name="T0" fmla="*/ 2 w 209"/>
                <a:gd name="T1" fmla="*/ 1 h 250"/>
                <a:gd name="T2" fmla="*/ 2 w 209"/>
                <a:gd name="T3" fmla="*/ 1 h 250"/>
                <a:gd name="T4" fmla="*/ 2 w 209"/>
                <a:gd name="T5" fmla="*/ 2 h 250"/>
                <a:gd name="T6" fmla="*/ 2 w 209"/>
                <a:gd name="T7" fmla="*/ 2 h 250"/>
                <a:gd name="T8" fmla="*/ 2 w 209"/>
                <a:gd name="T9" fmla="*/ 2 h 250"/>
                <a:gd name="T10" fmla="*/ 3 w 209"/>
                <a:gd name="T11" fmla="*/ 3 h 250"/>
                <a:gd name="T12" fmla="*/ 3 w 209"/>
                <a:gd name="T13" fmla="*/ 3 h 250"/>
                <a:gd name="T14" fmla="*/ 3 w 209"/>
                <a:gd name="T15" fmla="*/ 4 h 250"/>
                <a:gd name="T16" fmla="*/ 3 w 209"/>
                <a:gd name="T17" fmla="*/ 4 h 250"/>
                <a:gd name="T18" fmla="*/ 3 w 209"/>
                <a:gd name="T19" fmla="*/ 4 h 250"/>
                <a:gd name="T20" fmla="*/ 2 w 209"/>
                <a:gd name="T21" fmla="*/ 4 h 250"/>
                <a:gd name="T22" fmla="*/ 2 w 209"/>
                <a:gd name="T23" fmla="*/ 4 h 250"/>
                <a:gd name="T24" fmla="*/ 2 w 209"/>
                <a:gd name="T25" fmla="*/ 4 h 250"/>
                <a:gd name="T26" fmla="*/ 2 w 209"/>
                <a:gd name="T27" fmla="*/ 4 h 250"/>
                <a:gd name="T28" fmla="*/ 2 w 209"/>
                <a:gd name="T29" fmla="*/ 4 h 250"/>
                <a:gd name="T30" fmla="*/ 1 w 209"/>
                <a:gd name="T31" fmla="*/ 4 h 250"/>
                <a:gd name="T32" fmla="*/ 1 w 209"/>
                <a:gd name="T33" fmla="*/ 4 h 250"/>
                <a:gd name="T34" fmla="*/ 1 w 209"/>
                <a:gd name="T35" fmla="*/ 4 h 250"/>
                <a:gd name="T36" fmla="*/ 1 w 209"/>
                <a:gd name="T37" fmla="*/ 4 h 250"/>
                <a:gd name="T38" fmla="*/ 1 w 209"/>
                <a:gd name="T39" fmla="*/ 4 h 250"/>
                <a:gd name="T40" fmla="*/ 0 w 209"/>
                <a:gd name="T41" fmla="*/ 4 h 250"/>
                <a:gd name="T42" fmla="*/ 0 w 209"/>
                <a:gd name="T43" fmla="*/ 4 h 250"/>
                <a:gd name="T44" fmla="*/ 0 w 209"/>
                <a:gd name="T45" fmla="*/ 4 h 250"/>
                <a:gd name="T46" fmla="*/ 0 w 209"/>
                <a:gd name="T47" fmla="*/ 4 h 250"/>
                <a:gd name="T48" fmla="*/ 0 w 209"/>
                <a:gd name="T49" fmla="*/ 4 h 250"/>
                <a:gd name="T50" fmla="*/ 0 w 209"/>
                <a:gd name="T51" fmla="*/ 4 h 250"/>
                <a:gd name="T52" fmla="*/ 0 w 209"/>
                <a:gd name="T53" fmla="*/ 3 h 250"/>
                <a:gd name="T54" fmla="*/ 0 w 209"/>
                <a:gd name="T55" fmla="*/ 3 h 250"/>
                <a:gd name="T56" fmla="*/ 0 w 209"/>
                <a:gd name="T57" fmla="*/ 2 h 250"/>
                <a:gd name="T58" fmla="*/ 0 w 209"/>
                <a:gd name="T59" fmla="*/ 2 h 250"/>
                <a:gd name="T60" fmla="*/ 1 w 209"/>
                <a:gd name="T61" fmla="*/ 1 h 250"/>
                <a:gd name="T62" fmla="*/ 1 w 209"/>
                <a:gd name="T63" fmla="*/ 1 h 250"/>
                <a:gd name="T64" fmla="*/ 1 w 209"/>
                <a:gd name="T65" fmla="*/ 0 h 250"/>
                <a:gd name="T66" fmla="*/ 1 w 209"/>
                <a:gd name="T67" fmla="*/ 1 h 250"/>
                <a:gd name="T68" fmla="*/ 1 w 209"/>
                <a:gd name="T69" fmla="*/ 1 h 250"/>
                <a:gd name="T70" fmla="*/ 2 w 209"/>
                <a:gd name="T71" fmla="*/ 1 h 250"/>
                <a:gd name="T72" fmla="*/ 2 w 209"/>
                <a:gd name="T73" fmla="*/ 1 h 250"/>
                <a:gd name="T74" fmla="*/ 2 w 209"/>
                <a:gd name="T75" fmla="*/ 1 h 250"/>
                <a:gd name="T76" fmla="*/ 2 w 209"/>
                <a:gd name="T77" fmla="*/ 1 h 250"/>
                <a:gd name="T78" fmla="*/ 2 w 209"/>
                <a:gd name="T79" fmla="*/ 1 h 250"/>
                <a:gd name="T80" fmla="*/ 2 w 209"/>
                <a:gd name="T81" fmla="*/ 1 h 25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09"/>
                <a:gd name="T124" fmla="*/ 0 h 250"/>
                <a:gd name="T125" fmla="*/ 209 w 209"/>
                <a:gd name="T126" fmla="*/ 250 h 25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09" h="250">
                  <a:moveTo>
                    <a:pt x="173" y="2"/>
                  </a:moveTo>
                  <a:lnTo>
                    <a:pt x="176" y="34"/>
                  </a:lnTo>
                  <a:lnTo>
                    <a:pt x="180" y="66"/>
                  </a:lnTo>
                  <a:lnTo>
                    <a:pt x="184" y="95"/>
                  </a:lnTo>
                  <a:lnTo>
                    <a:pt x="189" y="124"/>
                  </a:lnTo>
                  <a:lnTo>
                    <a:pt x="194" y="154"/>
                  </a:lnTo>
                  <a:lnTo>
                    <a:pt x="199" y="184"/>
                  </a:lnTo>
                  <a:lnTo>
                    <a:pt x="204" y="214"/>
                  </a:lnTo>
                  <a:lnTo>
                    <a:pt x="209" y="246"/>
                  </a:lnTo>
                  <a:lnTo>
                    <a:pt x="198" y="248"/>
                  </a:lnTo>
                  <a:lnTo>
                    <a:pt x="186" y="248"/>
                  </a:lnTo>
                  <a:lnTo>
                    <a:pt x="174" y="249"/>
                  </a:lnTo>
                  <a:lnTo>
                    <a:pt x="161" y="249"/>
                  </a:lnTo>
                  <a:lnTo>
                    <a:pt x="149" y="250"/>
                  </a:lnTo>
                  <a:lnTo>
                    <a:pt x="135" y="250"/>
                  </a:lnTo>
                  <a:lnTo>
                    <a:pt x="121" y="250"/>
                  </a:lnTo>
                  <a:lnTo>
                    <a:pt x="108" y="250"/>
                  </a:lnTo>
                  <a:lnTo>
                    <a:pt x="93" y="250"/>
                  </a:lnTo>
                  <a:lnTo>
                    <a:pt x="80" y="249"/>
                  </a:lnTo>
                  <a:lnTo>
                    <a:pt x="66" y="249"/>
                  </a:lnTo>
                  <a:lnTo>
                    <a:pt x="52" y="249"/>
                  </a:lnTo>
                  <a:lnTo>
                    <a:pt x="39" y="249"/>
                  </a:lnTo>
                  <a:lnTo>
                    <a:pt x="25" y="250"/>
                  </a:lnTo>
                  <a:lnTo>
                    <a:pt x="13" y="250"/>
                  </a:lnTo>
                  <a:lnTo>
                    <a:pt x="0" y="250"/>
                  </a:lnTo>
                  <a:lnTo>
                    <a:pt x="8" y="216"/>
                  </a:lnTo>
                  <a:lnTo>
                    <a:pt x="19" y="184"/>
                  </a:lnTo>
                  <a:lnTo>
                    <a:pt x="31" y="153"/>
                  </a:lnTo>
                  <a:lnTo>
                    <a:pt x="44" y="121"/>
                  </a:lnTo>
                  <a:lnTo>
                    <a:pt x="59" y="91"/>
                  </a:lnTo>
                  <a:lnTo>
                    <a:pt x="75" y="60"/>
                  </a:lnTo>
                  <a:lnTo>
                    <a:pt x="91" y="30"/>
                  </a:lnTo>
                  <a:lnTo>
                    <a:pt x="108" y="0"/>
                  </a:lnTo>
                  <a:lnTo>
                    <a:pt x="115" y="2"/>
                  </a:lnTo>
                  <a:lnTo>
                    <a:pt x="123" y="3"/>
                  </a:lnTo>
                  <a:lnTo>
                    <a:pt x="131" y="3"/>
                  </a:lnTo>
                  <a:lnTo>
                    <a:pt x="141" y="2"/>
                  </a:lnTo>
                  <a:lnTo>
                    <a:pt x="149" y="1"/>
                  </a:lnTo>
                  <a:lnTo>
                    <a:pt x="158" y="1"/>
                  </a:lnTo>
                  <a:lnTo>
                    <a:pt x="166" y="1"/>
                  </a:lnTo>
                  <a:lnTo>
                    <a:pt x="173" y="2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2738" y="1453"/>
              <a:ext cx="184" cy="144"/>
            </a:xfrm>
            <a:custGeom>
              <a:avLst/>
              <a:gdLst>
                <a:gd name="T0" fmla="*/ 6 w 367"/>
                <a:gd name="T1" fmla="*/ 5 h 288"/>
                <a:gd name="T2" fmla="*/ 6 w 367"/>
                <a:gd name="T3" fmla="*/ 5 h 288"/>
                <a:gd name="T4" fmla="*/ 6 w 367"/>
                <a:gd name="T5" fmla="*/ 5 h 288"/>
                <a:gd name="T6" fmla="*/ 5 w 367"/>
                <a:gd name="T7" fmla="*/ 5 h 288"/>
                <a:gd name="T8" fmla="*/ 5 w 367"/>
                <a:gd name="T9" fmla="*/ 5 h 288"/>
                <a:gd name="T10" fmla="*/ 5 w 367"/>
                <a:gd name="T11" fmla="*/ 5 h 288"/>
                <a:gd name="T12" fmla="*/ 4 w 367"/>
                <a:gd name="T13" fmla="*/ 5 h 288"/>
                <a:gd name="T14" fmla="*/ 4 w 367"/>
                <a:gd name="T15" fmla="*/ 5 h 288"/>
                <a:gd name="T16" fmla="*/ 4 w 367"/>
                <a:gd name="T17" fmla="*/ 5 h 288"/>
                <a:gd name="T18" fmla="*/ 3 w 367"/>
                <a:gd name="T19" fmla="*/ 5 h 288"/>
                <a:gd name="T20" fmla="*/ 3 w 367"/>
                <a:gd name="T21" fmla="*/ 5 h 288"/>
                <a:gd name="T22" fmla="*/ 3 w 367"/>
                <a:gd name="T23" fmla="*/ 5 h 288"/>
                <a:gd name="T24" fmla="*/ 3 w 367"/>
                <a:gd name="T25" fmla="*/ 5 h 288"/>
                <a:gd name="T26" fmla="*/ 3 w 367"/>
                <a:gd name="T27" fmla="*/ 5 h 288"/>
                <a:gd name="T28" fmla="*/ 2 w 367"/>
                <a:gd name="T29" fmla="*/ 5 h 288"/>
                <a:gd name="T30" fmla="*/ 2 w 367"/>
                <a:gd name="T31" fmla="*/ 5 h 288"/>
                <a:gd name="T32" fmla="*/ 2 w 367"/>
                <a:gd name="T33" fmla="*/ 5 h 288"/>
                <a:gd name="T34" fmla="*/ 3 w 367"/>
                <a:gd name="T35" fmla="*/ 3 h 288"/>
                <a:gd name="T36" fmla="*/ 3 w 367"/>
                <a:gd name="T37" fmla="*/ 3 h 288"/>
                <a:gd name="T38" fmla="*/ 3 w 367"/>
                <a:gd name="T39" fmla="*/ 3 h 288"/>
                <a:gd name="T40" fmla="*/ 3 w 367"/>
                <a:gd name="T41" fmla="*/ 3 h 288"/>
                <a:gd name="T42" fmla="*/ 3 w 367"/>
                <a:gd name="T43" fmla="*/ 3 h 288"/>
                <a:gd name="T44" fmla="*/ 3 w 367"/>
                <a:gd name="T45" fmla="*/ 2 h 288"/>
                <a:gd name="T46" fmla="*/ 3 w 367"/>
                <a:gd name="T47" fmla="*/ 2 h 288"/>
                <a:gd name="T48" fmla="*/ 3 w 367"/>
                <a:gd name="T49" fmla="*/ 2 h 288"/>
                <a:gd name="T50" fmla="*/ 3 w 367"/>
                <a:gd name="T51" fmla="*/ 2 h 288"/>
                <a:gd name="T52" fmla="*/ 2 w 367"/>
                <a:gd name="T53" fmla="*/ 1 h 288"/>
                <a:gd name="T54" fmla="*/ 2 w 367"/>
                <a:gd name="T55" fmla="*/ 1 h 288"/>
                <a:gd name="T56" fmla="*/ 2 w 367"/>
                <a:gd name="T57" fmla="*/ 1 h 288"/>
                <a:gd name="T58" fmla="*/ 2 w 367"/>
                <a:gd name="T59" fmla="*/ 1 h 288"/>
                <a:gd name="T60" fmla="*/ 1 w 367"/>
                <a:gd name="T61" fmla="*/ 1 h 288"/>
                <a:gd name="T62" fmla="*/ 1 w 367"/>
                <a:gd name="T63" fmla="*/ 1 h 288"/>
                <a:gd name="T64" fmla="*/ 1 w 367"/>
                <a:gd name="T65" fmla="*/ 1 h 288"/>
                <a:gd name="T66" fmla="*/ 1 w 367"/>
                <a:gd name="T67" fmla="*/ 1 h 288"/>
                <a:gd name="T68" fmla="*/ 1 w 367"/>
                <a:gd name="T69" fmla="*/ 1 h 288"/>
                <a:gd name="T70" fmla="*/ 1 w 367"/>
                <a:gd name="T71" fmla="*/ 1 h 288"/>
                <a:gd name="T72" fmla="*/ 0 w 367"/>
                <a:gd name="T73" fmla="*/ 1 h 288"/>
                <a:gd name="T74" fmla="*/ 1 w 367"/>
                <a:gd name="T75" fmla="*/ 1 h 288"/>
                <a:gd name="T76" fmla="*/ 1 w 367"/>
                <a:gd name="T77" fmla="*/ 1 h 288"/>
                <a:gd name="T78" fmla="*/ 1 w 367"/>
                <a:gd name="T79" fmla="*/ 1 h 288"/>
                <a:gd name="T80" fmla="*/ 2 w 367"/>
                <a:gd name="T81" fmla="*/ 1 h 288"/>
                <a:gd name="T82" fmla="*/ 2 w 367"/>
                <a:gd name="T83" fmla="*/ 1 h 288"/>
                <a:gd name="T84" fmla="*/ 2 w 367"/>
                <a:gd name="T85" fmla="*/ 1 h 288"/>
                <a:gd name="T86" fmla="*/ 3 w 367"/>
                <a:gd name="T87" fmla="*/ 1 h 288"/>
                <a:gd name="T88" fmla="*/ 3 w 367"/>
                <a:gd name="T89" fmla="*/ 1 h 288"/>
                <a:gd name="T90" fmla="*/ 3 w 367"/>
                <a:gd name="T91" fmla="*/ 1 h 288"/>
                <a:gd name="T92" fmla="*/ 4 w 367"/>
                <a:gd name="T93" fmla="*/ 1 h 288"/>
                <a:gd name="T94" fmla="*/ 4 w 367"/>
                <a:gd name="T95" fmla="*/ 1 h 288"/>
                <a:gd name="T96" fmla="*/ 4 w 367"/>
                <a:gd name="T97" fmla="*/ 1 h 288"/>
                <a:gd name="T98" fmla="*/ 5 w 367"/>
                <a:gd name="T99" fmla="*/ 1 h 288"/>
                <a:gd name="T100" fmla="*/ 5 w 367"/>
                <a:gd name="T101" fmla="*/ 1 h 288"/>
                <a:gd name="T102" fmla="*/ 5 w 367"/>
                <a:gd name="T103" fmla="*/ 1 h 288"/>
                <a:gd name="T104" fmla="*/ 5 w 367"/>
                <a:gd name="T105" fmla="*/ 1 h 288"/>
                <a:gd name="T106" fmla="*/ 6 w 367"/>
                <a:gd name="T107" fmla="*/ 0 h 288"/>
                <a:gd name="T108" fmla="*/ 6 w 367"/>
                <a:gd name="T109" fmla="*/ 1 h 288"/>
                <a:gd name="T110" fmla="*/ 6 w 367"/>
                <a:gd name="T111" fmla="*/ 1 h 288"/>
                <a:gd name="T112" fmla="*/ 6 w 367"/>
                <a:gd name="T113" fmla="*/ 1 h 288"/>
                <a:gd name="T114" fmla="*/ 6 w 367"/>
                <a:gd name="T115" fmla="*/ 2 h 288"/>
                <a:gd name="T116" fmla="*/ 6 w 367"/>
                <a:gd name="T117" fmla="*/ 2 h 288"/>
                <a:gd name="T118" fmla="*/ 6 w 367"/>
                <a:gd name="T119" fmla="*/ 3 h 288"/>
                <a:gd name="T120" fmla="*/ 6 w 367"/>
                <a:gd name="T121" fmla="*/ 3 h 288"/>
                <a:gd name="T122" fmla="*/ 6 w 367"/>
                <a:gd name="T123" fmla="*/ 5 h 2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67"/>
                <a:gd name="T187" fmla="*/ 0 h 288"/>
                <a:gd name="T188" fmla="*/ 367 w 367"/>
                <a:gd name="T189" fmla="*/ 288 h 28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67" h="288">
                  <a:moveTo>
                    <a:pt x="367" y="288"/>
                  </a:moveTo>
                  <a:lnTo>
                    <a:pt x="363" y="283"/>
                  </a:lnTo>
                  <a:lnTo>
                    <a:pt x="359" y="288"/>
                  </a:lnTo>
                  <a:lnTo>
                    <a:pt x="289" y="288"/>
                  </a:lnTo>
                  <a:lnTo>
                    <a:pt x="289" y="287"/>
                  </a:lnTo>
                  <a:lnTo>
                    <a:pt x="270" y="287"/>
                  </a:lnTo>
                  <a:lnTo>
                    <a:pt x="251" y="287"/>
                  </a:lnTo>
                  <a:lnTo>
                    <a:pt x="231" y="288"/>
                  </a:lnTo>
                  <a:lnTo>
                    <a:pt x="212" y="288"/>
                  </a:lnTo>
                  <a:lnTo>
                    <a:pt x="191" y="288"/>
                  </a:lnTo>
                  <a:lnTo>
                    <a:pt x="172" y="288"/>
                  </a:lnTo>
                  <a:lnTo>
                    <a:pt x="151" y="288"/>
                  </a:lnTo>
                  <a:lnTo>
                    <a:pt x="130" y="287"/>
                  </a:lnTo>
                  <a:lnTo>
                    <a:pt x="129" y="280"/>
                  </a:lnTo>
                  <a:lnTo>
                    <a:pt x="128" y="272"/>
                  </a:lnTo>
                  <a:lnTo>
                    <a:pt x="126" y="265"/>
                  </a:lnTo>
                  <a:lnTo>
                    <a:pt x="122" y="259"/>
                  </a:lnTo>
                  <a:lnTo>
                    <a:pt x="132" y="246"/>
                  </a:lnTo>
                  <a:lnTo>
                    <a:pt x="142" y="235"/>
                  </a:lnTo>
                  <a:lnTo>
                    <a:pt x="149" y="221"/>
                  </a:lnTo>
                  <a:lnTo>
                    <a:pt x="154" y="208"/>
                  </a:lnTo>
                  <a:lnTo>
                    <a:pt x="157" y="194"/>
                  </a:lnTo>
                  <a:lnTo>
                    <a:pt x="158" y="181"/>
                  </a:lnTo>
                  <a:lnTo>
                    <a:pt x="157" y="167"/>
                  </a:lnTo>
                  <a:lnTo>
                    <a:pt x="152" y="152"/>
                  </a:lnTo>
                  <a:lnTo>
                    <a:pt x="142" y="136"/>
                  </a:lnTo>
                  <a:lnTo>
                    <a:pt x="128" y="116"/>
                  </a:lnTo>
                  <a:lnTo>
                    <a:pt x="112" y="95"/>
                  </a:lnTo>
                  <a:lnTo>
                    <a:pt x="92" y="77"/>
                  </a:lnTo>
                  <a:lnTo>
                    <a:pt x="71" y="62"/>
                  </a:lnTo>
                  <a:lnTo>
                    <a:pt x="49" y="54"/>
                  </a:lnTo>
                  <a:lnTo>
                    <a:pt x="29" y="55"/>
                  </a:lnTo>
                  <a:lnTo>
                    <a:pt x="8" y="67"/>
                  </a:lnTo>
                  <a:lnTo>
                    <a:pt x="5" y="54"/>
                  </a:lnTo>
                  <a:lnTo>
                    <a:pt x="3" y="39"/>
                  </a:lnTo>
                  <a:lnTo>
                    <a:pt x="2" y="24"/>
                  </a:lnTo>
                  <a:lnTo>
                    <a:pt x="0" y="9"/>
                  </a:lnTo>
                  <a:lnTo>
                    <a:pt x="20" y="9"/>
                  </a:lnTo>
                  <a:lnTo>
                    <a:pt x="39" y="9"/>
                  </a:lnTo>
                  <a:lnTo>
                    <a:pt x="60" y="9"/>
                  </a:lnTo>
                  <a:lnTo>
                    <a:pt x="79" y="8"/>
                  </a:lnTo>
                  <a:lnTo>
                    <a:pt x="99" y="8"/>
                  </a:lnTo>
                  <a:lnTo>
                    <a:pt x="119" y="8"/>
                  </a:lnTo>
                  <a:lnTo>
                    <a:pt x="139" y="7"/>
                  </a:lnTo>
                  <a:lnTo>
                    <a:pt x="159" y="7"/>
                  </a:lnTo>
                  <a:lnTo>
                    <a:pt x="179" y="7"/>
                  </a:lnTo>
                  <a:lnTo>
                    <a:pt x="198" y="6"/>
                  </a:lnTo>
                  <a:lnTo>
                    <a:pt x="218" y="6"/>
                  </a:lnTo>
                  <a:lnTo>
                    <a:pt x="238" y="6"/>
                  </a:lnTo>
                  <a:lnTo>
                    <a:pt x="258" y="4"/>
                  </a:lnTo>
                  <a:lnTo>
                    <a:pt x="278" y="4"/>
                  </a:lnTo>
                  <a:lnTo>
                    <a:pt x="297" y="4"/>
                  </a:lnTo>
                  <a:lnTo>
                    <a:pt x="317" y="4"/>
                  </a:lnTo>
                  <a:lnTo>
                    <a:pt x="321" y="0"/>
                  </a:lnTo>
                  <a:lnTo>
                    <a:pt x="332" y="35"/>
                  </a:lnTo>
                  <a:lnTo>
                    <a:pt x="340" y="70"/>
                  </a:lnTo>
                  <a:lnTo>
                    <a:pt x="348" y="106"/>
                  </a:lnTo>
                  <a:lnTo>
                    <a:pt x="355" y="141"/>
                  </a:lnTo>
                  <a:lnTo>
                    <a:pt x="361" y="177"/>
                  </a:lnTo>
                  <a:lnTo>
                    <a:pt x="364" y="213"/>
                  </a:lnTo>
                  <a:lnTo>
                    <a:pt x="366" y="250"/>
                  </a:lnTo>
                  <a:lnTo>
                    <a:pt x="367" y="288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2623" y="1457"/>
              <a:ext cx="101" cy="25"/>
            </a:xfrm>
            <a:custGeom>
              <a:avLst/>
              <a:gdLst>
                <a:gd name="T0" fmla="*/ 3 w 202"/>
                <a:gd name="T1" fmla="*/ 1 h 49"/>
                <a:gd name="T2" fmla="*/ 3 w 202"/>
                <a:gd name="T3" fmla="*/ 1 h 49"/>
                <a:gd name="T4" fmla="*/ 3 w 202"/>
                <a:gd name="T5" fmla="*/ 1 h 49"/>
                <a:gd name="T6" fmla="*/ 3 w 202"/>
                <a:gd name="T7" fmla="*/ 1 h 49"/>
                <a:gd name="T8" fmla="*/ 3 w 202"/>
                <a:gd name="T9" fmla="*/ 0 h 49"/>
                <a:gd name="T10" fmla="*/ 3 w 202"/>
                <a:gd name="T11" fmla="*/ 0 h 49"/>
                <a:gd name="T12" fmla="*/ 3 w 202"/>
                <a:gd name="T13" fmla="*/ 0 h 49"/>
                <a:gd name="T14" fmla="*/ 3 w 202"/>
                <a:gd name="T15" fmla="*/ 1 h 49"/>
                <a:gd name="T16" fmla="*/ 3 w 202"/>
                <a:gd name="T17" fmla="*/ 1 h 49"/>
                <a:gd name="T18" fmla="*/ 3 w 202"/>
                <a:gd name="T19" fmla="*/ 1 h 49"/>
                <a:gd name="T20" fmla="*/ 3 w 202"/>
                <a:gd name="T21" fmla="*/ 1 h 49"/>
                <a:gd name="T22" fmla="*/ 3 w 202"/>
                <a:gd name="T23" fmla="*/ 1 h 49"/>
                <a:gd name="T24" fmla="*/ 3 w 202"/>
                <a:gd name="T25" fmla="*/ 1 h 49"/>
                <a:gd name="T26" fmla="*/ 3 w 202"/>
                <a:gd name="T27" fmla="*/ 1 h 49"/>
                <a:gd name="T28" fmla="*/ 3 w 202"/>
                <a:gd name="T29" fmla="*/ 1 h 49"/>
                <a:gd name="T30" fmla="*/ 3 w 202"/>
                <a:gd name="T31" fmla="*/ 1 h 49"/>
                <a:gd name="T32" fmla="*/ 3 w 202"/>
                <a:gd name="T33" fmla="*/ 1 h 49"/>
                <a:gd name="T34" fmla="*/ 3 w 202"/>
                <a:gd name="T35" fmla="*/ 1 h 49"/>
                <a:gd name="T36" fmla="*/ 3 w 202"/>
                <a:gd name="T37" fmla="*/ 1 h 49"/>
                <a:gd name="T38" fmla="*/ 2 w 202"/>
                <a:gd name="T39" fmla="*/ 1 h 49"/>
                <a:gd name="T40" fmla="*/ 2 w 202"/>
                <a:gd name="T41" fmla="*/ 1 h 49"/>
                <a:gd name="T42" fmla="*/ 2 w 202"/>
                <a:gd name="T43" fmla="*/ 1 h 49"/>
                <a:gd name="T44" fmla="*/ 1 w 202"/>
                <a:gd name="T45" fmla="*/ 1 h 49"/>
                <a:gd name="T46" fmla="*/ 1 w 202"/>
                <a:gd name="T47" fmla="*/ 1 h 49"/>
                <a:gd name="T48" fmla="*/ 1 w 202"/>
                <a:gd name="T49" fmla="*/ 1 h 49"/>
                <a:gd name="T50" fmla="*/ 0 w 202"/>
                <a:gd name="T51" fmla="*/ 1 h 49"/>
                <a:gd name="T52" fmla="*/ 0 w 202"/>
                <a:gd name="T53" fmla="*/ 1 h 49"/>
                <a:gd name="T54" fmla="*/ 0 w 202"/>
                <a:gd name="T55" fmla="*/ 1 h 49"/>
                <a:gd name="T56" fmla="*/ 0 w 202"/>
                <a:gd name="T57" fmla="*/ 1 h 49"/>
                <a:gd name="T58" fmla="*/ 1 w 202"/>
                <a:gd name="T59" fmla="*/ 1 h 49"/>
                <a:gd name="T60" fmla="*/ 1 w 202"/>
                <a:gd name="T61" fmla="*/ 1 h 49"/>
                <a:gd name="T62" fmla="*/ 1 w 202"/>
                <a:gd name="T63" fmla="*/ 1 h 49"/>
                <a:gd name="T64" fmla="*/ 2 w 202"/>
                <a:gd name="T65" fmla="*/ 1 h 49"/>
                <a:gd name="T66" fmla="*/ 2 w 202"/>
                <a:gd name="T67" fmla="*/ 1 h 49"/>
                <a:gd name="T68" fmla="*/ 2 w 202"/>
                <a:gd name="T69" fmla="*/ 1 h 49"/>
                <a:gd name="T70" fmla="*/ 2 w 202"/>
                <a:gd name="T71" fmla="*/ 0 h 49"/>
                <a:gd name="T72" fmla="*/ 3 w 202"/>
                <a:gd name="T73" fmla="*/ 0 h 49"/>
                <a:gd name="T74" fmla="*/ 3 w 202"/>
                <a:gd name="T75" fmla="*/ 1 h 4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2"/>
                <a:gd name="T115" fmla="*/ 0 h 49"/>
                <a:gd name="T116" fmla="*/ 202 w 202"/>
                <a:gd name="T117" fmla="*/ 49 h 4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2" h="49">
                  <a:moveTo>
                    <a:pt x="133" y="1"/>
                  </a:moveTo>
                  <a:lnTo>
                    <a:pt x="141" y="2"/>
                  </a:lnTo>
                  <a:lnTo>
                    <a:pt x="150" y="1"/>
                  </a:lnTo>
                  <a:lnTo>
                    <a:pt x="158" y="1"/>
                  </a:lnTo>
                  <a:lnTo>
                    <a:pt x="167" y="0"/>
                  </a:lnTo>
                  <a:lnTo>
                    <a:pt x="177" y="0"/>
                  </a:lnTo>
                  <a:lnTo>
                    <a:pt x="185" y="0"/>
                  </a:lnTo>
                  <a:lnTo>
                    <a:pt x="194" y="1"/>
                  </a:lnTo>
                  <a:lnTo>
                    <a:pt x="202" y="4"/>
                  </a:lnTo>
                  <a:lnTo>
                    <a:pt x="199" y="6"/>
                  </a:lnTo>
                  <a:lnTo>
                    <a:pt x="197" y="7"/>
                  </a:lnTo>
                  <a:lnTo>
                    <a:pt x="197" y="10"/>
                  </a:lnTo>
                  <a:lnTo>
                    <a:pt x="196" y="12"/>
                  </a:lnTo>
                  <a:lnTo>
                    <a:pt x="189" y="22"/>
                  </a:lnTo>
                  <a:lnTo>
                    <a:pt x="185" y="32"/>
                  </a:lnTo>
                  <a:lnTo>
                    <a:pt x="180" y="42"/>
                  </a:lnTo>
                  <a:lnTo>
                    <a:pt x="173" y="49"/>
                  </a:lnTo>
                  <a:lnTo>
                    <a:pt x="152" y="45"/>
                  </a:lnTo>
                  <a:lnTo>
                    <a:pt x="132" y="41"/>
                  </a:lnTo>
                  <a:lnTo>
                    <a:pt x="111" y="38"/>
                  </a:lnTo>
                  <a:lnTo>
                    <a:pt x="89" y="36"/>
                  </a:lnTo>
                  <a:lnTo>
                    <a:pt x="67" y="34"/>
                  </a:lnTo>
                  <a:lnTo>
                    <a:pt x="45" y="34"/>
                  </a:lnTo>
                  <a:lnTo>
                    <a:pt x="25" y="36"/>
                  </a:lnTo>
                  <a:lnTo>
                    <a:pt x="3" y="37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0" y="4"/>
                  </a:lnTo>
                  <a:lnTo>
                    <a:pt x="18" y="4"/>
                  </a:lnTo>
                  <a:lnTo>
                    <a:pt x="34" y="3"/>
                  </a:lnTo>
                  <a:lnTo>
                    <a:pt x="51" y="3"/>
                  </a:lnTo>
                  <a:lnTo>
                    <a:pt x="67" y="2"/>
                  </a:lnTo>
                  <a:lnTo>
                    <a:pt x="83" y="1"/>
                  </a:lnTo>
                  <a:lnTo>
                    <a:pt x="99" y="1"/>
                  </a:lnTo>
                  <a:lnTo>
                    <a:pt x="117" y="0"/>
                  </a:lnTo>
                  <a:lnTo>
                    <a:pt x="133" y="0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2054" y="1461"/>
              <a:ext cx="472" cy="29"/>
            </a:xfrm>
            <a:custGeom>
              <a:avLst/>
              <a:gdLst>
                <a:gd name="T0" fmla="*/ 4 w 945"/>
                <a:gd name="T1" fmla="*/ 1 h 56"/>
                <a:gd name="T2" fmla="*/ 4 w 945"/>
                <a:gd name="T3" fmla="*/ 1 h 56"/>
                <a:gd name="T4" fmla="*/ 5 w 945"/>
                <a:gd name="T5" fmla="*/ 1 h 56"/>
                <a:gd name="T6" fmla="*/ 5 w 945"/>
                <a:gd name="T7" fmla="*/ 1 h 56"/>
                <a:gd name="T8" fmla="*/ 5 w 945"/>
                <a:gd name="T9" fmla="*/ 1 h 56"/>
                <a:gd name="T10" fmla="*/ 7 w 945"/>
                <a:gd name="T11" fmla="*/ 1 h 56"/>
                <a:gd name="T12" fmla="*/ 8 w 945"/>
                <a:gd name="T13" fmla="*/ 1 h 56"/>
                <a:gd name="T14" fmla="*/ 9 w 945"/>
                <a:gd name="T15" fmla="*/ 1 h 56"/>
                <a:gd name="T16" fmla="*/ 10 w 945"/>
                <a:gd name="T17" fmla="*/ 1 h 56"/>
                <a:gd name="T18" fmla="*/ 11 w 945"/>
                <a:gd name="T19" fmla="*/ 1 h 56"/>
                <a:gd name="T20" fmla="*/ 12 w 945"/>
                <a:gd name="T21" fmla="*/ 1 h 56"/>
                <a:gd name="T22" fmla="*/ 14 w 945"/>
                <a:gd name="T23" fmla="*/ 1 h 56"/>
                <a:gd name="T24" fmla="*/ 14 w 945"/>
                <a:gd name="T25" fmla="*/ 1 h 56"/>
                <a:gd name="T26" fmla="*/ 14 w 945"/>
                <a:gd name="T27" fmla="*/ 1 h 56"/>
                <a:gd name="T28" fmla="*/ 14 w 945"/>
                <a:gd name="T29" fmla="*/ 1 h 56"/>
                <a:gd name="T30" fmla="*/ 14 w 945"/>
                <a:gd name="T31" fmla="*/ 1 h 56"/>
                <a:gd name="T32" fmla="*/ 13 w 945"/>
                <a:gd name="T33" fmla="*/ 1 h 56"/>
                <a:gd name="T34" fmla="*/ 13 w 945"/>
                <a:gd name="T35" fmla="*/ 1 h 56"/>
                <a:gd name="T36" fmla="*/ 12 w 945"/>
                <a:gd name="T37" fmla="*/ 1 h 56"/>
                <a:gd name="T38" fmla="*/ 11 w 945"/>
                <a:gd name="T39" fmla="*/ 1 h 56"/>
                <a:gd name="T40" fmla="*/ 11 w 945"/>
                <a:gd name="T41" fmla="*/ 1 h 56"/>
                <a:gd name="T42" fmla="*/ 10 w 945"/>
                <a:gd name="T43" fmla="*/ 1 h 56"/>
                <a:gd name="T44" fmla="*/ 9 w 945"/>
                <a:gd name="T45" fmla="*/ 1 h 56"/>
                <a:gd name="T46" fmla="*/ 9 w 945"/>
                <a:gd name="T47" fmla="*/ 1 h 56"/>
                <a:gd name="T48" fmla="*/ 8 w 945"/>
                <a:gd name="T49" fmla="*/ 1 h 56"/>
                <a:gd name="T50" fmla="*/ 8 w 945"/>
                <a:gd name="T51" fmla="*/ 1 h 56"/>
                <a:gd name="T52" fmla="*/ 8 w 945"/>
                <a:gd name="T53" fmla="*/ 1 h 56"/>
                <a:gd name="T54" fmla="*/ 7 w 945"/>
                <a:gd name="T55" fmla="*/ 1 h 56"/>
                <a:gd name="T56" fmla="*/ 7 w 945"/>
                <a:gd name="T57" fmla="*/ 1 h 56"/>
                <a:gd name="T58" fmla="*/ 7 w 945"/>
                <a:gd name="T59" fmla="*/ 1 h 56"/>
                <a:gd name="T60" fmla="*/ 6 w 945"/>
                <a:gd name="T61" fmla="*/ 1 h 56"/>
                <a:gd name="T62" fmla="*/ 5 w 945"/>
                <a:gd name="T63" fmla="*/ 1 h 56"/>
                <a:gd name="T64" fmla="*/ 4 w 945"/>
                <a:gd name="T65" fmla="*/ 1 h 56"/>
                <a:gd name="T66" fmla="*/ 3 w 945"/>
                <a:gd name="T67" fmla="*/ 1 h 56"/>
                <a:gd name="T68" fmla="*/ 2 w 945"/>
                <a:gd name="T69" fmla="*/ 1 h 56"/>
                <a:gd name="T70" fmla="*/ 1 w 945"/>
                <a:gd name="T71" fmla="*/ 1 h 56"/>
                <a:gd name="T72" fmla="*/ 0 w 945"/>
                <a:gd name="T73" fmla="*/ 1 h 56"/>
                <a:gd name="T74" fmla="*/ 0 w 945"/>
                <a:gd name="T75" fmla="*/ 0 h 56"/>
                <a:gd name="T76" fmla="*/ 0 w 945"/>
                <a:gd name="T77" fmla="*/ 1 h 56"/>
                <a:gd name="T78" fmla="*/ 1 w 945"/>
                <a:gd name="T79" fmla="*/ 1 h 56"/>
                <a:gd name="T80" fmla="*/ 1 w 945"/>
                <a:gd name="T81" fmla="*/ 1 h 56"/>
                <a:gd name="T82" fmla="*/ 2 w 945"/>
                <a:gd name="T83" fmla="*/ 1 h 56"/>
                <a:gd name="T84" fmla="*/ 2 w 945"/>
                <a:gd name="T85" fmla="*/ 1 h 56"/>
                <a:gd name="T86" fmla="*/ 3 w 945"/>
                <a:gd name="T87" fmla="*/ 1 h 56"/>
                <a:gd name="T88" fmla="*/ 4 w 945"/>
                <a:gd name="T89" fmla="*/ 1 h 56"/>
                <a:gd name="T90" fmla="*/ 4 w 945"/>
                <a:gd name="T91" fmla="*/ 1 h 5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45"/>
                <a:gd name="T139" fmla="*/ 0 h 56"/>
                <a:gd name="T140" fmla="*/ 945 w 945"/>
                <a:gd name="T141" fmla="*/ 56 h 5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45" h="56">
                  <a:moveTo>
                    <a:pt x="296" y="9"/>
                  </a:moveTo>
                  <a:lnTo>
                    <a:pt x="302" y="7"/>
                  </a:lnTo>
                  <a:lnTo>
                    <a:pt x="308" y="4"/>
                  </a:lnTo>
                  <a:lnTo>
                    <a:pt x="314" y="4"/>
                  </a:lnTo>
                  <a:lnTo>
                    <a:pt x="319" y="4"/>
                  </a:lnTo>
                  <a:lnTo>
                    <a:pt x="324" y="6"/>
                  </a:lnTo>
                  <a:lnTo>
                    <a:pt x="330" y="7"/>
                  </a:lnTo>
                  <a:lnTo>
                    <a:pt x="337" y="7"/>
                  </a:lnTo>
                  <a:lnTo>
                    <a:pt x="342" y="7"/>
                  </a:lnTo>
                  <a:lnTo>
                    <a:pt x="380" y="7"/>
                  </a:lnTo>
                  <a:lnTo>
                    <a:pt x="418" y="8"/>
                  </a:lnTo>
                  <a:lnTo>
                    <a:pt x="455" y="8"/>
                  </a:lnTo>
                  <a:lnTo>
                    <a:pt x="493" y="8"/>
                  </a:lnTo>
                  <a:lnTo>
                    <a:pt x="530" y="8"/>
                  </a:lnTo>
                  <a:lnTo>
                    <a:pt x="568" y="8"/>
                  </a:lnTo>
                  <a:lnTo>
                    <a:pt x="605" y="9"/>
                  </a:lnTo>
                  <a:lnTo>
                    <a:pt x="642" y="9"/>
                  </a:lnTo>
                  <a:lnTo>
                    <a:pt x="680" y="9"/>
                  </a:lnTo>
                  <a:lnTo>
                    <a:pt x="717" y="9"/>
                  </a:lnTo>
                  <a:lnTo>
                    <a:pt x="755" y="9"/>
                  </a:lnTo>
                  <a:lnTo>
                    <a:pt x="793" y="10"/>
                  </a:lnTo>
                  <a:lnTo>
                    <a:pt x="830" y="10"/>
                  </a:lnTo>
                  <a:lnTo>
                    <a:pt x="868" y="11"/>
                  </a:lnTo>
                  <a:lnTo>
                    <a:pt x="907" y="11"/>
                  </a:lnTo>
                  <a:lnTo>
                    <a:pt x="945" y="13"/>
                  </a:lnTo>
                  <a:lnTo>
                    <a:pt x="944" y="21"/>
                  </a:lnTo>
                  <a:lnTo>
                    <a:pt x="937" y="25"/>
                  </a:lnTo>
                  <a:lnTo>
                    <a:pt x="931" y="30"/>
                  </a:lnTo>
                  <a:lnTo>
                    <a:pt x="925" y="36"/>
                  </a:lnTo>
                  <a:lnTo>
                    <a:pt x="920" y="41"/>
                  </a:lnTo>
                  <a:lnTo>
                    <a:pt x="913" y="47"/>
                  </a:lnTo>
                  <a:lnTo>
                    <a:pt x="907" y="51"/>
                  </a:lnTo>
                  <a:lnTo>
                    <a:pt x="901" y="54"/>
                  </a:lnTo>
                  <a:lnTo>
                    <a:pt x="894" y="54"/>
                  </a:lnTo>
                  <a:lnTo>
                    <a:pt x="872" y="53"/>
                  </a:lnTo>
                  <a:lnTo>
                    <a:pt x="850" y="53"/>
                  </a:lnTo>
                  <a:lnTo>
                    <a:pt x="829" y="53"/>
                  </a:lnTo>
                  <a:lnTo>
                    <a:pt x="805" y="53"/>
                  </a:lnTo>
                  <a:lnTo>
                    <a:pt x="784" y="53"/>
                  </a:lnTo>
                  <a:lnTo>
                    <a:pt x="762" y="54"/>
                  </a:lnTo>
                  <a:lnTo>
                    <a:pt x="740" y="54"/>
                  </a:lnTo>
                  <a:lnTo>
                    <a:pt x="718" y="55"/>
                  </a:lnTo>
                  <a:lnTo>
                    <a:pt x="696" y="55"/>
                  </a:lnTo>
                  <a:lnTo>
                    <a:pt x="673" y="55"/>
                  </a:lnTo>
                  <a:lnTo>
                    <a:pt x="651" y="56"/>
                  </a:lnTo>
                  <a:lnTo>
                    <a:pt x="629" y="56"/>
                  </a:lnTo>
                  <a:lnTo>
                    <a:pt x="606" y="55"/>
                  </a:lnTo>
                  <a:lnTo>
                    <a:pt x="584" y="55"/>
                  </a:lnTo>
                  <a:lnTo>
                    <a:pt x="561" y="54"/>
                  </a:lnTo>
                  <a:lnTo>
                    <a:pt x="539" y="53"/>
                  </a:lnTo>
                  <a:lnTo>
                    <a:pt x="535" y="54"/>
                  </a:lnTo>
                  <a:lnTo>
                    <a:pt x="530" y="55"/>
                  </a:lnTo>
                  <a:lnTo>
                    <a:pt x="526" y="55"/>
                  </a:lnTo>
                  <a:lnTo>
                    <a:pt x="520" y="55"/>
                  </a:lnTo>
                  <a:lnTo>
                    <a:pt x="514" y="55"/>
                  </a:lnTo>
                  <a:lnTo>
                    <a:pt x="508" y="55"/>
                  </a:lnTo>
                  <a:lnTo>
                    <a:pt x="504" y="55"/>
                  </a:lnTo>
                  <a:lnTo>
                    <a:pt x="498" y="55"/>
                  </a:lnTo>
                  <a:lnTo>
                    <a:pt x="498" y="54"/>
                  </a:lnTo>
                  <a:lnTo>
                    <a:pt x="467" y="55"/>
                  </a:lnTo>
                  <a:lnTo>
                    <a:pt x="436" y="55"/>
                  </a:lnTo>
                  <a:lnTo>
                    <a:pt x="405" y="56"/>
                  </a:lnTo>
                  <a:lnTo>
                    <a:pt x="374" y="56"/>
                  </a:lnTo>
                  <a:lnTo>
                    <a:pt x="342" y="56"/>
                  </a:lnTo>
                  <a:lnTo>
                    <a:pt x="311" y="56"/>
                  </a:lnTo>
                  <a:lnTo>
                    <a:pt x="280" y="56"/>
                  </a:lnTo>
                  <a:lnTo>
                    <a:pt x="249" y="55"/>
                  </a:lnTo>
                  <a:lnTo>
                    <a:pt x="218" y="55"/>
                  </a:lnTo>
                  <a:lnTo>
                    <a:pt x="187" y="54"/>
                  </a:lnTo>
                  <a:lnTo>
                    <a:pt x="156" y="54"/>
                  </a:lnTo>
                  <a:lnTo>
                    <a:pt x="125" y="53"/>
                  </a:lnTo>
                  <a:lnTo>
                    <a:pt x="94" y="52"/>
                  </a:lnTo>
                  <a:lnTo>
                    <a:pt x="62" y="52"/>
                  </a:lnTo>
                  <a:lnTo>
                    <a:pt x="31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20" y="0"/>
                  </a:lnTo>
                  <a:lnTo>
                    <a:pt x="38" y="1"/>
                  </a:lnTo>
                  <a:lnTo>
                    <a:pt x="58" y="1"/>
                  </a:lnTo>
                  <a:lnTo>
                    <a:pt x="76" y="1"/>
                  </a:lnTo>
                  <a:lnTo>
                    <a:pt x="95" y="1"/>
                  </a:lnTo>
                  <a:lnTo>
                    <a:pt x="114" y="1"/>
                  </a:lnTo>
                  <a:lnTo>
                    <a:pt x="133" y="1"/>
                  </a:lnTo>
                  <a:lnTo>
                    <a:pt x="152" y="1"/>
                  </a:lnTo>
                  <a:lnTo>
                    <a:pt x="171" y="2"/>
                  </a:lnTo>
                  <a:lnTo>
                    <a:pt x="189" y="2"/>
                  </a:lnTo>
                  <a:lnTo>
                    <a:pt x="208" y="3"/>
                  </a:lnTo>
                  <a:lnTo>
                    <a:pt x="225" y="3"/>
                  </a:lnTo>
                  <a:lnTo>
                    <a:pt x="243" y="4"/>
                  </a:lnTo>
                  <a:lnTo>
                    <a:pt x="262" y="6"/>
                  </a:lnTo>
                  <a:lnTo>
                    <a:pt x="279" y="7"/>
                  </a:lnTo>
                  <a:lnTo>
                    <a:pt x="296" y="9"/>
                  </a:lnTo>
                  <a:close/>
                </a:path>
              </a:pathLst>
            </a:custGeom>
            <a:solidFill>
              <a:srgbClr val="7751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1857" y="1468"/>
              <a:ext cx="131" cy="132"/>
            </a:xfrm>
            <a:custGeom>
              <a:avLst/>
              <a:gdLst>
                <a:gd name="T0" fmla="*/ 2 w 263"/>
                <a:gd name="T1" fmla="*/ 0 h 265"/>
                <a:gd name="T2" fmla="*/ 3 w 263"/>
                <a:gd name="T3" fmla="*/ 0 h 265"/>
                <a:gd name="T4" fmla="*/ 3 w 263"/>
                <a:gd name="T5" fmla="*/ 0 h 265"/>
                <a:gd name="T6" fmla="*/ 3 w 263"/>
                <a:gd name="T7" fmla="*/ 1 h 265"/>
                <a:gd name="T8" fmla="*/ 3 w 263"/>
                <a:gd name="T9" fmla="*/ 1 h 265"/>
                <a:gd name="T10" fmla="*/ 3 w 263"/>
                <a:gd name="T11" fmla="*/ 2 h 265"/>
                <a:gd name="T12" fmla="*/ 3 w 263"/>
                <a:gd name="T13" fmla="*/ 2 h 265"/>
                <a:gd name="T14" fmla="*/ 3 w 263"/>
                <a:gd name="T15" fmla="*/ 3 h 265"/>
                <a:gd name="T16" fmla="*/ 4 w 263"/>
                <a:gd name="T17" fmla="*/ 3 h 265"/>
                <a:gd name="T18" fmla="*/ 4 w 263"/>
                <a:gd name="T19" fmla="*/ 4 h 265"/>
                <a:gd name="T20" fmla="*/ 3 w 263"/>
                <a:gd name="T21" fmla="*/ 4 h 265"/>
                <a:gd name="T22" fmla="*/ 3 w 263"/>
                <a:gd name="T23" fmla="*/ 4 h 265"/>
                <a:gd name="T24" fmla="*/ 3 w 263"/>
                <a:gd name="T25" fmla="*/ 4 h 265"/>
                <a:gd name="T26" fmla="*/ 3 w 263"/>
                <a:gd name="T27" fmla="*/ 4 h 265"/>
                <a:gd name="T28" fmla="*/ 2 w 263"/>
                <a:gd name="T29" fmla="*/ 4 h 265"/>
                <a:gd name="T30" fmla="*/ 2 w 263"/>
                <a:gd name="T31" fmla="*/ 4 h 265"/>
                <a:gd name="T32" fmla="*/ 2 w 263"/>
                <a:gd name="T33" fmla="*/ 4 h 265"/>
                <a:gd name="T34" fmla="*/ 2 w 263"/>
                <a:gd name="T35" fmla="*/ 4 h 265"/>
                <a:gd name="T36" fmla="*/ 1 w 263"/>
                <a:gd name="T37" fmla="*/ 4 h 265"/>
                <a:gd name="T38" fmla="*/ 1 w 263"/>
                <a:gd name="T39" fmla="*/ 4 h 265"/>
                <a:gd name="T40" fmla="*/ 1 w 263"/>
                <a:gd name="T41" fmla="*/ 4 h 265"/>
                <a:gd name="T42" fmla="*/ 1 w 263"/>
                <a:gd name="T43" fmla="*/ 4 h 265"/>
                <a:gd name="T44" fmla="*/ 0 w 263"/>
                <a:gd name="T45" fmla="*/ 4 h 265"/>
                <a:gd name="T46" fmla="*/ 0 w 263"/>
                <a:gd name="T47" fmla="*/ 4 h 265"/>
                <a:gd name="T48" fmla="*/ 0 w 263"/>
                <a:gd name="T49" fmla="*/ 4 h 265"/>
                <a:gd name="T50" fmla="*/ 0 w 263"/>
                <a:gd name="T51" fmla="*/ 4 h 265"/>
                <a:gd name="T52" fmla="*/ 0 w 263"/>
                <a:gd name="T53" fmla="*/ 3 h 265"/>
                <a:gd name="T54" fmla="*/ 0 w 263"/>
                <a:gd name="T55" fmla="*/ 3 h 265"/>
                <a:gd name="T56" fmla="*/ 0 w 263"/>
                <a:gd name="T57" fmla="*/ 2 h 265"/>
                <a:gd name="T58" fmla="*/ 0 w 263"/>
                <a:gd name="T59" fmla="*/ 2 h 265"/>
                <a:gd name="T60" fmla="*/ 0 w 263"/>
                <a:gd name="T61" fmla="*/ 1 h 265"/>
                <a:gd name="T62" fmla="*/ 0 w 263"/>
                <a:gd name="T63" fmla="*/ 0 h 265"/>
                <a:gd name="T64" fmla="*/ 0 w 263"/>
                <a:gd name="T65" fmla="*/ 0 h 265"/>
                <a:gd name="T66" fmla="*/ 0 w 263"/>
                <a:gd name="T67" fmla="*/ 0 h 265"/>
                <a:gd name="T68" fmla="*/ 0 w 263"/>
                <a:gd name="T69" fmla="*/ 0 h 265"/>
                <a:gd name="T70" fmla="*/ 0 w 263"/>
                <a:gd name="T71" fmla="*/ 0 h 265"/>
                <a:gd name="T72" fmla="*/ 0 w 263"/>
                <a:gd name="T73" fmla="*/ 0 h 265"/>
                <a:gd name="T74" fmla="*/ 0 w 263"/>
                <a:gd name="T75" fmla="*/ 0 h 265"/>
                <a:gd name="T76" fmla="*/ 1 w 263"/>
                <a:gd name="T77" fmla="*/ 0 h 265"/>
                <a:gd name="T78" fmla="*/ 1 w 263"/>
                <a:gd name="T79" fmla="*/ 0 h 265"/>
                <a:gd name="T80" fmla="*/ 1 w 263"/>
                <a:gd name="T81" fmla="*/ 0 h 265"/>
                <a:gd name="T82" fmla="*/ 1 w 263"/>
                <a:gd name="T83" fmla="*/ 0 h 265"/>
                <a:gd name="T84" fmla="*/ 1 w 263"/>
                <a:gd name="T85" fmla="*/ 0 h 265"/>
                <a:gd name="T86" fmla="*/ 1 w 263"/>
                <a:gd name="T87" fmla="*/ 0 h 265"/>
                <a:gd name="T88" fmla="*/ 1 w 263"/>
                <a:gd name="T89" fmla="*/ 0 h 265"/>
                <a:gd name="T90" fmla="*/ 1 w 263"/>
                <a:gd name="T91" fmla="*/ 0 h 265"/>
                <a:gd name="T92" fmla="*/ 2 w 263"/>
                <a:gd name="T93" fmla="*/ 0 h 265"/>
                <a:gd name="T94" fmla="*/ 2 w 263"/>
                <a:gd name="T95" fmla="*/ 0 h 265"/>
                <a:gd name="T96" fmla="*/ 2 w 263"/>
                <a:gd name="T97" fmla="*/ 0 h 265"/>
                <a:gd name="T98" fmla="*/ 2 w 263"/>
                <a:gd name="T99" fmla="*/ 0 h 265"/>
                <a:gd name="T100" fmla="*/ 2 w 263"/>
                <a:gd name="T101" fmla="*/ 0 h 265"/>
                <a:gd name="T102" fmla="*/ 2 w 263"/>
                <a:gd name="T103" fmla="*/ 0 h 26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63"/>
                <a:gd name="T157" fmla="*/ 0 h 265"/>
                <a:gd name="T158" fmla="*/ 263 w 263"/>
                <a:gd name="T159" fmla="*/ 265 h 26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63" h="265">
                  <a:moveTo>
                    <a:pt x="188" y="1"/>
                  </a:moveTo>
                  <a:lnTo>
                    <a:pt x="221" y="0"/>
                  </a:lnTo>
                  <a:lnTo>
                    <a:pt x="226" y="32"/>
                  </a:lnTo>
                  <a:lnTo>
                    <a:pt x="232" y="64"/>
                  </a:lnTo>
                  <a:lnTo>
                    <a:pt x="236" y="96"/>
                  </a:lnTo>
                  <a:lnTo>
                    <a:pt x="242" y="130"/>
                  </a:lnTo>
                  <a:lnTo>
                    <a:pt x="248" y="163"/>
                  </a:lnTo>
                  <a:lnTo>
                    <a:pt x="254" y="195"/>
                  </a:lnTo>
                  <a:lnTo>
                    <a:pt x="258" y="228"/>
                  </a:lnTo>
                  <a:lnTo>
                    <a:pt x="263" y="260"/>
                  </a:lnTo>
                  <a:lnTo>
                    <a:pt x="247" y="260"/>
                  </a:lnTo>
                  <a:lnTo>
                    <a:pt x="231" y="260"/>
                  </a:lnTo>
                  <a:lnTo>
                    <a:pt x="215" y="260"/>
                  </a:lnTo>
                  <a:lnTo>
                    <a:pt x="197" y="261"/>
                  </a:lnTo>
                  <a:lnTo>
                    <a:pt x="181" y="261"/>
                  </a:lnTo>
                  <a:lnTo>
                    <a:pt x="165" y="261"/>
                  </a:lnTo>
                  <a:lnTo>
                    <a:pt x="148" y="262"/>
                  </a:lnTo>
                  <a:lnTo>
                    <a:pt x="132" y="262"/>
                  </a:lnTo>
                  <a:lnTo>
                    <a:pt x="116" y="262"/>
                  </a:lnTo>
                  <a:lnTo>
                    <a:pt x="98" y="263"/>
                  </a:lnTo>
                  <a:lnTo>
                    <a:pt x="82" y="263"/>
                  </a:lnTo>
                  <a:lnTo>
                    <a:pt x="66" y="263"/>
                  </a:lnTo>
                  <a:lnTo>
                    <a:pt x="49" y="265"/>
                  </a:lnTo>
                  <a:lnTo>
                    <a:pt x="33" y="265"/>
                  </a:lnTo>
                  <a:lnTo>
                    <a:pt x="16" y="265"/>
                  </a:lnTo>
                  <a:lnTo>
                    <a:pt x="0" y="265"/>
                  </a:lnTo>
                  <a:lnTo>
                    <a:pt x="0" y="231"/>
                  </a:lnTo>
                  <a:lnTo>
                    <a:pt x="3" y="198"/>
                  </a:lnTo>
                  <a:lnTo>
                    <a:pt x="5" y="163"/>
                  </a:lnTo>
                  <a:lnTo>
                    <a:pt x="8" y="130"/>
                  </a:lnTo>
                  <a:lnTo>
                    <a:pt x="14" y="96"/>
                  </a:lnTo>
                  <a:lnTo>
                    <a:pt x="20" y="63"/>
                  </a:lnTo>
                  <a:lnTo>
                    <a:pt x="27" y="32"/>
                  </a:lnTo>
                  <a:lnTo>
                    <a:pt x="36" y="1"/>
                  </a:lnTo>
                  <a:lnTo>
                    <a:pt x="39" y="1"/>
                  </a:lnTo>
                  <a:lnTo>
                    <a:pt x="46" y="2"/>
                  </a:lnTo>
                  <a:lnTo>
                    <a:pt x="53" y="2"/>
                  </a:lnTo>
                  <a:lnTo>
                    <a:pt x="61" y="2"/>
                  </a:lnTo>
                  <a:lnTo>
                    <a:pt x="68" y="3"/>
                  </a:lnTo>
                  <a:lnTo>
                    <a:pt x="75" y="2"/>
                  </a:lnTo>
                  <a:lnTo>
                    <a:pt x="80" y="2"/>
                  </a:lnTo>
                  <a:lnTo>
                    <a:pt x="82" y="1"/>
                  </a:lnTo>
                  <a:lnTo>
                    <a:pt x="84" y="6"/>
                  </a:lnTo>
                  <a:lnTo>
                    <a:pt x="97" y="3"/>
                  </a:lnTo>
                  <a:lnTo>
                    <a:pt x="109" y="1"/>
                  </a:lnTo>
                  <a:lnTo>
                    <a:pt x="121" y="0"/>
                  </a:lnTo>
                  <a:lnTo>
                    <a:pt x="134" y="0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8" y="0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2788" y="1609"/>
              <a:ext cx="134" cy="128"/>
            </a:xfrm>
            <a:custGeom>
              <a:avLst/>
              <a:gdLst>
                <a:gd name="T0" fmla="*/ 4 w 268"/>
                <a:gd name="T1" fmla="*/ 1 h 256"/>
                <a:gd name="T2" fmla="*/ 4 w 268"/>
                <a:gd name="T3" fmla="*/ 1 h 256"/>
                <a:gd name="T4" fmla="*/ 4 w 268"/>
                <a:gd name="T5" fmla="*/ 1 h 256"/>
                <a:gd name="T6" fmla="*/ 4 w 268"/>
                <a:gd name="T7" fmla="*/ 1 h 256"/>
                <a:gd name="T8" fmla="*/ 4 w 268"/>
                <a:gd name="T9" fmla="*/ 2 h 256"/>
                <a:gd name="T10" fmla="*/ 4 w 268"/>
                <a:gd name="T11" fmla="*/ 2 h 256"/>
                <a:gd name="T12" fmla="*/ 4 w 268"/>
                <a:gd name="T13" fmla="*/ 2 h 256"/>
                <a:gd name="T14" fmla="*/ 3 w 268"/>
                <a:gd name="T15" fmla="*/ 2 h 256"/>
                <a:gd name="T16" fmla="*/ 3 w 268"/>
                <a:gd name="T17" fmla="*/ 3 h 256"/>
                <a:gd name="T18" fmla="*/ 3 w 268"/>
                <a:gd name="T19" fmla="*/ 3 h 256"/>
                <a:gd name="T20" fmla="*/ 3 w 268"/>
                <a:gd name="T21" fmla="*/ 3 h 256"/>
                <a:gd name="T22" fmla="*/ 3 w 268"/>
                <a:gd name="T23" fmla="*/ 4 h 256"/>
                <a:gd name="T24" fmla="*/ 3 w 268"/>
                <a:gd name="T25" fmla="*/ 4 h 256"/>
                <a:gd name="T26" fmla="*/ 2 w 268"/>
                <a:gd name="T27" fmla="*/ 4 h 256"/>
                <a:gd name="T28" fmla="*/ 2 w 268"/>
                <a:gd name="T29" fmla="*/ 4 h 256"/>
                <a:gd name="T30" fmla="*/ 2 w 268"/>
                <a:gd name="T31" fmla="*/ 3 h 256"/>
                <a:gd name="T32" fmla="*/ 2 w 268"/>
                <a:gd name="T33" fmla="*/ 3 h 256"/>
                <a:gd name="T34" fmla="*/ 1 w 268"/>
                <a:gd name="T35" fmla="*/ 3 h 256"/>
                <a:gd name="T36" fmla="*/ 1 w 268"/>
                <a:gd name="T37" fmla="*/ 3 h 256"/>
                <a:gd name="T38" fmla="*/ 1 w 268"/>
                <a:gd name="T39" fmla="*/ 3 h 256"/>
                <a:gd name="T40" fmla="*/ 1 w 268"/>
                <a:gd name="T41" fmla="*/ 3 h 256"/>
                <a:gd name="T42" fmla="*/ 1 w 268"/>
                <a:gd name="T43" fmla="*/ 3 h 256"/>
                <a:gd name="T44" fmla="*/ 1 w 268"/>
                <a:gd name="T45" fmla="*/ 3 h 256"/>
                <a:gd name="T46" fmla="*/ 0 w 268"/>
                <a:gd name="T47" fmla="*/ 2 h 256"/>
                <a:gd name="T48" fmla="*/ 1 w 268"/>
                <a:gd name="T49" fmla="*/ 2 h 256"/>
                <a:gd name="T50" fmla="*/ 1 w 268"/>
                <a:gd name="T51" fmla="*/ 2 h 256"/>
                <a:gd name="T52" fmla="*/ 1 w 268"/>
                <a:gd name="T53" fmla="*/ 2 h 256"/>
                <a:gd name="T54" fmla="*/ 1 w 268"/>
                <a:gd name="T55" fmla="*/ 2 h 256"/>
                <a:gd name="T56" fmla="*/ 1 w 268"/>
                <a:gd name="T57" fmla="*/ 2 h 256"/>
                <a:gd name="T58" fmla="*/ 1 w 268"/>
                <a:gd name="T59" fmla="*/ 2 h 256"/>
                <a:gd name="T60" fmla="*/ 1 w 268"/>
                <a:gd name="T61" fmla="*/ 1 h 256"/>
                <a:gd name="T62" fmla="*/ 1 w 268"/>
                <a:gd name="T63" fmla="*/ 1 h 256"/>
                <a:gd name="T64" fmla="*/ 1 w 268"/>
                <a:gd name="T65" fmla="*/ 1 h 256"/>
                <a:gd name="T66" fmla="*/ 1 w 268"/>
                <a:gd name="T67" fmla="*/ 1 h 256"/>
                <a:gd name="T68" fmla="*/ 1 w 268"/>
                <a:gd name="T69" fmla="*/ 1 h 256"/>
                <a:gd name="T70" fmla="*/ 1 w 268"/>
                <a:gd name="T71" fmla="*/ 1 h 256"/>
                <a:gd name="T72" fmla="*/ 1 w 268"/>
                <a:gd name="T73" fmla="*/ 1 h 256"/>
                <a:gd name="T74" fmla="*/ 1 w 268"/>
                <a:gd name="T75" fmla="*/ 1 h 256"/>
                <a:gd name="T76" fmla="*/ 1 w 268"/>
                <a:gd name="T77" fmla="*/ 1 h 256"/>
                <a:gd name="T78" fmla="*/ 1 w 268"/>
                <a:gd name="T79" fmla="*/ 1 h 256"/>
                <a:gd name="T80" fmla="*/ 1 w 268"/>
                <a:gd name="T81" fmla="*/ 0 h 256"/>
                <a:gd name="T82" fmla="*/ 1 w 268"/>
                <a:gd name="T83" fmla="*/ 0 h 256"/>
                <a:gd name="T84" fmla="*/ 1 w 268"/>
                <a:gd name="T85" fmla="*/ 0 h 256"/>
                <a:gd name="T86" fmla="*/ 2 w 268"/>
                <a:gd name="T87" fmla="*/ 0 h 256"/>
                <a:gd name="T88" fmla="*/ 2 w 268"/>
                <a:gd name="T89" fmla="*/ 0 h 256"/>
                <a:gd name="T90" fmla="*/ 2 w 268"/>
                <a:gd name="T91" fmla="*/ 0 h 256"/>
                <a:gd name="T92" fmla="*/ 2 w 268"/>
                <a:gd name="T93" fmla="*/ 0 h 256"/>
                <a:gd name="T94" fmla="*/ 3 w 268"/>
                <a:gd name="T95" fmla="*/ 1 h 256"/>
                <a:gd name="T96" fmla="*/ 3 w 268"/>
                <a:gd name="T97" fmla="*/ 1 h 256"/>
                <a:gd name="T98" fmla="*/ 3 w 268"/>
                <a:gd name="T99" fmla="*/ 1 h 256"/>
                <a:gd name="T100" fmla="*/ 3 w 268"/>
                <a:gd name="T101" fmla="*/ 1 h 256"/>
                <a:gd name="T102" fmla="*/ 4 w 268"/>
                <a:gd name="T103" fmla="*/ 1 h 25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68"/>
                <a:gd name="T157" fmla="*/ 0 h 256"/>
                <a:gd name="T158" fmla="*/ 268 w 268"/>
                <a:gd name="T159" fmla="*/ 256 h 25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68" h="256">
                  <a:moveTo>
                    <a:pt x="267" y="3"/>
                  </a:moveTo>
                  <a:lnTo>
                    <a:pt x="268" y="36"/>
                  </a:lnTo>
                  <a:lnTo>
                    <a:pt x="267" y="68"/>
                  </a:lnTo>
                  <a:lnTo>
                    <a:pt x="265" y="99"/>
                  </a:lnTo>
                  <a:lnTo>
                    <a:pt x="262" y="130"/>
                  </a:lnTo>
                  <a:lnTo>
                    <a:pt x="260" y="130"/>
                  </a:lnTo>
                  <a:lnTo>
                    <a:pt x="256" y="161"/>
                  </a:lnTo>
                  <a:lnTo>
                    <a:pt x="248" y="191"/>
                  </a:lnTo>
                  <a:lnTo>
                    <a:pt x="241" y="221"/>
                  </a:lnTo>
                  <a:lnTo>
                    <a:pt x="237" y="252"/>
                  </a:lnTo>
                  <a:lnTo>
                    <a:pt x="229" y="254"/>
                  </a:lnTo>
                  <a:lnTo>
                    <a:pt x="217" y="256"/>
                  </a:lnTo>
                  <a:lnTo>
                    <a:pt x="200" y="256"/>
                  </a:lnTo>
                  <a:lnTo>
                    <a:pt x="182" y="256"/>
                  </a:lnTo>
                  <a:lnTo>
                    <a:pt x="164" y="256"/>
                  </a:lnTo>
                  <a:lnTo>
                    <a:pt x="146" y="254"/>
                  </a:lnTo>
                  <a:lnTo>
                    <a:pt x="131" y="254"/>
                  </a:lnTo>
                  <a:lnTo>
                    <a:pt x="121" y="254"/>
                  </a:lnTo>
                  <a:lnTo>
                    <a:pt x="118" y="250"/>
                  </a:lnTo>
                  <a:lnTo>
                    <a:pt x="7" y="254"/>
                  </a:lnTo>
                  <a:lnTo>
                    <a:pt x="6" y="232"/>
                  </a:lnTo>
                  <a:lnTo>
                    <a:pt x="5" y="213"/>
                  </a:lnTo>
                  <a:lnTo>
                    <a:pt x="2" y="193"/>
                  </a:lnTo>
                  <a:lnTo>
                    <a:pt x="0" y="173"/>
                  </a:lnTo>
                  <a:lnTo>
                    <a:pt x="6" y="168"/>
                  </a:lnTo>
                  <a:lnTo>
                    <a:pt x="13" y="162"/>
                  </a:lnTo>
                  <a:lnTo>
                    <a:pt x="20" y="156"/>
                  </a:lnTo>
                  <a:lnTo>
                    <a:pt x="27" y="150"/>
                  </a:lnTo>
                  <a:lnTo>
                    <a:pt x="32" y="143"/>
                  </a:lnTo>
                  <a:lnTo>
                    <a:pt x="36" y="136"/>
                  </a:lnTo>
                  <a:lnTo>
                    <a:pt x="37" y="127"/>
                  </a:lnTo>
                  <a:lnTo>
                    <a:pt x="35" y="117"/>
                  </a:lnTo>
                  <a:lnTo>
                    <a:pt x="31" y="90"/>
                  </a:lnTo>
                  <a:lnTo>
                    <a:pt x="31" y="60"/>
                  </a:lnTo>
                  <a:lnTo>
                    <a:pt x="29" y="31"/>
                  </a:lnTo>
                  <a:lnTo>
                    <a:pt x="22" y="3"/>
                  </a:lnTo>
                  <a:lnTo>
                    <a:pt x="36" y="2"/>
                  </a:lnTo>
                  <a:lnTo>
                    <a:pt x="50" y="2"/>
                  </a:lnTo>
                  <a:lnTo>
                    <a:pt x="65" y="1"/>
                  </a:lnTo>
                  <a:lnTo>
                    <a:pt x="80" y="1"/>
                  </a:lnTo>
                  <a:lnTo>
                    <a:pt x="94" y="0"/>
                  </a:lnTo>
                  <a:lnTo>
                    <a:pt x="111" y="0"/>
                  </a:lnTo>
                  <a:lnTo>
                    <a:pt x="126" y="0"/>
                  </a:lnTo>
                  <a:lnTo>
                    <a:pt x="142" y="0"/>
                  </a:lnTo>
                  <a:lnTo>
                    <a:pt x="158" y="0"/>
                  </a:lnTo>
                  <a:lnTo>
                    <a:pt x="173" y="0"/>
                  </a:lnTo>
                  <a:lnTo>
                    <a:pt x="189" y="0"/>
                  </a:lnTo>
                  <a:lnTo>
                    <a:pt x="205" y="1"/>
                  </a:lnTo>
                  <a:lnTo>
                    <a:pt x="221" y="1"/>
                  </a:lnTo>
                  <a:lnTo>
                    <a:pt x="236" y="2"/>
                  </a:lnTo>
                  <a:lnTo>
                    <a:pt x="252" y="2"/>
                  </a:lnTo>
                  <a:lnTo>
                    <a:pt x="267" y="3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1857" y="1609"/>
              <a:ext cx="137" cy="135"/>
            </a:xfrm>
            <a:custGeom>
              <a:avLst/>
              <a:gdLst>
                <a:gd name="T0" fmla="*/ 3 w 276"/>
                <a:gd name="T1" fmla="*/ 0 h 270"/>
                <a:gd name="T2" fmla="*/ 3 w 276"/>
                <a:gd name="T3" fmla="*/ 1 h 270"/>
                <a:gd name="T4" fmla="*/ 3 w 276"/>
                <a:gd name="T5" fmla="*/ 1 h 270"/>
                <a:gd name="T6" fmla="*/ 3 w 276"/>
                <a:gd name="T7" fmla="*/ 1 h 270"/>
                <a:gd name="T8" fmla="*/ 3 w 276"/>
                <a:gd name="T9" fmla="*/ 1 h 270"/>
                <a:gd name="T10" fmla="*/ 3 w 276"/>
                <a:gd name="T11" fmla="*/ 1 h 270"/>
                <a:gd name="T12" fmla="*/ 3 w 276"/>
                <a:gd name="T13" fmla="*/ 1 h 270"/>
                <a:gd name="T14" fmla="*/ 3 w 276"/>
                <a:gd name="T15" fmla="*/ 1 h 270"/>
                <a:gd name="T16" fmla="*/ 4 w 276"/>
                <a:gd name="T17" fmla="*/ 2 h 270"/>
                <a:gd name="T18" fmla="*/ 4 w 276"/>
                <a:gd name="T19" fmla="*/ 2 h 270"/>
                <a:gd name="T20" fmla="*/ 4 w 276"/>
                <a:gd name="T21" fmla="*/ 3 h 270"/>
                <a:gd name="T22" fmla="*/ 4 w 276"/>
                <a:gd name="T23" fmla="*/ 3 h 270"/>
                <a:gd name="T24" fmla="*/ 4 w 276"/>
                <a:gd name="T25" fmla="*/ 4 h 270"/>
                <a:gd name="T26" fmla="*/ 4 w 276"/>
                <a:gd name="T27" fmla="*/ 4 h 270"/>
                <a:gd name="T28" fmla="*/ 3 w 276"/>
                <a:gd name="T29" fmla="*/ 4 h 270"/>
                <a:gd name="T30" fmla="*/ 3 w 276"/>
                <a:gd name="T31" fmla="*/ 4 h 270"/>
                <a:gd name="T32" fmla="*/ 3 w 276"/>
                <a:gd name="T33" fmla="*/ 4 h 270"/>
                <a:gd name="T34" fmla="*/ 3 w 276"/>
                <a:gd name="T35" fmla="*/ 4 h 270"/>
                <a:gd name="T36" fmla="*/ 2 w 276"/>
                <a:gd name="T37" fmla="*/ 4 h 270"/>
                <a:gd name="T38" fmla="*/ 2 w 276"/>
                <a:gd name="T39" fmla="*/ 4 h 270"/>
                <a:gd name="T40" fmla="*/ 2 w 276"/>
                <a:gd name="T41" fmla="*/ 4 h 270"/>
                <a:gd name="T42" fmla="*/ 2 w 276"/>
                <a:gd name="T43" fmla="*/ 4 h 270"/>
                <a:gd name="T44" fmla="*/ 1 w 276"/>
                <a:gd name="T45" fmla="*/ 4 h 270"/>
                <a:gd name="T46" fmla="*/ 1 w 276"/>
                <a:gd name="T47" fmla="*/ 4 h 270"/>
                <a:gd name="T48" fmla="*/ 1 w 276"/>
                <a:gd name="T49" fmla="*/ 4 h 270"/>
                <a:gd name="T50" fmla="*/ 1 w 276"/>
                <a:gd name="T51" fmla="*/ 4 h 270"/>
                <a:gd name="T52" fmla="*/ 1 w 276"/>
                <a:gd name="T53" fmla="*/ 4 h 270"/>
                <a:gd name="T54" fmla="*/ 0 w 276"/>
                <a:gd name="T55" fmla="*/ 4 h 270"/>
                <a:gd name="T56" fmla="*/ 0 w 276"/>
                <a:gd name="T57" fmla="*/ 4 h 270"/>
                <a:gd name="T58" fmla="*/ 0 w 276"/>
                <a:gd name="T59" fmla="*/ 3 h 270"/>
                <a:gd name="T60" fmla="*/ 0 w 276"/>
                <a:gd name="T61" fmla="*/ 3 h 270"/>
                <a:gd name="T62" fmla="*/ 0 w 276"/>
                <a:gd name="T63" fmla="*/ 2 h 270"/>
                <a:gd name="T64" fmla="*/ 0 w 276"/>
                <a:gd name="T65" fmla="*/ 2 h 270"/>
                <a:gd name="T66" fmla="*/ 0 w 276"/>
                <a:gd name="T67" fmla="*/ 1 h 270"/>
                <a:gd name="T68" fmla="*/ 0 w 276"/>
                <a:gd name="T69" fmla="*/ 1 h 270"/>
                <a:gd name="T70" fmla="*/ 0 w 276"/>
                <a:gd name="T71" fmla="*/ 1 h 270"/>
                <a:gd name="T72" fmla="*/ 0 w 276"/>
                <a:gd name="T73" fmla="*/ 1 h 270"/>
                <a:gd name="T74" fmla="*/ 0 w 276"/>
                <a:gd name="T75" fmla="*/ 1 h 270"/>
                <a:gd name="T76" fmla="*/ 0 w 276"/>
                <a:gd name="T77" fmla="*/ 1 h 270"/>
                <a:gd name="T78" fmla="*/ 0 w 276"/>
                <a:gd name="T79" fmla="*/ 1 h 270"/>
                <a:gd name="T80" fmla="*/ 0 w 276"/>
                <a:gd name="T81" fmla="*/ 1 h 270"/>
                <a:gd name="T82" fmla="*/ 1 w 276"/>
                <a:gd name="T83" fmla="*/ 1 h 270"/>
                <a:gd name="T84" fmla="*/ 1 w 276"/>
                <a:gd name="T85" fmla="*/ 1 h 270"/>
                <a:gd name="T86" fmla="*/ 1 w 276"/>
                <a:gd name="T87" fmla="*/ 1 h 270"/>
                <a:gd name="T88" fmla="*/ 1 w 276"/>
                <a:gd name="T89" fmla="*/ 1 h 270"/>
                <a:gd name="T90" fmla="*/ 2 w 276"/>
                <a:gd name="T91" fmla="*/ 1 h 270"/>
                <a:gd name="T92" fmla="*/ 2 w 276"/>
                <a:gd name="T93" fmla="*/ 0 h 270"/>
                <a:gd name="T94" fmla="*/ 2 w 276"/>
                <a:gd name="T95" fmla="*/ 0 h 270"/>
                <a:gd name="T96" fmla="*/ 2 w 276"/>
                <a:gd name="T97" fmla="*/ 0 h 270"/>
                <a:gd name="T98" fmla="*/ 2 w 276"/>
                <a:gd name="T99" fmla="*/ 0 h 270"/>
                <a:gd name="T100" fmla="*/ 3 w 276"/>
                <a:gd name="T101" fmla="*/ 0 h 270"/>
                <a:gd name="T102" fmla="*/ 3 w 276"/>
                <a:gd name="T103" fmla="*/ 0 h 270"/>
                <a:gd name="T104" fmla="*/ 3 w 276"/>
                <a:gd name="T105" fmla="*/ 0 h 27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76"/>
                <a:gd name="T160" fmla="*/ 0 h 270"/>
                <a:gd name="T161" fmla="*/ 276 w 276"/>
                <a:gd name="T162" fmla="*/ 270 h 27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76" h="270">
                  <a:moveTo>
                    <a:pt x="226" y="0"/>
                  </a:moveTo>
                  <a:lnTo>
                    <a:pt x="232" y="7"/>
                  </a:lnTo>
                  <a:lnTo>
                    <a:pt x="233" y="16"/>
                  </a:lnTo>
                  <a:lnTo>
                    <a:pt x="234" y="25"/>
                  </a:lnTo>
                  <a:lnTo>
                    <a:pt x="236" y="35"/>
                  </a:lnTo>
                  <a:lnTo>
                    <a:pt x="241" y="63"/>
                  </a:lnTo>
                  <a:lnTo>
                    <a:pt x="247" y="92"/>
                  </a:lnTo>
                  <a:lnTo>
                    <a:pt x="253" y="120"/>
                  </a:lnTo>
                  <a:lnTo>
                    <a:pt x="258" y="146"/>
                  </a:lnTo>
                  <a:lnTo>
                    <a:pt x="264" y="174"/>
                  </a:lnTo>
                  <a:lnTo>
                    <a:pt x="269" y="202"/>
                  </a:lnTo>
                  <a:lnTo>
                    <a:pt x="272" y="229"/>
                  </a:lnTo>
                  <a:lnTo>
                    <a:pt x="276" y="258"/>
                  </a:lnTo>
                  <a:lnTo>
                    <a:pt x="261" y="260"/>
                  </a:lnTo>
                  <a:lnTo>
                    <a:pt x="246" y="261"/>
                  </a:lnTo>
                  <a:lnTo>
                    <a:pt x="231" y="263"/>
                  </a:lnTo>
                  <a:lnTo>
                    <a:pt x="216" y="264"/>
                  </a:lnTo>
                  <a:lnTo>
                    <a:pt x="201" y="264"/>
                  </a:lnTo>
                  <a:lnTo>
                    <a:pt x="186" y="265"/>
                  </a:lnTo>
                  <a:lnTo>
                    <a:pt x="171" y="265"/>
                  </a:lnTo>
                  <a:lnTo>
                    <a:pt x="156" y="265"/>
                  </a:lnTo>
                  <a:lnTo>
                    <a:pt x="141" y="265"/>
                  </a:lnTo>
                  <a:lnTo>
                    <a:pt x="126" y="265"/>
                  </a:lnTo>
                  <a:lnTo>
                    <a:pt x="111" y="265"/>
                  </a:lnTo>
                  <a:lnTo>
                    <a:pt x="96" y="265"/>
                  </a:lnTo>
                  <a:lnTo>
                    <a:pt x="81" y="266"/>
                  </a:lnTo>
                  <a:lnTo>
                    <a:pt x="66" y="266"/>
                  </a:lnTo>
                  <a:lnTo>
                    <a:pt x="51" y="268"/>
                  </a:lnTo>
                  <a:lnTo>
                    <a:pt x="36" y="270"/>
                  </a:lnTo>
                  <a:lnTo>
                    <a:pt x="28" y="237"/>
                  </a:lnTo>
                  <a:lnTo>
                    <a:pt x="21" y="204"/>
                  </a:lnTo>
                  <a:lnTo>
                    <a:pt x="14" y="170"/>
                  </a:lnTo>
                  <a:lnTo>
                    <a:pt x="8" y="137"/>
                  </a:lnTo>
                  <a:lnTo>
                    <a:pt x="4" y="102"/>
                  </a:lnTo>
                  <a:lnTo>
                    <a:pt x="1" y="69"/>
                  </a:lnTo>
                  <a:lnTo>
                    <a:pt x="0" y="36"/>
                  </a:lnTo>
                  <a:lnTo>
                    <a:pt x="0" y="2"/>
                  </a:lnTo>
                  <a:lnTo>
                    <a:pt x="15" y="2"/>
                  </a:lnTo>
                  <a:lnTo>
                    <a:pt x="30" y="2"/>
                  </a:lnTo>
                  <a:lnTo>
                    <a:pt x="45" y="2"/>
                  </a:lnTo>
                  <a:lnTo>
                    <a:pt x="59" y="2"/>
                  </a:lnTo>
                  <a:lnTo>
                    <a:pt x="74" y="2"/>
                  </a:lnTo>
                  <a:lnTo>
                    <a:pt x="88" y="2"/>
                  </a:lnTo>
                  <a:lnTo>
                    <a:pt x="102" y="1"/>
                  </a:lnTo>
                  <a:lnTo>
                    <a:pt x="116" y="1"/>
                  </a:lnTo>
                  <a:lnTo>
                    <a:pt x="129" y="1"/>
                  </a:lnTo>
                  <a:lnTo>
                    <a:pt x="143" y="0"/>
                  </a:lnTo>
                  <a:lnTo>
                    <a:pt x="157" y="0"/>
                  </a:lnTo>
                  <a:lnTo>
                    <a:pt x="171" y="0"/>
                  </a:lnTo>
                  <a:lnTo>
                    <a:pt x="183" y="0"/>
                  </a:lnTo>
                  <a:lnTo>
                    <a:pt x="198" y="0"/>
                  </a:lnTo>
                  <a:lnTo>
                    <a:pt x="212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2627" y="1741"/>
              <a:ext cx="81" cy="36"/>
            </a:xfrm>
            <a:custGeom>
              <a:avLst/>
              <a:gdLst>
                <a:gd name="T0" fmla="*/ 2 w 163"/>
                <a:gd name="T1" fmla="*/ 1 h 72"/>
                <a:gd name="T2" fmla="*/ 2 w 163"/>
                <a:gd name="T3" fmla="*/ 1 h 72"/>
                <a:gd name="T4" fmla="*/ 2 w 163"/>
                <a:gd name="T5" fmla="*/ 1 h 72"/>
                <a:gd name="T6" fmla="*/ 1 w 163"/>
                <a:gd name="T7" fmla="*/ 1 h 72"/>
                <a:gd name="T8" fmla="*/ 1 w 163"/>
                <a:gd name="T9" fmla="*/ 1 h 72"/>
                <a:gd name="T10" fmla="*/ 1 w 163"/>
                <a:gd name="T11" fmla="*/ 1 h 72"/>
                <a:gd name="T12" fmla="*/ 1 w 163"/>
                <a:gd name="T13" fmla="*/ 1 h 72"/>
                <a:gd name="T14" fmla="*/ 0 w 163"/>
                <a:gd name="T15" fmla="*/ 1 h 72"/>
                <a:gd name="T16" fmla="*/ 0 w 163"/>
                <a:gd name="T17" fmla="*/ 1 h 72"/>
                <a:gd name="T18" fmla="*/ 0 w 163"/>
                <a:gd name="T19" fmla="*/ 1 h 72"/>
                <a:gd name="T20" fmla="*/ 0 w 163"/>
                <a:gd name="T21" fmla="*/ 1 h 72"/>
                <a:gd name="T22" fmla="*/ 0 w 163"/>
                <a:gd name="T23" fmla="*/ 1 h 72"/>
                <a:gd name="T24" fmla="*/ 0 w 163"/>
                <a:gd name="T25" fmla="*/ 1 h 72"/>
                <a:gd name="T26" fmla="*/ 0 w 163"/>
                <a:gd name="T27" fmla="*/ 1 h 72"/>
                <a:gd name="T28" fmla="*/ 0 w 163"/>
                <a:gd name="T29" fmla="*/ 1 h 72"/>
                <a:gd name="T30" fmla="*/ 0 w 163"/>
                <a:gd name="T31" fmla="*/ 1 h 72"/>
                <a:gd name="T32" fmla="*/ 0 w 163"/>
                <a:gd name="T33" fmla="*/ 1 h 72"/>
                <a:gd name="T34" fmla="*/ 0 w 163"/>
                <a:gd name="T35" fmla="*/ 1 h 72"/>
                <a:gd name="T36" fmla="*/ 0 w 163"/>
                <a:gd name="T37" fmla="*/ 1 h 72"/>
                <a:gd name="T38" fmla="*/ 0 w 163"/>
                <a:gd name="T39" fmla="*/ 1 h 72"/>
                <a:gd name="T40" fmla="*/ 0 w 163"/>
                <a:gd name="T41" fmla="*/ 1 h 72"/>
                <a:gd name="T42" fmla="*/ 1 w 163"/>
                <a:gd name="T43" fmla="*/ 1 h 72"/>
                <a:gd name="T44" fmla="*/ 1 w 163"/>
                <a:gd name="T45" fmla="*/ 1 h 72"/>
                <a:gd name="T46" fmla="*/ 1 w 163"/>
                <a:gd name="T47" fmla="*/ 1 h 72"/>
                <a:gd name="T48" fmla="*/ 1 w 163"/>
                <a:gd name="T49" fmla="*/ 1 h 72"/>
                <a:gd name="T50" fmla="*/ 1 w 163"/>
                <a:gd name="T51" fmla="*/ 1 h 72"/>
                <a:gd name="T52" fmla="*/ 1 w 163"/>
                <a:gd name="T53" fmla="*/ 1 h 72"/>
                <a:gd name="T54" fmla="*/ 2 w 163"/>
                <a:gd name="T55" fmla="*/ 1 h 72"/>
                <a:gd name="T56" fmla="*/ 2 w 163"/>
                <a:gd name="T57" fmla="*/ 1 h 72"/>
                <a:gd name="T58" fmla="*/ 2 w 163"/>
                <a:gd name="T59" fmla="*/ 0 h 72"/>
                <a:gd name="T60" fmla="*/ 2 w 163"/>
                <a:gd name="T61" fmla="*/ 1 h 72"/>
                <a:gd name="T62" fmla="*/ 2 w 163"/>
                <a:gd name="T63" fmla="*/ 1 h 72"/>
                <a:gd name="T64" fmla="*/ 2 w 163"/>
                <a:gd name="T65" fmla="*/ 1 h 72"/>
                <a:gd name="T66" fmla="*/ 2 w 163"/>
                <a:gd name="T67" fmla="*/ 1 h 7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3"/>
                <a:gd name="T103" fmla="*/ 0 h 72"/>
                <a:gd name="T104" fmla="*/ 163 w 163"/>
                <a:gd name="T105" fmla="*/ 72 h 7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3" h="72">
                  <a:moveTo>
                    <a:pt x="163" y="10"/>
                  </a:moveTo>
                  <a:lnTo>
                    <a:pt x="157" y="21"/>
                  </a:lnTo>
                  <a:lnTo>
                    <a:pt x="141" y="32"/>
                  </a:lnTo>
                  <a:lnTo>
                    <a:pt x="124" y="41"/>
                  </a:lnTo>
                  <a:lnTo>
                    <a:pt x="106" y="50"/>
                  </a:lnTo>
                  <a:lnTo>
                    <a:pt x="89" y="57"/>
                  </a:lnTo>
                  <a:lnTo>
                    <a:pt x="71" y="64"/>
                  </a:lnTo>
                  <a:lnTo>
                    <a:pt x="52" y="69"/>
                  </a:lnTo>
                  <a:lnTo>
                    <a:pt x="34" y="71"/>
                  </a:lnTo>
                  <a:lnTo>
                    <a:pt x="17" y="72"/>
                  </a:lnTo>
                  <a:lnTo>
                    <a:pt x="11" y="68"/>
                  </a:lnTo>
                  <a:lnTo>
                    <a:pt x="6" y="61"/>
                  </a:lnTo>
                  <a:lnTo>
                    <a:pt x="3" y="53"/>
                  </a:lnTo>
                  <a:lnTo>
                    <a:pt x="0" y="45"/>
                  </a:lnTo>
                  <a:lnTo>
                    <a:pt x="4" y="33"/>
                  </a:lnTo>
                  <a:lnTo>
                    <a:pt x="10" y="26"/>
                  </a:lnTo>
                  <a:lnTo>
                    <a:pt x="18" y="23"/>
                  </a:lnTo>
                  <a:lnTo>
                    <a:pt x="27" y="21"/>
                  </a:lnTo>
                  <a:lnTo>
                    <a:pt x="38" y="20"/>
                  </a:lnTo>
                  <a:lnTo>
                    <a:pt x="49" y="21"/>
                  </a:lnTo>
                  <a:lnTo>
                    <a:pt x="60" y="20"/>
                  </a:lnTo>
                  <a:lnTo>
                    <a:pt x="71" y="19"/>
                  </a:lnTo>
                  <a:lnTo>
                    <a:pt x="82" y="19"/>
                  </a:lnTo>
                  <a:lnTo>
                    <a:pt x="93" y="17"/>
                  </a:lnTo>
                  <a:lnTo>
                    <a:pt x="103" y="16"/>
                  </a:lnTo>
                  <a:lnTo>
                    <a:pt x="113" y="12"/>
                  </a:lnTo>
                  <a:lnTo>
                    <a:pt x="123" y="10"/>
                  </a:lnTo>
                  <a:lnTo>
                    <a:pt x="132" y="7"/>
                  </a:lnTo>
                  <a:lnTo>
                    <a:pt x="142" y="3"/>
                  </a:lnTo>
                  <a:lnTo>
                    <a:pt x="151" y="0"/>
                  </a:lnTo>
                  <a:lnTo>
                    <a:pt x="156" y="1"/>
                  </a:lnTo>
                  <a:lnTo>
                    <a:pt x="161" y="2"/>
                  </a:lnTo>
                  <a:lnTo>
                    <a:pt x="163" y="4"/>
                  </a:lnTo>
                  <a:lnTo>
                    <a:pt x="16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auto">
            <a:xfrm>
              <a:off x="2790" y="1748"/>
              <a:ext cx="111" cy="66"/>
            </a:xfrm>
            <a:custGeom>
              <a:avLst/>
              <a:gdLst>
                <a:gd name="T0" fmla="*/ 3 w 224"/>
                <a:gd name="T1" fmla="*/ 0 h 133"/>
                <a:gd name="T2" fmla="*/ 3 w 224"/>
                <a:gd name="T3" fmla="*/ 0 h 133"/>
                <a:gd name="T4" fmla="*/ 3 w 224"/>
                <a:gd name="T5" fmla="*/ 0 h 133"/>
                <a:gd name="T6" fmla="*/ 3 w 224"/>
                <a:gd name="T7" fmla="*/ 0 h 133"/>
                <a:gd name="T8" fmla="*/ 3 w 224"/>
                <a:gd name="T9" fmla="*/ 1 h 133"/>
                <a:gd name="T10" fmla="*/ 3 w 224"/>
                <a:gd name="T11" fmla="*/ 1 h 133"/>
                <a:gd name="T12" fmla="*/ 3 w 224"/>
                <a:gd name="T13" fmla="*/ 1 h 133"/>
                <a:gd name="T14" fmla="*/ 2 w 224"/>
                <a:gd name="T15" fmla="*/ 1 h 133"/>
                <a:gd name="T16" fmla="*/ 2 w 224"/>
                <a:gd name="T17" fmla="*/ 2 h 133"/>
                <a:gd name="T18" fmla="*/ 2 w 224"/>
                <a:gd name="T19" fmla="*/ 1 h 133"/>
                <a:gd name="T20" fmla="*/ 2 w 224"/>
                <a:gd name="T21" fmla="*/ 1 h 133"/>
                <a:gd name="T22" fmla="*/ 1 w 224"/>
                <a:gd name="T23" fmla="*/ 1 h 133"/>
                <a:gd name="T24" fmla="*/ 1 w 224"/>
                <a:gd name="T25" fmla="*/ 1 h 133"/>
                <a:gd name="T26" fmla="*/ 1 w 224"/>
                <a:gd name="T27" fmla="*/ 0 h 133"/>
                <a:gd name="T28" fmla="*/ 0 w 224"/>
                <a:gd name="T29" fmla="*/ 0 h 133"/>
                <a:gd name="T30" fmla="*/ 0 w 224"/>
                <a:gd name="T31" fmla="*/ 0 h 133"/>
                <a:gd name="T32" fmla="*/ 0 w 224"/>
                <a:gd name="T33" fmla="*/ 0 h 133"/>
                <a:gd name="T34" fmla="*/ 0 w 224"/>
                <a:gd name="T35" fmla="*/ 0 h 133"/>
                <a:gd name="T36" fmla="*/ 0 w 224"/>
                <a:gd name="T37" fmla="*/ 0 h 133"/>
                <a:gd name="T38" fmla="*/ 0 w 224"/>
                <a:gd name="T39" fmla="*/ 0 h 133"/>
                <a:gd name="T40" fmla="*/ 0 w 224"/>
                <a:gd name="T41" fmla="*/ 0 h 133"/>
                <a:gd name="T42" fmla="*/ 0 w 224"/>
                <a:gd name="T43" fmla="*/ 0 h 133"/>
                <a:gd name="T44" fmla="*/ 0 w 224"/>
                <a:gd name="T45" fmla="*/ 0 h 133"/>
                <a:gd name="T46" fmla="*/ 0 w 224"/>
                <a:gd name="T47" fmla="*/ 0 h 133"/>
                <a:gd name="T48" fmla="*/ 0 w 224"/>
                <a:gd name="T49" fmla="*/ 0 h 133"/>
                <a:gd name="T50" fmla="*/ 1 w 224"/>
                <a:gd name="T51" fmla="*/ 0 h 133"/>
                <a:gd name="T52" fmla="*/ 1 w 224"/>
                <a:gd name="T53" fmla="*/ 0 h 133"/>
                <a:gd name="T54" fmla="*/ 1 w 224"/>
                <a:gd name="T55" fmla="*/ 0 h 133"/>
                <a:gd name="T56" fmla="*/ 2 w 224"/>
                <a:gd name="T57" fmla="*/ 0 h 133"/>
                <a:gd name="T58" fmla="*/ 2 w 224"/>
                <a:gd name="T59" fmla="*/ 0 h 133"/>
                <a:gd name="T60" fmla="*/ 2 w 224"/>
                <a:gd name="T61" fmla="*/ 0 h 133"/>
                <a:gd name="T62" fmla="*/ 3 w 224"/>
                <a:gd name="T63" fmla="*/ 0 h 133"/>
                <a:gd name="T64" fmla="*/ 3 w 224"/>
                <a:gd name="T65" fmla="*/ 0 h 13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133"/>
                <a:gd name="T101" fmla="*/ 224 w 224"/>
                <a:gd name="T102" fmla="*/ 133 h 13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133">
                  <a:moveTo>
                    <a:pt x="224" y="0"/>
                  </a:moveTo>
                  <a:lnTo>
                    <a:pt x="220" y="18"/>
                  </a:lnTo>
                  <a:lnTo>
                    <a:pt x="216" y="34"/>
                  </a:lnTo>
                  <a:lnTo>
                    <a:pt x="211" y="51"/>
                  </a:lnTo>
                  <a:lnTo>
                    <a:pt x="207" y="68"/>
                  </a:lnTo>
                  <a:lnTo>
                    <a:pt x="201" y="85"/>
                  </a:lnTo>
                  <a:lnTo>
                    <a:pt x="194" y="101"/>
                  </a:lnTo>
                  <a:lnTo>
                    <a:pt x="187" y="117"/>
                  </a:lnTo>
                  <a:lnTo>
                    <a:pt x="179" y="133"/>
                  </a:lnTo>
                  <a:lnTo>
                    <a:pt x="159" y="114"/>
                  </a:lnTo>
                  <a:lnTo>
                    <a:pt x="139" y="97"/>
                  </a:lnTo>
                  <a:lnTo>
                    <a:pt x="117" y="82"/>
                  </a:lnTo>
                  <a:lnTo>
                    <a:pt x="94" y="67"/>
                  </a:lnTo>
                  <a:lnTo>
                    <a:pt x="71" y="55"/>
                  </a:lnTo>
                  <a:lnTo>
                    <a:pt x="48" y="42"/>
                  </a:lnTo>
                  <a:lnTo>
                    <a:pt x="25" y="30"/>
                  </a:lnTo>
                  <a:lnTo>
                    <a:pt x="0" y="19"/>
                  </a:lnTo>
                  <a:lnTo>
                    <a:pt x="0" y="11"/>
                  </a:lnTo>
                  <a:lnTo>
                    <a:pt x="5" y="5"/>
                  </a:lnTo>
                  <a:lnTo>
                    <a:pt x="11" y="3"/>
                  </a:lnTo>
                  <a:lnTo>
                    <a:pt x="19" y="2"/>
                  </a:lnTo>
                  <a:lnTo>
                    <a:pt x="28" y="2"/>
                  </a:lnTo>
                  <a:lnTo>
                    <a:pt x="36" y="2"/>
                  </a:lnTo>
                  <a:lnTo>
                    <a:pt x="44" y="2"/>
                  </a:lnTo>
                  <a:lnTo>
                    <a:pt x="51" y="0"/>
                  </a:lnTo>
                  <a:lnTo>
                    <a:pt x="74" y="2"/>
                  </a:lnTo>
                  <a:lnTo>
                    <a:pt x="96" y="2"/>
                  </a:lnTo>
                  <a:lnTo>
                    <a:pt x="118" y="2"/>
                  </a:lnTo>
                  <a:lnTo>
                    <a:pt x="139" y="2"/>
                  </a:lnTo>
                  <a:lnTo>
                    <a:pt x="159" y="0"/>
                  </a:lnTo>
                  <a:lnTo>
                    <a:pt x="180" y="0"/>
                  </a:lnTo>
                  <a:lnTo>
                    <a:pt x="202" y="0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1877" y="1752"/>
              <a:ext cx="473" cy="153"/>
            </a:xfrm>
            <a:custGeom>
              <a:avLst/>
              <a:gdLst>
                <a:gd name="T0" fmla="*/ 3 w 946"/>
                <a:gd name="T1" fmla="*/ 1 h 305"/>
                <a:gd name="T2" fmla="*/ 3 w 946"/>
                <a:gd name="T3" fmla="*/ 1 h 305"/>
                <a:gd name="T4" fmla="*/ 3 w 946"/>
                <a:gd name="T5" fmla="*/ 2 h 305"/>
                <a:gd name="T6" fmla="*/ 3 w 946"/>
                <a:gd name="T7" fmla="*/ 2 h 305"/>
                <a:gd name="T8" fmla="*/ 4 w 946"/>
                <a:gd name="T9" fmla="*/ 2 h 305"/>
                <a:gd name="T10" fmla="*/ 5 w 946"/>
                <a:gd name="T11" fmla="*/ 2 h 305"/>
                <a:gd name="T12" fmla="*/ 7 w 946"/>
                <a:gd name="T13" fmla="*/ 2 h 305"/>
                <a:gd name="T14" fmla="*/ 7 w 946"/>
                <a:gd name="T15" fmla="*/ 2 h 305"/>
                <a:gd name="T16" fmla="*/ 9 w 946"/>
                <a:gd name="T17" fmla="*/ 2 h 305"/>
                <a:gd name="T18" fmla="*/ 10 w 946"/>
                <a:gd name="T19" fmla="*/ 2 h 305"/>
                <a:gd name="T20" fmla="*/ 12 w 946"/>
                <a:gd name="T21" fmla="*/ 2 h 305"/>
                <a:gd name="T22" fmla="*/ 13 w 946"/>
                <a:gd name="T23" fmla="*/ 2 h 305"/>
                <a:gd name="T24" fmla="*/ 13 w 946"/>
                <a:gd name="T25" fmla="*/ 2 h 305"/>
                <a:gd name="T26" fmla="*/ 14 w 946"/>
                <a:gd name="T27" fmla="*/ 2 h 305"/>
                <a:gd name="T28" fmla="*/ 14 w 946"/>
                <a:gd name="T29" fmla="*/ 3 h 305"/>
                <a:gd name="T30" fmla="*/ 14 w 946"/>
                <a:gd name="T31" fmla="*/ 3 h 305"/>
                <a:gd name="T32" fmla="*/ 15 w 946"/>
                <a:gd name="T33" fmla="*/ 4 h 305"/>
                <a:gd name="T34" fmla="*/ 15 w 946"/>
                <a:gd name="T35" fmla="*/ 5 h 305"/>
                <a:gd name="T36" fmla="*/ 15 w 946"/>
                <a:gd name="T37" fmla="*/ 5 h 305"/>
                <a:gd name="T38" fmla="*/ 15 w 946"/>
                <a:gd name="T39" fmla="*/ 5 h 305"/>
                <a:gd name="T40" fmla="*/ 14 w 946"/>
                <a:gd name="T41" fmla="*/ 5 h 305"/>
                <a:gd name="T42" fmla="*/ 14 w 946"/>
                <a:gd name="T43" fmla="*/ 5 h 305"/>
                <a:gd name="T44" fmla="*/ 13 w 946"/>
                <a:gd name="T45" fmla="*/ 5 h 305"/>
                <a:gd name="T46" fmla="*/ 13 w 946"/>
                <a:gd name="T47" fmla="*/ 5 h 305"/>
                <a:gd name="T48" fmla="*/ 12 w 946"/>
                <a:gd name="T49" fmla="*/ 5 h 305"/>
                <a:gd name="T50" fmla="*/ 12 w 946"/>
                <a:gd name="T51" fmla="*/ 5 h 305"/>
                <a:gd name="T52" fmla="*/ 11 w 946"/>
                <a:gd name="T53" fmla="*/ 5 h 305"/>
                <a:gd name="T54" fmla="*/ 11 w 946"/>
                <a:gd name="T55" fmla="*/ 5 h 305"/>
                <a:gd name="T56" fmla="*/ 10 w 946"/>
                <a:gd name="T57" fmla="*/ 5 h 305"/>
                <a:gd name="T58" fmla="*/ 10 w 946"/>
                <a:gd name="T59" fmla="*/ 5 h 305"/>
                <a:gd name="T60" fmla="*/ 9 w 946"/>
                <a:gd name="T61" fmla="*/ 5 h 305"/>
                <a:gd name="T62" fmla="*/ 7 w 946"/>
                <a:gd name="T63" fmla="*/ 5 h 305"/>
                <a:gd name="T64" fmla="*/ 7 w 946"/>
                <a:gd name="T65" fmla="*/ 5 h 305"/>
                <a:gd name="T66" fmla="*/ 7 w 946"/>
                <a:gd name="T67" fmla="*/ 5 h 305"/>
                <a:gd name="T68" fmla="*/ 7 w 946"/>
                <a:gd name="T69" fmla="*/ 4 h 305"/>
                <a:gd name="T70" fmla="*/ 6 w 946"/>
                <a:gd name="T71" fmla="*/ 4 h 305"/>
                <a:gd name="T72" fmla="*/ 5 w 946"/>
                <a:gd name="T73" fmla="*/ 4 h 305"/>
                <a:gd name="T74" fmla="*/ 5 w 946"/>
                <a:gd name="T75" fmla="*/ 4 h 305"/>
                <a:gd name="T76" fmla="*/ 4 w 946"/>
                <a:gd name="T77" fmla="*/ 4 h 305"/>
                <a:gd name="T78" fmla="*/ 3 w 946"/>
                <a:gd name="T79" fmla="*/ 4 h 305"/>
                <a:gd name="T80" fmla="*/ 3 w 946"/>
                <a:gd name="T81" fmla="*/ 4 h 305"/>
                <a:gd name="T82" fmla="*/ 2 w 946"/>
                <a:gd name="T83" fmla="*/ 3 h 305"/>
                <a:gd name="T84" fmla="*/ 1 w 946"/>
                <a:gd name="T85" fmla="*/ 3 h 305"/>
                <a:gd name="T86" fmla="*/ 1 w 946"/>
                <a:gd name="T87" fmla="*/ 2 h 305"/>
                <a:gd name="T88" fmla="*/ 1 w 946"/>
                <a:gd name="T89" fmla="*/ 2 h 305"/>
                <a:gd name="T90" fmla="*/ 1 w 946"/>
                <a:gd name="T91" fmla="*/ 1 h 305"/>
                <a:gd name="T92" fmla="*/ 1 w 946"/>
                <a:gd name="T93" fmla="*/ 1 h 305"/>
                <a:gd name="T94" fmla="*/ 1 w 946"/>
                <a:gd name="T95" fmla="*/ 1 h 305"/>
                <a:gd name="T96" fmla="*/ 2 w 946"/>
                <a:gd name="T97" fmla="*/ 0 h 305"/>
                <a:gd name="T98" fmla="*/ 3 w 946"/>
                <a:gd name="T99" fmla="*/ 1 h 3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46"/>
                <a:gd name="T151" fmla="*/ 0 h 305"/>
                <a:gd name="T152" fmla="*/ 946 w 946"/>
                <a:gd name="T153" fmla="*/ 305 h 3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46" h="305">
                  <a:moveTo>
                    <a:pt x="171" y="1"/>
                  </a:moveTo>
                  <a:lnTo>
                    <a:pt x="167" y="12"/>
                  </a:lnTo>
                  <a:lnTo>
                    <a:pt x="165" y="26"/>
                  </a:lnTo>
                  <a:lnTo>
                    <a:pt x="166" y="42"/>
                  </a:lnTo>
                  <a:lnTo>
                    <a:pt x="169" y="60"/>
                  </a:lnTo>
                  <a:lnTo>
                    <a:pt x="174" y="77"/>
                  </a:lnTo>
                  <a:lnTo>
                    <a:pt x="181" y="92"/>
                  </a:lnTo>
                  <a:lnTo>
                    <a:pt x="188" y="103"/>
                  </a:lnTo>
                  <a:lnTo>
                    <a:pt x="194" y="113"/>
                  </a:lnTo>
                  <a:lnTo>
                    <a:pt x="234" y="111"/>
                  </a:lnTo>
                  <a:lnTo>
                    <a:pt x="273" y="111"/>
                  </a:lnTo>
                  <a:lnTo>
                    <a:pt x="313" y="110"/>
                  </a:lnTo>
                  <a:lnTo>
                    <a:pt x="352" y="110"/>
                  </a:lnTo>
                  <a:lnTo>
                    <a:pt x="391" y="110"/>
                  </a:lnTo>
                  <a:lnTo>
                    <a:pt x="432" y="110"/>
                  </a:lnTo>
                  <a:lnTo>
                    <a:pt x="471" y="110"/>
                  </a:lnTo>
                  <a:lnTo>
                    <a:pt x="510" y="111"/>
                  </a:lnTo>
                  <a:lnTo>
                    <a:pt x="550" y="111"/>
                  </a:lnTo>
                  <a:lnTo>
                    <a:pt x="590" y="113"/>
                  </a:lnTo>
                  <a:lnTo>
                    <a:pt x="629" y="114"/>
                  </a:lnTo>
                  <a:lnTo>
                    <a:pt x="669" y="115"/>
                  </a:lnTo>
                  <a:lnTo>
                    <a:pt x="708" y="116"/>
                  </a:lnTo>
                  <a:lnTo>
                    <a:pt x="747" y="117"/>
                  </a:lnTo>
                  <a:lnTo>
                    <a:pt x="787" y="118"/>
                  </a:lnTo>
                  <a:lnTo>
                    <a:pt x="826" y="119"/>
                  </a:lnTo>
                  <a:lnTo>
                    <a:pt x="829" y="122"/>
                  </a:lnTo>
                  <a:lnTo>
                    <a:pt x="833" y="119"/>
                  </a:lnTo>
                  <a:lnTo>
                    <a:pt x="837" y="117"/>
                  </a:lnTo>
                  <a:lnTo>
                    <a:pt x="843" y="115"/>
                  </a:lnTo>
                  <a:lnTo>
                    <a:pt x="855" y="140"/>
                  </a:lnTo>
                  <a:lnTo>
                    <a:pt x="867" y="164"/>
                  </a:lnTo>
                  <a:lnTo>
                    <a:pt x="880" y="187"/>
                  </a:lnTo>
                  <a:lnTo>
                    <a:pt x="894" y="210"/>
                  </a:lnTo>
                  <a:lnTo>
                    <a:pt x="908" y="233"/>
                  </a:lnTo>
                  <a:lnTo>
                    <a:pt x="920" y="257"/>
                  </a:lnTo>
                  <a:lnTo>
                    <a:pt x="933" y="280"/>
                  </a:lnTo>
                  <a:lnTo>
                    <a:pt x="946" y="304"/>
                  </a:lnTo>
                  <a:lnTo>
                    <a:pt x="931" y="304"/>
                  </a:lnTo>
                  <a:lnTo>
                    <a:pt x="914" y="304"/>
                  </a:lnTo>
                  <a:lnTo>
                    <a:pt x="899" y="304"/>
                  </a:lnTo>
                  <a:lnTo>
                    <a:pt x="883" y="304"/>
                  </a:lnTo>
                  <a:lnTo>
                    <a:pt x="868" y="304"/>
                  </a:lnTo>
                  <a:lnTo>
                    <a:pt x="852" y="304"/>
                  </a:lnTo>
                  <a:lnTo>
                    <a:pt x="837" y="304"/>
                  </a:lnTo>
                  <a:lnTo>
                    <a:pt x="821" y="304"/>
                  </a:lnTo>
                  <a:lnTo>
                    <a:pt x="805" y="305"/>
                  </a:lnTo>
                  <a:lnTo>
                    <a:pt x="790" y="305"/>
                  </a:lnTo>
                  <a:lnTo>
                    <a:pt x="774" y="305"/>
                  </a:lnTo>
                  <a:lnTo>
                    <a:pt x="759" y="305"/>
                  </a:lnTo>
                  <a:lnTo>
                    <a:pt x="743" y="305"/>
                  </a:lnTo>
                  <a:lnTo>
                    <a:pt x="728" y="305"/>
                  </a:lnTo>
                  <a:lnTo>
                    <a:pt x="712" y="305"/>
                  </a:lnTo>
                  <a:lnTo>
                    <a:pt x="697" y="305"/>
                  </a:lnTo>
                  <a:lnTo>
                    <a:pt x="684" y="299"/>
                  </a:lnTo>
                  <a:lnTo>
                    <a:pt x="669" y="293"/>
                  </a:lnTo>
                  <a:lnTo>
                    <a:pt x="653" y="288"/>
                  </a:lnTo>
                  <a:lnTo>
                    <a:pt x="636" y="283"/>
                  </a:lnTo>
                  <a:lnTo>
                    <a:pt x="617" y="277"/>
                  </a:lnTo>
                  <a:lnTo>
                    <a:pt x="599" y="273"/>
                  </a:lnTo>
                  <a:lnTo>
                    <a:pt x="579" y="269"/>
                  </a:lnTo>
                  <a:lnTo>
                    <a:pt x="560" y="266"/>
                  </a:lnTo>
                  <a:lnTo>
                    <a:pt x="540" y="262"/>
                  </a:lnTo>
                  <a:lnTo>
                    <a:pt x="520" y="261"/>
                  </a:lnTo>
                  <a:lnTo>
                    <a:pt x="501" y="259"/>
                  </a:lnTo>
                  <a:lnTo>
                    <a:pt x="482" y="259"/>
                  </a:lnTo>
                  <a:lnTo>
                    <a:pt x="464" y="259"/>
                  </a:lnTo>
                  <a:lnTo>
                    <a:pt x="447" y="261"/>
                  </a:lnTo>
                  <a:lnTo>
                    <a:pt x="431" y="263"/>
                  </a:lnTo>
                  <a:lnTo>
                    <a:pt x="417" y="267"/>
                  </a:lnTo>
                  <a:lnTo>
                    <a:pt x="396" y="254"/>
                  </a:lnTo>
                  <a:lnTo>
                    <a:pt x="375" y="245"/>
                  </a:lnTo>
                  <a:lnTo>
                    <a:pt x="353" y="237"/>
                  </a:lnTo>
                  <a:lnTo>
                    <a:pt x="330" y="231"/>
                  </a:lnTo>
                  <a:lnTo>
                    <a:pt x="307" y="225"/>
                  </a:lnTo>
                  <a:lnTo>
                    <a:pt x="284" y="221"/>
                  </a:lnTo>
                  <a:lnTo>
                    <a:pt x="260" y="215"/>
                  </a:lnTo>
                  <a:lnTo>
                    <a:pt x="237" y="209"/>
                  </a:lnTo>
                  <a:lnTo>
                    <a:pt x="216" y="209"/>
                  </a:lnTo>
                  <a:lnTo>
                    <a:pt x="196" y="207"/>
                  </a:lnTo>
                  <a:lnTo>
                    <a:pt x="176" y="204"/>
                  </a:lnTo>
                  <a:lnTo>
                    <a:pt x="155" y="199"/>
                  </a:lnTo>
                  <a:lnTo>
                    <a:pt x="136" y="194"/>
                  </a:lnTo>
                  <a:lnTo>
                    <a:pt x="115" y="192"/>
                  </a:lnTo>
                  <a:lnTo>
                    <a:pt x="95" y="190"/>
                  </a:lnTo>
                  <a:lnTo>
                    <a:pt x="75" y="191"/>
                  </a:lnTo>
                  <a:lnTo>
                    <a:pt x="63" y="168"/>
                  </a:lnTo>
                  <a:lnTo>
                    <a:pt x="52" y="146"/>
                  </a:lnTo>
                  <a:lnTo>
                    <a:pt x="41" y="123"/>
                  </a:lnTo>
                  <a:lnTo>
                    <a:pt x="32" y="99"/>
                  </a:lnTo>
                  <a:lnTo>
                    <a:pt x="23" y="76"/>
                  </a:lnTo>
                  <a:lnTo>
                    <a:pt x="15" y="53"/>
                  </a:lnTo>
                  <a:lnTo>
                    <a:pt x="7" y="28"/>
                  </a:lnTo>
                  <a:lnTo>
                    <a:pt x="0" y="4"/>
                  </a:lnTo>
                  <a:lnTo>
                    <a:pt x="21" y="2"/>
                  </a:lnTo>
                  <a:lnTo>
                    <a:pt x="41" y="1"/>
                  </a:lnTo>
                  <a:lnTo>
                    <a:pt x="63" y="1"/>
                  </a:lnTo>
                  <a:lnTo>
                    <a:pt x="85" y="0"/>
                  </a:lnTo>
                  <a:lnTo>
                    <a:pt x="107" y="0"/>
                  </a:lnTo>
                  <a:lnTo>
                    <a:pt x="129" y="0"/>
                  </a:lnTo>
                  <a:lnTo>
                    <a:pt x="150" y="1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0"/>
            <p:cNvSpPr>
              <a:spLocks/>
            </p:cNvSpPr>
            <p:nvPr/>
          </p:nvSpPr>
          <p:spPr bwMode="auto">
            <a:xfrm>
              <a:off x="1980" y="1756"/>
              <a:ext cx="326" cy="35"/>
            </a:xfrm>
            <a:custGeom>
              <a:avLst/>
              <a:gdLst>
                <a:gd name="T0" fmla="*/ 10 w 652"/>
                <a:gd name="T1" fmla="*/ 0 h 71"/>
                <a:gd name="T2" fmla="*/ 10 w 652"/>
                <a:gd name="T3" fmla="*/ 1 h 71"/>
                <a:gd name="T4" fmla="*/ 10 w 652"/>
                <a:gd name="T5" fmla="*/ 1 h 71"/>
                <a:gd name="T6" fmla="*/ 10 w 652"/>
                <a:gd name="T7" fmla="*/ 1 h 71"/>
                <a:gd name="T8" fmla="*/ 9 w 652"/>
                <a:gd name="T9" fmla="*/ 1 h 71"/>
                <a:gd name="T10" fmla="*/ 9 w 652"/>
                <a:gd name="T11" fmla="*/ 1 h 71"/>
                <a:gd name="T12" fmla="*/ 9 w 652"/>
                <a:gd name="T13" fmla="*/ 1 h 71"/>
                <a:gd name="T14" fmla="*/ 7 w 652"/>
                <a:gd name="T15" fmla="*/ 1 h 71"/>
                <a:gd name="T16" fmla="*/ 7 w 652"/>
                <a:gd name="T17" fmla="*/ 1 h 71"/>
                <a:gd name="T18" fmla="*/ 7 w 652"/>
                <a:gd name="T19" fmla="*/ 1 h 71"/>
                <a:gd name="T20" fmla="*/ 6 w 652"/>
                <a:gd name="T21" fmla="*/ 1 h 71"/>
                <a:gd name="T22" fmla="*/ 6 w 652"/>
                <a:gd name="T23" fmla="*/ 1 h 71"/>
                <a:gd name="T24" fmla="*/ 6 w 652"/>
                <a:gd name="T25" fmla="*/ 1 h 71"/>
                <a:gd name="T26" fmla="*/ 5 w 652"/>
                <a:gd name="T27" fmla="*/ 1 h 71"/>
                <a:gd name="T28" fmla="*/ 5 w 652"/>
                <a:gd name="T29" fmla="*/ 1 h 71"/>
                <a:gd name="T30" fmla="*/ 5 w 652"/>
                <a:gd name="T31" fmla="*/ 1 h 71"/>
                <a:gd name="T32" fmla="*/ 5 w 652"/>
                <a:gd name="T33" fmla="*/ 1 h 71"/>
                <a:gd name="T34" fmla="*/ 5 w 652"/>
                <a:gd name="T35" fmla="*/ 1 h 71"/>
                <a:gd name="T36" fmla="*/ 5 w 652"/>
                <a:gd name="T37" fmla="*/ 1 h 71"/>
                <a:gd name="T38" fmla="*/ 3 w 652"/>
                <a:gd name="T39" fmla="*/ 1 h 71"/>
                <a:gd name="T40" fmla="*/ 3 w 652"/>
                <a:gd name="T41" fmla="*/ 1 h 71"/>
                <a:gd name="T42" fmla="*/ 3 w 652"/>
                <a:gd name="T43" fmla="*/ 1 h 71"/>
                <a:gd name="T44" fmla="*/ 3 w 652"/>
                <a:gd name="T45" fmla="*/ 1 h 71"/>
                <a:gd name="T46" fmla="*/ 3 w 652"/>
                <a:gd name="T47" fmla="*/ 1 h 71"/>
                <a:gd name="T48" fmla="*/ 3 w 652"/>
                <a:gd name="T49" fmla="*/ 1 h 71"/>
                <a:gd name="T50" fmla="*/ 1 w 652"/>
                <a:gd name="T51" fmla="*/ 1 h 71"/>
                <a:gd name="T52" fmla="*/ 1 w 652"/>
                <a:gd name="T53" fmla="*/ 1 h 71"/>
                <a:gd name="T54" fmla="*/ 1 w 652"/>
                <a:gd name="T55" fmla="*/ 0 h 71"/>
                <a:gd name="T56" fmla="*/ 1 w 652"/>
                <a:gd name="T57" fmla="*/ 0 h 71"/>
                <a:gd name="T58" fmla="*/ 1 w 652"/>
                <a:gd name="T59" fmla="*/ 0 h 71"/>
                <a:gd name="T60" fmla="*/ 1 w 652"/>
                <a:gd name="T61" fmla="*/ 0 h 71"/>
                <a:gd name="T62" fmla="*/ 1 w 652"/>
                <a:gd name="T63" fmla="*/ 0 h 71"/>
                <a:gd name="T64" fmla="*/ 1 w 652"/>
                <a:gd name="T65" fmla="*/ 0 h 71"/>
                <a:gd name="T66" fmla="*/ 1 w 652"/>
                <a:gd name="T67" fmla="*/ 0 h 71"/>
                <a:gd name="T68" fmla="*/ 1 w 652"/>
                <a:gd name="T69" fmla="*/ 0 h 71"/>
                <a:gd name="T70" fmla="*/ 1 w 652"/>
                <a:gd name="T71" fmla="*/ 0 h 71"/>
                <a:gd name="T72" fmla="*/ 1 w 652"/>
                <a:gd name="T73" fmla="*/ 0 h 71"/>
                <a:gd name="T74" fmla="*/ 3 w 652"/>
                <a:gd name="T75" fmla="*/ 0 h 71"/>
                <a:gd name="T76" fmla="*/ 3 w 652"/>
                <a:gd name="T77" fmla="*/ 0 h 71"/>
                <a:gd name="T78" fmla="*/ 5 w 652"/>
                <a:gd name="T79" fmla="*/ 0 h 71"/>
                <a:gd name="T80" fmla="*/ 5 w 652"/>
                <a:gd name="T81" fmla="*/ 0 h 71"/>
                <a:gd name="T82" fmla="*/ 6 w 652"/>
                <a:gd name="T83" fmla="*/ 0 h 71"/>
                <a:gd name="T84" fmla="*/ 7 w 652"/>
                <a:gd name="T85" fmla="*/ 0 h 71"/>
                <a:gd name="T86" fmla="*/ 9 w 652"/>
                <a:gd name="T87" fmla="*/ 0 h 71"/>
                <a:gd name="T88" fmla="*/ 10 w 652"/>
                <a:gd name="T89" fmla="*/ 0 h 71"/>
                <a:gd name="T90" fmla="*/ 10 w 652"/>
                <a:gd name="T91" fmla="*/ 0 h 71"/>
                <a:gd name="T92" fmla="*/ 10 w 652"/>
                <a:gd name="T93" fmla="*/ 0 h 71"/>
                <a:gd name="T94" fmla="*/ 10 w 652"/>
                <a:gd name="T95" fmla="*/ 0 h 71"/>
                <a:gd name="T96" fmla="*/ 10 w 652"/>
                <a:gd name="T97" fmla="*/ 0 h 71"/>
                <a:gd name="T98" fmla="*/ 10 w 652"/>
                <a:gd name="T99" fmla="*/ 0 h 7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52"/>
                <a:gd name="T151" fmla="*/ 0 h 71"/>
                <a:gd name="T152" fmla="*/ 652 w 652"/>
                <a:gd name="T153" fmla="*/ 71 h 7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52" h="71">
                  <a:moveTo>
                    <a:pt x="652" y="43"/>
                  </a:moveTo>
                  <a:lnTo>
                    <a:pt x="649" y="56"/>
                  </a:lnTo>
                  <a:lnTo>
                    <a:pt x="643" y="64"/>
                  </a:lnTo>
                  <a:lnTo>
                    <a:pt x="635" y="69"/>
                  </a:lnTo>
                  <a:lnTo>
                    <a:pt x="625" y="71"/>
                  </a:lnTo>
                  <a:lnTo>
                    <a:pt x="615" y="71"/>
                  </a:lnTo>
                  <a:lnTo>
                    <a:pt x="605" y="71"/>
                  </a:lnTo>
                  <a:lnTo>
                    <a:pt x="594" y="70"/>
                  </a:lnTo>
                  <a:lnTo>
                    <a:pt x="585" y="70"/>
                  </a:lnTo>
                  <a:lnTo>
                    <a:pt x="574" y="70"/>
                  </a:lnTo>
                  <a:lnTo>
                    <a:pt x="561" y="70"/>
                  </a:lnTo>
                  <a:lnTo>
                    <a:pt x="549" y="70"/>
                  </a:lnTo>
                  <a:lnTo>
                    <a:pt x="539" y="70"/>
                  </a:lnTo>
                  <a:lnTo>
                    <a:pt x="528" y="70"/>
                  </a:lnTo>
                  <a:lnTo>
                    <a:pt x="516" y="70"/>
                  </a:lnTo>
                  <a:lnTo>
                    <a:pt x="503" y="70"/>
                  </a:lnTo>
                  <a:lnTo>
                    <a:pt x="492" y="70"/>
                  </a:lnTo>
                  <a:lnTo>
                    <a:pt x="483" y="70"/>
                  </a:lnTo>
                  <a:lnTo>
                    <a:pt x="473" y="70"/>
                  </a:lnTo>
                  <a:lnTo>
                    <a:pt x="464" y="70"/>
                  </a:lnTo>
                  <a:lnTo>
                    <a:pt x="456" y="70"/>
                  </a:lnTo>
                  <a:lnTo>
                    <a:pt x="447" y="69"/>
                  </a:lnTo>
                  <a:lnTo>
                    <a:pt x="438" y="68"/>
                  </a:lnTo>
                  <a:lnTo>
                    <a:pt x="429" y="68"/>
                  </a:lnTo>
                  <a:lnTo>
                    <a:pt x="419" y="66"/>
                  </a:lnTo>
                  <a:lnTo>
                    <a:pt x="407" y="68"/>
                  </a:lnTo>
                  <a:lnTo>
                    <a:pt x="395" y="68"/>
                  </a:lnTo>
                  <a:lnTo>
                    <a:pt x="382" y="68"/>
                  </a:lnTo>
                  <a:lnTo>
                    <a:pt x="370" y="68"/>
                  </a:lnTo>
                  <a:lnTo>
                    <a:pt x="358" y="69"/>
                  </a:lnTo>
                  <a:lnTo>
                    <a:pt x="346" y="69"/>
                  </a:lnTo>
                  <a:lnTo>
                    <a:pt x="334" y="69"/>
                  </a:lnTo>
                  <a:lnTo>
                    <a:pt x="321" y="68"/>
                  </a:lnTo>
                  <a:lnTo>
                    <a:pt x="310" y="68"/>
                  </a:lnTo>
                  <a:lnTo>
                    <a:pt x="297" y="68"/>
                  </a:lnTo>
                  <a:lnTo>
                    <a:pt x="286" y="68"/>
                  </a:lnTo>
                  <a:lnTo>
                    <a:pt x="273" y="68"/>
                  </a:lnTo>
                  <a:lnTo>
                    <a:pt x="261" y="68"/>
                  </a:lnTo>
                  <a:lnTo>
                    <a:pt x="250" y="66"/>
                  </a:lnTo>
                  <a:lnTo>
                    <a:pt x="238" y="66"/>
                  </a:lnTo>
                  <a:lnTo>
                    <a:pt x="227" y="66"/>
                  </a:lnTo>
                  <a:lnTo>
                    <a:pt x="217" y="66"/>
                  </a:lnTo>
                  <a:lnTo>
                    <a:pt x="205" y="66"/>
                  </a:lnTo>
                  <a:lnTo>
                    <a:pt x="195" y="66"/>
                  </a:lnTo>
                  <a:lnTo>
                    <a:pt x="184" y="68"/>
                  </a:lnTo>
                  <a:lnTo>
                    <a:pt x="173" y="68"/>
                  </a:lnTo>
                  <a:lnTo>
                    <a:pt x="162" y="68"/>
                  </a:lnTo>
                  <a:lnTo>
                    <a:pt x="151" y="68"/>
                  </a:lnTo>
                  <a:lnTo>
                    <a:pt x="139" y="65"/>
                  </a:lnTo>
                  <a:lnTo>
                    <a:pt x="130" y="66"/>
                  </a:lnTo>
                  <a:lnTo>
                    <a:pt x="121" y="68"/>
                  </a:lnTo>
                  <a:lnTo>
                    <a:pt x="111" y="66"/>
                  </a:lnTo>
                  <a:lnTo>
                    <a:pt x="100" y="65"/>
                  </a:lnTo>
                  <a:lnTo>
                    <a:pt x="90" y="64"/>
                  </a:lnTo>
                  <a:lnTo>
                    <a:pt x="79" y="63"/>
                  </a:lnTo>
                  <a:lnTo>
                    <a:pt x="69" y="63"/>
                  </a:lnTo>
                  <a:lnTo>
                    <a:pt x="59" y="63"/>
                  </a:lnTo>
                  <a:lnTo>
                    <a:pt x="52" y="61"/>
                  </a:lnTo>
                  <a:lnTo>
                    <a:pt x="46" y="62"/>
                  </a:lnTo>
                  <a:lnTo>
                    <a:pt x="39" y="63"/>
                  </a:lnTo>
                  <a:lnTo>
                    <a:pt x="31" y="59"/>
                  </a:lnTo>
                  <a:lnTo>
                    <a:pt x="28" y="61"/>
                  </a:lnTo>
                  <a:lnTo>
                    <a:pt x="23" y="62"/>
                  </a:lnTo>
                  <a:lnTo>
                    <a:pt x="18" y="63"/>
                  </a:lnTo>
                  <a:lnTo>
                    <a:pt x="14" y="62"/>
                  </a:lnTo>
                  <a:lnTo>
                    <a:pt x="13" y="56"/>
                  </a:lnTo>
                  <a:lnTo>
                    <a:pt x="8" y="50"/>
                  </a:lnTo>
                  <a:lnTo>
                    <a:pt x="2" y="46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2" y="16"/>
                  </a:lnTo>
                  <a:lnTo>
                    <a:pt x="7" y="5"/>
                  </a:lnTo>
                  <a:lnTo>
                    <a:pt x="21" y="5"/>
                  </a:lnTo>
                  <a:lnTo>
                    <a:pt x="58" y="5"/>
                  </a:lnTo>
                  <a:lnTo>
                    <a:pt x="93" y="5"/>
                  </a:lnTo>
                  <a:lnTo>
                    <a:pt x="130" y="5"/>
                  </a:lnTo>
                  <a:lnTo>
                    <a:pt x="165" y="4"/>
                  </a:lnTo>
                  <a:lnTo>
                    <a:pt x="200" y="4"/>
                  </a:lnTo>
                  <a:lnTo>
                    <a:pt x="236" y="3"/>
                  </a:lnTo>
                  <a:lnTo>
                    <a:pt x="271" y="3"/>
                  </a:lnTo>
                  <a:lnTo>
                    <a:pt x="306" y="2"/>
                  </a:lnTo>
                  <a:lnTo>
                    <a:pt x="341" y="2"/>
                  </a:lnTo>
                  <a:lnTo>
                    <a:pt x="377" y="1"/>
                  </a:lnTo>
                  <a:lnTo>
                    <a:pt x="411" y="1"/>
                  </a:lnTo>
                  <a:lnTo>
                    <a:pt x="447" y="1"/>
                  </a:lnTo>
                  <a:lnTo>
                    <a:pt x="483" y="1"/>
                  </a:lnTo>
                  <a:lnTo>
                    <a:pt x="518" y="1"/>
                  </a:lnTo>
                  <a:lnTo>
                    <a:pt x="555" y="1"/>
                  </a:lnTo>
                  <a:lnTo>
                    <a:pt x="592" y="2"/>
                  </a:lnTo>
                  <a:lnTo>
                    <a:pt x="597" y="0"/>
                  </a:lnTo>
                  <a:lnTo>
                    <a:pt x="602" y="0"/>
                  </a:lnTo>
                  <a:lnTo>
                    <a:pt x="607" y="1"/>
                  </a:lnTo>
                  <a:lnTo>
                    <a:pt x="612" y="3"/>
                  </a:lnTo>
                  <a:lnTo>
                    <a:pt x="616" y="6"/>
                  </a:lnTo>
                  <a:lnTo>
                    <a:pt x="620" y="9"/>
                  </a:lnTo>
                  <a:lnTo>
                    <a:pt x="624" y="11"/>
                  </a:lnTo>
                  <a:lnTo>
                    <a:pt x="629" y="13"/>
                  </a:lnTo>
                  <a:lnTo>
                    <a:pt x="637" y="18"/>
                  </a:lnTo>
                  <a:lnTo>
                    <a:pt x="644" y="26"/>
                  </a:lnTo>
                  <a:lnTo>
                    <a:pt x="647" y="34"/>
                  </a:lnTo>
                  <a:lnTo>
                    <a:pt x="652" y="43"/>
                  </a:lnTo>
                  <a:close/>
                </a:path>
              </a:pathLst>
            </a:custGeom>
            <a:solidFill>
              <a:srgbClr val="967C6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1"/>
            <p:cNvSpPr>
              <a:spLocks/>
            </p:cNvSpPr>
            <p:nvPr/>
          </p:nvSpPr>
          <p:spPr bwMode="auto">
            <a:xfrm>
              <a:off x="2437" y="1762"/>
              <a:ext cx="163" cy="38"/>
            </a:xfrm>
            <a:custGeom>
              <a:avLst/>
              <a:gdLst>
                <a:gd name="T0" fmla="*/ 5 w 326"/>
                <a:gd name="T1" fmla="*/ 1 h 75"/>
                <a:gd name="T2" fmla="*/ 5 w 326"/>
                <a:gd name="T3" fmla="*/ 2 h 75"/>
                <a:gd name="T4" fmla="*/ 5 w 326"/>
                <a:gd name="T5" fmla="*/ 2 h 75"/>
                <a:gd name="T6" fmla="*/ 5 w 326"/>
                <a:gd name="T7" fmla="*/ 2 h 75"/>
                <a:gd name="T8" fmla="*/ 5 w 326"/>
                <a:gd name="T9" fmla="*/ 2 h 75"/>
                <a:gd name="T10" fmla="*/ 3 w 326"/>
                <a:gd name="T11" fmla="*/ 2 h 75"/>
                <a:gd name="T12" fmla="*/ 3 w 326"/>
                <a:gd name="T13" fmla="*/ 2 h 75"/>
                <a:gd name="T14" fmla="*/ 3 w 326"/>
                <a:gd name="T15" fmla="*/ 2 h 75"/>
                <a:gd name="T16" fmla="*/ 3 w 326"/>
                <a:gd name="T17" fmla="*/ 2 h 75"/>
                <a:gd name="T18" fmla="*/ 3 w 326"/>
                <a:gd name="T19" fmla="*/ 2 h 75"/>
                <a:gd name="T20" fmla="*/ 3 w 326"/>
                <a:gd name="T21" fmla="*/ 2 h 75"/>
                <a:gd name="T22" fmla="*/ 3 w 326"/>
                <a:gd name="T23" fmla="*/ 2 h 75"/>
                <a:gd name="T24" fmla="*/ 3 w 326"/>
                <a:gd name="T25" fmla="*/ 2 h 75"/>
                <a:gd name="T26" fmla="*/ 1 w 326"/>
                <a:gd name="T27" fmla="*/ 2 h 75"/>
                <a:gd name="T28" fmla="*/ 1 w 326"/>
                <a:gd name="T29" fmla="*/ 2 h 75"/>
                <a:gd name="T30" fmla="*/ 1 w 326"/>
                <a:gd name="T31" fmla="*/ 2 h 75"/>
                <a:gd name="T32" fmla="*/ 1 w 326"/>
                <a:gd name="T33" fmla="*/ 1 h 75"/>
                <a:gd name="T34" fmla="*/ 1 w 326"/>
                <a:gd name="T35" fmla="*/ 1 h 75"/>
                <a:gd name="T36" fmla="*/ 1 w 326"/>
                <a:gd name="T37" fmla="*/ 1 h 75"/>
                <a:gd name="T38" fmla="*/ 1 w 326"/>
                <a:gd name="T39" fmla="*/ 1 h 75"/>
                <a:gd name="T40" fmla="*/ 1 w 326"/>
                <a:gd name="T41" fmla="*/ 1 h 75"/>
                <a:gd name="T42" fmla="*/ 1 w 326"/>
                <a:gd name="T43" fmla="*/ 1 h 75"/>
                <a:gd name="T44" fmla="*/ 1 w 326"/>
                <a:gd name="T45" fmla="*/ 1 h 75"/>
                <a:gd name="T46" fmla="*/ 1 w 326"/>
                <a:gd name="T47" fmla="*/ 1 h 75"/>
                <a:gd name="T48" fmla="*/ 1 w 326"/>
                <a:gd name="T49" fmla="*/ 1 h 75"/>
                <a:gd name="T50" fmla="*/ 0 w 326"/>
                <a:gd name="T51" fmla="*/ 1 h 75"/>
                <a:gd name="T52" fmla="*/ 0 w 326"/>
                <a:gd name="T53" fmla="*/ 1 h 75"/>
                <a:gd name="T54" fmla="*/ 0 w 326"/>
                <a:gd name="T55" fmla="*/ 1 h 75"/>
                <a:gd name="T56" fmla="*/ 0 w 326"/>
                <a:gd name="T57" fmla="*/ 1 h 75"/>
                <a:gd name="T58" fmla="*/ 1 w 326"/>
                <a:gd name="T59" fmla="*/ 1 h 75"/>
                <a:gd name="T60" fmla="*/ 1 w 326"/>
                <a:gd name="T61" fmla="*/ 0 h 75"/>
                <a:gd name="T62" fmla="*/ 1 w 326"/>
                <a:gd name="T63" fmla="*/ 0 h 75"/>
                <a:gd name="T64" fmla="*/ 1 w 326"/>
                <a:gd name="T65" fmla="*/ 0 h 75"/>
                <a:gd name="T66" fmla="*/ 1 w 326"/>
                <a:gd name="T67" fmla="*/ 0 h 75"/>
                <a:gd name="T68" fmla="*/ 1 w 326"/>
                <a:gd name="T69" fmla="*/ 0 h 75"/>
                <a:gd name="T70" fmla="*/ 1 w 326"/>
                <a:gd name="T71" fmla="*/ 1 h 75"/>
                <a:gd name="T72" fmla="*/ 3 w 326"/>
                <a:gd name="T73" fmla="*/ 1 h 75"/>
                <a:gd name="T74" fmla="*/ 3 w 326"/>
                <a:gd name="T75" fmla="*/ 1 h 75"/>
                <a:gd name="T76" fmla="*/ 3 w 326"/>
                <a:gd name="T77" fmla="*/ 1 h 75"/>
                <a:gd name="T78" fmla="*/ 3 w 326"/>
                <a:gd name="T79" fmla="*/ 1 h 75"/>
                <a:gd name="T80" fmla="*/ 3 w 326"/>
                <a:gd name="T81" fmla="*/ 1 h 75"/>
                <a:gd name="T82" fmla="*/ 3 w 326"/>
                <a:gd name="T83" fmla="*/ 1 h 75"/>
                <a:gd name="T84" fmla="*/ 3 w 326"/>
                <a:gd name="T85" fmla="*/ 1 h 75"/>
                <a:gd name="T86" fmla="*/ 5 w 326"/>
                <a:gd name="T87" fmla="*/ 1 h 75"/>
                <a:gd name="T88" fmla="*/ 5 w 326"/>
                <a:gd name="T89" fmla="*/ 1 h 75"/>
                <a:gd name="T90" fmla="*/ 5 w 326"/>
                <a:gd name="T91" fmla="*/ 1 h 7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6"/>
                <a:gd name="T139" fmla="*/ 0 h 75"/>
                <a:gd name="T140" fmla="*/ 326 w 326"/>
                <a:gd name="T141" fmla="*/ 75 h 7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6" h="75">
                  <a:moveTo>
                    <a:pt x="306" y="9"/>
                  </a:moveTo>
                  <a:lnTo>
                    <a:pt x="326" y="74"/>
                  </a:lnTo>
                  <a:lnTo>
                    <a:pt x="308" y="75"/>
                  </a:lnTo>
                  <a:lnTo>
                    <a:pt x="290" y="75"/>
                  </a:lnTo>
                  <a:lnTo>
                    <a:pt x="271" y="75"/>
                  </a:lnTo>
                  <a:lnTo>
                    <a:pt x="253" y="75"/>
                  </a:lnTo>
                  <a:lnTo>
                    <a:pt x="235" y="74"/>
                  </a:lnTo>
                  <a:lnTo>
                    <a:pt x="218" y="73"/>
                  </a:lnTo>
                  <a:lnTo>
                    <a:pt x="200" y="73"/>
                  </a:lnTo>
                  <a:lnTo>
                    <a:pt x="184" y="72"/>
                  </a:lnTo>
                  <a:lnTo>
                    <a:pt x="166" y="70"/>
                  </a:lnTo>
                  <a:lnTo>
                    <a:pt x="149" y="69"/>
                  </a:lnTo>
                  <a:lnTo>
                    <a:pt x="132" y="68"/>
                  </a:lnTo>
                  <a:lnTo>
                    <a:pt x="115" y="67"/>
                  </a:lnTo>
                  <a:lnTo>
                    <a:pt x="98" y="66"/>
                  </a:lnTo>
                  <a:lnTo>
                    <a:pt x="81" y="65"/>
                  </a:lnTo>
                  <a:lnTo>
                    <a:pt x="64" y="64"/>
                  </a:lnTo>
                  <a:lnTo>
                    <a:pt x="47" y="64"/>
                  </a:lnTo>
                  <a:lnTo>
                    <a:pt x="41" y="57"/>
                  </a:lnTo>
                  <a:lnTo>
                    <a:pt x="35" y="50"/>
                  </a:lnTo>
                  <a:lnTo>
                    <a:pt x="29" y="43"/>
                  </a:lnTo>
                  <a:lnTo>
                    <a:pt x="24" y="35"/>
                  </a:lnTo>
                  <a:lnTo>
                    <a:pt x="18" y="28"/>
                  </a:lnTo>
                  <a:lnTo>
                    <a:pt x="12" y="22"/>
                  </a:lnTo>
                  <a:lnTo>
                    <a:pt x="6" y="15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1"/>
                  </a:lnTo>
                  <a:lnTo>
                    <a:pt x="4" y="1"/>
                  </a:lnTo>
                  <a:lnTo>
                    <a:pt x="24" y="0"/>
                  </a:lnTo>
                  <a:lnTo>
                    <a:pt x="43" y="0"/>
                  </a:lnTo>
                  <a:lnTo>
                    <a:pt x="63" y="0"/>
                  </a:lnTo>
                  <a:lnTo>
                    <a:pt x="81" y="0"/>
                  </a:lnTo>
                  <a:lnTo>
                    <a:pt x="100" y="0"/>
                  </a:lnTo>
                  <a:lnTo>
                    <a:pt x="118" y="1"/>
                  </a:lnTo>
                  <a:lnTo>
                    <a:pt x="136" y="1"/>
                  </a:lnTo>
                  <a:lnTo>
                    <a:pt x="155" y="3"/>
                  </a:lnTo>
                  <a:lnTo>
                    <a:pt x="172" y="4"/>
                  </a:lnTo>
                  <a:lnTo>
                    <a:pt x="191" y="5"/>
                  </a:lnTo>
                  <a:lnTo>
                    <a:pt x="209" y="6"/>
                  </a:lnTo>
                  <a:lnTo>
                    <a:pt x="227" y="7"/>
                  </a:lnTo>
                  <a:lnTo>
                    <a:pt x="247" y="8"/>
                  </a:lnTo>
                  <a:lnTo>
                    <a:pt x="265" y="8"/>
                  </a:lnTo>
                  <a:lnTo>
                    <a:pt x="285" y="9"/>
                  </a:lnTo>
                  <a:lnTo>
                    <a:pt x="306" y="9"/>
                  </a:lnTo>
                  <a:close/>
                </a:path>
              </a:pathLst>
            </a:custGeom>
            <a:solidFill>
              <a:srgbClr val="967C6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2478" y="1817"/>
              <a:ext cx="165" cy="72"/>
            </a:xfrm>
            <a:custGeom>
              <a:avLst/>
              <a:gdLst>
                <a:gd name="T0" fmla="*/ 2 w 331"/>
                <a:gd name="T1" fmla="*/ 1 h 144"/>
                <a:gd name="T2" fmla="*/ 2 w 331"/>
                <a:gd name="T3" fmla="*/ 1 h 144"/>
                <a:gd name="T4" fmla="*/ 2 w 331"/>
                <a:gd name="T5" fmla="*/ 1 h 144"/>
                <a:gd name="T6" fmla="*/ 2 w 331"/>
                <a:gd name="T7" fmla="*/ 1 h 144"/>
                <a:gd name="T8" fmla="*/ 2 w 331"/>
                <a:gd name="T9" fmla="*/ 1 h 144"/>
                <a:gd name="T10" fmla="*/ 2 w 331"/>
                <a:gd name="T11" fmla="*/ 1 h 144"/>
                <a:gd name="T12" fmla="*/ 3 w 331"/>
                <a:gd name="T13" fmla="*/ 1 h 144"/>
                <a:gd name="T14" fmla="*/ 3 w 331"/>
                <a:gd name="T15" fmla="*/ 1 h 144"/>
                <a:gd name="T16" fmla="*/ 3 w 331"/>
                <a:gd name="T17" fmla="*/ 1 h 144"/>
                <a:gd name="T18" fmla="*/ 3 w 331"/>
                <a:gd name="T19" fmla="*/ 1 h 144"/>
                <a:gd name="T20" fmla="*/ 3 w 331"/>
                <a:gd name="T21" fmla="*/ 1 h 144"/>
                <a:gd name="T22" fmla="*/ 4 w 331"/>
                <a:gd name="T23" fmla="*/ 1 h 144"/>
                <a:gd name="T24" fmla="*/ 4 w 331"/>
                <a:gd name="T25" fmla="*/ 1 h 144"/>
                <a:gd name="T26" fmla="*/ 4 w 331"/>
                <a:gd name="T27" fmla="*/ 1 h 144"/>
                <a:gd name="T28" fmla="*/ 4 w 331"/>
                <a:gd name="T29" fmla="*/ 1 h 144"/>
                <a:gd name="T30" fmla="*/ 4 w 331"/>
                <a:gd name="T31" fmla="*/ 1 h 144"/>
                <a:gd name="T32" fmla="*/ 5 w 331"/>
                <a:gd name="T33" fmla="*/ 1 h 144"/>
                <a:gd name="T34" fmla="*/ 5 w 331"/>
                <a:gd name="T35" fmla="*/ 1 h 144"/>
                <a:gd name="T36" fmla="*/ 5 w 331"/>
                <a:gd name="T37" fmla="*/ 1 h 144"/>
                <a:gd name="T38" fmla="*/ 5 w 331"/>
                <a:gd name="T39" fmla="*/ 1 h 144"/>
                <a:gd name="T40" fmla="*/ 5 w 331"/>
                <a:gd name="T41" fmla="*/ 1 h 144"/>
                <a:gd name="T42" fmla="*/ 4 w 331"/>
                <a:gd name="T43" fmla="*/ 1 h 144"/>
                <a:gd name="T44" fmla="*/ 4 w 331"/>
                <a:gd name="T45" fmla="*/ 1 h 144"/>
                <a:gd name="T46" fmla="*/ 4 w 331"/>
                <a:gd name="T47" fmla="*/ 1 h 144"/>
                <a:gd name="T48" fmla="*/ 4 w 331"/>
                <a:gd name="T49" fmla="*/ 1 h 144"/>
                <a:gd name="T50" fmla="*/ 4 w 331"/>
                <a:gd name="T51" fmla="*/ 1 h 144"/>
                <a:gd name="T52" fmla="*/ 4 w 331"/>
                <a:gd name="T53" fmla="*/ 1 h 144"/>
                <a:gd name="T54" fmla="*/ 4 w 331"/>
                <a:gd name="T55" fmla="*/ 1 h 144"/>
                <a:gd name="T56" fmla="*/ 4 w 331"/>
                <a:gd name="T57" fmla="*/ 1 h 144"/>
                <a:gd name="T58" fmla="*/ 4 w 331"/>
                <a:gd name="T59" fmla="*/ 1 h 144"/>
                <a:gd name="T60" fmla="*/ 3 w 331"/>
                <a:gd name="T61" fmla="*/ 1 h 144"/>
                <a:gd name="T62" fmla="*/ 3 w 331"/>
                <a:gd name="T63" fmla="*/ 1 h 144"/>
                <a:gd name="T64" fmla="*/ 3 w 331"/>
                <a:gd name="T65" fmla="*/ 1 h 144"/>
                <a:gd name="T66" fmla="*/ 3 w 331"/>
                <a:gd name="T67" fmla="*/ 1 h 144"/>
                <a:gd name="T68" fmla="*/ 3 w 331"/>
                <a:gd name="T69" fmla="*/ 1 h 144"/>
                <a:gd name="T70" fmla="*/ 3 w 331"/>
                <a:gd name="T71" fmla="*/ 2 h 144"/>
                <a:gd name="T72" fmla="*/ 2 w 331"/>
                <a:gd name="T73" fmla="*/ 2 h 144"/>
                <a:gd name="T74" fmla="*/ 2 w 331"/>
                <a:gd name="T75" fmla="*/ 2 h 144"/>
                <a:gd name="T76" fmla="*/ 2 w 331"/>
                <a:gd name="T77" fmla="*/ 2 h 144"/>
                <a:gd name="T78" fmla="*/ 2 w 331"/>
                <a:gd name="T79" fmla="*/ 2 h 144"/>
                <a:gd name="T80" fmla="*/ 2 w 331"/>
                <a:gd name="T81" fmla="*/ 2 h 144"/>
                <a:gd name="T82" fmla="*/ 2 w 331"/>
                <a:gd name="T83" fmla="*/ 1 h 144"/>
                <a:gd name="T84" fmla="*/ 1 w 331"/>
                <a:gd name="T85" fmla="*/ 1 h 144"/>
                <a:gd name="T86" fmla="*/ 1 w 331"/>
                <a:gd name="T87" fmla="*/ 1 h 144"/>
                <a:gd name="T88" fmla="*/ 1 w 331"/>
                <a:gd name="T89" fmla="*/ 1 h 144"/>
                <a:gd name="T90" fmla="*/ 1 w 331"/>
                <a:gd name="T91" fmla="*/ 1 h 144"/>
                <a:gd name="T92" fmla="*/ 1 w 331"/>
                <a:gd name="T93" fmla="*/ 1 h 144"/>
                <a:gd name="T94" fmla="*/ 0 w 331"/>
                <a:gd name="T95" fmla="*/ 1 h 144"/>
                <a:gd name="T96" fmla="*/ 0 w 331"/>
                <a:gd name="T97" fmla="*/ 1 h 144"/>
                <a:gd name="T98" fmla="*/ 0 w 331"/>
                <a:gd name="T99" fmla="*/ 1 h 144"/>
                <a:gd name="T100" fmla="*/ 0 w 331"/>
                <a:gd name="T101" fmla="*/ 1 h 144"/>
                <a:gd name="T102" fmla="*/ 0 w 331"/>
                <a:gd name="T103" fmla="*/ 1 h 144"/>
                <a:gd name="T104" fmla="*/ 0 w 331"/>
                <a:gd name="T105" fmla="*/ 1 h 144"/>
                <a:gd name="T106" fmla="*/ 0 w 331"/>
                <a:gd name="T107" fmla="*/ 0 h 144"/>
                <a:gd name="T108" fmla="*/ 0 w 331"/>
                <a:gd name="T109" fmla="*/ 0 h 144"/>
                <a:gd name="T110" fmla="*/ 0 w 331"/>
                <a:gd name="T111" fmla="*/ 0 h 144"/>
                <a:gd name="T112" fmla="*/ 0 w 331"/>
                <a:gd name="T113" fmla="*/ 0 h 144"/>
                <a:gd name="T114" fmla="*/ 1 w 331"/>
                <a:gd name="T115" fmla="*/ 1 h 144"/>
                <a:gd name="T116" fmla="*/ 1 w 331"/>
                <a:gd name="T117" fmla="*/ 1 h 144"/>
                <a:gd name="T118" fmla="*/ 1 w 331"/>
                <a:gd name="T119" fmla="*/ 1 h 144"/>
                <a:gd name="T120" fmla="*/ 2 w 331"/>
                <a:gd name="T121" fmla="*/ 1 h 144"/>
                <a:gd name="T122" fmla="*/ 2 w 331"/>
                <a:gd name="T123" fmla="*/ 1 h 1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31"/>
                <a:gd name="T187" fmla="*/ 0 h 144"/>
                <a:gd name="T188" fmla="*/ 331 w 331"/>
                <a:gd name="T189" fmla="*/ 144 h 1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31" h="144">
                  <a:moveTo>
                    <a:pt x="151" y="3"/>
                  </a:moveTo>
                  <a:lnTo>
                    <a:pt x="153" y="7"/>
                  </a:lnTo>
                  <a:lnTo>
                    <a:pt x="159" y="4"/>
                  </a:lnTo>
                  <a:lnTo>
                    <a:pt x="166" y="3"/>
                  </a:lnTo>
                  <a:lnTo>
                    <a:pt x="174" y="3"/>
                  </a:lnTo>
                  <a:lnTo>
                    <a:pt x="182" y="4"/>
                  </a:lnTo>
                  <a:lnTo>
                    <a:pt x="197" y="4"/>
                  </a:lnTo>
                  <a:lnTo>
                    <a:pt x="212" y="6"/>
                  </a:lnTo>
                  <a:lnTo>
                    <a:pt x="226" y="7"/>
                  </a:lnTo>
                  <a:lnTo>
                    <a:pt x="241" y="8"/>
                  </a:lnTo>
                  <a:lnTo>
                    <a:pt x="255" y="9"/>
                  </a:lnTo>
                  <a:lnTo>
                    <a:pt x="269" y="9"/>
                  </a:lnTo>
                  <a:lnTo>
                    <a:pt x="283" y="9"/>
                  </a:lnTo>
                  <a:lnTo>
                    <a:pt x="297" y="9"/>
                  </a:lnTo>
                  <a:lnTo>
                    <a:pt x="305" y="16"/>
                  </a:lnTo>
                  <a:lnTo>
                    <a:pt x="313" y="22"/>
                  </a:lnTo>
                  <a:lnTo>
                    <a:pt x="323" y="29"/>
                  </a:lnTo>
                  <a:lnTo>
                    <a:pt x="331" y="33"/>
                  </a:lnTo>
                  <a:lnTo>
                    <a:pt x="328" y="38"/>
                  </a:lnTo>
                  <a:lnTo>
                    <a:pt x="324" y="38"/>
                  </a:lnTo>
                  <a:lnTo>
                    <a:pt x="320" y="38"/>
                  </a:lnTo>
                  <a:lnTo>
                    <a:pt x="317" y="38"/>
                  </a:lnTo>
                  <a:lnTo>
                    <a:pt x="310" y="44"/>
                  </a:lnTo>
                  <a:lnTo>
                    <a:pt x="302" y="49"/>
                  </a:lnTo>
                  <a:lnTo>
                    <a:pt x="294" y="55"/>
                  </a:lnTo>
                  <a:lnTo>
                    <a:pt x="287" y="61"/>
                  </a:lnTo>
                  <a:lnTo>
                    <a:pt x="279" y="65"/>
                  </a:lnTo>
                  <a:lnTo>
                    <a:pt x="271" y="71"/>
                  </a:lnTo>
                  <a:lnTo>
                    <a:pt x="263" y="77"/>
                  </a:lnTo>
                  <a:lnTo>
                    <a:pt x="256" y="84"/>
                  </a:lnTo>
                  <a:lnTo>
                    <a:pt x="245" y="90"/>
                  </a:lnTo>
                  <a:lnTo>
                    <a:pt x="235" y="97"/>
                  </a:lnTo>
                  <a:lnTo>
                    <a:pt x="225" y="103"/>
                  </a:lnTo>
                  <a:lnTo>
                    <a:pt x="214" y="112"/>
                  </a:lnTo>
                  <a:lnTo>
                    <a:pt x="204" y="120"/>
                  </a:lnTo>
                  <a:lnTo>
                    <a:pt x="194" y="128"/>
                  </a:lnTo>
                  <a:lnTo>
                    <a:pt x="184" y="136"/>
                  </a:lnTo>
                  <a:lnTo>
                    <a:pt x="174" y="144"/>
                  </a:lnTo>
                  <a:lnTo>
                    <a:pt x="164" y="138"/>
                  </a:lnTo>
                  <a:lnTo>
                    <a:pt x="152" y="132"/>
                  </a:lnTo>
                  <a:lnTo>
                    <a:pt x="141" y="129"/>
                  </a:lnTo>
                  <a:lnTo>
                    <a:pt x="128" y="125"/>
                  </a:lnTo>
                  <a:lnTo>
                    <a:pt x="115" y="123"/>
                  </a:lnTo>
                  <a:lnTo>
                    <a:pt x="104" y="122"/>
                  </a:lnTo>
                  <a:lnTo>
                    <a:pt x="91" y="122"/>
                  </a:lnTo>
                  <a:lnTo>
                    <a:pt x="80" y="123"/>
                  </a:lnTo>
                  <a:lnTo>
                    <a:pt x="68" y="108"/>
                  </a:lnTo>
                  <a:lnTo>
                    <a:pt x="58" y="93"/>
                  </a:lnTo>
                  <a:lnTo>
                    <a:pt x="47" y="77"/>
                  </a:lnTo>
                  <a:lnTo>
                    <a:pt x="37" y="62"/>
                  </a:lnTo>
                  <a:lnTo>
                    <a:pt x="27" y="46"/>
                  </a:lnTo>
                  <a:lnTo>
                    <a:pt x="17" y="31"/>
                  </a:lnTo>
                  <a:lnTo>
                    <a:pt x="8" y="15"/>
                  </a:lnTo>
                  <a:lnTo>
                    <a:pt x="0" y="0"/>
                  </a:lnTo>
                  <a:lnTo>
                    <a:pt x="19" y="0"/>
                  </a:lnTo>
                  <a:lnTo>
                    <a:pt x="37" y="0"/>
                  </a:lnTo>
                  <a:lnTo>
                    <a:pt x="57" y="0"/>
                  </a:lnTo>
                  <a:lnTo>
                    <a:pt x="76" y="1"/>
                  </a:lnTo>
                  <a:lnTo>
                    <a:pt x="95" y="1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51" y="3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1933" y="1881"/>
              <a:ext cx="463" cy="260"/>
            </a:xfrm>
            <a:custGeom>
              <a:avLst/>
              <a:gdLst>
                <a:gd name="T0" fmla="*/ 5 w 925"/>
                <a:gd name="T1" fmla="*/ 1 h 519"/>
                <a:gd name="T2" fmla="*/ 6 w 925"/>
                <a:gd name="T3" fmla="*/ 2 h 519"/>
                <a:gd name="T4" fmla="*/ 7 w 925"/>
                <a:gd name="T5" fmla="*/ 2 h 519"/>
                <a:gd name="T6" fmla="*/ 7 w 925"/>
                <a:gd name="T7" fmla="*/ 2 h 519"/>
                <a:gd name="T8" fmla="*/ 7 w 925"/>
                <a:gd name="T9" fmla="*/ 2 h 519"/>
                <a:gd name="T10" fmla="*/ 7 w 925"/>
                <a:gd name="T11" fmla="*/ 2 h 519"/>
                <a:gd name="T12" fmla="*/ 6 w 925"/>
                <a:gd name="T13" fmla="*/ 2 h 519"/>
                <a:gd name="T14" fmla="*/ 7 w 925"/>
                <a:gd name="T15" fmla="*/ 1 h 519"/>
                <a:gd name="T16" fmla="*/ 7 w 925"/>
                <a:gd name="T17" fmla="*/ 1 h 519"/>
                <a:gd name="T18" fmla="*/ 8 w 925"/>
                <a:gd name="T19" fmla="*/ 1 h 519"/>
                <a:gd name="T20" fmla="*/ 9 w 925"/>
                <a:gd name="T21" fmla="*/ 2 h 519"/>
                <a:gd name="T22" fmla="*/ 9 w 925"/>
                <a:gd name="T23" fmla="*/ 2 h 519"/>
                <a:gd name="T24" fmla="*/ 10 w 925"/>
                <a:gd name="T25" fmla="*/ 2 h 519"/>
                <a:gd name="T26" fmla="*/ 11 w 925"/>
                <a:gd name="T27" fmla="*/ 2 h 519"/>
                <a:gd name="T28" fmla="*/ 12 w 925"/>
                <a:gd name="T29" fmla="*/ 3 h 519"/>
                <a:gd name="T30" fmla="*/ 13 w 925"/>
                <a:gd name="T31" fmla="*/ 3 h 519"/>
                <a:gd name="T32" fmla="*/ 14 w 925"/>
                <a:gd name="T33" fmla="*/ 4 h 519"/>
                <a:gd name="T34" fmla="*/ 14 w 925"/>
                <a:gd name="T35" fmla="*/ 5 h 519"/>
                <a:gd name="T36" fmla="*/ 14 w 925"/>
                <a:gd name="T37" fmla="*/ 7 h 519"/>
                <a:gd name="T38" fmla="*/ 14 w 925"/>
                <a:gd name="T39" fmla="*/ 7 h 519"/>
                <a:gd name="T40" fmla="*/ 14 w 925"/>
                <a:gd name="T41" fmla="*/ 7 h 519"/>
                <a:gd name="T42" fmla="*/ 15 w 925"/>
                <a:gd name="T43" fmla="*/ 7 h 519"/>
                <a:gd name="T44" fmla="*/ 15 w 925"/>
                <a:gd name="T45" fmla="*/ 7 h 519"/>
                <a:gd name="T46" fmla="*/ 15 w 925"/>
                <a:gd name="T47" fmla="*/ 8 h 519"/>
                <a:gd name="T48" fmla="*/ 15 w 925"/>
                <a:gd name="T49" fmla="*/ 9 h 519"/>
                <a:gd name="T50" fmla="*/ 14 w 925"/>
                <a:gd name="T51" fmla="*/ 9 h 519"/>
                <a:gd name="T52" fmla="*/ 13 w 925"/>
                <a:gd name="T53" fmla="*/ 8 h 519"/>
                <a:gd name="T54" fmla="*/ 13 w 925"/>
                <a:gd name="T55" fmla="*/ 8 h 519"/>
                <a:gd name="T56" fmla="*/ 12 w 925"/>
                <a:gd name="T57" fmla="*/ 8 h 519"/>
                <a:gd name="T58" fmla="*/ 12 w 925"/>
                <a:gd name="T59" fmla="*/ 8 h 519"/>
                <a:gd name="T60" fmla="*/ 11 w 925"/>
                <a:gd name="T61" fmla="*/ 8 h 519"/>
                <a:gd name="T62" fmla="*/ 10 w 925"/>
                <a:gd name="T63" fmla="*/ 8 h 519"/>
                <a:gd name="T64" fmla="*/ 9 w 925"/>
                <a:gd name="T65" fmla="*/ 8 h 519"/>
                <a:gd name="T66" fmla="*/ 8 w 925"/>
                <a:gd name="T67" fmla="*/ 7 h 519"/>
                <a:gd name="T68" fmla="*/ 8 w 925"/>
                <a:gd name="T69" fmla="*/ 7 h 519"/>
                <a:gd name="T70" fmla="*/ 8 w 925"/>
                <a:gd name="T71" fmla="*/ 7 h 519"/>
                <a:gd name="T72" fmla="*/ 8 w 925"/>
                <a:gd name="T73" fmla="*/ 7 h 519"/>
                <a:gd name="T74" fmla="*/ 9 w 925"/>
                <a:gd name="T75" fmla="*/ 7 h 519"/>
                <a:gd name="T76" fmla="*/ 10 w 925"/>
                <a:gd name="T77" fmla="*/ 7 h 519"/>
                <a:gd name="T78" fmla="*/ 11 w 925"/>
                <a:gd name="T79" fmla="*/ 6 h 519"/>
                <a:gd name="T80" fmla="*/ 10 w 925"/>
                <a:gd name="T81" fmla="*/ 6 h 519"/>
                <a:gd name="T82" fmla="*/ 10 w 925"/>
                <a:gd name="T83" fmla="*/ 6 h 519"/>
                <a:gd name="T84" fmla="*/ 9 w 925"/>
                <a:gd name="T85" fmla="*/ 6 h 519"/>
                <a:gd name="T86" fmla="*/ 8 w 925"/>
                <a:gd name="T87" fmla="*/ 6 h 519"/>
                <a:gd name="T88" fmla="*/ 7 w 925"/>
                <a:gd name="T89" fmla="*/ 6 h 519"/>
                <a:gd name="T90" fmla="*/ 7 w 925"/>
                <a:gd name="T91" fmla="*/ 6 h 519"/>
                <a:gd name="T92" fmla="*/ 6 w 925"/>
                <a:gd name="T93" fmla="*/ 6 h 519"/>
                <a:gd name="T94" fmla="*/ 5 w 925"/>
                <a:gd name="T95" fmla="*/ 6 h 519"/>
                <a:gd name="T96" fmla="*/ 5 w 925"/>
                <a:gd name="T97" fmla="*/ 5 h 519"/>
                <a:gd name="T98" fmla="*/ 4 w 925"/>
                <a:gd name="T99" fmla="*/ 4 h 519"/>
                <a:gd name="T100" fmla="*/ 3 w 925"/>
                <a:gd name="T101" fmla="*/ 4 h 519"/>
                <a:gd name="T102" fmla="*/ 2 w 925"/>
                <a:gd name="T103" fmla="*/ 3 h 519"/>
                <a:gd name="T104" fmla="*/ 1 w 925"/>
                <a:gd name="T105" fmla="*/ 2 h 519"/>
                <a:gd name="T106" fmla="*/ 0 w 925"/>
                <a:gd name="T107" fmla="*/ 1 h 519"/>
                <a:gd name="T108" fmla="*/ 1 w 925"/>
                <a:gd name="T109" fmla="*/ 0 h 519"/>
                <a:gd name="T110" fmla="*/ 2 w 925"/>
                <a:gd name="T111" fmla="*/ 1 h 519"/>
                <a:gd name="T112" fmla="*/ 2 w 925"/>
                <a:gd name="T113" fmla="*/ 1 h 519"/>
                <a:gd name="T114" fmla="*/ 3 w 925"/>
                <a:gd name="T115" fmla="*/ 1 h 519"/>
                <a:gd name="T116" fmla="*/ 4 w 925"/>
                <a:gd name="T117" fmla="*/ 1 h 51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925"/>
                <a:gd name="T178" fmla="*/ 0 h 519"/>
                <a:gd name="T179" fmla="*/ 925 w 925"/>
                <a:gd name="T180" fmla="*/ 519 h 51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925" h="519">
                  <a:moveTo>
                    <a:pt x="223" y="28"/>
                  </a:moveTo>
                  <a:lnTo>
                    <a:pt x="238" y="33"/>
                  </a:lnTo>
                  <a:lnTo>
                    <a:pt x="260" y="42"/>
                  </a:lnTo>
                  <a:lnTo>
                    <a:pt x="286" y="54"/>
                  </a:lnTo>
                  <a:lnTo>
                    <a:pt x="315" y="67"/>
                  </a:lnTo>
                  <a:lnTo>
                    <a:pt x="344" y="82"/>
                  </a:lnTo>
                  <a:lnTo>
                    <a:pt x="368" y="97"/>
                  </a:lnTo>
                  <a:lnTo>
                    <a:pt x="388" y="111"/>
                  </a:lnTo>
                  <a:lnTo>
                    <a:pt x="398" y="123"/>
                  </a:lnTo>
                  <a:lnTo>
                    <a:pt x="403" y="126"/>
                  </a:lnTo>
                  <a:lnTo>
                    <a:pt x="407" y="125"/>
                  </a:lnTo>
                  <a:lnTo>
                    <a:pt x="412" y="124"/>
                  </a:lnTo>
                  <a:lnTo>
                    <a:pt x="417" y="125"/>
                  </a:lnTo>
                  <a:lnTo>
                    <a:pt x="425" y="119"/>
                  </a:lnTo>
                  <a:lnTo>
                    <a:pt x="426" y="111"/>
                  </a:lnTo>
                  <a:lnTo>
                    <a:pt x="422" y="103"/>
                  </a:lnTo>
                  <a:lnTo>
                    <a:pt x="415" y="94"/>
                  </a:lnTo>
                  <a:lnTo>
                    <a:pt x="406" y="85"/>
                  </a:lnTo>
                  <a:lnTo>
                    <a:pt x="396" y="78"/>
                  </a:lnTo>
                  <a:lnTo>
                    <a:pt x="388" y="71"/>
                  </a:lnTo>
                  <a:lnTo>
                    <a:pt x="382" y="66"/>
                  </a:lnTo>
                  <a:lnTo>
                    <a:pt x="390" y="65"/>
                  </a:lnTo>
                  <a:lnTo>
                    <a:pt x="399" y="64"/>
                  </a:lnTo>
                  <a:lnTo>
                    <a:pt x="410" y="62"/>
                  </a:lnTo>
                  <a:lnTo>
                    <a:pt x="419" y="61"/>
                  </a:lnTo>
                  <a:lnTo>
                    <a:pt x="429" y="59"/>
                  </a:lnTo>
                  <a:lnTo>
                    <a:pt x="438" y="61"/>
                  </a:lnTo>
                  <a:lnTo>
                    <a:pt x="445" y="63"/>
                  </a:lnTo>
                  <a:lnTo>
                    <a:pt x="452" y="66"/>
                  </a:lnTo>
                  <a:lnTo>
                    <a:pt x="463" y="62"/>
                  </a:lnTo>
                  <a:lnTo>
                    <a:pt x="479" y="64"/>
                  </a:lnTo>
                  <a:lnTo>
                    <a:pt x="498" y="71"/>
                  </a:lnTo>
                  <a:lnTo>
                    <a:pt x="519" y="81"/>
                  </a:lnTo>
                  <a:lnTo>
                    <a:pt x="540" y="93"/>
                  </a:lnTo>
                  <a:lnTo>
                    <a:pt x="558" y="106"/>
                  </a:lnTo>
                  <a:lnTo>
                    <a:pt x="573" y="116"/>
                  </a:lnTo>
                  <a:lnTo>
                    <a:pt x="582" y="123"/>
                  </a:lnTo>
                  <a:lnTo>
                    <a:pt x="603" y="117"/>
                  </a:lnTo>
                  <a:lnTo>
                    <a:pt x="625" y="115"/>
                  </a:lnTo>
                  <a:lnTo>
                    <a:pt x="647" y="112"/>
                  </a:lnTo>
                  <a:lnTo>
                    <a:pt x="669" y="114"/>
                  </a:lnTo>
                  <a:lnTo>
                    <a:pt x="691" y="116"/>
                  </a:lnTo>
                  <a:lnTo>
                    <a:pt x="713" y="119"/>
                  </a:lnTo>
                  <a:lnTo>
                    <a:pt x="733" y="125"/>
                  </a:lnTo>
                  <a:lnTo>
                    <a:pt x="754" y="132"/>
                  </a:lnTo>
                  <a:lnTo>
                    <a:pt x="777" y="142"/>
                  </a:lnTo>
                  <a:lnTo>
                    <a:pt x="801" y="155"/>
                  </a:lnTo>
                  <a:lnTo>
                    <a:pt x="824" y="172"/>
                  </a:lnTo>
                  <a:lnTo>
                    <a:pt x="846" y="192"/>
                  </a:lnTo>
                  <a:lnTo>
                    <a:pt x="863" y="215"/>
                  </a:lnTo>
                  <a:lnTo>
                    <a:pt x="875" y="239"/>
                  </a:lnTo>
                  <a:lnTo>
                    <a:pt x="880" y="264"/>
                  </a:lnTo>
                  <a:lnTo>
                    <a:pt x="876" y="291"/>
                  </a:lnTo>
                  <a:lnTo>
                    <a:pt x="870" y="314"/>
                  </a:lnTo>
                  <a:lnTo>
                    <a:pt x="867" y="341"/>
                  </a:lnTo>
                  <a:lnTo>
                    <a:pt x="859" y="367"/>
                  </a:lnTo>
                  <a:lnTo>
                    <a:pt x="843" y="387"/>
                  </a:lnTo>
                  <a:lnTo>
                    <a:pt x="840" y="395"/>
                  </a:lnTo>
                  <a:lnTo>
                    <a:pt x="845" y="400"/>
                  </a:lnTo>
                  <a:lnTo>
                    <a:pt x="853" y="404"/>
                  </a:lnTo>
                  <a:lnTo>
                    <a:pt x="860" y="407"/>
                  </a:lnTo>
                  <a:lnTo>
                    <a:pt x="872" y="398"/>
                  </a:lnTo>
                  <a:lnTo>
                    <a:pt x="878" y="389"/>
                  </a:lnTo>
                  <a:lnTo>
                    <a:pt x="884" y="381"/>
                  </a:lnTo>
                  <a:lnTo>
                    <a:pt x="891" y="372"/>
                  </a:lnTo>
                  <a:lnTo>
                    <a:pt x="900" y="387"/>
                  </a:lnTo>
                  <a:lnTo>
                    <a:pt x="908" y="403"/>
                  </a:lnTo>
                  <a:lnTo>
                    <a:pt x="914" y="421"/>
                  </a:lnTo>
                  <a:lnTo>
                    <a:pt x="919" y="442"/>
                  </a:lnTo>
                  <a:lnTo>
                    <a:pt x="922" y="461"/>
                  </a:lnTo>
                  <a:lnTo>
                    <a:pt x="925" y="482"/>
                  </a:lnTo>
                  <a:lnTo>
                    <a:pt x="925" y="502"/>
                  </a:lnTo>
                  <a:lnTo>
                    <a:pt x="925" y="519"/>
                  </a:lnTo>
                  <a:lnTo>
                    <a:pt x="913" y="518"/>
                  </a:lnTo>
                  <a:lnTo>
                    <a:pt x="902" y="518"/>
                  </a:lnTo>
                  <a:lnTo>
                    <a:pt x="890" y="517"/>
                  </a:lnTo>
                  <a:lnTo>
                    <a:pt x="878" y="516"/>
                  </a:lnTo>
                  <a:lnTo>
                    <a:pt x="867" y="514"/>
                  </a:lnTo>
                  <a:lnTo>
                    <a:pt x="855" y="514"/>
                  </a:lnTo>
                  <a:lnTo>
                    <a:pt x="844" y="513"/>
                  </a:lnTo>
                  <a:lnTo>
                    <a:pt x="832" y="512"/>
                  </a:lnTo>
                  <a:lnTo>
                    <a:pt x="821" y="511"/>
                  </a:lnTo>
                  <a:lnTo>
                    <a:pt x="808" y="511"/>
                  </a:lnTo>
                  <a:lnTo>
                    <a:pt x="797" y="510"/>
                  </a:lnTo>
                  <a:lnTo>
                    <a:pt x="785" y="509"/>
                  </a:lnTo>
                  <a:lnTo>
                    <a:pt x="774" y="509"/>
                  </a:lnTo>
                  <a:lnTo>
                    <a:pt x="762" y="508"/>
                  </a:lnTo>
                  <a:lnTo>
                    <a:pt x="749" y="508"/>
                  </a:lnTo>
                  <a:lnTo>
                    <a:pt x="738" y="506"/>
                  </a:lnTo>
                  <a:lnTo>
                    <a:pt x="738" y="505"/>
                  </a:lnTo>
                  <a:lnTo>
                    <a:pt x="718" y="502"/>
                  </a:lnTo>
                  <a:lnTo>
                    <a:pt x="699" y="498"/>
                  </a:lnTo>
                  <a:lnTo>
                    <a:pt x="679" y="495"/>
                  </a:lnTo>
                  <a:lnTo>
                    <a:pt x="660" y="490"/>
                  </a:lnTo>
                  <a:lnTo>
                    <a:pt x="640" y="484"/>
                  </a:lnTo>
                  <a:lnTo>
                    <a:pt x="620" y="480"/>
                  </a:lnTo>
                  <a:lnTo>
                    <a:pt x="601" y="473"/>
                  </a:lnTo>
                  <a:lnTo>
                    <a:pt x="582" y="467"/>
                  </a:lnTo>
                  <a:lnTo>
                    <a:pt x="563" y="460"/>
                  </a:lnTo>
                  <a:lnTo>
                    <a:pt x="543" y="452"/>
                  </a:lnTo>
                  <a:lnTo>
                    <a:pt x="525" y="445"/>
                  </a:lnTo>
                  <a:lnTo>
                    <a:pt x="506" y="437"/>
                  </a:lnTo>
                  <a:lnTo>
                    <a:pt x="487" y="428"/>
                  </a:lnTo>
                  <a:lnTo>
                    <a:pt x="468" y="420"/>
                  </a:lnTo>
                  <a:lnTo>
                    <a:pt x="451" y="411"/>
                  </a:lnTo>
                  <a:lnTo>
                    <a:pt x="433" y="402"/>
                  </a:lnTo>
                  <a:lnTo>
                    <a:pt x="440" y="402"/>
                  </a:lnTo>
                  <a:lnTo>
                    <a:pt x="451" y="402"/>
                  </a:lnTo>
                  <a:lnTo>
                    <a:pt x="465" y="402"/>
                  </a:lnTo>
                  <a:lnTo>
                    <a:pt x="480" y="400"/>
                  </a:lnTo>
                  <a:lnTo>
                    <a:pt x="498" y="399"/>
                  </a:lnTo>
                  <a:lnTo>
                    <a:pt x="517" y="398"/>
                  </a:lnTo>
                  <a:lnTo>
                    <a:pt x="536" y="397"/>
                  </a:lnTo>
                  <a:lnTo>
                    <a:pt x="556" y="395"/>
                  </a:lnTo>
                  <a:lnTo>
                    <a:pt x="574" y="392"/>
                  </a:lnTo>
                  <a:lnTo>
                    <a:pt x="593" y="390"/>
                  </a:lnTo>
                  <a:lnTo>
                    <a:pt x="609" y="385"/>
                  </a:lnTo>
                  <a:lnTo>
                    <a:pt x="624" y="382"/>
                  </a:lnTo>
                  <a:lnTo>
                    <a:pt x="635" y="376"/>
                  </a:lnTo>
                  <a:lnTo>
                    <a:pt x="643" y="370"/>
                  </a:lnTo>
                  <a:lnTo>
                    <a:pt x="648" y="365"/>
                  </a:lnTo>
                  <a:lnTo>
                    <a:pt x="649" y="357"/>
                  </a:lnTo>
                  <a:lnTo>
                    <a:pt x="637" y="353"/>
                  </a:lnTo>
                  <a:lnTo>
                    <a:pt x="620" y="351"/>
                  </a:lnTo>
                  <a:lnTo>
                    <a:pt x="602" y="351"/>
                  </a:lnTo>
                  <a:lnTo>
                    <a:pt x="581" y="351"/>
                  </a:lnTo>
                  <a:lnTo>
                    <a:pt x="561" y="352"/>
                  </a:lnTo>
                  <a:lnTo>
                    <a:pt x="541" y="353"/>
                  </a:lnTo>
                  <a:lnTo>
                    <a:pt x="523" y="354"/>
                  </a:lnTo>
                  <a:lnTo>
                    <a:pt x="509" y="357"/>
                  </a:lnTo>
                  <a:lnTo>
                    <a:pt x="494" y="357"/>
                  </a:lnTo>
                  <a:lnTo>
                    <a:pt x="479" y="358"/>
                  </a:lnTo>
                  <a:lnTo>
                    <a:pt x="464" y="358"/>
                  </a:lnTo>
                  <a:lnTo>
                    <a:pt x="448" y="359"/>
                  </a:lnTo>
                  <a:lnTo>
                    <a:pt x="433" y="359"/>
                  </a:lnTo>
                  <a:lnTo>
                    <a:pt x="417" y="359"/>
                  </a:lnTo>
                  <a:lnTo>
                    <a:pt x="402" y="358"/>
                  </a:lnTo>
                  <a:lnTo>
                    <a:pt x="385" y="357"/>
                  </a:lnTo>
                  <a:lnTo>
                    <a:pt x="372" y="360"/>
                  </a:lnTo>
                  <a:lnTo>
                    <a:pt x="359" y="360"/>
                  </a:lnTo>
                  <a:lnTo>
                    <a:pt x="346" y="355"/>
                  </a:lnTo>
                  <a:lnTo>
                    <a:pt x="335" y="349"/>
                  </a:lnTo>
                  <a:lnTo>
                    <a:pt x="323" y="341"/>
                  </a:lnTo>
                  <a:lnTo>
                    <a:pt x="312" y="331"/>
                  </a:lnTo>
                  <a:lnTo>
                    <a:pt x="300" y="324"/>
                  </a:lnTo>
                  <a:lnTo>
                    <a:pt x="289" y="319"/>
                  </a:lnTo>
                  <a:lnTo>
                    <a:pt x="267" y="301"/>
                  </a:lnTo>
                  <a:lnTo>
                    <a:pt x="245" y="284"/>
                  </a:lnTo>
                  <a:lnTo>
                    <a:pt x="224" y="267"/>
                  </a:lnTo>
                  <a:lnTo>
                    <a:pt x="205" y="248"/>
                  </a:lnTo>
                  <a:lnTo>
                    <a:pt x="185" y="230"/>
                  </a:lnTo>
                  <a:lnTo>
                    <a:pt x="165" y="211"/>
                  </a:lnTo>
                  <a:lnTo>
                    <a:pt x="147" y="193"/>
                  </a:lnTo>
                  <a:lnTo>
                    <a:pt x="129" y="173"/>
                  </a:lnTo>
                  <a:lnTo>
                    <a:pt x="111" y="154"/>
                  </a:lnTo>
                  <a:lnTo>
                    <a:pt x="94" y="134"/>
                  </a:lnTo>
                  <a:lnTo>
                    <a:pt x="78" y="114"/>
                  </a:lnTo>
                  <a:lnTo>
                    <a:pt x="62" y="93"/>
                  </a:lnTo>
                  <a:lnTo>
                    <a:pt x="46" y="71"/>
                  </a:lnTo>
                  <a:lnTo>
                    <a:pt x="29" y="49"/>
                  </a:lnTo>
                  <a:lnTo>
                    <a:pt x="15" y="26"/>
                  </a:lnTo>
                  <a:lnTo>
                    <a:pt x="0" y="3"/>
                  </a:lnTo>
                  <a:lnTo>
                    <a:pt x="11" y="1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1" y="0"/>
                  </a:lnTo>
                  <a:lnTo>
                    <a:pt x="66" y="1"/>
                  </a:lnTo>
                  <a:lnTo>
                    <a:pt x="81" y="2"/>
                  </a:lnTo>
                  <a:lnTo>
                    <a:pt x="96" y="4"/>
                  </a:lnTo>
                  <a:lnTo>
                    <a:pt x="111" y="6"/>
                  </a:lnTo>
                  <a:lnTo>
                    <a:pt x="127" y="9"/>
                  </a:lnTo>
                  <a:lnTo>
                    <a:pt x="142" y="11"/>
                  </a:lnTo>
                  <a:lnTo>
                    <a:pt x="157" y="14"/>
                  </a:lnTo>
                  <a:lnTo>
                    <a:pt x="171" y="18"/>
                  </a:lnTo>
                  <a:lnTo>
                    <a:pt x="185" y="20"/>
                  </a:lnTo>
                  <a:lnTo>
                    <a:pt x="199" y="24"/>
                  </a:lnTo>
                  <a:lnTo>
                    <a:pt x="211" y="26"/>
                  </a:lnTo>
                  <a:lnTo>
                    <a:pt x="223" y="28"/>
                  </a:lnTo>
                  <a:close/>
                </a:path>
              </a:pathLst>
            </a:custGeom>
            <a:solidFill>
              <a:srgbClr val="00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>
              <a:off x="2305" y="1916"/>
              <a:ext cx="191" cy="136"/>
            </a:xfrm>
            <a:custGeom>
              <a:avLst/>
              <a:gdLst>
                <a:gd name="T0" fmla="*/ 2 w 381"/>
                <a:gd name="T1" fmla="*/ 1 h 272"/>
                <a:gd name="T2" fmla="*/ 2 w 381"/>
                <a:gd name="T3" fmla="*/ 1 h 272"/>
                <a:gd name="T4" fmla="*/ 3 w 381"/>
                <a:gd name="T5" fmla="*/ 1 h 272"/>
                <a:gd name="T6" fmla="*/ 3 w 381"/>
                <a:gd name="T7" fmla="*/ 1 h 272"/>
                <a:gd name="T8" fmla="*/ 3 w 381"/>
                <a:gd name="T9" fmla="*/ 1 h 272"/>
                <a:gd name="T10" fmla="*/ 3 w 381"/>
                <a:gd name="T11" fmla="*/ 1 h 272"/>
                <a:gd name="T12" fmla="*/ 4 w 381"/>
                <a:gd name="T13" fmla="*/ 1 h 272"/>
                <a:gd name="T14" fmla="*/ 4 w 381"/>
                <a:gd name="T15" fmla="*/ 1 h 272"/>
                <a:gd name="T16" fmla="*/ 4 w 381"/>
                <a:gd name="T17" fmla="*/ 2 h 272"/>
                <a:gd name="T18" fmla="*/ 4 w 381"/>
                <a:gd name="T19" fmla="*/ 2 h 272"/>
                <a:gd name="T20" fmla="*/ 5 w 381"/>
                <a:gd name="T21" fmla="*/ 2 h 272"/>
                <a:gd name="T22" fmla="*/ 5 w 381"/>
                <a:gd name="T23" fmla="*/ 3 h 272"/>
                <a:gd name="T24" fmla="*/ 6 w 381"/>
                <a:gd name="T25" fmla="*/ 3 h 272"/>
                <a:gd name="T26" fmla="*/ 6 w 381"/>
                <a:gd name="T27" fmla="*/ 3 h 272"/>
                <a:gd name="T28" fmla="*/ 6 w 381"/>
                <a:gd name="T29" fmla="*/ 4 h 272"/>
                <a:gd name="T30" fmla="*/ 6 w 381"/>
                <a:gd name="T31" fmla="*/ 4 h 272"/>
                <a:gd name="T32" fmla="*/ 6 w 381"/>
                <a:gd name="T33" fmla="*/ 4 h 272"/>
                <a:gd name="T34" fmla="*/ 5 w 381"/>
                <a:gd name="T35" fmla="*/ 4 h 272"/>
                <a:gd name="T36" fmla="*/ 5 w 381"/>
                <a:gd name="T37" fmla="*/ 4 h 272"/>
                <a:gd name="T38" fmla="*/ 4 w 381"/>
                <a:gd name="T39" fmla="*/ 4 h 272"/>
                <a:gd name="T40" fmla="*/ 3 w 381"/>
                <a:gd name="T41" fmla="*/ 4 h 272"/>
                <a:gd name="T42" fmla="*/ 3 w 381"/>
                <a:gd name="T43" fmla="*/ 3 h 272"/>
                <a:gd name="T44" fmla="*/ 3 w 381"/>
                <a:gd name="T45" fmla="*/ 3 h 272"/>
                <a:gd name="T46" fmla="*/ 3 w 381"/>
                <a:gd name="T47" fmla="*/ 2 h 272"/>
                <a:gd name="T48" fmla="*/ 3 w 381"/>
                <a:gd name="T49" fmla="*/ 2 h 272"/>
                <a:gd name="T50" fmla="*/ 3 w 381"/>
                <a:gd name="T51" fmla="*/ 1 h 272"/>
                <a:gd name="T52" fmla="*/ 2 w 381"/>
                <a:gd name="T53" fmla="*/ 1 h 272"/>
                <a:gd name="T54" fmla="*/ 2 w 381"/>
                <a:gd name="T55" fmla="*/ 1 h 272"/>
                <a:gd name="T56" fmla="*/ 1 w 381"/>
                <a:gd name="T57" fmla="*/ 1 h 272"/>
                <a:gd name="T58" fmla="*/ 1 w 381"/>
                <a:gd name="T59" fmla="*/ 1 h 272"/>
                <a:gd name="T60" fmla="*/ 1 w 381"/>
                <a:gd name="T61" fmla="*/ 1 h 272"/>
                <a:gd name="T62" fmla="*/ 1 w 381"/>
                <a:gd name="T63" fmla="*/ 0 h 272"/>
                <a:gd name="T64" fmla="*/ 1 w 381"/>
                <a:gd name="T65" fmla="*/ 1 h 272"/>
                <a:gd name="T66" fmla="*/ 2 w 381"/>
                <a:gd name="T67" fmla="*/ 1 h 272"/>
                <a:gd name="T68" fmla="*/ 2 w 381"/>
                <a:gd name="T69" fmla="*/ 1 h 2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81"/>
                <a:gd name="T106" fmla="*/ 0 h 272"/>
                <a:gd name="T107" fmla="*/ 381 w 381"/>
                <a:gd name="T108" fmla="*/ 272 h 27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81" h="272">
                  <a:moveTo>
                    <a:pt x="94" y="2"/>
                  </a:moveTo>
                  <a:lnTo>
                    <a:pt x="99" y="5"/>
                  </a:lnTo>
                  <a:lnTo>
                    <a:pt x="103" y="3"/>
                  </a:lnTo>
                  <a:lnTo>
                    <a:pt x="109" y="2"/>
                  </a:lnTo>
                  <a:lnTo>
                    <a:pt x="114" y="6"/>
                  </a:lnTo>
                  <a:lnTo>
                    <a:pt x="147" y="40"/>
                  </a:lnTo>
                  <a:lnTo>
                    <a:pt x="149" y="45"/>
                  </a:lnTo>
                  <a:lnTo>
                    <a:pt x="155" y="52"/>
                  </a:lnTo>
                  <a:lnTo>
                    <a:pt x="161" y="59"/>
                  </a:lnTo>
                  <a:lnTo>
                    <a:pt x="163" y="67"/>
                  </a:lnTo>
                  <a:lnTo>
                    <a:pt x="172" y="74"/>
                  </a:lnTo>
                  <a:lnTo>
                    <a:pt x="181" y="81"/>
                  </a:lnTo>
                  <a:lnTo>
                    <a:pt x="189" y="87"/>
                  </a:lnTo>
                  <a:lnTo>
                    <a:pt x="196" y="96"/>
                  </a:lnTo>
                  <a:lnTo>
                    <a:pt x="202" y="105"/>
                  </a:lnTo>
                  <a:lnTo>
                    <a:pt x="208" y="113"/>
                  </a:lnTo>
                  <a:lnTo>
                    <a:pt x="214" y="123"/>
                  </a:lnTo>
                  <a:lnTo>
                    <a:pt x="221" y="134"/>
                  </a:lnTo>
                  <a:lnTo>
                    <a:pt x="228" y="134"/>
                  </a:lnTo>
                  <a:lnTo>
                    <a:pt x="244" y="149"/>
                  </a:lnTo>
                  <a:lnTo>
                    <a:pt x="260" y="165"/>
                  </a:lnTo>
                  <a:lnTo>
                    <a:pt x="276" y="181"/>
                  </a:lnTo>
                  <a:lnTo>
                    <a:pt x="292" y="197"/>
                  </a:lnTo>
                  <a:lnTo>
                    <a:pt x="308" y="213"/>
                  </a:lnTo>
                  <a:lnTo>
                    <a:pt x="326" y="228"/>
                  </a:lnTo>
                  <a:lnTo>
                    <a:pt x="343" y="242"/>
                  </a:lnTo>
                  <a:lnTo>
                    <a:pt x="361" y="255"/>
                  </a:lnTo>
                  <a:lnTo>
                    <a:pt x="363" y="253"/>
                  </a:lnTo>
                  <a:lnTo>
                    <a:pt x="381" y="268"/>
                  </a:lnTo>
                  <a:lnTo>
                    <a:pt x="376" y="271"/>
                  </a:lnTo>
                  <a:lnTo>
                    <a:pt x="368" y="271"/>
                  </a:lnTo>
                  <a:lnTo>
                    <a:pt x="359" y="271"/>
                  </a:lnTo>
                  <a:lnTo>
                    <a:pt x="353" y="268"/>
                  </a:lnTo>
                  <a:lnTo>
                    <a:pt x="333" y="271"/>
                  </a:lnTo>
                  <a:lnTo>
                    <a:pt x="313" y="272"/>
                  </a:lnTo>
                  <a:lnTo>
                    <a:pt x="295" y="272"/>
                  </a:lnTo>
                  <a:lnTo>
                    <a:pt x="276" y="271"/>
                  </a:lnTo>
                  <a:lnTo>
                    <a:pt x="258" y="271"/>
                  </a:lnTo>
                  <a:lnTo>
                    <a:pt x="238" y="270"/>
                  </a:lnTo>
                  <a:lnTo>
                    <a:pt x="219" y="271"/>
                  </a:lnTo>
                  <a:lnTo>
                    <a:pt x="197" y="272"/>
                  </a:lnTo>
                  <a:lnTo>
                    <a:pt x="192" y="264"/>
                  </a:lnTo>
                  <a:lnTo>
                    <a:pt x="185" y="257"/>
                  </a:lnTo>
                  <a:lnTo>
                    <a:pt x="179" y="249"/>
                  </a:lnTo>
                  <a:lnTo>
                    <a:pt x="178" y="240"/>
                  </a:lnTo>
                  <a:lnTo>
                    <a:pt x="185" y="219"/>
                  </a:lnTo>
                  <a:lnTo>
                    <a:pt x="187" y="197"/>
                  </a:lnTo>
                  <a:lnTo>
                    <a:pt x="186" y="174"/>
                  </a:lnTo>
                  <a:lnTo>
                    <a:pt x="182" y="152"/>
                  </a:lnTo>
                  <a:lnTo>
                    <a:pt x="175" y="131"/>
                  </a:lnTo>
                  <a:lnTo>
                    <a:pt x="166" y="111"/>
                  </a:lnTo>
                  <a:lnTo>
                    <a:pt x="155" y="93"/>
                  </a:lnTo>
                  <a:lnTo>
                    <a:pt x="144" y="77"/>
                  </a:lnTo>
                  <a:lnTo>
                    <a:pt x="128" y="63"/>
                  </a:lnTo>
                  <a:lnTo>
                    <a:pt x="110" y="52"/>
                  </a:lnTo>
                  <a:lnTo>
                    <a:pt x="93" y="40"/>
                  </a:lnTo>
                  <a:lnTo>
                    <a:pt x="76" y="31"/>
                  </a:lnTo>
                  <a:lnTo>
                    <a:pt x="58" y="22"/>
                  </a:lnTo>
                  <a:lnTo>
                    <a:pt x="39" y="14"/>
                  </a:lnTo>
                  <a:lnTo>
                    <a:pt x="20" y="8"/>
                  </a:lnTo>
                  <a:lnTo>
                    <a:pt x="0" y="2"/>
                  </a:lnTo>
                  <a:lnTo>
                    <a:pt x="9" y="1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39" y="1"/>
                  </a:lnTo>
                  <a:lnTo>
                    <a:pt x="49" y="1"/>
                  </a:lnTo>
                  <a:lnTo>
                    <a:pt x="58" y="2"/>
                  </a:lnTo>
                  <a:lnTo>
                    <a:pt x="68" y="3"/>
                  </a:lnTo>
                  <a:lnTo>
                    <a:pt x="77" y="5"/>
                  </a:lnTo>
                  <a:lnTo>
                    <a:pt x="94" y="2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1994" y="1935"/>
              <a:ext cx="282" cy="83"/>
            </a:xfrm>
            <a:custGeom>
              <a:avLst/>
              <a:gdLst>
                <a:gd name="T0" fmla="*/ 3 w 563"/>
                <a:gd name="T1" fmla="*/ 1 h 165"/>
                <a:gd name="T2" fmla="*/ 3 w 563"/>
                <a:gd name="T3" fmla="*/ 1 h 165"/>
                <a:gd name="T4" fmla="*/ 4 w 563"/>
                <a:gd name="T5" fmla="*/ 1 h 165"/>
                <a:gd name="T6" fmla="*/ 4 w 563"/>
                <a:gd name="T7" fmla="*/ 1 h 165"/>
                <a:gd name="T8" fmla="*/ 4 w 563"/>
                <a:gd name="T9" fmla="*/ 1 h 165"/>
                <a:gd name="T10" fmla="*/ 5 w 563"/>
                <a:gd name="T11" fmla="*/ 1 h 165"/>
                <a:gd name="T12" fmla="*/ 5 w 563"/>
                <a:gd name="T13" fmla="*/ 2 h 165"/>
                <a:gd name="T14" fmla="*/ 5 w 563"/>
                <a:gd name="T15" fmla="*/ 2 h 165"/>
                <a:gd name="T16" fmla="*/ 6 w 563"/>
                <a:gd name="T17" fmla="*/ 2 h 165"/>
                <a:gd name="T18" fmla="*/ 6 w 563"/>
                <a:gd name="T19" fmla="*/ 2 h 165"/>
                <a:gd name="T20" fmla="*/ 6 w 563"/>
                <a:gd name="T21" fmla="*/ 2 h 165"/>
                <a:gd name="T22" fmla="*/ 7 w 563"/>
                <a:gd name="T23" fmla="*/ 2 h 165"/>
                <a:gd name="T24" fmla="*/ 7 w 563"/>
                <a:gd name="T25" fmla="*/ 2 h 165"/>
                <a:gd name="T26" fmla="*/ 8 w 563"/>
                <a:gd name="T27" fmla="*/ 2 h 165"/>
                <a:gd name="T28" fmla="*/ 8 w 563"/>
                <a:gd name="T29" fmla="*/ 2 h 165"/>
                <a:gd name="T30" fmla="*/ 8 w 563"/>
                <a:gd name="T31" fmla="*/ 2 h 165"/>
                <a:gd name="T32" fmla="*/ 9 w 563"/>
                <a:gd name="T33" fmla="*/ 2 h 165"/>
                <a:gd name="T34" fmla="*/ 9 w 563"/>
                <a:gd name="T35" fmla="*/ 2 h 165"/>
                <a:gd name="T36" fmla="*/ 9 w 563"/>
                <a:gd name="T37" fmla="*/ 2 h 165"/>
                <a:gd name="T38" fmla="*/ 9 w 563"/>
                <a:gd name="T39" fmla="*/ 2 h 165"/>
                <a:gd name="T40" fmla="*/ 9 w 563"/>
                <a:gd name="T41" fmla="*/ 2 h 165"/>
                <a:gd name="T42" fmla="*/ 9 w 563"/>
                <a:gd name="T43" fmla="*/ 2 h 165"/>
                <a:gd name="T44" fmla="*/ 9 w 563"/>
                <a:gd name="T45" fmla="*/ 2 h 165"/>
                <a:gd name="T46" fmla="*/ 9 w 563"/>
                <a:gd name="T47" fmla="*/ 2 h 165"/>
                <a:gd name="T48" fmla="*/ 8 w 563"/>
                <a:gd name="T49" fmla="*/ 2 h 165"/>
                <a:gd name="T50" fmla="*/ 8 w 563"/>
                <a:gd name="T51" fmla="*/ 2 h 165"/>
                <a:gd name="T52" fmla="*/ 8 w 563"/>
                <a:gd name="T53" fmla="*/ 2 h 165"/>
                <a:gd name="T54" fmla="*/ 7 w 563"/>
                <a:gd name="T55" fmla="*/ 2 h 165"/>
                <a:gd name="T56" fmla="*/ 7 w 563"/>
                <a:gd name="T57" fmla="*/ 2 h 165"/>
                <a:gd name="T58" fmla="*/ 6 w 563"/>
                <a:gd name="T59" fmla="*/ 3 h 165"/>
                <a:gd name="T60" fmla="*/ 6 w 563"/>
                <a:gd name="T61" fmla="*/ 3 h 165"/>
                <a:gd name="T62" fmla="*/ 6 w 563"/>
                <a:gd name="T63" fmla="*/ 3 h 165"/>
                <a:gd name="T64" fmla="*/ 6 w 563"/>
                <a:gd name="T65" fmla="*/ 3 h 165"/>
                <a:gd name="T66" fmla="*/ 6 w 563"/>
                <a:gd name="T67" fmla="*/ 3 h 165"/>
                <a:gd name="T68" fmla="*/ 5 w 563"/>
                <a:gd name="T69" fmla="*/ 3 h 165"/>
                <a:gd name="T70" fmla="*/ 5 w 563"/>
                <a:gd name="T71" fmla="*/ 2 h 165"/>
                <a:gd name="T72" fmla="*/ 4 w 563"/>
                <a:gd name="T73" fmla="*/ 2 h 165"/>
                <a:gd name="T74" fmla="*/ 4 w 563"/>
                <a:gd name="T75" fmla="*/ 2 h 165"/>
                <a:gd name="T76" fmla="*/ 3 w 563"/>
                <a:gd name="T77" fmla="*/ 2 h 165"/>
                <a:gd name="T78" fmla="*/ 3 w 563"/>
                <a:gd name="T79" fmla="*/ 2 h 165"/>
                <a:gd name="T80" fmla="*/ 3 w 563"/>
                <a:gd name="T81" fmla="*/ 2 h 165"/>
                <a:gd name="T82" fmla="*/ 3 w 563"/>
                <a:gd name="T83" fmla="*/ 2 h 165"/>
                <a:gd name="T84" fmla="*/ 3 w 563"/>
                <a:gd name="T85" fmla="*/ 2 h 165"/>
                <a:gd name="T86" fmla="*/ 3 w 563"/>
                <a:gd name="T87" fmla="*/ 2 h 165"/>
                <a:gd name="T88" fmla="*/ 3 w 563"/>
                <a:gd name="T89" fmla="*/ 2 h 165"/>
                <a:gd name="T90" fmla="*/ 3 w 563"/>
                <a:gd name="T91" fmla="*/ 2 h 165"/>
                <a:gd name="T92" fmla="*/ 2 w 563"/>
                <a:gd name="T93" fmla="*/ 2 h 165"/>
                <a:gd name="T94" fmla="*/ 2 w 563"/>
                <a:gd name="T95" fmla="*/ 2 h 165"/>
                <a:gd name="T96" fmla="*/ 1 w 563"/>
                <a:gd name="T97" fmla="*/ 1 h 165"/>
                <a:gd name="T98" fmla="*/ 1 w 563"/>
                <a:gd name="T99" fmla="*/ 1 h 165"/>
                <a:gd name="T100" fmla="*/ 0 w 563"/>
                <a:gd name="T101" fmla="*/ 1 h 165"/>
                <a:gd name="T102" fmla="*/ 1 w 563"/>
                <a:gd name="T103" fmla="*/ 1 h 165"/>
                <a:gd name="T104" fmla="*/ 1 w 563"/>
                <a:gd name="T105" fmla="*/ 1 h 165"/>
                <a:gd name="T106" fmla="*/ 1 w 563"/>
                <a:gd name="T107" fmla="*/ 1 h 165"/>
                <a:gd name="T108" fmla="*/ 2 w 563"/>
                <a:gd name="T109" fmla="*/ 1 h 165"/>
                <a:gd name="T110" fmla="*/ 2 w 563"/>
                <a:gd name="T111" fmla="*/ 1 h 16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63"/>
                <a:gd name="T169" fmla="*/ 0 h 165"/>
                <a:gd name="T170" fmla="*/ 563 w 563"/>
                <a:gd name="T171" fmla="*/ 165 h 165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63" h="165">
                  <a:moveTo>
                    <a:pt x="117" y="53"/>
                  </a:moveTo>
                  <a:lnTo>
                    <a:pt x="133" y="51"/>
                  </a:lnTo>
                  <a:lnTo>
                    <a:pt x="149" y="49"/>
                  </a:lnTo>
                  <a:lnTo>
                    <a:pt x="164" y="48"/>
                  </a:lnTo>
                  <a:lnTo>
                    <a:pt x="179" y="48"/>
                  </a:lnTo>
                  <a:lnTo>
                    <a:pt x="195" y="48"/>
                  </a:lnTo>
                  <a:lnTo>
                    <a:pt x="210" y="49"/>
                  </a:lnTo>
                  <a:lnTo>
                    <a:pt x="225" y="51"/>
                  </a:lnTo>
                  <a:lnTo>
                    <a:pt x="242" y="53"/>
                  </a:lnTo>
                  <a:lnTo>
                    <a:pt x="253" y="56"/>
                  </a:lnTo>
                  <a:lnTo>
                    <a:pt x="265" y="60"/>
                  </a:lnTo>
                  <a:lnTo>
                    <a:pt x="277" y="64"/>
                  </a:lnTo>
                  <a:lnTo>
                    <a:pt x="289" y="69"/>
                  </a:lnTo>
                  <a:lnTo>
                    <a:pt x="299" y="76"/>
                  </a:lnTo>
                  <a:lnTo>
                    <a:pt x="310" y="83"/>
                  </a:lnTo>
                  <a:lnTo>
                    <a:pt x="319" y="91"/>
                  </a:lnTo>
                  <a:lnTo>
                    <a:pt x="328" y="100"/>
                  </a:lnTo>
                  <a:lnTo>
                    <a:pt x="339" y="98"/>
                  </a:lnTo>
                  <a:lnTo>
                    <a:pt x="351" y="94"/>
                  </a:lnTo>
                  <a:lnTo>
                    <a:pt x="361" y="91"/>
                  </a:lnTo>
                  <a:lnTo>
                    <a:pt x="373" y="88"/>
                  </a:lnTo>
                  <a:lnTo>
                    <a:pt x="384" y="84"/>
                  </a:lnTo>
                  <a:lnTo>
                    <a:pt x="395" y="82"/>
                  </a:lnTo>
                  <a:lnTo>
                    <a:pt x="406" y="81"/>
                  </a:lnTo>
                  <a:lnTo>
                    <a:pt x="418" y="81"/>
                  </a:lnTo>
                  <a:lnTo>
                    <a:pt x="429" y="79"/>
                  </a:lnTo>
                  <a:lnTo>
                    <a:pt x="441" y="78"/>
                  </a:lnTo>
                  <a:lnTo>
                    <a:pt x="452" y="78"/>
                  </a:lnTo>
                  <a:lnTo>
                    <a:pt x="464" y="78"/>
                  </a:lnTo>
                  <a:lnTo>
                    <a:pt x="474" y="78"/>
                  </a:lnTo>
                  <a:lnTo>
                    <a:pt x="486" y="79"/>
                  </a:lnTo>
                  <a:lnTo>
                    <a:pt x="498" y="81"/>
                  </a:lnTo>
                  <a:lnTo>
                    <a:pt x="512" y="82"/>
                  </a:lnTo>
                  <a:lnTo>
                    <a:pt x="518" y="84"/>
                  </a:lnTo>
                  <a:lnTo>
                    <a:pt x="524" y="86"/>
                  </a:lnTo>
                  <a:lnTo>
                    <a:pt x="531" y="89"/>
                  </a:lnTo>
                  <a:lnTo>
                    <a:pt x="538" y="90"/>
                  </a:lnTo>
                  <a:lnTo>
                    <a:pt x="543" y="92"/>
                  </a:lnTo>
                  <a:lnTo>
                    <a:pt x="550" y="96"/>
                  </a:lnTo>
                  <a:lnTo>
                    <a:pt x="557" y="99"/>
                  </a:lnTo>
                  <a:lnTo>
                    <a:pt x="563" y="102"/>
                  </a:lnTo>
                  <a:lnTo>
                    <a:pt x="561" y="107"/>
                  </a:lnTo>
                  <a:lnTo>
                    <a:pt x="558" y="111"/>
                  </a:lnTo>
                  <a:lnTo>
                    <a:pt x="555" y="114"/>
                  </a:lnTo>
                  <a:lnTo>
                    <a:pt x="550" y="116"/>
                  </a:lnTo>
                  <a:lnTo>
                    <a:pt x="542" y="114"/>
                  </a:lnTo>
                  <a:lnTo>
                    <a:pt x="535" y="114"/>
                  </a:lnTo>
                  <a:lnTo>
                    <a:pt x="527" y="114"/>
                  </a:lnTo>
                  <a:lnTo>
                    <a:pt x="520" y="114"/>
                  </a:lnTo>
                  <a:lnTo>
                    <a:pt x="512" y="115"/>
                  </a:lnTo>
                  <a:lnTo>
                    <a:pt x="505" y="115"/>
                  </a:lnTo>
                  <a:lnTo>
                    <a:pt x="498" y="114"/>
                  </a:lnTo>
                  <a:lnTo>
                    <a:pt x="492" y="112"/>
                  </a:lnTo>
                  <a:lnTo>
                    <a:pt x="474" y="114"/>
                  </a:lnTo>
                  <a:lnTo>
                    <a:pt x="456" y="117"/>
                  </a:lnTo>
                  <a:lnTo>
                    <a:pt x="437" y="120"/>
                  </a:lnTo>
                  <a:lnTo>
                    <a:pt x="420" y="122"/>
                  </a:lnTo>
                  <a:lnTo>
                    <a:pt x="402" y="127"/>
                  </a:lnTo>
                  <a:lnTo>
                    <a:pt x="384" y="131"/>
                  </a:lnTo>
                  <a:lnTo>
                    <a:pt x="368" y="137"/>
                  </a:lnTo>
                  <a:lnTo>
                    <a:pt x="352" y="144"/>
                  </a:lnTo>
                  <a:lnTo>
                    <a:pt x="353" y="150"/>
                  </a:lnTo>
                  <a:lnTo>
                    <a:pt x="352" y="155"/>
                  </a:lnTo>
                  <a:lnTo>
                    <a:pt x="350" y="161"/>
                  </a:lnTo>
                  <a:lnTo>
                    <a:pt x="345" y="165"/>
                  </a:lnTo>
                  <a:lnTo>
                    <a:pt x="338" y="165"/>
                  </a:lnTo>
                  <a:lnTo>
                    <a:pt x="334" y="160"/>
                  </a:lnTo>
                  <a:lnTo>
                    <a:pt x="329" y="155"/>
                  </a:lnTo>
                  <a:lnTo>
                    <a:pt x="321" y="154"/>
                  </a:lnTo>
                  <a:lnTo>
                    <a:pt x="311" y="137"/>
                  </a:lnTo>
                  <a:lnTo>
                    <a:pt x="297" y="122"/>
                  </a:lnTo>
                  <a:lnTo>
                    <a:pt x="282" y="111"/>
                  </a:lnTo>
                  <a:lnTo>
                    <a:pt x="265" y="100"/>
                  </a:lnTo>
                  <a:lnTo>
                    <a:pt x="245" y="91"/>
                  </a:lnTo>
                  <a:lnTo>
                    <a:pt x="225" y="85"/>
                  </a:lnTo>
                  <a:lnTo>
                    <a:pt x="205" y="79"/>
                  </a:lnTo>
                  <a:lnTo>
                    <a:pt x="184" y="75"/>
                  </a:lnTo>
                  <a:lnTo>
                    <a:pt x="180" y="78"/>
                  </a:lnTo>
                  <a:lnTo>
                    <a:pt x="177" y="78"/>
                  </a:lnTo>
                  <a:lnTo>
                    <a:pt x="172" y="77"/>
                  </a:lnTo>
                  <a:lnTo>
                    <a:pt x="168" y="75"/>
                  </a:lnTo>
                  <a:lnTo>
                    <a:pt x="160" y="75"/>
                  </a:lnTo>
                  <a:lnTo>
                    <a:pt x="152" y="76"/>
                  </a:lnTo>
                  <a:lnTo>
                    <a:pt x="144" y="77"/>
                  </a:lnTo>
                  <a:lnTo>
                    <a:pt x="137" y="81"/>
                  </a:lnTo>
                  <a:lnTo>
                    <a:pt x="144" y="88"/>
                  </a:lnTo>
                  <a:lnTo>
                    <a:pt x="151" y="93"/>
                  </a:lnTo>
                  <a:lnTo>
                    <a:pt x="156" y="100"/>
                  </a:lnTo>
                  <a:lnTo>
                    <a:pt x="159" y="109"/>
                  </a:lnTo>
                  <a:lnTo>
                    <a:pt x="154" y="115"/>
                  </a:lnTo>
                  <a:lnTo>
                    <a:pt x="147" y="117"/>
                  </a:lnTo>
                  <a:lnTo>
                    <a:pt x="139" y="120"/>
                  </a:lnTo>
                  <a:lnTo>
                    <a:pt x="131" y="122"/>
                  </a:lnTo>
                  <a:lnTo>
                    <a:pt x="121" y="105"/>
                  </a:lnTo>
                  <a:lnTo>
                    <a:pt x="108" y="89"/>
                  </a:lnTo>
                  <a:lnTo>
                    <a:pt x="92" y="75"/>
                  </a:lnTo>
                  <a:lnTo>
                    <a:pt x="75" y="62"/>
                  </a:lnTo>
                  <a:lnTo>
                    <a:pt x="56" y="51"/>
                  </a:lnTo>
                  <a:lnTo>
                    <a:pt x="38" y="40"/>
                  </a:lnTo>
                  <a:lnTo>
                    <a:pt x="19" y="30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0" y="7"/>
                  </a:lnTo>
                  <a:lnTo>
                    <a:pt x="2" y="2"/>
                  </a:lnTo>
                  <a:lnTo>
                    <a:pt x="8" y="0"/>
                  </a:lnTo>
                  <a:lnTo>
                    <a:pt x="23" y="5"/>
                  </a:lnTo>
                  <a:lnTo>
                    <a:pt x="36" y="8"/>
                  </a:lnTo>
                  <a:lnTo>
                    <a:pt x="51" y="13"/>
                  </a:lnTo>
                  <a:lnTo>
                    <a:pt x="66" y="17"/>
                  </a:lnTo>
                  <a:lnTo>
                    <a:pt x="80" y="24"/>
                  </a:lnTo>
                  <a:lnTo>
                    <a:pt x="94" y="32"/>
                  </a:lnTo>
                  <a:lnTo>
                    <a:pt x="106" y="41"/>
                  </a:lnTo>
                  <a:lnTo>
                    <a:pt x="117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2553" y="2040"/>
              <a:ext cx="35" cy="11"/>
            </a:xfrm>
            <a:custGeom>
              <a:avLst/>
              <a:gdLst>
                <a:gd name="T0" fmla="*/ 2 w 69"/>
                <a:gd name="T1" fmla="*/ 0 h 24"/>
                <a:gd name="T2" fmla="*/ 2 w 69"/>
                <a:gd name="T3" fmla="*/ 0 h 24"/>
                <a:gd name="T4" fmla="*/ 2 w 69"/>
                <a:gd name="T5" fmla="*/ 0 h 24"/>
                <a:gd name="T6" fmla="*/ 1 w 69"/>
                <a:gd name="T7" fmla="*/ 0 h 24"/>
                <a:gd name="T8" fmla="*/ 1 w 69"/>
                <a:gd name="T9" fmla="*/ 0 h 24"/>
                <a:gd name="T10" fmla="*/ 1 w 69"/>
                <a:gd name="T11" fmla="*/ 0 h 24"/>
                <a:gd name="T12" fmla="*/ 1 w 69"/>
                <a:gd name="T13" fmla="*/ 0 h 24"/>
                <a:gd name="T14" fmla="*/ 1 w 69"/>
                <a:gd name="T15" fmla="*/ 0 h 24"/>
                <a:gd name="T16" fmla="*/ 1 w 69"/>
                <a:gd name="T17" fmla="*/ 0 h 24"/>
                <a:gd name="T18" fmla="*/ 1 w 69"/>
                <a:gd name="T19" fmla="*/ 0 h 24"/>
                <a:gd name="T20" fmla="*/ 0 w 69"/>
                <a:gd name="T21" fmla="*/ 0 h 24"/>
                <a:gd name="T22" fmla="*/ 1 w 69"/>
                <a:gd name="T23" fmla="*/ 0 h 24"/>
                <a:gd name="T24" fmla="*/ 1 w 69"/>
                <a:gd name="T25" fmla="*/ 0 h 24"/>
                <a:gd name="T26" fmla="*/ 1 w 69"/>
                <a:gd name="T27" fmla="*/ 0 h 24"/>
                <a:gd name="T28" fmla="*/ 1 w 69"/>
                <a:gd name="T29" fmla="*/ 0 h 24"/>
                <a:gd name="T30" fmla="*/ 1 w 69"/>
                <a:gd name="T31" fmla="*/ 0 h 24"/>
                <a:gd name="T32" fmla="*/ 2 w 69"/>
                <a:gd name="T33" fmla="*/ 0 h 24"/>
                <a:gd name="T34" fmla="*/ 2 w 69"/>
                <a:gd name="T35" fmla="*/ 0 h 24"/>
                <a:gd name="T36" fmla="*/ 2 w 69"/>
                <a:gd name="T37" fmla="*/ 0 h 24"/>
                <a:gd name="T38" fmla="*/ 2 w 69"/>
                <a:gd name="T39" fmla="*/ 0 h 24"/>
                <a:gd name="T40" fmla="*/ 2 w 69"/>
                <a:gd name="T41" fmla="*/ 0 h 2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9"/>
                <a:gd name="T64" fmla="*/ 0 h 24"/>
                <a:gd name="T65" fmla="*/ 69 w 69"/>
                <a:gd name="T66" fmla="*/ 24 h 2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9" h="24">
                  <a:moveTo>
                    <a:pt x="69" y="21"/>
                  </a:moveTo>
                  <a:lnTo>
                    <a:pt x="66" y="21"/>
                  </a:lnTo>
                  <a:lnTo>
                    <a:pt x="66" y="18"/>
                  </a:lnTo>
                  <a:lnTo>
                    <a:pt x="58" y="20"/>
                  </a:lnTo>
                  <a:lnTo>
                    <a:pt x="50" y="2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2"/>
                  </a:lnTo>
                  <a:lnTo>
                    <a:pt x="8" y="20"/>
                  </a:lnTo>
                  <a:lnTo>
                    <a:pt x="16" y="20"/>
                  </a:lnTo>
                  <a:lnTo>
                    <a:pt x="24" y="18"/>
                  </a:lnTo>
                  <a:lnTo>
                    <a:pt x="31" y="11"/>
                  </a:lnTo>
                  <a:lnTo>
                    <a:pt x="33" y="14"/>
                  </a:lnTo>
                  <a:lnTo>
                    <a:pt x="67" y="0"/>
                  </a:lnTo>
                  <a:lnTo>
                    <a:pt x="68" y="5"/>
                  </a:lnTo>
                  <a:lnTo>
                    <a:pt x="69" y="10"/>
                  </a:lnTo>
                  <a:lnTo>
                    <a:pt x="69" y="15"/>
                  </a:lnTo>
                  <a:lnTo>
                    <a:pt x="69" y="21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2413" y="2063"/>
              <a:ext cx="181" cy="76"/>
            </a:xfrm>
            <a:custGeom>
              <a:avLst/>
              <a:gdLst>
                <a:gd name="T0" fmla="*/ 5 w 363"/>
                <a:gd name="T1" fmla="*/ 1 h 152"/>
                <a:gd name="T2" fmla="*/ 5 w 363"/>
                <a:gd name="T3" fmla="*/ 1 h 152"/>
                <a:gd name="T4" fmla="*/ 5 w 363"/>
                <a:gd name="T5" fmla="*/ 1 h 152"/>
                <a:gd name="T6" fmla="*/ 5 w 363"/>
                <a:gd name="T7" fmla="*/ 1 h 152"/>
                <a:gd name="T8" fmla="*/ 5 w 363"/>
                <a:gd name="T9" fmla="*/ 1 h 152"/>
                <a:gd name="T10" fmla="*/ 4 w 363"/>
                <a:gd name="T11" fmla="*/ 1 h 152"/>
                <a:gd name="T12" fmla="*/ 4 w 363"/>
                <a:gd name="T13" fmla="*/ 1 h 152"/>
                <a:gd name="T14" fmla="*/ 4 w 363"/>
                <a:gd name="T15" fmla="*/ 1 h 152"/>
                <a:gd name="T16" fmla="*/ 4 w 363"/>
                <a:gd name="T17" fmla="*/ 1 h 152"/>
                <a:gd name="T18" fmla="*/ 3 w 363"/>
                <a:gd name="T19" fmla="*/ 1 h 152"/>
                <a:gd name="T20" fmla="*/ 3 w 363"/>
                <a:gd name="T21" fmla="*/ 1 h 152"/>
                <a:gd name="T22" fmla="*/ 3 w 363"/>
                <a:gd name="T23" fmla="*/ 1 h 152"/>
                <a:gd name="T24" fmla="*/ 3 w 363"/>
                <a:gd name="T25" fmla="*/ 1 h 152"/>
                <a:gd name="T26" fmla="*/ 3 w 363"/>
                <a:gd name="T27" fmla="*/ 2 h 152"/>
                <a:gd name="T28" fmla="*/ 2 w 363"/>
                <a:gd name="T29" fmla="*/ 2 h 152"/>
                <a:gd name="T30" fmla="*/ 2 w 363"/>
                <a:gd name="T31" fmla="*/ 2 h 152"/>
                <a:gd name="T32" fmla="*/ 2 w 363"/>
                <a:gd name="T33" fmla="*/ 2 h 152"/>
                <a:gd name="T34" fmla="*/ 2 w 363"/>
                <a:gd name="T35" fmla="*/ 2 h 152"/>
                <a:gd name="T36" fmla="*/ 1 w 363"/>
                <a:gd name="T37" fmla="*/ 2 h 152"/>
                <a:gd name="T38" fmla="*/ 1 w 363"/>
                <a:gd name="T39" fmla="*/ 2 h 152"/>
                <a:gd name="T40" fmla="*/ 1 w 363"/>
                <a:gd name="T41" fmla="*/ 2 h 152"/>
                <a:gd name="T42" fmla="*/ 1 w 363"/>
                <a:gd name="T43" fmla="*/ 2 h 152"/>
                <a:gd name="T44" fmla="*/ 1 w 363"/>
                <a:gd name="T45" fmla="*/ 2 h 152"/>
                <a:gd name="T46" fmla="*/ 0 w 363"/>
                <a:gd name="T47" fmla="*/ 2 h 152"/>
                <a:gd name="T48" fmla="*/ 0 w 363"/>
                <a:gd name="T49" fmla="*/ 2 h 152"/>
                <a:gd name="T50" fmla="*/ 0 w 363"/>
                <a:gd name="T51" fmla="*/ 2 h 152"/>
                <a:gd name="T52" fmla="*/ 0 w 363"/>
                <a:gd name="T53" fmla="*/ 1 h 152"/>
                <a:gd name="T54" fmla="*/ 0 w 363"/>
                <a:gd name="T55" fmla="*/ 1 h 152"/>
                <a:gd name="T56" fmla="*/ 0 w 363"/>
                <a:gd name="T57" fmla="*/ 1 h 152"/>
                <a:gd name="T58" fmla="*/ 0 w 363"/>
                <a:gd name="T59" fmla="*/ 1 h 152"/>
                <a:gd name="T60" fmla="*/ 0 w 363"/>
                <a:gd name="T61" fmla="*/ 0 h 152"/>
                <a:gd name="T62" fmla="*/ 0 w 363"/>
                <a:gd name="T63" fmla="*/ 0 h 152"/>
                <a:gd name="T64" fmla="*/ 0 w 363"/>
                <a:gd name="T65" fmla="*/ 0 h 152"/>
                <a:gd name="T66" fmla="*/ 0 w 363"/>
                <a:gd name="T67" fmla="*/ 0 h 152"/>
                <a:gd name="T68" fmla="*/ 1 w 363"/>
                <a:gd name="T69" fmla="*/ 0 h 152"/>
                <a:gd name="T70" fmla="*/ 1 w 363"/>
                <a:gd name="T71" fmla="*/ 0 h 152"/>
                <a:gd name="T72" fmla="*/ 1 w 363"/>
                <a:gd name="T73" fmla="*/ 0 h 152"/>
                <a:gd name="T74" fmla="*/ 2 w 363"/>
                <a:gd name="T75" fmla="*/ 0 h 152"/>
                <a:gd name="T76" fmla="*/ 2 w 363"/>
                <a:gd name="T77" fmla="*/ 0 h 152"/>
                <a:gd name="T78" fmla="*/ 2 w 363"/>
                <a:gd name="T79" fmla="*/ 0 h 152"/>
                <a:gd name="T80" fmla="*/ 3 w 363"/>
                <a:gd name="T81" fmla="*/ 0 h 152"/>
                <a:gd name="T82" fmla="*/ 3 w 363"/>
                <a:gd name="T83" fmla="*/ 0 h 152"/>
                <a:gd name="T84" fmla="*/ 3 w 363"/>
                <a:gd name="T85" fmla="*/ 1 h 152"/>
                <a:gd name="T86" fmla="*/ 3 w 363"/>
                <a:gd name="T87" fmla="*/ 1 h 152"/>
                <a:gd name="T88" fmla="*/ 4 w 363"/>
                <a:gd name="T89" fmla="*/ 1 h 152"/>
                <a:gd name="T90" fmla="*/ 4 w 363"/>
                <a:gd name="T91" fmla="*/ 1 h 152"/>
                <a:gd name="T92" fmla="*/ 4 w 363"/>
                <a:gd name="T93" fmla="*/ 1 h 152"/>
                <a:gd name="T94" fmla="*/ 4 w 363"/>
                <a:gd name="T95" fmla="*/ 1 h 152"/>
                <a:gd name="T96" fmla="*/ 5 w 363"/>
                <a:gd name="T97" fmla="*/ 1 h 152"/>
                <a:gd name="T98" fmla="*/ 5 w 363"/>
                <a:gd name="T99" fmla="*/ 1 h 152"/>
                <a:gd name="T100" fmla="*/ 5 w 363"/>
                <a:gd name="T101" fmla="*/ 1 h 152"/>
                <a:gd name="T102" fmla="*/ 5 w 363"/>
                <a:gd name="T103" fmla="*/ 1 h 152"/>
                <a:gd name="T104" fmla="*/ 5 w 363"/>
                <a:gd name="T105" fmla="*/ 1 h 152"/>
                <a:gd name="T106" fmla="*/ 5 w 363"/>
                <a:gd name="T107" fmla="*/ 1 h 152"/>
                <a:gd name="T108" fmla="*/ 5 w 363"/>
                <a:gd name="T109" fmla="*/ 1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63"/>
                <a:gd name="T166" fmla="*/ 0 h 152"/>
                <a:gd name="T167" fmla="*/ 363 w 363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63" h="152">
                  <a:moveTo>
                    <a:pt x="351" y="4"/>
                  </a:moveTo>
                  <a:lnTo>
                    <a:pt x="363" y="70"/>
                  </a:lnTo>
                  <a:lnTo>
                    <a:pt x="350" y="77"/>
                  </a:lnTo>
                  <a:lnTo>
                    <a:pt x="336" y="84"/>
                  </a:lnTo>
                  <a:lnTo>
                    <a:pt x="323" y="90"/>
                  </a:lnTo>
                  <a:lnTo>
                    <a:pt x="309" y="95"/>
                  </a:lnTo>
                  <a:lnTo>
                    <a:pt x="294" y="100"/>
                  </a:lnTo>
                  <a:lnTo>
                    <a:pt x="280" y="105"/>
                  </a:lnTo>
                  <a:lnTo>
                    <a:pt x="265" y="109"/>
                  </a:lnTo>
                  <a:lnTo>
                    <a:pt x="250" y="114"/>
                  </a:lnTo>
                  <a:lnTo>
                    <a:pt x="236" y="117"/>
                  </a:lnTo>
                  <a:lnTo>
                    <a:pt x="222" y="122"/>
                  </a:lnTo>
                  <a:lnTo>
                    <a:pt x="209" y="125"/>
                  </a:lnTo>
                  <a:lnTo>
                    <a:pt x="195" y="129"/>
                  </a:lnTo>
                  <a:lnTo>
                    <a:pt x="181" y="131"/>
                  </a:lnTo>
                  <a:lnTo>
                    <a:pt x="167" y="134"/>
                  </a:lnTo>
                  <a:lnTo>
                    <a:pt x="152" y="137"/>
                  </a:lnTo>
                  <a:lnTo>
                    <a:pt x="138" y="139"/>
                  </a:lnTo>
                  <a:lnTo>
                    <a:pt x="125" y="141"/>
                  </a:lnTo>
                  <a:lnTo>
                    <a:pt x="110" y="144"/>
                  </a:lnTo>
                  <a:lnTo>
                    <a:pt x="96" y="145"/>
                  </a:lnTo>
                  <a:lnTo>
                    <a:pt x="82" y="147"/>
                  </a:lnTo>
                  <a:lnTo>
                    <a:pt x="68" y="148"/>
                  </a:lnTo>
                  <a:lnTo>
                    <a:pt x="54" y="149"/>
                  </a:lnTo>
                  <a:lnTo>
                    <a:pt x="40" y="151"/>
                  </a:lnTo>
                  <a:lnTo>
                    <a:pt x="27" y="152"/>
                  </a:lnTo>
                  <a:lnTo>
                    <a:pt x="20" y="115"/>
                  </a:lnTo>
                  <a:lnTo>
                    <a:pt x="15" y="78"/>
                  </a:lnTo>
                  <a:lnTo>
                    <a:pt x="9" y="42"/>
                  </a:lnTo>
                  <a:lnTo>
                    <a:pt x="0" y="5"/>
                  </a:lnTo>
                  <a:lnTo>
                    <a:pt x="5" y="0"/>
                  </a:lnTo>
                  <a:lnTo>
                    <a:pt x="24" y="0"/>
                  </a:lnTo>
                  <a:lnTo>
                    <a:pt x="43" y="0"/>
                  </a:lnTo>
                  <a:lnTo>
                    <a:pt x="62" y="0"/>
                  </a:lnTo>
                  <a:lnTo>
                    <a:pt x="81" y="0"/>
                  </a:lnTo>
                  <a:lnTo>
                    <a:pt x="100" y="0"/>
                  </a:lnTo>
                  <a:lnTo>
                    <a:pt x="119" y="0"/>
                  </a:lnTo>
                  <a:lnTo>
                    <a:pt x="138" y="0"/>
                  </a:lnTo>
                  <a:lnTo>
                    <a:pt x="158" y="0"/>
                  </a:lnTo>
                  <a:lnTo>
                    <a:pt x="176" y="0"/>
                  </a:lnTo>
                  <a:lnTo>
                    <a:pt x="196" y="0"/>
                  </a:lnTo>
                  <a:lnTo>
                    <a:pt x="214" y="0"/>
                  </a:lnTo>
                  <a:lnTo>
                    <a:pt x="234" y="1"/>
                  </a:lnTo>
                  <a:lnTo>
                    <a:pt x="252" y="1"/>
                  </a:lnTo>
                  <a:lnTo>
                    <a:pt x="272" y="1"/>
                  </a:lnTo>
                  <a:lnTo>
                    <a:pt x="290" y="1"/>
                  </a:lnTo>
                  <a:lnTo>
                    <a:pt x="310" y="2"/>
                  </a:lnTo>
                  <a:lnTo>
                    <a:pt x="315" y="1"/>
                  </a:lnTo>
                  <a:lnTo>
                    <a:pt x="320" y="1"/>
                  </a:lnTo>
                  <a:lnTo>
                    <a:pt x="325" y="2"/>
                  </a:lnTo>
                  <a:lnTo>
                    <a:pt x="331" y="3"/>
                  </a:lnTo>
                  <a:lnTo>
                    <a:pt x="335" y="3"/>
                  </a:lnTo>
                  <a:lnTo>
                    <a:pt x="341" y="4"/>
                  </a:lnTo>
                  <a:lnTo>
                    <a:pt x="346" y="4"/>
                  </a:lnTo>
                  <a:lnTo>
                    <a:pt x="351" y="4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2626" y="1458"/>
              <a:ext cx="280" cy="145"/>
            </a:xfrm>
            <a:custGeom>
              <a:avLst/>
              <a:gdLst>
                <a:gd name="T0" fmla="*/ 7 w 561"/>
                <a:gd name="T1" fmla="*/ 0 h 242"/>
                <a:gd name="T2" fmla="*/ 7 w 561"/>
                <a:gd name="T3" fmla="*/ 1 h 242"/>
                <a:gd name="T4" fmla="*/ 7 w 561"/>
                <a:gd name="T5" fmla="*/ 2 h 242"/>
                <a:gd name="T6" fmla="*/ 7 w 561"/>
                <a:gd name="T7" fmla="*/ 4 h 242"/>
                <a:gd name="T8" fmla="*/ 8 w 561"/>
                <a:gd name="T9" fmla="*/ 5 h 242"/>
                <a:gd name="T10" fmla="*/ 8 w 561"/>
                <a:gd name="T11" fmla="*/ 7 h 242"/>
                <a:gd name="T12" fmla="*/ 8 w 561"/>
                <a:gd name="T13" fmla="*/ 8 h 242"/>
                <a:gd name="T14" fmla="*/ 8 w 561"/>
                <a:gd name="T15" fmla="*/ 10 h 242"/>
                <a:gd name="T16" fmla="*/ 8 w 561"/>
                <a:gd name="T17" fmla="*/ 11 h 242"/>
                <a:gd name="T18" fmla="*/ 8 w 561"/>
                <a:gd name="T19" fmla="*/ 11 h 242"/>
                <a:gd name="T20" fmla="*/ 7 w 561"/>
                <a:gd name="T21" fmla="*/ 11 h 242"/>
                <a:gd name="T22" fmla="*/ 7 w 561"/>
                <a:gd name="T23" fmla="*/ 11 h 242"/>
                <a:gd name="T24" fmla="*/ 6 w 561"/>
                <a:gd name="T25" fmla="*/ 11 h 242"/>
                <a:gd name="T26" fmla="*/ 6 w 561"/>
                <a:gd name="T27" fmla="*/ 11 h 242"/>
                <a:gd name="T28" fmla="*/ 5 w 561"/>
                <a:gd name="T29" fmla="*/ 11 h 242"/>
                <a:gd name="T30" fmla="*/ 5 w 561"/>
                <a:gd name="T31" fmla="*/ 11 h 242"/>
                <a:gd name="T32" fmla="*/ 4 w 561"/>
                <a:gd name="T33" fmla="*/ 11 h 242"/>
                <a:gd name="T34" fmla="*/ 3 w 561"/>
                <a:gd name="T35" fmla="*/ 11 h 242"/>
                <a:gd name="T36" fmla="*/ 3 w 561"/>
                <a:gd name="T37" fmla="*/ 11 h 242"/>
                <a:gd name="T38" fmla="*/ 2 w 561"/>
                <a:gd name="T39" fmla="*/ 11 h 242"/>
                <a:gd name="T40" fmla="*/ 2 w 561"/>
                <a:gd name="T41" fmla="*/ 11 h 242"/>
                <a:gd name="T42" fmla="*/ 1 w 561"/>
                <a:gd name="T43" fmla="*/ 11 h 242"/>
                <a:gd name="T44" fmla="*/ 1 w 561"/>
                <a:gd name="T45" fmla="*/ 11 h 242"/>
                <a:gd name="T46" fmla="*/ 0 w 561"/>
                <a:gd name="T47" fmla="*/ 11 h 242"/>
                <a:gd name="T48" fmla="*/ 0 w 561"/>
                <a:gd name="T49" fmla="*/ 11 h 242"/>
                <a:gd name="T50" fmla="*/ 0 w 561"/>
                <a:gd name="T51" fmla="*/ 8 h 242"/>
                <a:gd name="T52" fmla="*/ 0 w 561"/>
                <a:gd name="T53" fmla="*/ 6 h 242"/>
                <a:gd name="T54" fmla="*/ 0 w 561"/>
                <a:gd name="T55" fmla="*/ 3 h 242"/>
                <a:gd name="T56" fmla="*/ 0 w 561"/>
                <a:gd name="T57" fmla="*/ 1 h 242"/>
                <a:gd name="T58" fmla="*/ 0 w 561"/>
                <a:gd name="T59" fmla="*/ 1 h 242"/>
                <a:gd name="T60" fmla="*/ 0 w 561"/>
                <a:gd name="T61" fmla="*/ 1 h 242"/>
                <a:gd name="T62" fmla="*/ 0 w 561"/>
                <a:gd name="T63" fmla="*/ 1 h 242"/>
                <a:gd name="T64" fmla="*/ 0 w 561"/>
                <a:gd name="T65" fmla="*/ 1 h 242"/>
                <a:gd name="T66" fmla="*/ 0 w 561"/>
                <a:gd name="T67" fmla="*/ 1 h 242"/>
                <a:gd name="T68" fmla="*/ 0 w 561"/>
                <a:gd name="T69" fmla="*/ 1 h 242"/>
                <a:gd name="T70" fmla="*/ 0 w 561"/>
                <a:gd name="T71" fmla="*/ 1 h 242"/>
                <a:gd name="T72" fmla="*/ 0 w 561"/>
                <a:gd name="T73" fmla="*/ 1 h 242"/>
                <a:gd name="T74" fmla="*/ 1 w 561"/>
                <a:gd name="T75" fmla="*/ 1 h 242"/>
                <a:gd name="T76" fmla="*/ 1 w 561"/>
                <a:gd name="T77" fmla="*/ 1 h 242"/>
                <a:gd name="T78" fmla="*/ 1 w 561"/>
                <a:gd name="T79" fmla="*/ 1 h 242"/>
                <a:gd name="T80" fmla="*/ 2 w 561"/>
                <a:gd name="T81" fmla="*/ 1 h 242"/>
                <a:gd name="T82" fmla="*/ 2 w 561"/>
                <a:gd name="T83" fmla="*/ 1 h 242"/>
                <a:gd name="T84" fmla="*/ 3 w 561"/>
                <a:gd name="T85" fmla="*/ 1 h 242"/>
                <a:gd name="T86" fmla="*/ 3 w 561"/>
                <a:gd name="T87" fmla="*/ 1 h 242"/>
                <a:gd name="T88" fmla="*/ 3 w 561"/>
                <a:gd name="T89" fmla="*/ 1 h 242"/>
                <a:gd name="T90" fmla="*/ 4 w 561"/>
                <a:gd name="T91" fmla="*/ 1 h 242"/>
                <a:gd name="T92" fmla="*/ 4 w 561"/>
                <a:gd name="T93" fmla="*/ 1 h 242"/>
                <a:gd name="T94" fmla="*/ 5 w 561"/>
                <a:gd name="T95" fmla="*/ 0 h 242"/>
                <a:gd name="T96" fmla="*/ 5 w 561"/>
                <a:gd name="T97" fmla="*/ 0 h 242"/>
                <a:gd name="T98" fmla="*/ 5 w 561"/>
                <a:gd name="T99" fmla="*/ 0 h 242"/>
                <a:gd name="T100" fmla="*/ 6 w 561"/>
                <a:gd name="T101" fmla="*/ 0 h 242"/>
                <a:gd name="T102" fmla="*/ 6 w 561"/>
                <a:gd name="T103" fmla="*/ 0 h 242"/>
                <a:gd name="T104" fmla="*/ 7 w 561"/>
                <a:gd name="T105" fmla="*/ 0 h 2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1"/>
                <a:gd name="T160" fmla="*/ 0 h 242"/>
                <a:gd name="T161" fmla="*/ 561 w 561"/>
                <a:gd name="T162" fmla="*/ 242 h 24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1" h="242">
                  <a:moveTo>
                    <a:pt x="453" y="0"/>
                  </a:moveTo>
                  <a:lnTo>
                    <a:pt x="470" y="27"/>
                  </a:lnTo>
                  <a:lnTo>
                    <a:pt x="486" y="56"/>
                  </a:lnTo>
                  <a:lnTo>
                    <a:pt x="501" y="86"/>
                  </a:lnTo>
                  <a:lnTo>
                    <a:pt x="515" y="115"/>
                  </a:lnTo>
                  <a:lnTo>
                    <a:pt x="528" y="145"/>
                  </a:lnTo>
                  <a:lnTo>
                    <a:pt x="540" y="174"/>
                  </a:lnTo>
                  <a:lnTo>
                    <a:pt x="551" y="202"/>
                  </a:lnTo>
                  <a:lnTo>
                    <a:pt x="561" y="231"/>
                  </a:lnTo>
                  <a:lnTo>
                    <a:pt x="526" y="231"/>
                  </a:lnTo>
                  <a:lnTo>
                    <a:pt x="493" y="232"/>
                  </a:lnTo>
                  <a:lnTo>
                    <a:pt x="458" y="232"/>
                  </a:lnTo>
                  <a:lnTo>
                    <a:pt x="424" y="233"/>
                  </a:lnTo>
                  <a:lnTo>
                    <a:pt x="390" y="233"/>
                  </a:lnTo>
                  <a:lnTo>
                    <a:pt x="356" y="235"/>
                  </a:lnTo>
                  <a:lnTo>
                    <a:pt x="321" y="235"/>
                  </a:lnTo>
                  <a:lnTo>
                    <a:pt x="286" y="236"/>
                  </a:lnTo>
                  <a:lnTo>
                    <a:pt x="253" y="236"/>
                  </a:lnTo>
                  <a:lnTo>
                    <a:pt x="218" y="237"/>
                  </a:lnTo>
                  <a:lnTo>
                    <a:pt x="184" y="238"/>
                  </a:lnTo>
                  <a:lnTo>
                    <a:pt x="149" y="238"/>
                  </a:lnTo>
                  <a:lnTo>
                    <a:pt x="115" y="239"/>
                  </a:lnTo>
                  <a:lnTo>
                    <a:pt x="81" y="240"/>
                  </a:lnTo>
                  <a:lnTo>
                    <a:pt x="47" y="240"/>
                  </a:lnTo>
                  <a:lnTo>
                    <a:pt x="12" y="242"/>
                  </a:lnTo>
                  <a:lnTo>
                    <a:pt x="6" y="185"/>
                  </a:lnTo>
                  <a:lnTo>
                    <a:pt x="4" y="125"/>
                  </a:lnTo>
                  <a:lnTo>
                    <a:pt x="2" y="65"/>
                  </a:lnTo>
                  <a:lnTo>
                    <a:pt x="0" y="5"/>
                  </a:lnTo>
                  <a:lnTo>
                    <a:pt x="4" y="4"/>
                  </a:lnTo>
                  <a:lnTo>
                    <a:pt x="10" y="3"/>
                  </a:lnTo>
                  <a:lnTo>
                    <a:pt x="15" y="3"/>
                  </a:lnTo>
                  <a:lnTo>
                    <a:pt x="20" y="3"/>
                  </a:lnTo>
                  <a:lnTo>
                    <a:pt x="25" y="3"/>
                  </a:lnTo>
                  <a:lnTo>
                    <a:pt x="31" y="3"/>
                  </a:lnTo>
                  <a:lnTo>
                    <a:pt x="35" y="4"/>
                  </a:lnTo>
                  <a:lnTo>
                    <a:pt x="40" y="5"/>
                  </a:lnTo>
                  <a:lnTo>
                    <a:pt x="65" y="4"/>
                  </a:lnTo>
                  <a:lnTo>
                    <a:pt x="92" y="4"/>
                  </a:lnTo>
                  <a:lnTo>
                    <a:pt x="117" y="3"/>
                  </a:lnTo>
                  <a:lnTo>
                    <a:pt x="144" y="3"/>
                  </a:lnTo>
                  <a:lnTo>
                    <a:pt x="169" y="2"/>
                  </a:lnTo>
                  <a:lnTo>
                    <a:pt x="195" y="2"/>
                  </a:lnTo>
                  <a:lnTo>
                    <a:pt x="221" y="1"/>
                  </a:lnTo>
                  <a:lnTo>
                    <a:pt x="247" y="1"/>
                  </a:lnTo>
                  <a:lnTo>
                    <a:pt x="273" y="1"/>
                  </a:lnTo>
                  <a:lnTo>
                    <a:pt x="299" y="1"/>
                  </a:lnTo>
                  <a:lnTo>
                    <a:pt x="324" y="0"/>
                  </a:lnTo>
                  <a:lnTo>
                    <a:pt x="351" y="0"/>
                  </a:lnTo>
                  <a:lnTo>
                    <a:pt x="376" y="0"/>
                  </a:lnTo>
                  <a:lnTo>
                    <a:pt x="402" y="0"/>
                  </a:lnTo>
                  <a:lnTo>
                    <a:pt x="428" y="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auto">
            <a:xfrm>
              <a:off x="2634" y="1611"/>
              <a:ext cx="247" cy="126"/>
            </a:xfrm>
            <a:custGeom>
              <a:avLst/>
              <a:gdLst>
                <a:gd name="T0" fmla="*/ 3 w 561"/>
                <a:gd name="T1" fmla="*/ 0 h 242"/>
                <a:gd name="T2" fmla="*/ 4 w 561"/>
                <a:gd name="T3" fmla="*/ 1 h 242"/>
                <a:gd name="T4" fmla="*/ 4 w 561"/>
                <a:gd name="T5" fmla="*/ 1 h 242"/>
                <a:gd name="T6" fmla="*/ 4 w 561"/>
                <a:gd name="T7" fmla="*/ 2 h 242"/>
                <a:gd name="T8" fmla="*/ 4 w 561"/>
                <a:gd name="T9" fmla="*/ 2 h 242"/>
                <a:gd name="T10" fmla="*/ 4 w 561"/>
                <a:gd name="T11" fmla="*/ 3 h 242"/>
                <a:gd name="T12" fmla="*/ 4 w 561"/>
                <a:gd name="T13" fmla="*/ 3 h 242"/>
                <a:gd name="T14" fmla="*/ 4 w 561"/>
                <a:gd name="T15" fmla="*/ 4 h 242"/>
                <a:gd name="T16" fmla="*/ 4 w 561"/>
                <a:gd name="T17" fmla="*/ 5 h 242"/>
                <a:gd name="T18" fmla="*/ 4 w 561"/>
                <a:gd name="T19" fmla="*/ 5 h 242"/>
                <a:gd name="T20" fmla="*/ 4 w 561"/>
                <a:gd name="T21" fmla="*/ 5 h 242"/>
                <a:gd name="T22" fmla="*/ 3 w 561"/>
                <a:gd name="T23" fmla="*/ 5 h 242"/>
                <a:gd name="T24" fmla="*/ 3 w 561"/>
                <a:gd name="T25" fmla="*/ 5 h 242"/>
                <a:gd name="T26" fmla="*/ 3 w 561"/>
                <a:gd name="T27" fmla="*/ 5 h 242"/>
                <a:gd name="T28" fmla="*/ 3 w 561"/>
                <a:gd name="T29" fmla="*/ 5 h 242"/>
                <a:gd name="T30" fmla="*/ 2 w 561"/>
                <a:gd name="T31" fmla="*/ 5 h 242"/>
                <a:gd name="T32" fmla="*/ 2 w 561"/>
                <a:gd name="T33" fmla="*/ 5 h 242"/>
                <a:gd name="T34" fmla="*/ 2 w 561"/>
                <a:gd name="T35" fmla="*/ 5 h 242"/>
                <a:gd name="T36" fmla="*/ 2 w 561"/>
                <a:gd name="T37" fmla="*/ 5 h 242"/>
                <a:gd name="T38" fmla="*/ 1 w 561"/>
                <a:gd name="T39" fmla="*/ 5 h 242"/>
                <a:gd name="T40" fmla="*/ 1 w 561"/>
                <a:gd name="T41" fmla="*/ 5 h 242"/>
                <a:gd name="T42" fmla="*/ 1 w 561"/>
                <a:gd name="T43" fmla="*/ 5 h 242"/>
                <a:gd name="T44" fmla="*/ 0 w 561"/>
                <a:gd name="T45" fmla="*/ 5 h 242"/>
                <a:gd name="T46" fmla="*/ 0 w 561"/>
                <a:gd name="T47" fmla="*/ 5 h 242"/>
                <a:gd name="T48" fmla="*/ 0 w 561"/>
                <a:gd name="T49" fmla="*/ 5 h 242"/>
                <a:gd name="T50" fmla="*/ 0 w 561"/>
                <a:gd name="T51" fmla="*/ 4 h 242"/>
                <a:gd name="T52" fmla="*/ 0 w 561"/>
                <a:gd name="T53" fmla="*/ 3 h 242"/>
                <a:gd name="T54" fmla="*/ 0 w 561"/>
                <a:gd name="T55" fmla="*/ 2 h 242"/>
                <a:gd name="T56" fmla="*/ 0 w 561"/>
                <a:gd name="T57" fmla="*/ 1 h 242"/>
                <a:gd name="T58" fmla="*/ 0 w 561"/>
                <a:gd name="T59" fmla="*/ 1 h 242"/>
                <a:gd name="T60" fmla="*/ 0 w 561"/>
                <a:gd name="T61" fmla="*/ 1 h 242"/>
                <a:gd name="T62" fmla="*/ 0 w 561"/>
                <a:gd name="T63" fmla="*/ 1 h 242"/>
                <a:gd name="T64" fmla="*/ 0 w 561"/>
                <a:gd name="T65" fmla="*/ 1 h 242"/>
                <a:gd name="T66" fmla="*/ 0 w 561"/>
                <a:gd name="T67" fmla="*/ 1 h 242"/>
                <a:gd name="T68" fmla="*/ 0 w 561"/>
                <a:gd name="T69" fmla="*/ 1 h 242"/>
                <a:gd name="T70" fmla="*/ 0 w 561"/>
                <a:gd name="T71" fmla="*/ 1 h 242"/>
                <a:gd name="T72" fmla="*/ 0 w 561"/>
                <a:gd name="T73" fmla="*/ 1 h 242"/>
                <a:gd name="T74" fmla="*/ 0 w 561"/>
                <a:gd name="T75" fmla="*/ 1 h 242"/>
                <a:gd name="T76" fmla="*/ 1 w 561"/>
                <a:gd name="T77" fmla="*/ 1 h 242"/>
                <a:gd name="T78" fmla="*/ 1 w 561"/>
                <a:gd name="T79" fmla="*/ 1 h 242"/>
                <a:gd name="T80" fmla="*/ 1 w 561"/>
                <a:gd name="T81" fmla="*/ 1 h 242"/>
                <a:gd name="T82" fmla="*/ 1 w 561"/>
                <a:gd name="T83" fmla="*/ 1 h 242"/>
                <a:gd name="T84" fmla="*/ 1 w 561"/>
                <a:gd name="T85" fmla="*/ 1 h 242"/>
                <a:gd name="T86" fmla="*/ 2 w 561"/>
                <a:gd name="T87" fmla="*/ 1 h 242"/>
                <a:gd name="T88" fmla="*/ 2 w 561"/>
                <a:gd name="T89" fmla="*/ 1 h 242"/>
                <a:gd name="T90" fmla="*/ 2 w 561"/>
                <a:gd name="T91" fmla="*/ 1 h 242"/>
                <a:gd name="T92" fmla="*/ 2 w 561"/>
                <a:gd name="T93" fmla="*/ 1 h 242"/>
                <a:gd name="T94" fmla="*/ 2 w 561"/>
                <a:gd name="T95" fmla="*/ 0 h 242"/>
                <a:gd name="T96" fmla="*/ 3 w 561"/>
                <a:gd name="T97" fmla="*/ 0 h 242"/>
                <a:gd name="T98" fmla="*/ 3 w 561"/>
                <a:gd name="T99" fmla="*/ 0 h 242"/>
                <a:gd name="T100" fmla="*/ 3 w 561"/>
                <a:gd name="T101" fmla="*/ 0 h 242"/>
                <a:gd name="T102" fmla="*/ 3 w 561"/>
                <a:gd name="T103" fmla="*/ 0 h 242"/>
                <a:gd name="T104" fmla="*/ 3 w 561"/>
                <a:gd name="T105" fmla="*/ 0 h 2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1"/>
                <a:gd name="T160" fmla="*/ 0 h 242"/>
                <a:gd name="T161" fmla="*/ 561 w 561"/>
                <a:gd name="T162" fmla="*/ 242 h 24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1" h="242">
                  <a:moveTo>
                    <a:pt x="453" y="0"/>
                  </a:moveTo>
                  <a:lnTo>
                    <a:pt x="470" y="27"/>
                  </a:lnTo>
                  <a:lnTo>
                    <a:pt x="486" y="56"/>
                  </a:lnTo>
                  <a:lnTo>
                    <a:pt x="501" y="86"/>
                  </a:lnTo>
                  <a:lnTo>
                    <a:pt x="515" y="115"/>
                  </a:lnTo>
                  <a:lnTo>
                    <a:pt x="528" y="145"/>
                  </a:lnTo>
                  <a:lnTo>
                    <a:pt x="540" y="174"/>
                  </a:lnTo>
                  <a:lnTo>
                    <a:pt x="551" y="202"/>
                  </a:lnTo>
                  <a:lnTo>
                    <a:pt x="561" y="231"/>
                  </a:lnTo>
                  <a:lnTo>
                    <a:pt x="526" y="231"/>
                  </a:lnTo>
                  <a:lnTo>
                    <a:pt x="493" y="232"/>
                  </a:lnTo>
                  <a:lnTo>
                    <a:pt x="458" y="232"/>
                  </a:lnTo>
                  <a:lnTo>
                    <a:pt x="424" y="233"/>
                  </a:lnTo>
                  <a:lnTo>
                    <a:pt x="390" y="233"/>
                  </a:lnTo>
                  <a:lnTo>
                    <a:pt x="356" y="235"/>
                  </a:lnTo>
                  <a:lnTo>
                    <a:pt x="321" y="235"/>
                  </a:lnTo>
                  <a:lnTo>
                    <a:pt x="286" y="236"/>
                  </a:lnTo>
                  <a:lnTo>
                    <a:pt x="253" y="236"/>
                  </a:lnTo>
                  <a:lnTo>
                    <a:pt x="218" y="237"/>
                  </a:lnTo>
                  <a:lnTo>
                    <a:pt x="184" y="238"/>
                  </a:lnTo>
                  <a:lnTo>
                    <a:pt x="149" y="238"/>
                  </a:lnTo>
                  <a:lnTo>
                    <a:pt x="115" y="239"/>
                  </a:lnTo>
                  <a:lnTo>
                    <a:pt x="81" y="240"/>
                  </a:lnTo>
                  <a:lnTo>
                    <a:pt x="47" y="240"/>
                  </a:lnTo>
                  <a:lnTo>
                    <a:pt x="12" y="242"/>
                  </a:lnTo>
                  <a:lnTo>
                    <a:pt x="6" y="185"/>
                  </a:lnTo>
                  <a:lnTo>
                    <a:pt x="4" y="125"/>
                  </a:lnTo>
                  <a:lnTo>
                    <a:pt x="2" y="65"/>
                  </a:lnTo>
                  <a:lnTo>
                    <a:pt x="0" y="5"/>
                  </a:lnTo>
                  <a:lnTo>
                    <a:pt x="4" y="4"/>
                  </a:lnTo>
                  <a:lnTo>
                    <a:pt x="10" y="3"/>
                  </a:lnTo>
                  <a:lnTo>
                    <a:pt x="15" y="3"/>
                  </a:lnTo>
                  <a:lnTo>
                    <a:pt x="20" y="3"/>
                  </a:lnTo>
                  <a:lnTo>
                    <a:pt x="25" y="3"/>
                  </a:lnTo>
                  <a:lnTo>
                    <a:pt x="31" y="3"/>
                  </a:lnTo>
                  <a:lnTo>
                    <a:pt x="35" y="4"/>
                  </a:lnTo>
                  <a:lnTo>
                    <a:pt x="40" y="5"/>
                  </a:lnTo>
                  <a:lnTo>
                    <a:pt x="65" y="4"/>
                  </a:lnTo>
                  <a:lnTo>
                    <a:pt x="92" y="4"/>
                  </a:lnTo>
                  <a:lnTo>
                    <a:pt x="117" y="3"/>
                  </a:lnTo>
                  <a:lnTo>
                    <a:pt x="144" y="3"/>
                  </a:lnTo>
                  <a:lnTo>
                    <a:pt x="169" y="2"/>
                  </a:lnTo>
                  <a:lnTo>
                    <a:pt x="195" y="2"/>
                  </a:lnTo>
                  <a:lnTo>
                    <a:pt x="221" y="1"/>
                  </a:lnTo>
                  <a:lnTo>
                    <a:pt x="247" y="1"/>
                  </a:lnTo>
                  <a:lnTo>
                    <a:pt x="273" y="1"/>
                  </a:lnTo>
                  <a:lnTo>
                    <a:pt x="299" y="1"/>
                  </a:lnTo>
                  <a:lnTo>
                    <a:pt x="324" y="0"/>
                  </a:lnTo>
                  <a:lnTo>
                    <a:pt x="351" y="0"/>
                  </a:lnTo>
                  <a:lnTo>
                    <a:pt x="376" y="0"/>
                  </a:lnTo>
                  <a:lnTo>
                    <a:pt x="402" y="0"/>
                  </a:lnTo>
                  <a:lnTo>
                    <a:pt x="428" y="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 rot="10800000" flipH="1">
              <a:off x="2625" y="1745"/>
              <a:ext cx="282" cy="136"/>
            </a:xfrm>
            <a:custGeom>
              <a:avLst/>
              <a:gdLst>
                <a:gd name="T0" fmla="*/ 8 w 561"/>
                <a:gd name="T1" fmla="*/ 0 h 242"/>
                <a:gd name="T2" fmla="*/ 8 w 561"/>
                <a:gd name="T3" fmla="*/ 1 h 242"/>
                <a:gd name="T4" fmla="*/ 8 w 561"/>
                <a:gd name="T5" fmla="*/ 2 h 242"/>
                <a:gd name="T6" fmla="*/ 8 w 561"/>
                <a:gd name="T7" fmla="*/ 2 h 242"/>
                <a:gd name="T8" fmla="*/ 9 w 561"/>
                <a:gd name="T9" fmla="*/ 4 h 242"/>
                <a:gd name="T10" fmla="*/ 9 w 561"/>
                <a:gd name="T11" fmla="*/ 4 h 242"/>
                <a:gd name="T12" fmla="*/ 9 w 561"/>
                <a:gd name="T13" fmla="*/ 6 h 242"/>
                <a:gd name="T14" fmla="*/ 9 w 561"/>
                <a:gd name="T15" fmla="*/ 6 h 242"/>
                <a:gd name="T16" fmla="*/ 9 w 561"/>
                <a:gd name="T17" fmla="*/ 7 h 242"/>
                <a:gd name="T18" fmla="*/ 9 w 561"/>
                <a:gd name="T19" fmla="*/ 7 h 242"/>
                <a:gd name="T20" fmla="*/ 8 w 561"/>
                <a:gd name="T21" fmla="*/ 7 h 242"/>
                <a:gd name="T22" fmla="*/ 8 w 561"/>
                <a:gd name="T23" fmla="*/ 7 h 242"/>
                <a:gd name="T24" fmla="*/ 7 w 561"/>
                <a:gd name="T25" fmla="*/ 7 h 242"/>
                <a:gd name="T26" fmla="*/ 7 w 561"/>
                <a:gd name="T27" fmla="*/ 7 h 242"/>
                <a:gd name="T28" fmla="*/ 6 w 561"/>
                <a:gd name="T29" fmla="*/ 7 h 242"/>
                <a:gd name="T30" fmla="*/ 6 w 561"/>
                <a:gd name="T31" fmla="*/ 7 h 242"/>
                <a:gd name="T32" fmla="*/ 5 w 561"/>
                <a:gd name="T33" fmla="*/ 7 h 242"/>
                <a:gd name="T34" fmla="*/ 4 w 561"/>
                <a:gd name="T35" fmla="*/ 7 h 242"/>
                <a:gd name="T36" fmla="*/ 4 w 561"/>
                <a:gd name="T37" fmla="*/ 7 h 242"/>
                <a:gd name="T38" fmla="*/ 3 w 561"/>
                <a:gd name="T39" fmla="*/ 7 h 242"/>
                <a:gd name="T40" fmla="*/ 3 w 561"/>
                <a:gd name="T41" fmla="*/ 7 h 242"/>
                <a:gd name="T42" fmla="*/ 2 w 561"/>
                <a:gd name="T43" fmla="*/ 7 h 242"/>
                <a:gd name="T44" fmla="*/ 2 w 561"/>
                <a:gd name="T45" fmla="*/ 7 h 242"/>
                <a:gd name="T46" fmla="*/ 1 w 561"/>
                <a:gd name="T47" fmla="*/ 7 h 242"/>
                <a:gd name="T48" fmla="*/ 1 w 561"/>
                <a:gd name="T49" fmla="*/ 7 h 242"/>
                <a:gd name="T50" fmla="*/ 1 w 561"/>
                <a:gd name="T51" fmla="*/ 6 h 242"/>
                <a:gd name="T52" fmla="*/ 1 w 561"/>
                <a:gd name="T53" fmla="*/ 4 h 242"/>
                <a:gd name="T54" fmla="*/ 1 w 561"/>
                <a:gd name="T55" fmla="*/ 2 h 242"/>
                <a:gd name="T56" fmla="*/ 0 w 561"/>
                <a:gd name="T57" fmla="*/ 1 h 242"/>
                <a:gd name="T58" fmla="*/ 1 w 561"/>
                <a:gd name="T59" fmla="*/ 1 h 242"/>
                <a:gd name="T60" fmla="*/ 1 w 561"/>
                <a:gd name="T61" fmla="*/ 1 h 242"/>
                <a:gd name="T62" fmla="*/ 1 w 561"/>
                <a:gd name="T63" fmla="*/ 1 h 242"/>
                <a:gd name="T64" fmla="*/ 1 w 561"/>
                <a:gd name="T65" fmla="*/ 1 h 242"/>
                <a:gd name="T66" fmla="*/ 1 w 561"/>
                <a:gd name="T67" fmla="*/ 1 h 242"/>
                <a:gd name="T68" fmla="*/ 1 w 561"/>
                <a:gd name="T69" fmla="*/ 1 h 242"/>
                <a:gd name="T70" fmla="*/ 1 w 561"/>
                <a:gd name="T71" fmla="*/ 1 h 242"/>
                <a:gd name="T72" fmla="*/ 1 w 561"/>
                <a:gd name="T73" fmla="*/ 1 h 242"/>
                <a:gd name="T74" fmla="*/ 2 w 561"/>
                <a:gd name="T75" fmla="*/ 1 h 242"/>
                <a:gd name="T76" fmla="*/ 2 w 561"/>
                <a:gd name="T77" fmla="*/ 1 h 242"/>
                <a:gd name="T78" fmla="*/ 2 w 561"/>
                <a:gd name="T79" fmla="*/ 1 h 242"/>
                <a:gd name="T80" fmla="*/ 3 w 561"/>
                <a:gd name="T81" fmla="*/ 1 h 242"/>
                <a:gd name="T82" fmla="*/ 3 w 561"/>
                <a:gd name="T83" fmla="*/ 1 h 242"/>
                <a:gd name="T84" fmla="*/ 4 w 561"/>
                <a:gd name="T85" fmla="*/ 1 h 242"/>
                <a:gd name="T86" fmla="*/ 4 w 561"/>
                <a:gd name="T87" fmla="*/ 1 h 242"/>
                <a:gd name="T88" fmla="*/ 4 w 561"/>
                <a:gd name="T89" fmla="*/ 1 h 242"/>
                <a:gd name="T90" fmla="*/ 5 w 561"/>
                <a:gd name="T91" fmla="*/ 1 h 242"/>
                <a:gd name="T92" fmla="*/ 5 w 561"/>
                <a:gd name="T93" fmla="*/ 1 h 242"/>
                <a:gd name="T94" fmla="*/ 6 w 561"/>
                <a:gd name="T95" fmla="*/ 0 h 242"/>
                <a:gd name="T96" fmla="*/ 6 w 561"/>
                <a:gd name="T97" fmla="*/ 0 h 242"/>
                <a:gd name="T98" fmla="*/ 6 w 561"/>
                <a:gd name="T99" fmla="*/ 0 h 242"/>
                <a:gd name="T100" fmla="*/ 7 w 561"/>
                <a:gd name="T101" fmla="*/ 0 h 242"/>
                <a:gd name="T102" fmla="*/ 7 w 561"/>
                <a:gd name="T103" fmla="*/ 0 h 242"/>
                <a:gd name="T104" fmla="*/ 8 w 561"/>
                <a:gd name="T105" fmla="*/ 0 h 2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1"/>
                <a:gd name="T160" fmla="*/ 0 h 242"/>
                <a:gd name="T161" fmla="*/ 561 w 561"/>
                <a:gd name="T162" fmla="*/ 242 h 24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1" h="242">
                  <a:moveTo>
                    <a:pt x="453" y="0"/>
                  </a:moveTo>
                  <a:lnTo>
                    <a:pt x="470" y="27"/>
                  </a:lnTo>
                  <a:lnTo>
                    <a:pt x="486" y="56"/>
                  </a:lnTo>
                  <a:lnTo>
                    <a:pt x="501" y="86"/>
                  </a:lnTo>
                  <a:lnTo>
                    <a:pt x="515" y="115"/>
                  </a:lnTo>
                  <a:lnTo>
                    <a:pt x="528" y="145"/>
                  </a:lnTo>
                  <a:lnTo>
                    <a:pt x="540" y="174"/>
                  </a:lnTo>
                  <a:lnTo>
                    <a:pt x="551" y="202"/>
                  </a:lnTo>
                  <a:lnTo>
                    <a:pt x="561" y="231"/>
                  </a:lnTo>
                  <a:lnTo>
                    <a:pt x="526" y="231"/>
                  </a:lnTo>
                  <a:lnTo>
                    <a:pt x="493" y="232"/>
                  </a:lnTo>
                  <a:lnTo>
                    <a:pt x="458" y="232"/>
                  </a:lnTo>
                  <a:lnTo>
                    <a:pt x="424" y="233"/>
                  </a:lnTo>
                  <a:lnTo>
                    <a:pt x="390" y="233"/>
                  </a:lnTo>
                  <a:lnTo>
                    <a:pt x="356" y="235"/>
                  </a:lnTo>
                  <a:lnTo>
                    <a:pt x="321" y="235"/>
                  </a:lnTo>
                  <a:lnTo>
                    <a:pt x="286" y="236"/>
                  </a:lnTo>
                  <a:lnTo>
                    <a:pt x="253" y="236"/>
                  </a:lnTo>
                  <a:lnTo>
                    <a:pt x="218" y="237"/>
                  </a:lnTo>
                  <a:lnTo>
                    <a:pt x="184" y="238"/>
                  </a:lnTo>
                  <a:lnTo>
                    <a:pt x="149" y="238"/>
                  </a:lnTo>
                  <a:lnTo>
                    <a:pt x="115" y="239"/>
                  </a:lnTo>
                  <a:lnTo>
                    <a:pt x="81" y="240"/>
                  </a:lnTo>
                  <a:lnTo>
                    <a:pt x="47" y="240"/>
                  </a:lnTo>
                  <a:lnTo>
                    <a:pt x="12" y="242"/>
                  </a:lnTo>
                  <a:lnTo>
                    <a:pt x="6" y="185"/>
                  </a:lnTo>
                  <a:lnTo>
                    <a:pt x="4" y="125"/>
                  </a:lnTo>
                  <a:lnTo>
                    <a:pt x="2" y="65"/>
                  </a:lnTo>
                  <a:lnTo>
                    <a:pt x="0" y="5"/>
                  </a:lnTo>
                  <a:lnTo>
                    <a:pt x="4" y="4"/>
                  </a:lnTo>
                  <a:lnTo>
                    <a:pt x="10" y="3"/>
                  </a:lnTo>
                  <a:lnTo>
                    <a:pt x="15" y="3"/>
                  </a:lnTo>
                  <a:lnTo>
                    <a:pt x="20" y="3"/>
                  </a:lnTo>
                  <a:lnTo>
                    <a:pt x="25" y="3"/>
                  </a:lnTo>
                  <a:lnTo>
                    <a:pt x="31" y="3"/>
                  </a:lnTo>
                  <a:lnTo>
                    <a:pt x="35" y="4"/>
                  </a:lnTo>
                  <a:lnTo>
                    <a:pt x="40" y="5"/>
                  </a:lnTo>
                  <a:lnTo>
                    <a:pt x="65" y="4"/>
                  </a:lnTo>
                  <a:lnTo>
                    <a:pt x="92" y="4"/>
                  </a:lnTo>
                  <a:lnTo>
                    <a:pt x="117" y="3"/>
                  </a:lnTo>
                  <a:lnTo>
                    <a:pt x="144" y="3"/>
                  </a:lnTo>
                  <a:lnTo>
                    <a:pt x="169" y="2"/>
                  </a:lnTo>
                  <a:lnTo>
                    <a:pt x="195" y="2"/>
                  </a:lnTo>
                  <a:lnTo>
                    <a:pt x="221" y="1"/>
                  </a:lnTo>
                  <a:lnTo>
                    <a:pt x="247" y="1"/>
                  </a:lnTo>
                  <a:lnTo>
                    <a:pt x="273" y="1"/>
                  </a:lnTo>
                  <a:lnTo>
                    <a:pt x="299" y="1"/>
                  </a:lnTo>
                  <a:lnTo>
                    <a:pt x="324" y="0"/>
                  </a:lnTo>
                  <a:lnTo>
                    <a:pt x="351" y="0"/>
                  </a:lnTo>
                  <a:lnTo>
                    <a:pt x="376" y="0"/>
                  </a:lnTo>
                  <a:lnTo>
                    <a:pt x="402" y="0"/>
                  </a:lnTo>
                  <a:lnTo>
                    <a:pt x="428" y="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41"/>
            <p:cNvSpPr>
              <a:spLocks/>
            </p:cNvSpPr>
            <p:nvPr/>
          </p:nvSpPr>
          <p:spPr bwMode="auto">
            <a:xfrm rot="10696984" flipH="1">
              <a:off x="2400" y="1899"/>
              <a:ext cx="388" cy="146"/>
            </a:xfrm>
            <a:custGeom>
              <a:avLst/>
              <a:gdLst>
                <a:gd name="T0" fmla="*/ 49 w 561"/>
                <a:gd name="T1" fmla="*/ 0 h 242"/>
                <a:gd name="T2" fmla="*/ 52 w 561"/>
                <a:gd name="T3" fmla="*/ 1 h 242"/>
                <a:gd name="T4" fmla="*/ 53 w 561"/>
                <a:gd name="T5" fmla="*/ 3 h 242"/>
                <a:gd name="T6" fmla="*/ 55 w 561"/>
                <a:gd name="T7" fmla="*/ 4 h 242"/>
                <a:gd name="T8" fmla="*/ 57 w 561"/>
                <a:gd name="T9" fmla="*/ 5 h 242"/>
                <a:gd name="T10" fmla="*/ 57 w 561"/>
                <a:gd name="T11" fmla="*/ 7 h 242"/>
                <a:gd name="T12" fmla="*/ 59 w 561"/>
                <a:gd name="T13" fmla="*/ 8 h 242"/>
                <a:gd name="T14" fmla="*/ 61 w 561"/>
                <a:gd name="T15" fmla="*/ 10 h 242"/>
                <a:gd name="T16" fmla="*/ 62 w 561"/>
                <a:gd name="T17" fmla="*/ 11 h 242"/>
                <a:gd name="T18" fmla="*/ 57 w 561"/>
                <a:gd name="T19" fmla="*/ 11 h 242"/>
                <a:gd name="T20" fmla="*/ 54 w 561"/>
                <a:gd name="T21" fmla="*/ 11 h 242"/>
                <a:gd name="T22" fmla="*/ 50 w 561"/>
                <a:gd name="T23" fmla="*/ 11 h 242"/>
                <a:gd name="T24" fmla="*/ 46 w 561"/>
                <a:gd name="T25" fmla="*/ 11 h 242"/>
                <a:gd name="T26" fmla="*/ 43 w 561"/>
                <a:gd name="T27" fmla="*/ 11 h 242"/>
                <a:gd name="T28" fmla="*/ 39 w 561"/>
                <a:gd name="T29" fmla="*/ 11 h 242"/>
                <a:gd name="T30" fmla="*/ 35 w 561"/>
                <a:gd name="T31" fmla="*/ 11 h 242"/>
                <a:gd name="T32" fmla="*/ 32 w 561"/>
                <a:gd name="T33" fmla="*/ 11 h 242"/>
                <a:gd name="T34" fmla="*/ 28 w 561"/>
                <a:gd name="T35" fmla="*/ 11 h 242"/>
                <a:gd name="T36" fmla="*/ 24 w 561"/>
                <a:gd name="T37" fmla="*/ 11 h 242"/>
                <a:gd name="T38" fmla="*/ 20 w 561"/>
                <a:gd name="T39" fmla="*/ 11 h 242"/>
                <a:gd name="T40" fmla="*/ 17 w 561"/>
                <a:gd name="T41" fmla="*/ 11 h 242"/>
                <a:gd name="T42" fmla="*/ 12 w 561"/>
                <a:gd name="T43" fmla="*/ 11 h 242"/>
                <a:gd name="T44" fmla="*/ 9 w 561"/>
                <a:gd name="T45" fmla="*/ 11 h 242"/>
                <a:gd name="T46" fmla="*/ 6 w 561"/>
                <a:gd name="T47" fmla="*/ 11 h 242"/>
                <a:gd name="T48" fmla="*/ 1 w 561"/>
                <a:gd name="T49" fmla="*/ 11 h 242"/>
                <a:gd name="T50" fmla="*/ 1 w 561"/>
                <a:gd name="T51" fmla="*/ 9 h 242"/>
                <a:gd name="T52" fmla="*/ 1 w 561"/>
                <a:gd name="T53" fmla="*/ 6 h 242"/>
                <a:gd name="T54" fmla="*/ 1 w 561"/>
                <a:gd name="T55" fmla="*/ 3 h 242"/>
                <a:gd name="T56" fmla="*/ 0 w 561"/>
                <a:gd name="T57" fmla="*/ 1 h 242"/>
                <a:gd name="T58" fmla="*/ 1 w 561"/>
                <a:gd name="T59" fmla="*/ 1 h 242"/>
                <a:gd name="T60" fmla="*/ 1 w 561"/>
                <a:gd name="T61" fmla="*/ 1 h 242"/>
                <a:gd name="T62" fmla="*/ 1 w 561"/>
                <a:gd name="T63" fmla="*/ 1 h 242"/>
                <a:gd name="T64" fmla="*/ 2 w 561"/>
                <a:gd name="T65" fmla="*/ 1 h 242"/>
                <a:gd name="T66" fmla="*/ 3 w 561"/>
                <a:gd name="T67" fmla="*/ 1 h 242"/>
                <a:gd name="T68" fmla="*/ 3 w 561"/>
                <a:gd name="T69" fmla="*/ 1 h 242"/>
                <a:gd name="T70" fmla="*/ 4 w 561"/>
                <a:gd name="T71" fmla="*/ 1 h 242"/>
                <a:gd name="T72" fmla="*/ 4 w 561"/>
                <a:gd name="T73" fmla="*/ 1 h 242"/>
                <a:gd name="T74" fmla="*/ 7 w 561"/>
                <a:gd name="T75" fmla="*/ 1 h 242"/>
                <a:gd name="T76" fmla="*/ 10 w 561"/>
                <a:gd name="T77" fmla="*/ 1 h 242"/>
                <a:gd name="T78" fmla="*/ 13 w 561"/>
                <a:gd name="T79" fmla="*/ 1 h 242"/>
                <a:gd name="T80" fmla="*/ 16 w 561"/>
                <a:gd name="T81" fmla="*/ 1 h 242"/>
                <a:gd name="T82" fmla="*/ 19 w 561"/>
                <a:gd name="T83" fmla="*/ 1 h 242"/>
                <a:gd name="T84" fmla="*/ 21 w 561"/>
                <a:gd name="T85" fmla="*/ 1 h 242"/>
                <a:gd name="T86" fmla="*/ 24 w 561"/>
                <a:gd name="T87" fmla="*/ 1 h 242"/>
                <a:gd name="T88" fmla="*/ 27 w 561"/>
                <a:gd name="T89" fmla="*/ 1 h 242"/>
                <a:gd name="T90" fmla="*/ 30 w 561"/>
                <a:gd name="T91" fmla="*/ 1 h 242"/>
                <a:gd name="T92" fmla="*/ 33 w 561"/>
                <a:gd name="T93" fmla="*/ 1 h 242"/>
                <a:gd name="T94" fmla="*/ 35 w 561"/>
                <a:gd name="T95" fmla="*/ 0 h 242"/>
                <a:gd name="T96" fmla="*/ 38 w 561"/>
                <a:gd name="T97" fmla="*/ 0 h 242"/>
                <a:gd name="T98" fmla="*/ 41 w 561"/>
                <a:gd name="T99" fmla="*/ 0 h 242"/>
                <a:gd name="T100" fmla="*/ 44 w 561"/>
                <a:gd name="T101" fmla="*/ 0 h 242"/>
                <a:gd name="T102" fmla="*/ 47 w 561"/>
                <a:gd name="T103" fmla="*/ 0 h 242"/>
                <a:gd name="T104" fmla="*/ 49 w 561"/>
                <a:gd name="T105" fmla="*/ 0 h 2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1"/>
                <a:gd name="T160" fmla="*/ 0 h 242"/>
                <a:gd name="T161" fmla="*/ 561 w 561"/>
                <a:gd name="T162" fmla="*/ 242 h 24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1" h="242">
                  <a:moveTo>
                    <a:pt x="453" y="0"/>
                  </a:moveTo>
                  <a:lnTo>
                    <a:pt x="470" y="27"/>
                  </a:lnTo>
                  <a:lnTo>
                    <a:pt x="486" y="56"/>
                  </a:lnTo>
                  <a:lnTo>
                    <a:pt x="501" y="86"/>
                  </a:lnTo>
                  <a:lnTo>
                    <a:pt x="515" y="115"/>
                  </a:lnTo>
                  <a:lnTo>
                    <a:pt x="528" y="145"/>
                  </a:lnTo>
                  <a:lnTo>
                    <a:pt x="540" y="174"/>
                  </a:lnTo>
                  <a:lnTo>
                    <a:pt x="551" y="202"/>
                  </a:lnTo>
                  <a:lnTo>
                    <a:pt x="561" y="231"/>
                  </a:lnTo>
                  <a:lnTo>
                    <a:pt x="526" y="231"/>
                  </a:lnTo>
                  <a:lnTo>
                    <a:pt x="493" y="232"/>
                  </a:lnTo>
                  <a:lnTo>
                    <a:pt x="458" y="232"/>
                  </a:lnTo>
                  <a:lnTo>
                    <a:pt x="424" y="233"/>
                  </a:lnTo>
                  <a:lnTo>
                    <a:pt x="390" y="233"/>
                  </a:lnTo>
                  <a:lnTo>
                    <a:pt x="356" y="235"/>
                  </a:lnTo>
                  <a:lnTo>
                    <a:pt x="321" y="235"/>
                  </a:lnTo>
                  <a:lnTo>
                    <a:pt x="286" y="236"/>
                  </a:lnTo>
                  <a:lnTo>
                    <a:pt x="253" y="236"/>
                  </a:lnTo>
                  <a:lnTo>
                    <a:pt x="218" y="237"/>
                  </a:lnTo>
                  <a:lnTo>
                    <a:pt x="184" y="238"/>
                  </a:lnTo>
                  <a:lnTo>
                    <a:pt x="149" y="238"/>
                  </a:lnTo>
                  <a:lnTo>
                    <a:pt x="115" y="239"/>
                  </a:lnTo>
                  <a:lnTo>
                    <a:pt x="81" y="240"/>
                  </a:lnTo>
                  <a:lnTo>
                    <a:pt x="47" y="240"/>
                  </a:lnTo>
                  <a:lnTo>
                    <a:pt x="12" y="242"/>
                  </a:lnTo>
                  <a:lnTo>
                    <a:pt x="6" y="185"/>
                  </a:lnTo>
                  <a:lnTo>
                    <a:pt x="4" y="125"/>
                  </a:lnTo>
                  <a:lnTo>
                    <a:pt x="2" y="65"/>
                  </a:lnTo>
                  <a:lnTo>
                    <a:pt x="0" y="5"/>
                  </a:lnTo>
                  <a:lnTo>
                    <a:pt x="4" y="4"/>
                  </a:lnTo>
                  <a:lnTo>
                    <a:pt x="10" y="3"/>
                  </a:lnTo>
                  <a:lnTo>
                    <a:pt x="15" y="3"/>
                  </a:lnTo>
                  <a:lnTo>
                    <a:pt x="20" y="3"/>
                  </a:lnTo>
                  <a:lnTo>
                    <a:pt x="25" y="3"/>
                  </a:lnTo>
                  <a:lnTo>
                    <a:pt x="31" y="3"/>
                  </a:lnTo>
                  <a:lnTo>
                    <a:pt x="35" y="4"/>
                  </a:lnTo>
                  <a:lnTo>
                    <a:pt x="40" y="5"/>
                  </a:lnTo>
                  <a:lnTo>
                    <a:pt x="65" y="4"/>
                  </a:lnTo>
                  <a:lnTo>
                    <a:pt x="92" y="4"/>
                  </a:lnTo>
                  <a:lnTo>
                    <a:pt x="117" y="3"/>
                  </a:lnTo>
                  <a:lnTo>
                    <a:pt x="144" y="3"/>
                  </a:lnTo>
                  <a:lnTo>
                    <a:pt x="169" y="2"/>
                  </a:lnTo>
                  <a:lnTo>
                    <a:pt x="195" y="2"/>
                  </a:lnTo>
                  <a:lnTo>
                    <a:pt x="221" y="1"/>
                  </a:lnTo>
                  <a:lnTo>
                    <a:pt x="247" y="1"/>
                  </a:lnTo>
                  <a:lnTo>
                    <a:pt x="273" y="1"/>
                  </a:lnTo>
                  <a:lnTo>
                    <a:pt x="299" y="1"/>
                  </a:lnTo>
                  <a:lnTo>
                    <a:pt x="324" y="0"/>
                  </a:lnTo>
                  <a:lnTo>
                    <a:pt x="351" y="0"/>
                  </a:lnTo>
                  <a:lnTo>
                    <a:pt x="376" y="0"/>
                  </a:lnTo>
                  <a:lnTo>
                    <a:pt x="402" y="0"/>
                  </a:lnTo>
                  <a:lnTo>
                    <a:pt x="428" y="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auto">
            <a:xfrm rot="10800000" flipH="1">
              <a:off x="2272" y="1803"/>
              <a:ext cx="441" cy="78"/>
            </a:xfrm>
            <a:custGeom>
              <a:avLst/>
              <a:gdLst>
                <a:gd name="T0" fmla="*/ 107 w 561"/>
                <a:gd name="T1" fmla="*/ 0 h 242"/>
                <a:gd name="T2" fmla="*/ 111 w 561"/>
                <a:gd name="T3" fmla="*/ 0 h 242"/>
                <a:gd name="T4" fmla="*/ 115 w 561"/>
                <a:gd name="T5" fmla="*/ 0 h 242"/>
                <a:gd name="T6" fmla="*/ 119 w 561"/>
                <a:gd name="T7" fmla="*/ 0 h 242"/>
                <a:gd name="T8" fmla="*/ 122 w 561"/>
                <a:gd name="T9" fmla="*/ 0 h 242"/>
                <a:gd name="T10" fmla="*/ 124 w 561"/>
                <a:gd name="T11" fmla="*/ 0 h 242"/>
                <a:gd name="T12" fmla="*/ 127 w 561"/>
                <a:gd name="T13" fmla="*/ 0 h 242"/>
                <a:gd name="T14" fmla="*/ 130 w 561"/>
                <a:gd name="T15" fmla="*/ 0 h 242"/>
                <a:gd name="T16" fmla="*/ 133 w 561"/>
                <a:gd name="T17" fmla="*/ 0 h 242"/>
                <a:gd name="T18" fmla="*/ 123 w 561"/>
                <a:gd name="T19" fmla="*/ 0 h 242"/>
                <a:gd name="T20" fmla="*/ 117 w 561"/>
                <a:gd name="T21" fmla="*/ 0 h 242"/>
                <a:gd name="T22" fmla="*/ 108 w 561"/>
                <a:gd name="T23" fmla="*/ 0 h 242"/>
                <a:gd name="T24" fmla="*/ 100 w 561"/>
                <a:gd name="T25" fmla="*/ 0 h 242"/>
                <a:gd name="T26" fmla="*/ 92 w 561"/>
                <a:gd name="T27" fmla="*/ 0 h 242"/>
                <a:gd name="T28" fmla="*/ 84 w 561"/>
                <a:gd name="T29" fmla="*/ 0 h 242"/>
                <a:gd name="T30" fmla="*/ 76 w 561"/>
                <a:gd name="T31" fmla="*/ 0 h 242"/>
                <a:gd name="T32" fmla="*/ 68 w 561"/>
                <a:gd name="T33" fmla="*/ 0 h 242"/>
                <a:gd name="T34" fmla="*/ 60 w 561"/>
                <a:gd name="T35" fmla="*/ 0 h 242"/>
                <a:gd name="T36" fmla="*/ 51 w 561"/>
                <a:gd name="T37" fmla="*/ 0 h 242"/>
                <a:gd name="T38" fmla="*/ 44 w 561"/>
                <a:gd name="T39" fmla="*/ 0 h 242"/>
                <a:gd name="T40" fmla="*/ 35 w 561"/>
                <a:gd name="T41" fmla="*/ 0 h 242"/>
                <a:gd name="T42" fmla="*/ 28 w 561"/>
                <a:gd name="T43" fmla="*/ 0 h 242"/>
                <a:gd name="T44" fmla="*/ 19 w 561"/>
                <a:gd name="T45" fmla="*/ 0 h 242"/>
                <a:gd name="T46" fmla="*/ 11 w 561"/>
                <a:gd name="T47" fmla="*/ 0 h 242"/>
                <a:gd name="T48" fmla="*/ 3 w 561"/>
                <a:gd name="T49" fmla="*/ 0 h 242"/>
                <a:gd name="T50" fmla="*/ 2 w 561"/>
                <a:gd name="T51" fmla="*/ 0 h 242"/>
                <a:gd name="T52" fmla="*/ 2 w 561"/>
                <a:gd name="T53" fmla="*/ 0 h 242"/>
                <a:gd name="T54" fmla="*/ 2 w 561"/>
                <a:gd name="T55" fmla="*/ 0 h 242"/>
                <a:gd name="T56" fmla="*/ 0 w 561"/>
                <a:gd name="T57" fmla="*/ 0 h 242"/>
                <a:gd name="T58" fmla="*/ 2 w 561"/>
                <a:gd name="T59" fmla="*/ 0 h 242"/>
                <a:gd name="T60" fmla="*/ 2 w 561"/>
                <a:gd name="T61" fmla="*/ 0 h 242"/>
                <a:gd name="T62" fmla="*/ 4 w 561"/>
                <a:gd name="T63" fmla="*/ 0 h 242"/>
                <a:gd name="T64" fmla="*/ 5 w 561"/>
                <a:gd name="T65" fmla="*/ 0 h 242"/>
                <a:gd name="T66" fmla="*/ 6 w 561"/>
                <a:gd name="T67" fmla="*/ 0 h 242"/>
                <a:gd name="T68" fmla="*/ 7 w 561"/>
                <a:gd name="T69" fmla="*/ 0 h 242"/>
                <a:gd name="T70" fmla="*/ 8 w 561"/>
                <a:gd name="T71" fmla="*/ 0 h 242"/>
                <a:gd name="T72" fmla="*/ 9 w 561"/>
                <a:gd name="T73" fmla="*/ 0 h 242"/>
                <a:gd name="T74" fmla="*/ 15 w 561"/>
                <a:gd name="T75" fmla="*/ 0 h 242"/>
                <a:gd name="T76" fmla="*/ 22 w 561"/>
                <a:gd name="T77" fmla="*/ 0 h 242"/>
                <a:gd name="T78" fmla="*/ 28 w 561"/>
                <a:gd name="T79" fmla="*/ 0 h 242"/>
                <a:gd name="T80" fmla="*/ 34 w 561"/>
                <a:gd name="T81" fmla="*/ 0 h 242"/>
                <a:gd name="T82" fmla="*/ 40 w 561"/>
                <a:gd name="T83" fmla="*/ 0 h 242"/>
                <a:gd name="T84" fmla="*/ 46 w 561"/>
                <a:gd name="T85" fmla="*/ 0 h 242"/>
                <a:gd name="T86" fmla="*/ 53 w 561"/>
                <a:gd name="T87" fmla="*/ 0 h 242"/>
                <a:gd name="T88" fmla="*/ 58 w 561"/>
                <a:gd name="T89" fmla="*/ 0 h 242"/>
                <a:gd name="T90" fmla="*/ 65 w 561"/>
                <a:gd name="T91" fmla="*/ 0 h 242"/>
                <a:gd name="T92" fmla="*/ 71 w 561"/>
                <a:gd name="T93" fmla="*/ 0 h 242"/>
                <a:gd name="T94" fmla="*/ 76 w 561"/>
                <a:gd name="T95" fmla="*/ 0 h 242"/>
                <a:gd name="T96" fmla="*/ 83 w 561"/>
                <a:gd name="T97" fmla="*/ 0 h 242"/>
                <a:gd name="T98" fmla="*/ 89 w 561"/>
                <a:gd name="T99" fmla="*/ 0 h 242"/>
                <a:gd name="T100" fmla="*/ 94 w 561"/>
                <a:gd name="T101" fmla="*/ 0 h 242"/>
                <a:gd name="T102" fmla="*/ 101 w 561"/>
                <a:gd name="T103" fmla="*/ 0 h 242"/>
                <a:gd name="T104" fmla="*/ 107 w 561"/>
                <a:gd name="T105" fmla="*/ 0 h 2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1"/>
                <a:gd name="T160" fmla="*/ 0 h 242"/>
                <a:gd name="T161" fmla="*/ 561 w 561"/>
                <a:gd name="T162" fmla="*/ 242 h 24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1" h="242">
                  <a:moveTo>
                    <a:pt x="453" y="0"/>
                  </a:moveTo>
                  <a:lnTo>
                    <a:pt x="470" y="27"/>
                  </a:lnTo>
                  <a:lnTo>
                    <a:pt x="486" y="56"/>
                  </a:lnTo>
                  <a:lnTo>
                    <a:pt x="501" y="86"/>
                  </a:lnTo>
                  <a:lnTo>
                    <a:pt x="515" y="115"/>
                  </a:lnTo>
                  <a:lnTo>
                    <a:pt x="528" y="145"/>
                  </a:lnTo>
                  <a:lnTo>
                    <a:pt x="540" y="174"/>
                  </a:lnTo>
                  <a:lnTo>
                    <a:pt x="551" y="202"/>
                  </a:lnTo>
                  <a:lnTo>
                    <a:pt x="561" y="231"/>
                  </a:lnTo>
                  <a:lnTo>
                    <a:pt x="526" y="231"/>
                  </a:lnTo>
                  <a:lnTo>
                    <a:pt x="493" y="232"/>
                  </a:lnTo>
                  <a:lnTo>
                    <a:pt x="458" y="232"/>
                  </a:lnTo>
                  <a:lnTo>
                    <a:pt x="424" y="233"/>
                  </a:lnTo>
                  <a:lnTo>
                    <a:pt x="390" y="233"/>
                  </a:lnTo>
                  <a:lnTo>
                    <a:pt x="356" y="235"/>
                  </a:lnTo>
                  <a:lnTo>
                    <a:pt x="321" y="235"/>
                  </a:lnTo>
                  <a:lnTo>
                    <a:pt x="286" y="236"/>
                  </a:lnTo>
                  <a:lnTo>
                    <a:pt x="253" y="236"/>
                  </a:lnTo>
                  <a:lnTo>
                    <a:pt x="218" y="237"/>
                  </a:lnTo>
                  <a:lnTo>
                    <a:pt x="184" y="238"/>
                  </a:lnTo>
                  <a:lnTo>
                    <a:pt x="149" y="238"/>
                  </a:lnTo>
                  <a:lnTo>
                    <a:pt x="115" y="239"/>
                  </a:lnTo>
                  <a:lnTo>
                    <a:pt x="81" y="240"/>
                  </a:lnTo>
                  <a:lnTo>
                    <a:pt x="47" y="240"/>
                  </a:lnTo>
                  <a:lnTo>
                    <a:pt x="12" y="242"/>
                  </a:lnTo>
                  <a:lnTo>
                    <a:pt x="6" y="185"/>
                  </a:lnTo>
                  <a:lnTo>
                    <a:pt x="4" y="125"/>
                  </a:lnTo>
                  <a:lnTo>
                    <a:pt x="2" y="65"/>
                  </a:lnTo>
                  <a:lnTo>
                    <a:pt x="0" y="5"/>
                  </a:lnTo>
                  <a:lnTo>
                    <a:pt x="4" y="4"/>
                  </a:lnTo>
                  <a:lnTo>
                    <a:pt x="10" y="3"/>
                  </a:lnTo>
                  <a:lnTo>
                    <a:pt x="15" y="3"/>
                  </a:lnTo>
                  <a:lnTo>
                    <a:pt x="20" y="3"/>
                  </a:lnTo>
                  <a:lnTo>
                    <a:pt x="25" y="3"/>
                  </a:lnTo>
                  <a:lnTo>
                    <a:pt x="31" y="3"/>
                  </a:lnTo>
                  <a:lnTo>
                    <a:pt x="35" y="4"/>
                  </a:lnTo>
                  <a:lnTo>
                    <a:pt x="40" y="5"/>
                  </a:lnTo>
                  <a:lnTo>
                    <a:pt x="65" y="4"/>
                  </a:lnTo>
                  <a:lnTo>
                    <a:pt x="92" y="4"/>
                  </a:lnTo>
                  <a:lnTo>
                    <a:pt x="117" y="3"/>
                  </a:lnTo>
                  <a:lnTo>
                    <a:pt x="144" y="3"/>
                  </a:lnTo>
                  <a:lnTo>
                    <a:pt x="169" y="2"/>
                  </a:lnTo>
                  <a:lnTo>
                    <a:pt x="195" y="2"/>
                  </a:lnTo>
                  <a:lnTo>
                    <a:pt x="221" y="1"/>
                  </a:lnTo>
                  <a:lnTo>
                    <a:pt x="247" y="1"/>
                  </a:lnTo>
                  <a:lnTo>
                    <a:pt x="273" y="1"/>
                  </a:lnTo>
                  <a:lnTo>
                    <a:pt x="299" y="1"/>
                  </a:lnTo>
                  <a:lnTo>
                    <a:pt x="324" y="0"/>
                  </a:lnTo>
                  <a:lnTo>
                    <a:pt x="351" y="0"/>
                  </a:lnTo>
                  <a:lnTo>
                    <a:pt x="376" y="0"/>
                  </a:lnTo>
                  <a:lnTo>
                    <a:pt x="402" y="0"/>
                  </a:lnTo>
                  <a:lnTo>
                    <a:pt x="428" y="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43"/>
            <p:cNvSpPr>
              <a:spLocks/>
            </p:cNvSpPr>
            <p:nvPr/>
          </p:nvSpPr>
          <p:spPr bwMode="auto">
            <a:xfrm rot="10480909" flipH="1">
              <a:off x="2287" y="1848"/>
              <a:ext cx="282" cy="46"/>
            </a:xfrm>
            <a:custGeom>
              <a:avLst/>
              <a:gdLst>
                <a:gd name="T0" fmla="*/ 8 w 561"/>
                <a:gd name="T1" fmla="*/ 0 h 242"/>
                <a:gd name="T2" fmla="*/ 8 w 561"/>
                <a:gd name="T3" fmla="*/ 0 h 242"/>
                <a:gd name="T4" fmla="*/ 8 w 561"/>
                <a:gd name="T5" fmla="*/ 0 h 242"/>
                <a:gd name="T6" fmla="*/ 8 w 561"/>
                <a:gd name="T7" fmla="*/ 0 h 242"/>
                <a:gd name="T8" fmla="*/ 9 w 561"/>
                <a:gd name="T9" fmla="*/ 0 h 242"/>
                <a:gd name="T10" fmla="*/ 9 w 561"/>
                <a:gd name="T11" fmla="*/ 0 h 242"/>
                <a:gd name="T12" fmla="*/ 9 w 561"/>
                <a:gd name="T13" fmla="*/ 0 h 242"/>
                <a:gd name="T14" fmla="*/ 9 w 561"/>
                <a:gd name="T15" fmla="*/ 0 h 242"/>
                <a:gd name="T16" fmla="*/ 9 w 561"/>
                <a:gd name="T17" fmla="*/ 0 h 242"/>
                <a:gd name="T18" fmla="*/ 9 w 561"/>
                <a:gd name="T19" fmla="*/ 0 h 242"/>
                <a:gd name="T20" fmla="*/ 8 w 561"/>
                <a:gd name="T21" fmla="*/ 0 h 242"/>
                <a:gd name="T22" fmla="*/ 8 w 561"/>
                <a:gd name="T23" fmla="*/ 0 h 242"/>
                <a:gd name="T24" fmla="*/ 7 w 561"/>
                <a:gd name="T25" fmla="*/ 0 h 242"/>
                <a:gd name="T26" fmla="*/ 7 w 561"/>
                <a:gd name="T27" fmla="*/ 0 h 242"/>
                <a:gd name="T28" fmla="*/ 6 w 561"/>
                <a:gd name="T29" fmla="*/ 0 h 242"/>
                <a:gd name="T30" fmla="*/ 6 w 561"/>
                <a:gd name="T31" fmla="*/ 0 h 242"/>
                <a:gd name="T32" fmla="*/ 5 w 561"/>
                <a:gd name="T33" fmla="*/ 0 h 242"/>
                <a:gd name="T34" fmla="*/ 4 w 561"/>
                <a:gd name="T35" fmla="*/ 0 h 242"/>
                <a:gd name="T36" fmla="*/ 4 w 561"/>
                <a:gd name="T37" fmla="*/ 0 h 242"/>
                <a:gd name="T38" fmla="*/ 3 w 561"/>
                <a:gd name="T39" fmla="*/ 0 h 242"/>
                <a:gd name="T40" fmla="*/ 3 w 561"/>
                <a:gd name="T41" fmla="*/ 0 h 242"/>
                <a:gd name="T42" fmla="*/ 2 w 561"/>
                <a:gd name="T43" fmla="*/ 0 h 242"/>
                <a:gd name="T44" fmla="*/ 2 w 561"/>
                <a:gd name="T45" fmla="*/ 0 h 242"/>
                <a:gd name="T46" fmla="*/ 1 w 561"/>
                <a:gd name="T47" fmla="*/ 0 h 242"/>
                <a:gd name="T48" fmla="*/ 1 w 561"/>
                <a:gd name="T49" fmla="*/ 0 h 242"/>
                <a:gd name="T50" fmla="*/ 1 w 561"/>
                <a:gd name="T51" fmla="*/ 0 h 242"/>
                <a:gd name="T52" fmla="*/ 1 w 561"/>
                <a:gd name="T53" fmla="*/ 0 h 242"/>
                <a:gd name="T54" fmla="*/ 1 w 561"/>
                <a:gd name="T55" fmla="*/ 0 h 242"/>
                <a:gd name="T56" fmla="*/ 0 w 561"/>
                <a:gd name="T57" fmla="*/ 0 h 242"/>
                <a:gd name="T58" fmla="*/ 1 w 561"/>
                <a:gd name="T59" fmla="*/ 0 h 242"/>
                <a:gd name="T60" fmla="*/ 1 w 561"/>
                <a:gd name="T61" fmla="*/ 0 h 242"/>
                <a:gd name="T62" fmla="*/ 1 w 561"/>
                <a:gd name="T63" fmla="*/ 0 h 242"/>
                <a:gd name="T64" fmla="*/ 1 w 561"/>
                <a:gd name="T65" fmla="*/ 0 h 242"/>
                <a:gd name="T66" fmla="*/ 1 w 561"/>
                <a:gd name="T67" fmla="*/ 0 h 242"/>
                <a:gd name="T68" fmla="*/ 1 w 561"/>
                <a:gd name="T69" fmla="*/ 0 h 242"/>
                <a:gd name="T70" fmla="*/ 1 w 561"/>
                <a:gd name="T71" fmla="*/ 0 h 242"/>
                <a:gd name="T72" fmla="*/ 1 w 561"/>
                <a:gd name="T73" fmla="*/ 0 h 242"/>
                <a:gd name="T74" fmla="*/ 2 w 561"/>
                <a:gd name="T75" fmla="*/ 0 h 242"/>
                <a:gd name="T76" fmla="*/ 2 w 561"/>
                <a:gd name="T77" fmla="*/ 0 h 242"/>
                <a:gd name="T78" fmla="*/ 2 w 561"/>
                <a:gd name="T79" fmla="*/ 0 h 242"/>
                <a:gd name="T80" fmla="*/ 3 w 561"/>
                <a:gd name="T81" fmla="*/ 0 h 242"/>
                <a:gd name="T82" fmla="*/ 3 w 561"/>
                <a:gd name="T83" fmla="*/ 0 h 242"/>
                <a:gd name="T84" fmla="*/ 4 w 561"/>
                <a:gd name="T85" fmla="*/ 0 h 242"/>
                <a:gd name="T86" fmla="*/ 4 w 561"/>
                <a:gd name="T87" fmla="*/ 0 h 242"/>
                <a:gd name="T88" fmla="*/ 4 w 561"/>
                <a:gd name="T89" fmla="*/ 0 h 242"/>
                <a:gd name="T90" fmla="*/ 5 w 561"/>
                <a:gd name="T91" fmla="*/ 0 h 242"/>
                <a:gd name="T92" fmla="*/ 5 w 561"/>
                <a:gd name="T93" fmla="*/ 0 h 242"/>
                <a:gd name="T94" fmla="*/ 6 w 561"/>
                <a:gd name="T95" fmla="*/ 0 h 242"/>
                <a:gd name="T96" fmla="*/ 6 w 561"/>
                <a:gd name="T97" fmla="*/ 0 h 242"/>
                <a:gd name="T98" fmla="*/ 6 w 561"/>
                <a:gd name="T99" fmla="*/ 0 h 242"/>
                <a:gd name="T100" fmla="*/ 7 w 561"/>
                <a:gd name="T101" fmla="*/ 0 h 242"/>
                <a:gd name="T102" fmla="*/ 7 w 561"/>
                <a:gd name="T103" fmla="*/ 0 h 242"/>
                <a:gd name="T104" fmla="*/ 8 w 561"/>
                <a:gd name="T105" fmla="*/ 0 h 2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1"/>
                <a:gd name="T160" fmla="*/ 0 h 242"/>
                <a:gd name="T161" fmla="*/ 561 w 561"/>
                <a:gd name="T162" fmla="*/ 242 h 24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1" h="242">
                  <a:moveTo>
                    <a:pt x="453" y="0"/>
                  </a:moveTo>
                  <a:lnTo>
                    <a:pt x="470" y="27"/>
                  </a:lnTo>
                  <a:lnTo>
                    <a:pt x="486" y="56"/>
                  </a:lnTo>
                  <a:lnTo>
                    <a:pt x="501" y="86"/>
                  </a:lnTo>
                  <a:lnTo>
                    <a:pt x="515" y="115"/>
                  </a:lnTo>
                  <a:lnTo>
                    <a:pt x="528" y="145"/>
                  </a:lnTo>
                  <a:lnTo>
                    <a:pt x="540" y="174"/>
                  </a:lnTo>
                  <a:lnTo>
                    <a:pt x="551" y="202"/>
                  </a:lnTo>
                  <a:lnTo>
                    <a:pt x="561" y="231"/>
                  </a:lnTo>
                  <a:lnTo>
                    <a:pt x="526" y="231"/>
                  </a:lnTo>
                  <a:lnTo>
                    <a:pt x="493" y="232"/>
                  </a:lnTo>
                  <a:lnTo>
                    <a:pt x="458" y="232"/>
                  </a:lnTo>
                  <a:lnTo>
                    <a:pt x="424" y="233"/>
                  </a:lnTo>
                  <a:lnTo>
                    <a:pt x="390" y="233"/>
                  </a:lnTo>
                  <a:lnTo>
                    <a:pt x="356" y="235"/>
                  </a:lnTo>
                  <a:lnTo>
                    <a:pt x="321" y="235"/>
                  </a:lnTo>
                  <a:lnTo>
                    <a:pt x="286" y="236"/>
                  </a:lnTo>
                  <a:lnTo>
                    <a:pt x="253" y="236"/>
                  </a:lnTo>
                  <a:lnTo>
                    <a:pt x="218" y="237"/>
                  </a:lnTo>
                  <a:lnTo>
                    <a:pt x="184" y="238"/>
                  </a:lnTo>
                  <a:lnTo>
                    <a:pt x="149" y="238"/>
                  </a:lnTo>
                  <a:lnTo>
                    <a:pt x="115" y="239"/>
                  </a:lnTo>
                  <a:lnTo>
                    <a:pt x="81" y="240"/>
                  </a:lnTo>
                  <a:lnTo>
                    <a:pt x="47" y="240"/>
                  </a:lnTo>
                  <a:lnTo>
                    <a:pt x="12" y="242"/>
                  </a:lnTo>
                  <a:lnTo>
                    <a:pt x="6" y="185"/>
                  </a:lnTo>
                  <a:lnTo>
                    <a:pt x="4" y="125"/>
                  </a:lnTo>
                  <a:lnTo>
                    <a:pt x="2" y="65"/>
                  </a:lnTo>
                  <a:lnTo>
                    <a:pt x="0" y="5"/>
                  </a:lnTo>
                  <a:lnTo>
                    <a:pt x="4" y="4"/>
                  </a:lnTo>
                  <a:lnTo>
                    <a:pt x="10" y="3"/>
                  </a:lnTo>
                  <a:lnTo>
                    <a:pt x="15" y="3"/>
                  </a:lnTo>
                  <a:lnTo>
                    <a:pt x="20" y="3"/>
                  </a:lnTo>
                  <a:lnTo>
                    <a:pt x="25" y="3"/>
                  </a:lnTo>
                  <a:lnTo>
                    <a:pt x="31" y="3"/>
                  </a:lnTo>
                  <a:lnTo>
                    <a:pt x="35" y="4"/>
                  </a:lnTo>
                  <a:lnTo>
                    <a:pt x="40" y="5"/>
                  </a:lnTo>
                  <a:lnTo>
                    <a:pt x="65" y="4"/>
                  </a:lnTo>
                  <a:lnTo>
                    <a:pt x="92" y="4"/>
                  </a:lnTo>
                  <a:lnTo>
                    <a:pt x="117" y="3"/>
                  </a:lnTo>
                  <a:lnTo>
                    <a:pt x="144" y="3"/>
                  </a:lnTo>
                  <a:lnTo>
                    <a:pt x="169" y="2"/>
                  </a:lnTo>
                  <a:lnTo>
                    <a:pt x="195" y="2"/>
                  </a:lnTo>
                  <a:lnTo>
                    <a:pt x="221" y="1"/>
                  </a:lnTo>
                  <a:lnTo>
                    <a:pt x="247" y="1"/>
                  </a:lnTo>
                  <a:lnTo>
                    <a:pt x="273" y="1"/>
                  </a:lnTo>
                  <a:lnTo>
                    <a:pt x="299" y="1"/>
                  </a:lnTo>
                  <a:lnTo>
                    <a:pt x="324" y="0"/>
                  </a:lnTo>
                  <a:lnTo>
                    <a:pt x="351" y="0"/>
                  </a:lnTo>
                  <a:lnTo>
                    <a:pt x="376" y="0"/>
                  </a:lnTo>
                  <a:lnTo>
                    <a:pt x="402" y="0"/>
                  </a:lnTo>
                  <a:lnTo>
                    <a:pt x="428" y="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44"/>
            <p:cNvSpPr>
              <a:spLocks/>
            </p:cNvSpPr>
            <p:nvPr/>
          </p:nvSpPr>
          <p:spPr bwMode="auto">
            <a:xfrm rot="10800000" flipH="1">
              <a:off x="2336" y="1914"/>
              <a:ext cx="82" cy="44"/>
            </a:xfrm>
            <a:custGeom>
              <a:avLst/>
              <a:gdLst>
                <a:gd name="T0" fmla="*/ 0 w 561"/>
                <a:gd name="T1" fmla="*/ 0 h 242"/>
                <a:gd name="T2" fmla="*/ 0 w 561"/>
                <a:gd name="T3" fmla="*/ 0 h 242"/>
                <a:gd name="T4" fmla="*/ 0 w 561"/>
                <a:gd name="T5" fmla="*/ 0 h 242"/>
                <a:gd name="T6" fmla="*/ 0 w 561"/>
                <a:gd name="T7" fmla="*/ 0 h 242"/>
                <a:gd name="T8" fmla="*/ 0 w 561"/>
                <a:gd name="T9" fmla="*/ 0 h 242"/>
                <a:gd name="T10" fmla="*/ 0 w 561"/>
                <a:gd name="T11" fmla="*/ 0 h 242"/>
                <a:gd name="T12" fmla="*/ 0 w 561"/>
                <a:gd name="T13" fmla="*/ 0 h 242"/>
                <a:gd name="T14" fmla="*/ 0 w 561"/>
                <a:gd name="T15" fmla="*/ 0 h 242"/>
                <a:gd name="T16" fmla="*/ 0 w 561"/>
                <a:gd name="T17" fmla="*/ 0 h 242"/>
                <a:gd name="T18" fmla="*/ 0 w 561"/>
                <a:gd name="T19" fmla="*/ 0 h 242"/>
                <a:gd name="T20" fmla="*/ 0 w 561"/>
                <a:gd name="T21" fmla="*/ 0 h 242"/>
                <a:gd name="T22" fmla="*/ 0 w 561"/>
                <a:gd name="T23" fmla="*/ 0 h 242"/>
                <a:gd name="T24" fmla="*/ 0 w 561"/>
                <a:gd name="T25" fmla="*/ 0 h 242"/>
                <a:gd name="T26" fmla="*/ 0 w 561"/>
                <a:gd name="T27" fmla="*/ 0 h 242"/>
                <a:gd name="T28" fmla="*/ 0 w 561"/>
                <a:gd name="T29" fmla="*/ 0 h 242"/>
                <a:gd name="T30" fmla="*/ 0 w 561"/>
                <a:gd name="T31" fmla="*/ 0 h 242"/>
                <a:gd name="T32" fmla="*/ 0 w 561"/>
                <a:gd name="T33" fmla="*/ 0 h 242"/>
                <a:gd name="T34" fmla="*/ 0 w 561"/>
                <a:gd name="T35" fmla="*/ 0 h 242"/>
                <a:gd name="T36" fmla="*/ 0 w 561"/>
                <a:gd name="T37" fmla="*/ 0 h 242"/>
                <a:gd name="T38" fmla="*/ 0 w 561"/>
                <a:gd name="T39" fmla="*/ 0 h 242"/>
                <a:gd name="T40" fmla="*/ 0 w 561"/>
                <a:gd name="T41" fmla="*/ 0 h 242"/>
                <a:gd name="T42" fmla="*/ 0 w 561"/>
                <a:gd name="T43" fmla="*/ 0 h 242"/>
                <a:gd name="T44" fmla="*/ 0 w 561"/>
                <a:gd name="T45" fmla="*/ 0 h 242"/>
                <a:gd name="T46" fmla="*/ 0 w 561"/>
                <a:gd name="T47" fmla="*/ 0 h 242"/>
                <a:gd name="T48" fmla="*/ 0 w 561"/>
                <a:gd name="T49" fmla="*/ 0 h 242"/>
                <a:gd name="T50" fmla="*/ 0 w 561"/>
                <a:gd name="T51" fmla="*/ 0 h 242"/>
                <a:gd name="T52" fmla="*/ 0 w 561"/>
                <a:gd name="T53" fmla="*/ 0 h 242"/>
                <a:gd name="T54" fmla="*/ 0 w 561"/>
                <a:gd name="T55" fmla="*/ 0 h 242"/>
                <a:gd name="T56" fmla="*/ 0 w 561"/>
                <a:gd name="T57" fmla="*/ 0 h 242"/>
                <a:gd name="T58" fmla="*/ 0 w 561"/>
                <a:gd name="T59" fmla="*/ 0 h 242"/>
                <a:gd name="T60" fmla="*/ 0 w 561"/>
                <a:gd name="T61" fmla="*/ 0 h 242"/>
                <a:gd name="T62" fmla="*/ 0 w 561"/>
                <a:gd name="T63" fmla="*/ 0 h 242"/>
                <a:gd name="T64" fmla="*/ 0 w 561"/>
                <a:gd name="T65" fmla="*/ 0 h 242"/>
                <a:gd name="T66" fmla="*/ 0 w 561"/>
                <a:gd name="T67" fmla="*/ 0 h 242"/>
                <a:gd name="T68" fmla="*/ 0 w 561"/>
                <a:gd name="T69" fmla="*/ 0 h 242"/>
                <a:gd name="T70" fmla="*/ 0 w 561"/>
                <a:gd name="T71" fmla="*/ 0 h 242"/>
                <a:gd name="T72" fmla="*/ 0 w 561"/>
                <a:gd name="T73" fmla="*/ 0 h 242"/>
                <a:gd name="T74" fmla="*/ 0 w 561"/>
                <a:gd name="T75" fmla="*/ 0 h 242"/>
                <a:gd name="T76" fmla="*/ 0 w 561"/>
                <a:gd name="T77" fmla="*/ 0 h 242"/>
                <a:gd name="T78" fmla="*/ 0 w 561"/>
                <a:gd name="T79" fmla="*/ 0 h 242"/>
                <a:gd name="T80" fmla="*/ 0 w 561"/>
                <a:gd name="T81" fmla="*/ 0 h 242"/>
                <a:gd name="T82" fmla="*/ 0 w 561"/>
                <a:gd name="T83" fmla="*/ 0 h 242"/>
                <a:gd name="T84" fmla="*/ 0 w 561"/>
                <a:gd name="T85" fmla="*/ 0 h 242"/>
                <a:gd name="T86" fmla="*/ 0 w 561"/>
                <a:gd name="T87" fmla="*/ 0 h 242"/>
                <a:gd name="T88" fmla="*/ 0 w 561"/>
                <a:gd name="T89" fmla="*/ 0 h 242"/>
                <a:gd name="T90" fmla="*/ 0 w 561"/>
                <a:gd name="T91" fmla="*/ 0 h 242"/>
                <a:gd name="T92" fmla="*/ 0 w 561"/>
                <a:gd name="T93" fmla="*/ 0 h 242"/>
                <a:gd name="T94" fmla="*/ 0 w 561"/>
                <a:gd name="T95" fmla="*/ 0 h 242"/>
                <a:gd name="T96" fmla="*/ 0 w 561"/>
                <a:gd name="T97" fmla="*/ 0 h 242"/>
                <a:gd name="T98" fmla="*/ 0 w 561"/>
                <a:gd name="T99" fmla="*/ 0 h 242"/>
                <a:gd name="T100" fmla="*/ 0 w 561"/>
                <a:gd name="T101" fmla="*/ 0 h 242"/>
                <a:gd name="T102" fmla="*/ 0 w 561"/>
                <a:gd name="T103" fmla="*/ 0 h 242"/>
                <a:gd name="T104" fmla="*/ 0 w 561"/>
                <a:gd name="T105" fmla="*/ 0 h 2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1"/>
                <a:gd name="T160" fmla="*/ 0 h 242"/>
                <a:gd name="T161" fmla="*/ 561 w 561"/>
                <a:gd name="T162" fmla="*/ 242 h 24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1" h="242">
                  <a:moveTo>
                    <a:pt x="453" y="0"/>
                  </a:moveTo>
                  <a:lnTo>
                    <a:pt x="470" y="27"/>
                  </a:lnTo>
                  <a:lnTo>
                    <a:pt x="486" y="56"/>
                  </a:lnTo>
                  <a:lnTo>
                    <a:pt x="501" y="86"/>
                  </a:lnTo>
                  <a:lnTo>
                    <a:pt x="515" y="115"/>
                  </a:lnTo>
                  <a:lnTo>
                    <a:pt x="528" y="145"/>
                  </a:lnTo>
                  <a:lnTo>
                    <a:pt x="540" y="174"/>
                  </a:lnTo>
                  <a:lnTo>
                    <a:pt x="551" y="202"/>
                  </a:lnTo>
                  <a:lnTo>
                    <a:pt x="561" y="231"/>
                  </a:lnTo>
                  <a:lnTo>
                    <a:pt x="526" y="231"/>
                  </a:lnTo>
                  <a:lnTo>
                    <a:pt x="493" y="232"/>
                  </a:lnTo>
                  <a:lnTo>
                    <a:pt x="458" y="232"/>
                  </a:lnTo>
                  <a:lnTo>
                    <a:pt x="424" y="233"/>
                  </a:lnTo>
                  <a:lnTo>
                    <a:pt x="390" y="233"/>
                  </a:lnTo>
                  <a:lnTo>
                    <a:pt x="356" y="235"/>
                  </a:lnTo>
                  <a:lnTo>
                    <a:pt x="321" y="235"/>
                  </a:lnTo>
                  <a:lnTo>
                    <a:pt x="286" y="236"/>
                  </a:lnTo>
                  <a:lnTo>
                    <a:pt x="253" y="236"/>
                  </a:lnTo>
                  <a:lnTo>
                    <a:pt x="218" y="237"/>
                  </a:lnTo>
                  <a:lnTo>
                    <a:pt x="184" y="238"/>
                  </a:lnTo>
                  <a:lnTo>
                    <a:pt x="149" y="238"/>
                  </a:lnTo>
                  <a:lnTo>
                    <a:pt x="115" y="239"/>
                  </a:lnTo>
                  <a:lnTo>
                    <a:pt x="81" y="240"/>
                  </a:lnTo>
                  <a:lnTo>
                    <a:pt x="47" y="240"/>
                  </a:lnTo>
                  <a:lnTo>
                    <a:pt x="12" y="242"/>
                  </a:lnTo>
                  <a:lnTo>
                    <a:pt x="6" y="185"/>
                  </a:lnTo>
                  <a:lnTo>
                    <a:pt x="4" y="125"/>
                  </a:lnTo>
                  <a:lnTo>
                    <a:pt x="2" y="65"/>
                  </a:lnTo>
                  <a:lnTo>
                    <a:pt x="0" y="5"/>
                  </a:lnTo>
                  <a:lnTo>
                    <a:pt x="4" y="4"/>
                  </a:lnTo>
                  <a:lnTo>
                    <a:pt x="10" y="3"/>
                  </a:lnTo>
                  <a:lnTo>
                    <a:pt x="15" y="3"/>
                  </a:lnTo>
                  <a:lnTo>
                    <a:pt x="20" y="3"/>
                  </a:lnTo>
                  <a:lnTo>
                    <a:pt x="25" y="3"/>
                  </a:lnTo>
                  <a:lnTo>
                    <a:pt x="31" y="3"/>
                  </a:lnTo>
                  <a:lnTo>
                    <a:pt x="35" y="4"/>
                  </a:lnTo>
                  <a:lnTo>
                    <a:pt x="40" y="5"/>
                  </a:lnTo>
                  <a:lnTo>
                    <a:pt x="65" y="4"/>
                  </a:lnTo>
                  <a:lnTo>
                    <a:pt x="92" y="4"/>
                  </a:lnTo>
                  <a:lnTo>
                    <a:pt x="117" y="3"/>
                  </a:lnTo>
                  <a:lnTo>
                    <a:pt x="144" y="3"/>
                  </a:lnTo>
                  <a:lnTo>
                    <a:pt x="169" y="2"/>
                  </a:lnTo>
                  <a:lnTo>
                    <a:pt x="195" y="2"/>
                  </a:lnTo>
                  <a:lnTo>
                    <a:pt x="221" y="1"/>
                  </a:lnTo>
                  <a:lnTo>
                    <a:pt x="247" y="1"/>
                  </a:lnTo>
                  <a:lnTo>
                    <a:pt x="273" y="1"/>
                  </a:lnTo>
                  <a:lnTo>
                    <a:pt x="299" y="1"/>
                  </a:lnTo>
                  <a:lnTo>
                    <a:pt x="324" y="0"/>
                  </a:lnTo>
                  <a:lnTo>
                    <a:pt x="351" y="0"/>
                  </a:lnTo>
                  <a:lnTo>
                    <a:pt x="376" y="0"/>
                  </a:lnTo>
                  <a:lnTo>
                    <a:pt x="402" y="0"/>
                  </a:lnTo>
                  <a:lnTo>
                    <a:pt x="428" y="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45"/>
            <p:cNvSpPr>
              <a:spLocks/>
            </p:cNvSpPr>
            <p:nvPr/>
          </p:nvSpPr>
          <p:spPr bwMode="auto">
            <a:xfrm>
              <a:off x="2562" y="1344"/>
              <a:ext cx="55" cy="399"/>
            </a:xfrm>
            <a:custGeom>
              <a:avLst/>
              <a:gdLst>
                <a:gd name="T0" fmla="*/ 1 w 111"/>
                <a:gd name="T1" fmla="*/ 1 h 797"/>
                <a:gd name="T2" fmla="*/ 1 w 111"/>
                <a:gd name="T3" fmla="*/ 1 h 797"/>
                <a:gd name="T4" fmla="*/ 1 w 111"/>
                <a:gd name="T5" fmla="*/ 1 h 797"/>
                <a:gd name="T6" fmla="*/ 1 w 111"/>
                <a:gd name="T7" fmla="*/ 1 h 797"/>
                <a:gd name="T8" fmla="*/ 1 w 111"/>
                <a:gd name="T9" fmla="*/ 1 h 797"/>
                <a:gd name="T10" fmla="*/ 1 w 111"/>
                <a:gd name="T11" fmla="*/ 2 h 797"/>
                <a:gd name="T12" fmla="*/ 1 w 111"/>
                <a:gd name="T13" fmla="*/ 10 h 797"/>
                <a:gd name="T14" fmla="*/ 1 w 111"/>
                <a:gd name="T15" fmla="*/ 10 h 797"/>
                <a:gd name="T16" fmla="*/ 1 w 111"/>
                <a:gd name="T17" fmla="*/ 11 h 797"/>
                <a:gd name="T18" fmla="*/ 1 w 111"/>
                <a:gd name="T19" fmla="*/ 12 h 797"/>
                <a:gd name="T20" fmla="*/ 1 w 111"/>
                <a:gd name="T21" fmla="*/ 12 h 797"/>
                <a:gd name="T22" fmla="*/ 1 w 111"/>
                <a:gd name="T23" fmla="*/ 12 h 797"/>
                <a:gd name="T24" fmla="*/ 1 w 111"/>
                <a:gd name="T25" fmla="*/ 12 h 797"/>
                <a:gd name="T26" fmla="*/ 1 w 111"/>
                <a:gd name="T27" fmla="*/ 13 h 797"/>
                <a:gd name="T28" fmla="*/ 1 w 111"/>
                <a:gd name="T29" fmla="*/ 13 h 797"/>
                <a:gd name="T30" fmla="*/ 1 w 111"/>
                <a:gd name="T31" fmla="*/ 13 h 797"/>
                <a:gd name="T32" fmla="*/ 1 w 111"/>
                <a:gd name="T33" fmla="*/ 13 h 797"/>
                <a:gd name="T34" fmla="*/ 1 w 111"/>
                <a:gd name="T35" fmla="*/ 13 h 797"/>
                <a:gd name="T36" fmla="*/ 1 w 111"/>
                <a:gd name="T37" fmla="*/ 13 h 797"/>
                <a:gd name="T38" fmla="*/ 1 w 111"/>
                <a:gd name="T39" fmla="*/ 13 h 797"/>
                <a:gd name="T40" fmla="*/ 0 w 111"/>
                <a:gd name="T41" fmla="*/ 13 h 797"/>
                <a:gd name="T42" fmla="*/ 0 w 111"/>
                <a:gd name="T43" fmla="*/ 13 h 797"/>
                <a:gd name="T44" fmla="*/ 0 w 111"/>
                <a:gd name="T45" fmla="*/ 13 h 797"/>
                <a:gd name="T46" fmla="*/ 0 w 111"/>
                <a:gd name="T47" fmla="*/ 13 h 797"/>
                <a:gd name="T48" fmla="*/ 0 w 111"/>
                <a:gd name="T49" fmla="*/ 12 h 797"/>
                <a:gd name="T50" fmla="*/ 0 w 111"/>
                <a:gd name="T51" fmla="*/ 10 h 797"/>
                <a:gd name="T52" fmla="*/ 0 w 111"/>
                <a:gd name="T53" fmla="*/ 9 h 797"/>
                <a:gd name="T54" fmla="*/ 0 w 111"/>
                <a:gd name="T55" fmla="*/ 7 h 797"/>
                <a:gd name="T56" fmla="*/ 0 w 111"/>
                <a:gd name="T57" fmla="*/ 6 h 797"/>
                <a:gd name="T58" fmla="*/ 0 w 111"/>
                <a:gd name="T59" fmla="*/ 5 h 797"/>
                <a:gd name="T60" fmla="*/ 0 w 111"/>
                <a:gd name="T61" fmla="*/ 3 h 797"/>
                <a:gd name="T62" fmla="*/ 0 w 111"/>
                <a:gd name="T63" fmla="*/ 2 h 797"/>
                <a:gd name="T64" fmla="*/ 0 w 111"/>
                <a:gd name="T65" fmla="*/ 2 h 797"/>
                <a:gd name="T66" fmla="*/ 0 w 111"/>
                <a:gd name="T67" fmla="*/ 2 h 797"/>
                <a:gd name="T68" fmla="*/ 0 w 111"/>
                <a:gd name="T69" fmla="*/ 2 h 797"/>
                <a:gd name="T70" fmla="*/ 0 w 111"/>
                <a:gd name="T71" fmla="*/ 2 h 797"/>
                <a:gd name="T72" fmla="*/ 0 w 111"/>
                <a:gd name="T73" fmla="*/ 0 h 797"/>
                <a:gd name="T74" fmla="*/ 0 w 111"/>
                <a:gd name="T75" fmla="*/ 1 h 797"/>
                <a:gd name="T76" fmla="*/ 0 w 111"/>
                <a:gd name="T77" fmla="*/ 1 h 797"/>
                <a:gd name="T78" fmla="*/ 0 w 111"/>
                <a:gd name="T79" fmla="*/ 1 h 797"/>
                <a:gd name="T80" fmla="*/ 0 w 111"/>
                <a:gd name="T81" fmla="*/ 1 h 797"/>
                <a:gd name="T82" fmla="*/ 0 w 111"/>
                <a:gd name="T83" fmla="*/ 1 h 797"/>
                <a:gd name="T84" fmla="*/ 0 w 111"/>
                <a:gd name="T85" fmla="*/ 1 h 797"/>
                <a:gd name="T86" fmla="*/ 0 w 111"/>
                <a:gd name="T87" fmla="*/ 1 h 797"/>
                <a:gd name="T88" fmla="*/ 1 w 111"/>
                <a:gd name="T89" fmla="*/ 1 h 79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97"/>
                <a:gd name="T137" fmla="*/ 111 w 111"/>
                <a:gd name="T138" fmla="*/ 797 h 79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97">
                  <a:moveTo>
                    <a:pt x="68" y="24"/>
                  </a:moveTo>
                  <a:lnTo>
                    <a:pt x="68" y="28"/>
                  </a:lnTo>
                  <a:lnTo>
                    <a:pt x="69" y="29"/>
                  </a:lnTo>
                  <a:lnTo>
                    <a:pt x="72" y="30"/>
                  </a:lnTo>
                  <a:lnTo>
                    <a:pt x="74" y="31"/>
                  </a:lnTo>
                  <a:lnTo>
                    <a:pt x="80" y="102"/>
                  </a:lnTo>
                  <a:lnTo>
                    <a:pt x="105" y="595"/>
                  </a:lnTo>
                  <a:lnTo>
                    <a:pt x="106" y="636"/>
                  </a:lnTo>
                  <a:lnTo>
                    <a:pt x="108" y="678"/>
                  </a:lnTo>
                  <a:lnTo>
                    <a:pt x="110" y="718"/>
                  </a:lnTo>
                  <a:lnTo>
                    <a:pt x="111" y="761"/>
                  </a:lnTo>
                  <a:lnTo>
                    <a:pt x="105" y="763"/>
                  </a:lnTo>
                  <a:lnTo>
                    <a:pt x="100" y="766"/>
                  </a:lnTo>
                  <a:lnTo>
                    <a:pt x="95" y="769"/>
                  </a:lnTo>
                  <a:lnTo>
                    <a:pt x="89" y="772"/>
                  </a:lnTo>
                  <a:lnTo>
                    <a:pt x="83" y="774"/>
                  </a:lnTo>
                  <a:lnTo>
                    <a:pt x="77" y="777"/>
                  </a:lnTo>
                  <a:lnTo>
                    <a:pt x="72" y="779"/>
                  </a:lnTo>
                  <a:lnTo>
                    <a:pt x="67" y="781"/>
                  </a:lnTo>
                  <a:lnTo>
                    <a:pt x="66" y="787"/>
                  </a:lnTo>
                  <a:lnTo>
                    <a:pt x="61" y="791"/>
                  </a:lnTo>
                  <a:lnTo>
                    <a:pt x="57" y="794"/>
                  </a:lnTo>
                  <a:lnTo>
                    <a:pt x="52" y="797"/>
                  </a:lnTo>
                  <a:lnTo>
                    <a:pt x="47" y="797"/>
                  </a:lnTo>
                  <a:lnTo>
                    <a:pt x="40" y="710"/>
                  </a:lnTo>
                  <a:lnTo>
                    <a:pt x="34" y="624"/>
                  </a:lnTo>
                  <a:lnTo>
                    <a:pt x="28" y="536"/>
                  </a:lnTo>
                  <a:lnTo>
                    <a:pt x="23" y="448"/>
                  </a:lnTo>
                  <a:lnTo>
                    <a:pt x="17" y="362"/>
                  </a:lnTo>
                  <a:lnTo>
                    <a:pt x="13" y="274"/>
                  </a:lnTo>
                  <a:lnTo>
                    <a:pt x="7" y="188"/>
                  </a:lnTo>
                  <a:lnTo>
                    <a:pt x="2" y="102"/>
                  </a:lnTo>
                  <a:lnTo>
                    <a:pt x="5" y="98"/>
                  </a:lnTo>
                  <a:lnTo>
                    <a:pt x="4" y="92"/>
                  </a:lnTo>
                  <a:lnTo>
                    <a:pt x="1" y="88"/>
                  </a:lnTo>
                  <a:lnTo>
                    <a:pt x="1" y="84"/>
                  </a:lnTo>
                  <a:lnTo>
                    <a:pt x="0" y="0"/>
                  </a:lnTo>
                  <a:lnTo>
                    <a:pt x="8" y="1"/>
                  </a:lnTo>
                  <a:lnTo>
                    <a:pt x="17" y="4"/>
                  </a:lnTo>
                  <a:lnTo>
                    <a:pt x="25" y="7"/>
                  </a:lnTo>
                  <a:lnTo>
                    <a:pt x="35" y="11"/>
                  </a:lnTo>
                  <a:lnTo>
                    <a:pt x="43" y="14"/>
                  </a:lnTo>
                  <a:lnTo>
                    <a:pt x="52" y="18"/>
                  </a:lnTo>
                  <a:lnTo>
                    <a:pt x="60" y="21"/>
                  </a:lnTo>
                  <a:lnTo>
                    <a:pt x="68" y="24"/>
                  </a:lnTo>
                  <a:close/>
                </a:path>
              </a:pathLst>
            </a:custGeom>
            <a:solidFill>
              <a:srgbClr val="967C6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46"/>
            <p:cNvSpPr>
              <a:spLocks/>
            </p:cNvSpPr>
            <p:nvPr/>
          </p:nvSpPr>
          <p:spPr bwMode="auto">
            <a:xfrm rot="4928801">
              <a:off x="2437" y="1597"/>
              <a:ext cx="232" cy="44"/>
            </a:xfrm>
            <a:custGeom>
              <a:avLst/>
              <a:gdLst>
                <a:gd name="T0" fmla="*/ 0 w 945"/>
                <a:gd name="T1" fmla="*/ 2 h 56"/>
                <a:gd name="T2" fmla="*/ 0 w 945"/>
                <a:gd name="T3" fmla="*/ 2 h 56"/>
                <a:gd name="T4" fmla="*/ 0 w 945"/>
                <a:gd name="T5" fmla="*/ 2 h 56"/>
                <a:gd name="T6" fmla="*/ 0 w 945"/>
                <a:gd name="T7" fmla="*/ 2 h 56"/>
                <a:gd name="T8" fmla="*/ 0 w 945"/>
                <a:gd name="T9" fmla="*/ 2 h 56"/>
                <a:gd name="T10" fmla="*/ 0 w 945"/>
                <a:gd name="T11" fmla="*/ 2 h 56"/>
                <a:gd name="T12" fmla="*/ 0 w 945"/>
                <a:gd name="T13" fmla="*/ 2 h 56"/>
                <a:gd name="T14" fmla="*/ 0 w 945"/>
                <a:gd name="T15" fmla="*/ 2 h 56"/>
                <a:gd name="T16" fmla="*/ 0 w 945"/>
                <a:gd name="T17" fmla="*/ 2 h 56"/>
                <a:gd name="T18" fmla="*/ 0 w 945"/>
                <a:gd name="T19" fmla="*/ 2 h 56"/>
                <a:gd name="T20" fmla="*/ 0 w 945"/>
                <a:gd name="T21" fmla="*/ 2 h 56"/>
                <a:gd name="T22" fmla="*/ 0 w 945"/>
                <a:gd name="T23" fmla="*/ 3 h 56"/>
                <a:gd name="T24" fmla="*/ 0 w 945"/>
                <a:gd name="T25" fmla="*/ 5 h 56"/>
                <a:gd name="T26" fmla="*/ 0 w 945"/>
                <a:gd name="T27" fmla="*/ 7 h 56"/>
                <a:gd name="T28" fmla="*/ 0 w 945"/>
                <a:gd name="T29" fmla="*/ 10 h 56"/>
                <a:gd name="T30" fmla="*/ 0 w 945"/>
                <a:gd name="T31" fmla="*/ 12 h 56"/>
                <a:gd name="T32" fmla="*/ 0 w 945"/>
                <a:gd name="T33" fmla="*/ 13 h 56"/>
                <a:gd name="T34" fmla="*/ 0 w 945"/>
                <a:gd name="T35" fmla="*/ 13 h 56"/>
                <a:gd name="T36" fmla="*/ 0 w 945"/>
                <a:gd name="T37" fmla="*/ 13 h 56"/>
                <a:gd name="T38" fmla="*/ 0 w 945"/>
                <a:gd name="T39" fmla="*/ 13 h 56"/>
                <a:gd name="T40" fmla="*/ 0 w 945"/>
                <a:gd name="T41" fmla="*/ 13 h 56"/>
                <a:gd name="T42" fmla="*/ 0 w 945"/>
                <a:gd name="T43" fmla="*/ 13 h 56"/>
                <a:gd name="T44" fmla="*/ 0 w 945"/>
                <a:gd name="T45" fmla="*/ 13 h 56"/>
                <a:gd name="T46" fmla="*/ 0 w 945"/>
                <a:gd name="T47" fmla="*/ 13 h 56"/>
                <a:gd name="T48" fmla="*/ 0 w 945"/>
                <a:gd name="T49" fmla="*/ 13 h 56"/>
                <a:gd name="T50" fmla="*/ 0 w 945"/>
                <a:gd name="T51" fmla="*/ 13 h 56"/>
                <a:gd name="T52" fmla="*/ 0 w 945"/>
                <a:gd name="T53" fmla="*/ 13 h 56"/>
                <a:gd name="T54" fmla="*/ 0 w 945"/>
                <a:gd name="T55" fmla="*/ 13 h 56"/>
                <a:gd name="T56" fmla="*/ 0 w 945"/>
                <a:gd name="T57" fmla="*/ 13 h 56"/>
                <a:gd name="T58" fmla="*/ 0 w 945"/>
                <a:gd name="T59" fmla="*/ 13 h 56"/>
                <a:gd name="T60" fmla="*/ 0 w 945"/>
                <a:gd name="T61" fmla="*/ 13 h 56"/>
                <a:gd name="T62" fmla="*/ 0 w 945"/>
                <a:gd name="T63" fmla="*/ 13 h 56"/>
                <a:gd name="T64" fmla="*/ 0 w 945"/>
                <a:gd name="T65" fmla="*/ 13 h 56"/>
                <a:gd name="T66" fmla="*/ 0 w 945"/>
                <a:gd name="T67" fmla="*/ 13 h 56"/>
                <a:gd name="T68" fmla="*/ 0 w 945"/>
                <a:gd name="T69" fmla="*/ 13 h 56"/>
                <a:gd name="T70" fmla="*/ 0 w 945"/>
                <a:gd name="T71" fmla="*/ 13 h 56"/>
                <a:gd name="T72" fmla="*/ 0 w 945"/>
                <a:gd name="T73" fmla="*/ 12 h 56"/>
                <a:gd name="T74" fmla="*/ 0 w 945"/>
                <a:gd name="T75" fmla="*/ 0 h 56"/>
                <a:gd name="T76" fmla="*/ 0 w 945"/>
                <a:gd name="T77" fmla="*/ 1 h 56"/>
                <a:gd name="T78" fmla="*/ 0 w 945"/>
                <a:gd name="T79" fmla="*/ 1 h 56"/>
                <a:gd name="T80" fmla="*/ 0 w 945"/>
                <a:gd name="T81" fmla="*/ 1 h 56"/>
                <a:gd name="T82" fmla="*/ 0 w 945"/>
                <a:gd name="T83" fmla="*/ 1 h 56"/>
                <a:gd name="T84" fmla="*/ 0 w 945"/>
                <a:gd name="T85" fmla="*/ 2 h 56"/>
                <a:gd name="T86" fmla="*/ 0 w 945"/>
                <a:gd name="T87" fmla="*/ 2 h 56"/>
                <a:gd name="T88" fmla="*/ 0 w 945"/>
                <a:gd name="T89" fmla="*/ 2 h 56"/>
                <a:gd name="T90" fmla="*/ 0 w 945"/>
                <a:gd name="T91" fmla="*/ 2 h 5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45"/>
                <a:gd name="T139" fmla="*/ 0 h 56"/>
                <a:gd name="T140" fmla="*/ 945 w 945"/>
                <a:gd name="T141" fmla="*/ 56 h 5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45" h="56">
                  <a:moveTo>
                    <a:pt x="296" y="9"/>
                  </a:moveTo>
                  <a:lnTo>
                    <a:pt x="302" y="7"/>
                  </a:lnTo>
                  <a:lnTo>
                    <a:pt x="308" y="4"/>
                  </a:lnTo>
                  <a:lnTo>
                    <a:pt x="314" y="4"/>
                  </a:lnTo>
                  <a:lnTo>
                    <a:pt x="319" y="4"/>
                  </a:lnTo>
                  <a:lnTo>
                    <a:pt x="324" y="6"/>
                  </a:lnTo>
                  <a:lnTo>
                    <a:pt x="330" y="7"/>
                  </a:lnTo>
                  <a:lnTo>
                    <a:pt x="337" y="7"/>
                  </a:lnTo>
                  <a:lnTo>
                    <a:pt x="342" y="7"/>
                  </a:lnTo>
                  <a:lnTo>
                    <a:pt x="380" y="7"/>
                  </a:lnTo>
                  <a:lnTo>
                    <a:pt x="418" y="8"/>
                  </a:lnTo>
                  <a:lnTo>
                    <a:pt x="455" y="8"/>
                  </a:lnTo>
                  <a:lnTo>
                    <a:pt x="493" y="8"/>
                  </a:lnTo>
                  <a:lnTo>
                    <a:pt x="530" y="8"/>
                  </a:lnTo>
                  <a:lnTo>
                    <a:pt x="568" y="8"/>
                  </a:lnTo>
                  <a:lnTo>
                    <a:pt x="605" y="9"/>
                  </a:lnTo>
                  <a:lnTo>
                    <a:pt x="642" y="9"/>
                  </a:lnTo>
                  <a:lnTo>
                    <a:pt x="680" y="9"/>
                  </a:lnTo>
                  <a:lnTo>
                    <a:pt x="717" y="9"/>
                  </a:lnTo>
                  <a:lnTo>
                    <a:pt x="755" y="9"/>
                  </a:lnTo>
                  <a:lnTo>
                    <a:pt x="793" y="10"/>
                  </a:lnTo>
                  <a:lnTo>
                    <a:pt x="830" y="10"/>
                  </a:lnTo>
                  <a:lnTo>
                    <a:pt x="868" y="11"/>
                  </a:lnTo>
                  <a:lnTo>
                    <a:pt x="907" y="11"/>
                  </a:lnTo>
                  <a:lnTo>
                    <a:pt x="945" y="13"/>
                  </a:lnTo>
                  <a:lnTo>
                    <a:pt x="944" y="21"/>
                  </a:lnTo>
                  <a:lnTo>
                    <a:pt x="937" y="25"/>
                  </a:lnTo>
                  <a:lnTo>
                    <a:pt x="931" y="30"/>
                  </a:lnTo>
                  <a:lnTo>
                    <a:pt x="925" y="36"/>
                  </a:lnTo>
                  <a:lnTo>
                    <a:pt x="920" y="41"/>
                  </a:lnTo>
                  <a:lnTo>
                    <a:pt x="913" y="47"/>
                  </a:lnTo>
                  <a:lnTo>
                    <a:pt x="907" y="51"/>
                  </a:lnTo>
                  <a:lnTo>
                    <a:pt x="901" y="54"/>
                  </a:lnTo>
                  <a:lnTo>
                    <a:pt x="894" y="54"/>
                  </a:lnTo>
                  <a:lnTo>
                    <a:pt x="872" y="53"/>
                  </a:lnTo>
                  <a:lnTo>
                    <a:pt x="850" y="53"/>
                  </a:lnTo>
                  <a:lnTo>
                    <a:pt x="829" y="53"/>
                  </a:lnTo>
                  <a:lnTo>
                    <a:pt x="805" y="53"/>
                  </a:lnTo>
                  <a:lnTo>
                    <a:pt x="784" y="53"/>
                  </a:lnTo>
                  <a:lnTo>
                    <a:pt x="762" y="54"/>
                  </a:lnTo>
                  <a:lnTo>
                    <a:pt x="740" y="54"/>
                  </a:lnTo>
                  <a:lnTo>
                    <a:pt x="718" y="55"/>
                  </a:lnTo>
                  <a:lnTo>
                    <a:pt x="696" y="55"/>
                  </a:lnTo>
                  <a:lnTo>
                    <a:pt x="673" y="55"/>
                  </a:lnTo>
                  <a:lnTo>
                    <a:pt x="651" y="56"/>
                  </a:lnTo>
                  <a:lnTo>
                    <a:pt x="629" y="56"/>
                  </a:lnTo>
                  <a:lnTo>
                    <a:pt x="606" y="55"/>
                  </a:lnTo>
                  <a:lnTo>
                    <a:pt x="584" y="55"/>
                  </a:lnTo>
                  <a:lnTo>
                    <a:pt x="561" y="54"/>
                  </a:lnTo>
                  <a:lnTo>
                    <a:pt x="539" y="53"/>
                  </a:lnTo>
                  <a:lnTo>
                    <a:pt x="535" y="54"/>
                  </a:lnTo>
                  <a:lnTo>
                    <a:pt x="530" y="55"/>
                  </a:lnTo>
                  <a:lnTo>
                    <a:pt x="526" y="55"/>
                  </a:lnTo>
                  <a:lnTo>
                    <a:pt x="520" y="55"/>
                  </a:lnTo>
                  <a:lnTo>
                    <a:pt x="514" y="55"/>
                  </a:lnTo>
                  <a:lnTo>
                    <a:pt x="508" y="55"/>
                  </a:lnTo>
                  <a:lnTo>
                    <a:pt x="504" y="55"/>
                  </a:lnTo>
                  <a:lnTo>
                    <a:pt x="498" y="55"/>
                  </a:lnTo>
                  <a:lnTo>
                    <a:pt x="498" y="54"/>
                  </a:lnTo>
                  <a:lnTo>
                    <a:pt x="467" y="55"/>
                  </a:lnTo>
                  <a:lnTo>
                    <a:pt x="436" y="55"/>
                  </a:lnTo>
                  <a:lnTo>
                    <a:pt x="405" y="56"/>
                  </a:lnTo>
                  <a:lnTo>
                    <a:pt x="374" y="56"/>
                  </a:lnTo>
                  <a:lnTo>
                    <a:pt x="342" y="56"/>
                  </a:lnTo>
                  <a:lnTo>
                    <a:pt x="311" y="56"/>
                  </a:lnTo>
                  <a:lnTo>
                    <a:pt x="280" y="56"/>
                  </a:lnTo>
                  <a:lnTo>
                    <a:pt x="249" y="55"/>
                  </a:lnTo>
                  <a:lnTo>
                    <a:pt x="218" y="55"/>
                  </a:lnTo>
                  <a:lnTo>
                    <a:pt x="187" y="54"/>
                  </a:lnTo>
                  <a:lnTo>
                    <a:pt x="156" y="54"/>
                  </a:lnTo>
                  <a:lnTo>
                    <a:pt x="125" y="53"/>
                  </a:lnTo>
                  <a:lnTo>
                    <a:pt x="94" y="52"/>
                  </a:lnTo>
                  <a:lnTo>
                    <a:pt x="62" y="52"/>
                  </a:lnTo>
                  <a:lnTo>
                    <a:pt x="31" y="51"/>
                  </a:lnTo>
                  <a:lnTo>
                    <a:pt x="0" y="51"/>
                  </a:lnTo>
                  <a:lnTo>
                    <a:pt x="0" y="0"/>
                  </a:lnTo>
                  <a:lnTo>
                    <a:pt x="20" y="0"/>
                  </a:lnTo>
                  <a:lnTo>
                    <a:pt x="38" y="1"/>
                  </a:lnTo>
                  <a:lnTo>
                    <a:pt x="58" y="1"/>
                  </a:lnTo>
                  <a:lnTo>
                    <a:pt x="76" y="1"/>
                  </a:lnTo>
                  <a:lnTo>
                    <a:pt x="95" y="1"/>
                  </a:lnTo>
                  <a:lnTo>
                    <a:pt x="114" y="1"/>
                  </a:lnTo>
                  <a:lnTo>
                    <a:pt x="133" y="1"/>
                  </a:lnTo>
                  <a:lnTo>
                    <a:pt x="152" y="1"/>
                  </a:lnTo>
                  <a:lnTo>
                    <a:pt x="171" y="2"/>
                  </a:lnTo>
                  <a:lnTo>
                    <a:pt x="189" y="2"/>
                  </a:lnTo>
                  <a:lnTo>
                    <a:pt x="208" y="3"/>
                  </a:lnTo>
                  <a:lnTo>
                    <a:pt x="225" y="3"/>
                  </a:lnTo>
                  <a:lnTo>
                    <a:pt x="243" y="4"/>
                  </a:lnTo>
                  <a:lnTo>
                    <a:pt x="262" y="6"/>
                  </a:lnTo>
                  <a:lnTo>
                    <a:pt x="279" y="7"/>
                  </a:lnTo>
                  <a:lnTo>
                    <a:pt x="296" y="9"/>
                  </a:lnTo>
                  <a:close/>
                </a:path>
              </a:pathLst>
            </a:custGeom>
            <a:solidFill>
              <a:srgbClr val="7751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7"/>
            <p:cNvSpPr>
              <a:spLocks/>
            </p:cNvSpPr>
            <p:nvPr/>
          </p:nvSpPr>
          <p:spPr bwMode="auto">
            <a:xfrm>
              <a:off x="2173" y="1760"/>
              <a:ext cx="326" cy="35"/>
            </a:xfrm>
            <a:custGeom>
              <a:avLst/>
              <a:gdLst>
                <a:gd name="T0" fmla="*/ 10 w 652"/>
                <a:gd name="T1" fmla="*/ 0 h 71"/>
                <a:gd name="T2" fmla="*/ 10 w 652"/>
                <a:gd name="T3" fmla="*/ 1 h 71"/>
                <a:gd name="T4" fmla="*/ 10 w 652"/>
                <a:gd name="T5" fmla="*/ 1 h 71"/>
                <a:gd name="T6" fmla="*/ 10 w 652"/>
                <a:gd name="T7" fmla="*/ 1 h 71"/>
                <a:gd name="T8" fmla="*/ 9 w 652"/>
                <a:gd name="T9" fmla="*/ 1 h 71"/>
                <a:gd name="T10" fmla="*/ 9 w 652"/>
                <a:gd name="T11" fmla="*/ 1 h 71"/>
                <a:gd name="T12" fmla="*/ 9 w 652"/>
                <a:gd name="T13" fmla="*/ 1 h 71"/>
                <a:gd name="T14" fmla="*/ 7 w 652"/>
                <a:gd name="T15" fmla="*/ 1 h 71"/>
                <a:gd name="T16" fmla="*/ 7 w 652"/>
                <a:gd name="T17" fmla="*/ 1 h 71"/>
                <a:gd name="T18" fmla="*/ 7 w 652"/>
                <a:gd name="T19" fmla="*/ 1 h 71"/>
                <a:gd name="T20" fmla="*/ 6 w 652"/>
                <a:gd name="T21" fmla="*/ 1 h 71"/>
                <a:gd name="T22" fmla="*/ 6 w 652"/>
                <a:gd name="T23" fmla="*/ 1 h 71"/>
                <a:gd name="T24" fmla="*/ 6 w 652"/>
                <a:gd name="T25" fmla="*/ 1 h 71"/>
                <a:gd name="T26" fmla="*/ 5 w 652"/>
                <a:gd name="T27" fmla="*/ 1 h 71"/>
                <a:gd name="T28" fmla="*/ 5 w 652"/>
                <a:gd name="T29" fmla="*/ 1 h 71"/>
                <a:gd name="T30" fmla="*/ 5 w 652"/>
                <a:gd name="T31" fmla="*/ 1 h 71"/>
                <a:gd name="T32" fmla="*/ 5 w 652"/>
                <a:gd name="T33" fmla="*/ 1 h 71"/>
                <a:gd name="T34" fmla="*/ 5 w 652"/>
                <a:gd name="T35" fmla="*/ 1 h 71"/>
                <a:gd name="T36" fmla="*/ 5 w 652"/>
                <a:gd name="T37" fmla="*/ 1 h 71"/>
                <a:gd name="T38" fmla="*/ 3 w 652"/>
                <a:gd name="T39" fmla="*/ 1 h 71"/>
                <a:gd name="T40" fmla="*/ 3 w 652"/>
                <a:gd name="T41" fmla="*/ 1 h 71"/>
                <a:gd name="T42" fmla="*/ 3 w 652"/>
                <a:gd name="T43" fmla="*/ 1 h 71"/>
                <a:gd name="T44" fmla="*/ 3 w 652"/>
                <a:gd name="T45" fmla="*/ 1 h 71"/>
                <a:gd name="T46" fmla="*/ 3 w 652"/>
                <a:gd name="T47" fmla="*/ 1 h 71"/>
                <a:gd name="T48" fmla="*/ 3 w 652"/>
                <a:gd name="T49" fmla="*/ 1 h 71"/>
                <a:gd name="T50" fmla="*/ 1 w 652"/>
                <a:gd name="T51" fmla="*/ 1 h 71"/>
                <a:gd name="T52" fmla="*/ 1 w 652"/>
                <a:gd name="T53" fmla="*/ 1 h 71"/>
                <a:gd name="T54" fmla="*/ 1 w 652"/>
                <a:gd name="T55" fmla="*/ 0 h 71"/>
                <a:gd name="T56" fmla="*/ 1 w 652"/>
                <a:gd name="T57" fmla="*/ 0 h 71"/>
                <a:gd name="T58" fmla="*/ 1 w 652"/>
                <a:gd name="T59" fmla="*/ 0 h 71"/>
                <a:gd name="T60" fmla="*/ 1 w 652"/>
                <a:gd name="T61" fmla="*/ 0 h 71"/>
                <a:gd name="T62" fmla="*/ 1 w 652"/>
                <a:gd name="T63" fmla="*/ 0 h 71"/>
                <a:gd name="T64" fmla="*/ 1 w 652"/>
                <a:gd name="T65" fmla="*/ 0 h 71"/>
                <a:gd name="T66" fmla="*/ 1 w 652"/>
                <a:gd name="T67" fmla="*/ 0 h 71"/>
                <a:gd name="T68" fmla="*/ 1 w 652"/>
                <a:gd name="T69" fmla="*/ 0 h 71"/>
                <a:gd name="T70" fmla="*/ 1 w 652"/>
                <a:gd name="T71" fmla="*/ 0 h 71"/>
                <a:gd name="T72" fmla="*/ 1 w 652"/>
                <a:gd name="T73" fmla="*/ 0 h 71"/>
                <a:gd name="T74" fmla="*/ 3 w 652"/>
                <a:gd name="T75" fmla="*/ 0 h 71"/>
                <a:gd name="T76" fmla="*/ 3 w 652"/>
                <a:gd name="T77" fmla="*/ 0 h 71"/>
                <a:gd name="T78" fmla="*/ 5 w 652"/>
                <a:gd name="T79" fmla="*/ 0 h 71"/>
                <a:gd name="T80" fmla="*/ 5 w 652"/>
                <a:gd name="T81" fmla="*/ 0 h 71"/>
                <a:gd name="T82" fmla="*/ 6 w 652"/>
                <a:gd name="T83" fmla="*/ 0 h 71"/>
                <a:gd name="T84" fmla="*/ 7 w 652"/>
                <a:gd name="T85" fmla="*/ 0 h 71"/>
                <a:gd name="T86" fmla="*/ 9 w 652"/>
                <a:gd name="T87" fmla="*/ 0 h 71"/>
                <a:gd name="T88" fmla="*/ 10 w 652"/>
                <a:gd name="T89" fmla="*/ 0 h 71"/>
                <a:gd name="T90" fmla="*/ 10 w 652"/>
                <a:gd name="T91" fmla="*/ 0 h 71"/>
                <a:gd name="T92" fmla="*/ 10 w 652"/>
                <a:gd name="T93" fmla="*/ 0 h 71"/>
                <a:gd name="T94" fmla="*/ 10 w 652"/>
                <a:gd name="T95" fmla="*/ 0 h 71"/>
                <a:gd name="T96" fmla="*/ 10 w 652"/>
                <a:gd name="T97" fmla="*/ 0 h 71"/>
                <a:gd name="T98" fmla="*/ 10 w 652"/>
                <a:gd name="T99" fmla="*/ 0 h 7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52"/>
                <a:gd name="T151" fmla="*/ 0 h 71"/>
                <a:gd name="T152" fmla="*/ 652 w 652"/>
                <a:gd name="T153" fmla="*/ 71 h 7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52" h="71">
                  <a:moveTo>
                    <a:pt x="652" y="43"/>
                  </a:moveTo>
                  <a:lnTo>
                    <a:pt x="649" y="56"/>
                  </a:lnTo>
                  <a:lnTo>
                    <a:pt x="643" y="64"/>
                  </a:lnTo>
                  <a:lnTo>
                    <a:pt x="635" y="69"/>
                  </a:lnTo>
                  <a:lnTo>
                    <a:pt x="625" y="71"/>
                  </a:lnTo>
                  <a:lnTo>
                    <a:pt x="615" y="71"/>
                  </a:lnTo>
                  <a:lnTo>
                    <a:pt x="605" y="71"/>
                  </a:lnTo>
                  <a:lnTo>
                    <a:pt x="594" y="70"/>
                  </a:lnTo>
                  <a:lnTo>
                    <a:pt x="585" y="70"/>
                  </a:lnTo>
                  <a:lnTo>
                    <a:pt x="574" y="70"/>
                  </a:lnTo>
                  <a:lnTo>
                    <a:pt x="561" y="70"/>
                  </a:lnTo>
                  <a:lnTo>
                    <a:pt x="549" y="70"/>
                  </a:lnTo>
                  <a:lnTo>
                    <a:pt x="539" y="70"/>
                  </a:lnTo>
                  <a:lnTo>
                    <a:pt x="528" y="70"/>
                  </a:lnTo>
                  <a:lnTo>
                    <a:pt x="516" y="70"/>
                  </a:lnTo>
                  <a:lnTo>
                    <a:pt x="503" y="70"/>
                  </a:lnTo>
                  <a:lnTo>
                    <a:pt x="492" y="70"/>
                  </a:lnTo>
                  <a:lnTo>
                    <a:pt x="483" y="70"/>
                  </a:lnTo>
                  <a:lnTo>
                    <a:pt x="473" y="70"/>
                  </a:lnTo>
                  <a:lnTo>
                    <a:pt x="464" y="70"/>
                  </a:lnTo>
                  <a:lnTo>
                    <a:pt x="456" y="70"/>
                  </a:lnTo>
                  <a:lnTo>
                    <a:pt x="447" y="69"/>
                  </a:lnTo>
                  <a:lnTo>
                    <a:pt x="438" y="68"/>
                  </a:lnTo>
                  <a:lnTo>
                    <a:pt x="429" y="68"/>
                  </a:lnTo>
                  <a:lnTo>
                    <a:pt x="419" y="66"/>
                  </a:lnTo>
                  <a:lnTo>
                    <a:pt x="407" y="68"/>
                  </a:lnTo>
                  <a:lnTo>
                    <a:pt x="395" y="68"/>
                  </a:lnTo>
                  <a:lnTo>
                    <a:pt x="382" y="68"/>
                  </a:lnTo>
                  <a:lnTo>
                    <a:pt x="370" y="68"/>
                  </a:lnTo>
                  <a:lnTo>
                    <a:pt x="358" y="69"/>
                  </a:lnTo>
                  <a:lnTo>
                    <a:pt x="346" y="69"/>
                  </a:lnTo>
                  <a:lnTo>
                    <a:pt x="334" y="69"/>
                  </a:lnTo>
                  <a:lnTo>
                    <a:pt x="321" y="68"/>
                  </a:lnTo>
                  <a:lnTo>
                    <a:pt x="310" y="68"/>
                  </a:lnTo>
                  <a:lnTo>
                    <a:pt x="297" y="68"/>
                  </a:lnTo>
                  <a:lnTo>
                    <a:pt x="286" y="68"/>
                  </a:lnTo>
                  <a:lnTo>
                    <a:pt x="273" y="68"/>
                  </a:lnTo>
                  <a:lnTo>
                    <a:pt x="261" y="68"/>
                  </a:lnTo>
                  <a:lnTo>
                    <a:pt x="250" y="66"/>
                  </a:lnTo>
                  <a:lnTo>
                    <a:pt x="238" y="66"/>
                  </a:lnTo>
                  <a:lnTo>
                    <a:pt x="227" y="66"/>
                  </a:lnTo>
                  <a:lnTo>
                    <a:pt x="217" y="66"/>
                  </a:lnTo>
                  <a:lnTo>
                    <a:pt x="205" y="66"/>
                  </a:lnTo>
                  <a:lnTo>
                    <a:pt x="195" y="66"/>
                  </a:lnTo>
                  <a:lnTo>
                    <a:pt x="184" y="68"/>
                  </a:lnTo>
                  <a:lnTo>
                    <a:pt x="173" y="68"/>
                  </a:lnTo>
                  <a:lnTo>
                    <a:pt x="162" y="68"/>
                  </a:lnTo>
                  <a:lnTo>
                    <a:pt x="151" y="68"/>
                  </a:lnTo>
                  <a:lnTo>
                    <a:pt x="139" y="65"/>
                  </a:lnTo>
                  <a:lnTo>
                    <a:pt x="130" y="66"/>
                  </a:lnTo>
                  <a:lnTo>
                    <a:pt x="121" y="68"/>
                  </a:lnTo>
                  <a:lnTo>
                    <a:pt x="111" y="66"/>
                  </a:lnTo>
                  <a:lnTo>
                    <a:pt x="100" y="65"/>
                  </a:lnTo>
                  <a:lnTo>
                    <a:pt x="90" y="64"/>
                  </a:lnTo>
                  <a:lnTo>
                    <a:pt x="79" y="63"/>
                  </a:lnTo>
                  <a:lnTo>
                    <a:pt x="69" y="63"/>
                  </a:lnTo>
                  <a:lnTo>
                    <a:pt x="59" y="63"/>
                  </a:lnTo>
                  <a:lnTo>
                    <a:pt x="52" y="61"/>
                  </a:lnTo>
                  <a:lnTo>
                    <a:pt x="46" y="62"/>
                  </a:lnTo>
                  <a:lnTo>
                    <a:pt x="39" y="63"/>
                  </a:lnTo>
                  <a:lnTo>
                    <a:pt x="31" y="59"/>
                  </a:lnTo>
                  <a:lnTo>
                    <a:pt x="28" y="61"/>
                  </a:lnTo>
                  <a:lnTo>
                    <a:pt x="23" y="62"/>
                  </a:lnTo>
                  <a:lnTo>
                    <a:pt x="18" y="63"/>
                  </a:lnTo>
                  <a:lnTo>
                    <a:pt x="14" y="62"/>
                  </a:lnTo>
                  <a:lnTo>
                    <a:pt x="13" y="56"/>
                  </a:lnTo>
                  <a:lnTo>
                    <a:pt x="8" y="50"/>
                  </a:lnTo>
                  <a:lnTo>
                    <a:pt x="2" y="46"/>
                  </a:lnTo>
                  <a:lnTo>
                    <a:pt x="0" y="40"/>
                  </a:lnTo>
                  <a:lnTo>
                    <a:pt x="1" y="29"/>
                  </a:lnTo>
                  <a:lnTo>
                    <a:pt x="2" y="16"/>
                  </a:lnTo>
                  <a:lnTo>
                    <a:pt x="7" y="5"/>
                  </a:lnTo>
                  <a:lnTo>
                    <a:pt x="21" y="5"/>
                  </a:lnTo>
                  <a:lnTo>
                    <a:pt x="58" y="5"/>
                  </a:lnTo>
                  <a:lnTo>
                    <a:pt x="93" y="5"/>
                  </a:lnTo>
                  <a:lnTo>
                    <a:pt x="130" y="5"/>
                  </a:lnTo>
                  <a:lnTo>
                    <a:pt x="165" y="4"/>
                  </a:lnTo>
                  <a:lnTo>
                    <a:pt x="200" y="4"/>
                  </a:lnTo>
                  <a:lnTo>
                    <a:pt x="236" y="3"/>
                  </a:lnTo>
                  <a:lnTo>
                    <a:pt x="271" y="3"/>
                  </a:lnTo>
                  <a:lnTo>
                    <a:pt x="306" y="2"/>
                  </a:lnTo>
                  <a:lnTo>
                    <a:pt x="341" y="2"/>
                  </a:lnTo>
                  <a:lnTo>
                    <a:pt x="377" y="1"/>
                  </a:lnTo>
                  <a:lnTo>
                    <a:pt x="411" y="1"/>
                  </a:lnTo>
                  <a:lnTo>
                    <a:pt x="447" y="1"/>
                  </a:lnTo>
                  <a:lnTo>
                    <a:pt x="483" y="1"/>
                  </a:lnTo>
                  <a:lnTo>
                    <a:pt x="518" y="1"/>
                  </a:lnTo>
                  <a:lnTo>
                    <a:pt x="555" y="1"/>
                  </a:lnTo>
                  <a:lnTo>
                    <a:pt x="592" y="2"/>
                  </a:lnTo>
                  <a:lnTo>
                    <a:pt x="597" y="0"/>
                  </a:lnTo>
                  <a:lnTo>
                    <a:pt x="602" y="0"/>
                  </a:lnTo>
                  <a:lnTo>
                    <a:pt x="607" y="1"/>
                  </a:lnTo>
                  <a:lnTo>
                    <a:pt x="612" y="3"/>
                  </a:lnTo>
                  <a:lnTo>
                    <a:pt x="616" y="6"/>
                  </a:lnTo>
                  <a:lnTo>
                    <a:pt x="620" y="9"/>
                  </a:lnTo>
                  <a:lnTo>
                    <a:pt x="624" y="11"/>
                  </a:lnTo>
                  <a:lnTo>
                    <a:pt x="629" y="13"/>
                  </a:lnTo>
                  <a:lnTo>
                    <a:pt x="637" y="18"/>
                  </a:lnTo>
                  <a:lnTo>
                    <a:pt x="644" y="26"/>
                  </a:lnTo>
                  <a:lnTo>
                    <a:pt x="647" y="34"/>
                  </a:lnTo>
                  <a:lnTo>
                    <a:pt x="652" y="43"/>
                  </a:lnTo>
                  <a:close/>
                </a:path>
              </a:pathLst>
            </a:custGeom>
            <a:solidFill>
              <a:srgbClr val="967C6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48"/>
            <p:cNvSpPr>
              <a:spLocks/>
            </p:cNvSpPr>
            <p:nvPr/>
          </p:nvSpPr>
          <p:spPr bwMode="auto">
            <a:xfrm rot="10800000" flipH="1">
              <a:off x="2730" y="1905"/>
              <a:ext cx="90" cy="45"/>
            </a:xfrm>
            <a:custGeom>
              <a:avLst/>
              <a:gdLst>
                <a:gd name="T0" fmla="*/ 0 w 561"/>
                <a:gd name="T1" fmla="*/ 0 h 242"/>
                <a:gd name="T2" fmla="*/ 0 w 561"/>
                <a:gd name="T3" fmla="*/ 0 h 242"/>
                <a:gd name="T4" fmla="*/ 0 w 561"/>
                <a:gd name="T5" fmla="*/ 0 h 242"/>
                <a:gd name="T6" fmla="*/ 0 w 561"/>
                <a:gd name="T7" fmla="*/ 0 h 242"/>
                <a:gd name="T8" fmla="*/ 0 w 561"/>
                <a:gd name="T9" fmla="*/ 0 h 242"/>
                <a:gd name="T10" fmla="*/ 0 w 561"/>
                <a:gd name="T11" fmla="*/ 0 h 242"/>
                <a:gd name="T12" fmla="*/ 0 w 561"/>
                <a:gd name="T13" fmla="*/ 0 h 242"/>
                <a:gd name="T14" fmla="*/ 0 w 561"/>
                <a:gd name="T15" fmla="*/ 0 h 242"/>
                <a:gd name="T16" fmla="*/ 0 w 561"/>
                <a:gd name="T17" fmla="*/ 0 h 242"/>
                <a:gd name="T18" fmla="*/ 0 w 561"/>
                <a:gd name="T19" fmla="*/ 0 h 242"/>
                <a:gd name="T20" fmla="*/ 0 w 561"/>
                <a:gd name="T21" fmla="*/ 0 h 242"/>
                <a:gd name="T22" fmla="*/ 0 w 561"/>
                <a:gd name="T23" fmla="*/ 0 h 242"/>
                <a:gd name="T24" fmla="*/ 0 w 561"/>
                <a:gd name="T25" fmla="*/ 0 h 242"/>
                <a:gd name="T26" fmla="*/ 0 w 561"/>
                <a:gd name="T27" fmla="*/ 0 h 242"/>
                <a:gd name="T28" fmla="*/ 0 w 561"/>
                <a:gd name="T29" fmla="*/ 0 h 242"/>
                <a:gd name="T30" fmla="*/ 0 w 561"/>
                <a:gd name="T31" fmla="*/ 0 h 242"/>
                <a:gd name="T32" fmla="*/ 0 w 561"/>
                <a:gd name="T33" fmla="*/ 0 h 242"/>
                <a:gd name="T34" fmla="*/ 0 w 561"/>
                <a:gd name="T35" fmla="*/ 0 h 242"/>
                <a:gd name="T36" fmla="*/ 0 w 561"/>
                <a:gd name="T37" fmla="*/ 0 h 242"/>
                <a:gd name="T38" fmla="*/ 0 w 561"/>
                <a:gd name="T39" fmla="*/ 0 h 242"/>
                <a:gd name="T40" fmla="*/ 0 w 561"/>
                <a:gd name="T41" fmla="*/ 0 h 242"/>
                <a:gd name="T42" fmla="*/ 0 w 561"/>
                <a:gd name="T43" fmla="*/ 0 h 242"/>
                <a:gd name="T44" fmla="*/ 0 w 561"/>
                <a:gd name="T45" fmla="*/ 0 h 242"/>
                <a:gd name="T46" fmla="*/ 0 w 561"/>
                <a:gd name="T47" fmla="*/ 0 h 242"/>
                <a:gd name="T48" fmla="*/ 0 w 561"/>
                <a:gd name="T49" fmla="*/ 0 h 242"/>
                <a:gd name="T50" fmla="*/ 0 w 561"/>
                <a:gd name="T51" fmla="*/ 0 h 242"/>
                <a:gd name="T52" fmla="*/ 0 w 561"/>
                <a:gd name="T53" fmla="*/ 0 h 242"/>
                <a:gd name="T54" fmla="*/ 0 w 561"/>
                <a:gd name="T55" fmla="*/ 0 h 242"/>
                <a:gd name="T56" fmla="*/ 0 w 561"/>
                <a:gd name="T57" fmla="*/ 0 h 242"/>
                <a:gd name="T58" fmla="*/ 0 w 561"/>
                <a:gd name="T59" fmla="*/ 0 h 242"/>
                <a:gd name="T60" fmla="*/ 0 w 561"/>
                <a:gd name="T61" fmla="*/ 0 h 242"/>
                <a:gd name="T62" fmla="*/ 0 w 561"/>
                <a:gd name="T63" fmla="*/ 0 h 242"/>
                <a:gd name="T64" fmla="*/ 0 w 561"/>
                <a:gd name="T65" fmla="*/ 0 h 242"/>
                <a:gd name="T66" fmla="*/ 0 w 561"/>
                <a:gd name="T67" fmla="*/ 0 h 242"/>
                <a:gd name="T68" fmla="*/ 0 w 561"/>
                <a:gd name="T69" fmla="*/ 0 h 242"/>
                <a:gd name="T70" fmla="*/ 0 w 561"/>
                <a:gd name="T71" fmla="*/ 0 h 242"/>
                <a:gd name="T72" fmla="*/ 0 w 561"/>
                <a:gd name="T73" fmla="*/ 0 h 242"/>
                <a:gd name="T74" fmla="*/ 0 w 561"/>
                <a:gd name="T75" fmla="*/ 0 h 242"/>
                <a:gd name="T76" fmla="*/ 0 w 561"/>
                <a:gd name="T77" fmla="*/ 0 h 242"/>
                <a:gd name="T78" fmla="*/ 0 w 561"/>
                <a:gd name="T79" fmla="*/ 0 h 242"/>
                <a:gd name="T80" fmla="*/ 0 w 561"/>
                <a:gd name="T81" fmla="*/ 0 h 242"/>
                <a:gd name="T82" fmla="*/ 0 w 561"/>
                <a:gd name="T83" fmla="*/ 0 h 242"/>
                <a:gd name="T84" fmla="*/ 0 w 561"/>
                <a:gd name="T85" fmla="*/ 0 h 242"/>
                <a:gd name="T86" fmla="*/ 0 w 561"/>
                <a:gd name="T87" fmla="*/ 0 h 242"/>
                <a:gd name="T88" fmla="*/ 0 w 561"/>
                <a:gd name="T89" fmla="*/ 0 h 242"/>
                <a:gd name="T90" fmla="*/ 0 w 561"/>
                <a:gd name="T91" fmla="*/ 0 h 242"/>
                <a:gd name="T92" fmla="*/ 0 w 561"/>
                <a:gd name="T93" fmla="*/ 0 h 242"/>
                <a:gd name="T94" fmla="*/ 0 w 561"/>
                <a:gd name="T95" fmla="*/ 0 h 242"/>
                <a:gd name="T96" fmla="*/ 0 w 561"/>
                <a:gd name="T97" fmla="*/ 0 h 242"/>
                <a:gd name="T98" fmla="*/ 0 w 561"/>
                <a:gd name="T99" fmla="*/ 0 h 242"/>
                <a:gd name="T100" fmla="*/ 0 w 561"/>
                <a:gd name="T101" fmla="*/ 0 h 242"/>
                <a:gd name="T102" fmla="*/ 0 w 561"/>
                <a:gd name="T103" fmla="*/ 0 h 242"/>
                <a:gd name="T104" fmla="*/ 0 w 561"/>
                <a:gd name="T105" fmla="*/ 0 h 2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1"/>
                <a:gd name="T160" fmla="*/ 0 h 242"/>
                <a:gd name="T161" fmla="*/ 561 w 561"/>
                <a:gd name="T162" fmla="*/ 242 h 24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1" h="242">
                  <a:moveTo>
                    <a:pt x="453" y="0"/>
                  </a:moveTo>
                  <a:lnTo>
                    <a:pt x="470" y="27"/>
                  </a:lnTo>
                  <a:lnTo>
                    <a:pt x="486" y="56"/>
                  </a:lnTo>
                  <a:lnTo>
                    <a:pt x="501" y="86"/>
                  </a:lnTo>
                  <a:lnTo>
                    <a:pt x="515" y="115"/>
                  </a:lnTo>
                  <a:lnTo>
                    <a:pt x="528" y="145"/>
                  </a:lnTo>
                  <a:lnTo>
                    <a:pt x="540" y="174"/>
                  </a:lnTo>
                  <a:lnTo>
                    <a:pt x="551" y="202"/>
                  </a:lnTo>
                  <a:lnTo>
                    <a:pt x="561" y="231"/>
                  </a:lnTo>
                  <a:lnTo>
                    <a:pt x="526" y="231"/>
                  </a:lnTo>
                  <a:lnTo>
                    <a:pt x="493" y="232"/>
                  </a:lnTo>
                  <a:lnTo>
                    <a:pt x="458" y="232"/>
                  </a:lnTo>
                  <a:lnTo>
                    <a:pt x="424" y="233"/>
                  </a:lnTo>
                  <a:lnTo>
                    <a:pt x="390" y="233"/>
                  </a:lnTo>
                  <a:lnTo>
                    <a:pt x="356" y="235"/>
                  </a:lnTo>
                  <a:lnTo>
                    <a:pt x="321" y="235"/>
                  </a:lnTo>
                  <a:lnTo>
                    <a:pt x="286" y="236"/>
                  </a:lnTo>
                  <a:lnTo>
                    <a:pt x="253" y="236"/>
                  </a:lnTo>
                  <a:lnTo>
                    <a:pt x="218" y="237"/>
                  </a:lnTo>
                  <a:lnTo>
                    <a:pt x="184" y="238"/>
                  </a:lnTo>
                  <a:lnTo>
                    <a:pt x="149" y="238"/>
                  </a:lnTo>
                  <a:lnTo>
                    <a:pt x="115" y="239"/>
                  </a:lnTo>
                  <a:lnTo>
                    <a:pt x="81" y="240"/>
                  </a:lnTo>
                  <a:lnTo>
                    <a:pt x="47" y="240"/>
                  </a:lnTo>
                  <a:lnTo>
                    <a:pt x="12" y="242"/>
                  </a:lnTo>
                  <a:lnTo>
                    <a:pt x="6" y="185"/>
                  </a:lnTo>
                  <a:lnTo>
                    <a:pt x="4" y="125"/>
                  </a:lnTo>
                  <a:lnTo>
                    <a:pt x="2" y="65"/>
                  </a:lnTo>
                  <a:lnTo>
                    <a:pt x="0" y="5"/>
                  </a:lnTo>
                  <a:lnTo>
                    <a:pt x="4" y="4"/>
                  </a:lnTo>
                  <a:lnTo>
                    <a:pt x="10" y="3"/>
                  </a:lnTo>
                  <a:lnTo>
                    <a:pt x="15" y="3"/>
                  </a:lnTo>
                  <a:lnTo>
                    <a:pt x="20" y="3"/>
                  </a:lnTo>
                  <a:lnTo>
                    <a:pt x="25" y="3"/>
                  </a:lnTo>
                  <a:lnTo>
                    <a:pt x="31" y="3"/>
                  </a:lnTo>
                  <a:lnTo>
                    <a:pt x="35" y="4"/>
                  </a:lnTo>
                  <a:lnTo>
                    <a:pt x="40" y="5"/>
                  </a:lnTo>
                  <a:lnTo>
                    <a:pt x="65" y="4"/>
                  </a:lnTo>
                  <a:lnTo>
                    <a:pt x="92" y="4"/>
                  </a:lnTo>
                  <a:lnTo>
                    <a:pt x="117" y="3"/>
                  </a:lnTo>
                  <a:lnTo>
                    <a:pt x="144" y="3"/>
                  </a:lnTo>
                  <a:lnTo>
                    <a:pt x="169" y="2"/>
                  </a:lnTo>
                  <a:lnTo>
                    <a:pt x="195" y="2"/>
                  </a:lnTo>
                  <a:lnTo>
                    <a:pt x="221" y="1"/>
                  </a:lnTo>
                  <a:lnTo>
                    <a:pt x="247" y="1"/>
                  </a:lnTo>
                  <a:lnTo>
                    <a:pt x="273" y="1"/>
                  </a:lnTo>
                  <a:lnTo>
                    <a:pt x="299" y="1"/>
                  </a:lnTo>
                  <a:lnTo>
                    <a:pt x="324" y="0"/>
                  </a:lnTo>
                  <a:lnTo>
                    <a:pt x="351" y="0"/>
                  </a:lnTo>
                  <a:lnTo>
                    <a:pt x="376" y="0"/>
                  </a:lnTo>
                  <a:lnTo>
                    <a:pt x="402" y="0"/>
                  </a:lnTo>
                  <a:lnTo>
                    <a:pt x="428" y="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49"/>
            <p:cNvSpPr>
              <a:spLocks/>
            </p:cNvSpPr>
            <p:nvPr/>
          </p:nvSpPr>
          <p:spPr bwMode="auto">
            <a:xfrm rot="10800000" flipH="1">
              <a:off x="2707" y="1933"/>
              <a:ext cx="90" cy="45"/>
            </a:xfrm>
            <a:custGeom>
              <a:avLst/>
              <a:gdLst>
                <a:gd name="T0" fmla="*/ 0 w 561"/>
                <a:gd name="T1" fmla="*/ 0 h 242"/>
                <a:gd name="T2" fmla="*/ 0 w 561"/>
                <a:gd name="T3" fmla="*/ 0 h 242"/>
                <a:gd name="T4" fmla="*/ 0 w 561"/>
                <a:gd name="T5" fmla="*/ 0 h 242"/>
                <a:gd name="T6" fmla="*/ 0 w 561"/>
                <a:gd name="T7" fmla="*/ 0 h 242"/>
                <a:gd name="T8" fmla="*/ 0 w 561"/>
                <a:gd name="T9" fmla="*/ 0 h 242"/>
                <a:gd name="T10" fmla="*/ 0 w 561"/>
                <a:gd name="T11" fmla="*/ 0 h 242"/>
                <a:gd name="T12" fmla="*/ 0 w 561"/>
                <a:gd name="T13" fmla="*/ 0 h 242"/>
                <a:gd name="T14" fmla="*/ 0 w 561"/>
                <a:gd name="T15" fmla="*/ 0 h 242"/>
                <a:gd name="T16" fmla="*/ 0 w 561"/>
                <a:gd name="T17" fmla="*/ 0 h 242"/>
                <a:gd name="T18" fmla="*/ 0 w 561"/>
                <a:gd name="T19" fmla="*/ 0 h 242"/>
                <a:gd name="T20" fmla="*/ 0 w 561"/>
                <a:gd name="T21" fmla="*/ 0 h 242"/>
                <a:gd name="T22" fmla="*/ 0 w 561"/>
                <a:gd name="T23" fmla="*/ 0 h 242"/>
                <a:gd name="T24" fmla="*/ 0 w 561"/>
                <a:gd name="T25" fmla="*/ 0 h 242"/>
                <a:gd name="T26" fmla="*/ 0 w 561"/>
                <a:gd name="T27" fmla="*/ 0 h 242"/>
                <a:gd name="T28" fmla="*/ 0 w 561"/>
                <a:gd name="T29" fmla="*/ 0 h 242"/>
                <a:gd name="T30" fmla="*/ 0 w 561"/>
                <a:gd name="T31" fmla="*/ 0 h 242"/>
                <a:gd name="T32" fmla="*/ 0 w 561"/>
                <a:gd name="T33" fmla="*/ 0 h 242"/>
                <a:gd name="T34" fmla="*/ 0 w 561"/>
                <a:gd name="T35" fmla="*/ 0 h 242"/>
                <a:gd name="T36" fmla="*/ 0 w 561"/>
                <a:gd name="T37" fmla="*/ 0 h 242"/>
                <a:gd name="T38" fmla="*/ 0 w 561"/>
                <a:gd name="T39" fmla="*/ 0 h 242"/>
                <a:gd name="T40" fmla="*/ 0 w 561"/>
                <a:gd name="T41" fmla="*/ 0 h 242"/>
                <a:gd name="T42" fmla="*/ 0 w 561"/>
                <a:gd name="T43" fmla="*/ 0 h 242"/>
                <a:gd name="T44" fmla="*/ 0 w 561"/>
                <a:gd name="T45" fmla="*/ 0 h 242"/>
                <a:gd name="T46" fmla="*/ 0 w 561"/>
                <a:gd name="T47" fmla="*/ 0 h 242"/>
                <a:gd name="T48" fmla="*/ 0 w 561"/>
                <a:gd name="T49" fmla="*/ 0 h 242"/>
                <a:gd name="T50" fmla="*/ 0 w 561"/>
                <a:gd name="T51" fmla="*/ 0 h 242"/>
                <a:gd name="T52" fmla="*/ 0 w 561"/>
                <a:gd name="T53" fmla="*/ 0 h 242"/>
                <a:gd name="T54" fmla="*/ 0 w 561"/>
                <a:gd name="T55" fmla="*/ 0 h 242"/>
                <a:gd name="T56" fmla="*/ 0 w 561"/>
                <a:gd name="T57" fmla="*/ 0 h 242"/>
                <a:gd name="T58" fmla="*/ 0 w 561"/>
                <a:gd name="T59" fmla="*/ 0 h 242"/>
                <a:gd name="T60" fmla="*/ 0 w 561"/>
                <a:gd name="T61" fmla="*/ 0 h 242"/>
                <a:gd name="T62" fmla="*/ 0 w 561"/>
                <a:gd name="T63" fmla="*/ 0 h 242"/>
                <a:gd name="T64" fmla="*/ 0 w 561"/>
                <a:gd name="T65" fmla="*/ 0 h 242"/>
                <a:gd name="T66" fmla="*/ 0 w 561"/>
                <a:gd name="T67" fmla="*/ 0 h 242"/>
                <a:gd name="T68" fmla="*/ 0 w 561"/>
                <a:gd name="T69" fmla="*/ 0 h 242"/>
                <a:gd name="T70" fmla="*/ 0 w 561"/>
                <a:gd name="T71" fmla="*/ 0 h 242"/>
                <a:gd name="T72" fmla="*/ 0 w 561"/>
                <a:gd name="T73" fmla="*/ 0 h 242"/>
                <a:gd name="T74" fmla="*/ 0 w 561"/>
                <a:gd name="T75" fmla="*/ 0 h 242"/>
                <a:gd name="T76" fmla="*/ 0 w 561"/>
                <a:gd name="T77" fmla="*/ 0 h 242"/>
                <a:gd name="T78" fmla="*/ 0 w 561"/>
                <a:gd name="T79" fmla="*/ 0 h 242"/>
                <a:gd name="T80" fmla="*/ 0 w 561"/>
                <a:gd name="T81" fmla="*/ 0 h 242"/>
                <a:gd name="T82" fmla="*/ 0 w 561"/>
                <a:gd name="T83" fmla="*/ 0 h 242"/>
                <a:gd name="T84" fmla="*/ 0 w 561"/>
                <a:gd name="T85" fmla="*/ 0 h 242"/>
                <a:gd name="T86" fmla="*/ 0 w 561"/>
                <a:gd name="T87" fmla="*/ 0 h 242"/>
                <a:gd name="T88" fmla="*/ 0 w 561"/>
                <a:gd name="T89" fmla="*/ 0 h 242"/>
                <a:gd name="T90" fmla="*/ 0 w 561"/>
                <a:gd name="T91" fmla="*/ 0 h 242"/>
                <a:gd name="T92" fmla="*/ 0 w 561"/>
                <a:gd name="T93" fmla="*/ 0 h 242"/>
                <a:gd name="T94" fmla="*/ 0 w 561"/>
                <a:gd name="T95" fmla="*/ 0 h 242"/>
                <a:gd name="T96" fmla="*/ 0 w 561"/>
                <a:gd name="T97" fmla="*/ 0 h 242"/>
                <a:gd name="T98" fmla="*/ 0 w 561"/>
                <a:gd name="T99" fmla="*/ 0 h 242"/>
                <a:gd name="T100" fmla="*/ 0 w 561"/>
                <a:gd name="T101" fmla="*/ 0 h 242"/>
                <a:gd name="T102" fmla="*/ 0 w 561"/>
                <a:gd name="T103" fmla="*/ 0 h 242"/>
                <a:gd name="T104" fmla="*/ 0 w 561"/>
                <a:gd name="T105" fmla="*/ 0 h 2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1"/>
                <a:gd name="T160" fmla="*/ 0 h 242"/>
                <a:gd name="T161" fmla="*/ 561 w 561"/>
                <a:gd name="T162" fmla="*/ 242 h 24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1" h="242">
                  <a:moveTo>
                    <a:pt x="453" y="0"/>
                  </a:moveTo>
                  <a:lnTo>
                    <a:pt x="470" y="27"/>
                  </a:lnTo>
                  <a:lnTo>
                    <a:pt x="486" y="56"/>
                  </a:lnTo>
                  <a:lnTo>
                    <a:pt x="501" y="86"/>
                  </a:lnTo>
                  <a:lnTo>
                    <a:pt x="515" y="115"/>
                  </a:lnTo>
                  <a:lnTo>
                    <a:pt x="528" y="145"/>
                  </a:lnTo>
                  <a:lnTo>
                    <a:pt x="540" y="174"/>
                  </a:lnTo>
                  <a:lnTo>
                    <a:pt x="551" y="202"/>
                  </a:lnTo>
                  <a:lnTo>
                    <a:pt x="561" y="231"/>
                  </a:lnTo>
                  <a:lnTo>
                    <a:pt x="526" y="231"/>
                  </a:lnTo>
                  <a:lnTo>
                    <a:pt x="493" y="232"/>
                  </a:lnTo>
                  <a:lnTo>
                    <a:pt x="458" y="232"/>
                  </a:lnTo>
                  <a:lnTo>
                    <a:pt x="424" y="233"/>
                  </a:lnTo>
                  <a:lnTo>
                    <a:pt x="390" y="233"/>
                  </a:lnTo>
                  <a:lnTo>
                    <a:pt x="356" y="235"/>
                  </a:lnTo>
                  <a:lnTo>
                    <a:pt x="321" y="235"/>
                  </a:lnTo>
                  <a:lnTo>
                    <a:pt x="286" y="236"/>
                  </a:lnTo>
                  <a:lnTo>
                    <a:pt x="253" y="236"/>
                  </a:lnTo>
                  <a:lnTo>
                    <a:pt x="218" y="237"/>
                  </a:lnTo>
                  <a:lnTo>
                    <a:pt x="184" y="238"/>
                  </a:lnTo>
                  <a:lnTo>
                    <a:pt x="149" y="238"/>
                  </a:lnTo>
                  <a:lnTo>
                    <a:pt x="115" y="239"/>
                  </a:lnTo>
                  <a:lnTo>
                    <a:pt x="81" y="240"/>
                  </a:lnTo>
                  <a:lnTo>
                    <a:pt x="47" y="240"/>
                  </a:lnTo>
                  <a:lnTo>
                    <a:pt x="12" y="242"/>
                  </a:lnTo>
                  <a:lnTo>
                    <a:pt x="6" y="185"/>
                  </a:lnTo>
                  <a:lnTo>
                    <a:pt x="4" y="125"/>
                  </a:lnTo>
                  <a:lnTo>
                    <a:pt x="2" y="65"/>
                  </a:lnTo>
                  <a:lnTo>
                    <a:pt x="0" y="5"/>
                  </a:lnTo>
                  <a:lnTo>
                    <a:pt x="4" y="4"/>
                  </a:lnTo>
                  <a:lnTo>
                    <a:pt x="10" y="3"/>
                  </a:lnTo>
                  <a:lnTo>
                    <a:pt x="15" y="3"/>
                  </a:lnTo>
                  <a:lnTo>
                    <a:pt x="20" y="3"/>
                  </a:lnTo>
                  <a:lnTo>
                    <a:pt x="25" y="3"/>
                  </a:lnTo>
                  <a:lnTo>
                    <a:pt x="31" y="3"/>
                  </a:lnTo>
                  <a:lnTo>
                    <a:pt x="35" y="4"/>
                  </a:lnTo>
                  <a:lnTo>
                    <a:pt x="40" y="5"/>
                  </a:lnTo>
                  <a:lnTo>
                    <a:pt x="65" y="4"/>
                  </a:lnTo>
                  <a:lnTo>
                    <a:pt x="92" y="4"/>
                  </a:lnTo>
                  <a:lnTo>
                    <a:pt x="117" y="3"/>
                  </a:lnTo>
                  <a:lnTo>
                    <a:pt x="144" y="3"/>
                  </a:lnTo>
                  <a:lnTo>
                    <a:pt x="169" y="2"/>
                  </a:lnTo>
                  <a:lnTo>
                    <a:pt x="195" y="2"/>
                  </a:lnTo>
                  <a:lnTo>
                    <a:pt x="221" y="1"/>
                  </a:lnTo>
                  <a:lnTo>
                    <a:pt x="247" y="1"/>
                  </a:lnTo>
                  <a:lnTo>
                    <a:pt x="273" y="1"/>
                  </a:lnTo>
                  <a:lnTo>
                    <a:pt x="299" y="1"/>
                  </a:lnTo>
                  <a:lnTo>
                    <a:pt x="324" y="0"/>
                  </a:lnTo>
                  <a:lnTo>
                    <a:pt x="351" y="0"/>
                  </a:lnTo>
                  <a:lnTo>
                    <a:pt x="376" y="0"/>
                  </a:lnTo>
                  <a:lnTo>
                    <a:pt x="402" y="0"/>
                  </a:lnTo>
                  <a:lnTo>
                    <a:pt x="428" y="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50"/>
            <p:cNvSpPr>
              <a:spLocks/>
            </p:cNvSpPr>
            <p:nvPr/>
          </p:nvSpPr>
          <p:spPr bwMode="auto">
            <a:xfrm rot="10800000" flipH="1">
              <a:off x="2683" y="1954"/>
              <a:ext cx="90" cy="45"/>
            </a:xfrm>
            <a:custGeom>
              <a:avLst/>
              <a:gdLst>
                <a:gd name="T0" fmla="*/ 0 w 561"/>
                <a:gd name="T1" fmla="*/ 0 h 242"/>
                <a:gd name="T2" fmla="*/ 0 w 561"/>
                <a:gd name="T3" fmla="*/ 0 h 242"/>
                <a:gd name="T4" fmla="*/ 0 w 561"/>
                <a:gd name="T5" fmla="*/ 0 h 242"/>
                <a:gd name="T6" fmla="*/ 0 w 561"/>
                <a:gd name="T7" fmla="*/ 0 h 242"/>
                <a:gd name="T8" fmla="*/ 0 w 561"/>
                <a:gd name="T9" fmla="*/ 0 h 242"/>
                <a:gd name="T10" fmla="*/ 0 w 561"/>
                <a:gd name="T11" fmla="*/ 0 h 242"/>
                <a:gd name="T12" fmla="*/ 0 w 561"/>
                <a:gd name="T13" fmla="*/ 0 h 242"/>
                <a:gd name="T14" fmla="*/ 0 w 561"/>
                <a:gd name="T15" fmla="*/ 0 h 242"/>
                <a:gd name="T16" fmla="*/ 0 w 561"/>
                <a:gd name="T17" fmla="*/ 0 h 242"/>
                <a:gd name="T18" fmla="*/ 0 w 561"/>
                <a:gd name="T19" fmla="*/ 0 h 242"/>
                <a:gd name="T20" fmla="*/ 0 w 561"/>
                <a:gd name="T21" fmla="*/ 0 h 242"/>
                <a:gd name="T22" fmla="*/ 0 w 561"/>
                <a:gd name="T23" fmla="*/ 0 h 242"/>
                <a:gd name="T24" fmla="*/ 0 w 561"/>
                <a:gd name="T25" fmla="*/ 0 h 242"/>
                <a:gd name="T26" fmla="*/ 0 w 561"/>
                <a:gd name="T27" fmla="*/ 0 h 242"/>
                <a:gd name="T28" fmla="*/ 0 w 561"/>
                <a:gd name="T29" fmla="*/ 0 h 242"/>
                <a:gd name="T30" fmla="*/ 0 w 561"/>
                <a:gd name="T31" fmla="*/ 0 h 242"/>
                <a:gd name="T32" fmla="*/ 0 w 561"/>
                <a:gd name="T33" fmla="*/ 0 h 242"/>
                <a:gd name="T34" fmla="*/ 0 w 561"/>
                <a:gd name="T35" fmla="*/ 0 h 242"/>
                <a:gd name="T36" fmla="*/ 0 w 561"/>
                <a:gd name="T37" fmla="*/ 0 h 242"/>
                <a:gd name="T38" fmla="*/ 0 w 561"/>
                <a:gd name="T39" fmla="*/ 0 h 242"/>
                <a:gd name="T40" fmla="*/ 0 w 561"/>
                <a:gd name="T41" fmla="*/ 0 h 242"/>
                <a:gd name="T42" fmla="*/ 0 w 561"/>
                <a:gd name="T43" fmla="*/ 0 h 242"/>
                <a:gd name="T44" fmla="*/ 0 w 561"/>
                <a:gd name="T45" fmla="*/ 0 h 242"/>
                <a:gd name="T46" fmla="*/ 0 w 561"/>
                <a:gd name="T47" fmla="*/ 0 h 242"/>
                <a:gd name="T48" fmla="*/ 0 w 561"/>
                <a:gd name="T49" fmla="*/ 0 h 242"/>
                <a:gd name="T50" fmla="*/ 0 w 561"/>
                <a:gd name="T51" fmla="*/ 0 h 242"/>
                <a:gd name="T52" fmla="*/ 0 w 561"/>
                <a:gd name="T53" fmla="*/ 0 h 242"/>
                <a:gd name="T54" fmla="*/ 0 w 561"/>
                <a:gd name="T55" fmla="*/ 0 h 242"/>
                <a:gd name="T56" fmla="*/ 0 w 561"/>
                <a:gd name="T57" fmla="*/ 0 h 242"/>
                <a:gd name="T58" fmla="*/ 0 w 561"/>
                <a:gd name="T59" fmla="*/ 0 h 242"/>
                <a:gd name="T60" fmla="*/ 0 w 561"/>
                <a:gd name="T61" fmla="*/ 0 h 242"/>
                <a:gd name="T62" fmla="*/ 0 w 561"/>
                <a:gd name="T63" fmla="*/ 0 h 242"/>
                <a:gd name="T64" fmla="*/ 0 w 561"/>
                <a:gd name="T65" fmla="*/ 0 h 242"/>
                <a:gd name="T66" fmla="*/ 0 w 561"/>
                <a:gd name="T67" fmla="*/ 0 h 242"/>
                <a:gd name="T68" fmla="*/ 0 w 561"/>
                <a:gd name="T69" fmla="*/ 0 h 242"/>
                <a:gd name="T70" fmla="*/ 0 w 561"/>
                <a:gd name="T71" fmla="*/ 0 h 242"/>
                <a:gd name="T72" fmla="*/ 0 w 561"/>
                <a:gd name="T73" fmla="*/ 0 h 242"/>
                <a:gd name="T74" fmla="*/ 0 w 561"/>
                <a:gd name="T75" fmla="*/ 0 h 242"/>
                <a:gd name="T76" fmla="*/ 0 w 561"/>
                <a:gd name="T77" fmla="*/ 0 h 242"/>
                <a:gd name="T78" fmla="*/ 0 w 561"/>
                <a:gd name="T79" fmla="*/ 0 h 242"/>
                <a:gd name="T80" fmla="*/ 0 w 561"/>
                <a:gd name="T81" fmla="*/ 0 h 242"/>
                <a:gd name="T82" fmla="*/ 0 w 561"/>
                <a:gd name="T83" fmla="*/ 0 h 242"/>
                <a:gd name="T84" fmla="*/ 0 w 561"/>
                <a:gd name="T85" fmla="*/ 0 h 242"/>
                <a:gd name="T86" fmla="*/ 0 w 561"/>
                <a:gd name="T87" fmla="*/ 0 h 242"/>
                <a:gd name="T88" fmla="*/ 0 w 561"/>
                <a:gd name="T89" fmla="*/ 0 h 242"/>
                <a:gd name="T90" fmla="*/ 0 w 561"/>
                <a:gd name="T91" fmla="*/ 0 h 242"/>
                <a:gd name="T92" fmla="*/ 0 w 561"/>
                <a:gd name="T93" fmla="*/ 0 h 242"/>
                <a:gd name="T94" fmla="*/ 0 w 561"/>
                <a:gd name="T95" fmla="*/ 0 h 242"/>
                <a:gd name="T96" fmla="*/ 0 w 561"/>
                <a:gd name="T97" fmla="*/ 0 h 242"/>
                <a:gd name="T98" fmla="*/ 0 w 561"/>
                <a:gd name="T99" fmla="*/ 0 h 242"/>
                <a:gd name="T100" fmla="*/ 0 w 561"/>
                <a:gd name="T101" fmla="*/ 0 h 242"/>
                <a:gd name="T102" fmla="*/ 0 w 561"/>
                <a:gd name="T103" fmla="*/ 0 h 242"/>
                <a:gd name="T104" fmla="*/ 0 w 561"/>
                <a:gd name="T105" fmla="*/ 0 h 2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1"/>
                <a:gd name="T160" fmla="*/ 0 h 242"/>
                <a:gd name="T161" fmla="*/ 561 w 561"/>
                <a:gd name="T162" fmla="*/ 242 h 24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1" h="242">
                  <a:moveTo>
                    <a:pt x="453" y="0"/>
                  </a:moveTo>
                  <a:lnTo>
                    <a:pt x="470" y="27"/>
                  </a:lnTo>
                  <a:lnTo>
                    <a:pt x="486" y="56"/>
                  </a:lnTo>
                  <a:lnTo>
                    <a:pt x="501" y="86"/>
                  </a:lnTo>
                  <a:lnTo>
                    <a:pt x="515" y="115"/>
                  </a:lnTo>
                  <a:lnTo>
                    <a:pt x="528" y="145"/>
                  </a:lnTo>
                  <a:lnTo>
                    <a:pt x="540" y="174"/>
                  </a:lnTo>
                  <a:lnTo>
                    <a:pt x="551" y="202"/>
                  </a:lnTo>
                  <a:lnTo>
                    <a:pt x="561" y="231"/>
                  </a:lnTo>
                  <a:lnTo>
                    <a:pt x="526" y="231"/>
                  </a:lnTo>
                  <a:lnTo>
                    <a:pt x="493" y="232"/>
                  </a:lnTo>
                  <a:lnTo>
                    <a:pt x="458" y="232"/>
                  </a:lnTo>
                  <a:lnTo>
                    <a:pt x="424" y="233"/>
                  </a:lnTo>
                  <a:lnTo>
                    <a:pt x="390" y="233"/>
                  </a:lnTo>
                  <a:lnTo>
                    <a:pt x="356" y="235"/>
                  </a:lnTo>
                  <a:lnTo>
                    <a:pt x="321" y="235"/>
                  </a:lnTo>
                  <a:lnTo>
                    <a:pt x="286" y="236"/>
                  </a:lnTo>
                  <a:lnTo>
                    <a:pt x="253" y="236"/>
                  </a:lnTo>
                  <a:lnTo>
                    <a:pt x="218" y="237"/>
                  </a:lnTo>
                  <a:lnTo>
                    <a:pt x="184" y="238"/>
                  </a:lnTo>
                  <a:lnTo>
                    <a:pt x="149" y="238"/>
                  </a:lnTo>
                  <a:lnTo>
                    <a:pt x="115" y="239"/>
                  </a:lnTo>
                  <a:lnTo>
                    <a:pt x="81" y="240"/>
                  </a:lnTo>
                  <a:lnTo>
                    <a:pt x="47" y="240"/>
                  </a:lnTo>
                  <a:lnTo>
                    <a:pt x="12" y="242"/>
                  </a:lnTo>
                  <a:lnTo>
                    <a:pt x="6" y="185"/>
                  </a:lnTo>
                  <a:lnTo>
                    <a:pt x="4" y="125"/>
                  </a:lnTo>
                  <a:lnTo>
                    <a:pt x="2" y="65"/>
                  </a:lnTo>
                  <a:lnTo>
                    <a:pt x="0" y="5"/>
                  </a:lnTo>
                  <a:lnTo>
                    <a:pt x="4" y="4"/>
                  </a:lnTo>
                  <a:lnTo>
                    <a:pt x="10" y="3"/>
                  </a:lnTo>
                  <a:lnTo>
                    <a:pt x="15" y="3"/>
                  </a:lnTo>
                  <a:lnTo>
                    <a:pt x="20" y="3"/>
                  </a:lnTo>
                  <a:lnTo>
                    <a:pt x="25" y="3"/>
                  </a:lnTo>
                  <a:lnTo>
                    <a:pt x="31" y="3"/>
                  </a:lnTo>
                  <a:lnTo>
                    <a:pt x="35" y="4"/>
                  </a:lnTo>
                  <a:lnTo>
                    <a:pt x="40" y="5"/>
                  </a:lnTo>
                  <a:lnTo>
                    <a:pt x="65" y="4"/>
                  </a:lnTo>
                  <a:lnTo>
                    <a:pt x="92" y="4"/>
                  </a:lnTo>
                  <a:lnTo>
                    <a:pt x="117" y="3"/>
                  </a:lnTo>
                  <a:lnTo>
                    <a:pt x="144" y="3"/>
                  </a:lnTo>
                  <a:lnTo>
                    <a:pt x="169" y="2"/>
                  </a:lnTo>
                  <a:lnTo>
                    <a:pt x="195" y="2"/>
                  </a:lnTo>
                  <a:lnTo>
                    <a:pt x="221" y="1"/>
                  </a:lnTo>
                  <a:lnTo>
                    <a:pt x="247" y="1"/>
                  </a:lnTo>
                  <a:lnTo>
                    <a:pt x="273" y="1"/>
                  </a:lnTo>
                  <a:lnTo>
                    <a:pt x="299" y="1"/>
                  </a:lnTo>
                  <a:lnTo>
                    <a:pt x="324" y="0"/>
                  </a:lnTo>
                  <a:lnTo>
                    <a:pt x="351" y="0"/>
                  </a:lnTo>
                  <a:lnTo>
                    <a:pt x="376" y="0"/>
                  </a:lnTo>
                  <a:lnTo>
                    <a:pt x="402" y="0"/>
                  </a:lnTo>
                  <a:lnTo>
                    <a:pt x="428" y="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57" name="Picture 64" descr="MCj015373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025898"/>
            <a:ext cx="1925638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TextBox 59"/>
          <p:cNvSpPr txBox="1"/>
          <p:nvPr/>
        </p:nvSpPr>
        <p:spPr>
          <a:xfrm>
            <a:off x="1763688" y="1809874"/>
            <a:ext cx="85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C6600"/>
                </a:solidFill>
              </a:rPr>
              <a:t>Asset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27984" y="1737866"/>
            <a:ext cx="17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C6600"/>
                </a:solidFill>
              </a:rPr>
              <a:t>Vulnerability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60032" y="2673970"/>
            <a:ext cx="100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C6600"/>
                </a:solidFill>
              </a:rPr>
              <a:t>Threat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555776" y="4047455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C6600"/>
                </a:solidFill>
              </a:rPr>
              <a:t>Risk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rot="10800000" flipV="1">
            <a:off x="1691682" y="2204865"/>
            <a:ext cx="432047" cy="360037"/>
          </a:xfrm>
          <a:prstGeom prst="straightConnector1">
            <a:avLst/>
          </a:prstGeom>
          <a:ln w="28575">
            <a:solidFill>
              <a:srgbClr val="CC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0800000" flipV="1">
            <a:off x="3563890" y="2132855"/>
            <a:ext cx="1224135" cy="720077"/>
          </a:xfrm>
          <a:prstGeom prst="straightConnector1">
            <a:avLst/>
          </a:prstGeom>
          <a:ln w="28575">
            <a:solidFill>
              <a:srgbClr val="CC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 flipV="1">
            <a:off x="4211960" y="2904802"/>
            <a:ext cx="720080" cy="452189"/>
          </a:xfrm>
          <a:prstGeom prst="straightConnector1">
            <a:avLst/>
          </a:prstGeom>
          <a:ln w="28575">
            <a:solidFill>
              <a:srgbClr val="CC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Bent-Up Arrow 73"/>
          <p:cNvSpPr/>
          <p:nvPr/>
        </p:nvSpPr>
        <p:spPr>
          <a:xfrm rot="5400000">
            <a:off x="3563888" y="4005064"/>
            <a:ext cx="1080120" cy="2376264"/>
          </a:xfrm>
          <a:prstGeom prst="bentUpArrow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/>
          <p:cNvSpPr txBox="1"/>
          <p:nvPr/>
        </p:nvSpPr>
        <p:spPr>
          <a:xfrm>
            <a:off x="971600" y="5877272"/>
            <a:ext cx="2045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C6600"/>
                </a:solidFill>
              </a:rPr>
              <a:t>Risk Mitigation</a:t>
            </a:r>
          </a:p>
        </p:txBody>
      </p:sp>
      <p:pic>
        <p:nvPicPr>
          <p:cNvPr id="77" name="Picture 59" descr="MCPE07384_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33900" y="4437112"/>
            <a:ext cx="3430588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Bent-Up Arrow 77"/>
          <p:cNvSpPr/>
          <p:nvPr/>
        </p:nvSpPr>
        <p:spPr>
          <a:xfrm rot="16200000">
            <a:off x="6444208" y="2852936"/>
            <a:ext cx="1656184" cy="1224136"/>
          </a:xfrm>
          <a:prstGeom prst="bentUpArrow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/>
          <p:cNvSpPr txBox="1"/>
          <p:nvPr/>
        </p:nvSpPr>
        <p:spPr>
          <a:xfrm>
            <a:off x="6948264" y="2132856"/>
            <a:ext cx="1907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C6600"/>
                </a:solidFill>
              </a:rPr>
              <a:t>Mitigated risk</a:t>
            </a:r>
          </a:p>
        </p:txBody>
      </p:sp>
    </p:spTree>
    <p:extLst>
      <p:ext uri="{BB962C8B-B14F-4D97-AF65-F5344CB8AC3E}">
        <p14:creationId xmlns:p14="http://schemas.microsoft.com/office/powerpoint/2010/main" val="142047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0" grpId="0"/>
      <p:bldP spid="61" grpId="0"/>
      <p:bldP spid="62" grpId="0"/>
      <p:bldP spid="64" grpId="0"/>
      <p:bldP spid="74" grpId="0" animBg="1"/>
      <p:bldP spid="76" grpId="0"/>
      <p:bldP spid="78" grpId="0" animBg="1"/>
      <p:bldP spid="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Evaluation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u="sng" dirty="0"/>
              <a:t>CORAS</a:t>
            </a:r>
            <a:endParaRPr lang="en-US" dirty="0"/>
          </a:p>
          <a:p>
            <a:r>
              <a:rPr lang="tr-TR" u="sng" dirty="0"/>
              <a:t>CRAMM</a:t>
            </a:r>
            <a:endParaRPr lang="en-US" dirty="0"/>
          </a:p>
          <a:p>
            <a:r>
              <a:rPr lang="tr-TR" u="sng" dirty="0"/>
              <a:t>EBIOS</a:t>
            </a:r>
            <a:r>
              <a:rPr lang="en-US" dirty="0"/>
              <a:t>	</a:t>
            </a:r>
          </a:p>
          <a:p>
            <a:r>
              <a:rPr lang="tr-TR" u="sng" dirty="0"/>
              <a:t>FAIR</a:t>
            </a:r>
            <a:endParaRPr lang="en-US" dirty="0"/>
          </a:p>
          <a:p>
            <a:r>
              <a:rPr lang="tr-TR" u="sng" dirty="0"/>
              <a:t>FRAP</a:t>
            </a:r>
            <a:endParaRPr lang="en-US" dirty="0"/>
          </a:p>
          <a:p>
            <a:r>
              <a:rPr lang="tr-TR" u="sng" dirty="0"/>
              <a:t>IRAM</a:t>
            </a:r>
            <a:endParaRPr lang="en-US" dirty="0"/>
          </a:p>
          <a:p>
            <a:r>
              <a:rPr lang="tr-TR" u="sng" dirty="0"/>
              <a:t>ISAMM</a:t>
            </a:r>
            <a:endParaRPr lang="en-US" dirty="0"/>
          </a:p>
          <a:p>
            <a:r>
              <a:rPr lang="tr-TR" u="sng" dirty="0"/>
              <a:t>ISO/IEC 27005</a:t>
            </a:r>
            <a:endParaRPr lang="en-US" dirty="0"/>
          </a:p>
          <a:p>
            <a:r>
              <a:rPr lang="tr-TR" u="sng" dirty="0"/>
              <a:t>IT GRUNDSCHUTZ</a:t>
            </a:r>
            <a:endParaRPr lang="en-US" dirty="0"/>
          </a:p>
          <a:p>
            <a:r>
              <a:rPr lang="tr-TR" u="sng" dirty="0"/>
              <a:t>MAGERIT</a:t>
            </a:r>
            <a:endParaRPr lang="en-US" dirty="0"/>
          </a:p>
          <a:p>
            <a:r>
              <a:rPr lang="tr-TR" u="sng" dirty="0"/>
              <a:t>MEHARI</a:t>
            </a:r>
            <a:endParaRPr lang="en-US" dirty="0"/>
          </a:p>
          <a:p>
            <a:r>
              <a:rPr lang="tr-TR" u="sng" dirty="0"/>
              <a:t>NIST SP 800-30</a:t>
            </a:r>
            <a:endParaRPr lang="en-US" dirty="0"/>
          </a:p>
          <a:p>
            <a:r>
              <a:rPr lang="tr-TR" u="sng" dirty="0"/>
              <a:t>OCTAVE</a:t>
            </a:r>
            <a:endParaRPr lang="en-US" dirty="0"/>
          </a:p>
          <a:p>
            <a:r>
              <a:rPr lang="tr-TR" u="sng" dirty="0"/>
              <a:t>SRA</a:t>
            </a:r>
            <a:endParaRPr lang="en-US" dirty="0"/>
          </a:p>
          <a:p>
            <a:r>
              <a:rPr lang="tr-TR" u="sng" dirty="0"/>
              <a:t>TARA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24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and widely adopted formula for risk:</a:t>
            </a:r>
          </a:p>
          <a:p>
            <a:pPr lvl="1"/>
            <a:r>
              <a:rPr lang="en-US" dirty="0"/>
              <a:t>Risk = Probability * Impact</a:t>
            </a:r>
          </a:p>
          <a:p>
            <a:pPr lvl="1"/>
            <a:r>
              <a:rPr lang="en-US" dirty="0"/>
              <a:t>Where (</a:t>
            </a:r>
            <a:r>
              <a:rPr lang="en-US" i="1" dirty="0"/>
              <a:t>calculation of these variables depend on the standard or process followed</a:t>
            </a:r>
            <a:r>
              <a:rPr lang="en-US" dirty="0"/>
              <a:t>), </a:t>
            </a:r>
          </a:p>
          <a:p>
            <a:pPr lvl="2"/>
            <a:r>
              <a:rPr lang="en-US" dirty="0"/>
              <a:t>Probability = Easiness of attack * Value of asset to the attacker</a:t>
            </a:r>
          </a:p>
          <a:p>
            <a:pPr lvl="2"/>
            <a:r>
              <a:rPr lang="en-US" dirty="0"/>
              <a:t>Impact =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MAX </a:t>
            </a:r>
            <a:r>
              <a:rPr lang="en-US" dirty="0"/>
              <a:t>(Value of asset to the organization, Indirect effects of the attack)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56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Some assets in a software environment</a:t>
            </a:r>
          </a:p>
          <a:p>
            <a:pPr lvl="1"/>
            <a:r>
              <a:rPr lang="en-US" dirty="0"/>
              <a:t>Information assets</a:t>
            </a:r>
          </a:p>
          <a:p>
            <a:pPr lvl="1"/>
            <a:r>
              <a:rPr lang="en-US" dirty="0"/>
              <a:t>Business rules</a:t>
            </a:r>
          </a:p>
          <a:p>
            <a:pPr lvl="1"/>
            <a:r>
              <a:rPr lang="en-US" dirty="0"/>
              <a:t>Services and functions</a:t>
            </a:r>
          </a:p>
          <a:p>
            <a:pPr lvl="1"/>
            <a:r>
              <a:rPr lang="en-US" dirty="0"/>
              <a:t>Source code</a:t>
            </a:r>
          </a:p>
          <a:p>
            <a:pPr lvl="1"/>
            <a:r>
              <a:rPr lang="en-US" dirty="0"/>
              <a:t>Intellectual property</a:t>
            </a:r>
          </a:p>
          <a:p>
            <a:pPr lvl="1"/>
            <a:r>
              <a:rPr lang="en-US" dirty="0"/>
              <a:t>Encryption keys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People and their competencies</a:t>
            </a:r>
          </a:p>
          <a:p>
            <a:pPr lvl="1"/>
            <a:r>
              <a:rPr lang="en-US" dirty="0"/>
              <a:t>Account information and funds associated with accounts</a:t>
            </a:r>
          </a:p>
          <a:p>
            <a:pPr lvl="1"/>
            <a:r>
              <a:rPr lang="en-US" dirty="0"/>
              <a:t>Transaction logs</a:t>
            </a:r>
          </a:p>
        </p:txBody>
      </p:sp>
    </p:spTree>
    <p:extLst>
      <p:ext uri="{BB962C8B-B14F-4D97-AF65-F5344CB8AC3E}">
        <p14:creationId xmlns:p14="http://schemas.microsoft.com/office/powerpoint/2010/main" val="228299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Asset Identification: DFD Method</a:t>
            </a:r>
          </a:p>
        </p:txBody>
      </p:sp>
      <p:graphicFrame>
        <p:nvGraphicFramePr>
          <p:cNvPr id="4" name="Group 9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56522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094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charset="0"/>
                          <a:ea typeface="ＭＳ Ｐゴシック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charset="0"/>
                          <a:ea typeface="ＭＳ Ｐゴシック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charset="0"/>
                          <a:ea typeface="ＭＳ Ｐゴシック" charset="0"/>
                        </a:rPr>
                        <a:t>Definition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86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charset="0"/>
                          <a:ea typeface="ＭＳ Ｐゴシック" charset="0"/>
                        </a:rPr>
                        <a:t>Process</a:t>
                      </a:r>
                    </a:p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charset="0"/>
                          <a:ea typeface="ＭＳ Ｐゴシック" charset="0"/>
                        </a:rPr>
                        <a:t>Any running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972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charset="0"/>
                          <a:ea typeface="ＭＳ Ｐゴシック" charset="0"/>
                        </a:rPr>
                        <a:t>External Entity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charset="0"/>
                          <a:ea typeface="ＭＳ Ｐゴシック" charset="0"/>
                        </a:rPr>
                        <a:t>Entities which interact with the application and are external to the application</a:t>
                      </a:r>
                    </a:p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237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charset="0"/>
                          <a:ea typeface="ＭＳ Ｐゴシック" charset="0"/>
                        </a:rPr>
                        <a:t>Data Store</a:t>
                      </a:r>
                    </a:p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charset="0"/>
                          <a:ea typeface="ＭＳ Ｐゴシック" charset="0"/>
                        </a:rPr>
                        <a:t>Every location for data, such as a file, registry, database, cloud </a:t>
                      </a:r>
                      <a:r>
                        <a:rPr kumimoji="0" lang="en-US" altLang="ja-JP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charset="0"/>
                          <a:ea typeface="ＭＳ Ｐゴシック" charset="0"/>
                        </a:rPr>
                        <a:t>filestore</a:t>
                      </a:r>
                      <a:r>
                        <a:rPr kumimoji="0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charset="0"/>
                          <a:ea typeface="ＭＳ Ｐゴシック" charset="0"/>
                        </a:rPr>
                        <a:t>, etc.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499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charset="0"/>
                          <a:ea typeface="ＭＳ Ｐゴシック" charset="0"/>
                        </a:rPr>
                        <a:t>Data Flow</a:t>
                      </a:r>
                    </a:p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charset="0"/>
                          <a:ea typeface="ＭＳ Ｐゴシック" charset="0"/>
                        </a:rPr>
                        <a:t>Data flow is a transfer of data from one element to another.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186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charset="0"/>
                          <a:ea typeface="ＭＳ Ｐゴシック" charset="0"/>
                        </a:rPr>
                        <a:t>Trust Boundary</a:t>
                      </a:r>
                    </a:p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charset="0"/>
                          <a:ea typeface="ＭＳ Ｐゴシック" charset="0"/>
                        </a:rPr>
                        <a:t>Is the boundary separating high privilege areas from low privilege areas.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val 56"/>
          <p:cNvSpPr>
            <a:spLocks noChangeArrowheads="1"/>
          </p:cNvSpPr>
          <p:nvPr/>
        </p:nvSpPr>
        <p:spPr bwMode="auto">
          <a:xfrm>
            <a:off x="4028803" y="2174409"/>
            <a:ext cx="702462" cy="70246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" name="Rectangle 57"/>
          <p:cNvSpPr>
            <a:spLocks noChangeArrowheads="1"/>
          </p:cNvSpPr>
          <p:nvPr/>
        </p:nvSpPr>
        <p:spPr bwMode="auto">
          <a:xfrm>
            <a:off x="3967708" y="3090308"/>
            <a:ext cx="946167" cy="567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Line 60"/>
          <p:cNvSpPr>
            <a:spLocks noChangeShapeType="1"/>
          </p:cNvSpPr>
          <p:nvPr/>
        </p:nvSpPr>
        <p:spPr bwMode="auto">
          <a:xfrm>
            <a:off x="3647803" y="4045402"/>
            <a:ext cx="18288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Line 61"/>
          <p:cNvSpPr>
            <a:spLocks noChangeShapeType="1"/>
          </p:cNvSpPr>
          <p:nvPr/>
        </p:nvSpPr>
        <p:spPr bwMode="auto">
          <a:xfrm>
            <a:off x="3647803" y="4386399"/>
            <a:ext cx="18288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" name="AutoShape 69"/>
          <p:cNvCxnSpPr>
            <a:cxnSpLocks noChangeShapeType="1"/>
          </p:cNvCxnSpPr>
          <p:nvPr/>
        </p:nvCxnSpPr>
        <p:spPr bwMode="auto">
          <a:xfrm flipV="1">
            <a:off x="3647803" y="4829586"/>
            <a:ext cx="1644650" cy="785812"/>
          </a:xfrm>
          <a:prstGeom prst="curvedConnector2">
            <a:avLst/>
          </a:prstGeom>
          <a:ln>
            <a:headEnd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AutoShape 77"/>
          <p:cNvCxnSpPr>
            <a:cxnSpLocks noChangeShapeType="1"/>
          </p:cNvCxnSpPr>
          <p:nvPr/>
        </p:nvCxnSpPr>
        <p:spPr bwMode="auto">
          <a:xfrm flipV="1">
            <a:off x="3647803" y="5770385"/>
            <a:ext cx="1554163" cy="785812"/>
          </a:xfrm>
          <a:prstGeom prst="curvedConnector2">
            <a:avLst/>
          </a:prstGeom>
          <a:ln>
            <a:prstDash val="dash"/>
            <a:headEnd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6231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DEFINING SECURITY </a:t>
            </a:r>
            <a:r>
              <a:rPr lang="en-US" dirty="0" err="1"/>
              <a:t>RequIREMENT</a:t>
            </a:r>
            <a:r>
              <a:rPr lang="tr-TR" dirty="0"/>
              <a:t>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05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Context Diagram</a:t>
            </a:r>
          </a:p>
        </p:txBody>
      </p:sp>
      <p:sp>
        <p:nvSpPr>
          <p:cNvPr id="4" name="AutoShape 13"/>
          <p:cNvSpPr>
            <a:spLocks noChangeArrowheads="1"/>
          </p:cNvSpPr>
          <p:nvPr/>
        </p:nvSpPr>
        <p:spPr bwMode="auto">
          <a:xfrm>
            <a:off x="2438400" y="2552700"/>
            <a:ext cx="1219200" cy="1143000"/>
          </a:xfrm>
          <a:prstGeom prst="flowChartConnector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>
            <a:off x="2514600" y="2628900"/>
            <a:ext cx="1066800" cy="990600"/>
          </a:xfrm>
          <a:prstGeom prst="flowChartConnector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Cloud </a:t>
            </a:r>
            <a:br>
              <a:rPr lang="en-US" dirty="0"/>
            </a:br>
            <a:r>
              <a:rPr lang="en-US" dirty="0"/>
              <a:t>Storage</a:t>
            </a:r>
            <a:br>
              <a:rPr lang="en-US" dirty="0"/>
            </a:br>
            <a:r>
              <a:rPr lang="en-US" dirty="0"/>
              <a:t>Service</a:t>
            </a:r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990600" y="1943100"/>
            <a:ext cx="762000" cy="0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>
            <a:off x="990600" y="2628900"/>
            <a:ext cx="762000" cy="0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1057275" y="3543300"/>
            <a:ext cx="762000" cy="0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>
            <a:off x="1057275" y="4229100"/>
            <a:ext cx="762000" cy="0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990600" y="1943100"/>
            <a:ext cx="975397" cy="73866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Addresses </a:t>
            </a:r>
            <a:br>
              <a:rPr lang="en-US" sz="1400" dirty="0"/>
            </a:br>
            <a:r>
              <a:rPr lang="en-US" sz="1400" dirty="0"/>
              <a:t>of external</a:t>
            </a:r>
          </a:p>
          <a:p>
            <a:r>
              <a:rPr lang="en-US" sz="1400" dirty="0"/>
              <a:t>CSP</a:t>
            </a: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981075" y="3635375"/>
            <a:ext cx="1231289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Service </a:t>
            </a:r>
            <a:br>
              <a:rPr lang="en-US" sz="1400" dirty="0"/>
            </a:br>
            <a:r>
              <a:rPr lang="en-US" sz="1400" dirty="0"/>
              <a:t>configurations</a:t>
            </a:r>
          </a:p>
        </p:txBody>
      </p:sp>
      <p:sp>
        <p:nvSpPr>
          <p:cNvPr id="12" name="AutoShape 27"/>
          <p:cNvSpPr>
            <a:spLocks noChangeArrowheads="1"/>
          </p:cNvSpPr>
          <p:nvPr/>
        </p:nvSpPr>
        <p:spPr bwMode="auto">
          <a:xfrm>
            <a:off x="5105400" y="4076700"/>
            <a:ext cx="1219200" cy="1143000"/>
          </a:xfrm>
          <a:prstGeom prst="flowChartConnector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28"/>
          <p:cNvSpPr>
            <a:spLocks noChangeArrowheads="1"/>
          </p:cNvSpPr>
          <p:nvPr/>
        </p:nvSpPr>
        <p:spPr bwMode="auto">
          <a:xfrm>
            <a:off x="5181600" y="4152900"/>
            <a:ext cx="1066800" cy="990600"/>
          </a:xfrm>
          <a:prstGeom prst="flowChartConnector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4" name="AutoShape 29"/>
          <p:cNvSpPr>
            <a:spLocks noChangeArrowheads="1"/>
          </p:cNvSpPr>
          <p:nvPr/>
        </p:nvSpPr>
        <p:spPr bwMode="auto">
          <a:xfrm>
            <a:off x="5105400" y="1714500"/>
            <a:ext cx="1219200" cy="1143000"/>
          </a:xfrm>
          <a:prstGeom prst="flowChartConnector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30"/>
          <p:cNvSpPr>
            <a:spLocks noChangeArrowheads="1"/>
          </p:cNvSpPr>
          <p:nvPr/>
        </p:nvSpPr>
        <p:spPr bwMode="auto">
          <a:xfrm>
            <a:off x="5181600" y="1790700"/>
            <a:ext cx="1066800" cy="990600"/>
          </a:xfrm>
          <a:prstGeom prst="flowChartConnector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6" name="AutoShape 31"/>
          <p:cNvSpPr>
            <a:spLocks noChangeArrowheads="1"/>
          </p:cNvSpPr>
          <p:nvPr/>
        </p:nvSpPr>
        <p:spPr bwMode="auto">
          <a:xfrm>
            <a:off x="6934200" y="1943100"/>
            <a:ext cx="1524000" cy="685800"/>
          </a:xfrm>
          <a:prstGeom prst="flowChartProcess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7" name="AutoShape 32"/>
          <p:cNvSpPr>
            <a:spLocks noChangeArrowheads="1"/>
          </p:cNvSpPr>
          <p:nvPr/>
        </p:nvSpPr>
        <p:spPr bwMode="auto">
          <a:xfrm>
            <a:off x="7010400" y="4152900"/>
            <a:ext cx="1524000" cy="762000"/>
          </a:xfrm>
          <a:prstGeom prst="flowChartProcess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18" name="AutoShape 33"/>
          <p:cNvSpPr>
            <a:spLocks noChangeArrowheads="1"/>
          </p:cNvSpPr>
          <p:nvPr/>
        </p:nvSpPr>
        <p:spPr bwMode="auto">
          <a:xfrm>
            <a:off x="3581400" y="5981700"/>
            <a:ext cx="1981200" cy="838200"/>
          </a:xfrm>
          <a:prstGeom prst="flowChartProcess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Remote Connection</a:t>
            </a:r>
            <a:br>
              <a:rPr lang="en-US" dirty="0"/>
            </a:br>
            <a:r>
              <a:rPr lang="en-US" dirty="0"/>
              <a:t>of System Admin</a:t>
            </a:r>
          </a:p>
        </p:txBody>
      </p:sp>
      <p:sp>
        <p:nvSpPr>
          <p:cNvPr id="19" name="AutoShape 36"/>
          <p:cNvSpPr>
            <a:spLocks noChangeArrowheads="1"/>
          </p:cNvSpPr>
          <p:nvPr/>
        </p:nvSpPr>
        <p:spPr bwMode="auto">
          <a:xfrm>
            <a:off x="2133600" y="1485900"/>
            <a:ext cx="1905000" cy="685800"/>
          </a:xfrm>
          <a:prstGeom prst="flowChartProcess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External Cloud </a:t>
            </a:r>
            <a:br>
              <a:rPr lang="en-US" dirty="0"/>
            </a:br>
            <a:r>
              <a:rPr lang="en-US" dirty="0"/>
              <a:t>Service Provider</a:t>
            </a:r>
          </a:p>
        </p:txBody>
      </p:sp>
      <p:cxnSp>
        <p:nvCxnSpPr>
          <p:cNvPr id="20" name="AutoShape 41"/>
          <p:cNvCxnSpPr>
            <a:cxnSpLocks noChangeShapeType="1"/>
            <a:stCxn id="4" idx="6"/>
            <a:endCxn id="14" idx="2"/>
          </p:cNvCxnSpPr>
          <p:nvPr/>
        </p:nvCxnSpPr>
        <p:spPr bwMode="auto">
          <a:xfrm flipV="1">
            <a:off x="3657600" y="2286000"/>
            <a:ext cx="1447800" cy="838200"/>
          </a:xfrm>
          <a:prstGeom prst="straightConnector1">
            <a:avLst/>
          </a:prstGeom>
          <a:noFill/>
          <a:ln w="9525">
            <a:solidFill>
              <a:srgbClr val="4F81B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44"/>
          <p:cNvCxnSpPr>
            <a:cxnSpLocks noChangeShapeType="1"/>
            <a:stCxn id="4" idx="0"/>
            <a:endCxn id="19" idx="2"/>
          </p:cNvCxnSpPr>
          <p:nvPr/>
        </p:nvCxnSpPr>
        <p:spPr bwMode="auto">
          <a:xfrm flipV="1">
            <a:off x="3048000" y="2171700"/>
            <a:ext cx="38100" cy="381000"/>
          </a:xfrm>
          <a:prstGeom prst="straightConnector1">
            <a:avLst/>
          </a:prstGeom>
          <a:noFill/>
          <a:ln w="9525">
            <a:solidFill>
              <a:srgbClr val="4F81B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45"/>
          <p:cNvCxnSpPr>
            <a:cxnSpLocks noChangeShapeType="1"/>
            <a:stCxn id="4" idx="2"/>
            <a:endCxn id="10" idx="2"/>
          </p:cNvCxnSpPr>
          <p:nvPr/>
        </p:nvCxnSpPr>
        <p:spPr bwMode="auto">
          <a:xfrm flipH="1" flipV="1">
            <a:off x="1478299" y="2681764"/>
            <a:ext cx="960101" cy="442436"/>
          </a:xfrm>
          <a:prstGeom prst="straightConnector1">
            <a:avLst/>
          </a:prstGeom>
          <a:noFill/>
          <a:ln w="9525">
            <a:solidFill>
              <a:srgbClr val="4F81B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AutoShape 48"/>
          <p:cNvCxnSpPr>
            <a:cxnSpLocks noChangeShapeType="1"/>
          </p:cNvCxnSpPr>
          <p:nvPr/>
        </p:nvCxnSpPr>
        <p:spPr bwMode="auto">
          <a:xfrm flipV="1">
            <a:off x="1447800" y="3238500"/>
            <a:ext cx="990600" cy="228600"/>
          </a:xfrm>
          <a:prstGeom prst="straightConnector1">
            <a:avLst/>
          </a:prstGeom>
          <a:noFill/>
          <a:ln w="9525">
            <a:solidFill>
              <a:srgbClr val="4F81B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AutoShape 50"/>
          <p:cNvCxnSpPr>
            <a:cxnSpLocks noChangeShapeType="1"/>
            <a:stCxn id="18" idx="0"/>
            <a:endCxn id="12" idx="4"/>
          </p:cNvCxnSpPr>
          <p:nvPr/>
        </p:nvCxnSpPr>
        <p:spPr bwMode="auto">
          <a:xfrm flipV="1">
            <a:off x="4572000" y="5219700"/>
            <a:ext cx="1143000" cy="762000"/>
          </a:xfrm>
          <a:prstGeom prst="straightConnector1">
            <a:avLst/>
          </a:prstGeom>
          <a:noFill/>
          <a:ln w="9525">
            <a:solidFill>
              <a:srgbClr val="4F81B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51"/>
          <p:cNvCxnSpPr>
            <a:cxnSpLocks noChangeShapeType="1"/>
            <a:stCxn id="14" idx="6"/>
            <a:endCxn id="16" idx="1"/>
          </p:cNvCxnSpPr>
          <p:nvPr/>
        </p:nvCxnSpPr>
        <p:spPr bwMode="auto">
          <a:xfrm>
            <a:off x="6324600" y="2286000"/>
            <a:ext cx="609600" cy="0"/>
          </a:xfrm>
          <a:prstGeom prst="straightConnector1">
            <a:avLst/>
          </a:prstGeom>
          <a:noFill/>
          <a:ln w="9525">
            <a:solidFill>
              <a:srgbClr val="4F81B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53"/>
          <p:cNvCxnSpPr>
            <a:cxnSpLocks noChangeShapeType="1"/>
            <a:stCxn id="12" idx="6"/>
            <a:endCxn id="17" idx="1"/>
          </p:cNvCxnSpPr>
          <p:nvPr/>
        </p:nvCxnSpPr>
        <p:spPr bwMode="auto">
          <a:xfrm flipV="1">
            <a:off x="6324600" y="4533900"/>
            <a:ext cx="685800" cy="114300"/>
          </a:xfrm>
          <a:prstGeom prst="straightConnector1">
            <a:avLst/>
          </a:prstGeom>
          <a:noFill/>
          <a:ln w="9525">
            <a:solidFill>
              <a:srgbClr val="4F81B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54"/>
          <p:cNvCxnSpPr>
            <a:cxnSpLocks noChangeShapeType="1"/>
            <a:stCxn id="4" idx="5"/>
            <a:endCxn id="12" idx="2"/>
          </p:cNvCxnSpPr>
          <p:nvPr/>
        </p:nvCxnSpPr>
        <p:spPr bwMode="auto">
          <a:xfrm>
            <a:off x="3479800" y="3529013"/>
            <a:ext cx="1625600" cy="1119187"/>
          </a:xfrm>
          <a:prstGeom prst="straightConnector1">
            <a:avLst/>
          </a:prstGeom>
          <a:noFill/>
          <a:ln w="9525">
            <a:solidFill>
              <a:srgbClr val="4F81B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56"/>
          <p:cNvCxnSpPr>
            <a:cxnSpLocks noChangeShapeType="1"/>
            <a:stCxn id="14" idx="4"/>
            <a:endCxn id="12" idx="0"/>
          </p:cNvCxnSpPr>
          <p:nvPr/>
        </p:nvCxnSpPr>
        <p:spPr bwMode="auto">
          <a:xfrm>
            <a:off x="5715000" y="2857500"/>
            <a:ext cx="0" cy="1219200"/>
          </a:xfrm>
          <a:prstGeom prst="straightConnector1">
            <a:avLst/>
          </a:prstGeom>
          <a:noFill/>
          <a:ln w="9525">
            <a:solidFill>
              <a:srgbClr val="4F81B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reeform 57"/>
          <p:cNvSpPr>
            <a:spLocks/>
          </p:cNvSpPr>
          <p:nvPr/>
        </p:nvSpPr>
        <p:spPr bwMode="auto">
          <a:xfrm>
            <a:off x="4724400" y="3390900"/>
            <a:ext cx="2057400" cy="76200"/>
          </a:xfrm>
          <a:custGeom>
            <a:avLst/>
            <a:gdLst>
              <a:gd name="T0" fmla="*/ 0 w 1104"/>
              <a:gd name="T1" fmla="*/ 480 h 480"/>
              <a:gd name="T2" fmla="*/ 576 w 1104"/>
              <a:gd name="T3" fmla="*/ 0 h 480"/>
              <a:gd name="T4" fmla="*/ 1104 w 110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480">
                <a:moveTo>
                  <a:pt x="0" y="480"/>
                </a:moveTo>
                <a:cubicBezTo>
                  <a:pt x="196" y="240"/>
                  <a:pt x="392" y="0"/>
                  <a:pt x="576" y="0"/>
                </a:cubicBezTo>
                <a:cubicBezTo>
                  <a:pt x="760" y="0"/>
                  <a:pt x="1016" y="400"/>
                  <a:pt x="1104" y="480"/>
                </a:cubicBezTo>
              </a:path>
            </a:pathLst>
          </a:custGeom>
          <a:noFill/>
          <a:ln w="3175" cap="flat" cmpd="sng">
            <a:solidFill>
              <a:srgbClr val="4F81BD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59"/>
          <p:cNvSpPr>
            <a:spLocks/>
          </p:cNvSpPr>
          <p:nvPr/>
        </p:nvSpPr>
        <p:spPr bwMode="auto">
          <a:xfrm rot="1915253">
            <a:off x="4191000" y="5600700"/>
            <a:ext cx="2133600" cy="152400"/>
          </a:xfrm>
          <a:custGeom>
            <a:avLst/>
            <a:gdLst>
              <a:gd name="T0" fmla="*/ 0 w 1104"/>
              <a:gd name="T1" fmla="*/ 480 h 480"/>
              <a:gd name="T2" fmla="*/ 576 w 1104"/>
              <a:gd name="T3" fmla="*/ 0 h 480"/>
              <a:gd name="T4" fmla="*/ 1104 w 110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480">
                <a:moveTo>
                  <a:pt x="0" y="480"/>
                </a:moveTo>
                <a:cubicBezTo>
                  <a:pt x="196" y="240"/>
                  <a:pt x="392" y="0"/>
                  <a:pt x="576" y="0"/>
                </a:cubicBezTo>
                <a:cubicBezTo>
                  <a:pt x="760" y="0"/>
                  <a:pt x="1016" y="400"/>
                  <a:pt x="1104" y="480"/>
                </a:cubicBezTo>
              </a:path>
            </a:pathLst>
          </a:custGeom>
          <a:noFill/>
          <a:ln w="3175" cap="flat" cmpd="sng">
            <a:solidFill>
              <a:srgbClr val="4F81BD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61"/>
          <p:cNvSpPr>
            <a:spLocks/>
          </p:cNvSpPr>
          <p:nvPr/>
        </p:nvSpPr>
        <p:spPr bwMode="auto">
          <a:xfrm rot="10800000">
            <a:off x="2514600" y="2247900"/>
            <a:ext cx="1066800" cy="152400"/>
          </a:xfrm>
          <a:custGeom>
            <a:avLst/>
            <a:gdLst>
              <a:gd name="T0" fmla="*/ 0 w 1104"/>
              <a:gd name="T1" fmla="*/ 480 h 480"/>
              <a:gd name="T2" fmla="*/ 576 w 1104"/>
              <a:gd name="T3" fmla="*/ 0 h 480"/>
              <a:gd name="T4" fmla="*/ 1104 w 110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480">
                <a:moveTo>
                  <a:pt x="0" y="480"/>
                </a:moveTo>
                <a:cubicBezTo>
                  <a:pt x="196" y="240"/>
                  <a:pt x="392" y="0"/>
                  <a:pt x="576" y="0"/>
                </a:cubicBezTo>
                <a:cubicBezTo>
                  <a:pt x="760" y="0"/>
                  <a:pt x="1016" y="400"/>
                  <a:pt x="1104" y="480"/>
                </a:cubicBezTo>
              </a:path>
            </a:pathLst>
          </a:custGeom>
          <a:noFill/>
          <a:ln w="3175" cap="flat" cmpd="sng">
            <a:solidFill>
              <a:srgbClr val="4F81BD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62"/>
          <p:cNvSpPr>
            <a:spLocks/>
          </p:cNvSpPr>
          <p:nvPr/>
        </p:nvSpPr>
        <p:spPr bwMode="auto">
          <a:xfrm rot="18239323">
            <a:off x="4393406" y="4255294"/>
            <a:ext cx="846138" cy="184150"/>
          </a:xfrm>
          <a:custGeom>
            <a:avLst/>
            <a:gdLst>
              <a:gd name="T0" fmla="*/ 0 w 1104"/>
              <a:gd name="T1" fmla="*/ 480 h 480"/>
              <a:gd name="T2" fmla="*/ 576 w 1104"/>
              <a:gd name="T3" fmla="*/ 0 h 480"/>
              <a:gd name="T4" fmla="*/ 1104 w 110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480">
                <a:moveTo>
                  <a:pt x="0" y="480"/>
                </a:moveTo>
                <a:cubicBezTo>
                  <a:pt x="196" y="240"/>
                  <a:pt x="392" y="0"/>
                  <a:pt x="576" y="0"/>
                </a:cubicBezTo>
                <a:cubicBezTo>
                  <a:pt x="760" y="0"/>
                  <a:pt x="1016" y="400"/>
                  <a:pt x="1104" y="480"/>
                </a:cubicBezTo>
              </a:path>
            </a:pathLst>
          </a:custGeom>
          <a:noFill/>
          <a:ln w="3175" cap="flat" cmpd="sng">
            <a:solidFill>
              <a:srgbClr val="4F81BD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63"/>
          <p:cNvSpPr>
            <a:spLocks/>
          </p:cNvSpPr>
          <p:nvPr/>
        </p:nvSpPr>
        <p:spPr bwMode="auto">
          <a:xfrm rot="14507900" flipH="1">
            <a:off x="4200525" y="2543175"/>
            <a:ext cx="846138" cy="103188"/>
          </a:xfrm>
          <a:custGeom>
            <a:avLst/>
            <a:gdLst>
              <a:gd name="T0" fmla="*/ 0 w 1104"/>
              <a:gd name="T1" fmla="*/ 480 h 480"/>
              <a:gd name="T2" fmla="*/ 576 w 1104"/>
              <a:gd name="T3" fmla="*/ 0 h 480"/>
              <a:gd name="T4" fmla="*/ 1104 w 1104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480">
                <a:moveTo>
                  <a:pt x="0" y="480"/>
                </a:moveTo>
                <a:cubicBezTo>
                  <a:pt x="196" y="240"/>
                  <a:pt x="392" y="0"/>
                  <a:pt x="576" y="0"/>
                </a:cubicBezTo>
                <a:cubicBezTo>
                  <a:pt x="760" y="0"/>
                  <a:pt x="1016" y="400"/>
                  <a:pt x="1104" y="480"/>
                </a:cubicBezTo>
              </a:path>
            </a:pathLst>
          </a:custGeom>
          <a:noFill/>
          <a:ln w="3175" cap="flat" cmpd="sng">
            <a:solidFill>
              <a:srgbClr val="4F81BD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63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Level-0 Diagram</a:t>
            </a:r>
          </a:p>
        </p:txBody>
      </p:sp>
      <p:sp>
        <p:nvSpPr>
          <p:cNvPr id="4" name="AutoShape 30"/>
          <p:cNvSpPr>
            <a:spLocks noChangeArrowheads="1"/>
          </p:cNvSpPr>
          <p:nvPr/>
        </p:nvSpPr>
        <p:spPr bwMode="auto">
          <a:xfrm>
            <a:off x="5969323" y="1940103"/>
            <a:ext cx="1066800" cy="990600"/>
          </a:xfrm>
          <a:prstGeom prst="flowChartConnector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JS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5" name="AutoShape 30"/>
          <p:cNvSpPr>
            <a:spLocks noChangeArrowheads="1"/>
          </p:cNvSpPr>
          <p:nvPr/>
        </p:nvSpPr>
        <p:spPr bwMode="auto">
          <a:xfrm>
            <a:off x="5969323" y="3403927"/>
            <a:ext cx="1066800" cy="990600"/>
          </a:xfrm>
          <a:prstGeom prst="flowChartConnector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Ajax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6" name="AutoShape 30"/>
          <p:cNvSpPr>
            <a:spLocks noChangeArrowheads="1"/>
          </p:cNvSpPr>
          <p:nvPr/>
        </p:nvSpPr>
        <p:spPr bwMode="auto">
          <a:xfrm>
            <a:off x="4403527" y="2693111"/>
            <a:ext cx="1066800" cy="990600"/>
          </a:xfrm>
          <a:prstGeom prst="flowChartConnector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Code</a:t>
            </a:r>
          </a:p>
        </p:txBody>
      </p:sp>
      <p:cxnSp>
        <p:nvCxnSpPr>
          <p:cNvPr id="8" name="Straight Arrow Connector 7"/>
          <p:cNvCxnSpPr>
            <a:stCxn id="6" idx="7"/>
            <a:endCxn id="4" idx="2"/>
          </p:cNvCxnSpPr>
          <p:nvPr/>
        </p:nvCxnSpPr>
        <p:spPr>
          <a:xfrm flipV="1">
            <a:off x="5314098" y="2435403"/>
            <a:ext cx="655225" cy="4027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5" idx="2"/>
          </p:cNvCxnSpPr>
          <p:nvPr/>
        </p:nvCxnSpPr>
        <p:spPr>
          <a:xfrm>
            <a:off x="5314098" y="3538641"/>
            <a:ext cx="655225" cy="3605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4" idx="4"/>
          </p:cNvCxnSpPr>
          <p:nvPr/>
        </p:nvCxnSpPr>
        <p:spPr>
          <a:xfrm flipV="1">
            <a:off x="6502723" y="2930703"/>
            <a:ext cx="0" cy="4732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utoShape 31"/>
          <p:cNvSpPr>
            <a:spLocks noChangeArrowheads="1"/>
          </p:cNvSpPr>
          <p:nvPr/>
        </p:nvSpPr>
        <p:spPr bwMode="auto">
          <a:xfrm>
            <a:off x="335330" y="2852841"/>
            <a:ext cx="1524000" cy="685800"/>
          </a:xfrm>
          <a:prstGeom prst="flowChartProcess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5" name="AutoShape 30"/>
          <p:cNvSpPr>
            <a:spLocks noChangeArrowheads="1"/>
          </p:cNvSpPr>
          <p:nvPr/>
        </p:nvSpPr>
        <p:spPr bwMode="auto">
          <a:xfrm>
            <a:off x="2763027" y="2693111"/>
            <a:ext cx="1066800" cy="990600"/>
          </a:xfrm>
          <a:prstGeom prst="flowChartConnector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Web </a:t>
            </a:r>
          </a:p>
          <a:p>
            <a:pPr algn="ctr"/>
            <a:r>
              <a:rPr lang="en-US" dirty="0"/>
              <a:t>Browser</a:t>
            </a:r>
          </a:p>
        </p:txBody>
      </p:sp>
      <p:cxnSp>
        <p:nvCxnSpPr>
          <p:cNvPr id="17" name="Straight Arrow Connector 16"/>
          <p:cNvCxnSpPr>
            <a:stCxn id="15" idx="6"/>
            <a:endCxn id="6" idx="2"/>
          </p:cNvCxnSpPr>
          <p:nvPr/>
        </p:nvCxnSpPr>
        <p:spPr>
          <a:xfrm>
            <a:off x="3829827" y="3188411"/>
            <a:ext cx="5737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ine 60"/>
          <p:cNvSpPr>
            <a:spLocks noChangeShapeType="1"/>
          </p:cNvSpPr>
          <p:nvPr/>
        </p:nvSpPr>
        <p:spPr bwMode="auto">
          <a:xfrm>
            <a:off x="2574727" y="4883602"/>
            <a:ext cx="18288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Line 61"/>
          <p:cNvSpPr>
            <a:spLocks noChangeShapeType="1"/>
          </p:cNvSpPr>
          <p:nvPr/>
        </p:nvSpPr>
        <p:spPr bwMode="auto">
          <a:xfrm>
            <a:off x="2574727" y="5224599"/>
            <a:ext cx="18288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04067" y="4903801"/>
            <a:ext cx="8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Cookie</a:t>
            </a:r>
          </a:p>
        </p:txBody>
      </p:sp>
      <p:cxnSp>
        <p:nvCxnSpPr>
          <p:cNvPr id="22" name="Straight Arrow Connector 21"/>
          <p:cNvCxnSpPr>
            <a:stCxn id="15" idx="4"/>
            <a:endCxn id="20" idx="0"/>
          </p:cNvCxnSpPr>
          <p:nvPr/>
        </p:nvCxnSpPr>
        <p:spPr>
          <a:xfrm>
            <a:off x="3296427" y="3683711"/>
            <a:ext cx="19622" cy="12200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33537" y="4023267"/>
            <a:ext cx="210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Read, Write, Update</a:t>
            </a:r>
          </a:p>
        </p:txBody>
      </p:sp>
      <p:cxnSp>
        <p:nvCxnSpPr>
          <p:cNvPr id="25" name="Straight Arrow Connector 24"/>
          <p:cNvCxnSpPr>
            <a:stCxn id="13" idx="3"/>
            <a:endCxn id="15" idx="2"/>
          </p:cNvCxnSpPr>
          <p:nvPr/>
        </p:nvCxnSpPr>
        <p:spPr>
          <a:xfrm flipV="1">
            <a:off x="1859330" y="3188411"/>
            <a:ext cx="903697" cy="7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2252096" y="2269067"/>
            <a:ext cx="448771" cy="1845733"/>
          </a:xfrm>
          <a:custGeom>
            <a:avLst/>
            <a:gdLst>
              <a:gd name="connsiteX0" fmla="*/ 448771 w 448771"/>
              <a:gd name="connsiteY0" fmla="*/ 0 h 1845733"/>
              <a:gd name="connsiteX1" fmla="*/ 37 w 448771"/>
              <a:gd name="connsiteY1" fmla="*/ 905933 h 1845733"/>
              <a:gd name="connsiteX2" fmla="*/ 423371 w 448771"/>
              <a:gd name="connsiteY2" fmla="*/ 1845733 h 184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71" h="1845733">
                <a:moveTo>
                  <a:pt x="448771" y="0"/>
                </a:moveTo>
                <a:cubicBezTo>
                  <a:pt x="226520" y="299155"/>
                  <a:pt x="4270" y="598311"/>
                  <a:pt x="37" y="905933"/>
                </a:cubicBezTo>
                <a:cubicBezTo>
                  <a:pt x="-4196" y="1213555"/>
                  <a:pt x="351404" y="1689100"/>
                  <a:pt x="423371" y="1845733"/>
                </a:cubicBezTo>
              </a:path>
            </a:pathLst>
          </a:cu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utoShape 29"/>
          <p:cNvSpPr>
            <a:spLocks noChangeArrowheads="1"/>
          </p:cNvSpPr>
          <p:nvPr/>
        </p:nvSpPr>
        <p:spPr bwMode="auto">
          <a:xfrm>
            <a:off x="5893123" y="1863903"/>
            <a:ext cx="1219200" cy="1143000"/>
          </a:xfrm>
          <a:prstGeom prst="flowChartConnector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3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Level-1 Diagram</a:t>
            </a:r>
          </a:p>
        </p:txBody>
      </p:sp>
      <p:sp>
        <p:nvSpPr>
          <p:cNvPr id="4" name="AutoShape 30"/>
          <p:cNvSpPr>
            <a:spLocks noChangeArrowheads="1"/>
          </p:cNvSpPr>
          <p:nvPr/>
        </p:nvSpPr>
        <p:spPr bwMode="auto">
          <a:xfrm>
            <a:off x="4453790" y="1940103"/>
            <a:ext cx="1066800" cy="990600"/>
          </a:xfrm>
          <a:prstGeom prst="flowChartConnector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I&amp;A</a:t>
            </a:r>
            <a:br>
              <a:rPr lang="en-US" dirty="0"/>
            </a:br>
            <a:r>
              <a:rPr lang="en-US" dirty="0"/>
              <a:t>Service</a:t>
            </a:r>
          </a:p>
        </p:txBody>
      </p:sp>
      <p:sp>
        <p:nvSpPr>
          <p:cNvPr id="5" name="AutoShape 30"/>
          <p:cNvSpPr>
            <a:spLocks noChangeArrowheads="1"/>
          </p:cNvSpPr>
          <p:nvPr/>
        </p:nvSpPr>
        <p:spPr bwMode="auto">
          <a:xfrm>
            <a:off x="4453790" y="3403927"/>
            <a:ext cx="1066800" cy="990600"/>
          </a:xfrm>
          <a:prstGeom prst="flowChartConnector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Storage </a:t>
            </a:r>
            <a:br>
              <a:rPr lang="en-US" dirty="0"/>
            </a:br>
            <a:r>
              <a:rPr lang="en-US" dirty="0"/>
              <a:t>Service</a:t>
            </a:r>
          </a:p>
        </p:txBody>
      </p:sp>
      <p:sp>
        <p:nvSpPr>
          <p:cNvPr id="6" name="AutoShape 30"/>
          <p:cNvSpPr>
            <a:spLocks noChangeArrowheads="1"/>
          </p:cNvSpPr>
          <p:nvPr/>
        </p:nvSpPr>
        <p:spPr bwMode="auto">
          <a:xfrm>
            <a:off x="2887994" y="2693111"/>
            <a:ext cx="1066800" cy="990600"/>
          </a:xfrm>
          <a:prstGeom prst="flowChartConnector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GUI</a:t>
            </a:r>
          </a:p>
        </p:txBody>
      </p:sp>
      <p:cxnSp>
        <p:nvCxnSpPr>
          <p:cNvPr id="8" name="Straight Arrow Connector 7"/>
          <p:cNvCxnSpPr>
            <a:stCxn id="6" idx="7"/>
            <a:endCxn id="4" idx="2"/>
          </p:cNvCxnSpPr>
          <p:nvPr/>
        </p:nvCxnSpPr>
        <p:spPr>
          <a:xfrm flipV="1">
            <a:off x="3798565" y="2435403"/>
            <a:ext cx="655225" cy="4027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5" idx="2"/>
          </p:cNvCxnSpPr>
          <p:nvPr/>
        </p:nvCxnSpPr>
        <p:spPr>
          <a:xfrm>
            <a:off x="3798565" y="3538641"/>
            <a:ext cx="655225" cy="3605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utoShape 31"/>
          <p:cNvSpPr>
            <a:spLocks noChangeArrowheads="1"/>
          </p:cNvSpPr>
          <p:nvPr/>
        </p:nvSpPr>
        <p:spPr bwMode="auto">
          <a:xfrm>
            <a:off x="335330" y="2852841"/>
            <a:ext cx="1524000" cy="685800"/>
          </a:xfrm>
          <a:prstGeom prst="flowChartProcess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HTML Code</a:t>
            </a:r>
          </a:p>
        </p:txBody>
      </p:sp>
      <p:cxnSp>
        <p:nvCxnSpPr>
          <p:cNvPr id="25" name="Straight Arrow Connector 24"/>
          <p:cNvCxnSpPr>
            <a:stCxn id="13" idx="3"/>
            <a:endCxn id="6" idx="2"/>
          </p:cNvCxnSpPr>
          <p:nvPr/>
        </p:nvCxnSpPr>
        <p:spPr>
          <a:xfrm flipV="1">
            <a:off x="1859330" y="3188411"/>
            <a:ext cx="1028664" cy="7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335330" y="4051627"/>
            <a:ext cx="1524000" cy="685800"/>
          </a:xfrm>
          <a:prstGeom prst="flowChartProcess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Ajax Code</a:t>
            </a:r>
          </a:p>
        </p:txBody>
      </p:sp>
      <p:cxnSp>
        <p:nvCxnSpPr>
          <p:cNvPr id="7" name="Straight Arrow Connector 6"/>
          <p:cNvCxnSpPr>
            <a:stCxn id="21" idx="3"/>
            <a:endCxn id="6" idx="4"/>
          </p:cNvCxnSpPr>
          <p:nvPr/>
        </p:nvCxnSpPr>
        <p:spPr>
          <a:xfrm flipV="1">
            <a:off x="1859330" y="3683711"/>
            <a:ext cx="1562064" cy="710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2252096" y="2269067"/>
            <a:ext cx="448771" cy="2315960"/>
          </a:xfrm>
          <a:custGeom>
            <a:avLst/>
            <a:gdLst>
              <a:gd name="connsiteX0" fmla="*/ 448771 w 448771"/>
              <a:gd name="connsiteY0" fmla="*/ 0 h 1845733"/>
              <a:gd name="connsiteX1" fmla="*/ 37 w 448771"/>
              <a:gd name="connsiteY1" fmla="*/ 905933 h 1845733"/>
              <a:gd name="connsiteX2" fmla="*/ 423371 w 448771"/>
              <a:gd name="connsiteY2" fmla="*/ 1845733 h 184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71" h="1845733">
                <a:moveTo>
                  <a:pt x="448771" y="0"/>
                </a:moveTo>
                <a:cubicBezTo>
                  <a:pt x="226520" y="299155"/>
                  <a:pt x="4270" y="598311"/>
                  <a:pt x="37" y="905933"/>
                </a:cubicBezTo>
                <a:cubicBezTo>
                  <a:pt x="-4196" y="1213555"/>
                  <a:pt x="351404" y="1689100"/>
                  <a:pt x="423371" y="1845733"/>
                </a:cubicBezTo>
              </a:path>
            </a:pathLst>
          </a:cu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utoShape 31"/>
          <p:cNvSpPr>
            <a:spLocks noChangeArrowheads="1"/>
          </p:cNvSpPr>
          <p:nvPr/>
        </p:nvSpPr>
        <p:spPr bwMode="auto">
          <a:xfrm>
            <a:off x="6566797" y="2092503"/>
            <a:ext cx="1524000" cy="685800"/>
          </a:xfrm>
          <a:prstGeom prst="flowChartProcess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Server Code</a:t>
            </a:r>
          </a:p>
        </p:txBody>
      </p:sp>
      <p:cxnSp>
        <p:nvCxnSpPr>
          <p:cNvPr id="14" name="Straight Arrow Connector 13"/>
          <p:cNvCxnSpPr>
            <a:stCxn id="4" idx="6"/>
            <a:endCxn id="26" idx="1"/>
          </p:cNvCxnSpPr>
          <p:nvPr/>
        </p:nvCxnSpPr>
        <p:spPr>
          <a:xfrm>
            <a:off x="5520590" y="2435403"/>
            <a:ext cx="10462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AutoShape 31"/>
          <p:cNvSpPr>
            <a:spLocks noChangeArrowheads="1"/>
          </p:cNvSpPr>
          <p:nvPr/>
        </p:nvSpPr>
        <p:spPr bwMode="auto">
          <a:xfrm>
            <a:off x="6566797" y="3899227"/>
            <a:ext cx="1524000" cy="685800"/>
          </a:xfrm>
          <a:prstGeom prst="flowChartProcess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Cloud Storage </a:t>
            </a:r>
            <a:br>
              <a:rPr lang="en-US" dirty="0"/>
            </a:br>
            <a:r>
              <a:rPr lang="en-US" dirty="0"/>
              <a:t>Service</a:t>
            </a:r>
          </a:p>
        </p:txBody>
      </p:sp>
      <p:cxnSp>
        <p:nvCxnSpPr>
          <p:cNvPr id="27" name="Straight Arrow Connector 26"/>
          <p:cNvCxnSpPr>
            <a:stCxn id="5" idx="6"/>
            <a:endCxn id="30" idx="1"/>
          </p:cNvCxnSpPr>
          <p:nvPr/>
        </p:nvCxnSpPr>
        <p:spPr>
          <a:xfrm>
            <a:off x="5520590" y="3899227"/>
            <a:ext cx="1046207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5867363" y="1692908"/>
            <a:ext cx="448771" cy="3446359"/>
          </a:xfrm>
          <a:custGeom>
            <a:avLst/>
            <a:gdLst>
              <a:gd name="connsiteX0" fmla="*/ 448771 w 448771"/>
              <a:gd name="connsiteY0" fmla="*/ 0 h 1845733"/>
              <a:gd name="connsiteX1" fmla="*/ 37 w 448771"/>
              <a:gd name="connsiteY1" fmla="*/ 905933 h 1845733"/>
              <a:gd name="connsiteX2" fmla="*/ 423371 w 448771"/>
              <a:gd name="connsiteY2" fmla="*/ 1845733 h 184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71" h="1845733">
                <a:moveTo>
                  <a:pt x="448771" y="0"/>
                </a:moveTo>
                <a:cubicBezTo>
                  <a:pt x="226520" y="299155"/>
                  <a:pt x="4270" y="598311"/>
                  <a:pt x="37" y="905933"/>
                </a:cubicBezTo>
                <a:cubicBezTo>
                  <a:pt x="-4196" y="1213555"/>
                  <a:pt x="351404" y="1689100"/>
                  <a:pt x="423371" y="1845733"/>
                </a:cubicBezTo>
              </a:path>
            </a:pathLst>
          </a:cu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ine 60"/>
          <p:cNvSpPr>
            <a:spLocks noChangeShapeType="1"/>
          </p:cNvSpPr>
          <p:nvPr/>
        </p:nvSpPr>
        <p:spPr bwMode="auto">
          <a:xfrm>
            <a:off x="4038563" y="5179936"/>
            <a:ext cx="18288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Line 61"/>
          <p:cNvSpPr>
            <a:spLocks noChangeShapeType="1"/>
          </p:cNvSpPr>
          <p:nvPr/>
        </p:nvSpPr>
        <p:spPr bwMode="auto">
          <a:xfrm>
            <a:off x="4038563" y="5683920"/>
            <a:ext cx="18288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041327" y="5151567"/>
            <a:ext cx="5909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Cloud Storage Service</a:t>
            </a:r>
            <a:br>
              <a:rPr lang="en-US" sz="1400" dirty="0"/>
            </a:br>
            <a:r>
              <a:rPr lang="en-US" sz="1400" dirty="0"/>
              <a:t>Configuration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983458" y="4394527"/>
            <a:ext cx="0" cy="757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999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Asset Valuation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31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Material Value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Impact on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assets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(General)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Transaction records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Account information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r>
                        <a:rPr lang="en-US" dirty="0"/>
                        <a:t>Business Rules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Source</a:t>
                      </a:r>
                      <a:r>
                        <a:rPr lang="en-US" baseline="0" dirty="0"/>
                        <a:t> code</a:t>
                      </a:r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Persons</a:t>
                      </a:r>
                      <a:br>
                        <a:rPr lang="en-US" dirty="0"/>
                      </a:br>
                      <a:r>
                        <a:rPr lang="en-US" dirty="0"/>
                        <a:t>Customer</a:t>
                      </a:r>
                      <a:r>
                        <a:rPr lang="en-US" baseline="0" dirty="0"/>
                        <a:t> DB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database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Software</a:t>
                      </a:r>
                      <a:r>
                        <a:rPr lang="en-US" baseline="0" dirty="0"/>
                        <a:t> services</a:t>
                      </a:r>
                      <a:endParaRPr lang="en-US" dirty="0"/>
                    </a:p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Encryption keys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Intellectual Property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6017497"/>
            <a:ext cx="5267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</a:t>
            </a:r>
          </a:p>
          <a:p>
            <a:r>
              <a:rPr lang="en-US" dirty="0"/>
              <a:t>	Delphi method, Linear Evaluation (ISO 27005) B.2</a:t>
            </a:r>
          </a:p>
        </p:txBody>
      </p:sp>
    </p:spTree>
    <p:extLst>
      <p:ext uri="{BB962C8B-B14F-4D97-AF65-F5344CB8AC3E}">
        <p14:creationId xmlns:p14="http://schemas.microsoft.com/office/powerpoint/2010/main" val="2163615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threat can affect one or more assets</a:t>
            </a:r>
          </a:p>
          <a:p>
            <a:r>
              <a:rPr lang="en-US" dirty="0"/>
              <a:t>A threat can affect an asset partially</a:t>
            </a:r>
          </a:p>
          <a:p>
            <a:r>
              <a:rPr lang="en-US" dirty="0"/>
              <a:t>The impact value is calculated with a function that takes into account all assets that can be affected by the threat:</a:t>
            </a:r>
          </a:p>
          <a:p>
            <a:pPr lvl="1"/>
            <a:r>
              <a:rPr lang="en-US" dirty="0"/>
              <a:t>Most valuable among all assets (MAX)</a:t>
            </a:r>
          </a:p>
          <a:p>
            <a:pPr lvl="1"/>
            <a:r>
              <a:rPr lang="en-US" dirty="0"/>
              <a:t>The sum value of all assets (SUM)</a:t>
            </a:r>
          </a:p>
        </p:txBody>
      </p:sp>
    </p:spTree>
    <p:extLst>
      <p:ext uri="{BB962C8B-B14F-4D97-AF65-F5344CB8AC3E}">
        <p14:creationId xmlns:p14="http://schemas.microsoft.com/office/powerpoint/2010/main" val="379385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Categorization</a:t>
            </a:r>
          </a:p>
        </p:txBody>
      </p:sp>
      <p:pic>
        <p:nvPicPr>
          <p:cNvPr id="4" name="Content Placeholder 3" descr="image2016-10-11 14-51-4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5" r="498"/>
          <a:stretch/>
        </p:blipFill>
        <p:spPr>
          <a:xfrm>
            <a:off x="747781" y="1293849"/>
            <a:ext cx="7439288" cy="5224065"/>
          </a:xfrm>
        </p:spPr>
      </p:pic>
      <p:sp>
        <p:nvSpPr>
          <p:cNvPr id="5" name="Rectangle 4"/>
          <p:cNvSpPr/>
          <p:nvPr/>
        </p:nvSpPr>
        <p:spPr>
          <a:xfrm>
            <a:off x="4244474" y="576869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ENISA Threat Landscape 2015 - Europa</a:t>
            </a:r>
          </a:p>
          <a:p>
            <a:r>
              <a:rPr lang="en-US" i="1" dirty="0"/>
              <a:t>https://</a:t>
            </a:r>
            <a:r>
              <a:rPr lang="en-US" i="1" dirty="0" err="1"/>
              <a:t>www.enisa.europa.eu</a:t>
            </a:r>
            <a:r>
              <a:rPr lang="en-US" i="1" dirty="0"/>
              <a:t>/publications/etl2015/</a:t>
            </a:r>
            <a:r>
              <a:rPr lang="en-US" i="1" dirty="0" err="1"/>
              <a:t>at_download</a:t>
            </a:r>
            <a:r>
              <a:rPr lang="en-US" i="1" dirty="0"/>
              <a:t>/</a:t>
            </a:r>
            <a:r>
              <a:rPr lang="en-US" i="1" dirty="0" err="1"/>
              <a:t>fullReport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89091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Profile Assessment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0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Resources</a:t>
                      </a:r>
                    </a:p>
                    <a:p>
                      <a:r>
                        <a:rPr lang="en-US" dirty="0"/>
                        <a:t>--------------------------</a:t>
                      </a:r>
                    </a:p>
                    <a:p>
                      <a:r>
                        <a:rPr lang="en-US" dirty="0"/>
                        <a:t>Technical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Script Kiddie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Cyber</a:t>
                      </a:r>
                      <a:r>
                        <a:rPr lang="en-US" baseline="0" dirty="0"/>
                        <a:t> Fighter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Cyber</a:t>
                      </a:r>
                      <a:r>
                        <a:rPr lang="en-US" baseline="0" dirty="0"/>
                        <a:t> Terrorist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Social Hacker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Cyber Criminal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Malicious Provider/Developer/Operator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Insider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Hacktivist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Espionage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624100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Also: ISO 27001 Annex C</a:t>
            </a:r>
          </a:p>
        </p:txBody>
      </p:sp>
    </p:spTree>
    <p:extLst>
      <p:ext uri="{BB962C8B-B14F-4D97-AF65-F5344CB8AC3E}">
        <p14:creationId xmlns:p14="http://schemas.microsoft.com/office/powerpoint/2010/main" val="1035443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threat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Categories are determined for the evaluation of threat profiles, e.g.</a:t>
            </a:r>
          </a:p>
          <a:p>
            <a:pPr lvl="1"/>
            <a:r>
              <a:rPr lang="en-US" dirty="0"/>
              <a:t>Cat. A (Orange) -&gt; Threat degree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 Low</a:t>
            </a:r>
          </a:p>
          <a:p>
            <a:pPr lvl="1"/>
            <a:r>
              <a:rPr lang="en-US" dirty="0"/>
              <a:t>Cat. B (Blue) -&gt; Threat degree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= Medium</a:t>
            </a:r>
          </a:p>
          <a:p>
            <a:pPr lvl="1"/>
            <a:r>
              <a:rPr lang="en-US" dirty="0"/>
              <a:t>Cat. C (Green) -&gt; Threat degree </a:t>
            </a:r>
            <a:r>
              <a:rPr lang="en-US" dirty="0">
                <a:solidFill>
                  <a:srgbClr val="FF0000"/>
                </a:solidFill>
              </a:rPr>
              <a:t>= High</a:t>
            </a:r>
          </a:p>
          <a:p>
            <a:r>
              <a:rPr lang="en-US" dirty="0"/>
              <a:t>Calculation of probability of attack</a:t>
            </a:r>
          </a:p>
          <a:p>
            <a:pPr lvl="1"/>
            <a:r>
              <a:rPr lang="en-US" dirty="0"/>
              <a:t>Easiness of attack*Value of asset to the attacker</a:t>
            </a:r>
          </a:p>
          <a:p>
            <a:pPr lvl="2"/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Easiness of attack: Low=0.8, Medium=0.4, High = 0.2</a:t>
            </a:r>
            <a:br>
              <a:rPr lang="en-US" dirty="0"/>
            </a:br>
            <a:r>
              <a:rPr lang="en-US" dirty="0"/>
              <a:t>Value of asset to the attacker: Low=0.2, Medium=0.4, High = 0.8</a:t>
            </a:r>
            <a:br>
              <a:rPr lang="en-US" dirty="0"/>
            </a:br>
            <a:r>
              <a:rPr lang="en-US" dirty="0"/>
              <a:t>Then the probability of attack for (Low, Low) = 0.8*0.2 = %16</a:t>
            </a:r>
          </a:p>
        </p:txBody>
      </p:sp>
    </p:spTree>
    <p:extLst>
      <p:ext uri="{BB962C8B-B14F-4D97-AF65-F5344CB8AC3E}">
        <p14:creationId xmlns:p14="http://schemas.microsoft.com/office/powerpoint/2010/main" val="95758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Some Examples to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200" dirty="0"/>
              <a:t>Electromagnetic emanations</a:t>
            </a:r>
            <a:endParaRPr lang="en-US" sz="2200" dirty="0"/>
          </a:p>
          <a:p>
            <a:r>
              <a:rPr lang="tr-TR" sz="2200" dirty="0"/>
              <a:t>System errors</a:t>
            </a:r>
            <a:endParaRPr lang="en-US" sz="2200" dirty="0"/>
          </a:p>
          <a:p>
            <a:r>
              <a:rPr lang="tr-TR" sz="2200" dirty="0"/>
              <a:t>Data structure errors</a:t>
            </a:r>
            <a:endParaRPr lang="en-US" sz="2200" dirty="0"/>
          </a:p>
          <a:p>
            <a:r>
              <a:rPr lang="tr-TR" sz="2200" dirty="0"/>
              <a:t>Eavesdropping</a:t>
            </a:r>
            <a:endParaRPr lang="en-US" sz="2200" dirty="0"/>
          </a:p>
          <a:p>
            <a:r>
              <a:rPr lang="tr-TR" sz="2200" dirty="0"/>
              <a:t>Lack of logging</a:t>
            </a:r>
            <a:endParaRPr lang="en-US" sz="2200" dirty="0"/>
          </a:p>
          <a:p>
            <a:r>
              <a:rPr lang="tr-TR" sz="2200" dirty="0"/>
              <a:t>Insecure installations</a:t>
            </a:r>
            <a:endParaRPr lang="en-US" sz="2200" dirty="0"/>
          </a:p>
          <a:p>
            <a:r>
              <a:rPr lang="tr-TR" sz="2200" dirty="0"/>
              <a:t>Infiltration into IT systems</a:t>
            </a:r>
            <a:endParaRPr lang="en-US" sz="2200" dirty="0"/>
          </a:p>
          <a:p>
            <a:r>
              <a:rPr lang="tr-TR" sz="2200" dirty="0"/>
              <a:t>Malware</a:t>
            </a:r>
            <a:endParaRPr lang="en-US" sz="2200" dirty="0"/>
          </a:p>
          <a:p>
            <a:r>
              <a:rPr lang="en-US" sz="2200" dirty="0"/>
              <a:t>Man-in-the-middle</a:t>
            </a:r>
          </a:p>
          <a:p>
            <a:r>
              <a:rPr lang="tr-TR" sz="2200" dirty="0"/>
              <a:t>Exploiting software vulnarabilities</a:t>
            </a:r>
            <a:endParaRPr lang="en-US" sz="2200" dirty="0"/>
          </a:p>
          <a:p>
            <a:r>
              <a:rPr lang="en-US" sz="2200" dirty="0"/>
              <a:t>Denial-of-Service –</a:t>
            </a:r>
            <a:r>
              <a:rPr lang="tr-TR" sz="2200" dirty="0"/>
              <a:t> </a:t>
            </a:r>
            <a:r>
              <a:rPr lang="en-US" sz="2200" dirty="0" err="1"/>
              <a:t>DoS</a:t>
            </a:r>
            <a:r>
              <a:rPr lang="tr-TR" sz="2200" dirty="0"/>
              <a:t>, </a:t>
            </a:r>
            <a:r>
              <a:rPr lang="en-US" sz="2200" dirty="0" err="1"/>
              <a:t>DDoS</a:t>
            </a:r>
            <a:endParaRPr lang="en-US" sz="2200" dirty="0"/>
          </a:p>
          <a:p>
            <a:r>
              <a:rPr lang="tr-TR" sz="2200" dirty="0"/>
              <a:t>Session hijacking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3223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Preliminary risk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Using qualitative methods provide answers quickly.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90600" y="2871555"/>
            <a:ext cx="7162800" cy="3530600"/>
            <a:chOff x="990600" y="2871555"/>
            <a:chExt cx="7162800" cy="3530600"/>
          </a:xfrm>
        </p:grpSpPr>
        <p:pic>
          <p:nvPicPr>
            <p:cNvPr id="5" name="Picture 4" descr="2359534 (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2871555"/>
              <a:ext cx="7162800" cy="35306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247955" y="4031411"/>
              <a:ext cx="810883" cy="22716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b="1" dirty="0"/>
                <a:t>Impact</a:t>
              </a:r>
              <a:endParaRPr lang="en-US" sz="16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58838" y="3053751"/>
              <a:ext cx="1581509" cy="9776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/>
                <a:t>Probability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58838" y="4048167"/>
              <a:ext cx="1581509" cy="23391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/>
                <a:t>Very low</a:t>
              </a:r>
            </a:p>
            <a:p>
              <a:endParaRPr lang="tr-TR" sz="1600" dirty="0"/>
            </a:p>
            <a:p>
              <a:r>
                <a:rPr lang="tr-TR" sz="1600" dirty="0"/>
                <a:t>Low</a:t>
              </a:r>
            </a:p>
            <a:p>
              <a:endParaRPr lang="tr-TR" sz="1600" dirty="0"/>
            </a:p>
            <a:p>
              <a:r>
                <a:rPr lang="tr-TR" sz="1600" dirty="0"/>
                <a:t>Medium</a:t>
              </a:r>
            </a:p>
            <a:p>
              <a:endParaRPr lang="tr-TR" sz="1600" dirty="0"/>
            </a:p>
            <a:p>
              <a:r>
                <a:rPr lang="tr-TR" sz="1600" dirty="0"/>
                <a:t>High</a:t>
              </a:r>
              <a:br>
                <a:rPr lang="tr-TR" sz="1600" dirty="0"/>
              </a:br>
              <a:endParaRPr lang="tr-TR" sz="1600" dirty="0"/>
            </a:p>
            <a:p>
              <a:r>
                <a:rPr lang="tr-TR" sz="1600" dirty="0"/>
                <a:t>Very High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0347" y="3156101"/>
              <a:ext cx="4324710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dirty="0"/>
                <a:t>Very 	Low      Possible    Likely       Very </a:t>
              </a:r>
            </a:p>
            <a:p>
              <a:r>
                <a:rPr lang="tr-TR" dirty="0"/>
                <a:t>low 							     likely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758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Importance of Security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necessary to address security risks</a:t>
            </a:r>
          </a:p>
          <a:p>
            <a:r>
              <a:rPr lang="en-US" dirty="0"/>
              <a:t>Is an important part of risk resolution</a:t>
            </a:r>
          </a:p>
          <a:p>
            <a:r>
              <a:rPr lang="en-US" dirty="0"/>
              <a:t>Is a task compulsory in many standards</a:t>
            </a:r>
          </a:p>
          <a:p>
            <a:pPr lvl="1"/>
            <a:r>
              <a:rPr lang="en-US" dirty="0"/>
              <a:t>ISO 27001 control item 14.1.1 (Information security requirements analysis and specification)</a:t>
            </a:r>
          </a:p>
          <a:p>
            <a:pPr lvl="1"/>
            <a:r>
              <a:rPr lang="en-US" dirty="0"/>
              <a:t>SRS (Security Requirements Statement) in project lifecycle of international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130344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Examples for scaling:</a:t>
            </a:r>
          </a:p>
          <a:p>
            <a:pPr lvl="1"/>
            <a:r>
              <a:rPr lang="en-US" dirty="0"/>
              <a:t>Low risk:0-2</a:t>
            </a:r>
          </a:p>
          <a:p>
            <a:pPr lvl="1"/>
            <a:r>
              <a:rPr lang="en-US" dirty="0"/>
              <a:t>Medium risk: 3-5</a:t>
            </a:r>
          </a:p>
          <a:p>
            <a:pPr lvl="1"/>
            <a:r>
              <a:rPr lang="en-US" dirty="0"/>
              <a:t>High risk: 6-8</a:t>
            </a:r>
          </a:p>
          <a:p>
            <a:r>
              <a:rPr lang="en-US" dirty="0"/>
              <a:t>Probability scales:</a:t>
            </a:r>
          </a:p>
          <a:p>
            <a:pPr lvl="1"/>
            <a:r>
              <a:rPr lang="en-US" dirty="0"/>
              <a:t>Never happened before : Very low</a:t>
            </a:r>
          </a:p>
          <a:p>
            <a:pPr lvl="1"/>
            <a:r>
              <a:rPr lang="en-US" dirty="0"/>
              <a:t>Happens once in a few years : Low</a:t>
            </a:r>
          </a:p>
          <a:p>
            <a:pPr lvl="1"/>
            <a:r>
              <a:rPr lang="en-US" dirty="0"/>
              <a:t>Happens every year : Possible</a:t>
            </a:r>
          </a:p>
          <a:p>
            <a:pPr lvl="1"/>
            <a:r>
              <a:rPr lang="en-US" dirty="0"/>
              <a:t>Happens more than once every year : Likely</a:t>
            </a:r>
          </a:p>
          <a:p>
            <a:pPr lvl="1"/>
            <a:r>
              <a:rPr lang="en-US" dirty="0"/>
              <a:t>Happens once in a few months: Very likely</a:t>
            </a:r>
          </a:p>
          <a:p>
            <a:r>
              <a:rPr lang="en-US" dirty="0"/>
              <a:t>Impact: </a:t>
            </a:r>
          </a:p>
          <a:p>
            <a:pPr lvl="1"/>
            <a:r>
              <a:rPr lang="en-US" dirty="0"/>
              <a:t>Can be resolved in shorter than a day (Very low)</a:t>
            </a:r>
          </a:p>
          <a:p>
            <a:pPr lvl="1"/>
            <a:r>
              <a:rPr lang="en-US" dirty="0"/>
              <a:t>Can be resolved in longer than a day (Low)</a:t>
            </a:r>
          </a:p>
          <a:p>
            <a:pPr lvl="1"/>
            <a:r>
              <a:rPr lang="en-US" dirty="0"/>
              <a:t>Can be resolved in more than a week (Medium)</a:t>
            </a:r>
          </a:p>
          <a:p>
            <a:pPr lvl="1"/>
            <a:r>
              <a:rPr lang="en-US" dirty="0"/>
              <a:t>Partially permanent damage (High)</a:t>
            </a:r>
          </a:p>
          <a:p>
            <a:pPr lvl="1"/>
            <a:r>
              <a:rPr lang="en-US" dirty="0"/>
              <a:t>Permanent damage (Very high)</a:t>
            </a:r>
          </a:p>
        </p:txBody>
      </p:sp>
    </p:spTree>
    <p:extLst>
      <p:ext uri="{BB962C8B-B14F-4D97-AF65-F5344CB8AC3E}">
        <p14:creationId xmlns:p14="http://schemas.microsoft.com/office/powerpoint/2010/main" val="1650338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Quantitative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Risk = </a:t>
            </a:r>
            <a:r>
              <a:rPr lang="tr-T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Probability*Impact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tr-T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Probability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(</a:t>
            </a:r>
            <a:r>
              <a:rPr lang="tr-T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Vulnerability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* </a:t>
            </a:r>
            <a:r>
              <a:rPr lang="tr-T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Threat level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</a:p>
          <a:p>
            <a:pPr lvl="1"/>
            <a:r>
              <a:rPr lang="tr-T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Impact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MAX (</a:t>
            </a:r>
            <a:r>
              <a:rPr lang="tr-T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Value of asset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tr-T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Indirect cost of attack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Asset: Credit card information</a:t>
            </a:r>
          </a:p>
          <a:p>
            <a:pPr marL="457200" lvl="1" indent="0">
              <a:buNone/>
            </a:pPr>
            <a:r>
              <a:rPr lang="en-US" dirty="0"/>
              <a:t>Threat profile: Cyber Criminal</a:t>
            </a:r>
          </a:p>
          <a:p>
            <a:pPr marL="457200" lvl="1" indent="0">
              <a:buNone/>
            </a:pPr>
            <a:r>
              <a:rPr lang="en-US" dirty="0"/>
              <a:t>Threat level = 0.4 </a:t>
            </a:r>
          </a:p>
          <a:p>
            <a:pPr marL="457200" lvl="1" indent="0">
              <a:buNone/>
            </a:pPr>
            <a:r>
              <a:rPr lang="en-US" dirty="0"/>
              <a:t>Vulnerability = 0.5 over 1.00</a:t>
            </a:r>
          </a:p>
          <a:p>
            <a:pPr marL="457200" lvl="1" indent="0">
              <a:buNone/>
            </a:pPr>
            <a:r>
              <a:rPr lang="en-US" dirty="0"/>
              <a:t>Probability = 0.40*0.5 = 0.20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Value of asset to the organization = 0.10</a:t>
            </a:r>
          </a:p>
          <a:p>
            <a:pPr marL="457200" lvl="1" indent="0">
              <a:buNone/>
            </a:pPr>
            <a:r>
              <a:rPr lang="en-US" dirty="0"/>
              <a:t>Indirect cost of attack = 0.4 </a:t>
            </a:r>
          </a:p>
          <a:p>
            <a:pPr marL="457200" lvl="1" indent="0">
              <a:buNone/>
            </a:pPr>
            <a:r>
              <a:rPr lang="en-US" dirty="0"/>
              <a:t>Impact = MAX (0.1,0.4)=0.4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Risk = 0.20 * 0.4 = 0.08 over 1.00 (%8)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7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defining security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ISO 27002 advices the following practices :</a:t>
            </a:r>
          </a:p>
          <a:p>
            <a:pPr lvl="1"/>
            <a:r>
              <a:rPr lang="en-US" dirty="0"/>
              <a:t>Policy, roles and responsibilities for security requirements analysis</a:t>
            </a:r>
          </a:p>
          <a:p>
            <a:pPr lvl="1"/>
            <a:r>
              <a:rPr lang="en-US" dirty="0"/>
              <a:t>Defining methods for requirements </a:t>
            </a:r>
            <a:r>
              <a:rPr lang="en-US" dirty="0" err="1"/>
              <a:t>elicitiation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Requirements review by stakeholders</a:t>
            </a:r>
          </a:p>
          <a:p>
            <a:pPr lvl="1"/>
            <a:r>
              <a:rPr lang="en-US" dirty="0"/>
              <a:t>Requirements prioritization based on risk assessment</a:t>
            </a:r>
          </a:p>
          <a:p>
            <a:pPr lvl="1"/>
            <a:r>
              <a:rPr lang="en-US" dirty="0"/>
              <a:t>Requirements management practices</a:t>
            </a:r>
          </a:p>
          <a:p>
            <a:pPr lvl="1"/>
            <a:r>
              <a:rPr lang="en-US" dirty="0"/>
              <a:t>Defining product acceptance criteria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70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Security Requirements Process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07504" y="1268760"/>
          <a:ext cx="8977827" cy="511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ght Brace 2"/>
          <p:cNvSpPr/>
          <p:nvPr/>
        </p:nvSpPr>
        <p:spPr>
          <a:xfrm>
            <a:off x="7993802" y="1145594"/>
            <a:ext cx="373542" cy="322509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43818" y="2390805"/>
            <a:ext cx="800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Risk </a:t>
            </a:r>
          </a:p>
          <a:p>
            <a:r>
              <a:rPr lang="en-US" dirty="0" err="1"/>
              <a:t>Analizi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5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Requirements Elicitation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55C23F-C620-48DE-AC7E-147F412E285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2" y="1240960"/>
            <a:ext cx="8619067" cy="553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3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Requirements Elicitation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55C23F-C620-48DE-AC7E-147F412E285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33" y="1417638"/>
            <a:ext cx="6544733" cy="514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7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r-TR" dirty="0" err="1"/>
              <a:t>Establishing</a:t>
            </a:r>
            <a:r>
              <a:rPr lang="tr-TR" dirty="0"/>
              <a:t> </a:t>
            </a:r>
            <a:r>
              <a:rPr lang="tr-TR" dirty="0" err="1"/>
              <a:t>Traceability</a:t>
            </a:r>
            <a:r>
              <a:rPr lang="tr-TR" dirty="0"/>
              <a:t> of Security </a:t>
            </a:r>
            <a:r>
              <a:rPr lang="tr-TR" dirty="0" err="1"/>
              <a:t>Requirements</a:t>
            </a:r>
            <a:endParaRPr lang="en-US" dirty="0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Establish</a:t>
            </a:r>
            <a:r>
              <a:rPr lang="tr-TR" dirty="0"/>
              <a:t> </a:t>
            </a:r>
            <a:r>
              <a:rPr lang="tr-TR" dirty="0" err="1"/>
              <a:t>traceability</a:t>
            </a:r>
            <a:r>
              <a:rPr lang="tr-TR" dirty="0"/>
              <a:t> of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requirements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security</a:t>
            </a:r>
            <a:r>
              <a:rPr lang="tr-TR" dirty="0"/>
              <a:t> </a:t>
            </a:r>
            <a:r>
              <a:rPr lang="tr-TR" dirty="0" err="1"/>
              <a:t>requirements</a:t>
            </a:r>
            <a:endParaRPr lang="tr-TR" dirty="0"/>
          </a:p>
          <a:p>
            <a:r>
              <a:rPr lang="tr-TR" dirty="0" err="1"/>
              <a:t>Establish</a:t>
            </a:r>
            <a:r>
              <a:rPr lang="tr-TR" dirty="0"/>
              <a:t> </a:t>
            </a:r>
            <a:r>
              <a:rPr lang="tr-TR" dirty="0" err="1"/>
              <a:t>traceability</a:t>
            </a:r>
            <a:r>
              <a:rPr lang="tr-TR" dirty="0"/>
              <a:t> of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security</a:t>
            </a:r>
            <a:r>
              <a:rPr lang="tr-TR" dirty="0"/>
              <a:t> </a:t>
            </a:r>
            <a:r>
              <a:rPr lang="tr-TR" dirty="0" err="1"/>
              <a:t>requirements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requirements</a:t>
            </a:r>
            <a:endParaRPr lang="en-US" dirty="0"/>
          </a:p>
          <a:p>
            <a:r>
              <a:rPr lang="tr-TR" dirty="0" err="1"/>
              <a:t>Establish</a:t>
            </a:r>
            <a:r>
              <a:rPr lang="tr-TR" dirty="0"/>
              <a:t> </a:t>
            </a:r>
            <a:r>
              <a:rPr lang="tr-TR" dirty="0" err="1"/>
              <a:t>traceability</a:t>
            </a:r>
            <a:r>
              <a:rPr lang="tr-TR" dirty="0"/>
              <a:t> of </a:t>
            </a:r>
            <a:r>
              <a:rPr lang="tr-TR" dirty="0" err="1"/>
              <a:t>system</a:t>
            </a:r>
            <a:r>
              <a:rPr lang="tr-TR" dirty="0"/>
              <a:t>, </a:t>
            </a:r>
            <a:r>
              <a:rPr lang="tr-TR" dirty="0" err="1"/>
              <a:t>security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requirements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test </a:t>
            </a:r>
            <a:r>
              <a:rPr lang="tr-TR" dirty="0" err="1"/>
              <a:t>cases</a:t>
            </a:r>
            <a:endParaRPr lang="en-US" dirty="0"/>
          </a:p>
          <a:p>
            <a:r>
              <a:rPr lang="tr-TR" dirty="0" err="1"/>
              <a:t>Establish</a:t>
            </a:r>
            <a:r>
              <a:rPr lang="tr-TR" dirty="0"/>
              <a:t> </a:t>
            </a:r>
            <a:r>
              <a:rPr lang="tr-TR" dirty="0" err="1"/>
              <a:t>traceability</a:t>
            </a:r>
            <a:r>
              <a:rPr lang="tr-TR" dirty="0"/>
              <a:t> of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requirements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plan </a:t>
            </a:r>
            <a:r>
              <a:rPr lang="tr-TR" dirty="0" err="1"/>
              <a:t>work</a:t>
            </a:r>
            <a:r>
              <a:rPr lang="tr-TR" dirty="0"/>
              <a:t> </a:t>
            </a:r>
            <a:r>
              <a:rPr lang="tr-TR" dirty="0" err="1"/>
              <a:t>items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A006C1F-CE47-4BB4-9896-420953B7A278}" type="datetime1">
              <a:rPr lang="en-US" smtClean="0"/>
              <a:pPr>
                <a:defRPr/>
              </a:pPr>
              <a:t>9/27/2021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7DFEB-5267-476A-B5FB-679E70DA81F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0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err="1"/>
              <a:t>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1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</TotalTime>
  <Words>1360</Words>
  <Application>Microsoft Office PowerPoint</Application>
  <PresentationFormat>On-screen Show (4:3)</PresentationFormat>
  <Paragraphs>280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Segoe</vt:lpstr>
      <vt:lpstr>Office Theme</vt:lpstr>
      <vt:lpstr>Visio</vt:lpstr>
      <vt:lpstr>Risk Analysis and Threat Modeling</vt:lpstr>
      <vt:lpstr>DEFINING SECURITY RequIREMENTS</vt:lpstr>
      <vt:lpstr>Importance of Security Requirements</vt:lpstr>
      <vt:lpstr>Best practices in defining security requirements</vt:lpstr>
      <vt:lpstr>Security Requirements Process</vt:lpstr>
      <vt:lpstr>Security Requirements Elicitation</vt:lpstr>
      <vt:lpstr>Security Requirements Elicitation</vt:lpstr>
      <vt:lpstr>Establishing Traceability of Security Requirements</vt:lpstr>
      <vt:lpstr>Risk analysIS</vt:lpstr>
      <vt:lpstr>PowerPoint Presentation</vt:lpstr>
      <vt:lpstr>Definition of Risk according to ISO</vt:lpstr>
      <vt:lpstr>What is risk management?</vt:lpstr>
      <vt:lpstr>Scope of risk management</vt:lpstr>
      <vt:lpstr>Risk Analysis</vt:lpstr>
      <vt:lpstr>Risk Analysis Concepts</vt:lpstr>
      <vt:lpstr>Risk Evaluation Methodologies</vt:lpstr>
      <vt:lpstr>Risk Formula</vt:lpstr>
      <vt:lpstr>Asset Inventory</vt:lpstr>
      <vt:lpstr>Asset Identification: DFD Method</vt:lpstr>
      <vt:lpstr>DFD Context Diagram</vt:lpstr>
      <vt:lpstr>DFD Level-0 Diagram</vt:lpstr>
      <vt:lpstr>DFD Level-1 Diagram</vt:lpstr>
      <vt:lpstr>Asset Valuation</vt:lpstr>
      <vt:lpstr>Impact Assessment</vt:lpstr>
      <vt:lpstr>Threat Categorization</vt:lpstr>
      <vt:lpstr>Threat Profile Assessment</vt:lpstr>
      <vt:lpstr>Evaluating threat profiles</vt:lpstr>
      <vt:lpstr>Some Examples to Threats</vt:lpstr>
      <vt:lpstr>Preliminary risk analysis</vt:lpstr>
      <vt:lpstr>Example</vt:lpstr>
      <vt:lpstr>Quantitative Analysis</vt:lpstr>
    </vt:vector>
  </TitlesOfParts>
  <Company>TUBITAK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Devrim Unal</dc:creator>
  <cp:lastModifiedBy>Devrim Unal</cp:lastModifiedBy>
  <cp:revision>167</cp:revision>
  <dcterms:created xsi:type="dcterms:W3CDTF">2016-09-30T19:14:30Z</dcterms:created>
  <dcterms:modified xsi:type="dcterms:W3CDTF">2021-09-27T04:21:18Z</dcterms:modified>
</cp:coreProperties>
</file>