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355" r:id="rId2"/>
    <p:sldId id="356" r:id="rId3"/>
    <p:sldId id="357" r:id="rId4"/>
    <p:sldId id="358"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444" r:id="rId20"/>
    <p:sldId id="445" r:id="rId21"/>
    <p:sldId id="448" r:id="rId22"/>
    <p:sldId id="37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vrim Una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autoAdjust="0"/>
    <p:restoredTop sz="94660"/>
  </p:normalViewPr>
  <p:slideViewPr>
    <p:cSldViewPr snapToGrid="0" snapToObjects="1">
      <p:cViewPr varScale="1">
        <p:scale>
          <a:sx n="62" d="100"/>
          <a:sy n="62" d="100"/>
        </p:scale>
        <p:origin x="1396"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B200E-AD40-4F43-9BC8-6594D7FCDFF8}" type="datetimeFigureOut">
              <a:rPr lang="en-US" smtClean="0"/>
              <a:t>9/27/2021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3463F9-E4A2-0841-8BCB-1E63638A0DE7}" type="slidenum">
              <a:rPr lang="en-US" smtClean="0"/>
              <a:t>‹#›</a:t>
            </a:fld>
            <a:endParaRPr lang="en-US"/>
          </a:p>
        </p:txBody>
      </p:sp>
    </p:spTree>
    <p:extLst>
      <p:ext uri="{BB962C8B-B14F-4D97-AF65-F5344CB8AC3E}">
        <p14:creationId xmlns:p14="http://schemas.microsoft.com/office/powerpoint/2010/main" val="18937590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174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174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fld id="{C08A4D2C-84CC-0B41-965C-6AACEB58C2A2}" type="slidenum">
              <a:rPr lang="en-US"/>
              <a:pPr/>
              <a:t>3</a:t>
            </a:fld>
            <a:endParaRPr lang="en-US"/>
          </a:p>
        </p:txBody>
      </p:sp>
    </p:spTree>
    <p:extLst>
      <p:ext uri="{BB962C8B-B14F-4D97-AF65-F5344CB8AC3E}">
        <p14:creationId xmlns:p14="http://schemas.microsoft.com/office/powerpoint/2010/main" val="2418746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fld id="{94F003A1-FC62-994D-8C09-0126E5A61523}" type="slidenum">
              <a:rPr lang="en-US"/>
              <a:pPr/>
              <a:t>5</a:t>
            </a:fld>
            <a:endParaRPr lang="en-US"/>
          </a:p>
        </p:txBody>
      </p:sp>
    </p:spTree>
    <p:extLst>
      <p:ext uri="{BB962C8B-B14F-4D97-AF65-F5344CB8AC3E}">
        <p14:creationId xmlns:p14="http://schemas.microsoft.com/office/powerpoint/2010/main" val="541551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379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fld id="{88AB04CF-28A1-4349-86F0-95812AFA3648}" type="slidenum">
              <a:rPr lang="en-US"/>
              <a:pPr/>
              <a:t>6</a:t>
            </a:fld>
            <a:endParaRPr lang="en-US"/>
          </a:p>
        </p:txBody>
      </p:sp>
    </p:spTree>
    <p:extLst>
      <p:ext uri="{BB962C8B-B14F-4D97-AF65-F5344CB8AC3E}">
        <p14:creationId xmlns:p14="http://schemas.microsoft.com/office/powerpoint/2010/main" val="3697266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48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fld id="{DFCBF611-3371-2648-A8E7-7BB4E73FB83C}" type="slidenum">
              <a:rPr lang="en-US"/>
              <a:pPr/>
              <a:t>7</a:t>
            </a:fld>
            <a:endParaRPr lang="en-US"/>
          </a:p>
        </p:txBody>
      </p:sp>
    </p:spTree>
    <p:extLst>
      <p:ext uri="{BB962C8B-B14F-4D97-AF65-F5344CB8AC3E}">
        <p14:creationId xmlns:p14="http://schemas.microsoft.com/office/powerpoint/2010/main" val="422485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358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fld id="{34D22EDF-1387-4148-A024-C15349F52443}" type="slidenum">
              <a:rPr lang="en-US"/>
              <a:pPr/>
              <a:t>8</a:t>
            </a:fld>
            <a:endParaRPr lang="en-US"/>
          </a:p>
        </p:txBody>
      </p:sp>
    </p:spTree>
    <p:extLst>
      <p:ext uri="{BB962C8B-B14F-4D97-AF65-F5344CB8AC3E}">
        <p14:creationId xmlns:p14="http://schemas.microsoft.com/office/powerpoint/2010/main" val="328344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3686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fld id="{73CBAA93-CBC0-9E47-AE6A-97A32AF25388}" type="slidenum">
              <a:rPr lang="en-US"/>
              <a:pPr/>
              <a:t>9</a:t>
            </a:fld>
            <a:endParaRPr lang="en-US"/>
          </a:p>
        </p:txBody>
      </p:sp>
    </p:spTree>
    <p:extLst>
      <p:ext uri="{BB962C8B-B14F-4D97-AF65-F5344CB8AC3E}">
        <p14:creationId xmlns:p14="http://schemas.microsoft.com/office/powerpoint/2010/main" val="2648076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Misuse cases can be developed recursively</a:t>
            </a:r>
          </a:p>
        </p:txBody>
      </p:sp>
      <p:sp>
        <p:nvSpPr>
          <p:cNvPr id="3789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fld id="{93A67FB4-E8C8-9A4E-894C-3676052242FA}" type="slidenum">
              <a:rPr lang="en-US"/>
              <a:pPr/>
              <a:t>10</a:t>
            </a:fld>
            <a:endParaRPr lang="en-US"/>
          </a:p>
        </p:txBody>
      </p:sp>
    </p:spTree>
    <p:extLst>
      <p:ext uri="{BB962C8B-B14F-4D97-AF65-F5344CB8AC3E}">
        <p14:creationId xmlns:p14="http://schemas.microsoft.com/office/powerpoint/2010/main" val="1977691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Misuse cases can be developed recursively</a:t>
            </a:r>
          </a:p>
        </p:txBody>
      </p:sp>
      <p:sp>
        <p:nvSpPr>
          <p:cNvPr id="3891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fld id="{2CFF76B3-FA5F-5042-8CD2-5E0C2083B4F4}" type="slidenum">
              <a:rPr lang="en-US"/>
              <a:pPr/>
              <a:t>11</a:t>
            </a:fld>
            <a:endParaRPr lang="en-US"/>
          </a:p>
        </p:txBody>
      </p:sp>
    </p:spTree>
    <p:extLst>
      <p:ext uri="{BB962C8B-B14F-4D97-AF65-F5344CB8AC3E}">
        <p14:creationId xmlns:p14="http://schemas.microsoft.com/office/powerpoint/2010/main" val="102443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993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994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fld id="{76B4EF5F-CB68-BF4A-BDE7-5253300A6BFA}" type="slidenum">
              <a:rPr lang="en-US"/>
              <a:pPr/>
              <a:t>12</a:t>
            </a:fld>
            <a:endParaRPr lang="en-US"/>
          </a:p>
        </p:txBody>
      </p:sp>
    </p:spTree>
    <p:extLst>
      <p:ext uri="{BB962C8B-B14F-4D97-AF65-F5344CB8AC3E}">
        <p14:creationId xmlns:p14="http://schemas.microsoft.com/office/powerpoint/2010/main" val="4045175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Click to edit Master subtitle style</a:t>
            </a:r>
            <a:endParaRPr lang="en-US"/>
          </a:p>
        </p:txBody>
      </p:sp>
      <p:sp>
        <p:nvSpPr>
          <p:cNvPr id="4" name="Date Placeholder 3"/>
          <p:cNvSpPr>
            <a:spLocks noGrp="1"/>
          </p:cNvSpPr>
          <p:nvPr>
            <p:ph type="dt" sz="half" idx="10"/>
          </p:nvPr>
        </p:nvSpPr>
        <p:spPr/>
        <p:txBody>
          <a:bodyPr/>
          <a:lstStyle/>
          <a:p>
            <a:fld id="{6E306283-F6C4-3645-938B-D5FD59DF0E1A}"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577C-0314-8F4F-AFC4-56BB47305CCE}" type="slidenum">
              <a:rPr lang="en-US" smtClean="0"/>
              <a:t>‹#›</a:t>
            </a:fld>
            <a:endParaRPr lang="en-US"/>
          </a:p>
        </p:txBody>
      </p:sp>
    </p:spTree>
    <p:extLst>
      <p:ext uri="{BB962C8B-B14F-4D97-AF65-F5344CB8AC3E}">
        <p14:creationId xmlns:p14="http://schemas.microsoft.com/office/powerpoint/2010/main" val="2671158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6E306283-F6C4-3645-938B-D5FD59DF0E1A}"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577C-0314-8F4F-AFC4-56BB47305CCE}" type="slidenum">
              <a:rPr lang="en-US" smtClean="0"/>
              <a:t>‹#›</a:t>
            </a:fld>
            <a:endParaRPr lang="en-US"/>
          </a:p>
        </p:txBody>
      </p:sp>
    </p:spTree>
    <p:extLst>
      <p:ext uri="{BB962C8B-B14F-4D97-AF65-F5344CB8AC3E}">
        <p14:creationId xmlns:p14="http://schemas.microsoft.com/office/powerpoint/2010/main" val="91634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6E306283-F6C4-3645-938B-D5FD59DF0E1A}"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577C-0314-8F4F-AFC4-56BB47305CCE}" type="slidenum">
              <a:rPr lang="en-US" smtClean="0"/>
              <a:t>‹#›</a:t>
            </a:fld>
            <a:endParaRPr lang="en-US"/>
          </a:p>
        </p:txBody>
      </p:sp>
    </p:spTree>
    <p:extLst>
      <p:ext uri="{BB962C8B-B14F-4D97-AF65-F5344CB8AC3E}">
        <p14:creationId xmlns:p14="http://schemas.microsoft.com/office/powerpoint/2010/main" val="156157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Content Placeholder 2"/>
          <p:cNvSpPr>
            <a:spLocks noGrp="1"/>
          </p:cNvSpPr>
          <p:nvPr>
            <p:ph idx="1"/>
          </p:nvPr>
        </p:nvSpPr>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6E306283-F6C4-3645-938B-D5FD59DF0E1A}"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577C-0314-8F4F-AFC4-56BB47305CCE}" type="slidenum">
              <a:rPr lang="en-US" smtClean="0"/>
              <a:t>‹#›</a:t>
            </a:fld>
            <a:endParaRPr lang="en-US"/>
          </a:p>
        </p:txBody>
      </p:sp>
    </p:spTree>
    <p:extLst>
      <p:ext uri="{BB962C8B-B14F-4D97-AF65-F5344CB8AC3E}">
        <p14:creationId xmlns:p14="http://schemas.microsoft.com/office/powerpoint/2010/main" val="2567728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Click to edit Master text styles</a:t>
            </a:r>
          </a:p>
        </p:txBody>
      </p:sp>
      <p:sp>
        <p:nvSpPr>
          <p:cNvPr id="4" name="Date Placeholder 3"/>
          <p:cNvSpPr>
            <a:spLocks noGrp="1"/>
          </p:cNvSpPr>
          <p:nvPr>
            <p:ph type="dt" sz="half" idx="10"/>
          </p:nvPr>
        </p:nvSpPr>
        <p:spPr/>
        <p:txBody>
          <a:bodyPr/>
          <a:lstStyle/>
          <a:p>
            <a:fld id="{6E306283-F6C4-3645-938B-D5FD59DF0E1A}"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577C-0314-8F4F-AFC4-56BB47305CCE}" type="slidenum">
              <a:rPr lang="en-US" smtClean="0"/>
              <a:t>‹#›</a:t>
            </a:fld>
            <a:endParaRPr lang="en-US"/>
          </a:p>
        </p:txBody>
      </p:sp>
    </p:spTree>
    <p:extLst>
      <p:ext uri="{BB962C8B-B14F-4D97-AF65-F5344CB8AC3E}">
        <p14:creationId xmlns:p14="http://schemas.microsoft.com/office/powerpoint/2010/main" val="987353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Date Placeholder 4"/>
          <p:cNvSpPr>
            <a:spLocks noGrp="1"/>
          </p:cNvSpPr>
          <p:nvPr>
            <p:ph type="dt" sz="half" idx="10"/>
          </p:nvPr>
        </p:nvSpPr>
        <p:spPr/>
        <p:txBody>
          <a:bodyPr/>
          <a:lstStyle/>
          <a:p>
            <a:fld id="{6E306283-F6C4-3645-938B-D5FD59DF0E1A}"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E577C-0314-8F4F-AFC4-56BB47305CCE}" type="slidenum">
              <a:rPr lang="en-US" smtClean="0"/>
              <a:t>‹#›</a:t>
            </a:fld>
            <a:endParaRPr lang="en-US"/>
          </a:p>
        </p:txBody>
      </p:sp>
    </p:spTree>
    <p:extLst>
      <p:ext uri="{BB962C8B-B14F-4D97-AF65-F5344CB8AC3E}">
        <p14:creationId xmlns:p14="http://schemas.microsoft.com/office/powerpoint/2010/main" val="3979230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7" name="Date Placeholder 6"/>
          <p:cNvSpPr>
            <a:spLocks noGrp="1"/>
          </p:cNvSpPr>
          <p:nvPr>
            <p:ph type="dt" sz="half" idx="10"/>
          </p:nvPr>
        </p:nvSpPr>
        <p:spPr/>
        <p:txBody>
          <a:bodyPr/>
          <a:lstStyle/>
          <a:p>
            <a:fld id="{6E306283-F6C4-3645-938B-D5FD59DF0E1A}" type="datetimeFigureOut">
              <a:rPr lang="en-US" smtClean="0"/>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E577C-0314-8F4F-AFC4-56BB47305CCE}" type="slidenum">
              <a:rPr lang="en-US" smtClean="0"/>
              <a:t>‹#›</a:t>
            </a:fld>
            <a:endParaRPr lang="en-US"/>
          </a:p>
        </p:txBody>
      </p:sp>
    </p:spTree>
    <p:extLst>
      <p:ext uri="{BB962C8B-B14F-4D97-AF65-F5344CB8AC3E}">
        <p14:creationId xmlns:p14="http://schemas.microsoft.com/office/powerpoint/2010/main" val="69397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Date Placeholder 2"/>
          <p:cNvSpPr>
            <a:spLocks noGrp="1"/>
          </p:cNvSpPr>
          <p:nvPr>
            <p:ph type="dt" sz="half" idx="10"/>
          </p:nvPr>
        </p:nvSpPr>
        <p:spPr/>
        <p:txBody>
          <a:bodyPr/>
          <a:lstStyle/>
          <a:p>
            <a:fld id="{6E306283-F6C4-3645-938B-D5FD59DF0E1A}" type="datetimeFigureOut">
              <a:rPr lang="en-US" smtClean="0"/>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E577C-0314-8F4F-AFC4-56BB47305CCE}" type="slidenum">
              <a:rPr lang="en-US" smtClean="0"/>
              <a:t>‹#›</a:t>
            </a:fld>
            <a:endParaRPr lang="en-US"/>
          </a:p>
        </p:txBody>
      </p:sp>
    </p:spTree>
    <p:extLst>
      <p:ext uri="{BB962C8B-B14F-4D97-AF65-F5344CB8AC3E}">
        <p14:creationId xmlns:p14="http://schemas.microsoft.com/office/powerpoint/2010/main" val="401348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06283-F6C4-3645-938B-D5FD59DF0E1A}" type="datetimeFigureOut">
              <a:rPr lang="en-US" smtClean="0"/>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E577C-0314-8F4F-AFC4-56BB47305CCE}" type="slidenum">
              <a:rPr lang="en-US" smtClean="0"/>
              <a:t>‹#›</a:t>
            </a:fld>
            <a:endParaRPr lang="en-US"/>
          </a:p>
        </p:txBody>
      </p:sp>
    </p:spTree>
    <p:extLst>
      <p:ext uri="{BB962C8B-B14F-4D97-AF65-F5344CB8AC3E}">
        <p14:creationId xmlns:p14="http://schemas.microsoft.com/office/powerpoint/2010/main" val="289599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Click to edit Master text styles</a:t>
            </a:r>
          </a:p>
        </p:txBody>
      </p:sp>
      <p:sp>
        <p:nvSpPr>
          <p:cNvPr id="5" name="Date Placeholder 4"/>
          <p:cNvSpPr>
            <a:spLocks noGrp="1"/>
          </p:cNvSpPr>
          <p:nvPr>
            <p:ph type="dt" sz="half" idx="10"/>
          </p:nvPr>
        </p:nvSpPr>
        <p:spPr/>
        <p:txBody>
          <a:bodyPr/>
          <a:lstStyle/>
          <a:p>
            <a:fld id="{6E306283-F6C4-3645-938B-D5FD59DF0E1A}"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E577C-0314-8F4F-AFC4-56BB47305CCE}" type="slidenum">
              <a:rPr lang="en-US" smtClean="0"/>
              <a:t>‹#›</a:t>
            </a:fld>
            <a:endParaRPr lang="en-US"/>
          </a:p>
        </p:txBody>
      </p:sp>
    </p:spTree>
    <p:extLst>
      <p:ext uri="{BB962C8B-B14F-4D97-AF65-F5344CB8AC3E}">
        <p14:creationId xmlns:p14="http://schemas.microsoft.com/office/powerpoint/2010/main" val="176276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Click to edit Master text styles</a:t>
            </a:r>
          </a:p>
        </p:txBody>
      </p:sp>
      <p:sp>
        <p:nvSpPr>
          <p:cNvPr id="5" name="Date Placeholder 4"/>
          <p:cNvSpPr>
            <a:spLocks noGrp="1"/>
          </p:cNvSpPr>
          <p:nvPr>
            <p:ph type="dt" sz="half" idx="10"/>
          </p:nvPr>
        </p:nvSpPr>
        <p:spPr/>
        <p:txBody>
          <a:bodyPr/>
          <a:lstStyle/>
          <a:p>
            <a:fld id="{6E306283-F6C4-3645-938B-D5FD59DF0E1A}"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E577C-0314-8F4F-AFC4-56BB47305CCE}" type="slidenum">
              <a:rPr lang="en-US" smtClean="0"/>
              <a:t>‹#›</a:t>
            </a:fld>
            <a:endParaRPr lang="en-US"/>
          </a:p>
        </p:txBody>
      </p:sp>
    </p:spTree>
    <p:extLst>
      <p:ext uri="{BB962C8B-B14F-4D97-AF65-F5344CB8AC3E}">
        <p14:creationId xmlns:p14="http://schemas.microsoft.com/office/powerpoint/2010/main" val="405800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06283-F6C4-3645-938B-D5FD59DF0E1A}" type="datetimeFigureOut">
              <a:rPr lang="en-US" smtClean="0"/>
              <a:t>9/27/2021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E577C-0314-8F4F-AFC4-56BB47305CCE}" type="slidenum">
              <a:rPr lang="en-US" smtClean="0"/>
              <a:t>‹#›</a:t>
            </a:fld>
            <a:endParaRPr lang="en-US"/>
          </a:p>
        </p:txBody>
      </p:sp>
    </p:spTree>
    <p:extLst>
      <p:ext uri="{BB962C8B-B14F-4D97-AF65-F5344CB8AC3E}">
        <p14:creationId xmlns:p14="http://schemas.microsoft.com/office/powerpoint/2010/main" val="1720095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enisa.europa.eu/publications/etl2015/at_download/fullRepor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tr-TR" dirty="0"/>
              <a:t>Risk Analysis and </a:t>
            </a:r>
            <a:r>
              <a:rPr lang="tr-TR" dirty="0" err="1"/>
              <a:t>Threat</a:t>
            </a:r>
            <a:r>
              <a:rPr lang="tr-TR" dirty="0"/>
              <a:t> </a:t>
            </a:r>
            <a:r>
              <a:rPr lang="tr-TR" dirty="0" err="1"/>
              <a:t>Modeling</a:t>
            </a:r>
            <a:br>
              <a:rPr lang="en-US" dirty="0"/>
            </a:br>
            <a:r>
              <a:rPr lang="en-US" dirty="0"/>
              <a:t>Part II - Threat Modeling</a:t>
            </a:r>
          </a:p>
        </p:txBody>
      </p:sp>
      <p:sp>
        <p:nvSpPr>
          <p:cNvPr id="3" name="Subtitle 2"/>
          <p:cNvSpPr>
            <a:spLocks noGrp="1"/>
          </p:cNvSpPr>
          <p:nvPr>
            <p:ph type="subTitle" idx="1"/>
          </p:nvPr>
        </p:nvSpPr>
        <p:spPr/>
        <p:txBody>
          <a:bodyPr>
            <a:normAutofit fontScale="77500" lnSpcReduction="20000"/>
          </a:bodyPr>
          <a:lstStyle/>
          <a:p>
            <a:endParaRPr lang="en-US" dirty="0">
              <a:solidFill>
                <a:srgbClr val="000000"/>
              </a:solidFill>
              <a:ea typeface="Calibri"/>
              <a:cs typeface="Calibri"/>
            </a:endParaRPr>
          </a:p>
          <a:p>
            <a:r>
              <a:rPr lang="tr-TR" sz="3400" i="1" dirty="0">
                <a:solidFill>
                  <a:srgbClr val="000000"/>
                </a:solidFill>
                <a:ea typeface="Calibri"/>
                <a:cs typeface="Calibri"/>
              </a:rPr>
              <a:t>Assistant Prof. </a:t>
            </a:r>
            <a:r>
              <a:rPr lang="en-US" sz="3400" i="1" dirty="0">
                <a:solidFill>
                  <a:srgbClr val="000000"/>
                </a:solidFill>
                <a:ea typeface="Calibri"/>
                <a:cs typeface="Calibri"/>
              </a:rPr>
              <a:t>Dr. Devrim ÜNAL</a:t>
            </a:r>
          </a:p>
          <a:p>
            <a:r>
              <a:rPr lang="tr-TR" sz="3400" dirty="0">
                <a:solidFill>
                  <a:srgbClr val="000000"/>
                </a:solidFill>
                <a:ea typeface="Calibri"/>
                <a:cs typeface="Calibri"/>
              </a:rPr>
              <a:t>KINDI Center for Computing Research</a:t>
            </a:r>
          </a:p>
          <a:p>
            <a:r>
              <a:rPr lang="tr-TR" sz="3400" dirty="0">
                <a:solidFill>
                  <a:srgbClr val="000000"/>
                </a:solidFill>
                <a:cs typeface="Calibri"/>
              </a:rPr>
              <a:t>TUBITAK BILGEM</a:t>
            </a:r>
            <a:endParaRPr lang="en-US" sz="3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875" y="591092"/>
            <a:ext cx="2886250" cy="1539333"/>
          </a:xfrm>
          <a:prstGeom prst="rect">
            <a:avLst/>
          </a:prstGeom>
        </p:spPr>
      </p:pic>
    </p:spTree>
    <p:extLst>
      <p:ext uri="{BB962C8B-B14F-4D97-AF65-F5344CB8AC3E}">
        <p14:creationId xmlns:p14="http://schemas.microsoft.com/office/powerpoint/2010/main" val="67207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4"/>
          <p:cNvPicPr>
            <a:picLocks noChangeAspect="1" noChangeArrowheads="1"/>
          </p:cNvPicPr>
          <p:nvPr/>
        </p:nvPicPr>
        <p:blipFill>
          <a:blip r:embed="rId3">
            <a:extLst>
              <a:ext uri="{28A0092B-C50C-407E-A947-70E740481C1C}">
                <a14:useLocalDpi xmlns:a14="http://schemas.microsoft.com/office/drawing/2010/main" val="0"/>
              </a:ext>
            </a:extLst>
          </a:blip>
          <a:srcRect b="20763"/>
          <a:stretch>
            <a:fillRect/>
          </a:stretch>
        </p:blipFill>
        <p:spPr bwMode="auto">
          <a:xfrm>
            <a:off x="457200" y="2057400"/>
            <a:ext cx="8020050" cy="396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dirty="0">
                <a:latin typeface="+mn-lt"/>
              </a:rPr>
              <a:t>Define functional requirements</a:t>
            </a:r>
          </a:p>
        </p:txBody>
      </p:sp>
      <p:sp>
        <p:nvSpPr>
          <p:cNvPr id="5" name="Title 1"/>
          <p:cNvSpPr txBox="1">
            <a:spLocks/>
          </p:cNvSpPr>
          <p:nvPr/>
        </p:nvSpPr>
        <p:spPr>
          <a:xfrm>
            <a:off x="457200" y="1143000"/>
            <a:ext cx="8229600" cy="106997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latin typeface="Trebuchet MS" charset="0"/>
            </a:endParaRPr>
          </a:p>
        </p:txBody>
      </p:sp>
    </p:spTree>
    <p:extLst>
      <p:ext uri="{BB962C8B-B14F-4D97-AF65-F5344CB8AC3E}">
        <p14:creationId xmlns:p14="http://schemas.microsoft.com/office/powerpoint/2010/main" val="2390529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25"/>
          <p:cNvPicPr>
            <a:picLocks noChangeAspect="1" noChangeArrowheads="1"/>
          </p:cNvPicPr>
          <p:nvPr/>
        </p:nvPicPr>
        <p:blipFill>
          <a:blip r:embed="rId3">
            <a:extLst>
              <a:ext uri="{28A0092B-C50C-407E-A947-70E740481C1C}">
                <a14:useLocalDpi xmlns:a14="http://schemas.microsoft.com/office/drawing/2010/main" val="0"/>
              </a:ext>
            </a:extLst>
          </a:blip>
          <a:srcRect b="15305"/>
          <a:stretch>
            <a:fillRect/>
          </a:stretch>
        </p:blipFill>
        <p:spPr bwMode="auto">
          <a:xfrm>
            <a:off x="304800" y="1981200"/>
            <a:ext cx="8462963" cy="419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p:txBody>
          <a:bodyPr>
            <a:normAutofit/>
          </a:bodyPr>
          <a:lstStyle/>
          <a:p>
            <a:r>
              <a:rPr lang="en-US" dirty="0">
                <a:latin typeface="+mn-lt"/>
              </a:rPr>
              <a:t>Define functional requirements</a:t>
            </a:r>
          </a:p>
        </p:txBody>
      </p:sp>
    </p:spTree>
    <p:extLst>
      <p:ext uri="{BB962C8B-B14F-4D97-AF65-F5344CB8AC3E}">
        <p14:creationId xmlns:p14="http://schemas.microsoft.com/office/powerpoint/2010/main" val="355576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r>
              <a:rPr lang="en-US" sz="3600" dirty="0">
                <a:latin typeface="+mn-lt"/>
              </a:rPr>
              <a:t>Define non-functional requirements</a:t>
            </a:r>
            <a:endParaRPr lang="en-US" sz="3600" b="1" dirty="0">
              <a:latin typeface="Trebuchet MS" charset="0"/>
            </a:endParaRPr>
          </a:p>
        </p:txBody>
      </p:sp>
      <p:pic>
        <p:nvPicPr>
          <p:cNvPr id="1741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09600" y="2209800"/>
            <a:ext cx="7920038" cy="3657600"/>
          </a:xfrm>
          <a:noFill/>
        </p:spPr>
      </p:pic>
      <p:sp>
        <p:nvSpPr>
          <p:cNvPr id="17412" name="Rectangle 4"/>
          <p:cNvSpPr>
            <a:spLocks noChangeArrowheads="1"/>
          </p:cNvSpPr>
          <p:nvPr/>
        </p:nvSpPr>
        <p:spPr bwMode="auto">
          <a:xfrm>
            <a:off x="3505200" y="5943600"/>
            <a:ext cx="52578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l" eaLnBrk="1" hangingPunct="1"/>
            <a:r>
              <a:rPr lang="ja-JP" altLang="en-US" dirty="0"/>
              <a:t>“</a:t>
            </a:r>
            <a:r>
              <a:rPr lang="en-US" dirty="0" err="1">
                <a:solidFill>
                  <a:srgbClr val="FF0000"/>
                </a:solidFill>
              </a:rPr>
              <a:t>Araç</a:t>
            </a:r>
            <a:r>
              <a:rPr lang="en-US" dirty="0">
                <a:solidFill>
                  <a:srgbClr val="FF0000"/>
                </a:solidFill>
              </a:rPr>
              <a:t> STD-123-456 </a:t>
            </a:r>
            <a:r>
              <a:rPr lang="en-US" dirty="0" err="1">
                <a:solidFill>
                  <a:srgbClr val="FF0000"/>
                </a:solidFill>
              </a:rPr>
              <a:t>standardında</a:t>
            </a:r>
            <a:r>
              <a:rPr lang="en-US" dirty="0">
                <a:solidFill>
                  <a:srgbClr val="FF0000"/>
                </a:solidFill>
              </a:rPr>
              <a:t> </a:t>
            </a:r>
            <a:r>
              <a:rPr lang="en-US" dirty="0" err="1">
                <a:solidFill>
                  <a:srgbClr val="FF0000"/>
                </a:solidFill>
              </a:rPr>
              <a:t>belirtilen</a:t>
            </a:r>
            <a:r>
              <a:rPr lang="en-US" dirty="0">
                <a:solidFill>
                  <a:srgbClr val="FF0000"/>
                </a:solidFill>
              </a:rPr>
              <a:t> </a:t>
            </a:r>
            <a:r>
              <a:rPr lang="en-US" dirty="0" err="1">
                <a:solidFill>
                  <a:srgbClr val="FF0000"/>
                </a:solidFill>
              </a:rPr>
              <a:t>fiziksel</a:t>
            </a:r>
            <a:r>
              <a:rPr lang="en-US" dirty="0">
                <a:solidFill>
                  <a:srgbClr val="FF0000"/>
                </a:solidFill>
              </a:rPr>
              <a:t> </a:t>
            </a:r>
            <a:r>
              <a:rPr lang="en-US" dirty="0" err="1">
                <a:solidFill>
                  <a:srgbClr val="FF0000"/>
                </a:solidFill>
              </a:rPr>
              <a:t>saldırı</a:t>
            </a:r>
            <a:r>
              <a:rPr lang="en-US" dirty="0">
                <a:solidFill>
                  <a:srgbClr val="FF0000"/>
                </a:solidFill>
              </a:rPr>
              <a:t> </a:t>
            </a:r>
            <a:r>
              <a:rPr lang="en-US" dirty="0" err="1">
                <a:solidFill>
                  <a:srgbClr val="FF0000"/>
                </a:solidFill>
              </a:rPr>
              <a:t>dayanıklılığına</a:t>
            </a:r>
            <a:r>
              <a:rPr lang="en-US" dirty="0">
                <a:solidFill>
                  <a:srgbClr val="FF0000"/>
                </a:solidFill>
              </a:rPr>
              <a:t> </a:t>
            </a:r>
            <a:r>
              <a:rPr lang="en-US" dirty="0" err="1">
                <a:solidFill>
                  <a:srgbClr val="FF0000"/>
                </a:solidFill>
              </a:rPr>
              <a:t>uygun</a:t>
            </a:r>
            <a:r>
              <a:rPr lang="en-US" dirty="0">
                <a:solidFill>
                  <a:srgbClr val="FF0000"/>
                </a:solidFill>
              </a:rPr>
              <a:t> </a:t>
            </a:r>
            <a:r>
              <a:rPr lang="en-US" dirty="0" err="1">
                <a:solidFill>
                  <a:srgbClr val="FF0000"/>
                </a:solidFill>
              </a:rPr>
              <a:t>olacaktır</a:t>
            </a:r>
            <a:r>
              <a:rPr lang="ja-JP" altLang="en-US" dirty="0">
                <a:solidFill>
                  <a:srgbClr val="FF0000"/>
                </a:solidFill>
              </a:rPr>
              <a:t>”</a:t>
            </a:r>
            <a:endParaRPr lang="en-US" dirty="0">
              <a:solidFill>
                <a:srgbClr val="FF0000"/>
              </a:solidFill>
            </a:endParaRPr>
          </a:p>
        </p:txBody>
      </p:sp>
      <p:cxnSp>
        <p:nvCxnSpPr>
          <p:cNvPr id="7" name="Straight Arrow Connector 6"/>
          <p:cNvCxnSpPr>
            <a:stCxn id="17412" idx="0"/>
          </p:cNvCxnSpPr>
          <p:nvPr/>
        </p:nvCxnSpPr>
        <p:spPr>
          <a:xfrm flipV="1">
            <a:off x="6134100" y="4572000"/>
            <a:ext cx="6477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472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Attack Scenario: Documentation</a:t>
            </a:r>
          </a:p>
        </p:txBody>
      </p:sp>
      <p:sp>
        <p:nvSpPr>
          <p:cNvPr id="3" name="Content Placeholder 2"/>
          <p:cNvSpPr>
            <a:spLocks noGrp="1"/>
          </p:cNvSpPr>
          <p:nvPr>
            <p:ph idx="1"/>
          </p:nvPr>
        </p:nvSpPr>
        <p:spPr/>
        <p:txBody>
          <a:bodyPr>
            <a:normAutofit fontScale="70000" lnSpcReduction="20000"/>
          </a:bodyPr>
          <a:lstStyle/>
          <a:p>
            <a:r>
              <a:rPr lang="en-US" dirty="0"/>
              <a:t>Threat agent (Attacker)
	Threatened assets
	Threat location (physical/virtual)
	Assumptions
	Capability of the threat agent
	Attacker resources
	Current measures
Threat scenario steps
	Main flow
	Alternative flows
Risk assessment
	Probability of threat (Attacker motivation, capabilities)
	Impact of threat (Asset value, impact of attack on entity)</a:t>
            </a:r>
          </a:p>
        </p:txBody>
      </p:sp>
    </p:spTree>
    <p:extLst>
      <p:ext uri="{BB962C8B-B14F-4D97-AF65-F5344CB8AC3E}">
        <p14:creationId xmlns:p14="http://schemas.microsoft.com/office/powerpoint/2010/main" val="221438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Attack Scenario Example
</a:t>
            </a:r>
          </a:p>
        </p:txBody>
      </p:sp>
      <p:sp>
        <p:nvSpPr>
          <p:cNvPr id="3" name="Content Placeholder 2"/>
          <p:cNvSpPr>
            <a:spLocks noGrp="1"/>
          </p:cNvSpPr>
          <p:nvPr>
            <p:ph idx="1"/>
          </p:nvPr>
        </p:nvSpPr>
        <p:spPr/>
        <p:txBody>
          <a:bodyPr/>
          <a:lstStyle/>
          <a:p>
            <a:r>
              <a:rPr lang="en-US" b="1" dirty="0"/>
              <a:t>Name: </a:t>
            </a:r>
            <a:r>
              <a:rPr lang="en-US" dirty="0"/>
              <a:t>Get the user password</a:t>
            </a:r>
            <a:r>
              <a:rPr lang="en-US" b="1" dirty="0"/>
              <a:t>
Description: </a:t>
            </a:r>
            <a:r>
              <a:rPr lang="en-US" dirty="0"/>
              <a:t>The attacker (Threat Agent) obtains and uses the user password by reading messages on a vulnerable network.</a:t>
            </a:r>
            <a:r>
              <a:rPr lang="en-US" b="1" dirty="0"/>
              <a:t>
Author, Date
Threat Agent: </a:t>
            </a:r>
            <a:r>
              <a:rPr lang="en-US" dirty="0"/>
              <a:t>Internal Threat</a:t>
            </a:r>
            <a:r>
              <a:rPr lang="en-US" b="1" dirty="0"/>
              <a:t>
Threatened Entities: </a:t>
            </a:r>
            <a:r>
              <a:rPr lang="en-US" dirty="0"/>
              <a:t>User password, Network</a:t>
            </a:r>
            <a:r>
              <a:rPr lang="en-US" b="1" dirty="0"/>
              <a:t>
</a:t>
            </a:r>
            <a:endParaRPr lang="en-US" dirty="0"/>
          </a:p>
        </p:txBody>
      </p:sp>
    </p:spTree>
    <p:extLst>
      <p:ext uri="{BB962C8B-B14F-4D97-AF65-F5344CB8AC3E}">
        <p14:creationId xmlns:p14="http://schemas.microsoft.com/office/powerpoint/2010/main" val="262627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Attack Scenario Example - 2
</a:t>
            </a:r>
          </a:p>
        </p:txBody>
      </p:sp>
      <p:sp>
        <p:nvSpPr>
          <p:cNvPr id="3" name="Content Placeholder 2"/>
          <p:cNvSpPr>
            <a:spLocks noGrp="1"/>
          </p:cNvSpPr>
          <p:nvPr>
            <p:ph idx="1"/>
          </p:nvPr>
        </p:nvSpPr>
        <p:spPr/>
        <p:txBody>
          <a:bodyPr/>
          <a:lstStyle/>
          <a:p>
            <a:r>
              <a:rPr lang="en-US" b="1" dirty="0"/>
              <a:t>Assumptions</a:t>
            </a:r>
          </a:p>
          <a:p>
            <a:pPr lvl="1"/>
            <a:r>
              <a:rPr lang="en-US" b="1" dirty="0"/>
              <a:t>The attacker has access to the internal network.
The attacker can see messages on the internal network.
The attacker is able to record messages on the internal network.</a:t>
            </a:r>
            <a:endParaRPr lang="en-US" dirty="0"/>
          </a:p>
        </p:txBody>
      </p:sp>
    </p:spTree>
    <p:extLst>
      <p:ext uri="{BB962C8B-B14F-4D97-AF65-F5344CB8AC3E}">
        <p14:creationId xmlns:p14="http://schemas.microsoft.com/office/powerpoint/2010/main" val="218122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Attack Scenario Example - 3
</a:t>
            </a:r>
          </a:p>
        </p:txBody>
      </p:sp>
      <p:sp>
        <p:nvSpPr>
          <p:cNvPr id="3" name="Content Placeholder 2"/>
          <p:cNvSpPr>
            <a:spLocks noGrp="1"/>
          </p:cNvSpPr>
          <p:nvPr>
            <p:ph idx="1"/>
          </p:nvPr>
        </p:nvSpPr>
        <p:spPr/>
        <p:txBody>
          <a:bodyPr>
            <a:normAutofit fontScale="85000" lnSpcReduction="20000"/>
          </a:bodyPr>
          <a:lstStyle/>
          <a:p>
            <a:r>
              <a:rPr lang="en-US" b="1" dirty="0"/>
              <a:t>Main Stream (Successful flow for attacker and failed for system)</a:t>
            </a:r>
          </a:p>
          <a:p>
            <a:pPr lvl="1"/>
            <a:r>
              <a:rPr lang="en-US" b="1" dirty="0"/>
              <a:t>Installs offensive IP listening software (Sniffer).
The threat agent receives and records all packets on the network.
The attacker analyzes the packages it receives and saves.
An attacker obtains explicit user name-password information.
An attacker logs into the system with the user name-password information it obtains.
The system allows the threat agent to enter with the obtained information.</a:t>
            </a:r>
            <a:endParaRPr lang="en-US" dirty="0"/>
          </a:p>
        </p:txBody>
      </p:sp>
    </p:spTree>
    <p:extLst>
      <p:ext uri="{BB962C8B-B14F-4D97-AF65-F5344CB8AC3E}">
        <p14:creationId xmlns:p14="http://schemas.microsoft.com/office/powerpoint/2010/main" val="121666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Attack Scenario Example - 3
</a:t>
            </a:r>
          </a:p>
        </p:txBody>
      </p:sp>
      <p:sp>
        <p:nvSpPr>
          <p:cNvPr id="3" name="Content Placeholder 2"/>
          <p:cNvSpPr>
            <a:spLocks noGrp="1"/>
          </p:cNvSpPr>
          <p:nvPr>
            <p:ph idx="1"/>
          </p:nvPr>
        </p:nvSpPr>
        <p:spPr/>
        <p:txBody>
          <a:bodyPr>
            <a:normAutofit fontScale="77500" lnSpcReduction="20000"/>
          </a:bodyPr>
          <a:lstStyle/>
          <a:p>
            <a:r>
              <a:rPr lang="en-US" b="1" dirty="0"/>
              <a:t>Alternative Flows
Alternative ways to complete the scenario.
Assume that the system has a (weak) encrypted password challenge-response protocol that allows replay attack.</a:t>
            </a:r>
          </a:p>
          <a:p>
            <a:pPr lvl="1"/>
            <a:r>
              <a:rPr lang="en-US" b="1" dirty="0"/>
              <a:t>A.1: Attacker obtains an encrypted password challenge (Step 1)
A.2: Attacker replays the known encrypted password challenge (Step 2)
A.3: System responds with encrypted password response (Step 4)
A.4. Attacker replays the encrypted password response for the known encrypted password (Step 5)</a:t>
            </a:r>
            <a:endParaRPr lang="en-US" dirty="0"/>
          </a:p>
        </p:txBody>
      </p:sp>
    </p:spTree>
    <p:extLst>
      <p:ext uri="{BB962C8B-B14F-4D97-AF65-F5344CB8AC3E}">
        <p14:creationId xmlns:p14="http://schemas.microsoft.com/office/powerpoint/2010/main" val="49481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Attack Scenario Example - 4</a:t>
            </a:r>
          </a:p>
        </p:txBody>
      </p:sp>
      <p:sp>
        <p:nvSpPr>
          <p:cNvPr id="3" name="Content Placeholder 2"/>
          <p:cNvSpPr>
            <a:spLocks noGrp="1"/>
          </p:cNvSpPr>
          <p:nvPr>
            <p:ph idx="1"/>
          </p:nvPr>
        </p:nvSpPr>
        <p:spPr/>
        <p:txBody>
          <a:bodyPr/>
          <a:lstStyle/>
          <a:p>
            <a:r>
              <a:rPr lang="en-US" b="1" dirty="0"/>
              <a:t>Final state</a:t>
            </a:r>
          </a:p>
          <a:p>
            <a:pPr lvl="1"/>
            <a:r>
              <a:rPr lang="en-US" dirty="0">
                <a:effectLst/>
                <a:latin typeface="Segoe UI Web (West European)"/>
              </a:rPr>
              <a:t>The attacker successfully logged into the system.</a:t>
            </a:r>
            <a:endParaRPr lang="en-US" dirty="0"/>
          </a:p>
        </p:txBody>
      </p:sp>
    </p:spTree>
    <p:extLst>
      <p:ext uri="{BB962C8B-B14F-4D97-AF65-F5344CB8AC3E}">
        <p14:creationId xmlns:p14="http://schemas.microsoft.com/office/powerpoint/2010/main" val="3516462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STRIDE</a:t>
            </a:r>
            <a:r>
              <a:rPr lang="tr-TR" dirty="0"/>
              <a:t> Threat Classification</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S</a:t>
            </a:r>
            <a:r>
              <a:rPr lang="en-US" dirty="0"/>
              <a:t>: Spoofing</a:t>
            </a:r>
          </a:p>
          <a:p>
            <a:pPr lvl="1"/>
            <a:r>
              <a:rPr lang="tr-TR" dirty="0"/>
              <a:t>Deliberately announcing wrong identity information</a:t>
            </a:r>
            <a:endParaRPr lang="en-US" dirty="0"/>
          </a:p>
          <a:p>
            <a:r>
              <a:rPr lang="en-US" b="1" dirty="0"/>
              <a:t>T</a:t>
            </a:r>
            <a:r>
              <a:rPr lang="en-US" dirty="0"/>
              <a:t>: Tampering</a:t>
            </a:r>
          </a:p>
          <a:p>
            <a:pPr lvl="1"/>
            <a:r>
              <a:rPr lang="tr-TR" dirty="0"/>
              <a:t>Changing the data itself or its flow</a:t>
            </a:r>
            <a:endParaRPr lang="en-US" dirty="0"/>
          </a:p>
          <a:p>
            <a:r>
              <a:rPr lang="en-US" b="1" dirty="0"/>
              <a:t>R</a:t>
            </a:r>
            <a:r>
              <a:rPr lang="en-US" dirty="0"/>
              <a:t>: Repudiation</a:t>
            </a:r>
          </a:p>
          <a:p>
            <a:pPr lvl="1"/>
            <a:r>
              <a:rPr lang="tr-TR" dirty="0"/>
              <a:t>Denial of actions already done</a:t>
            </a:r>
            <a:endParaRPr lang="en-US" dirty="0"/>
          </a:p>
          <a:p>
            <a:r>
              <a:rPr lang="en-US" b="1" dirty="0"/>
              <a:t>I</a:t>
            </a:r>
            <a:r>
              <a:rPr lang="en-US" dirty="0"/>
              <a:t>: Information Disclosure</a:t>
            </a:r>
          </a:p>
          <a:p>
            <a:pPr lvl="1"/>
            <a:r>
              <a:rPr lang="tr-TR" dirty="0"/>
              <a:t>Accessing information without authorization</a:t>
            </a:r>
            <a:endParaRPr lang="en-US" dirty="0"/>
          </a:p>
          <a:p>
            <a:r>
              <a:rPr lang="en-US" b="1" dirty="0"/>
              <a:t>D</a:t>
            </a:r>
            <a:r>
              <a:rPr lang="en-US" dirty="0"/>
              <a:t>: Denial of Service</a:t>
            </a:r>
          </a:p>
          <a:p>
            <a:pPr lvl="1"/>
            <a:r>
              <a:rPr lang="tr-TR" dirty="0"/>
              <a:t>To prevent the normal operation of a system or service, or to degrade its performance</a:t>
            </a:r>
            <a:endParaRPr lang="en-US" dirty="0"/>
          </a:p>
          <a:p>
            <a:r>
              <a:rPr lang="en-US" b="1" dirty="0"/>
              <a:t>E</a:t>
            </a:r>
            <a:r>
              <a:rPr lang="en-US" dirty="0"/>
              <a:t>: Elevation of Privilege</a:t>
            </a:r>
          </a:p>
          <a:p>
            <a:pPr lvl="1"/>
            <a:r>
              <a:rPr lang="tr-TR" dirty="0"/>
              <a:t>Using one priviledge to reach a higher priviledge.</a:t>
            </a:r>
            <a:endParaRPr lang="en-US" dirty="0"/>
          </a:p>
        </p:txBody>
      </p:sp>
    </p:spTree>
    <p:extLst>
      <p:ext uri="{BB962C8B-B14F-4D97-AF65-F5344CB8AC3E}">
        <p14:creationId xmlns:p14="http://schemas.microsoft.com/office/powerpoint/2010/main" val="323764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MISUSE CASE METHOD</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8241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Modeling threats with</a:t>
            </a:r>
            <a:r>
              <a:rPr lang="en-US" dirty="0"/>
              <a:t> STRIDE</a:t>
            </a:r>
          </a:p>
        </p:txBody>
      </p:sp>
      <p:pic>
        <p:nvPicPr>
          <p:cNvPr id="4" name="Content Placeholder 3"/>
          <p:cNvPicPr>
            <a:picLocks noGrp="1" noChangeAspect="1"/>
          </p:cNvPicPr>
          <p:nvPr>
            <p:ph idx="1"/>
          </p:nvPr>
        </p:nvPicPr>
        <p:blipFill>
          <a:blip r:embed="rId2"/>
          <a:srcRect l="-11003" r="-11003"/>
          <a:stretch>
            <a:fillRect/>
          </a:stretch>
        </p:blipFill>
        <p:spPr/>
      </p:pic>
    </p:spTree>
    <p:extLst>
      <p:ext uri="{BB962C8B-B14F-4D97-AF65-F5344CB8AC3E}">
        <p14:creationId xmlns:p14="http://schemas.microsoft.com/office/powerpoint/2010/main" val="628569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STRIDE </a:t>
            </a:r>
            <a:r>
              <a:rPr lang="tr-TR" dirty="0"/>
              <a:t>Classification of Threats to Assets</a:t>
            </a:r>
            <a:endParaRPr lang="en-US" dirty="0"/>
          </a:p>
        </p:txBody>
      </p:sp>
      <p:graphicFrame>
        <p:nvGraphicFramePr>
          <p:cNvPr id="4" name="Group 98"/>
          <p:cNvGraphicFramePr>
            <a:graphicFrameLocks noGrp="1"/>
          </p:cNvGraphicFramePr>
          <p:nvPr>
            <p:ph idx="1"/>
          </p:nvPr>
        </p:nvGraphicFramePr>
        <p:xfrm>
          <a:off x="304800" y="2404533"/>
          <a:ext cx="8382000" cy="2773680"/>
        </p:xfrm>
        <a:graphic>
          <a:graphicData uri="http://schemas.openxmlformats.org/drawingml/2006/table">
            <a:tbl>
              <a:tblPr/>
              <a:tblGrid>
                <a:gridCol w="209550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gridCol w="1047750">
                  <a:extLst>
                    <a:ext uri="{9D8B030D-6E8A-4147-A177-3AD203B41FA5}">
                      <a16:colId xmlns:a16="http://schemas.microsoft.com/office/drawing/2014/main" val="20004"/>
                    </a:ext>
                  </a:extLst>
                </a:gridCol>
                <a:gridCol w="1047750">
                  <a:extLst>
                    <a:ext uri="{9D8B030D-6E8A-4147-A177-3AD203B41FA5}">
                      <a16:colId xmlns:a16="http://schemas.microsoft.com/office/drawing/2014/main" val="20005"/>
                    </a:ext>
                  </a:extLst>
                </a:gridCol>
                <a:gridCol w="1047750">
                  <a:extLst>
                    <a:ext uri="{9D8B030D-6E8A-4147-A177-3AD203B41FA5}">
                      <a16:colId xmlns:a16="http://schemas.microsoft.com/office/drawing/2014/main" val="20006"/>
                    </a:ext>
                  </a:extLst>
                </a:gridCol>
              </a:tblGrid>
              <a:tr h="180975">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tr-TR" sz="2000" b="1" i="0" u="none" strike="noStrike" cap="none" normalizeH="0" baseline="0" dirty="0">
                          <a:ln>
                            <a:noFill/>
                          </a:ln>
                          <a:solidFill>
                            <a:schemeClr val="tx1"/>
                          </a:solidFill>
                          <a:effectLst/>
                          <a:latin typeface="Segoe" charset="0"/>
                          <a:ea typeface="ＭＳ Ｐゴシック" charset="0"/>
                        </a:rPr>
                        <a:t>Threat Category</a:t>
                      </a:r>
                    </a:p>
                    <a:p>
                      <a:pPr marL="0" marR="0" lvl="0" indent="0" algn="ctr" defTabSz="912813" rtl="0" eaLnBrk="1" fontAlgn="base" latinLnBrk="0" hangingPunct="1">
                        <a:lnSpc>
                          <a:spcPct val="90000"/>
                        </a:lnSpc>
                        <a:spcBef>
                          <a:spcPct val="20000"/>
                        </a:spcBef>
                        <a:spcAft>
                          <a:spcPct val="0"/>
                        </a:spcAft>
                        <a:buClrTx/>
                        <a:buSzPct val="80000"/>
                        <a:buFontTx/>
                        <a:buNone/>
                        <a:tabLst/>
                      </a:pPr>
                      <a:endParaRPr kumimoji="0" lang="tr-TR" sz="2000" b="1" i="0" u="none" strike="noStrike" cap="none" normalizeH="0" baseline="0" dirty="0">
                        <a:ln>
                          <a:noFill/>
                        </a:ln>
                        <a:solidFill>
                          <a:schemeClr val="tx1"/>
                        </a:solidFill>
                        <a:effectLst/>
                        <a:latin typeface="Segoe" charset="0"/>
                        <a:ea typeface="ＭＳ Ｐゴシック" charset="0"/>
                      </a:endParaRPr>
                    </a:p>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tr-TR" sz="2000" b="1" i="0" u="none" strike="noStrike" cap="none" normalizeH="0" baseline="0" dirty="0">
                          <a:ln>
                            <a:noFill/>
                          </a:ln>
                          <a:solidFill>
                            <a:schemeClr val="tx1"/>
                          </a:solidFill>
                          <a:effectLst/>
                          <a:latin typeface="Segoe" charset="0"/>
                          <a:ea typeface="ＭＳ Ｐゴシック" charset="0"/>
                        </a:rPr>
                        <a:t>Asset Type</a:t>
                      </a:r>
                      <a:endParaRPr kumimoji="0" lang="en-US" sz="2000" b="1" i="0" u="none" strike="noStrike" cap="none" normalizeH="0" baseline="0" dirty="0">
                        <a:ln>
                          <a:noFill/>
                        </a:ln>
                        <a:solidFill>
                          <a:schemeClr val="tx1"/>
                        </a:solidFill>
                        <a:effectLst/>
                        <a:latin typeface="Segoe" charset="0"/>
                        <a:ea typeface="ＭＳ Ｐゴシック" charset="0"/>
                      </a:endParaRP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1" i="0" u="none" strike="noStrike" cap="none" normalizeH="0" baseline="0" dirty="0">
                          <a:ln>
                            <a:noFill/>
                          </a:ln>
                          <a:solidFill>
                            <a:schemeClr val="tx1"/>
                          </a:solidFill>
                          <a:effectLst/>
                          <a:latin typeface="Segoe" charset="0"/>
                          <a:ea typeface="ＭＳ Ｐゴシック" charset="0"/>
                        </a:rPr>
                        <a:t>S</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1" i="0" u="none" strike="noStrike" cap="none" normalizeH="0" baseline="0">
                          <a:ln>
                            <a:noFill/>
                          </a:ln>
                          <a:solidFill>
                            <a:schemeClr val="tx1"/>
                          </a:solidFill>
                          <a:effectLst/>
                          <a:latin typeface="Segoe" charset="0"/>
                          <a:ea typeface="ＭＳ Ｐゴシック" charset="0"/>
                        </a:rPr>
                        <a:t>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1" i="0" u="none" strike="noStrike" cap="none" normalizeH="0" baseline="0" dirty="0">
                          <a:ln>
                            <a:noFill/>
                          </a:ln>
                          <a:solidFill>
                            <a:schemeClr val="tx1"/>
                          </a:solidFill>
                          <a:effectLst/>
                          <a:latin typeface="Segoe" charset="0"/>
                          <a:ea typeface="ＭＳ Ｐゴシック" charset="0"/>
                        </a:rPr>
                        <a:t>R</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1" i="0" u="none" strike="noStrike" cap="none" normalizeH="0" baseline="0" dirty="0">
                          <a:ln>
                            <a:noFill/>
                          </a:ln>
                          <a:solidFill>
                            <a:schemeClr val="tx1"/>
                          </a:solidFill>
                          <a:effectLst/>
                          <a:latin typeface="Segoe" charset="0"/>
                          <a:ea typeface="ＭＳ Ｐゴシック" charset="0"/>
                        </a:rPr>
                        <a:t>I</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1" i="0" u="none" strike="noStrike" cap="none" normalizeH="0" baseline="0" dirty="0">
                          <a:ln>
                            <a:noFill/>
                          </a:ln>
                          <a:solidFill>
                            <a:schemeClr val="tx1"/>
                          </a:solidFill>
                          <a:effectLst/>
                          <a:latin typeface="Segoe" charset="0"/>
                          <a:ea typeface="ＭＳ Ｐゴシック" charset="0"/>
                        </a:rPr>
                        <a:t>D</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1" i="0" u="none" strike="noStrike" cap="none" normalizeH="0" baseline="0" dirty="0">
                          <a:ln>
                            <a:noFill/>
                          </a:ln>
                          <a:solidFill>
                            <a:schemeClr val="tx1"/>
                          </a:solidFill>
                          <a:effectLst/>
                          <a:latin typeface="Segoe" charset="0"/>
                          <a:ea typeface="ＭＳ Ｐゴシック" charset="0"/>
                        </a:rPr>
                        <a:t>E</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tr-TR" sz="2000" b="0" i="0" u="none" strike="noStrike" cap="none" normalizeH="0" baseline="0" dirty="0">
                          <a:ln>
                            <a:noFill/>
                          </a:ln>
                          <a:solidFill>
                            <a:schemeClr val="tx1"/>
                          </a:solidFill>
                          <a:effectLst/>
                          <a:latin typeface="Segoe" charset="0"/>
                          <a:ea typeface="ＭＳ Ｐゴシック" charset="0"/>
                        </a:rPr>
                        <a:t>External entity</a:t>
                      </a:r>
                      <a:endParaRPr kumimoji="0" lang="en-US" sz="2000" b="0" i="0" u="none" strike="noStrike" cap="none" normalizeH="0" baseline="0" dirty="0">
                        <a:ln>
                          <a:noFill/>
                        </a:ln>
                        <a:solidFill>
                          <a:schemeClr val="tx1"/>
                        </a:solidFill>
                        <a:effectLst/>
                        <a:latin typeface="Segoe" charset="0"/>
                        <a:ea typeface="ＭＳ Ｐゴシック" charset="0"/>
                      </a:endParaRP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0" i="0" u="none" strike="noStrike" cap="none" normalizeH="0" baseline="0">
                          <a:ln>
                            <a:noFill/>
                          </a:ln>
                          <a:solidFill>
                            <a:schemeClr val="tx1"/>
                          </a:solidFill>
                          <a:effectLst/>
                          <a:latin typeface="Segoe" charset="0"/>
                          <a:ea typeface="ＭＳ Ｐゴシック" charset="0"/>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endParaRPr kumimoji="0" lang="en-US" sz="2000" b="0" i="0" u="none" strike="noStrike" cap="none" normalizeH="0" baseline="0">
                        <a:ln>
                          <a:noFill/>
                        </a:ln>
                        <a:solidFill>
                          <a:schemeClr val="tx1"/>
                        </a:solidFill>
                        <a:effectLst/>
                        <a:latin typeface="Segoe" charset="0"/>
                        <a:ea typeface="ＭＳ Ｐゴシック" charset="0"/>
                      </a:endParaRP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0" i="0" u="none" strike="noStrike" cap="none" normalizeH="0" baseline="0">
                          <a:ln>
                            <a:noFill/>
                          </a:ln>
                          <a:solidFill>
                            <a:schemeClr val="tx1"/>
                          </a:solidFill>
                          <a:effectLst/>
                          <a:latin typeface="Segoe" charset="0"/>
                          <a:ea typeface="ＭＳ Ｐゴシック" charset="0"/>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endParaRPr kumimoji="0" lang="en-US" sz="2000" b="0" i="0" u="none" strike="noStrike" cap="none" normalizeH="0" baseline="0">
                        <a:ln>
                          <a:noFill/>
                        </a:ln>
                        <a:solidFill>
                          <a:schemeClr val="tx1"/>
                        </a:solidFill>
                        <a:effectLst/>
                        <a:latin typeface="Segoe" charset="0"/>
                        <a:ea typeface="ＭＳ Ｐゴシック" charset="0"/>
                      </a:endParaRP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endParaRPr kumimoji="0" lang="en-US" sz="2000" b="0" i="0" u="none" strike="noStrike" cap="none" normalizeH="0" baseline="0">
                        <a:ln>
                          <a:noFill/>
                        </a:ln>
                        <a:solidFill>
                          <a:schemeClr val="tx1"/>
                        </a:solidFill>
                        <a:effectLst/>
                        <a:latin typeface="Segoe" charset="0"/>
                        <a:ea typeface="ＭＳ Ｐゴシック" charset="0"/>
                      </a:endParaRP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endParaRPr kumimoji="0" lang="en-US" sz="2000" b="0" i="0" u="none" strike="noStrike" cap="none" normalizeH="0" baseline="0">
                        <a:ln>
                          <a:noFill/>
                        </a:ln>
                        <a:solidFill>
                          <a:schemeClr val="tx1"/>
                        </a:solidFill>
                        <a:effectLst/>
                        <a:latin typeface="Segoe" charset="0"/>
                        <a:ea typeface="ＭＳ Ｐゴシック" charset="0"/>
                      </a:endParaRP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57188">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tr-TR" sz="2000" b="0" i="0" u="none" strike="noStrike" cap="none" normalizeH="0" baseline="0" dirty="0">
                          <a:ln>
                            <a:noFill/>
                          </a:ln>
                          <a:solidFill>
                            <a:schemeClr val="tx1"/>
                          </a:solidFill>
                          <a:effectLst/>
                          <a:latin typeface="Segoe" charset="0"/>
                          <a:ea typeface="ＭＳ Ｐゴシック" charset="0"/>
                        </a:rPr>
                        <a:t>Process</a:t>
                      </a:r>
                      <a:endParaRPr kumimoji="0" lang="en-US" sz="2000" b="0" i="0" u="none" strike="noStrike" cap="none" normalizeH="0" baseline="0" dirty="0">
                        <a:ln>
                          <a:noFill/>
                        </a:ln>
                        <a:solidFill>
                          <a:schemeClr val="tx1"/>
                        </a:solidFill>
                        <a:effectLst/>
                        <a:latin typeface="Segoe" charset="0"/>
                        <a:ea typeface="ＭＳ Ｐゴシック" charset="0"/>
                      </a:endParaRP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0" i="0" u="none" strike="noStrike" cap="none" normalizeH="0" baseline="0">
                          <a:ln>
                            <a:noFill/>
                          </a:ln>
                          <a:solidFill>
                            <a:schemeClr val="tx1"/>
                          </a:solidFill>
                          <a:effectLst/>
                          <a:latin typeface="Segoe" charset="0"/>
                          <a:ea typeface="ＭＳ Ｐゴシック" charset="0"/>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0" i="0" u="none" strike="noStrike" cap="none" normalizeH="0" baseline="0">
                          <a:ln>
                            <a:noFill/>
                          </a:ln>
                          <a:solidFill>
                            <a:schemeClr val="tx1"/>
                          </a:solidFill>
                          <a:effectLst/>
                          <a:latin typeface="Segoe" charset="0"/>
                          <a:ea typeface="ＭＳ Ｐゴシック" charset="0"/>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0" i="0" u="none" strike="noStrike" cap="none" normalizeH="0" baseline="0">
                          <a:ln>
                            <a:noFill/>
                          </a:ln>
                          <a:solidFill>
                            <a:schemeClr val="tx1"/>
                          </a:solidFill>
                          <a:effectLst/>
                          <a:latin typeface="Segoe" charset="0"/>
                          <a:ea typeface="ＭＳ Ｐゴシック" charset="0"/>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0" i="0" u="none" strike="noStrike" cap="none" normalizeH="0" baseline="0">
                          <a:ln>
                            <a:noFill/>
                          </a:ln>
                          <a:solidFill>
                            <a:schemeClr val="tx1"/>
                          </a:solidFill>
                          <a:effectLst/>
                          <a:latin typeface="Segoe" charset="0"/>
                          <a:ea typeface="ＭＳ Ｐゴシック" charset="0"/>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0" i="0" u="none" strike="noStrike" cap="none" normalizeH="0" baseline="0">
                          <a:ln>
                            <a:noFill/>
                          </a:ln>
                          <a:solidFill>
                            <a:schemeClr val="tx1"/>
                          </a:solidFill>
                          <a:effectLst/>
                          <a:latin typeface="Segoe" charset="0"/>
                          <a:ea typeface="ＭＳ Ｐゴシック" charset="0"/>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0" i="0" u="none" strike="noStrike" cap="none" normalizeH="0" baseline="0">
                          <a:ln>
                            <a:noFill/>
                          </a:ln>
                          <a:solidFill>
                            <a:schemeClr val="tx1"/>
                          </a:solidFill>
                          <a:effectLst/>
                          <a:latin typeface="Segoe" charset="0"/>
                          <a:ea typeface="ＭＳ Ｐゴシック" charset="0"/>
                        </a:rPr>
                        <a:t>√</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355600">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tr-TR" sz="2000" b="0" i="0" u="none" strike="noStrike" cap="none" normalizeH="0" baseline="0" dirty="0">
                          <a:ln>
                            <a:noFill/>
                          </a:ln>
                          <a:solidFill>
                            <a:schemeClr val="tx1"/>
                          </a:solidFill>
                          <a:effectLst/>
                          <a:latin typeface="Segoe" charset="0"/>
                          <a:ea typeface="ＭＳ Ｐゴシック" charset="0"/>
                        </a:rPr>
                        <a:t>Data store</a:t>
                      </a:r>
                      <a:endParaRPr kumimoji="0" lang="en-US" sz="2000" b="0" i="0" u="none" strike="noStrike" cap="none" normalizeH="0" baseline="0" dirty="0">
                        <a:ln>
                          <a:noFill/>
                        </a:ln>
                        <a:solidFill>
                          <a:schemeClr val="tx1"/>
                        </a:solidFill>
                        <a:effectLst/>
                        <a:latin typeface="Segoe" charset="0"/>
                        <a:ea typeface="ＭＳ Ｐゴシック" charset="0"/>
                      </a:endParaRP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endParaRPr kumimoji="0" lang="en-US" sz="2000" b="0" i="0" u="none" strike="noStrike" cap="none" normalizeH="0" baseline="0">
                        <a:ln>
                          <a:noFill/>
                        </a:ln>
                        <a:solidFill>
                          <a:schemeClr val="tx1"/>
                        </a:solidFill>
                        <a:effectLst/>
                        <a:latin typeface="Segoe" charset="0"/>
                        <a:ea typeface="ＭＳ Ｐゴシック" charset="0"/>
                      </a:endParaRP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0" i="0" u="none" strike="noStrike" cap="none" normalizeH="0" baseline="0">
                          <a:ln>
                            <a:noFill/>
                          </a:ln>
                          <a:solidFill>
                            <a:schemeClr val="tx1"/>
                          </a:solidFill>
                          <a:effectLst/>
                          <a:latin typeface="Segoe" charset="0"/>
                          <a:ea typeface="ＭＳ Ｐゴシック" charset="0"/>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0" i="0" u="none" strike="noStrike" cap="none" normalizeH="0" baseline="0">
                          <a:ln>
                            <a:noFill/>
                          </a:ln>
                          <a:solidFill>
                            <a:schemeClr val="tx1"/>
                          </a:solidFill>
                          <a:effectLst/>
                          <a:latin typeface="Segoe" charset="0"/>
                          <a:ea typeface="ＭＳ Ｐゴシック" charset="0"/>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0" i="0" u="none" strike="noStrike" cap="none" normalizeH="0" baseline="0">
                          <a:ln>
                            <a:noFill/>
                          </a:ln>
                          <a:solidFill>
                            <a:schemeClr val="tx1"/>
                          </a:solidFill>
                          <a:effectLst/>
                          <a:latin typeface="Segoe" charset="0"/>
                          <a:ea typeface="ＭＳ Ｐゴシック" charset="0"/>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0" i="0" u="none" strike="noStrike" cap="none" normalizeH="0" baseline="0">
                          <a:ln>
                            <a:noFill/>
                          </a:ln>
                          <a:solidFill>
                            <a:schemeClr val="tx1"/>
                          </a:solidFill>
                          <a:effectLst/>
                          <a:latin typeface="Segoe" charset="0"/>
                          <a:ea typeface="ＭＳ Ｐゴシック" charset="0"/>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endParaRPr kumimoji="0" lang="en-US" sz="2000" b="0" i="0" u="none" strike="noStrike" cap="none" normalizeH="0" baseline="0">
                        <a:ln>
                          <a:noFill/>
                        </a:ln>
                        <a:solidFill>
                          <a:schemeClr val="tx1"/>
                        </a:solidFill>
                        <a:effectLst/>
                        <a:latin typeface="Segoe" charset="0"/>
                        <a:ea typeface="ＭＳ Ｐゴシック" charset="0"/>
                      </a:endParaRP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r h="355600">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tr-TR" sz="2000" b="0" i="0" u="none" strike="noStrike" cap="none" normalizeH="0" baseline="0" dirty="0">
                          <a:ln>
                            <a:noFill/>
                          </a:ln>
                          <a:solidFill>
                            <a:schemeClr val="tx1"/>
                          </a:solidFill>
                          <a:effectLst/>
                          <a:latin typeface="Segoe" charset="0"/>
                          <a:ea typeface="ＭＳ Ｐゴシック" charset="0"/>
                        </a:rPr>
                        <a:t>Data flow</a:t>
                      </a:r>
                      <a:endParaRPr kumimoji="0" lang="en-US" sz="2000" b="0" i="0" u="none" strike="noStrike" cap="none" normalizeH="0" baseline="0" dirty="0">
                        <a:ln>
                          <a:noFill/>
                        </a:ln>
                        <a:solidFill>
                          <a:schemeClr val="tx1"/>
                        </a:solidFill>
                        <a:effectLst/>
                        <a:latin typeface="Segoe" charset="0"/>
                        <a:ea typeface="ＭＳ Ｐゴシック" charset="0"/>
                      </a:endParaRP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endParaRPr kumimoji="0" lang="en-US" sz="2000" b="0" i="0" u="none" strike="noStrike" cap="none" normalizeH="0" baseline="0">
                        <a:ln>
                          <a:noFill/>
                        </a:ln>
                        <a:solidFill>
                          <a:schemeClr val="tx1"/>
                        </a:solidFill>
                        <a:effectLst/>
                        <a:latin typeface="Segoe" charset="0"/>
                        <a:ea typeface="ＭＳ Ｐゴシック" charset="0"/>
                      </a:endParaRP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0" i="0" u="none" strike="noStrike" cap="none" normalizeH="0" baseline="0">
                          <a:ln>
                            <a:noFill/>
                          </a:ln>
                          <a:solidFill>
                            <a:schemeClr val="tx1"/>
                          </a:solidFill>
                          <a:effectLst/>
                          <a:latin typeface="Segoe" charset="0"/>
                          <a:ea typeface="ＭＳ Ｐゴシック" charset="0"/>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endParaRPr kumimoji="0" lang="en-US" sz="2000" b="0" i="0" u="none" strike="noStrike" cap="none" normalizeH="0" baseline="0">
                        <a:ln>
                          <a:noFill/>
                        </a:ln>
                        <a:solidFill>
                          <a:schemeClr val="tx1"/>
                        </a:solidFill>
                        <a:effectLst/>
                        <a:latin typeface="Segoe" charset="0"/>
                        <a:ea typeface="ＭＳ Ｐゴシック" charset="0"/>
                      </a:endParaRP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0" i="0" u="none" strike="noStrike" cap="none" normalizeH="0" baseline="0">
                          <a:ln>
                            <a:noFill/>
                          </a:ln>
                          <a:solidFill>
                            <a:schemeClr val="tx1"/>
                          </a:solidFill>
                          <a:effectLst/>
                          <a:latin typeface="Segoe" charset="0"/>
                          <a:ea typeface="ＭＳ Ｐゴシック" charset="0"/>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r>
                        <a:rPr kumimoji="0" lang="en-US" sz="2000" b="0" i="0" u="none" strike="noStrike" cap="none" normalizeH="0" baseline="0">
                          <a:ln>
                            <a:noFill/>
                          </a:ln>
                          <a:solidFill>
                            <a:schemeClr val="tx1"/>
                          </a:solidFill>
                          <a:effectLst/>
                          <a:latin typeface="Segoe" charset="0"/>
                          <a:ea typeface="ＭＳ Ｐゴシック" charset="0"/>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2813" rtl="0" eaLnBrk="1" fontAlgn="base" latinLnBrk="0" hangingPunct="1">
                        <a:lnSpc>
                          <a:spcPct val="90000"/>
                        </a:lnSpc>
                        <a:spcBef>
                          <a:spcPct val="20000"/>
                        </a:spcBef>
                        <a:spcAft>
                          <a:spcPct val="0"/>
                        </a:spcAft>
                        <a:buClrTx/>
                        <a:buSzPct val="80000"/>
                        <a:buFontTx/>
                        <a:buNone/>
                        <a:tabLst/>
                      </a:pPr>
                      <a:endParaRPr kumimoji="0" lang="en-US" sz="2000" b="0" i="0" u="none" strike="noStrike" cap="none" normalizeH="0" baseline="0" dirty="0">
                        <a:ln>
                          <a:noFill/>
                        </a:ln>
                        <a:solidFill>
                          <a:schemeClr val="tx1"/>
                        </a:solidFill>
                        <a:effectLst/>
                        <a:latin typeface="Segoe" charset="0"/>
                        <a:ea typeface="ＭＳ Ｐゴシック" charset="0"/>
                      </a:endParaRP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41823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77500" lnSpcReduction="20000"/>
          </a:bodyPr>
          <a:lstStyle/>
          <a:p>
            <a:r>
              <a:rPr lang="en-US" dirty="0"/>
              <a:t>I. Alexander, "Misuse Cases: Use Cases with Hostile Intent," IEEE Software, vol. 20,  no. 1,  pp. 58-66,  Jan/Feb,  2003. </a:t>
            </a:r>
          </a:p>
          <a:p>
            <a:r>
              <a:rPr lang="en-US" dirty="0"/>
              <a:t>Software Security: Building Security In, Gary McGraw, Addison-Wesley, 2006, </a:t>
            </a:r>
            <a:r>
              <a:rPr lang="is-IS" dirty="0"/>
              <a:t>ISBN: 0-321-35670-5</a:t>
            </a:r>
          </a:p>
          <a:p>
            <a:r>
              <a:rPr lang="en-US" dirty="0"/>
              <a:t>Security Software Development Assessing and Managing Security Risks, Douglas A. </a:t>
            </a:r>
            <a:r>
              <a:rPr lang="en-US" dirty="0" err="1"/>
              <a:t>Ashbaugh</a:t>
            </a:r>
            <a:r>
              <a:rPr lang="en-US" dirty="0"/>
              <a:t>, 2009, CRC Press (Chapter 3-4)</a:t>
            </a:r>
          </a:p>
          <a:p>
            <a:r>
              <a:rPr lang="en-US" i="1" dirty="0"/>
              <a:t>ENISA Threat Landscape 2015 – Europa </a:t>
            </a:r>
            <a:r>
              <a:rPr lang="en-US" i="1" dirty="0">
                <a:hlinkClick r:id="rId2"/>
              </a:rPr>
              <a:t>https://www.enisa.europa.eu/publications/etl2015/at_download/fullReport</a:t>
            </a:r>
            <a:endParaRPr lang="en-US" i="1" dirty="0"/>
          </a:p>
          <a:p>
            <a:r>
              <a:rPr lang="en-US" dirty="0"/>
              <a:t>The Security Development Lifecycle – SDL: A Process for Developing Demonstrably More Secure Software, M. Howard, S. </a:t>
            </a:r>
            <a:r>
              <a:rPr lang="en-US" dirty="0" err="1"/>
              <a:t>Lipner</a:t>
            </a:r>
            <a:r>
              <a:rPr lang="en-US" dirty="0"/>
              <a:t>, 2006, Microsoft Press (Chapter 4) </a:t>
            </a:r>
            <a:endParaRPr lang="en-US" i="1" dirty="0"/>
          </a:p>
          <a:p>
            <a:endParaRPr lang="en-US" dirty="0"/>
          </a:p>
        </p:txBody>
      </p:sp>
    </p:spTree>
    <p:extLst>
      <p:ext uri="{BB962C8B-B14F-4D97-AF65-F5344CB8AC3E}">
        <p14:creationId xmlns:p14="http://schemas.microsoft.com/office/powerpoint/2010/main" val="257192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505200" y="2055269"/>
            <a:ext cx="2209800" cy="6096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dirty="0"/>
              <a:t>Drive the car</a:t>
            </a:r>
          </a:p>
        </p:txBody>
      </p:sp>
      <p:sp>
        <p:nvSpPr>
          <p:cNvPr id="8" name="Oval 7"/>
          <p:cNvSpPr/>
          <p:nvPr/>
        </p:nvSpPr>
        <p:spPr>
          <a:xfrm>
            <a:off x="3505200" y="3274469"/>
            <a:ext cx="2209800" cy="6096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dirty="0"/>
              <a:t>Park the car</a:t>
            </a:r>
          </a:p>
        </p:txBody>
      </p:sp>
      <p:sp>
        <p:nvSpPr>
          <p:cNvPr id="9" name="Oval 8"/>
          <p:cNvSpPr/>
          <p:nvPr/>
        </p:nvSpPr>
        <p:spPr>
          <a:xfrm>
            <a:off x="3581400" y="4722269"/>
            <a:ext cx="2209800" cy="6096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a:t>Lock the car</a:t>
            </a:r>
            <a:endParaRPr lang="en-US" dirty="0"/>
          </a:p>
        </p:txBody>
      </p:sp>
      <p:sp>
        <p:nvSpPr>
          <p:cNvPr id="10" name="Rectangle 9"/>
          <p:cNvSpPr/>
          <p:nvPr/>
        </p:nvSpPr>
        <p:spPr>
          <a:xfrm>
            <a:off x="2362200" y="1293269"/>
            <a:ext cx="4953000" cy="502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latin typeface="Georgia" charset="0"/>
              <a:ea typeface="ＭＳ Ｐゴシック" charset="0"/>
            </a:endParaRPr>
          </a:p>
        </p:txBody>
      </p:sp>
      <p:cxnSp>
        <p:nvCxnSpPr>
          <p:cNvPr id="12" name="Straight Arrow Connector 11"/>
          <p:cNvCxnSpPr>
            <a:endCxn id="7" idx="2"/>
          </p:cNvCxnSpPr>
          <p:nvPr/>
        </p:nvCxnSpPr>
        <p:spPr>
          <a:xfrm flipV="1">
            <a:off x="2057400" y="2360069"/>
            <a:ext cx="14478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2"/>
          </p:cNvCxnSpPr>
          <p:nvPr/>
        </p:nvCxnSpPr>
        <p:spPr>
          <a:xfrm>
            <a:off x="2057400" y="3579269"/>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2"/>
          </p:cNvCxnSpPr>
          <p:nvPr/>
        </p:nvCxnSpPr>
        <p:spPr>
          <a:xfrm>
            <a:off x="2057400" y="3579269"/>
            <a:ext cx="15240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22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969669"/>
            <a:ext cx="609600" cy="1647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itle 1"/>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Use Case Diagram</a:t>
            </a:r>
          </a:p>
        </p:txBody>
      </p:sp>
    </p:spTree>
    <p:extLst>
      <p:ext uri="{BB962C8B-B14F-4D97-AF65-F5344CB8AC3E}">
        <p14:creationId xmlns:p14="http://schemas.microsoft.com/office/powerpoint/2010/main" val="217824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6075" y="492125"/>
            <a:ext cx="8391525" cy="990600"/>
          </a:xfrm>
        </p:spPr>
        <p:txBody>
          <a:bodyPr/>
          <a:lstStyle/>
          <a:p>
            <a:r>
              <a:rPr lang="en-GB" dirty="0"/>
              <a:t>Adverse Scenarios</a:t>
            </a:r>
          </a:p>
        </p:txBody>
      </p:sp>
      <p:sp>
        <p:nvSpPr>
          <p:cNvPr id="5123" name="Rectangle 3"/>
          <p:cNvSpPr>
            <a:spLocks noGrp="1" noChangeArrowheads="1"/>
          </p:cNvSpPr>
          <p:nvPr>
            <p:ph type="body" idx="1"/>
          </p:nvPr>
        </p:nvSpPr>
        <p:spPr>
          <a:xfrm>
            <a:off x="355600" y="1963738"/>
            <a:ext cx="8570913" cy="4325937"/>
          </a:xfrm>
        </p:spPr>
        <p:txBody>
          <a:bodyPr>
            <a:normAutofit/>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A </a:t>
            </a:r>
            <a:r>
              <a:rPr lang="en-US" b="1" i="0" dirty="0">
                <a:solidFill>
                  <a:srgbClr val="000000"/>
                </a:solidFill>
                <a:effectLst/>
                <a:latin typeface="Times New Roman" panose="02020603050405020304" pitchFamily="18" charset="0"/>
              </a:rPr>
              <a:t>Scenario is</a:t>
            </a:r>
            <a:r>
              <a:rPr lang="en-US" b="0" i="0" dirty="0">
                <a:solidFill>
                  <a:srgbClr val="000000"/>
                </a:solidFill>
                <a:effectLst/>
                <a:latin typeface="Times New Roman" panose="02020603050405020304" pitchFamily="18" charset="0"/>
              </a:rPr>
              <a:t> a sequence of actions by a person or institution that leads to the achievement of a desired Goal.</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An </a:t>
            </a:r>
            <a:r>
              <a:rPr lang="en-US" b="1" i="0" dirty="0">
                <a:solidFill>
                  <a:srgbClr val="000000"/>
                </a:solidFill>
                <a:effectLst/>
                <a:latin typeface="Times New Roman" panose="02020603050405020304" pitchFamily="18" charset="0"/>
              </a:rPr>
              <a:t>Adverse Scenario</a:t>
            </a:r>
            <a:r>
              <a:rPr lang="en-US" b="0" i="0" dirty="0">
                <a:solidFill>
                  <a:srgbClr val="000000"/>
                </a:solidFill>
                <a:effectLst/>
                <a:latin typeface="Times New Roman" panose="02020603050405020304" pitchFamily="18" charset="0"/>
              </a:rPr>
              <a:t> is a scenario whose goal is one of the following</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The occurrence of a situation that the organization/person involved does not desire</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A situation desired by a </a:t>
            </a:r>
            <a:r>
              <a:rPr lang="en-US" b="1" i="0" dirty="0">
                <a:solidFill>
                  <a:srgbClr val="000000"/>
                </a:solidFill>
                <a:effectLst/>
                <a:latin typeface="Times New Roman" panose="02020603050405020304" pitchFamily="18" charset="0"/>
              </a:rPr>
              <a:t>threat agent</a:t>
            </a:r>
          </a:p>
        </p:txBody>
      </p:sp>
    </p:spTree>
    <p:extLst>
      <p:ext uri="{BB962C8B-B14F-4D97-AF65-F5344CB8AC3E}">
        <p14:creationId xmlns:p14="http://schemas.microsoft.com/office/powerpoint/2010/main" val="2621544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Attack Scenarios (Misuse Cases)</a:t>
            </a:r>
          </a:p>
        </p:txBody>
      </p:sp>
      <p:sp>
        <p:nvSpPr>
          <p:cNvPr id="10243" name="Content Placeholder 2"/>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Identifies scenarios in which threat agents attempt to execute attacks to exploit vulnerabilities in the designed system</a:t>
            </a:r>
          </a:p>
          <a:p>
            <a:pPr marL="0" indent="0" eaLnBrk="1" hangingPunct="1">
              <a:buNone/>
            </a:pPr>
            <a:endParaRPr lang="en-US" dirty="0">
              <a:latin typeface="Georgia" charset="0"/>
            </a:endParaRPr>
          </a:p>
        </p:txBody>
      </p:sp>
    </p:spTree>
    <p:extLst>
      <p:ext uri="{BB962C8B-B14F-4D97-AF65-F5344CB8AC3E}">
        <p14:creationId xmlns:p14="http://schemas.microsoft.com/office/powerpoint/2010/main" val="3630034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vert="horz" lIns="91440" tIns="45720" rIns="91440" bIns="45720" rtlCol="0" anchor="ctr">
            <a:normAutofit/>
          </a:bodyPr>
          <a:lstStyle/>
          <a:p>
            <a:r>
              <a:rPr lang="en-US" dirty="0"/>
              <a:t>Attack Scenario</a:t>
            </a:r>
          </a:p>
        </p:txBody>
      </p:sp>
      <p:sp>
        <p:nvSpPr>
          <p:cNvPr id="11267" name="Content Placeholder 2"/>
          <p:cNvSpPr>
            <a:spLocks noGrp="1"/>
          </p:cNvSpPr>
          <p:nvPr>
            <p:ph idx="1"/>
          </p:nvPr>
        </p:nvSpPr>
        <p:spPr>
          <a:xfrm>
            <a:off x="457200" y="4724400"/>
            <a:ext cx="8229600" cy="1849438"/>
          </a:xfrm>
        </p:spPr>
        <p:txBody>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Attack scenarios are adverse use cases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“Actor” is a threat agent (aggressor).</a:t>
            </a:r>
          </a:p>
        </p:txBody>
      </p:sp>
      <p:pic>
        <p:nvPicPr>
          <p:cNvPr id="112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3600"/>
            <a:ext cx="7556500" cy="220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640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r>
              <a:rPr lang="en-US" dirty="0">
                <a:latin typeface="+mn-lt"/>
              </a:rPr>
              <a:t>Application Areas of Attack Scenarios
</a:t>
            </a:r>
          </a:p>
        </p:txBody>
      </p:sp>
      <p:sp>
        <p:nvSpPr>
          <p:cNvPr id="12291" name="Rectangle 3"/>
          <p:cNvSpPr>
            <a:spLocks noGrp="1" noChangeArrowheads="1"/>
          </p:cNvSpPr>
          <p:nvPr>
            <p:ph idx="1"/>
          </p:nvPr>
        </p:nvSpPr>
        <p:spPr/>
        <p:txBody>
          <a:bodyPr/>
          <a:lstStyle/>
          <a:p>
            <a:pPr>
              <a:lnSpc>
                <a:spcPct val="90000"/>
              </a:lnSpc>
            </a:pPr>
            <a:r>
              <a:rPr lang="en-US" dirty="0"/>
              <a:t>Define functional requirements
Define nonfunctional requirements
Attack analysis</a:t>
            </a:r>
            <a:endParaRPr lang="en-US" dirty="0">
              <a:latin typeface="Georgia" charset="0"/>
            </a:endParaRPr>
          </a:p>
        </p:txBody>
      </p:sp>
    </p:spTree>
    <p:extLst>
      <p:ext uri="{BB962C8B-B14F-4D97-AF65-F5344CB8AC3E}">
        <p14:creationId xmlns:p14="http://schemas.microsoft.com/office/powerpoint/2010/main" val="397898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58901"/>
            <a:ext cx="8229600" cy="1069975"/>
          </a:xfrm>
        </p:spPr>
        <p:txBody>
          <a:bodyPr>
            <a:normAutofit/>
          </a:bodyPr>
          <a:lstStyle/>
          <a:p>
            <a:r>
              <a:rPr lang="en-US" dirty="0">
                <a:latin typeface="+mn-lt"/>
              </a:rPr>
              <a:t>Define functional requirements</a:t>
            </a:r>
          </a:p>
        </p:txBody>
      </p:sp>
      <p:pic>
        <p:nvPicPr>
          <p:cNvPr id="133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362200"/>
            <a:ext cx="8077200" cy="2362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136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33388" y="233996"/>
            <a:ext cx="8229600" cy="1069975"/>
          </a:xfrm>
        </p:spPr>
        <p:txBody>
          <a:bodyPr>
            <a:normAutofit/>
          </a:bodyPr>
          <a:lstStyle/>
          <a:p>
            <a:r>
              <a:rPr lang="en-US" dirty="0">
                <a:latin typeface="+mn-lt"/>
              </a:rPr>
              <a:t>Define functional requirements</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57400"/>
            <a:ext cx="8205788"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6665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2780</TotalTime>
  <Words>825</Words>
  <Application>Microsoft Office PowerPoint</Application>
  <PresentationFormat>On-screen Show (4:3)</PresentationFormat>
  <Paragraphs>104</Paragraphs>
  <Slides>22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Georgia</vt:lpstr>
      <vt:lpstr>Segoe</vt:lpstr>
      <vt:lpstr>Segoe UI Web (West European)</vt:lpstr>
      <vt:lpstr>Times New Roman</vt:lpstr>
      <vt:lpstr>Trebuchet MS</vt:lpstr>
      <vt:lpstr>Office Theme</vt:lpstr>
      <vt:lpstr>Risk Analysis and Threat Modeling Part II - Threat Modeling</vt:lpstr>
      <vt:lpstr>MISUSE CASE METHOD</vt:lpstr>
      <vt:lpstr>PowerPoint Presentation</vt:lpstr>
      <vt:lpstr>Adverse Scenarios</vt:lpstr>
      <vt:lpstr>Attack Scenarios (Misuse Cases)</vt:lpstr>
      <vt:lpstr>Attack Scenario</vt:lpstr>
      <vt:lpstr>Application Areas of Attack Scenarios
</vt:lpstr>
      <vt:lpstr>Define functional requirements</vt:lpstr>
      <vt:lpstr>Define functional requirements</vt:lpstr>
      <vt:lpstr>Define functional requirements</vt:lpstr>
      <vt:lpstr>Define functional requirements</vt:lpstr>
      <vt:lpstr>Define non-functional requirements</vt:lpstr>
      <vt:lpstr>Attack Scenario: Documentation</vt:lpstr>
      <vt:lpstr>Attack Scenario Example
</vt:lpstr>
      <vt:lpstr>Attack Scenario Example - 2
</vt:lpstr>
      <vt:lpstr>Attack Scenario Example - 3
</vt:lpstr>
      <vt:lpstr>Attack Scenario Example - 3
</vt:lpstr>
      <vt:lpstr>Attack Scenario Example - 4</vt:lpstr>
      <vt:lpstr>STRIDE Threat Classification</vt:lpstr>
      <vt:lpstr>Modeling threats with STRIDE</vt:lpstr>
      <vt:lpstr>STRIDE Classification of Threats to Assets</vt:lpstr>
      <vt:lpstr>References</vt:lpstr>
    </vt:vector>
  </TitlesOfParts>
  <Company>TUBITAK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Devrim Unal</dc:creator>
  <cp:lastModifiedBy>Devrim Unal</cp:lastModifiedBy>
  <cp:revision>159</cp:revision>
  <dcterms:created xsi:type="dcterms:W3CDTF">2016-09-30T19:14:30Z</dcterms:created>
  <dcterms:modified xsi:type="dcterms:W3CDTF">2021-09-27T04:21:11Z</dcterms:modified>
</cp:coreProperties>
</file>