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27"/>
  </p:notesMasterIdLst>
  <p:handoutMasterIdLst>
    <p:handoutMasterId r:id="rId28"/>
  </p:handoutMasterIdLst>
  <p:sldIdLst>
    <p:sldId id="498" r:id="rId2"/>
    <p:sldId id="538" r:id="rId3"/>
    <p:sldId id="558" r:id="rId4"/>
    <p:sldId id="550" r:id="rId5"/>
    <p:sldId id="587" r:id="rId6"/>
    <p:sldId id="589" r:id="rId7"/>
    <p:sldId id="571" r:id="rId8"/>
    <p:sldId id="572" r:id="rId9"/>
    <p:sldId id="574" r:id="rId10"/>
    <p:sldId id="573" r:id="rId11"/>
    <p:sldId id="581" r:id="rId12"/>
    <p:sldId id="562" r:id="rId13"/>
    <p:sldId id="577" r:id="rId14"/>
    <p:sldId id="576" r:id="rId15"/>
    <p:sldId id="578" r:id="rId16"/>
    <p:sldId id="583" r:id="rId17"/>
    <p:sldId id="582" r:id="rId18"/>
    <p:sldId id="580" r:id="rId19"/>
    <p:sldId id="584" r:id="rId20"/>
    <p:sldId id="568" r:id="rId21"/>
    <p:sldId id="570" r:id="rId22"/>
    <p:sldId id="585" r:id="rId23"/>
    <p:sldId id="586" r:id="rId24"/>
    <p:sldId id="539" r:id="rId25"/>
    <p:sldId id="540" r:id="rId26"/>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mn-ea"/>
        <a:cs typeface="Arial" charset="0"/>
      </a:defRPr>
    </a:lvl1pPr>
    <a:lvl2pPr marL="457200" algn="l" rtl="0" fontAlgn="base">
      <a:spcBef>
        <a:spcPct val="0"/>
      </a:spcBef>
      <a:spcAft>
        <a:spcPct val="0"/>
      </a:spcAft>
      <a:defRPr sz="2400" b="1" kern="1200">
        <a:solidFill>
          <a:schemeClr val="tx1"/>
        </a:solidFill>
        <a:latin typeface="Arial" charset="0"/>
        <a:ea typeface="+mn-ea"/>
        <a:cs typeface="Arial" charset="0"/>
      </a:defRPr>
    </a:lvl2pPr>
    <a:lvl3pPr marL="914400" algn="l" rtl="0" fontAlgn="base">
      <a:spcBef>
        <a:spcPct val="0"/>
      </a:spcBef>
      <a:spcAft>
        <a:spcPct val="0"/>
      </a:spcAft>
      <a:defRPr sz="2400" b="1" kern="1200">
        <a:solidFill>
          <a:schemeClr val="tx1"/>
        </a:solidFill>
        <a:latin typeface="Arial" charset="0"/>
        <a:ea typeface="+mn-ea"/>
        <a:cs typeface="Arial" charset="0"/>
      </a:defRPr>
    </a:lvl3pPr>
    <a:lvl4pPr marL="1371600" algn="l" rtl="0" fontAlgn="base">
      <a:spcBef>
        <a:spcPct val="0"/>
      </a:spcBef>
      <a:spcAft>
        <a:spcPct val="0"/>
      </a:spcAft>
      <a:defRPr sz="2400" b="1" kern="1200">
        <a:solidFill>
          <a:schemeClr val="tx1"/>
        </a:solidFill>
        <a:latin typeface="Arial" charset="0"/>
        <a:ea typeface="+mn-ea"/>
        <a:cs typeface="Arial" charset="0"/>
      </a:defRPr>
    </a:lvl4pPr>
    <a:lvl5pPr marL="1828800" algn="l" rtl="0" fontAlgn="base">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3"/>
    <a:srgbClr val="C5D9F1"/>
    <a:srgbClr val="45EB03"/>
    <a:srgbClr val="B2B2B2"/>
    <a:srgbClr val="C0C0C0"/>
    <a:srgbClr val="9F4603"/>
    <a:srgbClr val="EE6804"/>
    <a:srgbClr val="6161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66" autoAdjust="0"/>
    <p:restoredTop sz="99314" autoAdjust="0"/>
  </p:normalViewPr>
  <p:slideViewPr>
    <p:cSldViewPr snapToGrid="0">
      <p:cViewPr>
        <p:scale>
          <a:sx n="90" d="100"/>
          <a:sy n="90" d="100"/>
        </p:scale>
        <p:origin x="-54" y="-84"/>
      </p:cViewPr>
      <p:guideLst>
        <p:guide orient="horz" pos="13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09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90000"/>
              </a:lnSpc>
            </a:pPr>
            <a:endParaRPr lang="en-US" b="0"/>
          </a:p>
        </p:txBody>
      </p:sp>
      <p:sp>
        <p:nvSpPr>
          <p:cNvPr id="307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defTabSz="611188" eaLnBrk="0" hangingPunct="0">
              <a:tabLst>
                <a:tab pos="2387600" algn="l"/>
                <a:tab pos="4830763" algn="l"/>
              </a:tabLst>
            </a:pPr>
            <a:r>
              <a:rPr lang="en-US" sz="800" b="0"/>
              <a:t>© 2006, Cisco Systems, Inc. All rights reserved.</a:t>
            </a:r>
          </a:p>
          <a:p>
            <a:pPr defTabSz="611188" eaLnBrk="0" hangingPunct="0">
              <a:tabLst>
                <a:tab pos="2387600" algn="l"/>
                <a:tab pos="4830763" algn="l"/>
              </a:tabLst>
            </a:pPr>
            <a:r>
              <a:rPr lang="en-US" sz="800" b="0"/>
              <a:t>Presentation_ID.scr</a:t>
            </a:r>
          </a:p>
        </p:txBody>
      </p:sp>
      <p:sp>
        <p:nvSpPr>
          <p:cNvPr id="307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eaLnBrk="0" hangingPunct="0"/>
            <a:fld id="{24FCEDC2-CB88-4332-AD14-E4FCA3C3455B}" type="slidenum">
              <a:rPr lang="en-US" sz="800" b="0"/>
              <a:pPr algn="r" defTabSz="903288" eaLnBrk="0" hangingPunct="0"/>
              <a:t>‹#›</a:t>
            </a:fld>
            <a:endParaRPr lang="en-US" sz="800" b="0"/>
          </a:p>
        </p:txBody>
      </p:sp>
    </p:spTree>
    <p:extLst>
      <p:ext uri="{BB962C8B-B14F-4D97-AF65-F5344CB8AC3E}">
        <p14:creationId xmlns:p14="http://schemas.microsoft.com/office/powerpoint/2010/main" val="138950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90000"/>
              </a:lnSpc>
            </a:pPr>
            <a:endParaRPr lang="en-US" b="0"/>
          </a:p>
        </p:txBody>
      </p:sp>
      <p:sp>
        <p:nvSpPr>
          <p:cNvPr id="1638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defTabSz="611188" eaLnBrk="0" hangingPunct="0">
              <a:tabLst>
                <a:tab pos="2387600" algn="l"/>
                <a:tab pos="4830763" algn="l"/>
              </a:tabLst>
            </a:pPr>
            <a:r>
              <a:rPr lang="en-US" sz="800" b="0"/>
              <a:t>© 2006, Cisco Systems, Inc. All rights reserved.</a:t>
            </a:r>
          </a:p>
          <a:p>
            <a:pPr defTabSz="611188" eaLnBrk="0" hangingPunct="0">
              <a:tabLst>
                <a:tab pos="2387600" algn="l"/>
                <a:tab pos="4830763" algn="l"/>
              </a:tabLst>
            </a:pPr>
            <a:r>
              <a:rPr lang="en-US" sz="800" b="0"/>
              <a:t>Presentation_ID.scr</a:t>
            </a:r>
          </a:p>
        </p:txBody>
      </p:sp>
      <p:sp>
        <p:nvSpPr>
          <p:cNvPr id="1638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eaLnBrk="0" hangingPunct="0">
              <a:lnSpc>
                <a:spcPct val="100000"/>
              </a:lnSpc>
              <a:defRPr sz="800" b="0">
                <a:latin typeface="Arial" charset="0"/>
                <a:cs typeface="+mn-cs"/>
              </a:defRPr>
            </a:lvl1pPr>
          </a:lstStyle>
          <a:p>
            <a:pPr>
              <a:defRPr/>
            </a:pPr>
            <a:fld id="{785D1CDC-D87C-4665-A55A-A21D26B56B7D}" type="slidenum">
              <a:rPr lang="en-US"/>
              <a:pPr>
                <a:defRPr/>
              </a:pPr>
              <a:t>‹#›</a:t>
            </a:fld>
            <a:endParaRPr lang="en-US"/>
          </a:p>
        </p:txBody>
      </p:sp>
      <p:sp>
        <p:nvSpPr>
          <p:cNvPr id="1639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234622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C57E3922-F3C0-4909-A636-9F5150ADD926}" type="slidenum">
              <a:rPr lang="en-US" sz="800" b="0"/>
              <a:pPr algn="r"/>
              <a:t>10</a:t>
            </a:fld>
            <a:endParaRPr lang="en-US" sz="8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C57E3922-F3C0-4909-A636-9F5150ADD926}" type="slidenum">
              <a:rPr lang="en-US" sz="800" b="0"/>
              <a:pPr algn="r"/>
              <a:t>11</a:t>
            </a:fld>
            <a:endParaRPr lang="en-US" sz="8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14</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15</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19</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94095214-0CF9-44BB-98A1-063DD577EC5B}" type="slidenum">
              <a:rPr lang="en-US" sz="800" b="0"/>
              <a:pPr algn="r"/>
              <a:t>20</a:t>
            </a:fld>
            <a:endParaRPr lang="en-US" sz="800" b="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21</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22</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23</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3</a:t>
            </a:fld>
            <a:endParaRPr lang="en-US"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7</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5AC2C429-89B2-4A42-BC92-5A1CBA0982F9}" type="slidenum">
              <a:rPr lang="en-US" sz="800" b="0"/>
              <a:pPr algn="r"/>
              <a:t>8</a:t>
            </a:fld>
            <a:endParaRPr lang="en-US" sz="8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FA62FE-70C7-4700-B664-0FF949842D7E}" type="slidenum">
              <a:rPr lang="en-US" sz="800" b="0"/>
              <a:pPr algn="r"/>
              <a:t>9</a:t>
            </a:fld>
            <a:endParaRPr lang="en-US" sz="800" b="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defTabSz="814388" eaLnBrk="0" hangingPunct="0"/>
            <a:r>
              <a:rPr lang="en-US" sz="700" b="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eaLnBrk="0" hangingPunct="0"/>
            <a:r>
              <a:rPr lang="en-US" sz="700" b="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defTabSz="814388" eaLnBrk="0" hangingPunct="0"/>
            <a:r>
              <a:rPr lang="en-US" sz="700" b="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eaLnBrk="0" hangingPunct="0"/>
            <a:fld id="{59D7CE3C-6EC8-4B99-BC5F-470A37E5C4AF}" type="slidenum">
              <a:rPr lang="en-US" sz="1000" b="0">
                <a:solidFill>
                  <a:srgbClr val="D3D3D3"/>
                </a:solidFill>
              </a:rPr>
              <a:pPr algn="r" defTabSz="814388" eaLnBrk="0" hangingPunct="0"/>
              <a:t>‹#›</a:t>
            </a:fld>
            <a:endParaRPr lang="en-US" sz="1000" b="0">
              <a:solidFill>
                <a:srgbClr val="D3D3D3"/>
              </a:solidFill>
            </a:endParaRPr>
          </a:p>
        </p:txBody>
      </p:sp>
      <p:pic>
        <p:nvPicPr>
          <p:cNvPr id="9" name="Picture 331"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43353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616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852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471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790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376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131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284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69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619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591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146"/>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Click to edit Master title style</a:t>
            </a:r>
          </a:p>
        </p:txBody>
      </p:sp>
      <p:sp>
        <p:nvSpPr>
          <p:cNvPr id="1027"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defTabSz="814388" eaLnBrk="0" hangingPunct="0"/>
            <a:r>
              <a:rPr lang="en-US" sz="700" b="0">
                <a:solidFill>
                  <a:srgbClr val="D3D3D3"/>
                </a:solidFill>
              </a:rPr>
              <a:t>Presentation_ID</a:t>
            </a:r>
          </a:p>
        </p:txBody>
      </p:sp>
      <p:sp>
        <p:nvSpPr>
          <p:cNvPr id="1028"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eaLnBrk="0" hangingPunct="0"/>
            <a:fld id="{6213D815-58AD-43B4-8B8E-3405D1C19D0A}" type="slidenum">
              <a:rPr lang="en-US" sz="1000" b="0">
                <a:solidFill>
                  <a:srgbClr val="D3D3D3"/>
                </a:solidFill>
              </a:rPr>
              <a:pPr algn="r" defTabSz="814388" eaLnBrk="0" hangingPunct="0"/>
              <a:t>‹#›</a:t>
            </a:fld>
            <a:endParaRPr lang="en-US" sz="1000" b="0">
              <a:solidFill>
                <a:srgbClr val="D3D3D3"/>
              </a:solidFill>
            </a:endParaRPr>
          </a:p>
        </p:txBody>
      </p:sp>
      <p:sp>
        <p:nvSpPr>
          <p:cNvPr id="1029" name="Rectangle 6284"/>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defTabSz="814388" eaLnBrk="0" hangingPunct="0"/>
            <a:r>
              <a:rPr lang="en-US" sz="700" b="0">
                <a:solidFill>
                  <a:srgbClr val="D3D3D3"/>
                </a:solidFill>
              </a:rPr>
              <a:t>© 2008 Cisco Systems, Inc. All rights reserved.</a:t>
            </a:r>
          </a:p>
        </p:txBody>
      </p:sp>
      <p:sp>
        <p:nvSpPr>
          <p:cNvPr id="1031"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eaLnBrk="0" hangingPunct="0"/>
            <a:r>
              <a:rPr lang="en-US" sz="700" b="0">
                <a:solidFill>
                  <a:srgbClr val="D3D3D3"/>
                </a:solidFill>
              </a:rPr>
              <a:t>Cisco Confidential</a:t>
            </a:r>
          </a:p>
        </p:txBody>
      </p:sp>
      <p:pic>
        <p:nvPicPr>
          <p:cNvPr id="1032" name="Picture 8" descr="Rev08_Cisco_BrandBar10_060408.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93"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communities.netacad.net/"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cisco.com/web/learning/exams/list/icnd1b.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defTabSz="814388">
              <a:lnSpc>
                <a:spcPct val="90000"/>
              </a:lnSpc>
              <a:defRPr/>
            </a:pPr>
            <a:r>
              <a:rPr lang="en-US" b="0" kern="0" dirty="0" err="1" smtClean="0">
                <a:solidFill>
                  <a:schemeClr val="bg1"/>
                </a:solidFill>
                <a:latin typeface="+mj-lt"/>
                <a:ea typeface="+mj-ea"/>
                <a:cs typeface="+mj-cs"/>
              </a:rPr>
              <a:t>CCNA</a:t>
            </a:r>
            <a:r>
              <a:rPr lang="en-US" b="0" kern="0" dirty="0" smtClean="0">
                <a:solidFill>
                  <a:schemeClr val="bg1"/>
                </a:solidFill>
                <a:latin typeface="+mj-lt"/>
                <a:ea typeface="+mj-ea"/>
                <a:cs typeface="+mj-cs"/>
              </a:rPr>
              <a:t> 5.0</a:t>
            </a: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smtClean="0">
                <a:solidFill>
                  <a:schemeClr val="bg1"/>
                </a:solidFill>
                <a:latin typeface="+mj-lt"/>
                <a:ea typeface="+mj-ea"/>
                <a:cs typeface="+mj-cs"/>
              </a:rPr>
              <a:t>Planning Guide</a:t>
            </a:r>
          </a:p>
          <a:p>
            <a:pPr defTabSz="814388">
              <a:lnSpc>
                <a:spcPct val="90000"/>
              </a:lnSpc>
              <a:defRPr/>
            </a:pP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dirty="0">
                <a:solidFill>
                  <a:schemeClr val="bg1"/>
                </a:solidFill>
                <a:latin typeface="Arial" pitchFamily="34" charset="0"/>
                <a:cs typeface="Arial" pitchFamily="34" charset="0"/>
              </a:rPr>
              <a:t>Chapter </a:t>
            </a:r>
            <a:r>
              <a:rPr lang="en-US" b="0" dirty="0" smtClean="0">
                <a:solidFill>
                  <a:schemeClr val="bg1"/>
                </a:solidFill>
                <a:latin typeface="Arial" pitchFamily="34" charset="0"/>
                <a:cs typeface="Arial" pitchFamily="34" charset="0"/>
              </a:rPr>
              <a:t>10: Application Layer</a:t>
            </a:r>
            <a:endParaRPr lang="en-US" b="0" kern="0" dirty="0">
              <a:solidFill>
                <a:schemeClr val="bg1"/>
              </a:solidFill>
              <a:latin typeface="+mj-lt"/>
              <a:ea typeface="+mj-ea"/>
              <a:cs typeface="+mj-cs"/>
            </a:endParaRPr>
          </a:p>
        </p:txBody>
      </p:sp>
      <p:sp>
        <p:nvSpPr>
          <p:cNvPr id="2" name="TextBox 1"/>
          <p:cNvSpPr txBox="1"/>
          <p:nvPr/>
        </p:nvSpPr>
        <p:spPr>
          <a:xfrm>
            <a:off x="435935" y="4752753"/>
            <a:ext cx="4157330" cy="461665"/>
          </a:xfrm>
          <a:prstGeom prst="rect">
            <a:avLst/>
          </a:prstGeom>
          <a:noFill/>
        </p:spPr>
        <p:txBody>
          <a:bodyPr wrap="square" rtlCol="0">
            <a:spAutoFit/>
          </a:bodyPr>
          <a:lstStyle/>
          <a:p>
            <a:r>
              <a:rPr lang="en-US" dirty="0" smtClean="0"/>
              <a:t>Introduction to Networks</a:t>
            </a: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Grp="1" noChangeArrowheads="1"/>
          </p:cNvSpPr>
          <p:nvPr>
            <p:ph type="title" idx="4294967295"/>
          </p:nvPr>
        </p:nvSpPr>
        <p:spPr>
          <a:xfrm>
            <a:off x="421722" y="407582"/>
            <a:ext cx="8145462" cy="838200"/>
          </a:xfrm>
        </p:spPr>
        <p:txBody>
          <a:bodyPr/>
          <a:lstStyle/>
          <a:p>
            <a:pPr eaLnBrk="1" hangingPunct="1"/>
            <a:r>
              <a:rPr lang="en-US" dirty="0" smtClean="0"/>
              <a:t>Chapter 10: </a:t>
            </a:r>
            <a:r>
              <a:rPr lang="en-US" dirty="0"/>
              <a:t>New Terms (cont.) </a:t>
            </a:r>
            <a:endParaRPr lang="en-US" dirty="0" smtClean="0"/>
          </a:p>
        </p:txBody>
      </p:sp>
      <p:sp>
        <p:nvSpPr>
          <p:cNvPr id="10243" name="Rectangle 34"/>
          <p:cNvSpPr>
            <a:spLocks noGrp="1" noChangeArrowheads="1"/>
          </p:cNvSpPr>
          <p:nvPr>
            <p:ph type="body" idx="4294967295"/>
          </p:nvPr>
        </p:nvSpPr>
        <p:spPr>
          <a:xfrm>
            <a:off x="496149" y="1492102"/>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2374401100"/>
              </p:ext>
            </p:extLst>
          </p:nvPr>
        </p:nvGraphicFramePr>
        <p:xfrm>
          <a:off x="574560" y="1989384"/>
          <a:ext cx="7718425" cy="4145608"/>
        </p:xfrm>
        <a:graphic>
          <a:graphicData uri="http://schemas.openxmlformats.org/drawingml/2006/table">
            <a:tbl>
              <a:tblPr/>
              <a:tblGrid>
                <a:gridCol w="1350793"/>
                <a:gridCol w="6367632"/>
              </a:tblGrid>
              <a:tr h="308601">
                <a:tc>
                  <a:txBody>
                    <a:bodyPr/>
                    <a:lstStyle/>
                    <a:p>
                      <a:pPr algn="l" fontAlgn="b"/>
                      <a:r>
                        <a:rPr lang="en-US" sz="1400" b="1" dirty="0" smtClean="0">
                          <a:latin typeface="+mn-lt"/>
                        </a:rPr>
                        <a:t>10</a:t>
                      </a:r>
                      <a:r>
                        <a:rPr lang="en-US" sz="1400" b="1" i="0" u="none" strike="noStrike" dirty="0" smtClean="0">
                          <a:solidFill>
                            <a:srgbClr val="000000"/>
                          </a:solidFill>
                          <a:effectLst/>
                          <a:latin typeface="+mn-lt"/>
                        </a:rPr>
                        <a:t>.2.1.1</a:t>
                      </a:r>
                    </a:p>
                    <a:p>
                      <a:pPr algn="l" fontAlgn="b"/>
                      <a:endParaRPr lang="en-US" sz="1400" b="1" i="0" u="none" strike="noStrike" dirty="0" smtClean="0">
                        <a:solidFill>
                          <a:srgbClr val="000000"/>
                        </a:solidFill>
                        <a:effectLst/>
                        <a:latin typeface="+mn-lt"/>
                      </a:endParaRPr>
                    </a:p>
                    <a:p>
                      <a:pPr algn="l" fontAlgn="b"/>
                      <a:endParaRPr lang="en-US" sz="1400" b="1" i="0" u="none" strike="noStrike" dirty="0" smtClean="0">
                        <a:solidFill>
                          <a:srgbClr val="000000"/>
                        </a:solidFill>
                        <a:effectLst/>
                        <a:latin typeface="+mn-lt"/>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mn-lt"/>
                        </a:rPr>
                        <a:t>Hypertext Transfer Protocol (HTTP)</a:t>
                      </a:r>
                    </a:p>
                    <a:p>
                      <a:pPr algn="l" fontAlgn="b"/>
                      <a:r>
                        <a:rPr lang="en-US" sz="1600" b="0" i="0" u="none" strike="noStrike" dirty="0" smtClean="0">
                          <a:solidFill>
                            <a:srgbClr val="000000"/>
                          </a:solidFill>
                          <a:effectLst/>
                          <a:latin typeface="+mn-lt"/>
                        </a:rPr>
                        <a:t>Simple Mail Transfer Protocol (SMTP)</a:t>
                      </a:r>
                    </a:p>
                    <a:p>
                      <a:pPr algn="l" fontAlgn="b"/>
                      <a:r>
                        <a:rPr lang="en-US" sz="1600" b="0" i="0" u="none" strike="noStrike" dirty="0" smtClean="0">
                          <a:solidFill>
                            <a:srgbClr val="000000"/>
                          </a:solidFill>
                          <a:effectLst/>
                          <a:latin typeface="+mn-lt"/>
                        </a:rPr>
                        <a:t>Post Office Protocol (POP)</a:t>
                      </a:r>
                      <a:endParaRPr lang="en-US" sz="1600" b="0" i="0" u="none" strike="noStrike" dirty="0">
                        <a:solidFill>
                          <a:srgbClr val="000000"/>
                        </a:solidFill>
                        <a:effectLst/>
                        <a:latin typeface="+mn-lt"/>
                      </a:endParaRPr>
                    </a:p>
                  </a:txBody>
                  <a:tcPr marL="9526" marR="9526" marT="9527" marB="0" anchor="b">
                    <a:lnL>
                      <a:noFill/>
                    </a:lnL>
                    <a:lnR>
                      <a:noFill/>
                    </a:lnR>
                    <a:lnT>
                      <a:noFill/>
                    </a:lnT>
                    <a:lnB>
                      <a:noFill/>
                    </a:lnB>
                    <a:lnTlToBr>
                      <a:noFill/>
                    </a:lnTlToBr>
                    <a:lnBlToTr>
                      <a:noFill/>
                    </a:lnBlToTr>
                    <a:solidFill>
                      <a:srgbClr val="C5D9F1"/>
                    </a:solidFill>
                  </a:tcPr>
                </a:tc>
              </a:tr>
              <a:tr h="257919">
                <a:tc>
                  <a:txBody>
                    <a:bodyPr/>
                    <a:lstStyle/>
                    <a:p>
                      <a:pPr algn="l" fontAlgn="b"/>
                      <a:r>
                        <a:rPr lang="en-US" sz="1400" b="1" i="0" u="none" strike="noStrike" dirty="0" smtClean="0">
                          <a:solidFill>
                            <a:srgbClr val="000000"/>
                          </a:solidFill>
                          <a:effectLst/>
                          <a:latin typeface="+mn-lt"/>
                        </a:rPr>
                        <a:t>10.2.1.3</a:t>
                      </a:r>
                    </a:p>
                    <a:p>
                      <a:pPr algn="l" fontAlgn="b"/>
                      <a:endParaRPr lang="en-US" sz="1400" b="1" i="0" u="none" strike="noStrike" dirty="0" smtClean="0">
                        <a:solidFill>
                          <a:srgbClr val="000000"/>
                        </a:solidFill>
                        <a:effectLst/>
                        <a:latin typeface="+mn-lt"/>
                      </a:endParaRPr>
                    </a:p>
                    <a:p>
                      <a:pPr algn="l" fontAlgn="b"/>
                      <a:endParaRPr lang="en-US" sz="1400" b="1" i="0" u="none" strike="noStrike" dirty="0" smtClean="0">
                        <a:solidFill>
                          <a:srgbClr val="000000"/>
                        </a:solidFill>
                        <a:effectLst/>
                        <a:latin typeface="+mn-lt"/>
                      </a:endParaRPr>
                    </a:p>
                    <a:p>
                      <a:pPr algn="l" fontAlgn="b"/>
                      <a:endParaRPr lang="en-US" sz="1400" b="1" i="0" u="none" strike="noStrike" dirty="0" smtClean="0">
                        <a:solidFill>
                          <a:srgbClr val="000000"/>
                        </a:solidFill>
                        <a:effectLst/>
                        <a:latin typeface="+mn-lt"/>
                      </a:endParaRPr>
                    </a:p>
                    <a:p>
                      <a:pPr algn="l" fontAlgn="b"/>
                      <a:endParaRPr lang="en-US" sz="1400" b="1" i="0" u="none" strike="noStrike" dirty="0">
                        <a:solidFill>
                          <a:srgbClr val="000000"/>
                        </a:solidFill>
                        <a:effectLst/>
                        <a:latin typeface="+mn-lt"/>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mn-lt"/>
                        </a:rPr>
                        <a:t>HTTP</a:t>
                      </a:r>
                    </a:p>
                    <a:p>
                      <a:pPr algn="l" fontAlgn="b"/>
                      <a:r>
                        <a:rPr lang="en-US" sz="1600" b="0" i="0" u="none" strike="noStrike" dirty="0" smtClean="0">
                          <a:solidFill>
                            <a:srgbClr val="000000"/>
                          </a:solidFill>
                          <a:effectLst/>
                          <a:latin typeface="+mn-lt"/>
                        </a:rPr>
                        <a:t>GET</a:t>
                      </a:r>
                    </a:p>
                    <a:p>
                      <a:pPr algn="l" fontAlgn="b"/>
                      <a:r>
                        <a:rPr lang="en-US" sz="1600" b="0" i="0" u="none" strike="noStrike" dirty="0" smtClean="0">
                          <a:solidFill>
                            <a:srgbClr val="000000"/>
                          </a:solidFill>
                          <a:effectLst/>
                          <a:latin typeface="+mn-lt"/>
                        </a:rPr>
                        <a:t>POST</a:t>
                      </a:r>
                    </a:p>
                    <a:p>
                      <a:pPr algn="l" fontAlgn="b"/>
                      <a:r>
                        <a:rPr lang="en-US" sz="1600" b="0" i="0" u="none" strike="noStrike" dirty="0" smtClean="0">
                          <a:solidFill>
                            <a:srgbClr val="000000"/>
                          </a:solidFill>
                          <a:effectLst/>
                          <a:latin typeface="+mn-lt"/>
                        </a:rPr>
                        <a:t>PUT</a:t>
                      </a:r>
                    </a:p>
                    <a:p>
                      <a:pPr algn="l" fontAlgn="b"/>
                      <a:r>
                        <a:rPr lang="en-US" sz="1600" b="0" i="0" u="none" strike="noStrike" dirty="0" smtClean="0">
                          <a:solidFill>
                            <a:srgbClr val="000000"/>
                          </a:solidFill>
                          <a:effectLst/>
                          <a:latin typeface="+mn-lt"/>
                        </a:rPr>
                        <a:t>HTTPS</a:t>
                      </a:r>
                    </a:p>
                  </a:txBody>
                  <a:tcPr marL="9526" marR="9526" marT="9527" marB="0" anchor="b">
                    <a:lnL>
                      <a:noFill/>
                    </a:lnL>
                    <a:lnR>
                      <a:noFill/>
                    </a:lnR>
                    <a:lnT>
                      <a:noFill/>
                    </a:lnT>
                    <a:lnB>
                      <a:noFill/>
                    </a:lnB>
                    <a:lnTlToBr>
                      <a:noFill/>
                    </a:lnTlToBr>
                    <a:lnBlToTr>
                      <a:noFill/>
                    </a:lnBlToTr>
                    <a:solidFill>
                      <a:srgbClr val="DBEEF3"/>
                    </a:solidFill>
                  </a:tcPr>
                </a:tc>
              </a:tr>
              <a:tr h="845781">
                <a:tc>
                  <a:txBody>
                    <a:bodyPr/>
                    <a:lstStyle/>
                    <a:p>
                      <a:pPr algn="l" fontAlgn="b"/>
                      <a:r>
                        <a:rPr lang="en-US" sz="1400" b="1" i="0" u="none" strike="noStrike" dirty="0" smtClean="0">
                          <a:solidFill>
                            <a:srgbClr val="000000"/>
                          </a:solidFill>
                          <a:effectLst/>
                          <a:latin typeface="+mn-lt"/>
                        </a:rPr>
                        <a:t>10.2.1.4</a:t>
                      </a:r>
                    </a:p>
                    <a:p>
                      <a:pPr algn="l" fontAlgn="b"/>
                      <a:endParaRPr lang="en-US" sz="1400" b="1" i="0" u="none" strike="noStrike" dirty="0" smtClean="0">
                        <a:solidFill>
                          <a:srgbClr val="000000"/>
                        </a:solidFill>
                        <a:effectLst/>
                        <a:latin typeface="+mn-lt"/>
                      </a:endParaRPr>
                    </a:p>
                    <a:p>
                      <a:pPr algn="l" fontAlgn="b"/>
                      <a:endParaRPr lang="en-US" sz="1400" b="1" i="0" u="none" strike="noStrike" dirty="0" smtClean="0">
                        <a:solidFill>
                          <a:srgbClr val="000000"/>
                        </a:solidFill>
                        <a:effectLst/>
                        <a:latin typeface="+mn-lt"/>
                      </a:endParaRPr>
                    </a:p>
                    <a:p>
                      <a:pPr algn="l" fontAlgn="b"/>
                      <a:endParaRPr lang="en-US" sz="1400" b="1" i="0" u="none" strike="noStrike" dirty="0" smtClean="0">
                        <a:solidFill>
                          <a:srgbClr val="000000"/>
                        </a:solidFill>
                        <a:effectLst/>
                        <a:latin typeface="+mn-lt"/>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mn-lt"/>
                        </a:rPr>
                        <a:t>Simple Mail Transfer Protocol (SMTP)</a:t>
                      </a:r>
                      <a:r>
                        <a:rPr lang="en-US" sz="1600" b="0" i="0" u="none" strike="noStrike" dirty="0" smtClean="0">
                          <a:solidFill>
                            <a:srgbClr val="000000"/>
                          </a:solidFill>
                          <a:effectLst/>
                          <a:latin typeface="+mn-lt"/>
                        </a:rPr>
                        <a:t> </a:t>
                      </a:r>
                    </a:p>
                    <a:p>
                      <a:pPr algn="l" fontAlgn="b"/>
                      <a:r>
                        <a:rPr lang="en-US" sz="1600" b="0" i="0" u="none" strike="noStrike" dirty="0" smtClean="0">
                          <a:solidFill>
                            <a:srgbClr val="000000"/>
                          </a:solidFill>
                          <a:effectLst/>
                          <a:latin typeface="+mn-lt"/>
                        </a:rPr>
                        <a:t>Post</a:t>
                      </a:r>
                      <a:r>
                        <a:rPr lang="en-US" sz="1600" b="0" i="0" u="none" strike="noStrike" baseline="0" dirty="0" smtClean="0">
                          <a:solidFill>
                            <a:srgbClr val="000000"/>
                          </a:solidFill>
                          <a:effectLst/>
                          <a:latin typeface="+mn-lt"/>
                        </a:rPr>
                        <a:t> Office Protocol (POP)</a:t>
                      </a:r>
                    </a:p>
                    <a:p>
                      <a:pPr algn="l" fontAlgn="b"/>
                      <a:r>
                        <a:rPr lang="en-US" sz="1600" b="0" i="0" u="none" strike="noStrike" baseline="0" dirty="0" smtClean="0">
                          <a:solidFill>
                            <a:srgbClr val="000000"/>
                          </a:solidFill>
                          <a:effectLst/>
                          <a:latin typeface="+mn-lt"/>
                        </a:rPr>
                        <a:t>Internet Message Access Protocol (IMAP)</a:t>
                      </a:r>
                    </a:p>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solidFill>
                            <a:srgbClr val="000000"/>
                          </a:solidFill>
                          <a:effectLst/>
                          <a:latin typeface="+mn-lt"/>
                        </a:rPr>
                        <a:t>Mail User Agent (MUA)</a:t>
                      </a:r>
                    </a:p>
                  </a:txBody>
                  <a:tcPr marL="9526" marR="9526" marT="9527" marB="0" anchor="b">
                    <a:lnL>
                      <a:noFill/>
                    </a:lnL>
                    <a:lnR>
                      <a:noFill/>
                    </a:lnR>
                    <a:lnT>
                      <a:noFill/>
                    </a:lnT>
                    <a:lnB>
                      <a:noFill/>
                    </a:lnB>
                    <a:lnTlToBr>
                      <a:noFill/>
                    </a:lnTlToBr>
                    <a:lnBlToTr>
                      <a:noFill/>
                    </a:lnBlToTr>
                    <a:solidFill>
                      <a:srgbClr val="C5D9F1"/>
                    </a:solidFill>
                  </a:tcPr>
                </a:tc>
              </a:tr>
              <a:tr h="325750">
                <a:tc>
                  <a:txBody>
                    <a:bodyPr/>
                    <a:lstStyle/>
                    <a:p>
                      <a:pPr algn="l" fontAlgn="b"/>
                      <a:r>
                        <a:rPr lang="en-US" sz="1400" b="1" i="0" u="none" strike="noStrike" dirty="0" smtClean="0">
                          <a:solidFill>
                            <a:srgbClr val="000000"/>
                          </a:solidFill>
                          <a:effectLst/>
                          <a:latin typeface="+mn-lt"/>
                        </a:rPr>
                        <a:t>10.2.1.5</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mn-lt"/>
                        </a:rPr>
                        <a:t>Mail Transfer Agent</a:t>
                      </a:r>
                      <a:r>
                        <a:rPr lang="en-US" sz="1600" b="0" i="0" u="none" strike="noStrike" baseline="0" dirty="0" smtClean="0">
                          <a:solidFill>
                            <a:srgbClr val="000000"/>
                          </a:solidFill>
                          <a:effectLst/>
                          <a:latin typeface="+mn-lt"/>
                        </a:rPr>
                        <a:t> (MTA)</a:t>
                      </a:r>
                      <a:endParaRPr lang="en-US" sz="1600" b="0" i="0" u="none" strike="noStrike" dirty="0" smtClean="0">
                        <a:solidFill>
                          <a:srgbClr val="000000"/>
                        </a:solidFill>
                        <a:effectLst/>
                        <a:latin typeface="+mn-lt"/>
                      </a:endParaRPr>
                    </a:p>
                  </a:txBody>
                  <a:tcPr marL="9526" marR="9526" marT="9527" marB="0" anchor="b">
                    <a:lnL>
                      <a:noFill/>
                    </a:lnL>
                    <a:lnR>
                      <a:noFill/>
                    </a:lnR>
                    <a:lnT>
                      <a:noFill/>
                    </a:lnT>
                    <a:lnB>
                      <a:noFill/>
                    </a:lnB>
                    <a:lnTlToBr>
                      <a:noFill/>
                    </a:lnTlToBr>
                    <a:lnBlToTr>
                      <a:noFill/>
                    </a:lnBlToTr>
                    <a:solidFill>
                      <a:srgbClr val="DBEEF3"/>
                    </a:solidFill>
                  </a:tcPr>
                </a:tc>
              </a:tr>
              <a:tr h="367990">
                <a:tc>
                  <a:txBody>
                    <a:bodyPr/>
                    <a:lstStyle/>
                    <a:p>
                      <a:pPr algn="l" fontAlgn="b"/>
                      <a:r>
                        <a:rPr lang="en-US" sz="1400" b="1" i="0" u="none" strike="noStrike" dirty="0" smtClean="0">
                          <a:solidFill>
                            <a:srgbClr val="000000"/>
                          </a:solidFill>
                          <a:effectLst/>
                          <a:latin typeface="+mn-lt"/>
                        </a:rPr>
                        <a:t>10.2.1.6</a:t>
                      </a:r>
                    </a:p>
                  </a:txBody>
                  <a:tcPr marL="9526" marR="9526" marT="9527" marB="0" anchor="b">
                    <a:lnL>
                      <a:noFill/>
                    </a:lnL>
                    <a:lnR>
                      <a:noFill/>
                    </a:lnR>
                    <a:lnT>
                      <a:noFill/>
                    </a:lnT>
                    <a:lnB>
                      <a:noFill/>
                    </a:lnB>
                    <a:lnTlToBr>
                      <a:noFill/>
                    </a:lnTlToBr>
                    <a:lnBlToTr>
                      <a:noFill/>
                    </a:lnBlToTr>
                    <a:solidFill>
                      <a:srgbClr val="C5D9F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mn-lt"/>
                        </a:rPr>
                        <a:t>Mail Delivery</a:t>
                      </a:r>
                      <a:r>
                        <a:rPr lang="en-US" sz="1600" b="0" i="0" u="none" strike="noStrike" baseline="0" dirty="0" smtClean="0">
                          <a:solidFill>
                            <a:srgbClr val="000000"/>
                          </a:solidFill>
                          <a:effectLst/>
                          <a:latin typeface="+mn-lt"/>
                        </a:rPr>
                        <a:t> Agent (MDA)</a:t>
                      </a:r>
                    </a:p>
                  </a:txBody>
                  <a:tcPr marL="9526" marR="9526" marT="9527" marB="0" anchor="b">
                    <a:lnL>
                      <a:noFill/>
                    </a:lnL>
                    <a:lnR>
                      <a:noFill/>
                    </a:lnR>
                    <a:lnT>
                      <a:noFill/>
                    </a:lnT>
                    <a:lnB>
                      <a:noFill/>
                    </a:lnB>
                    <a:lnTlToBr>
                      <a:noFill/>
                    </a:lnTlToBr>
                    <a:lnBlToTr>
                      <a:noFill/>
                    </a:lnBlToTr>
                    <a:solidFill>
                      <a:srgbClr val="C5D9F1"/>
                    </a:solidFill>
                  </a:tcPr>
                </a:tc>
              </a:tr>
              <a:tr h="472603">
                <a:tc>
                  <a:txBody>
                    <a:bodyPr/>
                    <a:lstStyle/>
                    <a:p>
                      <a:pPr algn="l" fontAlgn="b"/>
                      <a:r>
                        <a:rPr lang="en-US" sz="1400" b="1" i="0" u="none" strike="noStrike" dirty="0" smtClean="0">
                          <a:solidFill>
                            <a:srgbClr val="000000"/>
                          </a:solidFill>
                          <a:effectLst/>
                          <a:latin typeface="+mn-lt"/>
                        </a:rPr>
                        <a:t>10.2.2.1</a:t>
                      </a:r>
                    </a:p>
                    <a:p>
                      <a:pPr algn="l" fontAlgn="b"/>
                      <a:endParaRPr lang="en-US" sz="1400" b="1" i="0" u="none" strike="noStrike" dirty="0" smtClean="0">
                        <a:solidFill>
                          <a:srgbClr val="000000"/>
                        </a:solidFill>
                        <a:effectLst/>
                        <a:latin typeface="+mn-lt"/>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mn-lt"/>
                        </a:rPr>
                        <a:t>Domain</a:t>
                      </a:r>
                      <a:r>
                        <a:rPr lang="en-US" sz="1600" b="0" i="0" u="none" strike="noStrike" baseline="0" dirty="0" smtClean="0">
                          <a:solidFill>
                            <a:srgbClr val="000000"/>
                          </a:solidFill>
                          <a:effectLst/>
                          <a:latin typeface="+mn-lt"/>
                        </a:rPr>
                        <a:t> Names</a:t>
                      </a:r>
                    </a:p>
                    <a:p>
                      <a:pPr algn="l" fontAlgn="b"/>
                      <a:r>
                        <a:rPr lang="en-US" sz="1600" b="0" i="0" u="none" strike="noStrike" baseline="0" dirty="0" smtClean="0">
                          <a:solidFill>
                            <a:srgbClr val="000000"/>
                          </a:solidFill>
                          <a:effectLst/>
                          <a:latin typeface="+mn-lt"/>
                        </a:rPr>
                        <a:t>Domain Name System (DNS)</a:t>
                      </a:r>
                    </a:p>
                  </a:txBody>
                  <a:tcPr marL="9526" marR="9526" marT="9527" marB="0" anchor="b">
                    <a:lnL>
                      <a:noFill/>
                    </a:lnL>
                    <a:lnR>
                      <a:noFill/>
                    </a:lnR>
                    <a:lnT>
                      <a:noFill/>
                    </a:lnT>
                    <a:lnB>
                      <a:noFill/>
                    </a:lnB>
                    <a:lnTlToBr>
                      <a:noFill/>
                    </a:lnTlToBr>
                    <a:lnBlToTr>
                      <a:noFill/>
                    </a:lnBlToTr>
                    <a:solidFill>
                      <a:srgbClr val="DBEEF3"/>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Grp="1" noChangeArrowheads="1"/>
          </p:cNvSpPr>
          <p:nvPr>
            <p:ph type="title" idx="4294967295"/>
          </p:nvPr>
        </p:nvSpPr>
        <p:spPr>
          <a:xfrm>
            <a:off x="462177" y="375425"/>
            <a:ext cx="8145462" cy="838200"/>
          </a:xfrm>
        </p:spPr>
        <p:txBody>
          <a:bodyPr/>
          <a:lstStyle/>
          <a:p>
            <a:pPr eaLnBrk="1" hangingPunct="1"/>
            <a:r>
              <a:rPr lang="en-US" dirty="0" smtClean="0"/>
              <a:t>Chapter 10: </a:t>
            </a:r>
            <a:r>
              <a:rPr lang="en-US" dirty="0"/>
              <a:t>New Terms (cont.) </a:t>
            </a:r>
            <a:endParaRPr lang="en-US" dirty="0" smtClean="0"/>
          </a:p>
        </p:txBody>
      </p:sp>
      <p:sp>
        <p:nvSpPr>
          <p:cNvPr id="10243" name="Rectangle 34"/>
          <p:cNvSpPr>
            <a:spLocks noGrp="1" noChangeArrowheads="1"/>
          </p:cNvSpPr>
          <p:nvPr>
            <p:ph type="body" idx="4294967295"/>
          </p:nvPr>
        </p:nvSpPr>
        <p:spPr>
          <a:xfrm>
            <a:off x="559945" y="1301496"/>
            <a:ext cx="7940675" cy="360556"/>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2648608772"/>
              </p:ext>
            </p:extLst>
          </p:nvPr>
        </p:nvGraphicFramePr>
        <p:xfrm>
          <a:off x="647435" y="1739589"/>
          <a:ext cx="7718425" cy="4221496"/>
        </p:xfrm>
        <a:graphic>
          <a:graphicData uri="http://schemas.openxmlformats.org/drawingml/2006/table">
            <a:tbl>
              <a:tblPr/>
              <a:tblGrid>
                <a:gridCol w="1359016"/>
                <a:gridCol w="6359409"/>
              </a:tblGrid>
              <a:tr h="1131202">
                <a:tc>
                  <a:txBody>
                    <a:bodyPr/>
                    <a:lstStyle/>
                    <a:p>
                      <a:pPr algn="l" fontAlgn="b"/>
                      <a:r>
                        <a:rPr lang="en-US" sz="1400" b="1" i="0" u="none" strike="noStrike" dirty="0" smtClean="0">
                          <a:solidFill>
                            <a:srgbClr val="000000"/>
                          </a:solidFill>
                          <a:effectLst/>
                          <a:latin typeface="Arial"/>
                        </a:rPr>
                        <a:t>10.2.2.2</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A</a:t>
                      </a:r>
                    </a:p>
                    <a:p>
                      <a:pPr algn="l" fontAlgn="b"/>
                      <a:r>
                        <a:rPr lang="en-US" sz="1600" b="0" i="0" u="none" strike="noStrike" baseline="0" dirty="0" smtClean="0">
                          <a:solidFill>
                            <a:srgbClr val="000000"/>
                          </a:solidFill>
                          <a:effectLst/>
                          <a:latin typeface="Arial"/>
                        </a:rPr>
                        <a:t>NS</a:t>
                      </a:r>
                    </a:p>
                    <a:p>
                      <a:pPr algn="l" fontAlgn="b"/>
                      <a:r>
                        <a:rPr lang="en-US" sz="1600" b="0" i="0" u="none" strike="noStrike" baseline="0" dirty="0" smtClean="0">
                          <a:solidFill>
                            <a:srgbClr val="000000"/>
                          </a:solidFill>
                          <a:effectLst/>
                          <a:latin typeface="Arial"/>
                        </a:rPr>
                        <a:t>CNAME</a:t>
                      </a:r>
                    </a:p>
                    <a:p>
                      <a:pPr algn="l" fontAlgn="b"/>
                      <a:r>
                        <a:rPr lang="en-US" sz="1600" b="0" i="0" u="none" strike="noStrike" baseline="0" dirty="0" smtClean="0">
                          <a:solidFill>
                            <a:srgbClr val="000000"/>
                          </a:solidFill>
                          <a:effectLst/>
                          <a:latin typeface="Arial"/>
                        </a:rPr>
                        <a:t>MX</a:t>
                      </a:r>
                    </a:p>
                    <a:p>
                      <a:pPr algn="l" fontAlgn="b"/>
                      <a:r>
                        <a:rPr lang="en-US" sz="1600" b="1" i="0" kern="1200" dirty="0" err="1" smtClean="0">
                          <a:solidFill>
                            <a:schemeClr val="tx1"/>
                          </a:solidFill>
                          <a:effectLst/>
                          <a:latin typeface="+mn-lt"/>
                          <a:ea typeface="+mn-ea"/>
                          <a:cs typeface="+mn-cs"/>
                        </a:rPr>
                        <a:t>ipconfig</a:t>
                      </a:r>
                      <a:r>
                        <a:rPr lang="en-US" sz="1600" b="1" i="0" kern="1200" dirty="0" smtClean="0">
                          <a:solidFill>
                            <a:schemeClr val="tx1"/>
                          </a:solidFill>
                          <a:effectLst/>
                          <a:latin typeface="+mn-lt"/>
                          <a:ea typeface="+mn-ea"/>
                          <a:cs typeface="+mn-cs"/>
                        </a:rPr>
                        <a:t> /</a:t>
                      </a:r>
                      <a:r>
                        <a:rPr lang="en-US" sz="1600" b="1" i="0" kern="1200" dirty="0" err="1" smtClean="0">
                          <a:solidFill>
                            <a:schemeClr val="tx1"/>
                          </a:solidFill>
                          <a:effectLst/>
                          <a:latin typeface="+mn-lt"/>
                          <a:ea typeface="+mn-ea"/>
                          <a:cs typeface="+mn-cs"/>
                        </a:rPr>
                        <a:t>displaydns</a:t>
                      </a:r>
                      <a:endParaRPr lang="en-US" sz="1600" b="0" i="0" u="none" strike="noStrike" dirty="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480987">
                <a:tc>
                  <a:txBody>
                    <a:bodyPr/>
                    <a:lstStyle/>
                    <a:p>
                      <a:pPr algn="l" fontAlgn="b"/>
                      <a:r>
                        <a:rPr lang="en-US" sz="1400" b="1" i="0" u="none" strike="noStrike" dirty="0" smtClean="0">
                          <a:solidFill>
                            <a:srgbClr val="000000"/>
                          </a:solidFill>
                          <a:effectLst/>
                          <a:latin typeface="Arial"/>
                        </a:rPr>
                        <a:t>10.2.2.3</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Top-level</a:t>
                      </a:r>
                      <a:r>
                        <a:rPr lang="en-US" sz="1600" b="0" i="0" u="none" strike="noStrike" baseline="0" dirty="0" smtClean="0">
                          <a:solidFill>
                            <a:srgbClr val="000000"/>
                          </a:solidFill>
                          <a:effectLst/>
                          <a:latin typeface="Arial"/>
                        </a:rPr>
                        <a:t> Domains</a:t>
                      </a:r>
                    </a:p>
                    <a:p>
                      <a:pPr algn="l" fontAlgn="b"/>
                      <a:r>
                        <a:rPr lang="en-US" sz="1600" b="0" i="0" u="none" strike="noStrike" baseline="0" dirty="0" smtClean="0">
                          <a:solidFill>
                            <a:srgbClr val="000000"/>
                          </a:solidFill>
                          <a:effectLst/>
                          <a:latin typeface="Arial"/>
                        </a:rPr>
                        <a:t>Second-level Domains</a:t>
                      </a:r>
                    </a:p>
                    <a:p>
                      <a:pPr algn="l" fontAlgn="b"/>
                      <a:r>
                        <a:rPr lang="en-US" sz="1600" b="0" i="0" u="none" strike="noStrike" baseline="0" dirty="0" smtClean="0">
                          <a:solidFill>
                            <a:srgbClr val="000000"/>
                          </a:solidFill>
                          <a:effectLst/>
                          <a:latin typeface="Arial"/>
                        </a:rPr>
                        <a:t>Lower Level Domains</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r>
              <a:tr h="163999">
                <a:tc>
                  <a:txBody>
                    <a:bodyPr/>
                    <a:lstStyle/>
                    <a:p>
                      <a:pPr algn="l" fontAlgn="b"/>
                      <a:r>
                        <a:rPr lang="en-US" sz="1400" b="1" i="0" u="none" strike="noStrike" dirty="0" smtClean="0">
                          <a:solidFill>
                            <a:srgbClr val="000000"/>
                          </a:solidFill>
                          <a:effectLst/>
                          <a:latin typeface="Arial"/>
                        </a:rPr>
                        <a:t>10.2.2.4</a:t>
                      </a: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err="1" smtClean="0">
                          <a:solidFill>
                            <a:srgbClr val="000000"/>
                          </a:solidFill>
                          <a:effectLst/>
                          <a:latin typeface="Arial"/>
                        </a:rPr>
                        <a:t>nslookup</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163999">
                <a:tc>
                  <a:txBody>
                    <a:bodyPr/>
                    <a:lstStyle/>
                    <a:p>
                      <a:pPr algn="l" fontAlgn="b"/>
                      <a:r>
                        <a:rPr lang="en-US" sz="1400" b="1" i="0" u="none" strike="noStrike" dirty="0" smtClean="0">
                          <a:solidFill>
                            <a:srgbClr val="000000"/>
                          </a:solidFill>
                          <a:effectLst/>
                          <a:latin typeface="Arial"/>
                        </a:rPr>
                        <a:t>10.2.2.6</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Dynamic</a:t>
                      </a:r>
                      <a:r>
                        <a:rPr lang="en-US" sz="1600" b="0" i="0" u="none" strike="noStrike" baseline="0" dirty="0" smtClean="0">
                          <a:solidFill>
                            <a:srgbClr val="000000"/>
                          </a:solidFill>
                          <a:effectLst/>
                          <a:latin typeface="Arial"/>
                        </a:rPr>
                        <a:t> Host Configuration Protocol (DHCP)</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r>
              <a:tr h="639481">
                <a:tc>
                  <a:txBody>
                    <a:bodyPr/>
                    <a:lstStyle/>
                    <a:p>
                      <a:pPr algn="l" fontAlgn="b"/>
                      <a:r>
                        <a:rPr lang="en-US" sz="1400" b="1" i="0" u="none" strike="noStrike" dirty="0" smtClean="0">
                          <a:solidFill>
                            <a:srgbClr val="000000"/>
                          </a:solidFill>
                          <a:effectLst/>
                          <a:latin typeface="Arial"/>
                        </a:rPr>
                        <a:t>10.2.2.7</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DHCP Discovery</a:t>
                      </a:r>
                    </a:p>
                    <a:p>
                      <a:pPr algn="l" fontAlgn="b"/>
                      <a:r>
                        <a:rPr lang="en-US" sz="1600" b="0" i="0" u="none" strike="noStrike" dirty="0" smtClean="0">
                          <a:solidFill>
                            <a:srgbClr val="000000"/>
                          </a:solidFill>
                          <a:effectLst/>
                          <a:latin typeface="Arial"/>
                        </a:rPr>
                        <a:t>DHCP Offer</a:t>
                      </a:r>
                    </a:p>
                    <a:p>
                      <a:pPr algn="l" fontAlgn="b"/>
                      <a:r>
                        <a:rPr lang="en-US" sz="1600" b="0" i="0" u="none" strike="noStrike" dirty="0" smtClean="0">
                          <a:solidFill>
                            <a:srgbClr val="000000"/>
                          </a:solidFill>
                          <a:effectLst/>
                          <a:latin typeface="Arial"/>
                        </a:rPr>
                        <a:t>DHCP Request</a:t>
                      </a:r>
                    </a:p>
                    <a:p>
                      <a:pPr algn="l" fontAlgn="b"/>
                      <a:r>
                        <a:rPr lang="en-US" sz="1600" b="0" i="0" u="none" strike="noStrike" dirty="0" smtClean="0">
                          <a:solidFill>
                            <a:srgbClr val="000000"/>
                          </a:solidFill>
                          <a:effectLst/>
                          <a:latin typeface="Arial"/>
                        </a:rPr>
                        <a:t>DHCP</a:t>
                      </a:r>
                      <a:r>
                        <a:rPr lang="en-US" sz="1600" b="0" i="0" u="none" strike="noStrike" baseline="0" dirty="0" smtClean="0">
                          <a:solidFill>
                            <a:srgbClr val="000000"/>
                          </a:solidFill>
                          <a:effectLst/>
                          <a:latin typeface="Arial"/>
                        </a:rPr>
                        <a:t> Acknowledgement</a:t>
                      </a:r>
                      <a:endParaRPr lang="en-US" sz="1600" b="0" i="0" u="none" strike="noStrike" dirty="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163999">
                <a:tc>
                  <a:txBody>
                    <a:bodyPr/>
                    <a:lstStyle/>
                    <a:p>
                      <a:pPr algn="l" fontAlgn="b"/>
                      <a:r>
                        <a:rPr lang="en-US" sz="1400" b="1" i="0" u="none" strike="noStrike" dirty="0" smtClean="0">
                          <a:solidFill>
                            <a:srgbClr val="000000"/>
                          </a:solidFill>
                          <a:effectLst/>
                          <a:latin typeface="Arial"/>
                        </a:rPr>
                        <a:t>10.2.3.1</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File Transfer Protocol (FTP)</a:t>
                      </a:r>
                    </a:p>
                  </a:txBody>
                  <a:tcPr marL="9526" marR="9526" marT="9527" marB="0" anchor="b">
                    <a:lnL>
                      <a:noFill/>
                    </a:lnL>
                    <a:lnR>
                      <a:noFill/>
                    </a:lnR>
                    <a:lnT>
                      <a:noFill/>
                    </a:lnT>
                    <a:lnB>
                      <a:noFill/>
                    </a:lnB>
                    <a:lnTlToBr>
                      <a:noFill/>
                    </a:lnTlToBr>
                    <a:lnBlToTr>
                      <a:noFill/>
                    </a:lnBlToTr>
                    <a:solidFill>
                      <a:srgbClr val="DBEEF3"/>
                    </a:solidFill>
                  </a:tcPr>
                </a:tc>
              </a:tr>
              <a:tr h="180400">
                <a:tc>
                  <a:txBody>
                    <a:bodyPr/>
                    <a:lstStyle/>
                    <a:p>
                      <a:pPr algn="l" fontAlgn="b"/>
                      <a:r>
                        <a:rPr lang="en-US" sz="1400" b="1" i="0" u="none" strike="noStrike" dirty="0" smtClean="0">
                          <a:solidFill>
                            <a:srgbClr val="000000"/>
                          </a:solidFill>
                          <a:effectLst/>
                          <a:latin typeface="Arial"/>
                        </a:rPr>
                        <a:t>10.2.3.4</a:t>
                      </a: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Server</a:t>
                      </a:r>
                      <a:r>
                        <a:rPr lang="en-US" sz="1600" b="0" i="0" u="none" strike="noStrike" baseline="0" dirty="0" smtClean="0">
                          <a:solidFill>
                            <a:srgbClr val="000000"/>
                          </a:solidFill>
                          <a:effectLst/>
                          <a:latin typeface="Arial"/>
                        </a:rPr>
                        <a:t> Message Block (SMB)</a:t>
                      </a:r>
                    </a:p>
                  </a:txBody>
                  <a:tcPr marL="9526" marR="9526" marT="9527" marB="0" anchor="b">
                    <a:lnL>
                      <a:noFill/>
                    </a:lnL>
                    <a:lnR>
                      <a:noFill/>
                    </a:lnR>
                    <a:lnT>
                      <a:noFill/>
                    </a:lnT>
                    <a:lnB>
                      <a:noFill/>
                    </a:lnB>
                    <a:lnTlToBr>
                      <a:noFill/>
                    </a:lnTlToBr>
                    <a:lnBlToTr>
                      <a:noFill/>
                    </a:lnBlToTr>
                    <a:solidFill>
                      <a:srgbClr val="C5D9F1"/>
                    </a:solidFill>
                  </a:tcPr>
                </a:tc>
              </a:tr>
              <a:tr h="180400">
                <a:tc>
                  <a:txBody>
                    <a:bodyPr/>
                    <a:lstStyle/>
                    <a:p>
                      <a:pPr algn="l" fontAlgn="b"/>
                      <a:r>
                        <a:rPr lang="en-US" sz="1400" b="1" i="0" u="none" strike="noStrike" dirty="0" smtClean="0">
                          <a:solidFill>
                            <a:srgbClr val="000000"/>
                          </a:solidFill>
                          <a:effectLst/>
                          <a:latin typeface="Arial"/>
                        </a:rPr>
                        <a:t>10.3.1.1</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Bring Your Own Device (BYOD)</a:t>
                      </a:r>
                      <a:endParaRPr lang="en-US" sz="1600" b="0" i="0" u="none" strike="noStrike" dirty="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r>
            </a:tbl>
          </a:graphicData>
        </a:graphic>
      </p:graphicFrame>
    </p:spTree>
    <p:extLst>
      <p:ext uri="{BB962C8B-B14F-4D97-AF65-F5344CB8AC3E}">
        <p14:creationId xmlns:p14="http://schemas.microsoft.com/office/powerpoint/2010/main" val="2225927193"/>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17417" y="1685389"/>
            <a:ext cx="7940675" cy="4125951"/>
          </a:xfrm>
        </p:spPr>
        <p:txBody>
          <a:bodyPr/>
          <a:lstStyle/>
          <a:p>
            <a:pPr marL="0" indent="0" eaLnBrk="1" hangingPunct="1">
              <a:lnSpc>
                <a:spcPct val="85000"/>
              </a:lnSpc>
              <a:spcBef>
                <a:spcPct val="30000"/>
              </a:spcBef>
              <a:buNone/>
            </a:pPr>
            <a:r>
              <a:rPr lang="en-US" sz="2000" dirty="0"/>
              <a:t>Prior to teaching Chapter </a:t>
            </a:r>
            <a:r>
              <a:rPr lang="en-US" sz="2000" dirty="0" smtClean="0"/>
              <a:t>10, </a:t>
            </a:r>
            <a:r>
              <a:rPr lang="en-US" sz="2000" dirty="0"/>
              <a:t>the instructor should:</a:t>
            </a:r>
          </a:p>
          <a:p>
            <a:pPr eaLnBrk="1" hangingPunct="1">
              <a:lnSpc>
                <a:spcPct val="85000"/>
              </a:lnSpc>
              <a:spcBef>
                <a:spcPct val="30000"/>
              </a:spcBef>
            </a:pPr>
            <a:r>
              <a:rPr lang="en-US" sz="2000" dirty="0"/>
              <a:t>Complete Chapter </a:t>
            </a:r>
            <a:r>
              <a:rPr lang="en-US" sz="2000" dirty="0" smtClean="0"/>
              <a:t>10 Assessment. </a:t>
            </a:r>
            <a:endParaRPr lang="en-US" sz="2000" dirty="0"/>
          </a:p>
          <a:p>
            <a:pPr eaLnBrk="1" hangingPunct="1">
              <a:lnSpc>
                <a:spcPct val="85000"/>
              </a:lnSpc>
              <a:spcBef>
                <a:spcPct val="30000"/>
              </a:spcBef>
            </a:pPr>
            <a:r>
              <a:rPr lang="en-US" sz="2000" dirty="0"/>
              <a:t>Ensure that this chapter becomes as hand-on as possible.</a:t>
            </a:r>
          </a:p>
          <a:p>
            <a:pPr eaLnBrk="1" hangingPunct="1">
              <a:lnSpc>
                <a:spcPct val="85000"/>
              </a:lnSpc>
              <a:spcBef>
                <a:spcPct val="30000"/>
              </a:spcBef>
            </a:pPr>
            <a:r>
              <a:rPr lang="en-CA" sz="2000" dirty="0"/>
              <a:t>Review the OSI and TCP/IP models and how the layers map from one model to the other.</a:t>
            </a:r>
          </a:p>
          <a:p>
            <a:pPr eaLnBrk="1" hangingPunct="1">
              <a:lnSpc>
                <a:spcPct val="85000"/>
              </a:lnSpc>
              <a:spcBef>
                <a:spcPct val="30000"/>
              </a:spcBef>
            </a:pPr>
            <a:endParaRPr lang="en-US" sz="2000" dirty="0" smtClean="0"/>
          </a:p>
          <a:p>
            <a:pPr eaLnBrk="1" hangingPunct="1">
              <a:lnSpc>
                <a:spcPct val="85000"/>
              </a:lnSpc>
              <a:spcBef>
                <a:spcPct val="30000"/>
              </a:spcBef>
            </a:pPr>
            <a:endParaRPr lang="en-CA" sz="2000" dirty="0" smtClean="0"/>
          </a:p>
        </p:txBody>
      </p:sp>
      <p:sp>
        <p:nvSpPr>
          <p:cNvPr id="4" name="Rectangle 33"/>
          <p:cNvSpPr txBox="1">
            <a:spLocks noChangeArrowheads="1"/>
          </p:cNvSpPr>
          <p:nvPr/>
        </p:nvSpPr>
        <p:spPr bwMode="auto">
          <a:xfrm>
            <a:off x="474885" y="471377"/>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latin typeface="+mj-lt"/>
                <a:ea typeface="+mj-ea"/>
                <a:cs typeface="+mj-cs"/>
              </a:rPr>
              <a:t>Best Practices</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98542" y="1621594"/>
            <a:ext cx="7940675" cy="4705815"/>
          </a:xfrm>
        </p:spPr>
        <p:txBody>
          <a:bodyPr/>
          <a:lstStyle/>
          <a:p>
            <a:r>
              <a:rPr lang="en-US" sz="2000" dirty="0" smtClean="0"/>
              <a:t>The </a:t>
            </a:r>
            <a:r>
              <a:rPr lang="en-US" sz="2000" dirty="0"/>
              <a:t>Application layer is where data enters the data network. Use a short discussion to introduce many well-known internet/network applications. Examples include web-browsers, e-mail, telnet, etc. </a:t>
            </a:r>
            <a:endParaRPr lang="en-US" sz="2000" dirty="0" smtClean="0"/>
          </a:p>
          <a:p>
            <a:r>
              <a:rPr lang="en-US" sz="2000" dirty="0" smtClean="0"/>
              <a:t>Discuss </a:t>
            </a:r>
            <a:r>
              <a:rPr lang="en-US" sz="2000" dirty="0"/>
              <a:t>the "big picture" of how clients and servers interact to transport application-generated data to and from the user desktop. Also, discuss how data from many different applications are transported over networks simultaneously</a:t>
            </a:r>
            <a:r>
              <a:rPr lang="en-US" sz="2000" dirty="0" smtClean="0"/>
              <a:t>.</a:t>
            </a:r>
          </a:p>
          <a:p>
            <a:r>
              <a:rPr lang="en-CA" sz="2000" dirty="0" smtClean="0"/>
              <a:t>Describe </a:t>
            </a:r>
            <a:r>
              <a:rPr lang="en-CA" sz="2000" dirty="0"/>
              <a:t>major TCP/IP application layer protocols</a:t>
            </a:r>
            <a:r>
              <a:rPr lang="en-CA" sz="2000" dirty="0" smtClean="0"/>
              <a:t>.</a:t>
            </a:r>
            <a:endParaRPr lang="en-US" sz="2000" dirty="0"/>
          </a:p>
          <a:p>
            <a:r>
              <a:rPr lang="en-CA" sz="2000" dirty="0"/>
              <a:t>Describe application layer services on an OS. (</a:t>
            </a:r>
            <a:r>
              <a:rPr lang="en-US" sz="2000" dirty="0"/>
              <a:t>SMTP, POP3, HTTP, FTP</a:t>
            </a:r>
            <a:r>
              <a:rPr lang="en-US" sz="2000" dirty="0" smtClean="0"/>
              <a:t>).</a:t>
            </a:r>
            <a:endParaRPr lang="en-US" sz="2000" dirty="0"/>
          </a:p>
          <a:p>
            <a:endParaRPr lang="en-US" sz="2000" dirty="0" smtClean="0"/>
          </a:p>
        </p:txBody>
      </p:sp>
      <p:sp>
        <p:nvSpPr>
          <p:cNvPr id="4" name="Rectangle 33"/>
          <p:cNvSpPr txBox="1">
            <a:spLocks noChangeArrowheads="1"/>
          </p:cNvSpPr>
          <p:nvPr/>
        </p:nvSpPr>
        <p:spPr bwMode="auto">
          <a:xfrm>
            <a:off x="496149" y="407581"/>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latin typeface="+mj-lt"/>
                <a:ea typeface="+mj-ea"/>
                <a:cs typeface="+mj-cs"/>
              </a:rPr>
              <a:t>Best </a:t>
            </a:r>
            <a:r>
              <a:rPr lang="en-US" sz="3200" kern="0" dirty="0" smtClean="0">
                <a:solidFill>
                  <a:srgbClr val="708CA1"/>
                </a:solidFill>
                <a:latin typeface="+mj-lt"/>
                <a:ea typeface="+mj-ea"/>
                <a:cs typeface="+mj-cs"/>
              </a:rPr>
              <a:t>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196369220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28051" y="1495301"/>
            <a:ext cx="7940675" cy="4315522"/>
          </a:xfrm>
        </p:spPr>
        <p:txBody>
          <a:bodyPr/>
          <a:lstStyle/>
          <a:p>
            <a:r>
              <a:rPr lang="en-US" sz="2000" dirty="0"/>
              <a:t>Students may have difficulty distinguishing between </a:t>
            </a:r>
            <a:r>
              <a:rPr lang="en-US" sz="2000" dirty="0" smtClean="0"/>
              <a:t>two applications and Application layer software. </a:t>
            </a:r>
            <a:r>
              <a:rPr lang="en-US" sz="2000" dirty="0"/>
              <a:t>Be sure to indicate that an application is any computer program that is used to complete a task, whereas Application layer software is the software necessary to format data for the network.</a:t>
            </a:r>
            <a:endParaRPr lang="en-CA" sz="2000" dirty="0" smtClean="0"/>
          </a:p>
          <a:p>
            <a:r>
              <a:rPr lang="en-CA" sz="2000" dirty="0" smtClean="0"/>
              <a:t>Describe </a:t>
            </a:r>
            <a:r>
              <a:rPr lang="en-CA" sz="2000" dirty="0"/>
              <a:t>applications in the context of (1) interacting with a person and (2) interacting with end-user applications. Accentuate difference between an application interacting with a person with interacting with a service or </a:t>
            </a:r>
            <a:r>
              <a:rPr lang="en-CA" sz="2000" dirty="0" smtClean="0"/>
              <a:t>application. </a:t>
            </a:r>
          </a:p>
          <a:p>
            <a:r>
              <a:rPr lang="en-CA" sz="2000" dirty="0" smtClean="0"/>
              <a:t>Drill </a:t>
            </a:r>
            <a:r>
              <a:rPr lang="en-CA" sz="2000" dirty="0"/>
              <a:t>down on applications and services and how they interface with protocols.</a:t>
            </a:r>
            <a:endParaRPr lang="en-US" sz="2000" dirty="0"/>
          </a:p>
        </p:txBody>
      </p:sp>
      <p:sp>
        <p:nvSpPr>
          <p:cNvPr id="4" name="Rectangle 33"/>
          <p:cNvSpPr txBox="1">
            <a:spLocks noChangeArrowheads="1"/>
          </p:cNvSpPr>
          <p:nvPr/>
        </p:nvSpPr>
        <p:spPr bwMode="auto">
          <a:xfrm>
            <a:off x="453620" y="369460"/>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rPr>
              <a:t>Best 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342096120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492215" y="1664124"/>
            <a:ext cx="7940675" cy="4616605"/>
          </a:xfrm>
        </p:spPr>
        <p:txBody>
          <a:bodyPr/>
          <a:lstStyle/>
          <a:p>
            <a:r>
              <a:rPr lang="en-US" sz="2000" dirty="0"/>
              <a:t>Use a network protocol analyzer such as </a:t>
            </a:r>
            <a:r>
              <a:rPr lang="en-US" sz="2000" dirty="0" err="1"/>
              <a:t>Wireshark</a:t>
            </a:r>
            <a:r>
              <a:rPr lang="en-US" sz="2000" dirty="0"/>
              <a:t> to display the many different types of traffic on a network at any given time. </a:t>
            </a:r>
            <a:r>
              <a:rPr lang="en-US" sz="2000" dirty="0" smtClean="0"/>
              <a:t>Although </a:t>
            </a:r>
            <a:r>
              <a:rPr lang="en-US" sz="2000" dirty="0"/>
              <a:t>the output will initially seem chaotic, explain to your class that over the course of this chapter and the course, they will learn about many of the protocols in the capture and the information displayed by the analyzer. Refer back to the information contained in the capture throughout the lecture to clarify topics</a:t>
            </a:r>
            <a:r>
              <a:rPr lang="en-US" sz="2000" dirty="0" smtClean="0"/>
              <a:t>.</a:t>
            </a:r>
          </a:p>
        </p:txBody>
      </p:sp>
      <p:sp>
        <p:nvSpPr>
          <p:cNvPr id="4" name="Rectangle 33"/>
          <p:cNvSpPr txBox="1">
            <a:spLocks noChangeArrowheads="1"/>
          </p:cNvSpPr>
          <p:nvPr/>
        </p:nvSpPr>
        <p:spPr bwMode="auto">
          <a:xfrm>
            <a:off x="442987" y="482010"/>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rPr>
              <a:t>Best 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303796927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49315" y="1610962"/>
            <a:ext cx="7940675" cy="4783874"/>
          </a:xfrm>
        </p:spPr>
        <p:txBody>
          <a:bodyPr/>
          <a:lstStyle/>
          <a:p>
            <a:r>
              <a:rPr lang="en-CA" sz="2000" dirty="0" smtClean="0"/>
              <a:t>Describe </a:t>
            </a:r>
            <a:r>
              <a:rPr lang="en-CA" sz="2000" dirty="0"/>
              <a:t>the peer-to-peer </a:t>
            </a:r>
            <a:r>
              <a:rPr lang="en-CA" sz="2000" dirty="0" smtClean="0"/>
              <a:t>model verses the </a:t>
            </a:r>
            <a:r>
              <a:rPr lang="en-CA" sz="2000" dirty="0"/>
              <a:t>client-server model</a:t>
            </a:r>
            <a:r>
              <a:rPr lang="en-CA" sz="2000" dirty="0" smtClean="0"/>
              <a:t>.</a:t>
            </a:r>
            <a:r>
              <a:rPr lang="en-CA" sz="2000" dirty="0"/>
              <a:t> </a:t>
            </a:r>
            <a:endParaRPr lang="en-US" sz="2000" dirty="0"/>
          </a:p>
          <a:p>
            <a:r>
              <a:rPr lang="en-CA" sz="2000" dirty="0" smtClean="0"/>
              <a:t>Describe </a:t>
            </a:r>
            <a:r>
              <a:rPr lang="en-CA" sz="2000" dirty="0"/>
              <a:t>the major modern P2P and client-server applications (high level</a:t>
            </a:r>
            <a:r>
              <a:rPr lang="en-CA" sz="2000" dirty="0" smtClean="0"/>
              <a:t>).</a:t>
            </a:r>
          </a:p>
          <a:p>
            <a:r>
              <a:rPr lang="en-CA" sz="2000" dirty="0"/>
              <a:t>Describe the peer-to-peer model and peer-to-peer networks</a:t>
            </a:r>
            <a:r>
              <a:rPr lang="en-CA" sz="2000" dirty="0" smtClean="0"/>
              <a:t>.</a:t>
            </a:r>
          </a:p>
          <a:p>
            <a:r>
              <a:rPr lang="en-CA" sz="2000" dirty="0" smtClean="0"/>
              <a:t>Explain </a:t>
            </a:r>
            <a:r>
              <a:rPr lang="en-CA" sz="2000" dirty="0"/>
              <a:t>the role of HTML and similar markup </a:t>
            </a:r>
            <a:r>
              <a:rPr lang="en-CA" sz="2000" dirty="0" smtClean="0"/>
              <a:t>languages.</a:t>
            </a:r>
          </a:p>
          <a:p>
            <a:r>
              <a:rPr lang="en-CA" sz="2000" dirty="0"/>
              <a:t>Explain basic HTTP operation</a:t>
            </a:r>
            <a:r>
              <a:rPr lang="en-CA" sz="2000" dirty="0" smtClean="0"/>
              <a:t>.</a:t>
            </a:r>
          </a:p>
          <a:p>
            <a:r>
              <a:rPr lang="en-CA" sz="2000" dirty="0"/>
              <a:t>Describe SMTP and POP components; (inter)operation, and processes.</a:t>
            </a:r>
            <a:endParaRPr lang="en-CA" sz="2000" dirty="0" smtClean="0"/>
          </a:p>
        </p:txBody>
      </p:sp>
      <p:sp>
        <p:nvSpPr>
          <p:cNvPr id="4" name="Rectangle 33"/>
          <p:cNvSpPr txBox="1">
            <a:spLocks noChangeArrowheads="1"/>
          </p:cNvSpPr>
          <p:nvPr/>
        </p:nvSpPr>
        <p:spPr bwMode="auto">
          <a:xfrm>
            <a:off x="485517" y="460744"/>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rPr>
              <a:t>Best 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1622327233"/>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38683" y="1499191"/>
            <a:ext cx="8081664" cy="4321747"/>
          </a:xfrm>
        </p:spPr>
        <p:txBody>
          <a:bodyPr/>
          <a:lstStyle/>
          <a:p>
            <a:r>
              <a:rPr lang="en-US" sz="2000" dirty="0"/>
              <a:t>In peer-to-peer networking, each computer can be either a client or a server. Because each device can perform both tasks, they are called peers. </a:t>
            </a:r>
            <a:endParaRPr lang="en-US" sz="2000" dirty="0" smtClean="0"/>
          </a:p>
          <a:p>
            <a:pPr marL="690563" lvl="1" indent="-233363">
              <a:buFont typeface="Wingdings" panose="05000000000000000000" pitchFamily="2" charset="2"/>
              <a:buChar char="§"/>
            </a:pPr>
            <a:r>
              <a:rPr lang="en-US" dirty="0" smtClean="0"/>
              <a:t>Explain </a:t>
            </a:r>
            <a:r>
              <a:rPr lang="en-US" dirty="0"/>
              <a:t>that a peer-to-peer network is difficult to manage because management is decentralized; that is, each user is in charge of his own access policies. </a:t>
            </a:r>
            <a:endParaRPr lang="en-US" dirty="0" smtClean="0"/>
          </a:p>
          <a:p>
            <a:pPr marL="690563" lvl="1" indent="-233363">
              <a:buFont typeface="Wingdings" panose="05000000000000000000" pitchFamily="2" charset="2"/>
              <a:buChar char="§"/>
            </a:pPr>
            <a:r>
              <a:rPr lang="en-US" dirty="0" smtClean="0"/>
              <a:t>Decentralized </a:t>
            </a:r>
            <a:r>
              <a:rPr lang="en-US" dirty="0"/>
              <a:t>management also makes security difficult to enforce. </a:t>
            </a:r>
            <a:endParaRPr lang="en-US" dirty="0" smtClean="0"/>
          </a:p>
          <a:p>
            <a:pPr marL="690563" lvl="1" indent="-233363">
              <a:buFont typeface="Wingdings" panose="05000000000000000000" pitchFamily="2" charset="2"/>
              <a:buChar char="§"/>
            </a:pPr>
            <a:r>
              <a:rPr lang="en-US" dirty="0" smtClean="0"/>
              <a:t>Ensure </a:t>
            </a:r>
            <a:r>
              <a:rPr lang="en-US" dirty="0"/>
              <a:t>that students do not confuse peer-to-peer networking with peer-to-peer applications such as Napster and Gnutella. </a:t>
            </a:r>
            <a:endParaRPr lang="en-US" dirty="0" smtClean="0"/>
          </a:p>
          <a:p>
            <a:pPr marL="690563" lvl="1" indent="-233363">
              <a:buFont typeface="Wingdings" panose="05000000000000000000" pitchFamily="2" charset="2"/>
              <a:buChar char="§"/>
            </a:pPr>
            <a:r>
              <a:rPr lang="en-US" dirty="0" smtClean="0"/>
              <a:t>Peer-to-peer </a:t>
            </a:r>
            <a:r>
              <a:rPr lang="en-US" dirty="0"/>
              <a:t>networks allow computers to act as both clients and servers during the same communication. Peer-to-peer applications allow users to directly share specified file types across peer-to-peer, or client/server networks</a:t>
            </a:r>
            <a:r>
              <a:rPr lang="en-US" dirty="0" smtClean="0"/>
              <a:t>.</a:t>
            </a:r>
            <a:endParaRPr lang="en-US" dirty="0"/>
          </a:p>
        </p:txBody>
      </p:sp>
      <p:sp>
        <p:nvSpPr>
          <p:cNvPr id="4" name="Rectangle 33"/>
          <p:cNvSpPr txBox="1">
            <a:spLocks noChangeArrowheads="1"/>
          </p:cNvSpPr>
          <p:nvPr/>
        </p:nvSpPr>
        <p:spPr bwMode="auto">
          <a:xfrm>
            <a:off x="474884" y="438095"/>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rPr>
              <a:t>Best 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221172589"/>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56011" y="1694986"/>
            <a:ext cx="7940675" cy="4962292"/>
          </a:xfrm>
        </p:spPr>
        <p:txBody>
          <a:bodyPr/>
          <a:lstStyle/>
          <a:p>
            <a:r>
              <a:rPr lang="en-US" sz="2000" dirty="0"/>
              <a:t>Explain to students that an understanding of services and protocols is crucial because network traffic can be manipulated based on the service and corresponding protocol used. Therefore, differing types of network traffic can be identified by the protocol used to transport the traffic</a:t>
            </a:r>
            <a:r>
              <a:rPr lang="en-US" sz="2000" dirty="0" smtClean="0"/>
              <a:t>.</a:t>
            </a:r>
          </a:p>
          <a:p>
            <a:r>
              <a:rPr lang="en-US" sz="2000" dirty="0"/>
              <a:t>A good analogy for application services is a business that provides services to people. For example, if a person needs a carpet cleaned, he or she would use the services of a carpet cleaning business. In the context of the carpet cleaning analogy, a protocol would be the methods and rules the carpet cleaners use to provide the service of carpet cleaning</a:t>
            </a:r>
            <a:r>
              <a:rPr lang="en-US" sz="2000" dirty="0" smtClean="0"/>
              <a:t>.</a:t>
            </a:r>
            <a:endParaRPr lang="en-US" sz="2000" dirty="0"/>
          </a:p>
        </p:txBody>
      </p:sp>
      <p:sp>
        <p:nvSpPr>
          <p:cNvPr id="4" name="Rectangle 33"/>
          <p:cNvSpPr txBox="1">
            <a:spLocks noChangeArrowheads="1"/>
          </p:cNvSpPr>
          <p:nvPr/>
        </p:nvSpPr>
        <p:spPr bwMode="auto">
          <a:xfrm>
            <a:off x="496150" y="471377"/>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rPr>
              <a:t>Best 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3046702800"/>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32975" y="1594625"/>
            <a:ext cx="7940675" cy="4962292"/>
          </a:xfrm>
        </p:spPr>
        <p:txBody>
          <a:bodyPr/>
          <a:lstStyle/>
          <a:p>
            <a:r>
              <a:rPr lang="en-US" sz="2000" dirty="0" smtClean="0"/>
              <a:t>Explain </a:t>
            </a:r>
            <a:r>
              <a:rPr lang="en-US" sz="2000" dirty="0"/>
              <a:t>that the job of DNS is to make human interaction with the network easier by converting the URLs we use with application software into numeric addresses the data network uses. Explain that DNS is both a service and a protocol. Students may have difficulty understanding the concept of DNS because IP addresses have not yet been taught. Reassure students that a deep understanding of IP addressing is not necessary for an introduction to DNS.</a:t>
            </a:r>
          </a:p>
          <a:p>
            <a:r>
              <a:rPr lang="en-US" sz="2000" dirty="0" smtClean="0"/>
              <a:t>Explain that </a:t>
            </a:r>
            <a:r>
              <a:rPr lang="en-US" sz="2000" dirty="0"/>
              <a:t>humans are able to remember names, (i.e., domain names) more easily than numbers, (i.e., IP addresses), which is part of the value of a DNS.</a:t>
            </a:r>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rPr>
              <a:t>Best 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3284722172"/>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411089" y="407579"/>
            <a:ext cx="8145462" cy="838200"/>
          </a:xfrm>
        </p:spPr>
        <p:txBody>
          <a:bodyPr/>
          <a:lstStyle/>
          <a:p>
            <a:pPr eaLnBrk="1" hangingPunct="1"/>
            <a:r>
              <a:rPr lang="en-US" dirty="0" smtClean="0"/>
              <a:t>Chapter 10: Objectives</a:t>
            </a:r>
          </a:p>
        </p:txBody>
      </p:sp>
      <p:sp>
        <p:nvSpPr>
          <p:cNvPr id="4099" name="Rectangle 34"/>
          <p:cNvSpPr>
            <a:spLocks noGrp="1" noChangeArrowheads="1"/>
          </p:cNvSpPr>
          <p:nvPr>
            <p:ph type="body" idx="4294967295"/>
          </p:nvPr>
        </p:nvSpPr>
        <p:spPr>
          <a:xfrm>
            <a:off x="474884" y="1357698"/>
            <a:ext cx="8296976" cy="5128157"/>
          </a:xfrm>
        </p:spPr>
        <p:txBody>
          <a:bodyPr/>
          <a:lstStyle/>
          <a:p>
            <a:pPr marL="0" indent="0">
              <a:buNone/>
            </a:pPr>
            <a:r>
              <a:rPr lang="en-US" sz="2000" dirty="0" smtClean="0"/>
              <a:t>Upon completion of this chapter you be able to:</a:t>
            </a:r>
          </a:p>
          <a:p>
            <a:pPr>
              <a:spcBef>
                <a:spcPts val="600"/>
              </a:spcBef>
            </a:pPr>
            <a:r>
              <a:rPr lang="en-US" sz="2000" dirty="0" smtClean="0"/>
              <a:t>Explain how the functions of the application layer, session layer, and presentation layer work together to provide network services to end user applications.</a:t>
            </a:r>
          </a:p>
          <a:p>
            <a:pPr>
              <a:spcBef>
                <a:spcPts val="600"/>
              </a:spcBef>
            </a:pPr>
            <a:r>
              <a:rPr lang="en-US" sz="2000" dirty="0" smtClean="0"/>
              <a:t>Describe how common application layer protocols interact with end user applications. </a:t>
            </a:r>
          </a:p>
          <a:p>
            <a:pPr>
              <a:spcBef>
                <a:spcPts val="600"/>
              </a:spcBef>
            </a:pPr>
            <a:r>
              <a:rPr lang="en-US" sz="2000" dirty="0" smtClean="0"/>
              <a:t>Describe, at a high level, common application layer protocols that provide Internet services to end-users, including WWW services and email.</a:t>
            </a:r>
          </a:p>
          <a:p>
            <a:pPr>
              <a:spcBef>
                <a:spcPts val="600"/>
              </a:spcBef>
            </a:pPr>
            <a:r>
              <a:rPr lang="en-US" sz="2000" dirty="0" smtClean="0"/>
              <a:t>Describe application layer protocols that provide IP addressing services, including DNS and DHCP.</a:t>
            </a:r>
          </a:p>
          <a:p>
            <a:pPr>
              <a:spcBef>
                <a:spcPts val="600"/>
              </a:spcBef>
            </a:pPr>
            <a:r>
              <a:rPr lang="en-US" sz="2000" dirty="0" smtClean="0"/>
              <a:t>Describe the features and operation of well-known application layer protocols that allow for file sharing services, including FTP, File Sharing Services, SMB protocol,</a:t>
            </a:r>
          </a:p>
          <a:p>
            <a:pPr>
              <a:spcBef>
                <a:spcPts val="600"/>
              </a:spcBef>
            </a:pPr>
            <a:r>
              <a:rPr lang="en-US" sz="2000" dirty="0" smtClean="0"/>
              <a:t>Explain how data is moved across the network, from opening an application, to receiving data.</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4"/>
          <p:cNvSpPr>
            <a:spLocks noGrp="1" noChangeArrowheads="1"/>
          </p:cNvSpPr>
          <p:nvPr>
            <p:ph type="body" idx="4294967295"/>
          </p:nvPr>
        </p:nvSpPr>
        <p:spPr>
          <a:xfrm>
            <a:off x="383465" y="1818167"/>
            <a:ext cx="8183718" cy="4527395"/>
          </a:xfrm>
        </p:spPr>
        <p:txBody>
          <a:bodyPr/>
          <a:lstStyle/>
          <a:p>
            <a:pPr eaLnBrk="1" hangingPunct="1">
              <a:lnSpc>
                <a:spcPct val="85000"/>
              </a:lnSpc>
              <a:spcBef>
                <a:spcPct val="30000"/>
              </a:spcBef>
            </a:pPr>
            <a:r>
              <a:rPr lang="en-US" sz="2000" dirty="0" smtClean="0"/>
              <a:t>Use </a:t>
            </a:r>
            <a:r>
              <a:rPr lang="en-US" sz="2000" dirty="0" err="1"/>
              <a:t>Wireshark</a:t>
            </a:r>
            <a:r>
              <a:rPr lang="en-US" sz="2000" dirty="0"/>
              <a:t> to capture a packet stream to a popular website. Point out the DNS request for an IP address to the website URL, and the reply with the IP address</a:t>
            </a:r>
            <a:r>
              <a:rPr lang="en-US" sz="2000" dirty="0" smtClean="0"/>
              <a:t>.</a:t>
            </a:r>
          </a:p>
          <a:p>
            <a:pPr marL="0" indent="0" eaLnBrk="1" hangingPunct="1">
              <a:lnSpc>
                <a:spcPct val="85000"/>
              </a:lnSpc>
              <a:spcBef>
                <a:spcPct val="30000"/>
              </a:spcBef>
              <a:buNone/>
            </a:pPr>
            <a:endParaRPr lang="en-US" sz="2000" dirty="0" smtClean="0"/>
          </a:p>
          <a:p>
            <a:pPr eaLnBrk="1" hangingPunct="1">
              <a:lnSpc>
                <a:spcPct val="85000"/>
              </a:lnSpc>
              <a:spcBef>
                <a:spcPct val="30000"/>
              </a:spcBef>
            </a:pPr>
            <a:r>
              <a:rPr lang="en-US" sz="2000" dirty="0"/>
              <a:t>Explain that the job of DHCP is to make human interaction with the network easier by enabling users to automatically obtain IP addresses for their computers.   </a:t>
            </a:r>
            <a:endParaRPr lang="en-US" sz="2000" dirty="0" smtClean="0"/>
          </a:p>
          <a:p>
            <a:pPr marL="796925" lvl="1" indent="-339725" eaLnBrk="1" hangingPunct="1">
              <a:lnSpc>
                <a:spcPct val="85000"/>
              </a:lnSpc>
              <a:spcBef>
                <a:spcPct val="30000"/>
              </a:spcBef>
              <a:buFont typeface="Wingdings" panose="05000000000000000000" pitchFamily="2" charset="2"/>
              <a:buChar char="§"/>
            </a:pPr>
            <a:r>
              <a:rPr lang="en-US" dirty="0" smtClean="0"/>
              <a:t>DHCP </a:t>
            </a:r>
            <a:r>
              <a:rPr lang="en-US" dirty="0"/>
              <a:t>is a client-server service with client software on a computer and server software on a server. </a:t>
            </a:r>
            <a:endParaRPr lang="en-US" dirty="0" smtClean="0"/>
          </a:p>
          <a:p>
            <a:pPr marL="796925" lvl="1" indent="-339725" eaLnBrk="1" hangingPunct="1">
              <a:lnSpc>
                <a:spcPct val="85000"/>
              </a:lnSpc>
              <a:spcBef>
                <a:spcPct val="30000"/>
              </a:spcBef>
              <a:buFont typeface="Wingdings" panose="05000000000000000000" pitchFamily="2" charset="2"/>
              <a:buChar char="§"/>
            </a:pPr>
            <a:r>
              <a:rPr lang="en-US" dirty="0" smtClean="0"/>
              <a:t>It </a:t>
            </a:r>
            <a:r>
              <a:rPr lang="en-US" dirty="0"/>
              <a:t>is a request/reply service in which the DHCP server listens for and responds to DHCP requests from the client. </a:t>
            </a:r>
            <a:endParaRPr lang="en-US" dirty="0" smtClean="0"/>
          </a:p>
          <a:p>
            <a:pPr marL="796925" lvl="1" indent="-339725" eaLnBrk="1" hangingPunct="1">
              <a:lnSpc>
                <a:spcPct val="85000"/>
              </a:lnSpc>
              <a:spcBef>
                <a:spcPct val="30000"/>
              </a:spcBef>
              <a:buFont typeface="Wingdings" panose="05000000000000000000" pitchFamily="2" charset="2"/>
              <a:buChar char="§"/>
            </a:pPr>
            <a:r>
              <a:rPr lang="en-US" dirty="0" smtClean="0"/>
              <a:t>When </a:t>
            </a:r>
            <a:r>
              <a:rPr lang="en-US" dirty="0"/>
              <a:t>a computer configured to use DCHP is turned on, it sends a DHCP request to get an IP address.  Any available DHCP server then responds with an IP address (along with other IP configuration information).</a:t>
            </a:r>
            <a:endParaRPr lang="en-US" dirty="0" smtClean="0"/>
          </a:p>
        </p:txBody>
      </p:sp>
      <p:sp>
        <p:nvSpPr>
          <p:cNvPr id="4" name="Rectangle 33"/>
          <p:cNvSpPr txBox="1">
            <a:spLocks noChangeArrowheads="1"/>
          </p:cNvSpPr>
          <p:nvPr/>
        </p:nvSpPr>
        <p:spPr bwMode="auto">
          <a:xfrm>
            <a:off x="421721" y="460744"/>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10: </a:t>
            </a:r>
            <a:r>
              <a:rPr lang="en-US" sz="3200" kern="0" dirty="0">
                <a:solidFill>
                  <a:srgbClr val="708CA1"/>
                </a:solidFill>
              </a:rPr>
              <a:t>Best Practices (cont.)</a:t>
            </a:r>
            <a:endParaRPr lang="en-US" sz="3200" kern="0" dirty="0">
              <a:solidFill>
                <a:srgbClr val="708CA1"/>
              </a:solidFill>
              <a:latin typeface="+mj-lt"/>
              <a:ea typeface="+mj-ea"/>
              <a:cs typeface="+mj-cs"/>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96150" y="460744"/>
            <a:ext cx="8145462" cy="838200"/>
          </a:xfrm>
        </p:spPr>
        <p:txBody>
          <a:bodyPr/>
          <a:lstStyle/>
          <a:p>
            <a:pPr eaLnBrk="1" hangingPunct="1"/>
            <a:r>
              <a:rPr lang="en-US" dirty="0" smtClean="0"/>
              <a:t>Chapter 10: Additional Help</a:t>
            </a:r>
          </a:p>
        </p:txBody>
      </p:sp>
      <p:sp>
        <p:nvSpPr>
          <p:cNvPr id="20483" name="Rectangle 34"/>
          <p:cNvSpPr>
            <a:spLocks noGrp="1" noChangeArrowheads="1"/>
          </p:cNvSpPr>
          <p:nvPr>
            <p:ph type="body" idx="4294967295"/>
          </p:nvPr>
        </p:nvSpPr>
        <p:spPr>
          <a:xfrm>
            <a:off x="581214" y="1775638"/>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CCNA Community at </a:t>
            </a:r>
            <a:r>
              <a:rPr lang="en-US" sz="2000" dirty="0" smtClean="0">
                <a:hlinkClick r:id="rId3"/>
              </a:rPr>
              <a:t>www.communities.netacad.net</a:t>
            </a:r>
            <a:r>
              <a:rPr lang="en-US" sz="2000" dirty="0" smtClean="0"/>
              <a:t>.</a:t>
            </a:r>
          </a:p>
          <a:p>
            <a:pPr algn="ctr" eaLnBrk="1" hangingPunct="1">
              <a:lnSpc>
                <a:spcPct val="85000"/>
              </a:lnSpc>
              <a:spcBef>
                <a:spcPct val="30000"/>
              </a:spcBef>
              <a:defRPr/>
            </a:pPr>
            <a:endParaRPr lang="en-US" sz="2000" dirty="0" smtClean="0"/>
          </a:p>
          <a:p>
            <a:pPr eaLnBrk="1" hangingPunct="1">
              <a:lnSpc>
                <a:spcPct val="85000"/>
              </a:lnSpc>
              <a:spcBef>
                <a:spcPct val="30000"/>
              </a:spcBef>
              <a:defRPr/>
            </a:pPr>
            <a:r>
              <a:rPr lang="en-US" sz="2000" dirty="0" smtClean="0"/>
              <a:t>If you have lesson plans or resources that you would like to share, upload them to the CCNA Community in order to help other instructors.</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53619" y="418214"/>
            <a:ext cx="8145462" cy="838200"/>
          </a:xfrm>
        </p:spPr>
        <p:txBody>
          <a:bodyPr/>
          <a:lstStyle/>
          <a:p>
            <a:pPr eaLnBrk="1" hangingPunct="1"/>
            <a:r>
              <a:rPr lang="en-US" dirty="0"/>
              <a:t>Chapter </a:t>
            </a:r>
            <a:r>
              <a:rPr lang="en-US" dirty="0" smtClean="0"/>
              <a:t>10: </a:t>
            </a:r>
            <a:r>
              <a:rPr lang="en-US" dirty="0"/>
              <a:t>Topics </a:t>
            </a:r>
            <a:r>
              <a:rPr lang="en-US" dirty="0" smtClean="0"/>
              <a:t>Not </a:t>
            </a:r>
            <a:r>
              <a:rPr lang="en-US" dirty="0"/>
              <a:t>in ICND1 100-101</a:t>
            </a:r>
            <a:endParaRPr lang="en-US" dirty="0" smtClean="0"/>
          </a:p>
        </p:txBody>
      </p:sp>
      <p:sp>
        <p:nvSpPr>
          <p:cNvPr id="20483" name="Rectangle 34"/>
          <p:cNvSpPr>
            <a:spLocks noGrp="1" noChangeArrowheads="1"/>
          </p:cNvSpPr>
          <p:nvPr>
            <p:ph type="body" idx="4294967295"/>
          </p:nvPr>
        </p:nvSpPr>
        <p:spPr>
          <a:xfrm>
            <a:off x="549313" y="1679944"/>
            <a:ext cx="7940675" cy="3571875"/>
          </a:xfrm>
        </p:spPr>
        <p:txBody>
          <a:bodyPr/>
          <a:lstStyle/>
          <a:p>
            <a:r>
              <a:rPr lang="en-US" sz="2000" dirty="0"/>
              <a:t>This section lists topics covered by this chapter that are NOT listed in ICND 100-101 Blueprint posted at </a:t>
            </a:r>
            <a:r>
              <a:rPr lang="en-US" sz="2000" dirty="0">
                <a:hlinkClick r:id="rId3"/>
              </a:rPr>
              <a:t>http://</a:t>
            </a:r>
            <a:r>
              <a:rPr lang="en-US" sz="2000" dirty="0" smtClean="0">
                <a:hlinkClick r:id="rId3"/>
              </a:rPr>
              <a:t>www.cisco.com/web/learning/exams/list/icnd1b.html</a:t>
            </a:r>
            <a:r>
              <a:rPr lang="en-US" sz="2000" dirty="0" smtClean="0"/>
              <a:t>.</a:t>
            </a:r>
            <a:endParaRPr lang="en-US" sz="2000" dirty="0"/>
          </a:p>
          <a:p>
            <a:r>
              <a:rPr lang="en-US" sz="2000" dirty="0"/>
              <a:t>Instructors could skip these sections, however they either provide additional information to assist the learner with the topic and/or provide fundamental concepts for the learner.</a:t>
            </a:r>
          </a:p>
        </p:txBody>
      </p:sp>
    </p:spTree>
    <p:extLst>
      <p:ext uri="{BB962C8B-B14F-4D97-AF65-F5344CB8AC3E}">
        <p14:creationId xmlns:p14="http://schemas.microsoft.com/office/powerpoint/2010/main" val="765833054"/>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11089" y="503274"/>
            <a:ext cx="8145462" cy="838200"/>
          </a:xfrm>
        </p:spPr>
        <p:txBody>
          <a:bodyPr/>
          <a:lstStyle/>
          <a:p>
            <a:pPr eaLnBrk="1" hangingPunct="1"/>
            <a:r>
              <a:rPr lang="en-US" dirty="0"/>
              <a:t>Chapter </a:t>
            </a:r>
            <a:r>
              <a:rPr lang="en-US" dirty="0" smtClean="0"/>
              <a:t>10: </a:t>
            </a:r>
            <a:r>
              <a:rPr lang="en-US" dirty="0"/>
              <a:t>Topics </a:t>
            </a:r>
            <a:r>
              <a:rPr lang="en-US" dirty="0" smtClean="0"/>
              <a:t>Not </a:t>
            </a:r>
            <a:r>
              <a:rPr lang="en-US" dirty="0"/>
              <a:t>in ICND1 100-101</a:t>
            </a:r>
            <a:endParaRPr lang="en-US" dirty="0" smtClean="0"/>
          </a:p>
        </p:txBody>
      </p:sp>
      <p:sp>
        <p:nvSpPr>
          <p:cNvPr id="20483" name="Rectangle 34"/>
          <p:cNvSpPr>
            <a:spLocks noGrp="1" noChangeArrowheads="1"/>
          </p:cNvSpPr>
          <p:nvPr>
            <p:ph type="body" idx="4294967295"/>
          </p:nvPr>
        </p:nvSpPr>
        <p:spPr>
          <a:xfrm>
            <a:off x="516378" y="1617964"/>
            <a:ext cx="7940675" cy="468351"/>
          </a:xfrm>
        </p:spPr>
        <p:txBody>
          <a:bodyPr/>
          <a:lstStyle/>
          <a:p>
            <a:pPr marL="0" indent="0" eaLnBrk="1" hangingPunct="1">
              <a:spcBef>
                <a:spcPct val="30000"/>
              </a:spcBef>
              <a:buNone/>
            </a:pPr>
            <a:r>
              <a:rPr lang="en-US" sz="2000" dirty="0"/>
              <a:t>What sections of  this chapter are NOT in ICND1 100-101 certification blueprint?</a:t>
            </a:r>
          </a:p>
        </p:txBody>
      </p:sp>
      <p:graphicFrame>
        <p:nvGraphicFramePr>
          <p:cNvPr id="2" name="Table 1"/>
          <p:cNvGraphicFramePr>
            <a:graphicFrameLocks noGrp="1"/>
          </p:cNvGraphicFramePr>
          <p:nvPr>
            <p:extLst>
              <p:ext uri="{D42A27DB-BD31-4B8C-83A1-F6EECF244321}">
                <p14:modId xmlns:p14="http://schemas.microsoft.com/office/powerpoint/2010/main" val="1893424629"/>
              </p:ext>
            </p:extLst>
          </p:nvPr>
        </p:nvGraphicFramePr>
        <p:xfrm>
          <a:off x="574160" y="2402957"/>
          <a:ext cx="7842435" cy="3957097"/>
        </p:xfrm>
        <a:graphic>
          <a:graphicData uri="http://schemas.openxmlformats.org/drawingml/2006/table">
            <a:tbl>
              <a:tblPr/>
              <a:tblGrid>
                <a:gridCol w="1172151"/>
                <a:gridCol w="1172151"/>
                <a:gridCol w="5498133"/>
              </a:tblGrid>
              <a:tr h="287551">
                <a:tc>
                  <a:txBody>
                    <a:bodyPr/>
                    <a:lstStyle/>
                    <a:p>
                      <a:pPr algn="l" fontAlgn="b"/>
                      <a:r>
                        <a:rPr lang="en-US" sz="1800" b="0" i="0" u="none" strike="noStrike" dirty="0" smtClean="0">
                          <a:solidFill>
                            <a:srgbClr val="000000"/>
                          </a:solidFill>
                          <a:effectLst/>
                          <a:latin typeface="Arial"/>
                        </a:rPr>
                        <a:t>10.0</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Section</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Introduction</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14867">
                <a:tc>
                  <a:txBody>
                    <a:bodyPr/>
                    <a:lstStyle/>
                    <a:p>
                      <a:pPr algn="l" fontAlgn="b"/>
                      <a:r>
                        <a:rPr lang="en-US" sz="1800" b="0" i="0" u="none" strike="noStrike" dirty="0" smtClean="0">
                          <a:solidFill>
                            <a:srgbClr val="000000"/>
                          </a:solidFill>
                          <a:effectLst/>
                          <a:latin typeface="Arial"/>
                        </a:rPr>
                        <a:t>10.1.1.1</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OSI and TCP/IP Models Revisited</a:t>
                      </a:r>
                      <a:endParaRPr lang="en-US" sz="1800" b="0" i="0" u="none" strike="noStrike" baseline="0" dirty="0" smtClean="0">
                        <a:solidFill>
                          <a:srgbClr val="000000"/>
                        </a:solidFill>
                        <a:effectLst/>
                        <a:latin typeface="Arial"/>
                      </a:endParaRPr>
                    </a:p>
                  </a:txBody>
                  <a:tcPr marL="9526" marR="9526" marT="9528" marB="0">
                    <a:lnL>
                      <a:noFill/>
                    </a:lnL>
                    <a:lnR>
                      <a:noFill/>
                    </a:lnR>
                    <a:lnT>
                      <a:noFill/>
                    </a:lnT>
                    <a:lnB>
                      <a:noFill/>
                    </a:lnB>
                    <a:lnTlToBr>
                      <a:noFill/>
                    </a:lnTlToBr>
                    <a:lnBlToTr>
                      <a:noFill/>
                    </a:lnBlToTr>
                    <a:solidFill>
                      <a:srgbClr val="DBEEF3"/>
                    </a:solidFill>
                  </a:tcPr>
                </a:tc>
              </a:tr>
              <a:tr h="304915">
                <a:tc>
                  <a:txBody>
                    <a:bodyPr/>
                    <a:lstStyle/>
                    <a:p>
                      <a:pPr algn="l" fontAlgn="b"/>
                      <a:r>
                        <a:rPr lang="en-US" sz="1800" b="0" i="0" u="none" strike="noStrike" dirty="0" smtClean="0">
                          <a:solidFill>
                            <a:srgbClr val="000000"/>
                          </a:solidFill>
                          <a:effectLst/>
                          <a:latin typeface="Arial"/>
                        </a:rPr>
                        <a:t>10.1.1.2</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Application</a:t>
                      </a:r>
                    </a:p>
                  </a:txBody>
                  <a:tcPr marL="9526" marR="9526" marT="9528" marB="0">
                    <a:lnL>
                      <a:noFill/>
                    </a:lnL>
                    <a:lnR>
                      <a:noFill/>
                    </a:lnR>
                    <a:lnT>
                      <a:noFill/>
                    </a:lnT>
                    <a:lnB>
                      <a:noFill/>
                    </a:lnB>
                    <a:lnTlToBr>
                      <a:noFill/>
                    </a:lnTlToBr>
                    <a:lnBlToTr>
                      <a:noFill/>
                    </a:lnBlToTr>
                    <a:solidFill>
                      <a:srgbClr val="C5D9F1"/>
                    </a:solidFill>
                  </a:tcPr>
                </a:tc>
              </a:tr>
              <a:tr h="327501">
                <a:tc>
                  <a:txBody>
                    <a:bodyPr/>
                    <a:lstStyle/>
                    <a:p>
                      <a:pPr algn="l" fontAlgn="b"/>
                      <a:r>
                        <a:rPr lang="en-US" sz="1800" b="0" i="0" u="none" strike="noStrike" dirty="0" smtClean="0">
                          <a:solidFill>
                            <a:srgbClr val="000000"/>
                          </a:solidFill>
                          <a:effectLst/>
                          <a:latin typeface="Arial"/>
                        </a:rPr>
                        <a:t>10.1.1.3</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Presentation and Session</a:t>
                      </a:r>
                    </a:p>
                  </a:txBody>
                  <a:tcPr marL="9526" marR="9526" marT="9528" marB="0">
                    <a:lnL>
                      <a:noFill/>
                    </a:lnL>
                    <a:lnR>
                      <a:noFill/>
                    </a:lnR>
                    <a:lnT>
                      <a:noFill/>
                    </a:lnT>
                    <a:lnB>
                      <a:noFill/>
                    </a:lnB>
                    <a:lnTlToBr>
                      <a:noFill/>
                    </a:lnTlToBr>
                    <a:lnBlToTr>
                      <a:noFill/>
                    </a:lnBlToTr>
                    <a:solidFill>
                      <a:srgbClr val="DBEEF3"/>
                    </a:solidFill>
                  </a:tcPr>
                </a:tc>
              </a:tr>
              <a:tr h="304914">
                <a:tc>
                  <a:txBody>
                    <a:bodyPr/>
                    <a:lstStyle/>
                    <a:p>
                      <a:pPr algn="l" fontAlgn="b"/>
                      <a:r>
                        <a:rPr lang="en-US" sz="1800" b="0" i="0" u="none" strike="noStrike" dirty="0" smtClean="0">
                          <a:solidFill>
                            <a:srgbClr val="000000"/>
                          </a:solidFill>
                          <a:effectLst/>
                          <a:latin typeface="Arial"/>
                        </a:rPr>
                        <a:t>10.2.2.2</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DNS Message Format</a:t>
                      </a:r>
                    </a:p>
                  </a:txBody>
                  <a:tcPr marL="9526" marR="9526" marT="9528" marB="0">
                    <a:lnL>
                      <a:noFill/>
                    </a:lnL>
                    <a:lnR>
                      <a:noFill/>
                    </a:lnR>
                    <a:lnT>
                      <a:noFill/>
                    </a:lnT>
                    <a:lnB>
                      <a:noFill/>
                    </a:lnB>
                    <a:lnTlToBr>
                      <a:noFill/>
                    </a:lnTlToBr>
                    <a:lnBlToTr>
                      <a:noFill/>
                    </a:lnBlToTr>
                    <a:solidFill>
                      <a:srgbClr val="C5D9F1"/>
                    </a:solidFill>
                  </a:tcPr>
                </a:tc>
              </a:tr>
              <a:tr h="304915">
                <a:tc>
                  <a:txBody>
                    <a:bodyPr/>
                    <a:lstStyle/>
                    <a:p>
                      <a:pPr algn="l" fontAlgn="b"/>
                      <a:r>
                        <a:rPr lang="en-US" sz="1800" b="0" i="0" u="none" strike="noStrike" dirty="0" smtClean="0">
                          <a:solidFill>
                            <a:srgbClr val="000000"/>
                          </a:solidFill>
                          <a:effectLst/>
                          <a:latin typeface="Arial"/>
                        </a:rPr>
                        <a:t>10.2.2.3</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DNS Hierarchy</a:t>
                      </a:r>
                    </a:p>
                  </a:txBody>
                  <a:tcPr marL="9526" marR="9526" marT="9528" marB="0">
                    <a:lnL>
                      <a:noFill/>
                    </a:lnL>
                    <a:lnR>
                      <a:noFill/>
                    </a:lnR>
                    <a:lnT>
                      <a:noFill/>
                    </a:lnT>
                    <a:lnB>
                      <a:noFill/>
                    </a:lnB>
                    <a:lnTlToBr>
                      <a:noFill/>
                    </a:lnTlToBr>
                    <a:lnBlToTr>
                      <a:noFill/>
                    </a:lnBlToTr>
                    <a:solidFill>
                      <a:srgbClr val="DBEEF3"/>
                    </a:solidFill>
                  </a:tcPr>
                </a:tc>
              </a:tr>
              <a:tr h="327502">
                <a:tc>
                  <a:txBody>
                    <a:bodyPr/>
                    <a:lstStyle/>
                    <a:p>
                      <a:pPr algn="l" fontAlgn="b"/>
                      <a:r>
                        <a:rPr lang="en-US" sz="1800" b="0" i="0" u="none" strike="noStrike" dirty="0" smtClean="0">
                          <a:solidFill>
                            <a:srgbClr val="000000"/>
                          </a:solidFill>
                          <a:effectLst/>
                          <a:latin typeface="Arial"/>
                        </a:rPr>
                        <a:t>10.2.2.4</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err="1" smtClean="0">
                          <a:solidFill>
                            <a:srgbClr val="000000"/>
                          </a:solidFill>
                          <a:effectLst/>
                          <a:latin typeface="Arial"/>
                        </a:rPr>
                        <a:t>nslookup</a:t>
                      </a:r>
                      <a:endParaRPr lang="en-US" sz="1800" b="0" i="0" u="none" strike="noStrike" baseline="0" dirty="0" smtClean="0">
                        <a:solidFill>
                          <a:srgbClr val="000000"/>
                        </a:solidFill>
                        <a:effectLst/>
                        <a:latin typeface="Arial"/>
                      </a:endParaRPr>
                    </a:p>
                  </a:txBody>
                  <a:tcPr marL="9526" marR="9526" marT="9528" marB="0">
                    <a:lnL>
                      <a:noFill/>
                    </a:lnL>
                    <a:lnR>
                      <a:noFill/>
                    </a:lnR>
                    <a:lnT>
                      <a:noFill/>
                    </a:lnT>
                    <a:lnB>
                      <a:noFill/>
                    </a:lnB>
                    <a:lnTlToBr>
                      <a:noFill/>
                    </a:lnTlToBr>
                    <a:lnBlToTr>
                      <a:noFill/>
                    </a:lnBlToTr>
                    <a:solidFill>
                      <a:srgbClr val="C5D9F1"/>
                    </a:solidFill>
                  </a:tcPr>
                </a:tc>
              </a:tr>
              <a:tr h="565272">
                <a:tc>
                  <a:txBody>
                    <a:bodyPr/>
                    <a:lstStyle/>
                    <a:p>
                      <a:pPr algn="l" fontAlgn="b"/>
                      <a:r>
                        <a:rPr lang="en-US" sz="1800" b="0" i="0" u="none" strike="noStrike" dirty="0" smtClean="0">
                          <a:solidFill>
                            <a:srgbClr val="000000"/>
                          </a:solidFill>
                          <a:effectLst/>
                          <a:latin typeface="Arial"/>
                        </a:rPr>
                        <a:t>10.2.2.5</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Syntax Checker – DNS CLI Commands in Windows and UNIX</a:t>
                      </a:r>
                    </a:p>
                  </a:txBody>
                  <a:tcPr marL="9526" marR="9526" marT="9528" marB="0">
                    <a:lnL>
                      <a:noFill/>
                    </a:lnL>
                    <a:lnR>
                      <a:noFill/>
                    </a:lnR>
                    <a:lnT>
                      <a:noFill/>
                    </a:lnT>
                    <a:lnB>
                      <a:noFill/>
                    </a:lnB>
                    <a:lnTlToBr>
                      <a:noFill/>
                    </a:lnTlToBr>
                    <a:lnBlToTr>
                      <a:noFill/>
                    </a:lnBlToTr>
                    <a:solidFill>
                      <a:srgbClr val="DBEEF3"/>
                    </a:solidFill>
                  </a:tcPr>
                </a:tc>
              </a:tr>
              <a:tr h="304915">
                <a:tc>
                  <a:txBody>
                    <a:bodyPr/>
                    <a:lstStyle/>
                    <a:p>
                      <a:pPr algn="l" fontAlgn="b"/>
                      <a:r>
                        <a:rPr lang="en-US" sz="1800" b="0" i="0" u="none" strike="noStrike" dirty="0" smtClean="0">
                          <a:solidFill>
                            <a:srgbClr val="000000"/>
                          </a:solidFill>
                          <a:effectLst/>
                          <a:latin typeface="Arial"/>
                        </a:rPr>
                        <a:t>10.2.2.9</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Lab – Observing DNS Resolution</a:t>
                      </a:r>
                    </a:p>
                  </a:txBody>
                  <a:tcPr marL="9526" marR="9526" marT="9528" marB="0">
                    <a:lnL>
                      <a:noFill/>
                    </a:lnL>
                    <a:lnR>
                      <a:noFill/>
                    </a:lnR>
                    <a:lnT>
                      <a:noFill/>
                    </a:lnT>
                    <a:lnB>
                      <a:noFill/>
                    </a:lnB>
                    <a:lnTlToBr>
                      <a:noFill/>
                    </a:lnTlToBr>
                    <a:lnBlToTr>
                      <a:noFill/>
                    </a:lnBlToTr>
                    <a:solidFill>
                      <a:srgbClr val="C5D9F1"/>
                    </a:solidFill>
                  </a:tcPr>
                </a:tc>
              </a:tr>
              <a:tr h="304915">
                <a:tc>
                  <a:txBody>
                    <a:bodyPr/>
                    <a:lstStyle/>
                    <a:p>
                      <a:pPr algn="l" fontAlgn="b"/>
                      <a:r>
                        <a:rPr lang="en-US" sz="1800" b="0" i="0" u="none" strike="noStrike" dirty="0" smtClean="0">
                          <a:solidFill>
                            <a:srgbClr val="000000"/>
                          </a:solidFill>
                          <a:effectLst/>
                          <a:latin typeface="Arial"/>
                        </a:rPr>
                        <a:t>10.4.1.1</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Summary</a:t>
                      </a:r>
                    </a:p>
                  </a:txBody>
                  <a:tcPr marL="9526" marR="9526" marT="9528" marB="0">
                    <a:lnL>
                      <a:noFill/>
                    </a:lnL>
                    <a:lnR>
                      <a:noFill/>
                    </a:lnR>
                    <a:lnT>
                      <a:noFill/>
                    </a:lnT>
                    <a:lnB>
                      <a:noFill/>
                    </a:lnB>
                    <a:lnTlToBr>
                      <a:noFill/>
                    </a:lnTlToBr>
                    <a:lnBlToTr>
                      <a:noFill/>
                    </a:lnBlToTr>
                    <a:solidFill>
                      <a:srgbClr val="DBEEF3"/>
                    </a:solidFill>
                  </a:tcPr>
                </a:tc>
              </a:tr>
              <a:tr h="304915">
                <a:tc>
                  <a:txBody>
                    <a:bodyPr/>
                    <a:lstStyle/>
                    <a:p>
                      <a:pPr algn="l" fontAlgn="b"/>
                      <a:r>
                        <a:rPr lang="en-US" sz="1800" b="0" i="0" u="none" strike="noStrike" dirty="0" smtClean="0">
                          <a:solidFill>
                            <a:srgbClr val="000000"/>
                          </a:solidFill>
                          <a:effectLst/>
                          <a:latin typeface="Arial"/>
                        </a:rPr>
                        <a:t>10.4.1.2</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Packet Tracer Multiuser – Tutorial</a:t>
                      </a:r>
                    </a:p>
                  </a:txBody>
                  <a:tcPr marL="9526" marR="9526" marT="9528" marB="0">
                    <a:lnL>
                      <a:noFill/>
                    </a:lnL>
                    <a:lnR>
                      <a:noFill/>
                    </a:lnR>
                    <a:lnT>
                      <a:noFill/>
                    </a:lnT>
                    <a:lnB>
                      <a:noFill/>
                    </a:lnB>
                    <a:lnTlToBr>
                      <a:noFill/>
                    </a:lnTlToBr>
                    <a:lnBlToTr>
                      <a:noFill/>
                    </a:lnBlToTr>
                    <a:solidFill>
                      <a:srgbClr val="C5D9F1"/>
                    </a:solidFill>
                  </a:tcPr>
                </a:tc>
              </a:tr>
              <a:tr h="304915">
                <a:tc>
                  <a:txBody>
                    <a:bodyPr/>
                    <a:lstStyle/>
                    <a:p>
                      <a:pPr algn="l" fontAlgn="b"/>
                      <a:r>
                        <a:rPr lang="en-US" sz="1800" b="0" i="0" u="none" strike="noStrike" dirty="0" smtClean="0">
                          <a:solidFill>
                            <a:srgbClr val="000000"/>
                          </a:solidFill>
                          <a:effectLst/>
                          <a:latin typeface="Arial"/>
                        </a:rPr>
                        <a:t>10.4.1.4</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Modeling Activity – Make it happen!</a:t>
                      </a:r>
                    </a:p>
                  </a:txBody>
                  <a:tcPr marL="9526" marR="9526" marT="9528" marB="0">
                    <a:lnL>
                      <a:noFill/>
                    </a:lnL>
                    <a:lnR>
                      <a:noFill/>
                    </a:lnR>
                    <a:lnT>
                      <a:noFill/>
                    </a:lnT>
                    <a:lnB>
                      <a:noFill/>
                    </a:lnB>
                    <a:lnTlToBr>
                      <a:noFill/>
                    </a:lnTlToBr>
                    <a:lnBlToTr>
                      <a:noFill/>
                    </a:lnBlToTr>
                    <a:solidFill>
                      <a:srgbClr val="DBEEF3"/>
                    </a:solidFill>
                  </a:tcPr>
                </a:tc>
              </a:tr>
            </a:tbl>
          </a:graphicData>
        </a:graphic>
      </p:graphicFrame>
    </p:spTree>
    <p:extLst>
      <p:ext uri="{BB962C8B-B14F-4D97-AF65-F5344CB8AC3E}">
        <p14:creationId xmlns:p14="http://schemas.microsoft.com/office/powerpoint/2010/main" val="4262380943"/>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442987" y="407582"/>
            <a:ext cx="8145462" cy="838200"/>
          </a:xfrm>
        </p:spPr>
        <p:txBody>
          <a:bodyPr/>
          <a:lstStyle/>
          <a:p>
            <a:pPr eaLnBrk="1" hangingPunct="1"/>
            <a:r>
              <a:rPr lang="en-US" dirty="0" smtClean="0"/>
              <a:t>Chapter 10: Overview</a:t>
            </a:r>
          </a:p>
        </p:txBody>
      </p:sp>
      <p:sp>
        <p:nvSpPr>
          <p:cNvPr id="5123" name="Rectangle 34"/>
          <p:cNvSpPr>
            <a:spLocks noGrp="1" noChangeArrowheads="1"/>
          </p:cNvSpPr>
          <p:nvPr>
            <p:ph type="body" idx="4294967295"/>
          </p:nvPr>
        </p:nvSpPr>
        <p:spPr>
          <a:xfrm>
            <a:off x="485517" y="1605517"/>
            <a:ext cx="7940675" cy="3571875"/>
          </a:xfrm>
        </p:spPr>
        <p:txBody>
          <a:bodyPr/>
          <a:lstStyle/>
          <a:p>
            <a:r>
              <a:rPr lang="en-CA" sz="2000" dirty="0"/>
              <a:t>Upon completion of this chapter, students should be able to describe the basic configurations on a Cisco networking device, to enable connectivity. </a:t>
            </a:r>
            <a:endParaRPr lang="en-CA" sz="2000" dirty="0" smtClean="0"/>
          </a:p>
          <a:p>
            <a:r>
              <a:rPr lang="en-CA" sz="2000" dirty="0" smtClean="0"/>
              <a:t>Students </a:t>
            </a:r>
            <a:r>
              <a:rPr lang="en-CA" sz="2000" dirty="0"/>
              <a:t>should also be able to build, from a topology diagram, a physical network, and build, from a topology diagram and simple instructions, a functioning, switched two PC network in Packet Tracer. </a:t>
            </a:r>
            <a:endParaRPr lang="en-US" sz="2000" dirty="0" smtClean="0"/>
          </a:p>
          <a:p>
            <a:pPr eaLnBrk="1" hangingPunct="1">
              <a:spcBef>
                <a:spcPct val="30000"/>
              </a:spcBef>
            </a:pPr>
            <a:r>
              <a:rPr lang="en-US" sz="2000" dirty="0" smtClean="0"/>
              <a:t>Chapter 10 Introduction to Networks is an integration of concepts from Chapter 2 and 3 of Exploration 1.</a:t>
            </a:r>
          </a:p>
          <a:p>
            <a:pPr lvl="1" eaLnBrk="1" hangingPunct="1">
              <a:spcBef>
                <a:spcPct val="30000"/>
              </a:spcBef>
              <a:buFontTx/>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11089" y="375683"/>
            <a:ext cx="8145462" cy="838200"/>
          </a:xfrm>
        </p:spPr>
        <p:txBody>
          <a:bodyPr/>
          <a:lstStyle/>
          <a:p>
            <a:pPr eaLnBrk="1" hangingPunct="1"/>
            <a:r>
              <a:rPr lang="en-US" dirty="0" smtClean="0"/>
              <a:t>Chapter 10: Activities</a:t>
            </a:r>
          </a:p>
        </p:txBody>
      </p:sp>
      <p:sp>
        <p:nvSpPr>
          <p:cNvPr id="6147" name="Rectangle 34"/>
          <p:cNvSpPr>
            <a:spLocks noGrp="1" noChangeArrowheads="1"/>
          </p:cNvSpPr>
          <p:nvPr>
            <p:ph type="body" idx="4294967295"/>
          </p:nvPr>
        </p:nvSpPr>
        <p:spPr>
          <a:xfrm>
            <a:off x="501502" y="1483685"/>
            <a:ext cx="8429848" cy="4605454"/>
          </a:xfrm>
        </p:spPr>
        <p:txBody>
          <a:bodyPr/>
          <a:lstStyle/>
          <a:p>
            <a:pPr marL="0" indent="0" eaLnBrk="1" hangingPunct="1">
              <a:spcBef>
                <a:spcPts val="600"/>
              </a:spcBef>
              <a:buNone/>
            </a:pPr>
            <a:r>
              <a:rPr lang="en-US" sz="2000" dirty="0" smtClean="0"/>
              <a:t>What activities are associated with this chapter?</a:t>
            </a:r>
          </a:p>
          <a:p>
            <a:pPr marL="233363" lvl="1" indent="-233363" eaLnBrk="1" hangingPunct="1">
              <a:spcBef>
                <a:spcPts val="600"/>
              </a:spcBef>
              <a:buFont typeface="Wingdings" panose="05000000000000000000" pitchFamily="2" charset="2"/>
              <a:buChar char="§"/>
              <a:tabLst>
                <a:tab pos="233363" algn="l"/>
              </a:tabLst>
            </a:pPr>
            <a:r>
              <a:rPr lang="en-US" dirty="0" smtClean="0"/>
              <a:t>10.0.1.2  Class Activity – Application Investigation</a:t>
            </a:r>
          </a:p>
          <a:p>
            <a:pPr marL="233363" lvl="1" indent="-233363" eaLnBrk="1" hangingPunct="1">
              <a:spcBef>
                <a:spcPts val="600"/>
              </a:spcBef>
              <a:buFont typeface="Wingdings" panose="05000000000000000000" pitchFamily="2" charset="2"/>
              <a:buChar char="§"/>
              <a:tabLst>
                <a:tab pos="233363" algn="l"/>
              </a:tabLst>
            </a:pPr>
            <a:r>
              <a:rPr lang="en-US" dirty="0" smtClean="0"/>
              <a:t>10.1.1.5  Activity – Application Protocols and Standards</a:t>
            </a:r>
          </a:p>
          <a:p>
            <a:pPr marL="233363" lvl="1" indent="-233363" eaLnBrk="1" hangingPunct="1">
              <a:spcBef>
                <a:spcPts val="600"/>
              </a:spcBef>
              <a:buFont typeface="Wingdings" panose="05000000000000000000" pitchFamily="2" charset="2"/>
              <a:buChar char="§"/>
              <a:tabLst>
                <a:tab pos="233363" algn="l"/>
              </a:tabLst>
            </a:pPr>
            <a:r>
              <a:rPr lang="en-US" dirty="0" smtClean="0"/>
              <a:t>10.1.2.4  Lab – Researching Peer-to-Peer File Sharing</a:t>
            </a:r>
          </a:p>
          <a:p>
            <a:pPr marL="233363" lvl="1" indent="-233363" eaLnBrk="1" hangingPunct="1">
              <a:spcBef>
                <a:spcPts val="600"/>
              </a:spcBef>
              <a:buFont typeface="Wingdings" panose="05000000000000000000" pitchFamily="2" charset="2"/>
              <a:buChar char="§"/>
              <a:tabLst>
                <a:tab pos="233363" algn="l"/>
              </a:tabLst>
            </a:pPr>
            <a:r>
              <a:rPr lang="en-US" dirty="0" smtClean="0"/>
              <a:t>10.2.1.8  Packet Tracer – Web and Email</a:t>
            </a:r>
          </a:p>
          <a:p>
            <a:pPr marL="233363" lvl="1" indent="-233363" eaLnBrk="1" hangingPunct="1">
              <a:spcBef>
                <a:spcPts val="600"/>
              </a:spcBef>
              <a:buFont typeface="Wingdings" panose="05000000000000000000" pitchFamily="2" charset="2"/>
              <a:buChar char="§"/>
              <a:tabLst>
                <a:tab pos="233363" algn="l"/>
              </a:tabLst>
            </a:pPr>
            <a:r>
              <a:rPr lang="en-US" dirty="0" smtClean="0"/>
              <a:t>10.2.2.5  Syntax Checker – DNS CLI Commands in Windows and UNIX</a:t>
            </a:r>
          </a:p>
          <a:p>
            <a:pPr marL="233363" lvl="1" indent="-233363" eaLnBrk="1" hangingPunct="1">
              <a:spcBef>
                <a:spcPts val="600"/>
              </a:spcBef>
              <a:buFont typeface="Wingdings" panose="05000000000000000000" pitchFamily="2" charset="2"/>
              <a:buChar char="§"/>
              <a:tabLst>
                <a:tab pos="233363" algn="l"/>
              </a:tabLst>
            </a:pPr>
            <a:r>
              <a:rPr lang="en-US" dirty="0" smtClean="0"/>
              <a:t>10.2.2.8  Packet Tracer – DNS and DHCP</a:t>
            </a:r>
          </a:p>
          <a:p>
            <a:pPr marL="233363" lvl="1" indent="-233363" eaLnBrk="1" hangingPunct="1">
              <a:spcBef>
                <a:spcPts val="600"/>
              </a:spcBef>
              <a:buFont typeface="Wingdings" panose="05000000000000000000" pitchFamily="2" charset="2"/>
              <a:buChar char="§"/>
              <a:tabLst>
                <a:tab pos="233363" algn="l"/>
              </a:tabLst>
            </a:pPr>
            <a:r>
              <a:rPr lang="en-US" dirty="0" smtClean="0"/>
              <a:t>10.2.2.9  Lab – Observing DNS Resolution</a:t>
            </a:r>
          </a:p>
          <a:p>
            <a:pPr marL="233363" lvl="1" indent="-233363" eaLnBrk="1" hangingPunct="1">
              <a:spcBef>
                <a:spcPts val="600"/>
              </a:spcBef>
              <a:buFont typeface="Wingdings" panose="05000000000000000000" pitchFamily="2" charset="2"/>
              <a:buChar char="§"/>
              <a:tabLst>
                <a:tab pos="233363" algn="l"/>
              </a:tabLst>
            </a:pPr>
            <a:r>
              <a:rPr lang="en-US" dirty="0" smtClean="0"/>
              <a:t>10.2.3.2  Packet Tracer – FTP</a:t>
            </a:r>
          </a:p>
          <a:p>
            <a:pPr marL="233363" lvl="1" indent="-233363" eaLnBrk="1" hangingPunct="1">
              <a:spcBef>
                <a:spcPts val="600"/>
              </a:spcBef>
              <a:buFont typeface="Wingdings" panose="05000000000000000000" pitchFamily="2" charset="2"/>
              <a:buChar char="§"/>
              <a:tabLst>
                <a:tab pos="233363" algn="l"/>
              </a:tabLst>
            </a:pPr>
            <a:r>
              <a:rPr lang="en-US" dirty="0" smtClean="0"/>
              <a:t>10.2.3.3  Lab – Exploring FTP</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32354" y="354419"/>
            <a:ext cx="8145462" cy="838200"/>
          </a:xfrm>
        </p:spPr>
        <p:txBody>
          <a:bodyPr/>
          <a:lstStyle/>
          <a:p>
            <a:pPr eaLnBrk="1" hangingPunct="1"/>
            <a:r>
              <a:rPr lang="en-US" dirty="0" smtClean="0"/>
              <a:t>Chapter 10: Activities (cont.)</a:t>
            </a:r>
          </a:p>
        </p:txBody>
      </p:sp>
      <p:sp>
        <p:nvSpPr>
          <p:cNvPr id="6147" name="Rectangle 34"/>
          <p:cNvSpPr>
            <a:spLocks noGrp="1" noChangeArrowheads="1"/>
          </p:cNvSpPr>
          <p:nvPr>
            <p:ph type="body" idx="4294967295"/>
          </p:nvPr>
        </p:nvSpPr>
        <p:spPr>
          <a:xfrm>
            <a:off x="533400" y="1504950"/>
            <a:ext cx="8229600" cy="4605454"/>
          </a:xfrm>
        </p:spPr>
        <p:txBody>
          <a:bodyPr/>
          <a:lstStyle/>
          <a:p>
            <a:pPr marL="342900" lvl="1" indent="-342900" eaLnBrk="1" hangingPunct="1">
              <a:spcBef>
                <a:spcPts val="600"/>
              </a:spcBef>
              <a:buFont typeface="Wingdings" panose="05000000000000000000" pitchFamily="2" charset="2"/>
              <a:buChar char="§"/>
            </a:pPr>
            <a:r>
              <a:rPr lang="en-US" dirty="0" smtClean="0"/>
              <a:t>10.3.1.6  Video – Warriors of the Net</a:t>
            </a:r>
          </a:p>
          <a:p>
            <a:pPr marL="342900" lvl="1" indent="-342900" eaLnBrk="1" hangingPunct="1">
              <a:spcBef>
                <a:spcPts val="600"/>
              </a:spcBef>
              <a:buFont typeface="Wingdings" panose="05000000000000000000" pitchFamily="2" charset="2"/>
              <a:buChar char="§"/>
            </a:pPr>
            <a:r>
              <a:rPr lang="en-US" dirty="0" smtClean="0"/>
              <a:t>10.4.1.1  Modeling Activity – Make it happen!</a:t>
            </a:r>
          </a:p>
          <a:p>
            <a:pPr marL="342900" lvl="1" indent="-342900" eaLnBrk="1" hangingPunct="1">
              <a:spcBef>
                <a:spcPts val="600"/>
              </a:spcBef>
              <a:buFont typeface="Wingdings" panose="05000000000000000000" pitchFamily="2" charset="2"/>
              <a:buChar char="§"/>
            </a:pPr>
            <a:r>
              <a:rPr lang="en-US" dirty="0" smtClean="0"/>
              <a:t>10.4.1.2  Packet Tracer Multiuser </a:t>
            </a:r>
            <a:r>
              <a:rPr lang="en-US" dirty="0"/>
              <a:t>– </a:t>
            </a:r>
            <a:r>
              <a:rPr lang="en-US" dirty="0" smtClean="0"/>
              <a:t>Tutorial</a:t>
            </a:r>
          </a:p>
          <a:p>
            <a:pPr marL="342900" lvl="1" indent="-342900" eaLnBrk="1" hangingPunct="1">
              <a:spcBef>
                <a:spcPts val="600"/>
              </a:spcBef>
              <a:buFont typeface="Wingdings" panose="05000000000000000000" pitchFamily="2" charset="2"/>
              <a:buChar char="§"/>
            </a:pPr>
            <a:r>
              <a:rPr lang="en-US" dirty="0" smtClean="0"/>
              <a:t>10.4.1.3  Packet Tracer Multiuser – Implement Services</a:t>
            </a:r>
          </a:p>
        </p:txBody>
      </p:sp>
    </p:spTree>
    <p:extLst>
      <p:ext uri="{BB962C8B-B14F-4D97-AF65-F5344CB8AC3E}">
        <p14:creationId xmlns:p14="http://schemas.microsoft.com/office/powerpoint/2010/main" val="425383680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57331" y="421246"/>
            <a:ext cx="8388957" cy="695172"/>
          </a:xfrm>
        </p:spPr>
        <p:txBody>
          <a:bodyPr/>
          <a:lstStyle/>
          <a:p>
            <a:pPr eaLnBrk="1" hangingPunct="1"/>
            <a:r>
              <a:rPr lang="en-US" sz="3000" dirty="0" smtClean="0"/>
              <a:t>Chapter 10: Packet Tracer Activity Password</a:t>
            </a:r>
          </a:p>
        </p:txBody>
      </p:sp>
      <p:sp>
        <p:nvSpPr>
          <p:cNvPr id="6147" name="Rectangle 34"/>
          <p:cNvSpPr>
            <a:spLocks noGrp="1" noChangeArrowheads="1"/>
          </p:cNvSpPr>
          <p:nvPr>
            <p:ph type="body" idx="4294967295"/>
          </p:nvPr>
        </p:nvSpPr>
        <p:spPr>
          <a:xfrm>
            <a:off x="602848" y="1361474"/>
            <a:ext cx="7924800" cy="5104964"/>
          </a:xfrm>
        </p:spPr>
        <p:txBody>
          <a:bodyPr/>
          <a:lstStyle/>
          <a:p>
            <a:pPr marL="0" indent="0" eaLnBrk="1" hangingPunct="1">
              <a:spcBef>
                <a:spcPct val="30000"/>
              </a:spcBef>
              <a:buNone/>
            </a:pPr>
            <a:r>
              <a:rPr lang="en-US" sz="2000" dirty="0" smtClean="0"/>
              <a:t>The password for all the Packet Tracer activities in this chapter is: </a:t>
            </a:r>
            <a:r>
              <a:rPr lang="pt-BR" sz="2000" b="1" dirty="0" smtClean="0"/>
              <a:t>PT_ccna5</a:t>
            </a:r>
            <a:endParaRPr lang="en-US" sz="2000" b="1" dirty="0" smtClean="0"/>
          </a:p>
          <a:p>
            <a:pPr marL="457200" lvl="1" indent="0" eaLnBrk="1" hangingPunct="1">
              <a:spcBef>
                <a:spcPct val="30000"/>
              </a:spcBef>
              <a:buNone/>
            </a:pPr>
            <a:endParaRPr lang="en-US" dirty="0"/>
          </a:p>
          <a:p>
            <a:pPr marL="457200" lvl="1" indent="0" eaLnBrk="1" hangingPunct="1">
              <a:spcBef>
                <a:spcPct val="30000"/>
              </a:spcBef>
              <a:buNone/>
            </a:pPr>
            <a:endParaRPr lang="en-US" dirty="0"/>
          </a:p>
          <a:p>
            <a:pPr marL="457200" lvl="1" indent="0" eaLnBrk="1" hangingPunct="1">
              <a:spcBef>
                <a:spcPct val="30000"/>
              </a:spcBef>
              <a:buNone/>
            </a:pPr>
            <a:endParaRPr lang="en-US" b="1" dirty="0" smtClean="0"/>
          </a:p>
        </p:txBody>
      </p:sp>
    </p:spTree>
    <p:extLst>
      <p:ext uri="{BB962C8B-B14F-4D97-AF65-F5344CB8AC3E}">
        <p14:creationId xmlns:p14="http://schemas.microsoft.com/office/powerpoint/2010/main" val="140543386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53620" y="418214"/>
            <a:ext cx="8145462" cy="838200"/>
          </a:xfrm>
        </p:spPr>
        <p:txBody>
          <a:bodyPr/>
          <a:lstStyle/>
          <a:p>
            <a:pPr eaLnBrk="1" hangingPunct="1"/>
            <a:r>
              <a:rPr lang="en-US" dirty="0" smtClean="0"/>
              <a:t>Chapter 10: Assessment</a:t>
            </a:r>
          </a:p>
        </p:txBody>
      </p:sp>
      <p:sp>
        <p:nvSpPr>
          <p:cNvPr id="7171" name="Rectangle 34"/>
          <p:cNvSpPr>
            <a:spLocks noGrp="1" noChangeArrowheads="1"/>
          </p:cNvSpPr>
          <p:nvPr>
            <p:ph type="body" idx="4294967295"/>
          </p:nvPr>
        </p:nvSpPr>
        <p:spPr>
          <a:xfrm>
            <a:off x="507890" y="1561952"/>
            <a:ext cx="8072584" cy="3571875"/>
          </a:xfrm>
        </p:spPr>
        <p:txBody>
          <a:bodyPr/>
          <a:lstStyle/>
          <a:p>
            <a:pPr eaLnBrk="1" hangingPunct="1">
              <a:spcBef>
                <a:spcPct val="30000"/>
              </a:spcBef>
            </a:pPr>
            <a:r>
              <a:rPr lang="en-US" sz="2000" dirty="0" smtClean="0"/>
              <a:t>Students should complete the Chapter 10 Assessment after they have completed Chapter 10.</a:t>
            </a:r>
          </a:p>
          <a:p>
            <a:pPr eaLnBrk="1" hangingPunct="1">
              <a:spcBef>
                <a:spcPct val="30000"/>
              </a:spcBef>
            </a:pPr>
            <a:r>
              <a:rPr lang="en-US" sz="2000" dirty="0" smtClean="0"/>
              <a:t>Worksheets and labs can be used to informally assess student progress.</a:t>
            </a:r>
          </a:p>
          <a:p>
            <a:pPr eaLnBrk="1" hangingPunct="1">
              <a:spcBef>
                <a:spcPct val="30000"/>
              </a:spcBef>
            </a:pPr>
            <a:endParaRPr lang="en-US" sz="2000"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3"/>
          <p:cNvSpPr>
            <a:spLocks noGrp="1" noChangeArrowheads="1"/>
          </p:cNvSpPr>
          <p:nvPr>
            <p:ph type="title" idx="4294967295"/>
          </p:nvPr>
        </p:nvSpPr>
        <p:spPr>
          <a:xfrm>
            <a:off x="474884" y="386317"/>
            <a:ext cx="8145462" cy="838200"/>
          </a:xfrm>
        </p:spPr>
        <p:txBody>
          <a:bodyPr/>
          <a:lstStyle/>
          <a:p>
            <a:pPr eaLnBrk="1" hangingPunct="1"/>
            <a:r>
              <a:rPr lang="en-US" dirty="0" smtClean="0"/>
              <a:t>Chapter 10: New Terms</a:t>
            </a:r>
          </a:p>
        </p:txBody>
      </p:sp>
      <p:sp>
        <p:nvSpPr>
          <p:cNvPr id="8195" name="Rectangle 34"/>
          <p:cNvSpPr>
            <a:spLocks noGrp="1" noChangeArrowheads="1"/>
          </p:cNvSpPr>
          <p:nvPr>
            <p:ph type="body" idx="4294967295"/>
          </p:nvPr>
        </p:nvSpPr>
        <p:spPr>
          <a:xfrm>
            <a:off x="581207" y="1524000"/>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919426887"/>
              </p:ext>
            </p:extLst>
          </p:nvPr>
        </p:nvGraphicFramePr>
        <p:xfrm>
          <a:off x="670256" y="1957388"/>
          <a:ext cx="7718425" cy="3229073"/>
        </p:xfrm>
        <a:graphic>
          <a:graphicData uri="http://schemas.openxmlformats.org/drawingml/2006/table">
            <a:tbl>
              <a:tblPr/>
              <a:tblGrid>
                <a:gridCol w="1356338"/>
                <a:gridCol w="6362087"/>
              </a:tblGrid>
              <a:tr h="283937">
                <a:tc>
                  <a:txBody>
                    <a:bodyPr/>
                    <a:lstStyle/>
                    <a:p>
                      <a:pPr algn="l" fontAlgn="b"/>
                      <a:r>
                        <a:rPr lang="en-US" sz="1400" b="1" i="0" u="none" strike="noStrike" dirty="0" smtClean="0">
                          <a:solidFill>
                            <a:srgbClr val="000000"/>
                          </a:solidFill>
                          <a:effectLst/>
                          <a:latin typeface="Arial"/>
                        </a:rPr>
                        <a:t>10.1.1.1</a:t>
                      </a:r>
                      <a:endParaRPr lang="en-US" sz="1400" b="1"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Application</a:t>
                      </a:r>
                      <a:r>
                        <a:rPr lang="en-US" sz="1600" b="0" i="0" u="none" strike="noStrike" baseline="0" dirty="0" smtClean="0">
                          <a:solidFill>
                            <a:srgbClr val="000000"/>
                          </a:solidFill>
                          <a:effectLst/>
                          <a:latin typeface="Arial"/>
                        </a:rPr>
                        <a:t> Layer</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68060">
                <a:tc>
                  <a:txBody>
                    <a:bodyPr/>
                    <a:lstStyle/>
                    <a:p>
                      <a:pPr algn="l" fontAlgn="b"/>
                      <a:r>
                        <a:rPr lang="en-US" sz="1400" b="1" i="0" u="none" strike="noStrike" dirty="0" smtClean="0">
                          <a:solidFill>
                            <a:srgbClr val="000000"/>
                          </a:solidFill>
                          <a:effectLst/>
                          <a:latin typeface="Arial"/>
                        </a:rPr>
                        <a:t>10.1.1.2</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Hypertext Transport Protocol (HTTP)</a:t>
                      </a:r>
                    </a:p>
                    <a:p>
                      <a:pPr algn="l" fontAlgn="b"/>
                      <a:r>
                        <a:rPr lang="en-US" sz="1600" b="0" i="0" u="none" strike="noStrike" baseline="0" dirty="0" smtClean="0">
                          <a:solidFill>
                            <a:srgbClr val="000000"/>
                          </a:solidFill>
                          <a:effectLst/>
                          <a:latin typeface="Arial"/>
                        </a:rPr>
                        <a:t>File Transfer Protocol (FTP)</a:t>
                      </a:r>
                    </a:p>
                    <a:p>
                      <a:pPr algn="l" fontAlgn="b"/>
                      <a:r>
                        <a:rPr lang="en-US" sz="1600" b="0" i="0" u="none" strike="noStrike" baseline="0" dirty="0" smtClean="0">
                          <a:solidFill>
                            <a:srgbClr val="000000"/>
                          </a:solidFill>
                          <a:effectLst/>
                          <a:latin typeface="Arial"/>
                        </a:rPr>
                        <a:t>Trivial File Transfer Protocol (TFTP)</a:t>
                      </a:r>
                    </a:p>
                    <a:p>
                      <a:pPr algn="l" fontAlgn="b"/>
                      <a:r>
                        <a:rPr lang="en-US" sz="1600" b="0" i="0" u="none" strike="noStrike" baseline="0" dirty="0" smtClean="0">
                          <a:solidFill>
                            <a:srgbClr val="000000"/>
                          </a:solidFill>
                          <a:effectLst/>
                          <a:latin typeface="Arial"/>
                        </a:rPr>
                        <a:t>Internet Message Access Protocol (IMAP)</a:t>
                      </a:r>
                    </a:p>
                    <a:p>
                      <a:pPr algn="l" fontAlgn="b"/>
                      <a:r>
                        <a:rPr lang="en-US" sz="1600" b="0" i="0" u="none" strike="noStrike" baseline="0" dirty="0" smtClean="0">
                          <a:solidFill>
                            <a:srgbClr val="000000"/>
                          </a:solidFill>
                          <a:effectLst/>
                          <a:latin typeface="Arial"/>
                        </a:rPr>
                        <a:t>Domain Name System (DNS)</a:t>
                      </a:r>
                    </a:p>
                  </a:txBody>
                  <a:tcPr marL="9526" marR="9526" marT="9528" marB="0" anchor="b">
                    <a:lnL>
                      <a:noFill/>
                    </a:lnL>
                    <a:lnR>
                      <a:noFill/>
                    </a:lnR>
                    <a:lnT>
                      <a:noFill/>
                    </a:lnT>
                    <a:lnB>
                      <a:noFill/>
                    </a:lnB>
                    <a:lnTlToBr>
                      <a:noFill/>
                    </a:lnTlToBr>
                    <a:lnBlToTr>
                      <a:noFill/>
                    </a:lnBlToTr>
                    <a:solidFill>
                      <a:srgbClr val="DBEEF3"/>
                    </a:solidFill>
                  </a:tcPr>
                </a:tc>
              </a:tr>
              <a:tr h="307237">
                <a:tc>
                  <a:txBody>
                    <a:bodyPr/>
                    <a:lstStyle/>
                    <a:p>
                      <a:pPr algn="l" fontAlgn="b"/>
                      <a:r>
                        <a:rPr lang="en-US" sz="1400" b="1" i="0" u="none" strike="noStrike" dirty="0" smtClean="0">
                          <a:solidFill>
                            <a:srgbClr val="000000"/>
                          </a:solidFill>
                          <a:effectLst/>
                          <a:latin typeface="Arial"/>
                        </a:rPr>
                        <a:t>10.1.1.3</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Presentation Layer</a:t>
                      </a:r>
                    </a:p>
                    <a:p>
                      <a:pPr algn="l" fontAlgn="b"/>
                      <a:r>
                        <a:rPr lang="en-US" sz="1600" b="0" i="0" u="none" strike="noStrike" baseline="0" dirty="0" err="1" smtClean="0">
                          <a:solidFill>
                            <a:srgbClr val="000000"/>
                          </a:solidFill>
                          <a:effectLst/>
                          <a:latin typeface="Arial"/>
                        </a:rPr>
                        <a:t>Quicktime</a:t>
                      </a:r>
                      <a:endParaRPr lang="en-US" sz="1600" b="0" i="0" u="none" strike="noStrike" baseline="0" dirty="0" smtClean="0">
                        <a:solidFill>
                          <a:srgbClr val="000000"/>
                        </a:solidFill>
                        <a:effectLst/>
                        <a:latin typeface="Arial"/>
                      </a:endParaRPr>
                    </a:p>
                    <a:p>
                      <a:pPr algn="l" fontAlgn="b"/>
                      <a:r>
                        <a:rPr lang="en-US" sz="1600" b="0" i="0" u="none" strike="noStrike" baseline="0" dirty="0" smtClean="0">
                          <a:solidFill>
                            <a:srgbClr val="000000"/>
                          </a:solidFill>
                          <a:effectLst/>
                          <a:latin typeface="Arial"/>
                        </a:rPr>
                        <a:t>Motion Picture Experts Group (MPEG)</a:t>
                      </a:r>
                    </a:p>
                    <a:p>
                      <a:pPr algn="l" fontAlgn="b"/>
                      <a:r>
                        <a:rPr lang="en-US" sz="1600" b="0" i="0" u="none" strike="noStrike" baseline="0" dirty="0" smtClean="0">
                          <a:solidFill>
                            <a:srgbClr val="000000"/>
                          </a:solidFill>
                          <a:effectLst/>
                          <a:latin typeface="Arial"/>
                        </a:rPr>
                        <a:t>Graphics Interchange Format (GIF)</a:t>
                      </a:r>
                    </a:p>
                    <a:p>
                      <a:pPr algn="l" fontAlgn="b"/>
                      <a:r>
                        <a:rPr lang="en-US" sz="1600" b="0" i="0" u="none" strike="noStrike" baseline="0" dirty="0" smtClean="0">
                          <a:solidFill>
                            <a:srgbClr val="000000"/>
                          </a:solidFill>
                          <a:effectLst/>
                          <a:latin typeface="Arial"/>
                        </a:rPr>
                        <a:t>Joint Photographic Experts Group (JPEG)</a:t>
                      </a:r>
                    </a:p>
                    <a:p>
                      <a:pPr algn="l" fontAlgn="b"/>
                      <a:r>
                        <a:rPr lang="en-US" sz="1600" b="0" i="0" u="none" strike="noStrike" baseline="0" dirty="0" smtClean="0">
                          <a:solidFill>
                            <a:srgbClr val="000000"/>
                          </a:solidFill>
                          <a:effectLst/>
                          <a:latin typeface="Arial"/>
                        </a:rPr>
                        <a:t>Portable Network Graphics (PNG)</a:t>
                      </a:r>
                    </a:p>
                    <a:p>
                      <a:pPr algn="l" fontAlgn="b"/>
                      <a:r>
                        <a:rPr lang="en-US" sz="1600" b="0" i="0" u="none" strike="noStrike" baseline="0" dirty="0" smtClean="0">
                          <a:solidFill>
                            <a:srgbClr val="000000"/>
                          </a:solidFill>
                          <a:effectLst/>
                          <a:latin typeface="Arial"/>
                        </a:rPr>
                        <a:t>Session Layer</a:t>
                      </a:r>
                    </a:p>
                  </a:txBody>
                  <a:tcPr marL="9526" marR="9526" marT="9528" marB="0" anchor="b">
                    <a:lnL>
                      <a:noFill/>
                    </a:lnL>
                    <a:lnR>
                      <a:noFill/>
                    </a:lnR>
                    <a:lnT>
                      <a:noFill/>
                    </a:lnT>
                    <a:lnB>
                      <a:noFill/>
                    </a:lnB>
                    <a:lnTlToBr>
                      <a:noFill/>
                    </a:lnTlToBr>
                    <a:lnBlToTr>
                      <a:noFill/>
                    </a:lnBlToTr>
                    <a:solidFill>
                      <a:srgbClr val="C5D9F1"/>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3"/>
          <p:cNvSpPr>
            <a:spLocks noGrp="1" noChangeArrowheads="1"/>
          </p:cNvSpPr>
          <p:nvPr>
            <p:ph type="title" idx="4294967295"/>
          </p:nvPr>
        </p:nvSpPr>
        <p:spPr>
          <a:xfrm>
            <a:off x="432354" y="428846"/>
            <a:ext cx="8145462" cy="838200"/>
          </a:xfrm>
        </p:spPr>
        <p:txBody>
          <a:bodyPr/>
          <a:lstStyle/>
          <a:p>
            <a:pPr eaLnBrk="1" hangingPunct="1"/>
            <a:r>
              <a:rPr lang="en-US" dirty="0" smtClean="0"/>
              <a:t>Chapter 10: </a:t>
            </a:r>
            <a:r>
              <a:rPr lang="en-US" dirty="0"/>
              <a:t>New Terms (cont.) </a:t>
            </a:r>
            <a:endParaRPr lang="en-US" dirty="0" smtClean="0"/>
          </a:p>
        </p:txBody>
      </p:sp>
      <p:sp>
        <p:nvSpPr>
          <p:cNvPr id="9219" name="Rectangle 34"/>
          <p:cNvSpPr>
            <a:spLocks noGrp="1" noChangeArrowheads="1"/>
          </p:cNvSpPr>
          <p:nvPr>
            <p:ph type="body" idx="4294967295"/>
          </p:nvPr>
        </p:nvSpPr>
        <p:spPr>
          <a:xfrm>
            <a:off x="485517" y="1470837"/>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1348136243"/>
              </p:ext>
            </p:extLst>
          </p:nvPr>
        </p:nvGraphicFramePr>
        <p:xfrm>
          <a:off x="597263" y="1960794"/>
          <a:ext cx="7718425" cy="3622602"/>
        </p:xfrm>
        <a:graphic>
          <a:graphicData uri="http://schemas.openxmlformats.org/drawingml/2006/table">
            <a:tbl>
              <a:tblPr/>
              <a:tblGrid>
                <a:gridCol w="1350793"/>
                <a:gridCol w="6367632"/>
              </a:tblGrid>
              <a:tr h="2387922">
                <a:tc>
                  <a:txBody>
                    <a:bodyPr/>
                    <a:lstStyle/>
                    <a:p>
                      <a:pPr algn="l" fontAlgn="b"/>
                      <a:r>
                        <a:rPr lang="en-US" sz="1400" b="1" dirty="0" smtClean="0"/>
                        <a:t>10</a:t>
                      </a:r>
                      <a:r>
                        <a:rPr lang="en-US" sz="1400" b="1" i="0" u="none" strike="noStrike" dirty="0" smtClean="0">
                          <a:solidFill>
                            <a:srgbClr val="000000"/>
                          </a:solidFill>
                          <a:effectLst/>
                          <a:latin typeface="Arial"/>
                        </a:rPr>
                        <a:t>.1.1.4</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Domain</a:t>
                      </a:r>
                      <a:r>
                        <a:rPr lang="en-US" sz="1600" b="0" i="0" u="none" strike="noStrike" baseline="0" dirty="0" smtClean="0">
                          <a:solidFill>
                            <a:srgbClr val="000000"/>
                          </a:solidFill>
                          <a:effectLst/>
                          <a:latin typeface="Arial"/>
                        </a:rPr>
                        <a:t> Name Service Protocol (DNS)</a:t>
                      </a:r>
                      <a:endParaRPr lang="en-US" sz="1600" b="0" i="0" u="none" strike="noStrike" dirty="0">
                        <a:solidFill>
                          <a:srgbClr val="000000"/>
                        </a:solidFill>
                        <a:effectLst/>
                        <a:latin typeface="Arial"/>
                      </a:endParaRPr>
                    </a:p>
                    <a:p>
                      <a:pPr algn="l" fontAlgn="b"/>
                      <a:r>
                        <a:rPr lang="en-US" sz="1600" b="0" i="0" u="none" strike="noStrike" dirty="0" smtClean="0">
                          <a:solidFill>
                            <a:srgbClr val="000000"/>
                          </a:solidFill>
                          <a:effectLst/>
                          <a:latin typeface="Arial"/>
                        </a:rPr>
                        <a:t>Telnet</a:t>
                      </a:r>
                    </a:p>
                    <a:p>
                      <a:pPr algn="l" fontAlgn="b"/>
                      <a:r>
                        <a:rPr lang="en-US" sz="1600" b="0" i="0" u="none" strike="noStrike" dirty="0" smtClean="0">
                          <a:solidFill>
                            <a:srgbClr val="000000"/>
                          </a:solidFill>
                          <a:effectLst/>
                          <a:latin typeface="Arial"/>
                        </a:rPr>
                        <a:t>Simple</a:t>
                      </a:r>
                      <a:r>
                        <a:rPr lang="en-US" sz="1600" b="0" i="0" u="none" strike="noStrike" baseline="0" dirty="0" smtClean="0">
                          <a:solidFill>
                            <a:srgbClr val="000000"/>
                          </a:solidFill>
                          <a:effectLst/>
                          <a:latin typeface="Arial"/>
                        </a:rPr>
                        <a:t> Mail Transfer Protocol (SMTP)</a:t>
                      </a:r>
                    </a:p>
                    <a:p>
                      <a:pPr algn="l" fontAlgn="b"/>
                      <a:r>
                        <a:rPr lang="en-US" sz="1600" b="0" i="0" u="none" strike="noStrike" dirty="0" smtClean="0">
                          <a:solidFill>
                            <a:srgbClr val="000000"/>
                          </a:solidFill>
                          <a:effectLst/>
                          <a:latin typeface="Arial"/>
                        </a:rPr>
                        <a:t>Dynamic Host Control Protocol (DHCP)</a:t>
                      </a:r>
                    </a:p>
                    <a:p>
                      <a:pPr algn="l" fontAlgn="b"/>
                      <a:r>
                        <a:rPr lang="en-US" sz="1600" b="0" i="0" u="none" strike="noStrike" dirty="0" smtClean="0">
                          <a:solidFill>
                            <a:srgbClr val="000000"/>
                          </a:solidFill>
                          <a:effectLst/>
                          <a:latin typeface="Arial"/>
                        </a:rPr>
                        <a:t>Hypertext</a:t>
                      </a:r>
                      <a:r>
                        <a:rPr lang="en-US" sz="1600" b="0" i="0" u="none" strike="noStrike" baseline="0" dirty="0" smtClean="0">
                          <a:solidFill>
                            <a:srgbClr val="000000"/>
                          </a:solidFill>
                          <a:effectLst/>
                          <a:latin typeface="Arial"/>
                        </a:rPr>
                        <a:t> Transfer Protocol (HTTP)</a:t>
                      </a:r>
                    </a:p>
                    <a:p>
                      <a:pPr algn="l" fontAlgn="b"/>
                      <a:r>
                        <a:rPr lang="en-US" sz="1600" b="0" i="0" u="none" strike="noStrike" baseline="0" dirty="0" smtClean="0">
                          <a:solidFill>
                            <a:srgbClr val="000000"/>
                          </a:solidFill>
                          <a:effectLst/>
                          <a:latin typeface="Arial"/>
                        </a:rPr>
                        <a:t>File Transfer Protocol (FTP)</a:t>
                      </a:r>
                    </a:p>
                    <a:p>
                      <a:pPr algn="l" fontAlgn="b"/>
                      <a:r>
                        <a:rPr lang="en-US" sz="1600" b="0" i="0" u="none" strike="noStrike" baseline="0" dirty="0" smtClean="0">
                          <a:solidFill>
                            <a:srgbClr val="000000"/>
                          </a:solidFill>
                          <a:effectLst/>
                          <a:latin typeface="Arial"/>
                        </a:rPr>
                        <a:t>Trivial File Transfer Protocol (TFTP)</a:t>
                      </a:r>
                    </a:p>
                    <a:p>
                      <a:pPr algn="l" fontAlgn="b"/>
                      <a:r>
                        <a:rPr lang="en-US" sz="1600" b="0" i="0" u="none" strike="noStrike" baseline="0" dirty="0" smtClean="0">
                          <a:solidFill>
                            <a:srgbClr val="000000"/>
                          </a:solidFill>
                          <a:effectLst/>
                          <a:latin typeface="Arial"/>
                        </a:rPr>
                        <a:t>Bootstrap Protocol (BOOTP)</a:t>
                      </a:r>
                    </a:p>
                    <a:p>
                      <a:pPr algn="l" fontAlgn="b"/>
                      <a:r>
                        <a:rPr lang="en-US" sz="1600" b="0" i="0" u="none" strike="noStrike" baseline="0" dirty="0" smtClean="0">
                          <a:solidFill>
                            <a:srgbClr val="000000"/>
                          </a:solidFill>
                          <a:effectLst/>
                          <a:latin typeface="Arial"/>
                        </a:rPr>
                        <a:t>Post Office Protocol (POP)</a:t>
                      </a:r>
                    </a:p>
                    <a:p>
                      <a:pPr algn="l" fontAlgn="b"/>
                      <a:r>
                        <a:rPr lang="en-US" sz="1600" b="0" i="0" u="none" strike="noStrike" baseline="0" dirty="0" smtClean="0">
                          <a:solidFill>
                            <a:srgbClr val="000000"/>
                          </a:solidFill>
                          <a:effectLst/>
                          <a:latin typeface="Arial"/>
                        </a:rPr>
                        <a:t>Internet Message Access Protocol (IMAP)</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269604">
                <a:tc>
                  <a:txBody>
                    <a:bodyPr/>
                    <a:lstStyle/>
                    <a:p>
                      <a:pPr algn="l" fontAlgn="b"/>
                      <a:r>
                        <a:rPr lang="en-US" sz="1400" b="1" dirty="0" smtClean="0"/>
                        <a:t>10</a:t>
                      </a:r>
                      <a:r>
                        <a:rPr lang="en-US" sz="1400" b="1" i="0" u="none" strike="noStrike" dirty="0" smtClean="0">
                          <a:solidFill>
                            <a:srgbClr val="000000"/>
                          </a:solidFill>
                          <a:effectLst/>
                          <a:latin typeface="Arial"/>
                        </a:rPr>
                        <a:t>.1.2.1</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peer-to-peer network</a:t>
                      </a:r>
                      <a:r>
                        <a:rPr lang="en-US" sz="1600" b="0" i="0" u="none" strike="noStrike" baseline="0" dirty="0" smtClean="0">
                          <a:solidFill>
                            <a:srgbClr val="000000"/>
                          </a:solidFill>
                          <a:effectLst/>
                          <a:latin typeface="Arial"/>
                        </a:rPr>
                        <a:t> (P2P)</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dirty="0" smtClean="0"/>
                        <a:t>10</a:t>
                      </a:r>
                      <a:r>
                        <a:rPr lang="en-US" sz="1400" b="1" i="0" u="none" strike="noStrike" dirty="0" smtClean="0">
                          <a:solidFill>
                            <a:srgbClr val="000000"/>
                          </a:solidFill>
                          <a:effectLst/>
                          <a:latin typeface="Arial"/>
                        </a:rPr>
                        <a:t>.1.2.2</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peer-to-peer applications</a:t>
                      </a:r>
                    </a:p>
                  </a:txBody>
                  <a:tcPr marL="9526" marR="9526" marT="9528" marB="0" anchor="b">
                    <a:lnL>
                      <a:noFill/>
                    </a:lnL>
                    <a:lnR>
                      <a:noFill/>
                    </a:lnR>
                    <a:lnT>
                      <a:noFill/>
                    </a:lnT>
                    <a:lnB>
                      <a:noFill/>
                    </a:lnB>
                    <a:lnTlToBr>
                      <a:noFill/>
                    </a:lnTlToBr>
                    <a:lnBlToTr>
                      <a:noFill/>
                    </a:lnBlToTr>
                    <a:solidFill>
                      <a:srgbClr val="C5D9F1"/>
                    </a:solidFill>
                  </a:tcPr>
                </a:tc>
              </a:tr>
              <a:tr h="301690">
                <a:tc>
                  <a:txBody>
                    <a:bodyPr/>
                    <a:lstStyle/>
                    <a:p>
                      <a:pPr algn="l" fontAlgn="b"/>
                      <a:r>
                        <a:rPr lang="en-US" sz="1400" b="1" dirty="0" smtClean="0"/>
                        <a:t>10</a:t>
                      </a:r>
                      <a:r>
                        <a:rPr lang="en-US" sz="1400" b="1" i="0" u="none" strike="noStrike" dirty="0" smtClean="0">
                          <a:solidFill>
                            <a:srgbClr val="000000"/>
                          </a:solidFill>
                          <a:effectLst/>
                          <a:latin typeface="Arial"/>
                        </a:rPr>
                        <a:t>.1.2.3</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Gnutella</a:t>
                      </a:r>
                      <a:r>
                        <a:rPr lang="en-US" sz="1600" b="0" i="0" u="none" strike="noStrike" baseline="0" dirty="0" smtClean="0">
                          <a:solidFill>
                            <a:srgbClr val="000000"/>
                          </a:solidFill>
                          <a:effectLst/>
                          <a:latin typeface="Arial"/>
                        </a:rPr>
                        <a:t> Protocol</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i="0" u="none" strike="noStrike" dirty="0" smtClean="0">
                          <a:solidFill>
                            <a:srgbClr val="000000"/>
                          </a:solidFill>
                          <a:effectLst/>
                          <a:latin typeface="Arial"/>
                        </a:rPr>
                        <a:t>10.1.2.5</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Client-server Model</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NetAcad-4F_PPT-WHT_060408</Template>
  <TotalTime>22993</TotalTime>
  <Pages>28</Pages>
  <Words>1834</Words>
  <Application>Microsoft Office PowerPoint</Application>
  <PresentationFormat>On-screen Show (4:3)</PresentationFormat>
  <Paragraphs>259</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NetAcad-4F_PPT-WHT_060408</vt:lpstr>
      <vt:lpstr>PowerPoint Presentation</vt:lpstr>
      <vt:lpstr>Chapter 10: Objectives</vt:lpstr>
      <vt:lpstr>Chapter 10: Overview</vt:lpstr>
      <vt:lpstr>Chapter 10: Activities</vt:lpstr>
      <vt:lpstr>Chapter 10: Activities (cont.)</vt:lpstr>
      <vt:lpstr>Chapter 10: Packet Tracer Activity Password</vt:lpstr>
      <vt:lpstr>Chapter 10: Assessment</vt:lpstr>
      <vt:lpstr>Chapter 10: New Terms</vt:lpstr>
      <vt:lpstr>Chapter 10: New Terms (cont.) </vt:lpstr>
      <vt:lpstr>Chapter 10: New Terms (cont.) </vt:lpstr>
      <vt:lpstr>Chapter 10: New Terms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10: Additional Help</vt:lpstr>
      <vt:lpstr>Chapter 10: Topics Not in ICND1 100-101</vt:lpstr>
      <vt:lpstr>Chapter 10: Topics Not in ICND1 100-101</vt:lpstr>
      <vt:lpstr>PowerPoint Presentation</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Size 30PT</dc:title>
  <dc:subject>ITE 5.0 Planning Guide.pptx</dc:subject>
  <dc:creator>Cisco Networking Academy</dc:creator>
  <cp:lastModifiedBy>Rodrigo Floriano</cp:lastModifiedBy>
  <cp:revision>776</cp:revision>
  <cp:lastPrinted>1999-01-27T00:54:54Z</cp:lastPrinted>
  <dcterms:created xsi:type="dcterms:W3CDTF">2008-06-05T18:08:35Z</dcterms:created>
  <dcterms:modified xsi:type="dcterms:W3CDTF">2013-10-23T18:34:41Z</dcterms:modified>
</cp:coreProperties>
</file>