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27"/>
  </p:notesMasterIdLst>
  <p:handoutMasterIdLst>
    <p:handoutMasterId r:id="rId28"/>
  </p:handoutMasterIdLst>
  <p:sldIdLst>
    <p:sldId id="498" r:id="rId2"/>
    <p:sldId id="538" r:id="rId3"/>
    <p:sldId id="550" r:id="rId4"/>
    <p:sldId id="594" r:id="rId5"/>
    <p:sldId id="595" r:id="rId6"/>
    <p:sldId id="571" r:id="rId7"/>
    <p:sldId id="572" r:id="rId8"/>
    <p:sldId id="574" r:id="rId9"/>
    <p:sldId id="573" r:id="rId10"/>
    <p:sldId id="575" r:id="rId11"/>
    <p:sldId id="562" r:id="rId12"/>
    <p:sldId id="577" r:id="rId13"/>
    <p:sldId id="581" r:id="rId14"/>
    <p:sldId id="583" r:id="rId15"/>
    <p:sldId id="584" r:id="rId16"/>
    <p:sldId id="585" r:id="rId17"/>
    <p:sldId id="582" r:id="rId18"/>
    <p:sldId id="588" r:id="rId19"/>
    <p:sldId id="589" r:id="rId20"/>
    <p:sldId id="579" r:id="rId21"/>
    <p:sldId id="570" r:id="rId22"/>
    <p:sldId id="593" r:id="rId23"/>
    <p:sldId id="592" r:id="rId24"/>
    <p:sldId id="539" r:id="rId25"/>
    <p:sldId id="540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8" clrIdx="0"/>
  <p:cmAuthor id="1" name="carykell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9F1"/>
    <a:srgbClr val="DBEEF3"/>
    <a:srgbClr val="45EB03"/>
    <a:srgbClr val="B2B2B2"/>
    <a:srgbClr val="C0C0C0"/>
    <a:srgbClr val="9F4603"/>
    <a:srgbClr val="EE6804"/>
    <a:srgbClr val="616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83" autoAdjust="0"/>
    <p:restoredTop sz="99314" autoAdjust="0"/>
  </p:normalViewPr>
  <p:slideViewPr>
    <p:cSldViewPr snapToGrid="0">
      <p:cViewPr>
        <p:scale>
          <a:sx n="90" d="100"/>
          <a:sy n="90" d="100"/>
        </p:scale>
        <p:origin x="-342" y="-132"/>
      </p:cViewPr>
      <p:guideLst>
        <p:guide orient="horz" pos="13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094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sp>
        <p:nvSpPr>
          <p:cNvPr id="307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© 2006, Cisco Systems, Inc. All rights reserved.</a:t>
            </a:r>
          </a:p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Presentation_ID.scr</a:t>
            </a:r>
          </a:p>
        </p:txBody>
      </p:sp>
      <p:sp>
        <p:nvSpPr>
          <p:cNvPr id="307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 eaLnBrk="0" hangingPunct="0"/>
            <a:fld id="{24FCEDC2-CB88-4332-AD14-E4FCA3C3455B}" type="slidenum">
              <a:rPr lang="en-US" sz="800" b="0"/>
              <a:pPr algn="r" defTabSz="903288" eaLnBrk="0" hangingPunct="0"/>
              <a:t>‹#›</a:t>
            </a:fld>
            <a:endParaRPr lang="en-US" sz="800" b="0"/>
          </a:p>
        </p:txBody>
      </p:sp>
    </p:spTree>
    <p:extLst>
      <p:ext uri="{BB962C8B-B14F-4D97-AF65-F5344CB8AC3E}">
        <p14:creationId xmlns:p14="http://schemas.microsoft.com/office/powerpoint/2010/main" val="138950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© 2006, Cisco Systems, Inc. All rights reserved.</a:t>
            </a:r>
          </a:p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Presentation_ID.scr</a:t>
            </a:r>
          </a:p>
        </p:txBody>
      </p:sp>
      <p:sp>
        <p:nvSpPr>
          <p:cNvPr id="1638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lnSpc>
                <a:spcPct val="100000"/>
              </a:lnSpc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85D1CDC-D87C-4665-A55A-A21D26B56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462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C57E3922-F3C0-4909-A636-9F5150ADD926}" type="slidenum">
              <a:rPr lang="en-US" sz="800" b="0"/>
              <a:pPr algn="r"/>
              <a:t>10</a:t>
            </a:fld>
            <a:endParaRPr lang="en-US" sz="800" b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11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12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13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14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15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16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17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18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19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20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21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22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23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3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6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AC2C429-89B2-4A42-BC92-5A1CBA0982F9}" type="slidenum">
              <a:rPr lang="en-US" sz="800" b="0"/>
              <a:pPr algn="r"/>
              <a:t>7</a:t>
            </a:fld>
            <a:endParaRPr lang="en-US" sz="8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FA62FE-70C7-4700-B664-0FF949842D7E}" type="slidenum">
              <a:rPr lang="en-US" sz="800" b="0"/>
              <a:pPr algn="r"/>
              <a:t>8</a:t>
            </a:fld>
            <a:endParaRPr lang="en-US" sz="800" b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C57E3922-F3C0-4909-A636-9F5150ADD926}" type="slidenum">
              <a:rPr lang="en-US" sz="800" b="0"/>
              <a:pPr algn="r"/>
              <a:t>9</a:t>
            </a:fld>
            <a:endParaRPr lang="en-US" sz="800" b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hangingPunct="0"/>
            <a:r>
              <a:rPr lang="en-US" sz="700" b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r>
              <a:rPr lang="en-US" sz="700" b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 eaLnBrk="0" hangingPunct="0"/>
            <a:r>
              <a:rPr lang="en-US" sz="700" b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fld id="{59D7CE3C-6EC8-4B99-BC5F-470A37E5C4AF}" type="slidenum">
              <a:rPr lang="en-US" sz="1000" b="0">
                <a:solidFill>
                  <a:srgbClr val="D3D3D3"/>
                </a:solidFill>
              </a:rPr>
              <a:pPr algn="r" defTabSz="814388" eaLnBrk="0" hangingPunct="0"/>
              <a:t>‹#›</a:t>
            </a:fld>
            <a:endParaRPr lang="en-US" sz="1000" b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2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1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790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6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4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69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619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91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 eaLnBrk="0" hangingPunct="0"/>
            <a:r>
              <a:rPr lang="en-US" sz="700" b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1028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fld id="{6213D815-58AD-43B4-8B8E-3405D1C19D0A}" type="slidenum">
              <a:rPr lang="en-US" sz="1000" b="0">
                <a:solidFill>
                  <a:srgbClr val="D3D3D3"/>
                </a:solidFill>
              </a:rPr>
              <a:pPr algn="r" defTabSz="814388" eaLnBrk="0" hangingPunct="0"/>
              <a:t>‹#›</a:t>
            </a:fld>
            <a:endParaRPr lang="en-US" sz="1000" b="0">
              <a:solidFill>
                <a:srgbClr val="D3D3D3"/>
              </a:solidFill>
            </a:endParaRPr>
          </a:p>
        </p:txBody>
      </p:sp>
      <p:sp>
        <p:nvSpPr>
          <p:cNvPr id="1029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hangingPunct="0"/>
            <a:r>
              <a:rPr lang="en-US" sz="700" b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1031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r>
              <a:rPr lang="en-US" sz="700" b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1032" name="Picture 8" descr="Rev08_Cisco_BrandBar10_060408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unities.netacad.ne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web/learning/exams/list/icnd1b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defTabSz="814388">
              <a:lnSpc>
                <a:spcPct val="90000"/>
              </a:lnSpc>
              <a:defRPr/>
            </a:pPr>
            <a:r>
              <a:rPr lang="en-US" b="0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CCNA</a:t>
            </a: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5.0</a:t>
            </a: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Planning Guide</a:t>
            </a:r>
          </a:p>
          <a:p>
            <a:pPr defTabSz="814388">
              <a:lnSpc>
                <a:spcPct val="90000"/>
              </a:lnSpc>
              <a:defRPr/>
            </a:pP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2</a:t>
            </a:r>
            <a:r>
              <a:rPr lang="en-US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Configuring a Network Operating System</a:t>
            </a:r>
            <a:endParaRPr lang="en-US" b="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148" y="4717143"/>
            <a:ext cx="4347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 to Networks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539524" y="493486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2: New Terms and Commands (cont.) </a:t>
            </a:r>
          </a:p>
        </p:txBody>
      </p:sp>
      <p:sp>
        <p:nvSpPr>
          <p:cNvPr id="1024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1124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terms and commands are introduced in this chapter?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396699"/>
              </p:ext>
            </p:extLst>
          </p:nvPr>
        </p:nvGraphicFramePr>
        <p:xfrm>
          <a:off x="785359" y="2005374"/>
          <a:ext cx="7718425" cy="2476508"/>
        </p:xfrm>
        <a:graphic>
          <a:graphicData uri="http://schemas.openxmlformats.org/drawingml/2006/table">
            <a:tbl>
              <a:tblPr/>
              <a:tblGrid>
                <a:gridCol w="1350793"/>
                <a:gridCol w="6367632"/>
              </a:tblGrid>
              <a:tr h="30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2.3.2.1</a:t>
                      </a: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IP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address</a:t>
                      </a:r>
                    </a:p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 </a:t>
                      </a:r>
                      <a:r>
                        <a:rPr lang="en-US" sz="16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vlan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</a:p>
                    <a:p>
                      <a:pPr algn="l" fontAlgn="b"/>
                      <a:r>
                        <a:rPr lang="en-US" sz="16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ip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address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</a:p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shutdown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</a:p>
                  </a:txBody>
                  <a:tcPr marL="9526" marR="9526" marT="9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30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2.3.2.2</a:t>
                      </a: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Default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gateway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Domain name system (DNS)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57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2.3.3.1</a:t>
                      </a:r>
                    </a:p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ping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command</a:t>
                      </a: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Loopback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359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2.3.3.2</a:t>
                      </a: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Intermediary devices</a:t>
                      </a:r>
                    </a:p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brief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1047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54831" y="1431606"/>
            <a:ext cx="7940675" cy="4906537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2000" dirty="0" smtClean="0"/>
              <a:t>Prior to teaching Chapter 2, the instructor should: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Complete the Chapter 2 Assessment.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Explain </a:t>
            </a:r>
            <a:r>
              <a:rPr lang="en-US" sz="2000" dirty="0"/>
              <a:t>to the students that this chapter </a:t>
            </a:r>
            <a:r>
              <a:rPr lang="en-US" sz="2000" dirty="0" smtClean="0"/>
              <a:t>covers four </a:t>
            </a:r>
            <a:r>
              <a:rPr lang="en-US" sz="2000" dirty="0"/>
              <a:t>basic concepts required for setting up and testing a </a:t>
            </a:r>
            <a:r>
              <a:rPr lang="en-US" sz="2000" dirty="0" smtClean="0"/>
              <a:t>network</a:t>
            </a:r>
            <a:r>
              <a:rPr lang="en-US" sz="2000" dirty="0"/>
              <a:t>:</a:t>
            </a:r>
            <a:endParaRPr lang="en-US" sz="2000" dirty="0" smtClean="0"/>
          </a:p>
          <a:p>
            <a:pPr marL="798513" lvl="1" indent="-341313" eaLnBrk="1" hangingPunct="1">
              <a:lnSpc>
                <a:spcPct val="85000"/>
              </a:lnSpc>
              <a:spcBef>
                <a:spcPct val="30000"/>
              </a:spcBef>
              <a:buFont typeface="+mj-lt"/>
              <a:buAutoNum type="arabicPeriod"/>
            </a:pPr>
            <a:r>
              <a:rPr lang="en-US" dirty="0" smtClean="0"/>
              <a:t>Before configuring devices, you must know </a:t>
            </a:r>
            <a:r>
              <a:rPr lang="en-US" dirty="0"/>
              <a:t>the functions of the </a:t>
            </a:r>
            <a:r>
              <a:rPr lang="en-US" dirty="0" smtClean="0"/>
              <a:t>Cisco IOS devices</a:t>
            </a:r>
            <a:r>
              <a:rPr lang="en-US" dirty="0"/>
              <a:t>, learning to </a:t>
            </a:r>
            <a:r>
              <a:rPr lang="en-US" dirty="0" smtClean="0"/>
              <a:t>communicate with </a:t>
            </a:r>
            <a:r>
              <a:rPr lang="en-US" dirty="0"/>
              <a:t>the </a:t>
            </a:r>
            <a:r>
              <a:rPr lang="en-US" dirty="0" smtClean="0"/>
              <a:t>IOS, and </a:t>
            </a:r>
            <a:r>
              <a:rPr lang="en-US" dirty="0"/>
              <a:t>physically connecting to the devices</a:t>
            </a:r>
            <a:r>
              <a:rPr lang="en-US" dirty="0" smtClean="0"/>
              <a:t>.</a:t>
            </a:r>
          </a:p>
          <a:p>
            <a:pPr marL="798513" lvl="1" indent="-341313" eaLnBrk="1" hangingPunct="1">
              <a:lnSpc>
                <a:spcPct val="85000"/>
              </a:lnSpc>
              <a:spcBef>
                <a:spcPct val="30000"/>
              </a:spcBef>
              <a:buFont typeface="+mj-lt"/>
              <a:buAutoNum type="arabicPeriod"/>
            </a:pPr>
            <a:r>
              <a:rPr lang="en-US" dirty="0" smtClean="0"/>
              <a:t>Know the </a:t>
            </a:r>
            <a:r>
              <a:rPr lang="en-US" dirty="0"/>
              <a:t>basics of device </a:t>
            </a:r>
            <a:r>
              <a:rPr lang="en-US" dirty="0" smtClean="0"/>
              <a:t>configurations, </a:t>
            </a:r>
            <a:r>
              <a:rPr lang="en-US" dirty="0"/>
              <a:t>including securing the device, naming devices, and enabling </a:t>
            </a:r>
            <a:r>
              <a:rPr lang="en-US" dirty="0" smtClean="0"/>
              <a:t>interfaces. </a:t>
            </a:r>
          </a:p>
          <a:p>
            <a:pPr marL="798513" lvl="1" indent="-341313" eaLnBrk="1" hangingPunct="1">
              <a:lnSpc>
                <a:spcPct val="85000"/>
              </a:lnSpc>
              <a:spcBef>
                <a:spcPct val="30000"/>
              </a:spcBef>
              <a:buFont typeface="+mj-lt"/>
              <a:buAutoNum type="arabicPeriod"/>
            </a:pPr>
            <a:r>
              <a:rPr lang="en-US" dirty="0" smtClean="0"/>
              <a:t>Know the </a:t>
            </a:r>
            <a:r>
              <a:rPr lang="en-US" dirty="0"/>
              <a:t>basic tools for verifying network </a:t>
            </a:r>
            <a:r>
              <a:rPr lang="en-US" dirty="0" smtClean="0"/>
              <a:t>connectivity, </a:t>
            </a:r>
            <a:r>
              <a:rPr lang="en-US" dirty="0"/>
              <a:t>such as </a:t>
            </a:r>
            <a:r>
              <a:rPr lang="en-US" b="1" dirty="0"/>
              <a:t>ping</a:t>
            </a:r>
            <a:r>
              <a:rPr lang="en-US" dirty="0"/>
              <a:t> and </a:t>
            </a:r>
            <a:r>
              <a:rPr lang="en-US" b="1" dirty="0" smtClean="0"/>
              <a:t>traceroute</a:t>
            </a:r>
            <a:r>
              <a:rPr lang="en-US" dirty="0" smtClean="0"/>
              <a:t>.</a:t>
            </a:r>
          </a:p>
          <a:p>
            <a:pPr marL="798513" lvl="1" indent="-341313" eaLnBrk="1" hangingPunct="1">
              <a:lnSpc>
                <a:spcPct val="85000"/>
              </a:lnSpc>
              <a:spcBef>
                <a:spcPct val="30000"/>
              </a:spcBef>
              <a:buFont typeface="+mj-lt"/>
              <a:buAutoNum type="arabicPeriod"/>
            </a:pPr>
            <a:r>
              <a:rPr lang="en-US" dirty="0" smtClean="0"/>
              <a:t>Know how to monitor </a:t>
            </a:r>
            <a:r>
              <a:rPr lang="en-US" dirty="0"/>
              <a:t>and document a network. </a:t>
            </a:r>
            <a:endParaRPr lang="en-US" dirty="0" smtClean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Ensure that this </a:t>
            </a:r>
            <a:r>
              <a:rPr lang="en-US" sz="2000" dirty="0"/>
              <a:t>chapter becomes as hand-on as possible.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Explain that the IOS </a:t>
            </a:r>
            <a:r>
              <a:rPr lang="en-US" sz="2000" dirty="0" smtClean="0"/>
              <a:t>gives </a:t>
            </a:r>
            <a:r>
              <a:rPr lang="en-US" sz="2000" dirty="0"/>
              <a:t>networking hardware its </a:t>
            </a:r>
            <a:r>
              <a:rPr lang="en-US" sz="2000" dirty="0" smtClean="0"/>
              <a:t>capabilities. </a:t>
            </a:r>
            <a:endParaRPr lang="en-US" sz="2000" dirty="0"/>
          </a:p>
          <a:p>
            <a:pPr marL="914400" lvl="1" indent="-457200" eaLnBrk="1" hangingPunct="1">
              <a:lnSpc>
                <a:spcPct val="85000"/>
              </a:lnSpc>
              <a:spcBef>
                <a:spcPct val="30000"/>
              </a:spcBef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52438" y="420915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tabLst>
                <a:tab pos="1422400" algn="l"/>
              </a:tabLst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2: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57439" y="1583903"/>
            <a:ext cx="7940675" cy="470581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Demonstrate how to </a:t>
            </a:r>
            <a:r>
              <a:rPr lang="en-US" sz="2000" dirty="0"/>
              <a:t>configure a </a:t>
            </a:r>
            <a:r>
              <a:rPr lang="en-US" sz="2000" dirty="0" smtClean="0"/>
              <a:t>device.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Ensure that the </a:t>
            </a:r>
            <a:r>
              <a:rPr lang="en-US" sz="2000" dirty="0"/>
              <a:t>class </a:t>
            </a:r>
            <a:r>
              <a:rPr lang="en-US" sz="2000" dirty="0" smtClean="0"/>
              <a:t>knows </a:t>
            </a:r>
            <a:r>
              <a:rPr lang="en-US" sz="2000" dirty="0"/>
              <a:t>that a router or a switch runs an IOS. Ask for volunteers to explain how access is gained to the </a:t>
            </a:r>
            <a:r>
              <a:rPr lang="en-US" sz="2000" dirty="0" smtClean="0"/>
              <a:t>IOS.</a:t>
            </a:r>
          </a:p>
          <a:p>
            <a:pPr marL="739775" lvl="1" indent="-282575" eaLnBrk="1" hangingPunct="1">
              <a:lnSpc>
                <a:spcPct val="85000"/>
              </a:lnSpc>
              <a:spcBef>
                <a:spcPct val="300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Devices can </a:t>
            </a:r>
            <a:r>
              <a:rPr lang="en-US" dirty="0"/>
              <a:t>be accessed via the console </a:t>
            </a:r>
            <a:r>
              <a:rPr lang="en-US" dirty="0" smtClean="0"/>
              <a:t>port </a:t>
            </a:r>
            <a:r>
              <a:rPr lang="en-US" dirty="0"/>
              <a:t>(a direct physical </a:t>
            </a:r>
            <a:r>
              <a:rPr lang="en-US" dirty="0" smtClean="0"/>
              <a:t>connection), via </a:t>
            </a:r>
            <a:r>
              <a:rPr lang="en-US" dirty="0"/>
              <a:t>Telnet, SSH (a virtual connection), HTTP, or via AUX (telephone modem or ISDN))</a:t>
            </a:r>
            <a:r>
              <a:rPr lang="en-CA" dirty="0" smtClean="0"/>
              <a:t>.</a:t>
            </a:r>
          </a:p>
          <a:p>
            <a:r>
              <a:rPr lang="en-US" sz="2000" dirty="0" smtClean="0"/>
              <a:t>Write and introduce the following configuration modes </a:t>
            </a:r>
            <a:r>
              <a:rPr lang="en-US" sz="2000" dirty="0"/>
              <a:t>on the </a:t>
            </a:r>
            <a:r>
              <a:rPr lang="en-US" sz="2000" dirty="0" smtClean="0"/>
              <a:t>board; ask the class to explain or define these modes:</a:t>
            </a:r>
            <a:endParaRPr lang="en-US" sz="2000" dirty="0"/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dirty="0" smtClean="0"/>
              <a:t>user EXEC mode</a:t>
            </a:r>
            <a:endParaRPr lang="en-US" dirty="0"/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dirty="0" smtClean="0"/>
              <a:t>privilege EXEC mode</a:t>
            </a:r>
            <a:endParaRPr lang="en-US" dirty="0"/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dirty="0" smtClean="0"/>
              <a:t>global </a:t>
            </a:r>
            <a:r>
              <a:rPr lang="en-US" dirty="0"/>
              <a:t>configuration mode</a:t>
            </a:r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endParaRPr lang="en-US" sz="2000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95981" y="435429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2: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36922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40317" y="1510902"/>
            <a:ext cx="7940675" cy="4315522"/>
          </a:xfrm>
        </p:spPr>
        <p:txBody>
          <a:bodyPr/>
          <a:lstStyle/>
          <a:p>
            <a:r>
              <a:rPr lang="en-US" sz="2000" dirty="0" smtClean="0"/>
              <a:t>Display a </a:t>
            </a:r>
            <a:r>
              <a:rPr lang="en-US" sz="2000" dirty="0"/>
              <a:t>router interface </a:t>
            </a:r>
            <a:r>
              <a:rPr lang="en-US" sz="2000" dirty="0" smtClean="0"/>
              <a:t>and </a:t>
            </a:r>
            <a:r>
              <a:rPr lang="en-US" sz="2000" dirty="0"/>
              <a:t>demonstrate the modes and their associated prompts</a:t>
            </a:r>
            <a:r>
              <a:rPr lang="en-US" sz="2000" dirty="0" smtClean="0"/>
              <a:t>. </a:t>
            </a:r>
            <a:endParaRPr lang="en-US" sz="2000" dirty="0"/>
          </a:p>
          <a:p>
            <a:r>
              <a:rPr lang="en-US" sz="2000" dirty="0" smtClean="0"/>
              <a:t>Demonstrate how </a:t>
            </a:r>
            <a:r>
              <a:rPr lang="en-US" sz="2000" dirty="0"/>
              <a:t>to back out from privilege EXEC </a:t>
            </a:r>
            <a:r>
              <a:rPr lang="en-US" sz="2000" dirty="0" smtClean="0"/>
              <a:t>mode to </a:t>
            </a:r>
            <a:r>
              <a:rPr lang="en-US" sz="2000" dirty="0"/>
              <a:t>user </a:t>
            </a:r>
            <a:r>
              <a:rPr lang="en-US" sz="2000" dirty="0" smtClean="0"/>
              <a:t>EXEC mode </a:t>
            </a:r>
            <a:r>
              <a:rPr lang="en-US" sz="2000" dirty="0"/>
              <a:t>with the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disable</a:t>
            </a:r>
            <a:r>
              <a:rPr lang="en-US" sz="2000" dirty="0" smtClean="0"/>
              <a:t> </a:t>
            </a:r>
            <a:r>
              <a:rPr lang="en-US" sz="2000" dirty="0"/>
              <a:t>command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Demonstrate </a:t>
            </a:r>
            <a:r>
              <a:rPr lang="en-US" sz="2000" dirty="0"/>
              <a:t>the various forms of context-sensitive </a:t>
            </a:r>
            <a:r>
              <a:rPr lang="en-US" sz="2000" dirty="0" smtClean="0"/>
              <a:t>Help </a:t>
            </a:r>
            <a:r>
              <a:rPr lang="en-US" sz="2000" dirty="0"/>
              <a:t>available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Reinforce that </a:t>
            </a:r>
            <a:r>
              <a:rPr lang="en-US" sz="2000" b="1" dirty="0"/>
              <a:t>show</a:t>
            </a:r>
            <a:r>
              <a:rPr lang="en-US" sz="2000" dirty="0"/>
              <a:t> commands serve as a powerful troubleshooting tool. </a:t>
            </a:r>
            <a:endParaRPr lang="en-US" sz="2000" dirty="0" smtClean="0"/>
          </a:p>
          <a:p>
            <a:r>
              <a:rPr lang="en-US" sz="2000" dirty="0" smtClean="0"/>
              <a:t>Explain </a:t>
            </a:r>
            <a:r>
              <a:rPr lang="en-US" sz="2000" dirty="0"/>
              <a:t>to the class that devices come with default </a:t>
            </a:r>
            <a:r>
              <a:rPr lang="en-US" sz="2000" dirty="0" smtClean="0"/>
              <a:t>names.</a:t>
            </a: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dirty="0"/>
              <a:t>Explain that names are not assigned randomly; for example, a router is named “router” by default; a switch is “switch”. </a:t>
            </a:r>
            <a:endParaRPr lang="en-US" dirty="0" smtClean="0"/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networking professional creates a naming convention that spans the company to maintain continuity and prepare for future growth. </a:t>
            </a:r>
            <a:endParaRPr lang="en-US" sz="16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37924" y="435429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2: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480798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83860" y="1513025"/>
            <a:ext cx="7940675" cy="5029200"/>
          </a:xfrm>
        </p:spPr>
        <p:txBody>
          <a:bodyPr/>
          <a:lstStyle/>
          <a:p>
            <a:r>
              <a:rPr lang="en-US" sz="2000" dirty="0"/>
              <a:t>Ask the class to list </a:t>
            </a:r>
            <a:r>
              <a:rPr lang="en-US" sz="2000" dirty="0" smtClean="0"/>
              <a:t>some naming conventions:</a:t>
            </a: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dirty="0" smtClean="0"/>
              <a:t>Names </a:t>
            </a:r>
            <a:r>
              <a:rPr lang="en-US" dirty="0"/>
              <a:t>should start with a </a:t>
            </a:r>
            <a:r>
              <a:rPr lang="en-US" dirty="0" smtClean="0"/>
              <a:t>letter names.</a:t>
            </a: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dirty="0" smtClean="0"/>
              <a:t>Names should </a:t>
            </a:r>
            <a:r>
              <a:rPr lang="en-US" dirty="0"/>
              <a:t>not contain a </a:t>
            </a:r>
            <a:r>
              <a:rPr lang="en-US" dirty="0" smtClean="0"/>
              <a:t>space.</a:t>
            </a: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dirty="0" smtClean="0"/>
              <a:t>Names </a:t>
            </a:r>
            <a:r>
              <a:rPr lang="en-US" dirty="0"/>
              <a:t>should end with a letter or </a:t>
            </a:r>
            <a:r>
              <a:rPr lang="en-US" dirty="0" smtClean="0"/>
              <a:t>digit.</a:t>
            </a: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dirty="0" smtClean="0"/>
              <a:t>Names </a:t>
            </a:r>
            <a:r>
              <a:rPr lang="en-US" dirty="0"/>
              <a:t>should have characters of only letters, digits, and </a:t>
            </a:r>
            <a:r>
              <a:rPr lang="en-US" dirty="0" smtClean="0"/>
              <a:t>hyphens.</a:t>
            </a: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dirty="0" smtClean="0"/>
              <a:t>Names </a:t>
            </a:r>
            <a:r>
              <a:rPr lang="en-US" dirty="0"/>
              <a:t>should be 63 characters or </a:t>
            </a:r>
            <a:r>
              <a:rPr lang="en-US" dirty="0" smtClean="0"/>
              <a:t>fewer.</a:t>
            </a:r>
          </a:p>
          <a:p>
            <a:pPr marL="401638" indent="-282575"/>
            <a:r>
              <a:rPr lang="en-CA" sz="2000" dirty="0"/>
              <a:t>Describe the HyperTerminal transfer options and capture text option. Also describe the implications of the speed (bps) options on HyperTerminal versus the speed options configurable either in ROMMON or on a line of a router or switch.</a:t>
            </a:r>
          </a:p>
          <a:p>
            <a:pPr marL="401638" indent="-282575"/>
            <a:endParaRPr lang="en-US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81467" y="464457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2: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0904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83859" y="1528778"/>
            <a:ext cx="7940675" cy="4315522"/>
          </a:xfrm>
        </p:spPr>
        <p:txBody>
          <a:bodyPr/>
          <a:lstStyle/>
          <a:p>
            <a:r>
              <a:rPr lang="en-US" sz="2000" dirty="0"/>
              <a:t>Explain that other than physical security of </a:t>
            </a:r>
            <a:r>
              <a:rPr lang="en-US" sz="2000" dirty="0" smtClean="0"/>
              <a:t>equipment, which </a:t>
            </a:r>
            <a:r>
              <a:rPr lang="en-US" sz="2000" dirty="0"/>
              <a:t>is always necessary, there are also ways to use passwords to add additional security. </a:t>
            </a:r>
            <a:r>
              <a:rPr lang="en-US" sz="2000" dirty="0" smtClean="0"/>
              <a:t> On </a:t>
            </a:r>
            <a:r>
              <a:rPr lang="en-US" sz="2000" dirty="0"/>
              <a:t>the board, write the </a:t>
            </a:r>
            <a:r>
              <a:rPr lang="en-US" sz="2000" dirty="0" smtClean="0"/>
              <a:t>four password types students </a:t>
            </a:r>
            <a:r>
              <a:rPr lang="en-US" sz="2000" dirty="0"/>
              <a:t>will </a:t>
            </a:r>
            <a:r>
              <a:rPr lang="en-US" sz="2000" dirty="0" smtClean="0"/>
              <a:t>learn </a:t>
            </a:r>
            <a:r>
              <a:rPr lang="en-US" sz="2000" dirty="0"/>
              <a:t>to configure in the PT Activity. </a:t>
            </a:r>
            <a:endParaRPr lang="en-US" sz="2000" dirty="0" smtClean="0"/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dirty="0" smtClean="0"/>
              <a:t>console </a:t>
            </a:r>
            <a:r>
              <a:rPr lang="en-US" dirty="0"/>
              <a:t>password – p</a:t>
            </a:r>
            <a:r>
              <a:rPr lang="en-US" dirty="0" smtClean="0"/>
              <a:t>assword </a:t>
            </a:r>
            <a:r>
              <a:rPr lang="en-US" dirty="0"/>
              <a:t>to limit device access using the console </a:t>
            </a:r>
            <a:r>
              <a:rPr lang="en-US" dirty="0" smtClean="0"/>
              <a:t>connection.</a:t>
            </a: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dirty="0" smtClean="0"/>
              <a:t>enable </a:t>
            </a:r>
            <a:r>
              <a:rPr lang="en-US" dirty="0"/>
              <a:t>password – p</a:t>
            </a:r>
            <a:r>
              <a:rPr lang="en-US" dirty="0" smtClean="0"/>
              <a:t>assword </a:t>
            </a:r>
            <a:r>
              <a:rPr lang="en-US" dirty="0"/>
              <a:t>to limit access to the privileged EXEC </a:t>
            </a:r>
            <a:r>
              <a:rPr lang="en-US" dirty="0" smtClean="0"/>
              <a:t>mode.</a:t>
            </a: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dirty="0" smtClean="0"/>
              <a:t>enable </a:t>
            </a:r>
            <a:r>
              <a:rPr lang="en-US" dirty="0"/>
              <a:t>secret password – e</a:t>
            </a:r>
            <a:r>
              <a:rPr lang="en-US" dirty="0" smtClean="0"/>
              <a:t>ncrypted </a:t>
            </a:r>
            <a:r>
              <a:rPr lang="en-US" dirty="0"/>
              <a:t>password to limit access to the privileged EXEC </a:t>
            </a:r>
            <a:r>
              <a:rPr lang="en-US" dirty="0" smtClean="0"/>
              <a:t>mode.</a:t>
            </a: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dirty="0" smtClean="0"/>
              <a:t>VTY </a:t>
            </a:r>
            <a:r>
              <a:rPr lang="en-US" dirty="0"/>
              <a:t>password – p</a:t>
            </a:r>
            <a:r>
              <a:rPr lang="en-US" dirty="0" smtClean="0"/>
              <a:t>assword </a:t>
            </a:r>
            <a:r>
              <a:rPr lang="en-US" dirty="0"/>
              <a:t>to limit device access using </a:t>
            </a:r>
            <a:r>
              <a:rPr lang="en-US" dirty="0" smtClean="0"/>
              <a:t>Telnet.</a:t>
            </a:r>
          </a:p>
          <a:p>
            <a:pPr marL="401638" indent="-282575"/>
            <a:r>
              <a:rPr lang="en-US" sz="2000" dirty="0"/>
              <a:t>Emphasize to use the </a:t>
            </a:r>
            <a:r>
              <a:rPr lang="en-US" sz="2000" b="1" dirty="0"/>
              <a:t>copy running-</a:t>
            </a:r>
            <a:r>
              <a:rPr lang="en-US" sz="2000" b="1" dirty="0" err="1"/>
              <a:t>config</a:t>
            </a:r>
            <a:r>
              <a:rPr lang="en-US" sz="2000" b="1" dirty="0"/>
              <a:t> startup-</a:t>
            </a:r>
            <a:r>
              <a:rPr lang="en-US" sz="2000" b="1" dirty="0" err="1"/>
              <a:t>config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/>
              <a:t>copy run start </a:t>
            </a:r>
            <a:r>
              <a:rPr lang="en-US" sz="2000" dirty="0"/>
              <a:t>commands. </a:t>
            </a:r>
            <a:endParaRPr lang="en-CA" sz="2000" dirty="0"/>
          </a:p>
          <a:p>
            <a:pPr marL="401638" indent="-282575"/>
            <a:endParaRPr lang="en-CA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81466" y="44994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2: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139686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8868"/>
            <a:ext cx="7940675" cy="4315522"/>
          </a:xfrm>
        </p:spPr>
        <p:txBody>
          <a:bodyPr/>
          <a:lstStyle/>
          <a:p>
            <a:r>
              <a:rPr lang="en-US" sz="2000" dirty="0" smtClean="0"/>
              <a:t>Encourage using different </a:t>
            </a:r>
            <a:r>
              <a:rPr lang="en-US" sz="2000" dirty="0"/>
              <a:t>passwords for each of these </a:t>
            </a:r>
            <a:r>
              <a:rPr lang="en-US" sz="2000" dirty="0" smtClean="0"/>
              <a:t>access levels. </a:t>
            </a:r>
            <a:r>
              <a:rPr lang="en-US" sz="2000" dirty="0"/>
              <a:t>From a security standpoint, requiring only one password is analogous to locking the doors to a house while leaving the windows open. Additionally, remind students to use strong passwords that are not easily guessed. The use of weak or easily guessed passwords continues to be a security issue in many facets of the business </a:t>
            </a:r>
            <a:r>
              <a:rPr lang="en-US" sz="2000" dirty="0" smtClean="0"/>
              <a:t>world. Ask </a:t>
            </a:r>
            <a:r>
              <a:rPr lang="en-US" sz="2000" dirty="0"/>
              <a:t>the class how many of them have passwords that breach these best practices. There likely will be quite a few, which illustrates how common the errors are</a:t>
            </a:r>
            <a:r>
              <a:rPr lang="en-US" sz="2000" dirty="0" smtClean="0"/>
              <a:t>.</a:t>
            </a:r>
          </a:p>
          <a:p>
            <a:r>
              <a:rPr lang="en-CA" sz="2000" dirty="0"/>
              <a:t>Describe some of the major terminal emulation </a:t>
            </a:r>
            <a:r>
              <a:rPr lang="en-CA" sz="2000" dirty="0" smtClean="0"/>
              <a:t>programs, as Network </a:t>
            </a:r>
            <a:r>
              <a:rPr lang="en-CA" sz="2000" dirty="0"/>
              <a:t>engineers usually have a strong preference for one or the other, relating to the specific settings that can be tweaked in the terminal emulation environment (window size, fonts, colors, number of simultaneous sessions, etc.).</a:t>
            </a:r>
            <a:endParaRPr lang="en-US" sz="2000" dirty="0"/>
          </a:p>
          <a:p>
            <a:pPr marL="0" indent="0">
              <a:buNone/>
            </a:pPr>
            <a:endParaRPr lang="en-CA" sz="2000" dirty="0" smtClean="0">
              <a:solidFill>
                <a:srgbClr val="FF0000"/>
              </a:solidFill>
            </a:endParaRPr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525009" y="435429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2: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8759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12889" y="1652240"/>
            <a:ext cx="7940675" cy="4315522"/>
          </a:xfrm>
        </p:spPr>
        <p:txBody>
          <a:bodyPr/>
          <a:lstStyle/>
          <a:p>
            <a:r>
              <a:rPr lang="en-US" sz="2000" dirty="0" smtClean="0"/>
              <a:t>Explain </a:t>
            </a:r>
            <a:r>
              <a:rPr lang="en-US" sz="2000" dirty="0"/>
              <a:t>that there are two types of configuration files: </a:t>
            </a: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dirty="0"/>
              <a:t>Startup configuration files (startup-config). These are stored in NVRAM and remain intact if the router is powered off. </a:t>
            </a: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dirty="0"/>
              <a:t>Running configuration file. </a:t>
            </a:r>
            <a:r>
              <a:rPr lang="en-US" dirty="0" smtClean="0"/>
              <a:t>Each </a:t>
            </a:r>
            <a:r>
              <a:rPr lang="en-US" dirty="0"/>
              <a:t>time a router is booted up, the startup-config is loaded into RAM and becomes the second type of config file, the running configuration file (running-config). This file will change immediately if an administrator makes a change to a device. This change will cause the running-config to be different from the startup-config. Because the running-config is stored in RAM, if a power cycle takes place without saving the changes from running-config to the startup-config, any changes made will be lost.</a:t>
            </a:r>
          </a:p>
          <a:p>
            <a:pPr marL="739775" indent="-282575"/>
            <a:endParaRPr lang="en-CA" sz="2000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510496" y="464457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2: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00290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95981" y="1514264"/>
            <a:ext cx="8094508" cy="4739268"/>
          </a:xfrm>
        </p:spPr>
        <p:txBody>
          <a:bodyPr/>
          <a:lstStyle/>
          <a:p>
            <a:r>
              <a:rPr lang="en-US" sz="2000" dirty="0"/>
              <a:t>Write the </a:t>
            </a:r>
            <a:r>
              <a:rPr lang="en-US" sz="2000" dirty="0" smtClean="0"/>
              <a:t>following definitions on </a:t>
            </a:r>
            <a:r>
              <a:rPr lang="en-US" sz="2000" dirty="0"/>
              <a:t>the board and then ask the students to name the </a:t>
            </a:r>
            <a:r>
              <a:rPr lang="en-US" sz="2000" dirty="0" smtClean="0"/>
              <a:t>command.</a:t>
            </a: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dirty="0" smtClean="0"/>
              <a:t>Shows the config file in RAM. This file is immediately changed if you make any changes to the router. 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running-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 smtClean="0"/>
              <a:t>)</a:t>
            </a: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dirty="0" smtClean="0"/>
              <a:t>This </a:t>
            </a:r>
            <a:r>
              <a:rPr lang="en-US" dirty="0"/>
              <a:t>file is in NVRAM and will become the running-config in the event of a power </a:t>
            </a:r>
            <a:r>
              <a:rPr lang="en-US" dirty="0" smtClean="0"/>
              <a:t>cycle. 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startup-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 smtClean="0"/>
              <a:t>)</a:t>
            </a: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dirty="0" smtClean="0"/>
              <a:t>Copies </a:t>
            </a:r>
            <a:r>
              <a:rPr lang="en-US" dirty="0"/>
              <a:t>the current configuration in RAM to </a:t>
            </a:r>
            <a:r>
              <a:rPr lang="en-US" dirty="0" smtClean="0"/>
              <a:t>NVRAM. </a:t>
            </a:r>
            <a:r>
              <a:rPr lang="en-US" dirty="0"/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 running-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startup-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 smtClean="0"/>
              <a:t>)</a:t>
            </a: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dirty="0" smtClean="0"/>
              <a:t>Causes </a:t>
            </a:r>
            <a:r>
              <a:rPr lang="en-US" dirty="0"/>
              <a:t>the device to reload the startup-config into </a:t>
            </a:r>
            <a:r>
              <a:rPr lang="en-US" dirty="0" smtClean="0"/>
              <a:t>RAM. 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r>
              <a:rPr lang="en-US" dirty="0" smtClean="0"/>
              <a:t>)</a:t>
            </a: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dirty="0" smtClean="0"/>
              <a:t>Copies </a:t>
            </a:r>
            <a:r>
              <a:rPr lang="en-US" dirty="0"/>
              <a:t>the configuration in NVRAM to </a:t>
            </a:r>
            <a:r>
              <a:rPr lang="en-US" dirty="0" smtClean="0"/>
              <a:t>RAM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 startup-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running-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9775" lvl="1" indent="-282575">
              <a:buFont typeface="Wingdings" panose="05000000000000000000" pitchFamily="2" charset="2"/>
              <a:buChar char="§"/>
            </a:pPr>
            <a:r>
              <a:rPr lang="en-US" dirty="0" smtClean="0"/>
              <a:t>Causes </a:t>
            </a:r>
            <a:r>
              <a:rPr lang="en-US" dirty="0"/>
              <a:t>the startup config to be </a:t>
            </a:r>
            <a:r>
              <a:rPr lang="en-US" dirty="0" smtClean="0"/>
              <a:t>erased.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erase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startup-config</a:t>
            </a:r>
            <a:r>
              <a:rPr lang="en-US" dirty="0" smtClean="0"/>
              <a:t>)</a:t>
            </a:r>
            <a:endParaRPr lang="en-CA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95981" y="420915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2: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08030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69346" y="1480458"/>
            <a:ext cx="7940675" cy="4315522"/>
          </a:xfrm>
        </p:spPr>
        <p:txBody>
          <a:bodyPr/>
          <a:lstStyle/>
          <a:p>
            <a:r>
              <a:rPr lang="en-US" sz="2000" dirty="0" smtClean="0"/>
              <a:t>Explain </a:t>
            </a:r>
            <a:r>
              <a:rPr lang="en-US" sz="2000" dirty="0"/>
              <a:t>that when testing a </a:t>
            </a:r>
            <a:r>
              <a:rPr lang="en-US" sz="2000" dirty="0" smtClean="0"/>
              <a:t>network, </a:t>
            </a:r>
            <a:r>
              <a:rPr lang="en-US" sz="2000" dirty="0"/>
              <a:t>it is best to work in a planned sequence of steps to establish valid </a:t>
            </a:r>
            <a:r>
              <a:rPr lang="en-US" sz="2000" dirty="0" smtClean="0"/>
              <a:t>connections, </a:t>
            </a:r>
            <a:r>
              <a:rPr lang="en-US" sz="2000" dirty="0"/>
              <a:t>rather than to randomly jump from one place to the next. </a:t>
            </a:r>
            <a:endParaRPr lang="en-US" sz="2000" dirty="0" smtClean="0"/>
          </a:p>
          <a:p>
            <a:r>
              <a:rPr lang="en-US" sz="2000" dirty="0" smtClean="0"/>
              <a:t>Explain </a:t>
            </a:r>
            <a:r>
              <a:rPr lang="en-US" sz="2000" dirty="0"/>
              <a:t>that </a:t>
            </a:r>
            <a:r>
              <a:rPr lang="en-US" sz="2000" dirty="0" smtClean="0"/>
              <a:t>the trace </a:t>
            </a:r>
            <a:r>
              <a:rPr lang="en-US" sz="2000" dirty="0"/>
              <a:t>utility </a:t>
            </a:r>
            <a:r>
              <a:rPr lang="en-US" sz="2000" dirty="0" smtClean="0"/>
              <a:t>allows you </a:t>
            </a:r>
            <a:r>
              <a:rPr lang="en-US" sz="2000" dirty="0"/>
              <a:t>to see the “hops” a packet takes through the network. </a:t>
            </a:r>
            <a:r>
              <a:rPr lang="en-US" sz="2000" dirty="0" smtClean="0"/>
              <a:t>In </a:t>
            </a:r>
            <a:r>
              <a:rPr lang="en-US" sz="2000" dirty="0"/>
              <a:t>Windows, </a:t>
            </a:r>
            <a:r>
              <a:rPr lang="en-US" sz="2000" dirty="0" smtClean="0"/>
              <a:t>use the </a:t>
            </a:r>
            <a:r>
              <a:rPr lang="en-US" sz="2000" b="1" dirty="0" smtClean="0"/>
              <a:t>tracert</a:t>
            </a:r>
            <a:r>
              <a:rPr lang="en-US" sz="2000" dirty="0" smtClean="0"/>
              <a:t> command; in the CLI, use </a:t>
            </a:r>
            <a:r>
              <a:rPr lang="en-US" sz="2000" b="1" dirty="0" smtClean="0"/>
              <a:t>traceroute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Pose the following questions to the class: </a:t>
            </a:r>
          </a:p>
          <a:p>
            <a:pPr marL="739775" lvl="1" indent="-282575">
              <a:buFont typeface="Wingdings" panose="05000000000000000000" pitchFamily="2" charset="2"/>
              <a:buChar char="§"/>
              <a:tabLst>
                <a:tab pos="739775" algn="l"/>
              </a:tabLst>
            </a:pPr>
            <a:r>
              <a:rPr lang="en-US" dirty="0"/>
              <a:t>What mode must you be in to make configuration changes? </a:t>
            </a:r>
            <a:endParaRPr lang="en-US" dirty="0">
              <a:solidFill>
                <a:srgbClr val="FF0000"/>
              </a:solidFill>
            </a:endParaRPr>
          </a:p>
          <a:p>
            <a:pPr marL="739775" lvl="1" indent="-282575">
              <a:buFont typeface="Wingdings" panose="05000000000000000000" pitchFamily="2" charset="2"/>
              <a:buChar char="§"/>
              <a:tabLst>
                <a:tab pos="739775" algn="l"/>
              </a:tabLst>
            </a:pPr>
            <a:r>
              <a:rPr lang="en-US" dirty="0" smtClean="0"/>
              <a:t>If </a:t>
            </a:r>
            <a:r>
              <a:rPr lang="en-US" dirty="0"/>
              <a:t>the students erase the startup-config, what else is needed to return the device to factory default? </a:t>
            </a:r>
            <a:endParaRPr lang="en-US" dirty="0" smtClean="0"/>
          </a:p>
          <a:p>
            <a:pPr marL="401638" indent="-282575">
              <a:tabLst>
                <a:tab pos="739775" algn="l"/>
              </a:tabLst>
            </a:pPr>
            <a:r>
              <a:rPr lang="en-US" sz="2000" dirty="0"/>
              <a:t>Emphasize to use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 running-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startup-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 run start </a:t>
            </a:r>
            <a:r>
              <a:rPr lang="en-US" sz="2000" dirty="0"/>
              <a:t>commands. </a:t>
            </a:r>
            <a:endParaRPr lang="en-CA" sz="2000" dirty="0"/>
          </a:p>
          <a:p>
            <a:pPr marL="401638" indent="-282575">
              <a:tabLst>
                <a:tab pos="739775" algn="l"/>
              </a:tabLst>
            </a:pPr>
            <a:endParaRPr lang="en-CA" sz="2400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95981" y="47897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2: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821787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81467" y="464457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2: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39523" y="1640114"/>
            <a:ext cx="8140020" cy="45720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 smtClean="0"/>
              <a:t>Upon completion of this chapter you will be able to:</a:t>
            </a:r>
          </a:p>
          <a:p>
            <a:r>
              <a:rPr lang="en-CA" sz="2000" dirty="0" smtClean="0"/>
              <a:t>Explain the purpose of the Cisco IOS. </a:t>
            </a:r>
          </a:p>
          <a:p>
            <a:r>
              <a:rPr lang="en-CA" sz="2000" dirty="0" smtClean="0"/>
              <a:t>Explain how to access and navigate the Cisco IOS to configure network devices.</a:t>
            </a:r>
          </a:p>
          <a:p>
            <a:r>
              <a:rPr lang="en-CA" sz="2000" dirty="0" smtClean="0"/>
              <a:t>Describe the command structure of the Cisco IOS software.</a:t>
            </a:r>
          </a:p>
          <a:p>
            <a:r>
              <a:rPr lang="en-CA" sz="2000" dirty="0" smtClean="0"/>
              <a:t>Configure hostnames on a Cisco IOS device using the CLI.</a:t>
            </a:r>
          </a:p>
          <a:p>
            <a:r>
              <a:rPr lang="en-CA" sz="2000" dirty="0" smtClean="0"/>
              <a:t>Use Cisco IOS commands to limit access to device configurations.</a:t>
            </a:r>
          </a:p>
          <a:p>
            <a:r>
              <a:rPr lang="en-CA" sz="2000" dirty="0" smtClean="0"/>
              <a:t>Use Cisco IOS commands to save the running configuration.</a:t>
            </a:r>
          </a:p>
          <a:p>
            <a:r>
              <a:rPr lang="en-CA" sz="2000" dirty="0" smtClean="0"/>
              <a:t>Explain how devices communicate across network media.</a:t>
            </a:r>
          </a:p>
          <a:p>
            <a:r>
              <a:rPr lang="en-CA" sz="2000" dirty="0" smtClean="0"/>
              <a:t>Configure a host device with an IP address.</a:t>
            </a:r>
          </a:p>
          <a:p>
            <a:r>
              <a:rPr lang="en-CA" sz="2000" dirty="0" smtClean="0"/>
              <a:t>Verify connectivity between two end devices.</a:t>
            </a:r>
            <a:endParaRPr 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39526" y="1636930"/>
            <a:ext cx="7940675" cy="4315522"/>
          </a:xfrm>
        </p:spPr>
        <p:txBody>
          <a:bodyPr/>
          <a:lstStyle/>
          <a:p>
            <a:r>
              <a:rPr lang="en-CA" sz="2000" dirty="0" smtClean="0"/>
              <a:t>Describe </a:t>
            </a:r>
            <a:r>
              <a:rPr lang="en-CA" sz="2000" dirty="0"/>
              <a:t>the role </a:t>
            </a:r>
            <a:r>
              <a:rPr lang="en-CA" sz="2000" dirty="0" smtClean="0"/>
              <a:t>and explain </a:t>
            </a:r>
            <a:r>
              <a:rPr lang="en-CA" sz="2000" dirty="0"/>
              <a:t>the location of the </a:t>
            </a:r>
            <a:r>
              <a:rPr lang="en-CA" sz="2000" dirty="0" err="1"/>
              <a:t>startup-config</a:t>
            </a:r>
            <a:r>
              <a:rPr lang="en-CA" sz="2000" dirty="0"/>
              <a:t> and </a:t>
            </a:r>
            <a:r>
              <a:rPr lang="en-CA" sz="2000" dirty="0" smtClean="0"/>
              <a:t>running-</a:t>
            </a:r>
            <a:r>
              <a:rPr lang="en-CA" sz="2000" dirty="0" err="1" smtClean="0"/>
              <a:t>config</a:t>
            </a:r>
            <a:r>
              <a:rPr lang="en-CA" sz="2000" dirty="0" smtClean="0"/>
              <a:t> file </a:t>
            </a:r>
            <a:r>
              <a:rPr lang="en-CA" sz="2000" dirty="0"/>
              <a:t>on a switch and router. </a:t>
            </a:r>
          </a:p>
          <a:p>
            <a:r>
              <a:rPr lang="en-CA" sz="2000" dirty="0"/>
              <a:t>Explain the role of IP addresses on routers in an internetwork, with emphasis on Ethernet interfaces</a:t>
            </a:r>
            <a:r>
              <a:rPr lang="en-CA" sz="2000" dirty="0" smtClean="0"/>
              <a:t>.</a:t>
            </a:r>
          </a:p>
          <a:p>
            <a:r>
              <a:rPr lang="en-US" sz="2000" dirty="0"/>
              <a:t>Describe duplicate IP address scenarios. </a:t>
            </a:r>
            <a:endParaRPr lang="en-CA" sz="2000" dirty="0" smtClean="0"/>
          </a:p>
          <a:p>
            <a:r>
              <a:rPr lang="en-CA" sz="2000" dirty="0" smtClean="0"/>
              <a:t>Introduce a high-level </a:t>
            </a:r>
            <a:r>
              <a:rPr lang="en-CA" sz="2000" dirty="0"/>
              <a:t>description of the interfaces and ports on a switch and router. </a:t>
            </a:r>
            <a:endParaRPr lang="en-CA" sz="2000" dirty="0" smtClean="0"/>
          </a:p>
          <a:p>
            <a:r>
              <a:rPr lang="en-CA" sz="2000" dirty="0" smtClean="0"/>
              <a:t>Demonstrate with a preconfigured configuration an </a:t>
            </a:r>
            <a:r>
              <a:rPr lang="en-CA" sz="2000" dirty="0"/>
              <a:t>end-to-end connection with 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CA" sz="2000" dirty="0"/>
              <a:t> and </a:t>
            </a:r>
            <a:r>
              <a:rPr lang="en-CA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en-C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CA" sz="2000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52438" y="420914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2: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43463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2: Additional Help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For additional help with teaching strategies, including lesson plans, analogies for difficult concepts, and discussion topics, visit the CCNA Community at </a:t>
            </a:r>
            <a:r>
              <a:rPr lang="en-US" sz="2000" dirty="0" smtClean="0">
                <a:hlinkClick r:id="rId3"/>
              </a:rPr>
              <a:t>www.communities.netacad.net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If you have lesson plans or resources that you would like to share, upload them to the CCNA Community to help other instructors.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554038" y="493486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/>
              <a:t>Chapter 2: Topics </a:t>
            </a:r>
            <a:r>
              <a:rPr lang="en-US" dirty="0" smtClean="0"/>
              <a:t>Not </a:t>
            </a:r>
            <a:r>
              <a:rPr lang="en-US" dirty="0"/>
              <a:t>in </a:t>
            </a:r>
            <a:r>
              <a:rPr lang="en-US" dirty="0" err="1" smtClean="0"/>
              <a:t>ICND1</a:t>
            </a:r>
            <a:r>
              <a:rPr lang="en-US" dirty="0" smtClean="0"/>
              <a:t> 100-101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12095" y="1756228"/>
            <a:ext cx="7940675" cy="3571875"/>
          </a:xfrm>
        </p:spPr>
        <p:txBody>
          <a:bodyPr/>
          <a:lstStyle/>
          <a:p>
            <a:r>
              <a:rPr lang="en-US" sz="2000" dirty="0"/>
              <a:t>This section lists topics covered by this chapter that are NOT listed in the ICND2 200-101 blueprint. Those topics are posted at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www.cisco.com/web/learning/exams/list/icnd1b.html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Instructors </a:t>
            </a:r>
            <a:r>
              <a:rPr lang="en-US" sz="2000" dirty="0"/>
              <a:t>could skip these sections; however, they should provide additional information and fundamental concepts to assist the student with the topic.</a:t>
            </a:r>
          </a:p>
          <a:p>
            <a:endParaRPr lang="en-US" sz="2000" dirty="0"/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  <a:defRPr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230879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493486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/>
              <a:t>Chapter 2: Topics </a:t>
            </a:r>
            <a:r>
              <a:rPr lang="en-US" dirty="0" smtClean="0"/>
              <a:t>Not </a:t>
            </a:r>
            <a:r>
              <a:rPr lang="en-US" dirty="0"/>
              <a:t>in ICND1</a:t>
            </a:r>
            <a:endParaRPr lang="en-US" dirty="0" smtClean="0"/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95980" y="1568783"/>
            <a:ext cx="7940675" cy="546410"/>
          </a:xfrm>
        </p:spPr>
        <p:txBody>
          <a:bodyPr/>
          <a:lstStyle/>
          <a:p>
            <a:pPr marL="57150" indent="0" eaLnBrk="1" hangingPunct="1">
              <a:spcBef>
                <a:spcPct val="30000"/>
              </a:spcBef>
              <a:buNone/>
            </a:pPr>
            <a:r>
              <a:rPr lang="en-US" sz="2000" dirty="0"/>
              <a:t>What sections of  this chapter are NOT in ICND1 100-101 certification blueprint?</a:t>
            </a:r>
          </a:p>
          <a:p>
            <a:pPr marL="0" indent="0">
              <a:buNone/>
            </a:pPr>
            <a:endParaRPr lang="en-US" sz="1600" dirty="0"/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  <a:defRPr/>
            </a:pPr>
            <a:endParaRPr lang="en-US" sz="16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8124"/>
              </p:ext>
            </p:extLst>
          </p:nvPr>
        </p:nvGraphicFramePr>
        <p:xfrm>
          <a:off x="638811" y="2373854"/>
          <a:ext cx="7539838" cy="3099126"/>
        </p:xfrm>
        <a:graphic>
          <a:graphicData uri="http://schemas.openxmlformats.org/drawingml/2006/table">
            <a:tbl>
              <a:tblPr/>
              <a:tblGrid>
                <a:gridCol w="975029"/>
                <a:gridCol w="934794"/>
                <a:gridCol w="5630015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Introduction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74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2.1.1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Topic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Cisco IOS</a:t>
                      </a:r>
                      <a:endParaRPr lang="en-US" sz="1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368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2.2.2.5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Banner Messages</a:t>
                      </a:r>
                    </a:p>
                  </a:txBody>
                  <a:tcPr marL="9526" marR="9526" marT="952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368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2.2.3.2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Page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Capturing Text</a:t>
                      </a:r>
                    </a:p>
                  </a:txBody>
                  <a:tcPr marL="9526" marR="9526" marT="952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368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2.3.1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Topic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Ports and Addresses</a:t>
                      </a:r>
                    </a:p>
                  </a:txBody>
                  <a:tcPr marL="9526" marR="9526" marT="952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322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2.3.2.2 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Page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Manual IP Address Configuration for End Devices</a:t>
                      </a:r>
                    </a:p>
                  </a:txBody>
                  <a:tcPr marL="9526" marR="9526" marT="952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368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2.3.3.1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Page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 the Loopback Address on an End Device</a:t>
                      </a:r>
                    </a:p>
                  </a:txBody>
                  <a:tcPr marL="9526" marR="9526" marT="952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368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2.3.3.2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Page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Testing the Interface Assignment</a:t>
                      </a:r>
                    </a:p>
                  </a:txBody>
                  <a:tcPr marL="9526" marR="9526" marT="952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368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2.4.1.1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Page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Summary</a:t>
                      </a:r>
                    </a:p>
                  </a:txBody>
                  <a:tcPr marL="9526" marR="9526" marT="952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5869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81467" y="406401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2: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68552" y="1407887"/>
            <a:ext cx="8169048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2.0.1.2  </a:t>
            </a:r>
            <a:r>
              <a:rPr lang="en-US" dirty="0" smtClean="0">
                <a:ea typeface="+mn-ea"/>
                <a:cs typeface="+mn-cs"/>
              </a:rPr>
              <a:t>Class </a:t>
            </a:r>
            <a:r>
              <a:rPr lang="en-US" dirty="0">
                <a:ea typeface="+mn-ea"/>
                <a:cs typeface="+mn-cs"/>
              </a:rPr>
              <a:t>Activity – It is Just an Operating System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2.1.1.5  </a:t>
            </a:r>
            <a:r>
              <a:rPr lang="en-US" dirty="0" smtClean="0">
                <a:ea typeface="+mn-ea"/>
                <a:cs typeface="+mn-cs"/>
              </a:rPr>
              <a:t>Video </a:t>
            </a:r>
            <a:r>
              <a:rPr lang="en-US" dirty="0">
                <a:ea typeface="+mn-ea"/>
                <a:cs typeface="+mn-cs"/>
              </a:rPr>
              <a:t>Demonstration – CCO Accounts and IOS Image Exploration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2.1.2.4  </a:t>
            </a:r>
            <a:r>
              <a:rPr lang="en-US" dirty="0" smtClean="0">
                <a:ea typeface="+mn-ea"/>
                <a:cs typeface="+mn-cs"/>
              </a:rPr>
              <a:t>Activity </a:t>
            </a:r>
            <a:r>
              <a:rPr lang="en-US" dirty="0">
                <a:ea typeface="+mn-ea"/>
                <a:cs typeface="+mn-cs"/>
              </a:rPr>
              <a:t>– Accessing Devices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ea typeface="+mn-ea"/>
                <a:cs typeface="+mn-cs"/>
              </a:rPr>
              <a:t>2.1.3.6  </a:t>
            </a:r>
            <a:r>
              <a:rPr lang="en-US" dirty="0">
                <a:ea typeface="+mn-ea"/>
                <a:cs typeface="+mn-cs"/>
              </a:rPr>
              <a:t>Video Demonstration – Navigating the </a:t>
            </a:r>
            <a:r>
              <a:rPr lang="en-US" dirty="0" smtClean="0">
                <a:ea typeface="+mn-ea"/>
                <a:cs typeface="+mn-cs"/>
              </a:rPr>
              <a:t>Cisco </a:t>
            </a:r>
            <a:r>
              <a:rPr lang="en-US" dirty="0" err="1" smtClean="0">
                <a:ea typeface="+mn-ea"/>
                <a:cs typeface="+mn-cs"/>
              </a:rPr>
              <a:t>IOS</a:t>
            </a:r>
            <a:endParaRPr lang="en-US" dirty="0">
              <a:ea typeface="+mn-ea"/>
              <a:cs typeface="+mn-cs"/>
            </a:endParaRP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2.1.4.8  </a:t>
            </a:r>
            <a:r>
              <a:rPr lang="en-US" dirty="0" smtClean="0">
                <a:ea typeface="+mn-ea"/>
                <a:cs typeface="+mn-cs"/>
              </a:rPr>
              <a:t>Packet </a:t>
            </a:r>
            <a:r>
              <a:rPr lang="en-US" dirty="0">
                <a:ea typeface="+mn-ea"/>
                <a:cs typeface="+mn-cs"/>
              </a:rPr>
              <a:t>Tracer – </a:t>
            </a:r>
            <a:r>
              <a:rPr lang="en-US" dirty="0"/>
              <a:t>Navigating the Cisco </a:t>
            </a:r>
            <a:r>
              <a:rPr lang="en-US" dirty="0" err="1" smtClean="0"/>
              <a:t>IOS</a:t>
            </a:r>
            <a:endParaRPr lang="en-US" dirty="0" smtClean="0">
              <a:ea typeface="+mn-ea"/>
              <a:cs typeface="+mn-cs"/>
            </a:endParaRP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ea typeface="+mn-ea"/>
                <a:cs typeface="+mn-cs"/>
              </a:rPr>
              <a:t>2.1.4.9  Lab – Establishing a Console Session with </a:t>
            </a:r>
            <a:r>
              <a:rPr lang="en-US" dirty="0" err="1" smtClean="0">
                <a:ea typeface="+mn-ea"/>
                <a:cs typeface="+mn-cs"/>
              </a:rPr>
              <a:t>Tera</a:t>
            </a:r>
            <a:r>
              <a:rPr lang="en-US" dirty="0" smtClean="0">
                <a:ea typeface="+mn-ea"/>
                <a:cs typeface="+mn-cs"/>
              </a:rPr>
              <a:t> Term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ea typeface="+mn-ea"/>
                <a:cs typeface="+mn-cs"/>
              </a:rPr>
              <a:t>2.2.1.4  </a:t>
            </a:r>
            <a:r>
              <a:rPr lang="en-US" dirty="0" smtClean="0">
                <a:ea typeface="+mn-ea"/>
                <a:cs typeface="+mn-cs"/>
              </a:rPr>
              <a:t>Syntax Checker – Configuring Hostnames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ea typeface="+mn-ea"/>
                <a:cs typeface="+mn-cs"/>
              </a:rPr>
              <a:t>2.2.2.4  Syntax Checker – Configuring Password Encryption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/>
              <a:t>2.2.3.1  Syntax Checker  – Saving Running Configuration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/>
              <a:t>2.2.3.3  Packet Tracer – Configuring Initial Switch Settings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81467" y="406401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2: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68552" y="1436915"/>
            <a:ext cx="8169048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ea typeface="+mn-ea"/>
                <a:cs typeface="+mn-cs"/>
              </a:rPr>
              <a:t>2.3.2.1  Syntax Checker  – Configuring a Switch Virtual Interface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ea typeface="+mn-ea"/>
                <a:cs typeface="+mn-cs"/>
              </a:rPr>
              <a:t>2.3.2.3  Syntax Checker  – Verifying Windows PC IP Configuration</a:t>
            </a:r>
            <a:endParaRPr lang="en-US" dirty="0">
              <a:ea typeface="+mn-ea"/>
              <a:cs typeface="+mn-cs"/>
            </a:endParaRP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2.3.2.5  </a:t>
            </a:r>
            <a:r>
              <a:rPr lang="en-US" dirty="0" smtClean="0">
                <a:ea typeface="+mn-ea"/>
                <a:cs typeface="+mn-cs"/>
              </a:rPr>
              <a:t>Packet </a:t>
            </a:r>
            <a:r>
              <a:rPr lang="en-US" dirty="0">
                <a:ea typeface="+mn-ea"/>
                <a:cs typeface="+mn-cs"/>
              </a:rPr>
              <a:t>Tracer – Implementing Basic </a:t>
            </a:r>
            <a:r>
              <a:rPr lang="en-US" dirty="0" smtClean="0">
                <a:ea typeface="+mn-ea"/>
                <a:cs typeface="+mn-cs"/>
              </a:rPr>
              <a:t>Connectivity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ea typeface="+mn-ea"/>
                <a:cs typeface="+mn-cs"/>
              </a:rPr>
              <a:t>2.3.3.1  Syntax Checker  – </a:t>
            </a:r>
            <a:r>
              <a:rPr lang="en-US" dirty="0" smtClean="0">
                <a:ea typeface="+mn-ea"/>
                <a:cs typeface="+mn-cs"/>
              </a:rPr>
              <a:t>Testing </a:t>
            </a:r>
            <a:r>
              <a:rPr lang="en-US" dirty="0" smtClean="0">
                <a:ea typeface="+mn-ea"/>
                <a:cs typeface="+mn-cs"/>
              </a:rPr>
              <a:t>the Loopback </a:t>
            </a:r>
            <a:r>
              <a:rPr lang="en-US" dirty="0" smtClean="0">
                <a:ea typeface="+mn-ea"/>
                <a:cs typeface="+mn-cs"/>
              </a:rPr>
              <a:t>Address</a:t>
            </a:r>
            <a:endParaRPr lang="en-US" dirty="0" smtClean="0">
              <a:ea typeface="+mn-ea"/>
              <a:cs typeface="+mn-cs"/>
            </a:endParaRP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ea typeface="+mn-ea"/>
                <a:cs typeface="+mn-cs"/>
              </a:rPr>
              <a:t>2.3.3.2  Syntax Checker  – Verifying the VLAN Interface Assignment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>
                <a:ea typeface="+mn-ea"/>
                <a:cs typeface="+mn-cs"/>
              </a:rPr>
              <a:t>2.3.3.3  Syntax Checker  – Testing End-to-End Connectivity</a:t>
            </a:r>
            <a:endParaRPr lang="en-US" dirty="0">
              <a:ea typeface="+mn-ea"/>
              <a:cs typeface="+mn-cs"/>
            </a:endParaRP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2.3.3.4  </a:t>
            </a:r>
            <a:r>
              <a:rPr lang="en-US" dirty="0" smtClean="0">
                <a:ea typeface="+mn-ea"/>
                <a:cs typeface="+mn-cs"/>
              </a:rPr>
              <a:t>Lab </a:t>
            </a:r>
            <a:r>
              <a:rPr lang="en-US" dirty="0">
                <a:ea typeface="+mn-ea"/>
                <a:cs typeface="+mn-cs"/>
              </a:rPr>
              <a:t>– Building a Simple Network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2.3.3.5  </a:t>
            </a:r>
            <a:r>
              <a:rPr lang="en-US" dirty="0" smtClean="0">
                <a:ea typeface="+mn-ea"/>
                <a:cs typeface="+mn-cs"/>
              </a:rPr>
              <a:t>Lab </a:t>
            </a:r>
            <a:r>
              <a:rPr lang="en-US" dirty="0">
                <a:ea typeface="+mn-ea"/>
                <a:cs typeface="+mn-cs"/>
              </a:rPr>
              <a:t>– Configuring a Switch Management Address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2.4.1.1  </a:t>
            </a:r>
            <a:r>
              <a:rPr lang="en-US" dirty="0" smtClean="0">
                <a:ea typeface="+mn-ea"/>
                <a:cs typeface="+mn-cs"/>
              </a:rPr>
              <a:t>Class Activity </a:t>
            </a:r>
            <a:r>
              <a:rPr lang="en-US" dirty="0">
                <a:ea typeface="+mn-ea"/>
                <a:cs typeface="+mn-cs"/>
              </a:rPr>
              <a:t>– Tutor Me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2.4.1.2  </a:t>
            </a:r>
            <a:r>
              <a:rPr lang="en-US" dirty="0" smtClean="0">
                <a:ea typeface="+mn-ea"/>
                <a:cs typeface="+mn-cs"/>
              </a:rPr>
              <a:t>Packet </a:t>
            </a:r>
            <a:r>
              <a:rPr lang="en-US" dirty="0">
                <a:ea typeface="+mn-ea"/>
                <a:cs typeface="+mn-cs"/>
              </a:rPr>
              <a:t>Tracer – Skills Integration Challenge</a:t>
            </a:r>
          </a:p>
        </p:txBody>
      </p:sp>
    </p:spTree>
    <p:extLst>
      <p:ext uri="{BB962C8B-B14F-4D97-AF65-F5344CB8AC3E}">
        <p14:creationId xmlns:p14="http://schemas.microsoft.com/office/powerpoint/2010/main" val="20343689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510495" y="368083"/>
            <a:ext cx="8145462" cy="705974"/>
          </a:xfrm>
        </p:spPr>
        <p:txBody>
          <a:bodyPr/>
          <a:lstStyle/>
          <a:p>
            <a:pPr eaLnBrk="1" hangingPunct="1"/>
            <a:r>
              <a:rPr lang="en-US" sz="3000" dirty="0" smtClean="0"/>
              <a:t>Chapter 2: Packet Tracer Activity Password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24114" y="1393372"/>
            <a:ext cx="7924800" cy="510496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The password for all the Packet Tracer activities in this chapter is: </a:t>
            </a:r>
            <a:r>
              <a:rPr lang="pt-BR" b="1" dirty="0" smtClean="0"/>
              <a:t>PT_ccna5</a:t>
            </a:r>
            <a:endParaRPr lang="en-US" b="1" dirty="0" smtClean="0"/>
          </a:p>
          <a:p>
            <a:pPr marL="457200" lvl="1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marL="457200" lvl="1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marL="457200" lvl="1" indent="0" eaLnBrk="1" hangingPunct="1">
              <a:spcBef>
                <a:spcPct val="30000"/>
              </a:spcBef>
              <a:buNone/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0956460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510496" y="420918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2: 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17085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Students should complete the Chapter 2 Assessment after completing Chapter 2.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Worksheets, quizzes, and labs can be used to informally assess student progress.</a:t>
            </a:r>
          </a:p>
          <a:p>
            <a:pPr eaLnBrk="1" hangingPunct="1">
              <a:spcBef>
                <a:spcPct val="30000"/>
              </a:spcBef>
            </a:pPr>
            <a:endParaRPr 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583067" y="464457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2: New Terms and Commands</a:t>
            </a:r>
          </a:p>
        </p:txBody>
      </p:sp>
      <p:sp>
        <p:nvSpPr>
          <p:cNvPr id="8195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465944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terms and commands are introduced in this chapter?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716398"/>
              </p:ext>
            </p:extLst>
          </p:nvPr>
        </p:nvGraphicFramePr>
        <p:xfrm>
          <a:off x="814386" y="1986416"/>
          <a:ext cx="7718425" cy="4370413"/>
        </p:xfrm>
        <a:graphic>
          <a:graphicData uri="http://schemas.openxmlformats.org/drawingml/2006/table">
            <a:tbl>
              <a:tblPr/>
              <a:tblGrid>
                <a:gridCol w="1046564"/>
                <a:gridCol w="6671861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2.1.1.1</a:t>
                      </a: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Cisco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IOS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Command-line interface (CLI)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303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2.1.1.2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Integrated Service Router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(ISR)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312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2.1.1.3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Flash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memory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2.1.2.1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Console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port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680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2.1.2.2</a:t>
                      </a: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Telnet</a:t>
                      </a: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Secure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Shell (SSH)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Auxiliary port (AUX)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2.1.3.1</a:t>
                      </a: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 EXEC mode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Privileged EXEC mode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Global configuration mode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2.1.3.3</a:t>
                      </a: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Interface configuration mode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Line configuration mode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2.1.3.4</a:t>
                      </a: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enable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command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disable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2.1.3.5</a:t>
                      </a: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exit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583067" y="5080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2: New Terms and Commands (cont.) </a:t>
            </a:r>
          </a:p>
        </p:txBody>
      </p:sp>
      <p:sp>
        <p:nvSpPr>
          <p:cNvPr id="921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494972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terms and commands are introduced in this chapter?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19470"/>
              </p:ext>
            </p:extLst>
          </p:nvPr>
        </p:nvGraphicFramePr>
        <p:xfrm>
          <a:off x="818695" y="2018850"/>
          <a:ext cx="7718425" cy="4185971"/>
        </p:xfrm>
        <a:graphic>
          <a:graphicData uri="http://schemas.openxmlformats.org/drawingml/2006/table">
            <a:tbl>
              <a:tblPr/>
              <a:tblGrid>
                <a:gridCol w="1350793"/>
                <a:gridCol w="6367632"/>
              </a:tblGrid>
              <a:tr h="301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2.1.4.3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Context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-sensitive help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301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2.1.4.5</a:t>
                      </a: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Hot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keys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Shortcuts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301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2.1.4.6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301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2.1.4.7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version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301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2.2.1.2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Hostnames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999907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2.2.2.1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enable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 password 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enable secret 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console password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VTY password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301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2.2.2.2</a:t>
                      </a: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enable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password </a:t>
                      </a:r>
                      <a:r>
                        <a:rPr lang="en-US" sz="1600" b="1" i="1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password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command</a:t>
                      </a:r>
                    </a:p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enable secret </a:t>
                      </a:r>
                      <a:r>
                        <a:rPr lang="en-US" sz="1600" b="1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password </a:t>
                      </a:r>
                      <a:r>
                        <a:rPr lang="en-US" sz="16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command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301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2.2.2.3</a:t>
                      </a: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line console 0 </a:t>
                      </a:r>
                      <a:r>
                        <a:rPr lang="en-US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command</a:t>
                      </a:r>
                    </a:p>
                    <a:p>
                      <a:pPr algn="l" fontAlgn="b"/>
                      <a:r>
                        <a:rPr lang="en-US" sz="16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password </a:t>
                      </a:r>
                      <a:r>
                        <a:rPr lang="en-US" sz="1600" b="1" i="1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password</a:t>
                      </a:r>
                      <a:r>
                        <a:rPr lang="en-US" sz="16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command</a:t>
                      </a:r>
                    </a:p>
                    <a:p>
                      <a:pPr algn="l" fontAlgn="b"/>
                      <a:r>
                        <a:rPr lang="en-US" sz="16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login </a:t>
                      </a:r>
                      <a:r>
                        <a:rPr lang="en-US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command</a:t>
                      </a:r>
                    </a:p>
                    <a:p>
                      <a:pPr algn="l" fontAlgn="b"/>
                      <a:r>
                        <a:rPr lang="en-US" sz="16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line </a:t>
                      </a:r>
                      <a:r>
                        <a:rPr lang="en-US" sz="1600" b="1" i="0" u="none" strike="noStrike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vty</a:t>
                      </a:r>
                      <a:r>
                        <a:rPr lang="en-US" sz="16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0 15 </a:t>
                      </a:r>
                      <a:r>
                        <a:rPr lang="en-US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command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539523" y="464457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2: New Terms and Commands (cont.) </a:t>
            </a:r>
          </a:p>
        </p:txBody>
      </p:sp>
      <p:sp>
        <p:nvSpPr>
          <p:cNvPr id="1024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terms and commands are introduced in this chapter?</a:t>
            </a:r>
          </a:p>
        </p:txBody>
      </p:sp>
      <p:graphicFrame>
        <p:nvGraphicFramePr>
          <p:cNvPr id="5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77445"/>
              </p:ext>
            </p:extLst>
          </p:nvPr>
        </p:nvGraphicFramePr>
        <p:xfrm>
          <a:off x="785358" y="2018249"/>
          <a:ext cx="7718425" cy="3959998"/>
        </p:xfrm>
        <a:graphic>
          <a:graphicData uri="http://schemas.openxmlformats.org/drawingml/2006/table">
            <a:tbl>
              <a:tblPr/>
              <a:tblGrid>
                <a:gridCol w="1350793"/>
                <a:gridCol w="6367632"/>
              </a:tblGrid>
              <a:tr h="30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2.2.2.4</a:t>
                      </a: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service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assword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-e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ncryption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</a:p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running-</a:t>
                      </a:r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</a:p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startup-</a:t>
                      </a:r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57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2.2.2.5</a:t>
                      </a:r>
                    </a:p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Banners</a:t>
                      </a:r>
                    </a:p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banner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motd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#message#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8457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2.2.3.1</a:t>
                      </a: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Running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configuration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Startup configuration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NVRAM</a:t>
                      </a:r>
                    </a:p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copy running-</a:t>
                      </a:r>
                      <a:r>
                        <a:rPr lang="en-US" sz="16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startup-</a:t>
                      </a:r>
                      <a:r>
                        <a:rPr lang="en-US" sz="16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8457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2.3.1.1</a:t>
                      </a: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IPv4</a:t>
                      </a: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IPv6</a:t>
                      </a: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Dotted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decimal notation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Subnet mask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751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2.3.1.2</a:t>
                      </a: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6" marR="9526" marT="9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Ethernet</a:t>
                      </a: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Local-area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network (LAN)</a:t>
                      </a:r>
                    </a:p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Switch virtual interface (SVI)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NetAcad-4F_PPT-WHT_060408</Template>
  <TotalTime>21997</TotalTime>
  <Pages>28</Pages>
  <Words>2022</Words>
  <Application>Microsoft Office PowerPoint</Application>
  <PresentationFormat>On-screen Show (4:3)</PresentationFormat>
  <Paragraphs>271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NetAcad-4F_PPT-WHT_060408</vt:lpstr>
      <vt:lpstr>PowerPoint Presentation</vt:lpstr>
      <vt:lpstr>Chapter 2: Objectives</vt:lpstr>
      <vt:lpstr>Chapter 2: Activities</vt:lpstr>
      <vt:lpstr>Chapter 2: Activities</vt:lpstr>
      <vt:lpstr>Chapter 2: Packet Tracer Activity Password</vt:lpstr>
      <vt:lpstr>Chapter 2: Assessment</vt:lpstr>
      <vt:lpstr>Chapter 2: New Terms and Commands</vt:lpstr>
      <vt:lpstr>Chapter 2: New Terms and Commands (cont.) </vt:lpstr>
      <vt:lpstr>Chapter 2: New Terms and Commands (cont.) </vt:lpstr>
      <vt:lpstr>Chapter 2: New Terms and Commands (cont.)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2: Additional Help</vt:lpstr>
      <vt:lpstr>Chapter 2: Topics Not in ICND1 100-101</vt:lpstr>
      <vt:lpstr>Chapter 2: Topics Not in ICND1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Size 30PT</dc:title>
  <dc:subject>ITE 5.0 Planning Guide.pptx</dc:subject>
  <dc:creator>Cisco Networking Academy</dc:creator>
  <cp:lastModifiedBy>Rodrigo Floriano</cp:lastModifiedBy>
  <cp:revision>787</cp:revision>
  <cp:lastPrinted>1999-01-27T00:54:54Z</cp:lastPrinted>
  <dcterms:created xsi:type="dcterms:W3CDTF">2008-06-05T18:08:35Z</dcterms:created>
  <dcterms:modified xsi:type="dcterms:W3CDTF">2013-10-23T18:04:03Z</dcterms:modified>
</cp:coreProperties>
</file>