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498" r:id="rId2"/>
    <p:sldId id="538" r:id="rId3"/>
    <p:sldId id="558" r:id="rId4"/>
    <p:sldId id="578" r:id="rId5"/>
    <p:sldId id="576" r:id="rId6"/>
    <p:sldId id="550" r:id="rId7"/>
    <p:sldId id="586" r:id="rId8"/>
    <p:sldId id="583" r:id="rId9"/>
    <p:sldId id="571" r:id="rId10"/>
    <p:sldId id="574" r:id="rId11"/>
    <p:sldId id="562" r:id="rId12"/>
    <p:sldId id="584" r:id="rId13"/>
    <p:sldId id="587" r:id="rId14"/>
    <p:sldId id="585" r:id="rId15"/>
    <p:sldId id="570" r:id="rId16"/>
    <p:sldId id="581" r:id="rId17"/>
    <p:sldId id="582" r:id="rId18"/>
    <p:sldId id="539" r:id="rId19"/>
    <p:sldId id="54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5D9F1"/>
    <a:srgbClr val="DBEEF3"/>
    <a:srgbClr val="45EB03"/>
    <a:srgbClr val="B2B2B2"/>
    <a:srgbClr val="C0C0C0"/>
    <a:srgbClr val="9F4603"/>
    <a:srgbClr val="EE6804"/>
    <a:srgbClr val="6161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887" autoAdjust="0"/>
    <p:restoredTop sz="99314" autoAdjust="0"/>
  </p:normalViewPr>
  <p:slideViewPr>
    <p:cSldViewPr snapToGrid="0">
      <p:cViewPr>
        <p:scale>
          <a:sx n="90" d="100"/>
          <a:sy n="90" d="100"/>
        </p:scale>
        <p:origin x="-216" y="270"/>
      </p:cViewPr>
      <p:guideLst>
        <p:guide orient="horz" pos="13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09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307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307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 eaLnBrk="0" hangingPunct="0"/>
            <a:fld id="{24FCEDC2-CB88-4332-AD14-E4FCA3C3455B}" type="slidenum">
              <a:rPr lang="en-US" sz="800" b="0"/>
              <a:pPr algn="r" defTabSz="903288" eaLnBrk="0" hangingPunct="0"/>
              <a:t>‹#›</a:t>
            </a:fld>
            <a:endParaRPr lang="en-US" sz="800" b="0"/>
          </a:p>
        </p:txBody>
      </p:sp>
    </p:spTree>
    <p:extLst>
      <p:ext uri="{BB962C8B-B14F-4D97-AF65-F5344CB8AC3E}">
        <p14:creationId xmlns:p14="http://schemas.microsoft.com/office/powerpoint/2010/main" xmlns="" val="138950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© 2006, Cisco Systems, Inc. All rights reserved.</a:t>
            </a:r>
          </a:p>
          <a:p>
            <a:pPr defTabSz="611188" eaLnBrk="0" hangingPunct="0">
              <a:tabLst>
                <a:tab pos="2387600" algn="l"/>
                <a:tab pos="4830763" algn="l"/>
              </a:tabLst>
            </a:pPr>
            <a:r>
              <a:rPr lang="en-US" sz="800" b="0"/>
              <a:t>Presentation_ID.scr</a:t>
            </a:r>
          </a:p>
        </p:txBody>
      </p:sp>
      <p:sp>
        <p:nvSpPr>
          <p:cNvPr id="1638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lnSpc>
                <a:spcPct val="100000"/>
              </a:lnSpc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85D1CDC-D87C-4665-A55A-A21D26B56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346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FA62FE-70C7-4700-B664-0FF949842D7E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12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13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14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16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17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9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59D7CE3C-6EC8-4B99-BC5F-470A37E5C4AF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5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16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5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7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79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7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3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84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896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661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1591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 eaLnBrk="0" hangingPunct="0"/>
            <a:r>
              <a:rPr lang="en-US" sz="700" b="0" dirty="0" err="1">
                <a:solidFill>
                  <a:srgbClr val="D3D3D3"/>
                </a:solidFill>
              </a:rPr>
              <a:t>Presentation_ID</a:t>
            </a:r>
            <a:endParaRPr lang="en-US" sz="700" b="0" dirty="0">
              <a:solidFill>
                <a:srgbClr val="D3D3D3"/>
              </a:solidFill>
            </a:endParaRPr>
          </a:p>
        </p:txBody>
      </p:sp>
      <p:sp>
        <p:nvSpPr>
          <p:cNvPr id="1028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fld id="{6213D815-58AD-43B4-8B8E-3405D1C19D0A}" type="slidenum">
              <a:rPr lang="en-US" sz="1000" b="0">
                <a:solidFill>
                  <a:srgbClr val="D3D3D3"/>
                </a:solidFill>
              </a:rPr>
              <a:pPr algn="r" defTabSz="814388" eaLnBrk="0" hangingPunct="0"/>
              <a:t>‹#›</a:t>
            </a:fld>
            <a:endParaRPr lang="en-US" sz="1000" b="0">
              <a:solidFill>
                <a:srgbClr val="D3D3D3"/>
              </a:solidFill>
            </a:endParaRPr>
          </a:p>
        </p:txBody>
      </p:sp>
      <p:sp>
        <p:nvSpPr>
          <p:cNvPr id="1029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lang="en-US" sz="700" b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1031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hangingPunct="0"/>
            <a:r>
              <a:rPr lang="en-US" sz="700" b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1032" name="Picture 8" descr="Rev08_Cisco_BrandBar10_060408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cisco.com/CertCom/game/binary_game_page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ljkNMySmu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nO_ljrejtf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netacad.net/web/ccna/fil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web/learning/exams/list/icnd1b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50" y="2254250"/>
            <a:ext cx="4189413" cy="147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CCNA 5.0</a:t>
            </a: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</a:t>
            </a:r>
            <a:r>
              <a:rPr lang="en-US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9: Subnetting IP Networks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New Terms </a:t>
            </a:r>
          </a:p>
        </p:txBody>
      </p:sp>
      <p:sp>
        <p:nvSpPr>
          <p:cNvPr id="921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24000"/>
            <a:ext cx="7940675" cy="493713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terms are introduced in this chapter?</a:t>
            </a:r>
          </a:p>
        </p:txBody>
      </p:sp>
      <p:graphicFrame>
        <p:nvGraphicFramePr>
          <p:cNvPr id="6" name="Group 32"/>
          <p:cNvGraphicFramePr>
            <a:graphicFrameLocks noGrp="1"/>
          </p:cNvGraphicFramePr>
          <p:nvPr/>
        </p:nvGraphicFramePr>
        <p:xfrm>
          <a:off x="712788" y="2095612"/>
          <a:ext cx="7718425" cy="2051544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28608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9.1.1.1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Subnetting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7278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9.1.2.1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prefix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35692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9.1.4.1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Length</a:t>
                      </a:r>
                      <a:r>
                        <a:rPr lang="en-US" sz="1600" baseline="0" dirty="0" smtClean="0"/>
                        <a:t> Subnet Mask (VLSM)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9.2.1.2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Dynamic</a:t>
                      </a:r>
                      <a:r>
                        <a:rPr lang="en-US" sz="1600" baseline="0" dirty="0" smtClean="0"/>
                        <a:t> Host Configuration Protocol (DHCP)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9.3.1.1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Global Routing Prefix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Interface ID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9.3.1.3</a:t>
                      </a:r>
                      <a:endParaRPr lang="en-US" sz="1600" b="1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Nibble</a:t>
                      </a:r>
                      <a:endParaRPr lang="en-US" sz="1600" dirty="0"/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5334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9: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sp>
        <p:nvSpPr>
          <p:cNvPr id="7" name="Rectangle 34"/>
          <p:cNvSpPr txBox="1">
            <a:spLocks noChangeArrowheads="1"/>
          </p:cNvSpPr>
          <p:nvPr/>
        </p:nvSpPr>
        <p:spPr bwMode="auto">
          <a:xfrm>
            <a:off x="468558" y="1458263"/>
            <a:ext cx="79406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Prior to teaching Chapter 9, the instructor should complete chapter 9 assessment.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Ensure that this chapter becomes as hands-on as possible.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Ensure that students are familiar with binary and hexadecimal before beginning this chapter.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Direct the students to the binary game to test their binary-decimal conversion skills.</a:t>
            </a:r>
          </a:p>
          <a:p>
            <a:pPr marL="231775" lvl="2" eaLnBrk="1" hangingPunct="1">
              <a:lnSpc>
                <a:spcPct val="85000"/>
              </a:lnSpc>
              <a:spcBef>
                <a:spcPts val="1200"/>
              </a:spcBef>
              <a:buFontTx/>
              <a:buNone/>
            </a:pPr>
            <a:r>
              <a:rPr lang="en-US" b="0" dirty="0" smtClean="0">
                <a:hlinkClick r:id="rId3"/>
              </a:rPr>
              <a:t>http://forums.cisco.com/CertCom/game/binary_game_page.htm</a:t>
            </a:r>
            <a:endParaRPr lang="en-US" b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Explain the hierarchical structure of an IP address by using analogies like mailing address and phone numbers. 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Provide practice scenarios for the students to use the formula 2^</a:t>
            </a:r>
            <a:r>
              <a:rPr lang="en-US" b="0" i="1" dirty="0" smtClean="0"/>
              <a:t>n</a:t>
            </a:r>
            <a:r>
              <a:rPr lang="en-US" b="0" dirty="0" smtClean="0"/>
              <a:t> (</a:t>
            </a:r>
            <a:r>
              <a:rPr lang="en-US" b="0" i="1" dirty="0" smtClean="0"/>
              <a:t>n</a:t>
            </a:r>
            <a:r>
              <a:rPr lang="en-US" b="0" dirty="0" smtClean="0"/>
              <a:t>= number of bits borrowed) to calculate subnets.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sz="1800" b="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1600" b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5334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9: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4"/>
          <p:cNvSpPr txBox="1">
            <a:spLocks noChangeArrowheads="1"/>
          </p:cNvSpPr>
          <p:nvPr/>
        </p:nvSpPr>
        <p:spPr bwMode="auto">
          <a:xfrm>
            <a:off x="447293" y="1490164"/>
            <a:ext cx="79406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8925" lvl="1" indent="-231775" eaLnBrk="1" hangingPunct="1">
              <a:lnSpc>
                <a:spcPts val="22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Provide practice </a:t>
            </a:r>
            <a:r>
              <a:rPr lang="en-US" b="0" dirty="0" smtClean="0"/>
              <a:t>using formula 2^</a:t>
            </a:r>
            <a:r>
              <a:rPr lang="en-US" b="0" i="1" dirty="0" smtClean="0"/>
              <a:t>n</a:t>
            </a:r>
            <a:r>
              <a:rPr lang="en-US" b="0" dirty="0" smtClean="0"/>
              <a:t> (</a:t>
            </a:r>
            <a:r>
              <a:rPr lang="en-US" b="0" i="1" dirty="0" smtClean="0"/>
              <a:t>n</a:t>
            </a:r>
            <a:r>
              <a:rPr lang="en-US" b="0" dirty="0" smtClean="0"/>
              <a:t>=number of remaining bits in the host field). Remind students that the first and last </a:t>
            </a:r>
            <a:r>
              <a:rPr lang="en-US" b="0" dirty="0" smtClean="0"/>
              <a:t>address </a:t>
            </a:r>
            <a:r>
              <a:rPr lang="en-US" b="0" dirty="0" smtClean="0"/>
              <a:t>of each subnet cannot be used as host addresses. First is </a:t>
            </a:r>
            <a:r>
              <a:rPr lang="en-US" b="0" i="1" dirty="0" smtClean="0"/>
              <a:t>network id </a:t>
            </a:r>
            <a:r>
              <a:rPr lang="en-US" b="0" dirty="0" smtClean="0"/>
              <a:t>and last is </a:t>
            </a:r>
            <a:r>
              <a:rPr lang="en-US" b="0" i="1" dirty="0" smtClean="0"/>
              <a:t>broadcast</a:t>
            </a:r>
            <a:r>
              <a:rPr lang="en-US" b="0" dirty="0" smtClean="0"/>
              <a:t> for the </a:t>
            </a:r>
            <a:r>
              <a:rPr lang="en-US" b="0" dirty="0" err="1" smtClean="0"/>
              <a:t>subnetwork</a:t>
            </a:r>
            <a:r>
              <a:rPr lang="en-US" b="0" dirty="0" smtClean="0"/>
              <a:t>. </a:t>
            </a:r>
            <a:r>
              <a:rPr lang="en-US" b="0" dirty="0" smtClean="0"/>
              <a:t>To </a:t>
            </a:r>
            <a:r>
              <a:rPr lang="en-US" b="0" dirty="0" smtClean="0"/>
              <a:t>calculate the </a:t>
            </a:r>
            <a:r>
              <a:rPr lang="en-US" kern="0" dirty="0" smtClean="0"/>
              <a:t>usable</a:t>
            </a:r>
            <a:r>
              <a:rPr lang="en-US" b="0" kern="0" dirty="0" smtClean="0"/>
              <a:t> number of addresses, the calculation </a:t>
            </a:r>
            <a:r>
              <a:rPr lang="en-US" kern="0" dirty="0" smtClean="0"/>
              <a:t>2^n-2 is required</a:t>
            </a:r>
            <a:r>
              <a:rPr lang="en-US" kern="0" dirty="0" smtClean="0"/>
              <a:t>.</a:t>
            </a:r>
          </a:p>
          <a:p>
            <a:pPr marL="231775" lvl="1" indent="-231775" eaLnBrk="1" hangingPunct="1">
              <a:lnSpc>
                <a:spcPts val="22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Demonstrate how addresses are wasted in traditional </a:t>
            </a:r>
            <a:r>
              <a:rPr lang="en-US" b="0" dirty="0" err="1" smtClean="0"/>
              <a:t>subnetting</a:t>
            </a:r>
            <a:r>
              <a:rPr lang="en-US" b="0" dirty="0" smtClean="0"/>
              <a:t> using one subnet mask for the whole network. A good example is to subnet using a /27  and include some serial connections in the topology to be addressed. Students clearly see the waste of addresses on the serial connections. </a:t>
            </a:r>
          </a:p>
          <a:p>
            <a:pPr marL="571500" lvl="2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b="0" dirty="0" smtClean="0"/>
              <a:t>Example   /27 using formula to determine number of hosts </a:t>
            </a:r>
          </a:p>
          <a:p>
            <a:pPr marL="571500" lvl="2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b="0" dirty="0" smtClean="0"/>
              <a:t>2</a:t>
            </a:r>
            <a:r>
              <a:rPr lang="en-US" b="0" baseline="30000" dirty="0" smtClean="0"/>
              <a:t>5 </a:t>
            </a:r>
            <a:r>
              <a:rPr lang="en-US" b="0" dirty="0" smtClean="0"/>
              <a:t>= 32 -2 = 30 useable host addresses on each subnet.  </a:t>
            </a:r>
          </a:p>
          <a:p>
            <a:pPr marL="571500" lvl="2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b="0" dirty="0" smtClean="0"/>
              <a:t>Only need two for Serial connection, 28 wasted per serial.</a:t>
            </a:r>
          </a:p>
          <a:p>
            <a:pPr marL="288925" lvl="1" indent="-231775" eaLnBrk="1" hangingPunct="1">
              <a:lnSpc>
                <a:spcPts val="2000"/>
              </a:lnSpc>
              <a:spcBef>
                <a:spcPts val="120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571500" lvl="3" indent="-228600" eaLnBrk="1" hangingPunct="1">
              <a:lnSpc>
                <a:spcPct val="85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b="0" kern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b="0" kern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kern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sz="1800" b="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1600" b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5334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9: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4"/>
          <p:cNvSpPr txBox="1">
            <a:spLocks noChangeArrowheads="1"/>
          </p:cNvSpPr>
          <p:nvPr/>
        </p:nvSpPr>
        <p:spPr bwMode="auto">
          <a:xfrm>
            <a:off x="468557" y="916006"/>
            <a:ext cx="79406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b="0" dirty="0" smtClean="0"/>
          </a:p>
          <a:p>
            <a:pPr eaLnBrk="1" hangingPunct="1">
              <a:lnSpc>
                <a:spcPts val="2200"/>
              </a:lnSpc>
              <a:spcBef>
                <a:spcPts val="1200"/>
              </a:spcBef>
              <a:buNone/>
            </a:pPr>
            <a:endParaRPr lang="en-CA" sz="2000" b="0" dirty="0" smtClean="0"/>
          </a:p>
          <a:p>
            <a:pPr marL="236538" lvl="1" indent="-236538" eaLnBrk="1" hangingPunct="1">
              <a:lnSpc>
                <a:spcPts val="22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Demonstrate how to conserve addresses using VLSM. Introduce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/>
              <a:t>by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/>
              <a:t>solving the wasted addresses issue on the serial connections in previous example.</a:t>
            </a:r>
          </a:p>
          <a:p>
            <a:pPr eaLnBrk="1" hangingPunct="1">
              <a:lnSpc>
                <a:spcPts val="2200"/>
              </a:lnSpc>
              <a:spcBef>
                <a:spcPts val="1200"/>
              </a:spcBef>
            </a:pPr>
            <a:r>
              <a:rPr lang="en-CA" sz="2000" b="0" dirty="0" smtClean="0"/>
              <a:t>In </a:t>
            </a:r>
            <a:r>
              <a:rPr lang="en-CA" sz="2000" b="0" dirty="0" smtClean="0"/>
              <a:t>addition to doing theoretical </a:t>
            </a:r>
            <a:r>
              <a:rPr lang="en-CA" sz="2000" b="0" dirty="0" err="1" smtClean="0"/>
              <a:t>subnetting</a:t>
            </a:r>
            <a:r>
              <a:rPr lang="en-CA" sz="2000" b="0" dirty="0" smtClean="0"/>
              <a:t> problems, students should do the labs that require designing and calculating addressing schemes and applying addresses to devices on a network: 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CA" b="0" dirty="0" smtClean="0"/>
              <a:t>9.2.1.3 Lab Designing and Implementing a </a:t>
            </a:r>
            <a:r>
              <a:rPr lang="en-CA" b="0" dirty="0" err="1" smtClean="0"/>
              <a:t>Subnetted</a:t>
            </a:r>
            <a:r>
              <a:rPr lang="en-CA" b="0" dirty="0" smtClean="0"/>
              <a:t> IPv4 scheme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CA" b="0" dirty="0" smtClean="0"/>
              <a:t>9.2.1.4 Lab Designing and Implementing a VLSM Addressing Scheme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CA" b="0" dirty="0" smtClean="0"/>
              <a:t>9.3.1.4 Packet Tracer Lab Implementing a </a:t>
            </a:r>
            <a:r>
              <a:rPr lang="en-CA" b="0" dirty="0" err="1" smtClean="0"/>
              <a:t>Subnetted</a:t>
            </a:r>
            <a:r>
              <a:rPr lang="en-CA" b="0" dirty="0" smtClean="0"/>
              <a:t> IPv6 Addressing scheme</a:t>
            </a:r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CA" b="0" dirty="0" smtClean="0"/>
              <a:t>9.4.1.2 PT Lab Skills Integration Challenge</a:t>
            </a:r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b="0" kern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kern="0" dirty="0" smtClean="0"/>
          </a:p>
          <a:p>
            <a:pPr marL="231775" lvl="1" indent="-180975"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sz="1800" b="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en-US" sz="1600" b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74180"/>
            <a:ext cx="7940675" cy="5029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 smtClean="0"/>
              <a:t>The instructor communities area has many other exercises that can be downloaded to provide more practice.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CA" sz="2000" dirty="0" smtClean="0"/>
              <a:t>Visit YouTube for excellent resources like </a:t>
            </a:r>
            <a:r>
              <a:rPr lang="en-CA" sz="2000" dirty="0" smtClean="0"/>
              <a:t>these </a:t>
            </a:r>
            <a:r>
              <a:rPr lang="en-CA" sz="2000" dirty="0" smtClean="0"/>
              <a:t>introduction to IPv6 </a:t>
            </a:r>
            <a:r>
              <a:rPr lang="en-CA" sz="2000" dirty="0" smtClean="0"/>
              <a:t>tutorials:</a:t>
            </a:r>
            <a:endParaRPr lang="en-CA" sz="200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800" dirty="0" smtClean="0">
                <a:hlinkClick r:id="rId3"/>
              </a:rPr>
              <a:t>http://www.youtube.com/watch?v=rljkNMySmuM</a:t>
            </a:r>
            <a:r>
              <a:rPr lang="en-US" sz="1800" dirty="0"/>
              <a:t> </a:t>
            </a:r>
            <a:endParaRPr lang="en-US" sz="1800" dirty="0" smtClean="0"/>
          </a:p>
          <a:p>
            <a:pPr lvl="1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800" dirty="0" smtClean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www.youtube.com/watch?v=nO_ljrejtfE</a:t>
            </a:r>
            <a:endParaRPr lang="en-US" sz="1800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defTabSz="814388">
              <a:lnSpc>
                <a:spcPct val="90000"/>
              </a:lnSpc>
              <a:defRPr/>
            </a:pP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9: </a:t>
            </a:r>
            <a:r>
              <a:rPr lang="en-US" sz="3200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</a:t>
            </a:r>
            <a:r>
              <a:rPr lang="en-US" sz="3200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Practices (Cont.)</a:t>
            </a:r>
            <a:endParaRPr lang="en-US" sz="3200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17538" y="16002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For additional help with teaching strategies, including lesson plans, analogies for difficult concepts, and discussion topics, visit the CCNA Community </a:t>
            </a:r>
            <a:r>
              <a:rPr lang="en-US" sz="2000" dirty="0" smtClean="0">
                <a:hlinkClick r:id="rId3"/>
              </a:rPr>
              <a:t>http://community.netacad.net/web/ccna/files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If you have lesson plans or resources that you would like to share, upload them to the CCNA Community in order to help other instructors.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Topics Not in ICND1 100-101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0495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 smtClean="0"/>
              <a:t>This section lists topics covered by this chapter that are NOT listed in ICND 100-101 Blueprint posted at </a:t>
            </a:r>
            <a:r>
              <a:rPr lang="en-US" sz="2000" dirty="0" smtClean="0">
                <a:hlinkClick r:id="rId3"/>
              </a:rPr>
              <a:t>http://www.cisco.com/web/learning/exams/list/icnd1b.html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Instructors could skip these sections, however they either provide additional information to assist the learner with the topic and/or provide fundamental concepts for the learner.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Topics Not in ICND1 100-101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657351"/>
            <a:ext cx="7940675" cy="345688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  <a:defRPr/>
            </a:pPr>
            <a:r>
              <a:rPr lang="en-US" sz="2000" dirty="0" smtClean="0"/>
              <a:t>What sections of this chapter are NOT in ICND1 100-101 certification blueprint?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0378266"/>
              </p:ext>
            </p:extLst>
          </p:nvPr>
        </p:nvGraphicFramePr>
        <p:xfrm>
          <a:off x="810322" y="2434063"/>
          <a:ext cx="7718425" cy="2252334"/>
        </p:xfrm>
        <a:graphic>
          <a:graphicData uri="http://schemas.openxmlformats.org/drawingml/2006/table">
            <a:tbl>
              <a:tblPr/>
              <a:tblGrid>
                <a:gridCol w="1356338"/>
                <a:gridCol w="6362087"/>
              </a:tblGrid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Introduction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1953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9.1.2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Subnetting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is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FUNdamental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9.1.3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Subnetting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 IPv4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9.1.4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Determining the Subnet Mask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9.1.5.1 - 2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Benefits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VLSM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9.2.1.1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Planning to Address the 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  <a:tr h="283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9.4.1.1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Summary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</a:tr>
              <a:tr h="29534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9.4.1.3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Activity</a:t>
                      </a:r>
                    </a:p>
                  </a:txBody>
                  <a:tcPr marL="9526" marR="9526" marT="9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55245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66789" y="1481718"/>
            <a:ext cx="7940675" cy="420401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Upon </a:t>
            </a:r>
            <a:r>
              <a:rPr lang="en-CA" sz="2000" dirty="0"/>
              <a:t>completion of this chapter, you will be able to:</a:t>
            </a:r>
          </a:p>
          <a:p>
            <a:r>
              <a:rPr lang="en-CA" sz="2000" dirty="0" smtClean="0"/>
              <a:t>Explain why routing is necessary for hosts on different networks to communicate.</a:t>
            </a:r>
          </a:p>
          <a:p>
            <a:pPr lvl="0"/>
            <a:r>
              <a:rPr lang="en-US" sz="2000" dirty="0" smtClean="0"/>
              <a:t>Describe IP as a communication protocol used to identify a single device on a network.</a:t>
            </a:r>
          </a:p>
          <a:p>
            <a:r>
              <a:rPr lang="en-US" sz="2000" dirty="0" smtClean="0"/>
              <a:t>Given a network and a subnet mask, calculate the number of host addresses available.</a:t>
            </a:r>
          </a:p>
          <a:p>
            <a:r>
              <a:rPr lang="en-US" sz="2000" dirty="0" smtClean="0"/>
              <a:t>Calculate the necessary subnet mask in order to accommodate the requirements of a network.</a:t>
            </a:r>
          </a:p>
          <a:p>
            <a:r>
              <a:rPr lang="en-US" sz="2000" dirty="0" smtClean="0"/>
              <a:t>Describe the benefits of variable length subnet masking (VLSM).</a:t>
            </a:r>
          </a:p>
          <a:p>
            <a:r>
              <a:rPr lang="en-US" sz="2000" dirty="0" smtClean="0"/>
              <a:t>Explain how IPv6 address assignments are implemented in a business network.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Overview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33335" y="1550020"/>
            <a:ext cx="7940675" cy="35718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This chapter examines in detail the creation of IP networks and subnetworks and  how to assign addresses in the network.</a:t>
            </a:r>
          </a:p>
          <a:p>
            <a:pPr>
              <a:spcBef>
                <a:spcPts val="600"/>
              </a:spcBef>
            </a:pPr>
            <a:r>
              <a:rPr lang="en-CA" sz="2000" dirty="0" smtClean="0"/>
              <a:t>It explains the importance of designing, implementing and managing an effective IP addressing plan so that networks can operate effectively and efficiently.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It examines how to segment a network, by dividing it into to multiple smaller network spaces, or subnets. </a:t>
            </a:r>
          </a:p>
          <a:p>
            <a:pPr>
              <a:spcBef>
                <a:spcPts val="600"/>
              </a:spcBef>
            </a:pPr>
            <a:r>
              <a:rPr lang="en-CA" sz="2000" dirty="0" smtClean="0"/>
              <a:t>Using</a:t>
            </a:r>
            <a:r>
              <a:rPr lang="en-US" sz="2000" dirty="0" smtClean="0"/>
              <a:t> IPv4 addresses, bits are borrowed from the host portion of the address to create subnets.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Traditional IPv4 </a:t>
            </a:r>
            <a:r>
              <a:rPr lang="en-US" sz="2000" dirty="0" err="1"/>
              <a:t>subnetting</a:t>
            </a:r>
            <a:r>
              <a:rPr lang="en-US" sz="2000" dirty="0"/>
              <a:t> wastes addresses so VLSM (</a:t>
            </a:r>
            <a:r>
              <a:rPr lang="en-US" sz="2000" dirty="0" err="1"/>
              <a:t>subnetting</a:t>
            </a:r>
            <a:r>
              <a:rPr lang="en-US" sz="2000" dirty="0"/>
              <a:t> a subnet) can be implemented to conserve IPv4 addresses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err="1"/>
              <a:t>Subnetting</a:t>
            </a:r>
            <a:r>
              <a:rPr lang="en-US" sz="2000" dirty="0"/>
              <a:t> is done in IPv6 to create a logical, hierarchical addressing design, not conserve addresses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Overview (Cont.)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33335" y="1550020"/>
            <a:ext cx="7940675" cy="3724507"/>
          </a:xfrm>
        </p:spPr>
        <p:txBody>
          <a:bodyPr/>
          <a:lstStyle/>
          <a:p>
            <a:r>
              <a:rPr lang="en-US" sz="2000" dirty="0" smtClean="0"/>
              <a:t>The chapter also explains that in IPv6 </a:t>
            </a:r>
            <a:r>
              <a:rPr lang="en-US" sz="2000" dirty="0" smtClean="0"/>
              <a:t>subnetting using the 16 bit subnet ID yields a possible 65,536 /64 subnets and does not require borrowing any bits from the interface ID.</a:t>
            </a:r>
          </a:p>
          <a:p>
            <a:r>
              <a:rPr lang="en-US" sz="2000" dirty="0" smtClean="0"/>
              <a:t>It explains that bits </a:t>
            </a:r>
            <a:r>
              <a:rPr lang="en-US" sz="2000" dirty="0" smtClean="0"/>
              <a:t>can be borrowed from the interface ID to create additional IPv6 subnets. Typically done for security reasons and/or to create fewer hosts per subnet.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Chapter 9: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2475" y="1599033"/>
            <a:ext cx="8131523" cy="439358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sz="2000" dirty="0" smtClean="0"/>
              <a:t>What activities are associated with this chapter?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9.0.1.1</a:t>
            </a:r>
            <a:r>
              <a:rPr lang="en-US" sz="2000" b="1" dirty="0" smtClean="0"/>
              <a:t> </a:t>
            </a:r>
            <a:r>
              <a:rPr lang="en-US" sz="2000" dirty="0" smtClean="0"/>
              <a:t> Activity – Call Me!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9.1.3.6</a:t>
            </a:r>
            <a:r>
              <a:rPr lang="en-US" sz="2000" b="1" dirty="0" smtClean="0"/>
              <a:t> </a:t>
            </a:r>
            <a:r>
              <a:rPr lang="en-US" sz="2000" dirty="0" smtClean="0"/>
              <a:t> Activity – Determining the Network Address - Basic</a:t>
            </a:r>
            <a:endParaRPr lang="en-US" sz="2000" b="1" dirty="0" smtClean="0"/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9.1.3.7  Activity – Calculate the Number of Hosts - Basic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9.1.3.8  Activity – Determining the Valid Addresses for Hosts - Basics 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9.1.3.9  Activity – Calculate the Subnet Mask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9.1.3.13 Activity – Determining the Network Address - Advanced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9.1.3.14 Activity – Calculate the Number of Hosts – Advanced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9.1.3.15 Activity – Determining the Valid Addresses for Hosts - Advanced</a:t>
            </a:r>
          </a:p>
          <a:p>
            <a:pPr eaLnBrk="1" hangingPunct="1">
              <a:spcBef>
                <a:spcPts val="600"/>
              </a:spcBef>
            </a:pPr>
            <a:endParaRPr lang="en-US" sz="2000" dirty="0" smtClean="0"/>
          </a:p>
          <a:p>
            <a:pPr eaLnBrk="1" hangingPunct="1">
              <a:spcBef>
                <a:spcPts val="600"/>
              </a:spcBef>
            </a:pPr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51390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Activities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95424" y="1444515"/>
            <a:ext cx="8046772" cy="413710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9.1.4.5  Activity – Determining the Number of Bits to Borrow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9.1.4.6  Packet Tracer </a:t>
            </a:r>
            <a:r>
              <a:rPr lang="en-US" sz="2000" dirty="0" smtClean="0"/>
              <a:t>– </a:t>
            </a:r>
            <a:r>
              <a:rPr lang="en-US" sz="2000" dirty="0" err="1" smtClean="0"/>
              <a:t>Subnetting</a:t>
            </a:r>
            <a:r>
              <a:rPr lang="en-US" sz="2000" dirty="0" smtClean="0"/>
              <a:t> Scenario 1</a:t>
            </a:r>
          </a:p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9.1.4.7  Packet Tracer </a:t>
            </a:r>
            <a:r>
              <a:rPr lang="en-US" sz="2000" dirty="0" smtClean="0"/>
              <a:t>– </a:t>
            </a:r>
            <a:r>
              <a:rPr lang="en-US" sz="2000" dirty="0" err="1" smtClean="0"/>
              <a:t>Subnetting</a:t>
            </a:r>
            <a:r>
              <a:rPr lang="en-US" sz="2000" dirty="0" smtClean="0"/>
              <a:t> Scenario 2</a:t>
            </a:r>
            <a:endParaRPr lang="en-US" dirty="0" smtClean="0"/>
          </a:p>
          <a:p>
            <a:pPr marL="2317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9.1.4.8  Lab – Calculating </a:t>
            </a:r>
            <a:r>
              <a:rPr lang="en-US" dirty="0"/>
              <a:t>IPv4 Subnets</a:t>
            </a:r>
          </a:p>
          <a:p>
            <a:pPr marL="231775" lvl="1" indent="-231775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/>
              <a:t>9.1.4.9 </a:t>
            </a:r>
            <a:r>
              <a:rPr lang="en-US" dirty="0" smtClean="0"/>
              <a:t> Lab – </a:t>
            </a:r>
            <a:r>
              <a:rPr lang="en-US" dirty="0" err="1"/>
              <a:t>Subnetting</a:t>
            </a:r>
            <a:r>
              <a:rPr lang="en-US" dirty="0"/>
              <a:t> Network </a:t>
            </a:r>
            <a:r>
              <a:rPr lang="en-US" dirty="0" smtClean="0"/>
              <a:t>Topologie</a:t>
            </a:r>
            <a:r>
              <a:rPr lang="en-US" dirty="0"/>
              <a:t>s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9.1.4.10  Lab – Researching Subnet Calculators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9.1.5.6  Activity – Practicing VLSM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9.2.1.3  </a:t>
            </a:r>
            <a:r>
              <a:rPr lang="en-US" sz="2000" dirty="0" smtClean="0"/>
              <a:t>Lab – Designing </a:t>
            </a:r>
            <a:r>
              <a:rPr lang="en-US" sz="2000" dirty="0" smtClean="0"/>
              <a:t>and Implementing a Subnetted IPv4 Addressing Scheme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9.2.1.4  Lab </a:t>
            </a:r>
            <a:r>
              <a:rPr lang="en-US" sz="2000" dirty="0" smtClean="0"/>
              <a:t>– </a:t>
            </a:r>
            <a:r>
              <a:rPr lang="en-US" sz="2000" dirty="0" smtClean="0"/>
              <a:t>Designing and Implementing a VLSM Addressing Scheme</a:t>
            </a:r>
          </a:p>
          <a:p>
            <a:pPr lvl="1" eaLnBrk="1" hangingPunct="1">
              <a:spcBef>
                <a:spcPts val="600"/>
              </a:spcBef>
              <a:buNone/>
            </a:pPr>
            <a:endParaRPr lang="en-US" sz="1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51390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Activities (Cont.)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95424" y="1444515"/>
            <a:ext cx="8046772" cy="4137102"/>
          </a:xfrm>
        </p:spPr>
        <p:txBody>
          <a:bodyPr/>
          <a:lstStyle/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9.2.1.5  Packet Tracer – Designing and Implementing a VLSM Addressing Scheme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9.3.1.4  Packet Tracer – Implementing a Subnetted IPv6 Addressing Scheme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9.4.1.1  Class Activity – Can you call me now?</a:t>
            </a:r>
          </a:p>
          <a:p>
            <a:pPr marL="231775" indent="-231775" eaLnBrk="1" hangingPunct="1">
              <a:spcBef>
                <a:spcPts val="600"/>
              </a:spcBef>
            </a:pPr>
            <a:r>
              <a:rPr lang="en-US" sz="2000" dirty="0" smtClean="0"/>
              <a:t>9.4.1.2  Packet Tracer – Skills Integration Challenge</a:t>
            </a:r>
          </a:p>
          <a:p>
            <a:pPr lvl="1" eaLnBrk="1" hangingPunct="1">
              <a:spcBef>
                <a:spcPts val="600"/>
              </a:spcBef>
              <a:buNone/>
            </a:pPr>
            <a:endParaRPr lang="en-US" sz="1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9: Packet Tracer Activity Password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809" y="1722474"/>
            <a:ext cx="76129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b="0" dirty="0" smtClean="0"/>
              <a:t>The password for all the Packet Tracer activities in this chapter is:</a:t>
            </a:r>
          </a:p>
          <a:p>
            <a:pPr lvl="1">
              <a:spcBef>
                <a:spcPct val="30000"/>
              </a:spcBef>
            </a:pPr>
            <a:r>
              <a:rPr lang="pt-BR" sz="2000" dirty="0" smtClean="0"/>
              <a:t>PT_ccna5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7550781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9: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the Chapter 9 test </a:t>
            </a:r>
            <a:r>
              <a:rPr lang="en-US" sz="2000" dirty="0"/>
              <a:t>after they </a:t>
            </a:r>
            <a:r>
              <a:rPr lang="en-US" sz="2000" dirty="0" smtClean="0"/>
              <a:t>have completed Chapter 9.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Worksheets, labs, and quizzes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NetAcad-4F_PPT-WHT_060408</Template>
  <TotalTime>20736</TotalTime>
  <Pages>28</Pages>
  <Words>1126</Words>
  <Application>Microsoft Office PowerPoint</Application>
  <PresentationFormat>On-screen Show (4:3)</PresentationFormat>
  <Paragraphs>144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NetAcad-4F_PPT-WHT_060408</vt:lpstr>
      <vt:lpstr>Slide 1</vt:lpstr>
      <vt:lpstr>Chapter 9: Objectives</vt:lpstr>
      <vt:lpstr>Chapter 9: Overview</vt:lpstr>
      <vt:lpstr>Chapter 9: Overview (Cont.)</vt:lpstr>
      <vt:lpstr>Chapter 9: Activities</vt:lpstr>
      <vt:lpstr>Chapter 9: Activities (Cont.)</vt:lpstr>
      <vt:lpstr>Chapter 9: Activities (Cont.)</vt:lpstr>
      <vt:lpstr>Chapter 9: Packet Tracer Activity Password</vt:lpstr>
      <vt:lpstr>Chapter 9: Assessment</vt:lpstr>
      <vt:lpstr>Chapter 9: New Terms </vt:lpstr>
      <vt:lpstr>Slide 11</vt:lpstr>
      <vt:lpstr>Slide 12</vt:lpstr>
      <vt:lpstr>Slide 13</vt:lpstr>
      <vt:lpstr>Slide 14</vt:lpstr>
      <vt:lpstr>Chapter 9: Additional Help</vt:lpstr>
      <vt:lpstr>Chapter 9: Topics Not in ICND1 100-101</vt:lpstr>
      <vt:lpstr>Chapter 9: Topics Not in ICND1 100-101</vt:lpstr>
      <vt:lpstr>Slide 18</vt:lpstr>
      <vt:lpstr>Slide 19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Size 30PT</dc:title>
  <dc:subject>ITE 5.0 Planning Guide.pptx</dc:subject>
  <dc:creator>Cisco Networking Academy</dc:creator>
  <cp:lastModifiedBy>Home</cp:lastModifiedBy>
  <cp:revision>992</cp:revision>
  <cp:lastPrinted>1999-01-27T00:54:54Z</cp:lastPrinted>
  <dcterms:created xsi:type="dcterms:W3CDTF">2008-06-05T18:08:35Z</dcterms:created>
  <dcterms:modified xsi:type="dcterms:W3CDTF">2013-10-23T19:55:26Z</dcterms:modified>
</cp:coreProperties>
</file>