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1" r:id="rId6"/>
    <p:sldId id="262" r:id="rId7"/>
    <p:sldId id="263" r:id="rId8"/>
    <p:sldId id="264" r:id="rId9"/>
    <p:sldId id="267" r:id="rId10"/>
    <p:sldId id="266"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19" autoAdjust="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3/25/2021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3/25/2021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3/25/2021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3/25/2021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3/25/2021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I2C</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Talha Ahmed</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I2C</a:t>
            </a:r>
          </a:p>
        </p:txBody>
      </p:sp>
      <p:sp>
        <p:nvSpPr>
          <p:cNvPr id="4" name="Content Placeholder 3">
            <a:extLst>
              <a:ext uri="{FF2B5EF4-FFF2-40B4-BE49-F238E27FC236}">
                <a16:creationId xmlns:a16="http://schemas.microsoft.com/office/drawing/2014/main" id="{7D2C9A16-0315-4E37-AC1D-9D5848C6E783}"/>
              </a:ext>
            </a:extLst>
          </p:cNvPr>
          <p:cNvSpPr>
            <a:spLocks noGrp="1"/>
          </p:cNvSpPr>
          <p:nvPr>
            <p:ph idx="1"/>
          </p:nvPr>
        </p:nvSpPr>
        <p:spPr>
          <a:xfrm>
            <a:off x="1066800" y="2804869"/>
            <a:ext cx="10058400" cy="3849624"/>
          </a:xfrm>
        </p:spPr>
        <p:txBody>
          <a:bodyPr/>
          <a:lstStyle/>
          <a:p>
            <a:r>
              <a:rPr lang="en-US" dirty="0"/>
              <a:t>I2C – Inter-Integrated Circuit.</a:t>
            </a:r>
          </a:p>
          <a:p>
            <a:r>
              <a:rPr lang="en-US" dirty="0"/>
              <a:t>It transmits data synchronously.</a:t>
            </a:r>
          </a:p>
          <a:p>
            <a:r>
              <a:rPr lang="en-US" dirty="0"/>
              <a:t>Hardware peripheral present inside the microcontroller.</a:t>
            </a:r>
          </a:p>
          <a:p>
            <a:r>
              <a:rPr lang="en-US" dirty="0"/>
              <a:t>It is useful to connect multiple masters and multiple slaves.</a:t>
            </a:r>
          </a:p>
          <a:p>
            <a:r>
              <a:rPr lang="en-US" dirty="0"/>
              <a:t>Clock signal is always controlled by masters.</a:t>
            </a:r>
          </a:p>
        </p:txBody>
      </p:sp>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Why I2C</a:t>
            </a:r>
          </a:p>
        </p:txBody>
      </p:sp>
      <p:sp>
        <p:nvSpPr>
          <p:cNvPr id="4" name="Content Placeholder 3">
            <a:extLst>
              <a:ext uri="{FF2B5EF4-FFF2-40B4-BE49-F238E27FC236}">
                <a16:creationId xmlns:a16="http://schemas.microsoft.com/office/drawing/2014/main" id="{7D2C9A16-0315-4E37-AC1D-9D5848C6E783}"/>
              </a:ext>
            </a:extLst>
          </p:cNvPr>
          <p:cNvSpPr>
            <a:spLocks noGrp="1"/>
          </p:cNvSpPr>
          <p:nvPr>
            <p:ph idx="1"/>
          </p:nvPr>
        </p:nvSpPr>
        <p:spPr>
          <a:xfrm>
            <a:off x="1066800" y="2804869"/>
            <a:ext cx="10058400" cy="3849624"/>
          </a:xfrm>
        </p:spPr>
        <p:txBody>
          <a:bodyPr/>
          <a:lstStyle/>
          <a:p>
            <a:r>
              <a:rPr lang="en-US" dirty="0"/>
              <a:t>Different other protocols like USB, WIFI are used for fast communication.</a:t>
            </a:r>
          </a:p>
          <a:p>
            <a:r>
              <a:rPr lang="en-US" dirty="0"/>
              <a:t>However, when fast communication is not necessary  I2C is being used.</a:t>
            </a:r>
          </a:p>
          <a:p>
            <a:r>
              <a:rPr lang="en-US" dirty="0"/>
              <a:t>I2C is cheap as it is using less hardware.</a:t>
            </a:r>
          </a:p>
          <a:p>
            <a:r>
              <a:rPr lang="en-US" dirty="0"/>
              <a:t>It can use only 2 wires.</a:t>
            </a:r>
          </a:p>
        </p:txBody>
      </p:sp>
    </p:spTree>
    <p:extLst>
      <p:ext uri="{BB962C8B-B14F-4D97-AF65-F5344CB8AC3E}">
        <p14:creationId xmlns:p14="http://schemas.microsoft.com/office/powerpoint/2010/main" val="2697511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8458200" y="607392"/>
            <a:ext cx="3161963" cy="1645920"/>
          </a:xfrm>
        </p:spPr>
        <p:txBody>
          <a:bodyPr anchor="b">
            <a:normAutofit/>
          </a:bodyPr>
          <a:lstStyle/>
          <a:p>
            <a:r>
              <a:rPr lang="en-US" dirty="0"/>
              <a:t>Pins of I2C</a:t>
            </a:r>
          </a:p>
        </p:txBody>
      </p:sp>
      <p:sp>
        <p:nvSpPr>
          <p:cNvPr id="4" name="Content Placeholder 3">
            <a:extLst>
              <a:ext uri="{FF2B5EF4-FFF2-40B4-BE49-F238E27FC236}">
                <a16:creationId xmlns:a16="http://schemas.microsoft.com/office/drawing/2014/main" id="{7D2C9A16-0315-4E37-AC1D-9D5848C6E783}"/>
              </a:ext>
            </a:extLst>
          </p:cNvPr>
          <p:cNvSpPr>
            <a:spLocks noGrp="1"/>
          </p:cNvSpPr>
          <p:nvPr>
            <p:ph type="body" sz="half" idx="2"/>
          </p:nvPr>
        </p:nvSpPr>
        <p:spPr>
          <a:xfrm>
            <a:off x="8458200" y="2336800"/>
            <a:ext cx="3161963" cy="3606800"/>
          </a:xfrm>
        </p:spPr>
        <p:txBody>
          <a:bodyPr>
            <a:normAutofit/>
          </a:bodyPr>
          <a:lstStyle/>
          <a:p>
            <a:r>
              <a:rPr lang="en-US" dirty="0"/>
              <a:t>SDA – Serial Data</a:t>
            </a:r>
          </a:p>
          <a:p>
            <a:r>
              <a:rPr lang="en-US" dirty="0"/>
              <a:t>For masters and slaves to send data.</a:t>
            </a:r>
          </a:p>
          <a:p>
            <a:endParaRPr lang="en-US" dirty="0"/>
          </a:p>
          <a:p>
            <a:r>
              <a:rPr lang="en-US" dirty="0"/>
              <a:t>SCL – Serial Clock</a:t>
            </a:r>
          </a:p>
          <a:p>
            <a:r>
              <a:rPr lang="en-US" dirty="0"/>
              <a:t>Clock signal which is always followed by masters.</a:t>
            </a:r>
          </a:p>
        </p:txBody>
      </p:sp>
      <p:pic>
        <p:nvPicPr>
          <p:cNvPr id="5" name="Picture 4">
            <a:extLst>
              <a:ext uri="{FF2B5EF4-FFF2-40B4-BE49-F238E27FC236}">
                <a16:creationId xmlns:a16="http://schemas.microsoft.com/office/drawing/2014/main" id="{1312CD9A-9A3C-4D99-A27F-FBFCD7A70CCD}"/>
              </a:ext>
            </a:extLst>
          </p:cNvPr>
          <p:cNvPicPr>
            <a:picLocks noChangeAspect="1"/>
          </p:cNvPicPr>
          <p:nvPr/>
        </p:nvPicPr>
        <p:blipFill>
          <a:blip r:embed="rId2"/>
          <a:stretch>
            <a:fillRect/>
          </a:stretch>
        </p:blipFill>
        <p:spPr>
          <a:xfrm>
            <a:off x="356965" y="1724025"/>
            <a:ext cx="6772982" cy="3198849"/>
          </a:xfrm>
          <a:prstGeom prst="rect">
            <a:avLst/>
          </a:prstGeom>
        </p:spPr>
      </p:pic>
    </p:spTree>
    <p:extLst>
      <p:ext uri="{BB962C8B-B14F-4D97-AF65-F5344CB8AC3E}">
        <p14:creationId xmlns:p14="http://schemas.microsoft.com/office/powerpoint/2010/main" val="3055600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8477250" y="1655179"/>
            <a:ext cx="3144774" cy="889630"/>
          </a:xfrm>
        </p:spPr>
        <p:txBody>
          <a:bodyPr anchor="b">
            <a:normAutofit fontScale="90000"/>
          </a:bodyPr>
          <a:lstStyle/>
          <a:p>
            <a:r>
              <a:rPr lang="en-US" dirty="0"/>
              <a:t>Message Format</a:t>
            </a:r>
          </a:p>
        </p:txBody>
      </p:sp>
      <p:sp>
        <p:nvSpPr>
          <p:cNvPr id="4" name="Content Placeholder 3">
            <a:extLst>
              <a:ext uri="{FF2B5EF4-FFF2-40B4-BE49-F238E27FC236}">
                <a16:creationId xmlns:a16="http://schemas.microsoft.com/office/drawing/2014/main" id="{7D2C9A16-0315-4E37-AC1D-9D5848C6E783}"/>
              </a:ext>
            </a:extLst>
          </p:cNvPr>
          <p:cNvSpPr>
            <a:spLocks noGrp="1"/>
          </p:cNvSpPr>
          <p:nvPr>
            <p:ph type="body" sz="half" idx="2"/>
          </p:nvPr>
        </p:nvSpPr>
        <p:spPr>
          <a:xfrm>
            <a:off x="8477250" y="2895870"/>
            <a:ext cx="3144774" cy="3511296"/>
          </a:xfrm>
        </p:spPr>
        <p:txBody>
          <a:bodyPr>
            <a:normAutofit/>
          </a:bodyPr>
          <a:lstStyle/>
          <a:p>
            <a:r>
              <a:rPr lang="en-US" dirty="0"/>
              <a:t>1- Start bit which is 0.</a:t>
            </a:r>
          </a:p>
          <a:p>
            <a:r>
              <a:rPr lang="en-US" dirty="0"/>
              <a:t>2- Address bits mostly 7.</a:t>
            </a:r>
          </a:p>
          <a:p>
            <a:r>
              <a:rPr lang="en-US" dirty="0"/>
              <a:t>3- 0 for write and 1 for read.</a:t>
            </a:r>
          </a:p>
          <a:p>
            <a:r>
              <a:rPr lang="en-US" dirty="0"/>
              <a:t>4- 0 for acknowledge and 1 for no-acknowledge</a:t>
            </a:r>
          </a:p>
          <a:p>
            <a:r>
              <a:rPr lang="en-US" dirty="0"/>
              <a:t>5- Stop bit which is 1.</a:t>
            </a:r>
          </a:p>
        </p:txBody>
      </p:sp>
      <p:pic>
        <p:nvPicPr>
          <p:cNvPr id="5" name="Picture 4">
            <a:extLst>
              <a:ext uri="{FF2B5EF4-FFF2-40B4-BE49-F238E27FC236}">
                <a16:creationId xmlns:a16="http://schemas.microsoft.com/office/drawing/2014/main" id="{182EB568-BF4E-4D6E-97C7-65D901C9165B}"/>
              </a:ext>
            </a:extLst>
          </p:cNvPr>
          <p:cNvPicPr>
            <a:picLocks noChangeAspect="1"/>
          </p:cNvPicPr>
          <p:nvPr/>
        </p:nvPicPr>
        <p:blipFill>
          <a:blip r:embed="rId2"/>
          <a:stretch>
            <a:fillRect/>
          </a:stretch>
        </p:blipFill>
        <p:spPr>
          <a:xfrm>
            <a:off x="118176" y="3334082"/>
            <a:ext cx="7915275" cy="1933575"/>
          </a:xfrm>
          <a:prstGeom prst="rect">
            <a:avLst/>
          </a:prstGeom>
        </p:spPr>
      </p:pic>
    </p:spTree>
    <p:extLst>
      <p:ext uri="{BB962C8B-B14F-4D97-AF65-F5344CB8AC3E}">
        <p14:creationId xmlns:p14="http://schemas.microsoft.com/office/powerpoint/2010/main" val="2378111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Data Transmission</a:t>
            </a:r>
          </a:p>
        </p:txBody>
      </p:sp>
      <p:sp>
        <p:nvSpPr>
          <p:cNvPr id="5" name="Content Placeholder 4">
            <a:extLst>
              <a:ext uri="{FF2B5EF4-FFF2-40B4-BE49-F238E27FC236}">
                <a16:creationId xmlns:a16="http://schemas.microsoft.com/office/drawing/2014/main" id="{B8038E15-589A-446A-8836-99846EECD8EB}"/>
              </a:ext>
            </a:extLst>
          </p:cNvPr>
          <p:cNvSpPr>
            <a:spLocks noGrp="1"/>
          </p:cNvSpPr>
          <p:nvPr>
            <p:ph idx="1"/>
          </p:nvPr>
        </p:nvSpPr>
        <p:spPr/>
        <p:txBody>
          <a:bodyPr>
            <a:normAutofit lnSpcReduction="10000"/>
          </a:bodyPr>
          <a:lstStyle/>
          <a:p>
            <a:pPr marL="342900" indent="-342900">
              <a:buAutoNum type="arabicParenR"/>
            </a:pPr>
            <a:r>
              <a:rPr lang="en-US" dirty="0">
                <a:latin typeface="+mj-lt"/>
              </a:rPr>
              <a:t>Start </a:t>
            </a:r>
          </a:p>
          <a:p>
            <a:pPr marL="0" indent="0">
              <a:buNone/>
            </a:pPr>
            <a:r>
              <a:rPr lang="en-US" b="0" i="0" dirty="0">
                <a:effectLst/>
                <a:latin typeface="+mj-lt"/>
              </a:rPr>
              <a:t>The master sends the start condition to every connected slave by switching the SDA line from a high voltage level to a low voltage level </a:t>
            </a:r>
            <a:r>
              <a:rPr lang="en-US" b="0" i="1" dirty="0">
                <a:effectLst/>
                <a:latin typeface="+mj-lt"/>
              </a:rPr>
              <a:t>before</a:t>
            </a:r>
            <a:r>
              <a:rPr lang="en-US" b="0" i="0" dirty="0">
                <a:effectLst/>
                <a:latin typeface="+mj-lt"/>
              </a:rPr>
              <a:t> switching the SCL line from high to low.</a:t>
            </a:r>
          </a:p>
          <a:p>
            <a:pPr marL="0" indent="0">
              <a:buNone/>
            </a:pPr>
            <a:r>
              <a:rPr lang="en-US" dirty="0">
                <a:latin typeface="+mj-lt"/>
              </a:rPr>
              <a:t>2) Address + R/W Bits</a:t>
            </a:r>
          </a:p>
          <a:p>
            <a:pPr marL="0" indent="0">
              <a:buNone/>
            </a:pPr>
            <a:r>
              <a:rPr lang="en-US" b="0" i="0" dirty="0">
                <a:effectLst/>
                <a:latin typeface="+mj-lt"/>
              </a:rPr>
              <a:t>The master sends each slave the 7bit address of the slave it wants to communicate with, along with the read/write bit.</a:t>
            </a:r>
          </a:p>
          <a:p>
            <a:pPr marL="0" indent="0">
              <a:buNone/>
            </a:pPr>
            <a:r>
              <a:rPr lang="en-US" dirty="0">
                <a:latin typeface="+mj-lt"/>
              </a:rPr>
              <a:t>3) Slave Comparing Address</a:t>
            </a:r>
          </a:p>
          <a:p>
            <a:pPr marL="0" indent="0">
              <a:buNone/>
            </a:pPr>
            <a:r>
              <a:rPr lang="en-US" b="0" i="0" dirty="0">
                <a:effectLst/>
                <a:latin typeface="+mj-lt"/>
              </a:rPr>
              <a:t>Each slave compares the address sent from the master to its own address. If the address matches, the slave returns an ACK bit by pulling the SDA line low for one bit. If the address from the master does not match the slave’s own address, the slave leaves the SDA line high.</a:t>
            </a:r>
          </a:p>
          <a:p>
            <a:pPr marL="0" indent="0">
              <a:buNone/>
            </a:pPr>
            <a:r>
              <a:rPr lang="en-US" dirty="0">
                <a:latin typeface="+mj-lt"/>
              </a:rPr>
              <a:t>4) Data Frame</a:t>
            </a:r>
          </a:p>
          <a:p>
            <a:pPr marL="0" indent="0">
              <a:buNone/>
            </a:pPr>
            <a:r>
              <a:rPr lang="en-US" b="0" i="0" dirty="0">
                <a:effectLst/>
                <a:latin typeface="+mj-lt"/>
              </a:rPr>
              <a:t>The master sends or receives the data frame of 8 bit.</a:t>
            </a:r>
            <a:endParaRPr lang="en-US" dirty="0">
              <a:latin typeface="+mj-lt"/>
            </a:endParaRPr>
          </a:p>
        </p:txBody>
      </p:sp>
    </p:spTree>
    <p:extLst>
      <p:ext uri="{BB962C8B-B14F-4D97-AF65-F5344CB8AC3E}">
        <p14:creationId xmlns:p14="http://schemas.microsoft.com/office/powerpoint/2010/main" val="2657518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4">
            <a:extLst>
              <a:ext uri="{FF2B5EF4-FFF2-40B4-BE49-F238E27FC236}">
                <a16:creationId xmlns:a16="http://schemas.microsoft.com/office/drawing/2014/main" id="{F1D4CA0F-0F67-4E8B-BB24-6309219838D6}"/>
              </a:ext>
            </a:extLst>
          </p:cNvPr>
          <p:cNvSpPr>
            <a:spLocks noGrp="1"/>
          </p:cNvSpPr>
          <p:nvPr>
            <p:ph idx="1"/>
          </p:nvPr>
        </p:nvSpPr>
        <p:spPr>
          <a:xfrm>
            <a:off x="1066800" y="1826674"/>
            <a:ext cx="10058400" cy="3849624"/>
          </a:xfrm>
        </p:spPr>
        <p:txBody>
          <a:bodyPr>
            <a:normAutofit/>
          </a:bodyPr>
          <a:lstStyle/>
          <a:p>
            <a:pPr marL="0" indent="0">
              <a:buNone/>
            </a:pPr>
            <a:r>
              <a:rPr lang="en-US" dirty="0">
                <a:latin typeface="+mj-lt"/>
              </a:rPr>
              <a:t>5) Acknowledgment </a:t>
            </a:r>
          </a:p>
          <a:p>
            <a:pPr marL="0" indent="0">
              <a:buNone/>
            </a:pPr>
            <a:r>
              <a:rPr lang="en-US" b="0" i="0" dirty="0">
                <a:effectLst/>
                <a:latin typeface="+mj-lt"/>
              </a:rPr>
              <a:t>After each data frame has been transferred, the receiving device returns another ACK bit to the sender to acknowledge successful receipt of the frame.</a:t>
            </a:r>
          </a:p>
          <a:p>
            <a:pPr marL="0" indent="0">
              <a:buNone/>
            </a:pPr>
            <a:r>
              <a:rPr lang="en-US" dirty="0">
                <a:latin typeface="+mj-lt"/>
              </a:rPr>
              <a:t>6) Stop</a:t>
            </a:r>
          </a:p>
          <a:p>
            <a:pPr marL="0" indent="0">
              <a:buNone/>
            </a:pPr>
            <a:r>
              <a:rPr lang="en-US" b="0" i="0" dirty="0">
                <a:effectLst/>
                <a:latin typeface="+mj-lt"/>
              </a:rPr>
              <a:t>To stop the data transmission, the master sends a stop condition to the slave by switching SCL high before switching SDA high.</a:t>
            </a:r>
            <a:endParaRPr lang="en-US" dirty="0">
              <a:latin typeface="+mj-lt"/>
            </a:endParaRPr>
          </a:p>
          <a:p>
            <a:pPr marL="0" indent="0">
              <a:buNone/>
            </a:pPr>
            <a:endParaRPr lang="en-US" dirty="0">
              <a:latin typeface="+mj-lt"/>
            </a:endParaRPr>
          </a:p>
        </p:txBody>
      </p:sp>
    </p:spTree>
    <p:extLst>
      <p:ext uri="{BB962C8B-B14F-4D97-AF65-F5344CB8AC3E}">
        <p14:creationId xmlns:p14="http://schemas.microsoft.com/office/powerpoint/2010/main" val="839553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D6C6D-011E-497D-BA22-6368CD32FA03}"/>
              </a:ext>
            </a:extLst>
          </p:cNvPr>
          <p:cNvSpPr>
            <a:spLocks noGrp="1"/>
          </p:cNvSpPr>
          <p:nvPr>
            <p:ph type="title"/>
          </p:nvPr>
        </p:nvSpPr>
        <p:spPr>
          <a:xfrm>
            <a:off x="1066800" y="642594"/>
            <a:ext cx="3537098" cy="1371600"/>
          </a:xfrm>
        </p:spPr>
        <p:txBody>
          <a:bodyPr>
            <a:normAutofit fontScale="90000"/>
          </a:bodyPr>
          <a:lstStyle/>
          <a:p>
            <a:r>
              <a:rPr lang="en-US" dirty="0"/>
              <a:t>Master with multiple slaves</a:t>
            </a:r>
          </a:p>
        </p:txBody>
      </p:sp>
      <p:pic>
        <p:nvPicPr>
          <p:cNvPr id="6" name="Picture 5">
            <a:extLst>
              <a:ext uri="{FF2B5EF4-FFF2-40B4-BE49-F238E27FC236}">
                <a16:creationId xmlns:a16="http://schemas.microsoft.com/office/drawing/2014/main" id="{2BCD92D0-A8AE-4B9F-9382-FE98D2D1DF00}"/>
              </a:ext>
            </a:extLst>
          </p:cNvPr>
          <p:cNvPicPr>
            <a:picLocks noChangeAspect="1"/>
          </p:cNvPicPr>
          <p:nvPr/>
        </p:nvPicPr>
        <p:blipFill>
          <a:blip r:embed="rId2"/>
          <a:stretch>
            <a:fillRect/>
          </a:stretch>
        </p:blipFill>
        <p:spPr>
          <a:xfrm>
            <a:off x="1066800" y="2103120"/>
            <a:ext cx="3053787" cy="4184014"/>
          </a:xfrm>
          <a:prstGeom prst="rect">
            <a:avLst/>
          </a:prstGeom>
        </p:spPr>
      </p:pic>
      <p:sp>
        <p:nvSpPr>
          <p:cNvPr id="7" name="Title 1">
            <a:extLst>
              <a:ext uri="{FF2B5EF4-FFF2-40B4-BE49-F238E27FC236}">
                <a16:creationId xmlns:a16="http://schemas.microsoft.com/office/drawing/2014/main" id="{68E7B5E9-1D58-4EA2-B200-9B85817AFEC6}"/>
              </a:ext>
            </a:extLst>
          </p:cNvPr>
          <p:cNvSpPr txBox="1">
            <a:spLocks/>
          </p:cNvSpPr>
          <p:nvPr/>
        </p:nvSpPr>
        <p:spPr>
          <a:xfrm>
            <a:off x="7085635" y="576852"/>
            <a:ext cx="3537098" cy="1371600"/>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US" dirty="0"/>
              <a:t>Multiple master with multiple slaves</a:t>
            </a:r>
          </a:p>
        </p:txBody>
      </p:sp>
      <p:pic>
        <p:nvPicPr>
          <p:cNvPr id="9" name="Picture 8">
            <a:extLst>
              <a:ext uri="{FF2B5EF4-FFF2-40B4-BE49-F238E27FC236}">
                <a16:creationId xmlns:a16="http://schemas.microsoft.com/office/drawing/2014/main" id="{AF2DBDAA-55E2-41D7-9CAE-B1D6526193CC}"/>
              </a:ext>
            </a:extLst>
          </p:cNvPr>
          <p:cNvPicPr>
            <a:picLocks noChangeAspect="1"/>
          </p:cNvPicPr>
          <p:nvPr/>
        </p:nvPicPr>
        <p:blipFill>
          <a:blip r:embed="rId3"/>
          <a:stretch>
            <a:fillRect/>
          </a:stretch>
        </p:blipFill>
        <p:spPr>
          <a:xfrm>
            <a:off x="7094112" y="2014194"/>
            <a:ext cx="3145041" cy="4288692"/>
          </a:xfrm>
          <a:prstGeom prst="rect">
            <a:avLst/>
          </a:prstGeom>
        </p:spPr>
      </p:pic>
    </p:spTree>
    <p:extLst>
      <p:ext uri="{BB962C8B-B14F-4D97-AF65-F5344CB8AC3E}">
        <p14:creationId xmlns:p14="http://schemas.microsoft.com/office/powerpoint/2010/main" val="25907164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{092F95DB-FE7E-4649-8B95-81A003EC2FF4}tf78438558_win32</Template>
  <TotalTime>142</TotalTime>
  <Words>366</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Century Gothic</vt:lpstr>
      <vt:lpstr>Garamond</vt:lpstr>
      <vt:lpstr>SavonVTI</vt:lpstr>
      <vt:lpstr>I2C</vt:lpstr>
      <vt:lpstr>I2C</vt:lpstr>
      <vt:lpstr>Why I2C</vt:lpstr>
      <vt:lpstr>Pins of I2C</vt:lpstr>
      <vt:lpstr>Message Format</vt:lpstr>
      <vt:lpstr>Data Transmission</vt:lpstr>
      <vt:lpstr>PowerPoint Presentation</vt:lpstr>
      <vt:lpstr>Master with multiple slaves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UART</dc:title>
  <dc:creator>TALHA</dc:creator>
  <cp:lastModifiedBy>TALHA</cp:lastModifiedBy>
  <cp:revision>54</cp:revision>
  <dcterms:created xsi:type="dcterms:W3CDTF">2021-03-21T18:18:38Z</dcterms:created>
  <dcterms:modified xsi:type="dcterms:W3CDTF">2021-03-25T07:50:24Z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