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0D9364-2ABE-43A6-8533-70692EECD134}" type="doc">
      <dgm:prSet loTypeId="urn:microsoft.com/office/officeart/2005/8/layout/default" loCatId="list" qsTypeId="urn:microsoft.com/office/officeart/2005/8/quickstyle/simple5" qsCatId="simple" csTypeId="urn:microsoft.com/office/officeart/2005/8/colors/accent2_2" csCatId="accent2"/>
      <dgm:spPr/>
      <dgm:t>
        <a:bodyPr/>
        <a:lstStyle/>
        <a:p>
          <a:endParaRPr lang="en-US"/>
        </a:p>
      </dgm:t>
    </dgm:pt>
    <dgm:pt modelId="{65176701-3FDC-4E1E-BC5C-1D986476B469}">
      <dgm:prSet/>
      <dgm:spPr/>
      <dgm:t>
        <a:bodyPr/>
        <a:lstStyle/>
        <a:p>
          <a:r>
            <a:rPr lang="en-US"/>
            <a:t>Random</a:t>
          </a:r>
        </a:p>
      </dgm:t>
    </dgm:pt>
    <dgm:pt modelId="{A2F20E60-BCD3-4BE4-85D7-4027D66D77C7}" type="parTrans" cxnId="{2E256FF1-4D34-471A-B1A8-2A3B211455ED}">
      <dgm:prSet/>
      <dgm:spPr/>
      <dgm:t>
        <a:bodyPr/>
        <a:lstStyle/>
        <a:p>
          <a:endParaRPr lang="en-US"/>
        </a:p>
      </dgm:t>
    </dgm:pt>
    <dgm:pt modelId="{98F25892-B6F0-457F-9BDB-AE5742ABA59B}" type="sibTrans" cxnId="{2E256FF1-4D34-471A-B1A8-2A3B211455ED}">
      <dgm:prSet/>
      <dgm:spPr/>
      <dgm:t>
        <a:bodyPr/>
        <a:lstStyle/>
        <a:p>
          <a:endParaRPr lang="en-US"/>
        </a:p>
      </dgm:t>
    </dgm:pt>
    <dgm:pt modelId="{129A8342-2DE2-469F-92E4-6EB3FD838963}">
      <dgm:prSet/>
      <dgm:spPr/>
      <dgm:t>
        <a:bodyPr/>
        <a:lstStyle/>
        <a:p>
          <a:r>
            <a:rPr lang="en-US"/>
            <a:t>Static Priority</a:t>
          </a:r>
        </a:p>
      </dgm:t>
    </dgm:pt>
    <dgm:pt modelId="{830B39EE-4863-49E4-B456-F2B80430484F}" type="parTrans" cxnId="{4F9E1001-486C-407C-8460-95E62CCF9E70}">
      <dgm:prSet/>
      <dgm:spPr/>
      <dgm:t>
        <a:bodyPr/>
        <a:lstStyle/>
        <a:p>
          <a:endParaRPr lang="en-US"/>
        </a:p>
      </dgm:t>
    </dgm:pt>
    <dgm:pt modelId="{BAA9873A-477F-40E3-BBE5-7BC702D6691E}" type="sibTrans" cxnId="{4F9E1001-486C-407C-8460-95E62CCF9E70}">
      <dgm:prSet/>
      <dgm:spPr/>
      <dgm:t>
        <a:bodyPr/>
        <a:lstStyle/>
        <a:p>
          <a:endParaRPr lang="en-US"/>
        </a:p>
      </dgm:t>
    </dgm:pt>
    <dgm:pt modelId="{33549769-176B-42D6-BA9D-EC841E50E08F}">
      <dgm:prSet/>
      <dgm:spPr/>
      <dgm:t>
        <a:bodyPr/>
        <a:lstStyle/>
        <a:p>
          <a:r>
            <a:rPr lang="en-US" dirty="0"/>
            <a:t>Round Robin (RR)</a:t>
          </a:r>
        </a:p>
      </dgm:t>
    </dgm:pt>
    <dgm:pt modelId="{DAC9D03E-DB15-4A38-8FAF-D73F185C28CE}" type="parTrans" cxnId="{D025CCF7-0E92-4F86-8985-685ECBEB6DD1}">
      <dgm:prSet/>
      <dgm:spPr/>
      <dgm:t>
        <a:bodyPr/>
        <a:lstStyle/>
        <a:p>
          <a:endParaRPr lang="en-US"/>
        </a:p>
      </dgm:t>
    </dgm:pt>
    <dgm:pt modelId="{DCB590DA-F9C6-4304-960A-1A6F2CCC0762}" type="sibTrans" cxnId="{D025CCF7-0E92-4F86-8985-685ECBEB6DD1}">
      <dgm:prSet/>
      <dgm:spPr/>
      <dgm:t>
        <a:bodyPr/>
        <a:lstStyle/>
        <a:p>
          <a:endParaRPr lang="en-US"/>
        </a:p>
      </dgm:t>
    </dgm:pt>
    <dgm:pt modelId="{E36FF33B-6DEC-47C0-A4D8-D00E563A8367}">
      <dgm:prSet/>
      <dgm:spPr/>
      <dgm:t>
        <a:bodyPr/>
        <a:lstStyle/>
        <a:p>
          <a:r>
            <a:rPr lang="en-US"/>
            <a:t>Time Division Multiple Access (TDMA)</a:t>
          </a:r>
        </a:p>
      </dgm:t>
    </dgm:pt>
    <dgm:pt modelId="{96E85664-5DFD-43EF-8BD8-34804745E875}" type="parTrans" cxnId="{D4310396-9249-4578-8287-1E249D451216}">
      <dgm:prSet/>
      <dgm:spPr/>
      <dgm:t>
        <a:bodyPr/>
        <a:lstStyle/>
        <a:p>
          <a:endParaRPr lang="en-US"/>
        </a:p>
      </dgm:t>
    </dgm:pt>
    <dgm:pt modelId="{621A2C32-C8AD-444B-8F9D-B58782866D2B}" type="sibTrans" cxnId="{D4310396-9249-4578-8287-1E249D451216}">
      <dgm:prSet/>
      <dgm:spPr/>
      <dgm:t>
        <a:bodyPr/>
        <a:lstStyle/>
        <a:p>
          <a:endParaRPr lang="en-US"/>
        </a:p>
      </dgm:t>
    </dgm:pt>
    <dgm:pt modelId="{6B218157-56BF-4D3B-AA51-9FA48A412E01}">
      <dgm:prSet/>
      <dgm:spPr/>
      <dgm:t>
        <a:bodyPr/>
        <a:lstStyle/>
        <a:p>
          <a:r>
            <a:rPr lang="en-US"/>
            <a:t>TDMA / RR</a:t>
          </a:r>
        </a:p>
      </dgm:t>
    </dgm:pt>
    <dgm:pt modelId="{1A2AA7F3-DDC1-463F-BE9D-01AA047C5764}" type="parTrans" cxnId="{7A60D64E-1FA6-43C6-A2E6-0443DFA9E576}">
      <dgm:prSet/>
      <dgm:spPr/>
      <dgm:t>
        <a:bodyPr/>
        <a:lstStyle/>
        <a:p>
          <a:endParaRPr lang="en-US"/>
        </a:p>
      </dgm:t>
    </dgm:pt>
    <dgm:pt modelId="{CE701F7E-3EB9-4FBB-9799-AF366E139CA2}" type="sibTrans" cxnId="{7A60D64E-1FA6-43C6-A2E6-0443DFA9E576}">
      <dgm:prSet/>
      <dgm:spPr/>
      <dgm:t>
        <a:bodyPr/>
        <a:lstStyle/>
        <a:p>
          <a:endParaRPr lang="en-US"/>
        </a:p>
      </dgm:t>
    </dgm:pt>
    <dgm:pt modelId="{6694C473-C66C-43EA-B0B9-4F92FC70FEAB}">
      <dgm:prSet/>
      <dgm:spPr/>
      <dgm:t>
        <a:bodyPr/>
        <a:lstStyle/>
        <a:p>
          <a:r>
            <a:rPr lang="en-US"/>
            <a:t>Dynamic Priority</a:t>
          </a:r>
        </a:p>
      </dgm:t>
    </dgm:pt>
    <dgm:pt modelId="{4DD43D58-FD17-421D-AE64-5C7262B661CA}" type="parTrans" cxnId="{D7581CF7-A60A-4833-B5F5-FA3512C5EDEB}">
      <dgm:prSet/>
      <dgm:spPr/>
      <dgm:t>
        <a:bodyPr/>
        <a:lstStyle/>
        <a:p>
          <a:endParaRPr lang="en-US"/>
        </a:p>
      </dgm:t>
    </dgm:pt>
    <dgm:pt modelId="{3B55348F-A13E-412B-BB91-054E9FF58106}" type="sibTrans" cxnId="{D7581CF7-A60A-4833-B5F5-FA3512C5EDEB}">
      <dgm:prSet/>
      <dgm:spPr/>
      <dgm:t>
        <a:bodyPr/>
        <a:lstStyle/>
        <a:p>
          <a:endParaRPr lang="en-US"/>
        </a:p>
      </dgm:t>
    </dgm:pt>
    <dgm:pt modelId="{A4ECCBB1-BDE3-4FA4-AB27-931FC7BA513C}">
      <dgm:prSet/>
      <dgm:spPr/>
      <dgm:t>
        <a:bodyPr/>
        <a:lstStyle/>
        <a:p>
          <a:r>
            <a:rPr lang="en-US"/>
            <a:t>Programmable Priority</a:t>
          </a:r>
        </a:p>
      </dgm:t>
    </dgm:pt>
    <dgm:pt modelId="{78786C9A-67FF-4797-BD1C-DB5F3B9138D1}" type="parTrans" cxnId="{7063E5B4-E3C3-4229-96FA-50CCAF506093}">
      <dgm:prSet/>
      <dgm:spPr/>
      <dgm:t>
        <a:bodyPr/>
        <a:lstStyle/>
        <a:p>
          <a:endParaRPr lang="en-US"/>
        </a:p>
      </dgm:t>
    </dgm:pt>
    <dgm:pt modelId="{A7841E1A-80FC-4BD2-8166-50AA419D19FE}" type="sibTrans" cxnId="{7063E5B4-E3C3-4229-96FA-50CCAF506093}">
      <dgm:prSet/>
      <dgm:spPr/>
      <dgm:t>
        <a:bodyPr/>
        <a:lstStyle/>
        <a:p>
          <a:endParaRPr lang="en-US"/>
        </a:p>
      </dgm:t>
    </dgm:pt>
    <dgm:pt modelId="{EC7A500F-7761-45D1-AB14-2C92FD5D9D80}" type="pres">
      <dgm:prSet presAssocID="{BC0D9364-2ABE-43A6-8533-70692EECD134}" presName="diagram" presStyleCnt="0">
        <dgm:presLayoutVars>
          <dgm:dir/>
          <dgm:resizeHandles val="exact"/>
        </dgm:presLayoutVars>
      </dgm:prSet>
      <dgm:spPr/>
    </dgm:pt>
    <dgm:pt modelId="{4E20E542-7FF0-4F0F-A367-B1607B7A7C81}" type="pres">
      <dgm:prSet presAssocID="{65176701-3FDC-4E1E-BC5C-1D986476B469}" presName="node" presStyleLbl="node1" presStyleIdx="0" presStyleCnt="7">
        <dgm:presLayoutVars>
          <dgm:bulletEnabled val="1"/>
        </dgm:presLayoutVars>
      </dgm:prSet>
      <dgm:spPr/>
    </dgm:pt>
    <dgm:pt modelId="{2F1D0795-ADB0-4B6A-B9FF-ADC434C16651}" type="pres">
      <dgm:prSet presAssocID="{98F25892-B6F0-457F-9BDB-AE5742ABA59B}" presName="sibTrans" presStyleCnt="0"/>
      <dgm:spPr/>
    </dgm:pt>
    <dgm:pt modelId="{8618C077-0B63-4D8D-8D1B-BDBF6DC91FE1}" type="pres">
      <dgm:prSet presAssocID="{129A8342-2DE2-469F-92E4-6EB3FD838963}" presName="node" presStyleLbl="node1" presStyleIdx="1" presStyleCnt="7">
        <dgm:presLayoutVars>
          <dgm:bulletEnabled val="1"/>
        </dgm:presLayoutVars>
      </dgm:prSet>
      <dgm:spPr/>
    </dgm:pt>
    <dgm:pt modelId="{43D56ECD-2010-43BA-A4D7-98DE5197F778}" type="pres">
      <dgm:prSet presAssocID="{BAA9873A-477F-40E3-BBE5-7BC702D6691E}" presName="sibTrans" presStyleCnt="0"/>
      <dgm:spPr/>
    </dgm:pt>
    <dgm:pt modelId="{5A279A88-E73F-4E30-95CC-A6CA73614429}" type="pres">
      <dgm:prSet presAssocID="{33549769-176B-42D6-BA9D-EC841E50E08F}" presName="node" presStyleLbl="node1" presStyleIdx="2" presStyleCnt="7">
        <dgm:presLayoutVars>
          <dgm:bulletEnabled val="1"/>
        </dgm:presLayoutVars>
      </dgm:prSet>
      <dgm:spPr/>
    </dgm:pt>
    <dgm:pt modelId="{48DC2EA1-35D4-45B1-AFCF-4B098AB9D703}" type="pres">
      <dgm:prSet presAssocID="{DCB590DA-F9C6-4304-960A-1A6F2CCC0762}" presName="sibTrans" presStyleCnt="0"/>
      <dgm:spPr/>
    </dgm:pt>
    <dgm:pt modelId="{9D9DFCD6-29A3-49E5-A397-0F9E77F55262}" type="pres">
      <dgm:prSet presAssocID="{E36FF33B-6DEC-47C0-A4D8-D00E563A8367}" presName="node" presStyleLbl="node1" presStyleIdx="3" presStyleCnt="7">
        <dgm:presLayoutVars>
          <dgm:bulletEnabled val="1"/>
        </dgm:presLayoutVars>
      </dgm:prSet>
      <dgm:spPr/>
    </dgm:pt>
    <dgm:pt modelId="{D10CB5A6-DB83-4F41-A532-D2CBD4C242E3}" type="pres">
      <dgm:prSet presAssocID="{621A2C32-C8AD-444B-8F9D-B58782866D2B}" presName="sibTrans" presStyleCnt="0"/>
      <dgm:spPr/>
    </dgm:pt>
    <dgm:pt modelId="{4C15D8F4-D844-4FFE-BD5A-6CF8165D0BEE}" type="pres">
      <dgm:prSet presAssocID="{6B218157-56BF-4D3B-AA51-9FA48A412E01}" presName="node" presStyleLbl="node1" presStyleIdx="4" presStyleCnt="7">
        <dgm:presLayoutVars>
          <dgm:bulletEnabled val="1"/>
        </dgm:presLayoutVars>
      </dgm:prSet>
      <dgm:spPr/>
    </dgm:pt>
    <dgm:pt modelId="{AB7F89DE-64BA-4522-96E5-25D2CDB98ED1}" type="pres">
      <dgm:prSet presAssocID="{CE701F7E-3EB9-4FBB-9799-AF366E139CA2}" presName="sibTrans" presStyleCnt="0"/>
      <dgm:spPr/>
    </dgm:pt>
    <dgm:pt modelId="{59FA239F-090C-423D-A7C7-42D6CA1D0C15}" type="pres">
      <dgm:prSet presAssocID="{6694C473-C66C-43EA-B0B9-4F92FC70FEAB}" presName="node" presStyleLbl="node1" presStyleIdx="5" presStyleCnt="7">
        <dgm:presLayoutVars>
          <dgm:bulletEnabled val="1"/>
        </dgm:presLayoutVars>
      </dgm:prSet>
      <dgm:spPr/>
    </dgm:pt>
    <dgm:pt modelId="{8FB4351A-08E7-439A-B635-B54C1E146173}" type="pres">
      <dgm:prSet presAssocID="{3B55348F-A13E-412B-BB91-054E9FF58106}" presName="sibTrans" presStyleCnt="0"/>
      <dgm:spPr/>
    </dgm:pt>
    <dgm:pt modelId="{5C6C8681-D472-44D7-857E-937137B685E2}" type="pres">
      <dgm:prSet presAssocID="{A4ECCBB1-BDE3-4FA4-AB27-931FC7BA513C}" presName="node" presStyleLbl="node1" presStyleIdx="6" presStyleCnt="7">
        <dgm:presLayoutVars>
          <dgm:bulletEnabled val="1"/>
        </dgm:presLayoutVars>
      </dgm:prSet>
      <dgm:spPr/>
    </dgm:pt>
  </dgm:ptLst>
  <dgm:cxnLst>
    <dgm:cxn modelId="{4F9E1001-486C-407C-8460-95E62CCF9E70}" srcId="{BC0D9364-2ABE-43A6-8533-70692EECD134}" destId="{129A8342-2DE2-469F-92E4-6EB3FD838963}" srcOrd="1" destOrd="0" parTransId="{830B39EE-4863-49E4-B456-F2B80430484F}" sibTransId="{BAA9873A-477F-40E3-BBE5-7BC702D6691E}"/>
    <dgm:cxn modelId="{65995204-B5C1-431C-80AF-DB99A29D6AE0}" type="presOf" srcId="{65176701-3FDC-4E1E-BC5C-1D986476B469}" destId="{4E20E542-7FF0-4F0F-A367-B1607B7A7C81}" srcOrd="0" destOrd="0" presId="urn:microsoft.com/office/officeart/2005/8/layout/default"/>
    <dgm:cxn modelId="{2499631C-13C8-4BE7-AA5B-017CEA448C53}" type="presOf" srcId="{33549769-176B-42D6-BA9D-EC841E50E08F}" destId="{5A279A88-E73F-4E30-95CC-A6CA73614429}" srcOrd="0" destOrd="0" presId="urn:microsoft.com/office/officeart/2005/8/layout/default"/>
    <dgm:cxn modelId="{42AB6626-9D75-4F38-BCE9-3E95C021C719}" type="presOf" srcId="{6B218157-56BF-4D3B-AA51-9FA48A412E01}" destId="{4C15D8F4-D844-4FFE-BD5A-6CF8165D0BEE}" srcOrd="0" destOrd="0" presId="urn:microsoft.com/office/officeart/2005/8/layout/default"/>
    <dgm:cxn modelId="{377F5029-8326-4EB5-9FA5-2C0D843DB21E}" type="presOf" srcId="{A4ECCBB1-BDE3-4FA4-AB27-931FC7BA513C}" destId="{5C6C8681-D472-44D7-857E-937137B685E2}" srcOrd="0" destOrd="0" presId="urn:microsoft.com/office/officeart/2005/8/layout/default"/>
    <dgm:cxn modelId="{7A60D64E-1FA6-43C6-A2E6-0443DFA9E576}" srcId="{BC0D9364-2ABE-43A6-8533-70692EECD134}" destId="{6B218157-56BF-4D3B-AA51-9FA48A412E01}" srcOrd="4" destOrd="0" parTransId="{1A2AA7F3-DDC1-463F-BE9D-01AA047C5764}" sibTransId="{CE701F7E-3EB9-4FBB-9799-AF366E139CA2}"/>
    <dgm:cxn modelId="{5FCD058D-6AF5-4953-AF82-CA2DE528266F}" type="presOf" srcId="{129A8342-2DE2-469F-92E4-6EB3FD838963}" destId="{8618C077-0B63-4D8D-8D1B-BDBF6DC91FE1}" srcOrd="0" destOrd="0" presId="urn:microsoft.com/office/officeart/2005/8/layout/default"/>
    <dgm:cxn modelId="{D4310396-9249-4578-8287-1E249D451216}" srcId="{BC0D9364-2ABE-43A6-8533-70692EECD134}" destId="{E36FF33B-6DEC-47C0-A4D8-D00E563A8367}" srcOrd="3" destOrd="0" parTransId="{96E85664-5DFD-43EF-8BD8-34804745E875}" sibTransId="{621A2C32-C8AD-444B-8F9D-B58782866D2B}"/>
    <dgm:cxn modelId="{9957549F-D3BB-416F-8928-E2A646280555}" type="presOf" srcId="{E36FF33B-6DEC-47C0-A4D8-D00E563A8367}" destId="{9D9DFCD6-29A3-49E5-A397-0F9E77F55262}" srcOrd="0" destOrd="0" presId="urn:microsoft.com/office/officeart/2005/8/layout/default"/>
    <dgm:cxn modelId="{BD3075A3-194B-4C2C-8D15-3C4E4BB73AB3}" type="presOf" srcId="{6694C473-C66C-43EA-B0B9-4F92FC70FEAB}" destId="{59FA239F-090C-423D-A7C7-42D6CA1D0C15}" srcOrd="0" destOrd="0" presId="urn:microsoft.com/office/officeart/2005/8/layout/default"/>
    <dgm:cxn modelId="{7063E5B4-E3C3-4229-96FA-50CCAF506093}" srcId="{BC0D9364-2ABE-43A6-8533-70692EECD134}" destId="{A4ECCBB1-BDE3-4FA4-AB27-931FC7BA513C}" srcOrd="6" destOrd="0" parTransId="{78786C9A-67FF-4797-BD1C-DB5F3B9138D1}" sibTransId="{A7841E1A-80FC-4BD2-8166-50AA419D19FE}"/>
    <dgm:cxn modelId="{F0115FE3-4B91-4C06-8047-63B91E6C3D2F}" type="presOf" srcId="{BC0D9364-2ABE-43A6-8533-70692EECD134}" destId="{EC7A500F-7761-45D1-AB14-2C92FD5D9D80}" srcOrd="0" destOrd="0" presId="urn:microsoft.com/office/officeart/2005/8/layout/default"/>
    <dgm:cxn modelId="{2E256FF1-4D34-471A-B1A8-2A3B211455ED}" srcId="{BC0D9364-2ABE-43A6-8533-70692EECD134}" destId="{65176701-3FDC-4E1E-BC5C-1D986476B469}" srcOrd="0" destOrd="0" parTransId="{A2F20E60-BCD3-4BE4-85D7-4027D66D77C7}" sibTransId="{98F25892-B6F0-457F-9BDB-AE5742ABA59B}"/>
    <dgm:cxn modelId="{D7581CF7-A60A-4833-B5F5-FA3512C5EDEB}" srcId="{BC0D9364-2ABE-43A6-8533-70692EECD134}" destId="{6694C473-C66C-43EA-B0B9-4F92FC70FEAB}" srcOrd="5" destOrd="0" parTransId="{4DD43D58-FD17-421D-AE64-5C7262B661CA}" sibTransId="{3B55348F-A13E-412B-BB91-054E9FF58106}"/>
    <dgm:cxn modelId="{D025CCF7-0E92-4F86-8985-685ECBEB6DD1}" srcId="{BC0D9364-2ABE-43A6-8533-70692EECD134}" destId="{33549769-176B-42D6-BA9D-EC841E50E08F}" srcOrd="2" destOrd="0" parTransId="{DAC9D03E-DB15-4A38-8FAF-D73F185C28CE}" sibTransId="{DCB590DA-F9C6-4304-960A-1A6F2CCC0762}"/>
    <dgm:cxn modelId="{A13E0E4F-D6A1-4900-A309-6247A8D35E22}" type="presParOf" srcId="{EC7A500F-7761-45D1-AB14-2C92FD5D9D80}" destId="{4E20E542-7FF0-4F0F-A367-B1607B7A7C81}" srcOrd="0" destOrd="0" presId="urn:microsoft.com/office/officeart/2005/8/layout/default"/>
    <dgm:cxn modelId="{079DB883-EDBF-49CB-A130-E5F150232FC5}" type="presParOf" srcId="{EC7A500F-7761-45D1-AB14-2C92FD5D9D80}" destId="{2F1D0795-ADB0-4B6A-B9FF-ADC434C16651}" srcOrd="1" destOrd="0" presId="urn:microsoft.com/office/officeart/2005/8/layout/default"/>
    <dgm:cxn modelId="{476420C9-463D-415F-8BE6-CD8B47396A9D}" type="presParOf" srcId="{EC7A500F-7761-45D1-AB14-2C92FD5D9D80}" destId="{8618C077-0B63-4D8D-8D1B-BDBF6DC91FE1}" srcOrd="2" destOrd="0" presId="urn:microsoft.com/office/officeart/2005/8/layout/default"/>
    <dgm:cxn modelId="{008D86CF-D8D6-47A1-BEFD-9B474546A790}" type="presParOf" srcId="{EC7A500F-7761-45D1-AB14-2C92FD5D9D80}" destId="{43D56ECD-2010-43BA-A4D7-98DE5197F778}" srcOrd="3" destOrd="0" presId="urn:microsoft.com/office/officeart/2005/8/layout/default"/>
    <dgm:cxn modelId="{C5B6FCAF-7D8A-4C7B-8854-C8A2A6FB2B18}" type="presParOf" srcId="{EC7A500F-7761-45D1-AB14-2C92FD5D9D80}" destId="{5A279A88-E73F-4E30-95CC-A6CA73614429}" srcOrd="4" destOrd="0" presId="urn:microsoft.com/office/officeart/2005/8/layout/default"/>
    <dgm:cxn modelId="{ABC7FFF8-5DE5-4132-890B-5BE2DC2F1518}" type="presParOf" srcId="{EC7A500F-7761-45D1-AB14-2C92FD5D9D80}" destId="{48DC2EA1-35D4-45B1-AFCF-4B098AB9D703}" srcOrd="5" destOrd="0" presId="urn:microsoft.com/office/officeart/2005/8/layout/default"/>
    <dgm:cxn modelId="{4D8BE8BB-D34E-4376-905D-CFD21599093E}" type="presParOf" srcId="{EC7A500F-7761-45D1-AB14-2C92FD5D9D80}" destId="{9D9DFCD6-29A3-49E5-A397-0F9E77F55262}" srcOrd="6" destOrd="0" presId="urn:microsoft.com/office/officeart/2005/8/layout/default"/>
    <dgm:cxn modelId="{36418F15-52FE-425F-93B0-DFCB418E944E}" type="presParOf" srcId="{EC7A500F-7761-45D1-AB14-2C92FD5D9D80}" destId="{D10CB5A6-DB83-4F41-A532-D2CBD4C242E3}" srcOrd="7" destOrd="0" presId="urn:microsoft.com/office/officeart/2005/8/layout/default"/>
    <dgm:cxn modelId="{1436F9BA-5679-4C8C-895C-F8307C72CB61}" type="presParOf" srcId="{EC7A500F-7761-45D1-AB14-2C92FD5D9D80}" destId="{4C15D8F4-D844-4FFE-BD5A-6CF8165D0BEE}" srcOrd="8" destOrd="0" presId="urn:microsoft.com/office/officeart/2005/8/layout/default"/>
    <dgm:cxn modelId="{EE5FD0CA-3707-4104-A86A-72D0B5252FBB}" type="presParOf" srcId="{EC7A500F-7761-45D1-AB14-2C92FD5D9D80}" destId="{AB7F89DE-64BA-4522-96E5-25D2CDB98ED1}" srcOrd="9" destOrd="0" presId="urn:microsoft.com/office/officeart/2005/8/layout/default"/>
    <dgm:cxn modelId="{86FF31F5-6893-494A-858D-116B2CBDC50F}" type="presParOf" srcId="{EC7A500F-7761-45D1-AB14-2C92FD5D9D80}" destId="{59FA239F-090C-423D-A7C7-42D6CA1D0C15}" srcOrd="10" destOrd="0" presId="urn:microsoft.com/office/officeart/2005/8/layout/default"/>
    <dgm:cxn modelId="{85447809-1F9E-4FF1-992C-E387249554E1}" type="presParOf" srcId="{EC7A500F-7761-45D1-AB14-2C92FD5D9D80}" destId="{8FB4351A-08E7-439A-B635-B54C1E146173}" srcOrd="11" destOrd="0" presId="urn:microsoft.com/office/officeart/2005/8/layout/default"/>
    <dgm:cxn modelId="{A51C2B16-F40D-4FFC-A55F-26C7114A507A}" type="presParOf" srcId="{EC7A500F-7761-45D1-AB14-2C92FD5D9D80}" destId="{5C6C8681-D472-44D7-857E-937137B685E2}"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0E542-7FF0-4F0F-A367-B1607B7A7C81}">
      <dsp:nvSpPr>
        <dsp:cNvPr id="0" name=""/>
        <dsp:cNvSpPr/>
      </dsp:nvSpPr>
      <dsp:spPr>
        <a:xfrm>
          <a:off x="2946" y="405247"/>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Random</a:t>
          </a:r>
        </a:p>
      </dsp:txBody>
      <dsp:txXfrm>
        <a:off x="2946" y="405247"/>
        <a:ext cx="2337792" cy="1402675"/>
      </dsp:txXfrm>
    </dsp:sp>
    <dsp:sp modelId="{8618C077-0B63-4D8D-8D1B-BDBF6DC91FE1}">
      <dsp:nvSpPr>
        <dsp:cNvPr id="0" name=""/>
        <dsp:cNvSpPr/>
      </dsp:nvSpPr>
      <dsp:spPr>
        <a:xfrm>
          <a:off x="2574518" y="405247"/>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Static Priority</a:t>
          </a:r>
        </a:p>
      </dsp:txBody>
      <dsp:txXfrm>
        <a:off x="2574518" y="405247"/>
        <a:ext cx="2337792" cy="1402675"/>
      </dsp:txXfrm>
    </dsp:sp>
    <dsp:sp modelId="{5A279A88-E73F-4E30-95CC-A6CA73614429}">
      <dsp:nvSpPr>
        <dsp:cNvPr id="0" name=""/>
        <dsp:cNvSpPr/>
      </dsp:nvSpPr>
      <dsp:spPr>
        <a:xfrm>
          <a:off x="5146089" y="405247"/>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Round Robin (RR)</a:t>
          </a:r>
        </a:p>
      </dsp:txBody>
      <dsp:txXfrm>
        <a:off x="5146089" y="405247"/>
        <a:ext cx="2337792" cy="1402675"/>
      </dsp:txXfrm>
    </dsp:sp>
    <dsp:sp modelId="{9D9DFCD6-29A3-49E5-A397-0F9E77F55262}">
      <dsp:nvSpPr>
        <dsp:cNvPr id="0" name=""/>
        <dsp:cNvSpPr/>
      </dsp:nvSpPr>
      <dsp:spPr>
        <a:xfrm>
          <a:off x="7717661" y="405247"/>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Time Division Multiple Access (TDMA)</a:t>
          </a:r>
        </a:p>
      </dsp:txBody>
      <dsp:txXfrm>
        <a:off x="7717661" y="405247"/>
        <a:ext cx="2337792" cy="1402675"/>
      </dsp:txXfrm>
    </dsp:sp>
    <dsp:sp modelId="{4C15D8F4-D844-4FFE-BD5A-6CF8165D0BEE}">
      <dsp:nvSpPr>
        <dsp:cNvPr id="0" name=""/>
        <dsp:cNvSpPr/>
      </dsp:nvSpPr>
      <dsp:spPr>
        <a:xfrm>
          <a:off x="1288732" y="2041701"/>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TDMA / RR</a:t>
          </a:r>
        </a:p>
      </dsp:txBody>
      <dsp:txXfrm>
        <a:off x="1288732" y="2041701"/>
        <a:ext cx="2337792" cy="1402675"/>
      </dsp:txXfrm>
    </dsp:sp>
    <dsp:sp modelId="{59FA239F-090C-423D-A7C7-42D6CA1D0C15}">
      <dsp:nvSpPr>
        <dsp:cNvPr id="0" name=""/>
        <dsp:cNvSpPr/>
      </dsp:nvSpPr>
      <dsp:spPr>
        <a:xfrm>
          <a:off x="3860303" y="2041701"/>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Dynamic Priority</a:t>
          </a:r>
        </a:p>
      </dsp:txBody>
      <dsp:txXfrm>
        <a:off x="3860303" y="2041701"/>
        <a:ext cx="2337792" cy="1402675"/>
      </dsp:txXfrm>
    </dsp:sp>
    <dsp:sp modelId="{5C6C8681-D472-44D7-857E-937137B685E2}">
      <dsp:nvSpPr>
        <dsp:cNvPr id="0" name=""/>
        <dsp:cNvSpPr/>
      </dsp:nvSpPr>
      <dsp:spPr>
        <a:xfrm>
          <a:off x="6431875" y="2041701"/>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Programmable Priority</a:t>
          </a:r>
        </a:p>
      </dsp:txBody>
      <dsp:txXfrm>
        <a:off x="6431875" y="2041701"/>
        <a:ext cx="2337792" cy="1402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On-Chip communication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Talha Ahmed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356CC9-E260-4806-9E83-EE2C885D6BB0}"/>
              </a:ext>
            </a:extLst>
          </p:cNvPr>
          <p:cNvPicPr>
            <a:picLocks noChangeAspect="1"/>
          </p:cNvPicPr>
          <p:nvPr/>
        </p:nvPicPr>
        <p:blipFill>
          <a:blip r:embed="rId2"/>
          <a:stretch>
            <a:fillRect/>
          </a:stretch>
        </p:blipFill>
        <p:spPr>
          <a:xfrm>
            <a:off x="228599" y="677609"/>
            <a:ext cx="7696201" cy="5502782"/>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818627" y="1783080"/>
            <a:ext cx="3144774" cy="1645920"/>
          </a:xfrm>
        </p:spPr>
        <p:txBody>
          <a:bodyPr anchor="b">
            <a:normAutofit/>
          </a:bodyPr>
          <a:lstStyle/>
          <a:p>
            <a:r>
              <a:rPr lang="en-US" dirty="0"/>
              <a:t>Bus Matrix</a:t>
            </a:r>
          </a:p>
        </p:txBody>
      </p:sp>
    </p:spTree>
    <p:extLst>
      <p:ext uri="{BB962C8B-B14F-4D97-AF65-F5344CB8AC3E}">
        <p14:creationId xmlns:p14="http://schemas.microsoft.com/office/powerpoint/2010/main" val="349520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Bus Terminology</a:t>
            </a:r>
          </a:p>
        </p:txBody>
      </p:sp>
      <p:sp>
        <p:nvSpPr>
          <p:cNvPr id="4" name="Content Placeholder 3">
            <a:extLst>
              <a:ext uri="{FF2B5EF4-FFF2-40B4-BE49-F238E27FC236}">
                <a16:creationId xmlns:a16="http://schemas.microsoft.com/office/drawing/2014/main" id="{0DE3E1FF-66EF-4EB9-A493-DD007CDF37AA}"/>
              </a:ext>
            </a:extLst>
          </p:cNvPr>
          <p:cNvSpPr>
            <a:spLocks noGrp="1"/>
          </p:cNvSpPr>
          <p:nvPr>
            <p:ph idx="1"/>
          </p:nvPr>
        </p:nvSpPr>
        <p:spPr>
          <a:xfrm>
            <a:off x="1324287" y="2365782"/>
            <a:ext cx="10058400" cy="3849624"/>
          </a:xfrm>
        </p:spPr>
        <p:txBody>
          <a:bodyPr/>
          <a:lstStyle/>
          <a:p>
            <a:r>
              <a:rPr lang="en-US" dirty="0"/>
              <a:t>Master </a:t>
            </a:r>
          </a:p>
          <a:p>
            <a:r>
              <a:rPr lang="en-US" dirty="0"/>
              <a:t>Slave</a:t>
            </a:r>
          </a:p>
          <a:p>
            <a:r>
              <a:rPr lang="en-US" dirty="0"/>
              <a:t>Arbiter</a:t>
            </a:r>
          </a:p>
          <a:p>
            <a:r>
              <a:rPr lang="en-US" dirty="0"/>
              <a:t>Decoder</a:t>
            </a:r>
          </a:p>
          <a:p>
            <a:r>
              <a:rPr lang="en-US" dirty="0"/>
              <a:t>Bridge</a:t>
            </a:r>
          </a:p>
        </p:txBody>
      </p:sp>
    </p:spTree>
    <p:extLst>
      <p:ext uri="{BB962C8B-B14F-4D97-AF65-F5344CB8AC3E}">
        <p14:creationId xmlns:p14="http://schemas.microsoft.com/office/powerpoint/2010/main" val="303501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Bus Signal Lines</a:t>
            </a:r>
          </a:p>
        </p:txBody>
      </p:sp>
      <p:sp>
        <p:nvSpPr>
          <p:cNvPr id="5" name="Content Placeholder 4">
            <a:extLst>
              <a:ext uri="{FF2B5EF4-FFF2-40B4-BE49-F238E27FC236}">
                <a16:creationId xmlns:a16="http://schemas.microsoft.com/office/drawing/2014/main" id="{DDFD8D5F-3F7B-48BC-845A-FDFF13E3636F}"/>
              </a:ext>
            </a:extLst>
          </p:cNvPr>
          <p:cNvSpPr>
            <a:spLocks noGrp="1"/>
          </p:cNvSpPr>
          <p:nvPr>
            <p:ph idx="1"/>
          </p:nvPr>
        </p:nvSpPr>
        <p:spPr/>
        <p:txBody>
          <a:bodyPr/>
          <a:lstStyle/>
          <a:p>
            <a:pPr marL="0" indent="0">
              <a:buNone/>
            </a:pPr>
            <a:r>
              <a:rPr lang="en-US" dirty="0"/>
              <a:t>Bus consists of three types of signals.</a:t>
            </a:r>
          </a:p>
          <a:p>
            <a:r>
              <a:rPr lang="en-US" dirty="0"/>
              <a:t>Address</a:t>
            </a:r>
          </a:p>
          <a:p>
            <a:r>
              <a:rPr lang="en-US" dirty="0"/>
              <a:t>Data</a:t>
            </a:r>
          </a:p>
          <a:p>
            <a:r>
              <a:rPr lang="en-US" dirty="0"/>
              <a:t>Control</a:t>
            </a:r>
          </a:p>
        </p:txBody>
      </p:sp>
      <p:pic>
        <p:nvPicPr>
          <p:cNvPr id="7" name="Picture 6">
            <a:extLst>
              <a:ext uri="{FF2B5EF4-FFF2-40B4-BE49-F238E27FC236}">
                <a16:creationId xmlns:a16="http://schemas.microsoft.com/office/drawing/2014/main" id="{C6549B4A-2C92-4726-8B28-634C9F96F78A}"/>
              </a:ext>
            </a:extLst>
          </p:cNvPr>
          <p:cNvPicPr>
            <a:picLocks noChangeAspect="1"/>
          </p:cNvPicPr>
          <p:nvPr/>
        </p:nvPicPr>
        <p:blipFill>
          <a:blip r:embed="rId2"/>
          <a:stretch>
            <a:fillRect/>
          </a:stretch>
        </p:blipFill>
        <p:spPr>
          <a:xfrm>
            <a:off x="1066800" y="3960510"/>
            <a:ext cx="10165502" cy="1992234"/>
          </a:xfrm>
          <a:prstGeom prst="rect">
            <a:avLst/>
          </a:prstGeom>
        </p:spPr>
      </p:pic>
    </p:spTree>
    <p:extLst>
      <p:ext uri="{BB962C8B-B14F-4D97-AF65-F5344CB8AC3E}">
        <p14:creationId xmlns:p14="http://schemas.microsoft.com/office/powerpoint/2010/main" val="337251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35192"/>
            <a:ext cx="10058400" cy="1371600"/>
          </a:xfrm>
        </p:spPr>
        <p:txBody>
          <a:bodyPr>
            <a:normAutofit/>
          </a:bodyPr>
          <a:lstStyle/>
          <a:p>
            <a:pPr algn="ctr"/>
            <a:r>
              <a:rPr lang="en-US" dirty="0"/>
              <a:t>Types of bus topologies</a:t>
            </a:r>
          </a:p>
        </p:txBody>
      </p:sp>
      <p:pic>
        <p:nvPicPr>
          <p:cNvPr id="7" name="Picture 6">
            <a:extLst>
              <a:ext uri="{FF2B5EF4-FFF2-40B4-BE49-F238E27FC236}">
                <a16:creationId xmlns:a16="http://schemas.microsoft.com/office/drawing/2014/main" id="{5F227521-9A30-4B79-98E4-32C920366385}"/>
              </a:ext>
            </a:extLst>
          </p:cNvPr>
          <p:cNvPicPr>
            <a:picLocks noChangeAspect="1"/>
          </p:cNvPicPr>
          <p:nvPr/>
        </p:nvPicPr>
        <p:blipFill>
          <a:blip r:embed="rId2"/>
          <a:stretch>
            <a:fillRect/>
          </a:stretch>
        </p:blipFill>
        <p:spPr>
          <a:xfrm>
            <a:off x="499618" y="1064330"/>
            <a:ext cx="3152665" cy="1891599"/>
          </a:xfrm>
          <a:prstGeom prst="rect">
            <a:avLst/>
          </a:prstGeom>
        </p:spPr>
      </p:pic>
      <p:pic>
        <p:nvPicPr>
          <p:cNvPr id="9" name="Picture 8">
            <a:extLst>
              <a:ext uri="{FF2B5EF4-FFF2-40B4-BE49-F238E27FC236}">
                <a16:creationId xmlns:a16="http://schemas.microsoft.com/office/drawing/2014/main" id="{A275906E-9C3C-4D70-B4D1-FF0140F97627}"/>
              </a:ext>
            </a:extLst>
          </p:cNvPr>
          <p:cNvPicPr>
            <a:picLocks noChangeAspect="1"/>
          </p:cNvPicPr>
          <p:nvPr/>
        </p:nvPicPr>
        <p:blipFill>
          <a:blip r:embed="rId3"/>
          <a:stretch>
            <a:fillRect/>
          </a:stretch>
        </p:blipFill>
        <p:spPr>
          <a:xfrm>
            <a:off x="3742786" y="1075922"/>
            <a:ext cx="2629971" cy="1891600"/>
          </a:xfrm>
          <a:prstGeom prst="rect">
            <a:avLst/>
          </a:prstGeom>
        </p:spPr>
      </p:pic>
      <p:pic>
        <p:nvPicPr>
          <p:cNvPr id="11" name="Picture 10">
            <a:extLst>
              <a:ext uri="{FF2B5EF4-FFF2-40B4-BE49-F238E27FC236}">
                <a16:creationId xmlns:a16="http://schemas.microsoft.com/office/drawing/2014/main" id="{FDB94079-8CD4-4C16-9D31-A0FE467414D7}"/>
              </a:ext>
            </a:extLst>
          </p:cNvPr>
          <p:cNvPicPr>
            <a:picLocks noChangeAspect="1"/>
          </p:cNvPicPr>
          <p:nvPr/>
        </p:nvPicPr>
        <p:blipFill>
          <a:blip r:embed="rId4"/>
          <a:stretch>
            <a:fillRect/>
          </a:stretch>
        </p:blipFill>
        <p:spPr>
          <a:xfrm>
            <a:off x="4757620" y="5014667"/>
            <a:ext cx="3309577" cy="1638169"/>
          </a:xfrm>
          <a:prstGeom prst="rect">
            <a:avLst/>
          </a:prstGeom>
        </p:spPr>
      </p:pic>
      <p:pic>
        <p:nvPicPr>
          <p:cNvPr id="13" name="Picture 12">
            <a:extLst>
              <a:ext uri="{FF2B5EF4-FFF2-40B4-BE49-F238E27FC236}">
                <a16:creationId xmlns:a16="http://schemas.microsoft.com/office/drawing/2014/main" id="{536B0C0B-C98A-4652-904B-DDEA88D78D22}"/>
              </a:ext>
            </a:extLst>
          </p:cNvPr>
          <p:cNvPicPr>
            <a:picLocks noChangeAspect="1"/>
          </p:cNvPicPr>
          <p:nvPr/>
        </p:nvPicPr>
        <p:blipFill>
          <a:blip r:embed="rId5"/>
          <a:stretch>
            <a:fillRect/>
          </a:stretch>
        </p:blipFill>
        <p:spPr>
          <a:xfrm>
            <a:off x="6463260" y="1075922"/>
            <a:ext cx="2878101" cy="1903192"/>
          </a:xfrm>
          <a:prstGeom prst="rect">
            <a:avLst/>
          </a:prstGeom>
        </p:spPr>
      </p:pic>
      <p:pic>
        <p:nvPicPr>
          <p:cNvPr id="15" name="Picture 14">
            <a:extLst>
              <a:ext uri="{FF2B5EF4-FFF2-40B4-BE49-F238E27FC236}">
                <a16:creationId xmlns:a16="http://schemas.microsoft.com/office/drawing/2014/main" id="{A64D4AE8-FEA7-49DB-B953-11DD4B03316B}"/>
              </a:ext>
            </a:extLst>
          </p:cNvPr>
          <p:cNvPicPr>
            <a:picLocks noChangeAspect="1"/>
          </p:cNvPicPr>
          <p:nvPr/>
        </p:nvPicPr>
        <p:blipFill>
          <a:blip r:embed="rId6"/>
          <a:stretch>
            <a:fillRect/>
          </a:stretch>
        </p:blipFill>
        <p:spPr>
          <a:xfrm>
            <a:off x="8582914" y="3060354"/>
            <a:ext cx="3109468" cy="2059747"/>
          </a:xfrm>
          <a:prstGeom prst="rect">
            <a:avLst/>
          </a:prstGeom>
        </p:spPr>
      </p:pic>
      <p:pic>
        <p:nvPicPr>
          <p:cNvPr id="17" name="Picture 16">
            <a:extLst>
              <a:ext uri="{FF2B5EF4-FFF2-40B4-BE49-F238E27FC236}">
                <a16:creationId xmlns:a16="http://schemas.microsoft.com/office/drawing/2014/main" id="{DDC6F359-87A9-48D3-AA96-4E5307E11DE3}"/>
              </a:ext>
            </a:extLst>
          </p:cNvPr>
          <p:cNvPicPr>
            <a:picLocks noChangeAspect="1"/>
          </p:cNvPicPr>
          <p:nvPr/>
        </p:nvPicPr>
        <p:blipFill>
          <a:blip r:embed="rId7"/>
          <a:stretch>
            <a:fillRect/>
          </a:stretch>
        </p:blipFill>
        <p:spPr>
          <a:xfrm>
            <a:off x="9388726" y="1064330"/>
            <a:ext cx="2430097" cy="1846267"/>
          </a:xfrm>
          <a:prstGeom prst="rect">
            <a:avLst/>
          </a:prstGeom>
        </p:spPr>
      </p:pic>
      <p:pic>
        <p:nvPicPr>
          <p:cNvPr id="19" name="Picture 18">
            <a:extLst>
              <a:ext uri="{FF2B5EF4-FFF2-40B4-BE49-F238E27FC236}">
                <a16:creationId xmlns:a16="http://schemas.microsoft.com/office/drawing/2014/main" id="{5534FB86-D60A-4DAC-A201-3A1EC90CE177}"/>
              </a:ext>
            </a:extLst>
          </p:cNvPr>
          <p:cNvPicPr>
            <a:picLocks noChangeAspect="1"/>
          </p:cNvPicPr>
          <p:nvPr/>
        </p:nvPicPr>
        <p:blipFill>
          <a:blip r:embed="rId8"/>
          <a:stretch>
            <a:fillRect/>
          </a:stretch>
        </p:blipFill>
        <p:spPr>
          <a:xfrm>
            <a:off x="499618" y="5048720"/>
            <a:ext cx="3625187" cy="1688510"/>
          </a:xfrm>
          <a:prstGeom prst="rect">
            <a:avLst/>
          </a:prstGeom>
        </p:spPr>
      </p:pic>
      <p:pic>
        <p:nvPicPr>
          <p:cNvPr id="21" name="Picture 20">
            <a:extLst>
              <a:ext uri="{FF2B5EF4-FFF2-40B4-BE49-F238E27FC236}">
                <a16:creationId xmlns:a16="http://schemas.microsoft.com/office/drawing/2014/main" id="{2528358A-D51F-4E2F-A99F-3081665AB3DA}"/>
              </a:ext>
            </a:extLst>
          </p:cNvPr>
          <p:cNvPicPr>
            <a:picLocks noChangeAspect="1"/>
          </p:cNvPicPr>
          <p:nvPr/>
        </p:nvPicPr>
        <p:blipFill>
          <a:blip r:embed="rId9"/>
          <a:stretch>
            <a:fillRect/>
          </a:stretch>
        </p:blipFill>
        <p:spPr>
          <a:xfrm>
            <a:off x="499618" y="3066826"/>
            <a:ext cx="2878101" cy="1870997"/>
          </a:xfrm>
          <a:prstGeom prst="rect">
            <a:avLst/>
          </a:prstGeom>
        </p:spPr>
      </p:pic>
      <p:pic>
        <p:nvPicPr>
          <p:cNvPr id="23" name="Picture 22">
            <a:extLst>
              <a:ext uri="{FF2B5EF4-FFF2-40B4-BE49-F238E27FC236}">
                <a16:creationId xmlns:a16="http://schemas.microsoft.com/office/drawing/2014/main" id="{EE4F039C-5111-4701-BCF2-D47862CBB4FA}"/>
              </a:ext>
            </a:extLst>
          </p:cNvPr>
          <p:cNvPicPr>
            <a:picLocks noChangeAspect="1"/>
          </p:cNvPicPr>
          <p:nvPr/>
        </p:nvPicPr>
        <p:blipFill>
          <a:blip r:embed="rId10"/>
          <a:stretch>
            <a:fillRect/>
          </a:stretch>
        </p:blipFill>
        <p:spPr>
          <a:xfrm>
            <a:off x="4248387" y="3061392"/>
            <a:ext cx="2909970" cy="1870997"/>
          </a:xfrm>
          <a:prstGeom prst="rect">
            <a:avLst/>
          </a:prstGeom>
        </p:spPr>
      </p:pic>
    </p:spTree>
    <p:extLst>
      <p:ext uri="{BB962C8B-B14F-4D97-AF65-F5344CB8AC3E}">
        <p14:creationId xmlns:p14="http://schemas.microsoft.com/office/powerpoint/2010/main" val="321187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Clocking</a:t>
            </a:r>
            <a:br>
              <a:rPr lang="en-US" dirty="0"/>
            </a:br>
            <a:r>
              <a:rPr lang="en-US" dirty="0"/>
              <a:t>Synchronous Bus / Asynchronous Bus</a:t>
            </a:r>
          </a:p>
        </p:txBody>
      </p:sp>
      <p:pic>
        <p:nvPicPr>
          <p:cNvPr id="9" name="Content Placeholder 8">
            <a:extLst>
              <a:ext uri="{FF2B5EF4-FFF2-40B4-BE49-F238E27FC236}">
                <a16:creationId xmlns:a16="http://schemas.microsoft.com/office/drawing/2014/main" id="{40138E84-A3D5-4C4D-9469-8A0D72596D06}"/>
              </a:ext>
            </a:extLst>
          </p:cNvPr>
          <p:cNvPicPr>
            <a:picLocks noGrp="1" noChangeAspect="1"/>
          </p:cNvPicPr>
          <p:nvPr>
            <p:ph idx="1"/>
          </p:nvPr>
        </p:nvPicPr>
        <p:blipFill>
          <a:blip r:embed="rId2"/>
          <a:stretch>
            <a:fillRect/>
          </a:stretch>
        </p:blipFill>
        <p:spPr>
          <a:xfrm>
            <a:off x="6446814" y="3390880"/>
            <a:ext cx="5187673" cy="2824525"/>
          </a:xfrm>
        </p:spPr>
      </p:pic>
      <p:pic>
        <p:nvPicPr>
          <p:cNvPr id="7" name="Picture 6">
            <a:extLst>
              <a:ext uri="{FF2B5EF4-FFF2-40B4-BE49-F238E27FC236}">
                <a16:creationId xmlns:a16="http://schemas.microsoft.com/office/drawing/2014/main" id="{28A2D84C-781C-420D-AE93-868E0C0C4E1F}"/>
              </a:ext>
            </a:extLst>
          </p:cNvPr>
          <p:cNvPicPr>
            <a:picLocks noChangeAspect="1"/>
          </p:cNvPicPr>
          <p:nvPr/>
        </p:nvPicPr>
        <p:blipFill>
          <a:blip r:embed="rId3"/>
          <a:stretch>
            <a:fillRect/>
          </a:stretch>
        </p:blipFill>
        <p:spPr>
          <a:xfrm>
            <a:off x="557513" y="3390881"/>
            <a:ext cx="5588953" cy="2824525"/>
          </a:xfrm>
          <a:prstGeom prst="rect">
            <a:avLst/>
          </a:prstGeom>
        </p:spPr>
      </p:pic>
      <p:sp>
        <p:nvSpPr>
          <p:cNvPr id="10" name="Content Placeholder 3">
            <a:extLst>
              <a:ext uri="{FF2B5EF4-FFF2-40B4-BE49-F238E27FC236}">
                <a16:creationId xmlns:a16="http://schemas.microsoft.com/office/drawing/2014/main" id="{AE1A8A8F-8B8C-4646-9070-9EE1A12D2EED}"/>
              </a:ext>
            </a:extLst>
          </p:cNvPr>
          <p:cNvSpPr txBox="1">
            <a:spLocks/>
          </p:cNvSpPr>
          <p:nvPr/>
        </p:nvSpPr>
        <p:spPr>
          <a:xfrm>
            <a:off x="715987" y="2014194"/>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Requires Frequency Converter</a:t>
            </a:r>
          </a:p>
          <a:p>
            <a:r>
              <a:rPr lang="en-US" dirty="0"/>
              <a:t>Simple to implement</a:t>
            </a:r>
          </a:p>
          <a:p>
            <a:r>
              <a:rPr lang="en-US" dirty="0"/>
              <a:t>Runs very fast</a:t>
            </a:r>
          </a:p>
        </p:txBody>
      </p:sp>
      <p:sp>
        <p:nvSpPr>
          <p:cNvPr id="11" name="Content Placeholder 3">
            <a:extLst>
              <a:ext uri="{FF2B5EF4-FFF2-40B4-BE49-F238E27FC236}">
                <a16:creationId xmlns:a16="http://schemas.microsoft.com/office/drawing/2014/main" id="{4B496A86-42A1-445A-80CD-40F5A639A764}"/>
              </a:ext>
            </a:extLst>
          </p:cNvPr>
          <p:cNvSpPr txBox="1">
            <a:spLocks/>
          </p:cNvSpPr>
          <p:nvPr/>
        </p:nvSpPr>
        <p:spPr>
          <a:xfrm>
            <a:off x="6304940" y="2014194"/>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Requires Handshaking Protocol</a:t>
            </a:r>
          </a:p>
          <a:p>
            <a:r>
              <a:rPr lang="en-US" dirty="0"/>
              <a:t>It needs extra signal lines</a:t>
            </a:r>
          </a:p>
          <a:p>
            <a:r>
              <a:rPr lang="en-US" dirty="0"/>
              <a:t>Runs not as much fast as clocked</a:t>
            </a:r>
          </a:p>
        </p:txBody>
      </p:sp>
    </p:spTree>
    <p:extLst>
      <p:ext uri="{BB962C8B-B14F-4D97-AF65-F5344CB8AC3E}">
        <p14:creationId xmlns:p14="http://schemas.microsoft.com/office/powerpoint/2010/main" val="29275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612F0C-6D47-41C2-9619-A58C8235C33D}"/>
              </a:ext>
            </a:extLst>
          </p:cNvPr>
          <p:cNvPicPr>
            <a:picLocks noChangeAspect="1"/>
          </p:cNvPicPr>
          <p:nvPr/>
        </p:nvPicPr>
        <p:blipFill>
          <a:blip r:embed="rId2"/>
          <a:stretch>
            <a:fillRect/>
          </a:stretch>
        </p:blipFill>
        <p:spPr>
          <a:xfrm>
            <a:off x="182301" y="263289"/>
            <a:ext cx="7696201" cy="2905316"/>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Decoding</a:t>
            </a:r>
            <a:br>
              <a:rPr lang="en-US" dirty="0"/>
            </a:br>
            <a:r>
              <a:rPr lang="en-US" dirty="0"/>
              <a:t>Arbitration</a:t>
            </a:r>
          </a:p>
        </p:txBody>
      </p:sp>
      <p:sp>
        <p:nvSpPr>
          <p:cNvPr id="12" name="Text Placeholder 3">
            <a:extLst>
              <a:ext uri="{FF2B5EF4-FFF2-40B4-BE49-F238E27FC236}">
                <a16:creationId xmlns:a16="http://schemas.microsoft.com/office/drawing/2014/main" id="{97513A9F-0951-4844-AF47-60508B0B6B5F}"/>
              </a:ext>
            </a:extLst>
          </p:cNvPr>
          <p:cNvSpPr>
            <a:spLocks noGrp="1"/>
          </p:cNvSpPr>
          <p:nvPr>
            <p:ph type="body" sz="half" idx="2"/>
          </p:nvPr>
        </p:nvSpPr>
        <p:spPr>
          <a:xfrm>
            <a:off x="8477250" y="2386584"/>
            <a:ext cx="3144774" cy="3511296"/>
          </a:xfrm>
        </p:spPr>
        <p:txBody>
          <a:bodyPr/>
          <a:lstStyle/>
          <a:p>
            <a:r>
              <a:rPr lang="en-US" dirty="0"/>
              <a:t>- Centralized</a:t>
            </a:r>
          </a:p>
          <a:p>
            <a:r>
              <a:rPr lang="en-US" dirty="0"/>
              <a:t>- Distributed</a:t>
            </a:r>
          </a:p>
        </p:txBody>
      </p:sp>
      <p:pic>
        <p:nvPicPr>
          <p:cNvPr id="9" name="Picture 8">
            <a:extLst>
              <a:ext uri="{FF2B5EF4-FFF2-40B4-BE49-F238E27FC236}">
                <a16:creationId xmlns:a16="http://schemas.microsoft.com/office/drawing/2014/main" id="{E44E4188-21A0-4B53-A48B-78936437EE40}"/>
              </a:ext>
            </a:extLst>
          </p:cNvPr>
          <p:cNvPicPr>
            <a:picLocks noChangeAspect="1"/>
          </p:cNvPicPr>
          <p:nvPr/>
        </p:nvPicPr>
        <p:blipFill>
          <a:blip r:embed="rId3"/>
          <a:stretch>
            <a:fillRect/>
          </a:stretch>
        </p:blipFill>
        <p:spPr>
          <a:xfrm>
            <a:off x="1203767" y="3182916"/>
            <a:ext cx="5879939" cy="3603834"/>
          </a:xfrm>
          <a:prstGeom prst="rect">
            <a:avLst/>
          </a:prstGeom>
        </p:spPr>
      </p:pic>
    </p:spTree>
    <p:extLst>
      <p:ext uri="{BB962C8B-B14F-4D97-AF65-F5344CB8AC3E}">
        <p14:creationId xmlns:p14="http://schemas.microsoft.com/office/powerpoint/2010/main" val="274333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Bus Transfer Modes</a:t>
            </a:r>
          </a:p>
        </p:txBody>
      </p:sp>
      <p:sp>
        <p:nvSpPr>
          <p:cNvPr id="5" name="Content Placeholder 4">
            <a:extLst>
              <a:ext uri="{FF2B5EF4-FFF2-40B4-BE49-F238E27FC236}">
                <a16:creationId xmlns:a16="http://schemas.microsoft.com/office/drawing/2014/main" id="{906696DD-18C5-4D94-BDB7-FF7753505C4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70606C9-FD54-4423-AAE4-FAE8DB947339}"/>
              </a:ext>
            </a:extLst>
          </p:cNvPr>
          <p:cNvPicPr>
            <a:picLocks noChangeAspect="1"/>
          </p:cNvPicPr>
          <p:nvPr/>
        </p:nvPicPr>
        <p:blipFill>
          <a:blip r:embed="rId2"/>
          <a:stretch>
            <a:fillRect/>
          </a:stretch>
        </p:blipFill>
        <p:spPr>
          <a:xfrm>
            <a:off x="1806761" y="2014194"/>
            <a:ext cx="8995919" cy="4354808"/>
          </a:xfrm>
          <a:prstGeom prst="rect">
            <a:avLst/>
          </a:prstGeom>
        </p:spPr>
      </p:pic>
    </p:spTree>
    <p:extLst>
      <p:ext uri="{BB962C8B-B14F-4D97-AF65-F5344CB8AC3E}">
        <p14:creationId xmlns:p14="http://schemas.microsoft.com/office/powerpoint/2010/main" val="130331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Bus Transfer Modes</a:t>
            </a:r>
          </a:p>
        </p:txBody>
      </p:sp>
      <p:sp>
        <p:nvSpPr>
          <p:cNvPr id="5" name="Content Placeholder 4">
            <a:extLst>
              <a:ext uri="{FF2B5EF4-FFF2-40B4-BE49-F238E27FC236}">
                <a16:creationId xmlns:a16="http://schemas.microsoft.com/office/drawing/2014/main" id="{906696DD-18C5-4D94-BDB7-FF7753505C44}"/>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D07D0F6B-C65F-452F-9E00-955C1EA13F75}"/>
              </a:ext>
            </a:extLst>
          </p:cNvPr>
          <p:cNvPicPr>
            <a:picLocks noChangeAspect="1"/>
          </p:cNvPicPr>
          <p:nvPr/>
        </p:nvPicPr>
        <p:blipFill>
          <a:blip r:embed="rId2"/>
          <a:stretch>
            <a:fillRect/>
          </a:stretch>
        </p:blipFill>
        <p:spPr>
          <a:xfrm>
            <a:off x="3451456" y="1621001"/>
            <a:ext cx="5289087" cy="4813861"/>
          </a:xfrm>
          <a:prstGeom prst="rect">
            <a:avLst/>
          </a:prstGeom>
        </p:spPr>
      </p:pic>
    </p:spTree>
    <p:extLst>
      <p:ext uri="{BB962C8B-B14F-4D97-AF65-F5344CB8AC3E}">
        <p14:creationId xmlns:p14="http://schemas.microsoft.com/office/powerpoint/2010/main" val="326906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Bus Transfer Modes</a:t>
            </a:r>
          </a:p>
        </p:txBody>
      </p:sp>
      <p:sp>
        <p:nvSpPr>
          <p:cNvPr id="5" name="Content Placeholder 4">
            <a:extLst>
              <a:ext uri="{FF2B5EF4-FFF2-40B4-BE49-F238E27FC236}">
                <a16:creationId xmlns:a16="http://schemas.microsoft.com/office/drawing/2014/main" id="{906696DD-18C5-4D94-BDB7-FF7753505C4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D5A68F4-2ADD-4C88-A5AD-93DC5590DF85}"/>
              </a:ext>
            </a:extLst>
          </p:cNvPr>
          <p:cNvPicPr>
            <a:picLocks noChangeAspect="1"/>
          </p:cNvPicPr>
          <p:nvPr/>
        </p:nvPicPr>
        <p:blipFill>
          <a:blip r:embed="rId2"/>
          <a:stretch>
            <a:fillRect/>
          </a:stretch>
        </p:blipFill>
        <p:spPr>
          <a:xfrm>
            <a:off x="1645534" y="2103120"/>
            <a:ext cx="9153646" cy="4185838"/>
          </a:xfrm>
          <a:prstGeom prst="rect">
            <a:avLst/>
          </a:prstGeom>
        </p:spPr>
      </p:pic>
    </p:spTree>
    <p:extLst>
      <p:ext uri="{BB962C8B-B14F-4D97-AF65-F5344CB8AC3E}">
        <p14:creationId xmlns:p14="http://schemas.microsoft.com/office/powerpoint/2010/main" val="1276258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Bus Transfer Modes</a:t>
            </a:r>
          </a:p>
        </p:txBody>
      </p:sp>
      <p:sp>
        <p:nvSpPr>
          <p:cNvPr id="5" name="Content Placeholder 4">
            <a:extLst>
              <a:ext uri="{FF2B5EF4-FFF2-40B4-BE49-F238E27FC236}">
                <a16:creationId xmlns:a16="http://schemas.microsoft.com/office/drawing/2014/main" id="{906696DD-18C5-4D94-BDB7-FF7753505C4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805D355-8862-4D2A-BDD5-4CECFFD517FD}"/>
              </a:ext>
            </a:extLst>
          </p:cNvPr>
          <p:cNvPicPr>
            <a:picLocks noChangeAspect="1"/>
          </p:cNvPicPr>
          <p:nvPr/>
        </p:nvPicPr>
        <p:blipFill>
          <a:blip r:embed="rId2"/>
          <a:stretch>
            <a:fillRect/>
          </a:stretch>
        </p:blipFill>
        <p:spPr>
          <a:xfrm>
            <a:off x="1605082" y="2014194"/>
            <a:ext cx="9309844" cy="4317381"/>
          </a:xfrm>
          <a:prstGeom prst="rect">
            <a:avLst/>
          </a:prstGeom>
        </p:spPr>
      </p:pic>
    </p:spTree>
    <p:extLst>
      <p:ext uri="{BB962C8B-B14F-4D97-AF65-F5344CB8AC3E}">
        <p14:creationId xmlns:p14="http://schemas.microsoft.com/office/powerpoint/2010/main" val="77952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Trends in SoC designs</a:t>
            </a:r>
          </a:p>
        </p:txBody>
      </p:sp>
      <p:sp>
        <p:nvSpPr>
          <p:cNvPr id="4" name="Content Placeholder 3">
            <a:extLst>
              <a:ext uri="{FF2B5EF4-FFF2-40B4-BE49-F238E27FC236}">
                <a16:creationId xmlns:a16="http://schemas.microsoft.com/office/drawing/2014/main" id="{0DE3E1FF-66EF-4EB9-A493-DD007CDF37AA}"/>
              </a:ext>
            </a:extLst>
          </p:cNvPr>
          <p:cNvSpPr>
            <a:spLocks noGrp="1"/>
          </p:cNvSpPr>
          <p:nvPr>
            <p:ph idx="1"/>
          </p:nvPr>
        </p:nvSpPr>
        <p:spPr/>
        <p:txBody>
          <a:bodyPr/>
          <a:lstStyle/>
          <a:p>
            <a:r>
              <a:rPr lang="en-US" dirty="0"/>
              <a:t>Billion transistor chips are being made, whereas only a few years ago integrated circuit transistor counts were in the millions.</a:t>
            </a:r>
          </a:p>
          <a:p>
            <a:r>
              <a:rPr lang="en-US" dirty="0"/>
              <a:t>Such single chip ICs are known as System on Chip (SoC).</a:t>
            </a:r>
          </a:p>
          <a:p>
            <a:r>
              <a:rPr lang="en-US" dirty="0"/>
              <a:t>Demand of SoCs in smart phones, cameras, game stations etc.</a:t>
            </a:r>
          </a:p>
          <a:p>
            <a:r>
              <a:rPr lang="en-US" dirty="0"/>
              <a:t>Multi Processor System on Chip (</a:t>
            </a:r>
            <a:r>
              <a:rPr lang="en-US" dirty="0" err="1"/>
              <a:t>MPSoC</a:t>
            </a:r>
            <a:r>
              <a:rPr lang="en-US" dirty="0"/>
              <a:t>).</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Bus Transfer Modes</a:t>
            </a:r>
          </a:p>
        </p:txBody>
      </p:sp>
      <p:sp>
        <p:nvSpPr>
          <p:cNvPr id="5" name="Content Placeholder 4">
            <a:extLst>
              <a:ext uri="{FF2B5EF4-FFF2-40B4-BE49-F238E27FC236}">
                <a16:creationId xmlns:a16="http://schemas.microsoft.com/office/drawing/2014/main" id="{906696DD-18C5-4D94-BDB7-FF7753505C44}"/>
              </a:ext>
            </a:extLst>
          </p:cNvPr>
          <p:cNvSpPr>
            <a:spLocks noGrp="1"/>
          </p:cNvSpPr>
          <p:nvPr>
            <p:ph idx="1"/>
          </p:nvPr>
        </p:nvSpPr>
        <p:spPr/>
        <p:txBody>
          <a:bodyPr/>
          <a:lstStyle/>
          <a:p>
            <a:r>
              <a:rPr lang="en-US" dirty="0"/>
              <a:t>Split Transfer</a:t>
            </a:r>
          </a:p>
          <a:p>
            <a:r>
              <a:rPr lang="en-US" dirty="0"/>
              <a:t>Out of order transfer</a:t>
            </a:r>
          </a:p>
          <a:p>
            <a:r>
              <a:rPr lang="en-US" dirty="0"/>
              <a:t>Broadcast transfer</a:t>
            </a:r>
          </a:p>
        </p:txBody>
      </p:sp>
    </p:spTree>
    <p:extLst>
      <p:ext uri="{BB962C8B-B14F-4D97-AF65-F5344CB8AC3E}">
        <p14:creationId xmlns:p14="http://schemas.microsoft.com/office/powerpoint/2010/main" val="282362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a:t>Arbitration Schemes</a:t>
            </a:r>
          </a:p>
        </p:txBody>
      </p:sp>
      <p:graphicFrame>
        <p:nvGraphicFramePr>
          <p:cNvPr id="7" name="Content Placeholder 4">
            <a:extLst>
              <a:ext uri="{FF2B5EF4-FFF2-40B4-BE49-F238E27FC236}">
                <a16:creationId xmlns:a16="http://schemas.microsoft.com/office/drawing/2014/main" id="{FB24ED04-2180-4C0A-AF73-EE0676F4E0C1}"/>
              </a:ext>
            </a:extLst>
          </p:cNvPr>
          <p:cNvGraphicFramePr>
            <a:graphicFrameLocks noGrp="1"/>
          </p:cNvGraphicFramePr>
          <p:nvPr>
            <p:ph idx="1"/>
            <p:extLst>
              <p:ext uri="{D42A27DB-BD31-4B8C-83A1-F6EECF244321}">
                <p14:modId xmlns:p14="http://schemas.microsoft.com/office/powerpoint/2010/main" val="4001094529"/>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563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On-Chip Communication Architecture Standards</a:t>
            </a:r>
          </a:p>
        </p:txBody>
      </p:sp>
      <p:sp>
        <p:nvSpPr>
          <p:cNvPr id="5" name="Content Placeholder 4">
            <a:extLst>
              <a:ext uri="{FF2B5EF4-FFF2-40B4-BE49-F238E27FC236}">
                <a16:creationId xmlns:a16="http://schemas.microsoft.com/office/drawing/2014/main" id="{906696DD-18C5-4D94-BDB7-FF7753505C44}"/>
              </a:ext>
            </a:extLst>
          </p:cNvPr>
          <p:cNvSpPr>
            <a:spLocks noGrp="1"/>
          </p:cNvSpPr>
          <p:nvPr>
            <p:ph idx="1"/>
          </p:nvPr>
        </p:nvSpPr>
        <p:spPr/>
        <p:txBody>
          <a:bodyPr/>
          <a:lstStyle/>
          <a:p>
            <a:r>
              <a:rPr lang="en-US" dirty="0"/>
              <a:t>System-on-chip (SoC) designs typically have several different types of components such as processors, memories, custom hardware, peripherals etc.</a:t>
            </a:r>
          </a:p>
          <a:p>
            <a:r>
              <a:rPr lang="en-US" dirty="0"/>
              <a:t>Each of these components has an interface to the outside world consisting of a set of pins that are responsible for sending/receiving addresses, data, and control information to/from other components.</a:t>
            </a:r>
          </a:p>
          <a:p>
            <a:r>
              <a:rPr lang="en-US" dirty="0"/>
              <a:t>The choice of pins at the interface is governed by the particular bus protocol of the communication architecture.</a:t>
            </a:r>
          </a:p>
          <a:p>
            <a:r>
              <a:rPr lang="en-US" dirty="0"/>
              <a:t>In order to seamlessly integrate all these components into an SoC design, it is necessary to have a standard interface definition for the components.</a:t>
            </a:r>
          </a:p>
          <a:p>
            <a:r>
              <a:rPr lang="en-US" dirty="0"/>
              <a:t>Without a standard interface definition, the component interfaces will not be compatible with the bus architecture implementation, and consequently will not function correctly.</a:t>
            </a:r>
          </a:p>
          <a:p>
            <a:r>
              <a:rPr lang="en-US" dirty="0"/>
              <a:t>A communication architecture standard defines a specific data transfer protocol, which in turn decides the number and functionality of the pins at the interface of the components.</a:t>
            </a:r>
          </a:p>
        </p:txBody>
      </p:sp>
    </p:spTree>
    <p:extLst>
      <p:ext uri="{BB962C8B-B14F-4D97-AF65-F5344CB8AC3E}">
        <p14:creationId xmlns:p14="http://schemas.microsoft.com/office/powerpoint/2010/main" val="3702136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4937C19-84A6-4D3D-8176-3761115EFADC}"/>
              </a:ext>
            </a:extLst>
          </p:cNvPr>
          <p:cNvPicPr>
            <a:picLocks noGrp="1" noChangeAspect="1"/>
          </p:cNvPicPr>
          <p:nvPr>
            <p:ph type="pic" idx="1"/>
          </p:nvPr>
        </p:nvPicPr>
        <p:blipFill rotWithShape="1">
          <a:blip r:embed="rId2"/>
          <a:stretch/>
        </p:blipFill>
        <p:spPr>
          <a:xfrm>
            <a:off x="228599" y="882345"/>
            <a:ext cx="7696201" cy="5093310"/>
          </a:xfrm>
          <a:no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AMBA 2.0</a:t>
            </a:r>
            <a:endParaRPr lang="en-US"/>
          </a:p>
        </p:txBody>
      </p:sp>
      <p:sp>
        <p:nvSpPr>
          <p:cNvPr id="12" name="Text Placeholder 3">
            <a:extLst>
              <a:ext uri="{FF2B5EF4-FFF2-40B4-BE49-F238E27FC236}">
                <a16:creationId xmlns:a16="http://schemas.microsoft.com/office/drawing/2014/main" id="{EC33DB75-B8FF-4B5C-B217-11BCD413DD95}"/>
              </a:ext>
            </a:extLst>
          </p:cNvPr>
          <p:cNvSpPr>
            <a:spLocks noGrp="1"/>
          </p:cNvSpPr>
          <p:nvPr>
            <p:ph type="body" sz="half" idx="2"/>
          </p:nvPr>
        </p:nvSpPr>
        <p:spPr>
          <a:xfrm>
            <a:off x="8477250" y="2386584"/>
            <a:ext cx="3144774" cy="3511296"/>
          </a:xfrm>
        </p:spPr>
        <p:txBody>
          <a:bodyPr/>
          <a:lstStyle/>
          <a:p>
            <a:r>
              <a:rPr lang="en-US" dirty="0"/>
              <a:t>- AHB</a:t>
            </a:r>
          </a:p>
          <a:p>
            <a:r>
              <a:rPr lang="en-US" dirty="0"/>
              <a:t>- ASB</a:t>
            </a:r>
          </a:p>
          <a:p>
            <a:r>
              <a:rPr lang="en-US" dirty="0"/>
              <a:t>- APB</a:t>
            </a:r>
          </a:p>
        </p:txBody>
      </p:sp>
    </p:spTree>
    <p:extLst>
      <p:ext uri="{BB962C8B-B14F-4D97-AF65-F5344CB8AC3E}">
        <p14:creationId xmlns:p14="http://schemas.microsoft.com/office/powerpoint/2010/main" val="398585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954D0E-73AD-47CB-A3CE-A145CC300B26}"/>
              </a:ext>
            </a:extLst>
          </p:cNvPr>
          <p:cNvPicPr>
            <a:picLocks noChangeAspect="1"/>
          </p:cNvPicPr>
          <p:nvPr/>
        </p:nvPicPr>
        <p:blipFill>
          <a:blip r:embed="rId2"/>
          <a:stretch>
            <a:fillRect/>
          </a:stretch>
        </p:blipFill>
        <p:spPr>
          <a:xfrm>
            <a:off x="786745" y="237744"/>
            <a:ext cx="6579909" cy="6382512"/>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pPr>
              <a:lnSpc>
                <a:spcPct val="90000"/>
              </a:lnSpc>
            </a:pPr>
            <a:r>
              <a:rPr lang="en-US" sz="2700"/>
              <a:t>Advanced High-Performance Bus -AHB</a:t>
            </a:r>
          </a:p>
        </p:txBody>
      </p:sp>
    </p:spTree>
    <p:extLst>
      <p:ext uri="{BB962C8B-B14F-4D97-AF65-F5344CB8AC3E}">
        <p14:creationId xmlns:p14="http://schemas.microsoft.com/office/powerpoint/2010/main" val="2510010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9CC29-3B26-4C40-8227-8BEF4F412A32}"/>
              </a:ext>
            </a:extLst>
          </p:cNvPr>
          <p:cNvPicPr>
            <a:picLocks noChangeAspect="1"/>
          </p:cNvPicPr>
          <p:nvPr/>
        </p:nvPicPr>
        <p:blipFill>
          <a:blip r:embed="rId2"/>
          <a:stretch>
            <a:fillRect/>
          </a:stretch>
        </p:blipFill>
        <p:spPr>
          <a:xfrm>
            <a:off x="300065" y="237744"/>
            <a:ext cx="7553269" cy="6382512"/>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pPr>
              <a:lnSpc>
                <a:spcPct val="90000"/>
              </a:lnSpc>
            </a:pPr>
            <a:r>
              <a:rPr lang="en-US" sz="2700" dirty="0"/>
              <a:t>Basic Data Transfer on AHB Bus</a:t>
            </a:r>
          </a:p>
        </p:txBody>
      </p:sp>
      <p:sp>
        <p:nvSpPr>
          <p:cNvPr id="6" name="Text Placeholder 3">
            <a:extLst>
              <a:ext uri="{FF2B5EF4-FFF2-40B4-BE49-F238E27FC236}">
                <a16:creationId xmlns:a16="http://schemas.microsoft.com/office/drawing/2014/main" id="{8944EAF4-10B1-4A37-AF9D-191EDDF425AE}"/>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3489498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FB5D79-F40A-4F02-80E0-BA0EE45370E3}"/>
              </a:ext>
            </a:extLst>
          </p:cNvPr>
          <p:cNvPicPr>
            <a:picLocks noChangeAspect="1"/>
          </p:cNvPicPr>
          <p:nvPr/>
        </p:nvPicPr>
        <p:blipFill>
          <a:blip r:embed="rId2"/>
          <a:stretch>
            <a:fillRect/>
          </a:stretch>
        </p:blipFill>
        <p:spPr>
          <a:xfrm>
            <a:off x="228599" y="1283685"/>
            <a:ext cx="7696201" cy="4290630"/>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Slave Wait State in AHB Bus</a:t>
            </a:r>
          </a:p>
        </p:txBody>
      </p:sp>
      <p:sp>
        <p:nvSpPr>
          <p:cNvPr id="11" name="Text Placeholder 3">
            <a:extLst>
              <a:ext uri="{FF2B5EF4-FFF2-40B4-BE49-F238E27FC236}">
                <a16:creationId xmlns:a16="http://schemas.microsoft.com/office/drawing/2014/main" id="{AE44B87F-C55B-4B31-AABD-43C4DA2CDD68}"/>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2979787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E4160E-0FFD-41D5-BBF6-7FE56C4BBF00}"/>
              </a:ext>
            </a:extLst>
          </p:cNvPr>
          <p:cNvPicPr>
            <a:picLocks noChangeAspect="1"/>
          </p:cNvPicPr>
          <p:nvPr/>
        </p:nvPicPr>
        <p:blipFill>
          <a:blip r:embed="rId2"/>
          <a:stretch>
            <a:fillRect/>
          </a:stretch>
        </p:blipFill>
        <p:spPr>
          <a:xfrm>
            <a:off x="228599" y="1601152"/>
            <a:ext cx="7696201" cy="3655696"/>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Pipelined Data Transfer in AHB Bus</a:t>
            </a:r>
          </a:p>
        </p:txBody>
      </p:sp>
      <p:sp>
        <p:nvSpPr>
          <p:cNvPr id="16" name="Text Placeholder 3">
            <a:extLst>
              <a:ext uri="{FF2B5EF4-FFF2-40B4-BE49-F238E27FC236}">
                <a16:creationId xmlns:a16="http://schemas.microsoft.com/office/drawing/2014/main" id="{488D61F7-208B-4973-BAA0-CF4DC7C459D8}"/>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1555956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BB9701-63F4-4701-8DC7-C55DAF94F16C}"/>
              </a:ext>
            </a:extLst>
          </p:cNvPr>
          <p:cNvPicPr>
            <a:picLocks noChangeAspect="1"/>
          </p:cNvPicPr>
          <p:nvPr/>
        </p:nvPicPr>
        <p:blipFill>
          <a:blip r:embed="rId2"/>
          <a:stretch>
            <a:fillRect/>
          </a:stretch>
        </p:blipFill>
        <p:spPr>
          <a:xfrm>
            <a:off x="228599" y="1254824"/>
            <a:ext cx="7696201" cy="4348352"/>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Arbitration on AHB Bus</a:t>
            </a:r>
          </a:p>
        </p:txBody>
      </p:sp>
      <p:sp>
        <p:nvSpPr>
          <p:cNvPr id="21" name="Text Placeholder 3">
            <a:extLst>
              <a:ext uri="{FF2B5EF4-FFF2-40B4-BE49-F238E27FC236}">
                <a16:creationId xmlns:a16="http://schemas.microsoft.com/office/drawing/2014/main" id="{D711069C-4322-48FD-A964-44941A191EE4}"/>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3329342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Arbitration on AHB Bus (Cont.)</a:t>
            </a:r>
          </a:p>
        </p:txBody>
      </p:sp>
      <p:pic>
        <p:nvPicPr>
          <p:cNvPr id="4" name="Picture 3">
            <a:extLst>
              <a:ext uri="{FF2B5EF4-FFF2-40B4-BE49-F238E27FC236}">
                <a16:creationId xmlns:a16="http://schemas.microsoft.com/office/drawing/2014/main" id="{055968D2-97F5-4793-9030-40EEB4F4A157}"/>
              </a:ext>
            </a:extLst>
          </p:cNvPr>
          <p:cNvPicPr>
            <a:picLocks noChangeAspect="1"/>
          </p:cNvPicPr>
          <p:nvPr/>
        </p:nvPicPr>
        <p:blipFill>
          <a:blip r:embed="rId2"/>
          <a:stretch>
            <a:fillRect/>
          </a:stretch>
        </p:blipFill>
        <p:spPr>
          <a:xfrm>
            <a:off x="1372536" y="2103120"/>
            <a:ext cx="9446928" cy="3849624"/>
          </a:xfrm>
          <a:prstGeom prst="rect">
            <a:avLst/>
          </a:prstGeom>
          <a:noFill/>
        </p:spPr>
      </p:pic>
    </p:spTree>
    <p:extLst>
      <p:ext uri="{BB962C8B-B14F-4D97-AF65-F5344CB8AC3E}">
        <p14:creationId xmlns:p14="http://schemas.microsoft.com/office/powerpoint/2010/main" val="296888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500730" y="2350858"/>
            <a:ext cx="3161963" cy="1645920"/>
          </a:xfrm>
        </p:spPr>
        <p:txBody>
          <a:bodyPr anchor="b">
            <a:normAutofit/>
          </a:bodyPr>
          <a:lstStyle/>
          <a:p>
            <a:r>
              <a:rPr lang="en-US" dirty="0"/>
              <a:t>Coping with SoC design complexity</a:t>
            </a:r>
          </a:p>
        </p:txBody>
      </p:sp>
      <p:pic>
        <p:nvPicPr>
          <p:cNvPr id="5" name="Content Placeholder 4" descr="Chart, line chart&#10;&#10;Description automatically generated">
            <a:extLst>
              <a:ext uri="{FF2B5EF4-FFF2-40B4-BE49-F238E27FC236}">
                <a16:creationId xmlns:a16="http://schemas.microsoft.com/office/drawing/2014/main" id="{5D645400-4CBB-40B7-BD85-B451A92335E0}"/>
              </a:ext>
            </a:extLst>
          </p:cNvPr>
          <p:cNvPicPr>
            <a:picLocks noGrp="1" noChangeAspect="1"/>
          </p:cNvPicPr>
          <p:nvPr>
            <p:ph idx="1"/>
          </p:nvPr>
        </p:nvPicPr>
        <p:blipFill>
          <a:blip r:embed="rId2"/>
          <a:stretch>
            <a:fillRect/>
          </a:stretch>
        </p:blipFill>
        <p:spPr>
          <a:xfrm>
            <a:off x="685800" y="1348292"/>
            <a:ext cx="6858000" cy="3856616"/>
          </a:xfrm>
          <a:noFill/>
        </p:spPr>
      </p:pic>
    </p:spTree>
    <p:extLst>
      <p:ext uri="{BB962C8B-B14F-4D97-AF65-F5344CB8AC3E}">
        <p14:creationId xmlns:p14="http://schemas.microsoft.com/office/powerpoint/2010/main" val="203272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9ACD93-C3C6-419B-B561-5CF3D04AE307}"/>
              </a:ext>
            </a:extLst>
          </p:cNvPr>
          <p:cNvPicPr>
            <a:picLocks noChangeAspect="1"/>
          </p:cNvPicPr>
          <p:nvPr/>
        </p:nvPicPr>
        <p:blipFill>
          <a:blip r:embed="rId2"/>
          <a:stretch>
            <a:fillRect/>
          </a:stretch>
        </p:blipFill>
        <p:spPr>
          <a:xfrm>
            <a:off x="228599" y="1415755"/>
            <a:ext cx="7696201" cy="4026489"/>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Burst Modes in AHB</a:t>
            </a:r>
          </a:p>
        </p:txBody>
      </p:sp>
      <p:sp>
        <p:nvSpPr>
          <p:cNvPr id="10" name="Text Placeholder 3">
            <a:extLst>
              <a:ext uri="{FF2B5EF4-FFF2-40B4-BE49-F238E27FC236}">
                <a16:creationId xmlns:a16="http://schemas.microsoft.com/office/drawing/2014/main" id="{BA9C9A91-1C30-4577-9C6F-6474E6654283}"/>
              </a:ext>
            </a:extLst>
          </p:cNvPr>
          <p:cNvSpPr>
            <a:spLocks noGrp="1"/>
          </p:cNvSpPr>
          <p:nvPr>
            <p:ph type="body" sz="half" idx="2"/>
          </p:nvPr>
        </p:nvSpPr>
        <p:spPr>
          <a:xfrm>
            <a:off x="8477250" y="2386584"/>
            <a:ext cx="3144774" cy="3511296"/>
          </a:xfrm>
        </p:spPr>
        <p:txBody>
          <a:bodyPr>
            <a:normAutofit fontScale="92500" lnSpcReduction="10000"/>
          </a:bodyPr>
          <a:lstStyle/>
          <a:p>
            <a:pPr marL="285750" indent="-285750">
              <a:buFontTx/>
              <a:buChar char="-"/>
            </a:pPr>
            <a:r>
              <a:rPr lang="en-US" sz="1400" dirty="0"/>
              <a:t>HBURST signal to indicate the size of a burst data transfer.</a:t>
            </a:r>
          </a:p>
          <a:p>
            <a:pPr marL="285750" indent="-285750">
              <a:buFontTx/>
              <a:buChar char="-"/>
            </a:pPr>
            <a:r>
              <a:rPr lang="en-US" sz="1400" dirty="0"/>
              <a:t>Incrementing bursts (INCR, INCR4, INCR8, and INCR16) access sequential locations, and the address of each transfer in the burst is simply an increment of the previous address.</a:t>
            </a:r>
          </a:p>
          <a:p>
            <a:pPr marL="285750" indent="-285750">
              <a:buFontTx/>
              <a:buChar char="-"/>
            </a:pPr>
            <a:r>
              <a:rPr lang="en-US" sz="1400" dirty="0"/>
              <a:t>In wrapping burst if the start address of the data transfer is not aligned to the total number of bytes in the burst, then the address of the transfers in the burst will wrap when the boundary is reached.</a:t>
            </a:r>
          </a:p>
        </p:txBody>
      </p:sp>
    </p:spTree>
    <p:extLst>
      <p:ext uri="{BB962C8B-B14F-4D97-AF65-F5344CB8AC3E}">
        <p14:creationId xmlns:p14="http://schemas.microsoft.com/office/powerpoint/2010/main" val="2193247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Control Signals of AHB</a:t>
            </a:r>
          </a:p>
        </p:txBody>
      </p:sp>
      <p:sp>
        <p:nvSpPr>
          <p:cNvPr id="5" name="Content Placeholder 4">
            <a:extLst>
              <a:ext uri="{FF2B5EF4-FFF2-40B4-BE49-F238E27FC236}">
                <a16:creationId xmlns:a16="http://schemas.microsoft.com/office/drawing/2014/main" id="{906696DD-18C5-4D94-BDB7-FF7753505C44}"/>
              </a:ext>
            </a:extLst>
          </p:cNvPr>
          <p:cNvSpPr>
            <a:spLocks noGrp="1"/>
          </p:cNvSpPr>
          <p:nvPr>
            <p:ph idx="1"/>
          </p:nvPr>
        </p:nvSpPr>
        <p:spPr/>
        <p:txBody>
          <a:bodyPr/>
          <a:lstStyle/>
          <a:p>
            <a:r>
              <a:rPr lang="en-US" dirty="0"/>
              <a:t>HCLOCK {Clock}</a:t>
            </a:r>
          </a:p>
          <a:p>
            <a:r>
              <a:rPr lang="en-US" dirty="0"/>
              <a:t>HWRITE 	{1 bit signal by master}</a:t>
            </a:r>
          </a:p>
          <a:p>
            <a:r>
              <a:rPr lang="en-US" dirty="0"/>
              <a:t>HSIZE [2:0] {Size of transfer data}</a:t>
            </a:r>
          </a:p>
          <a:p>
            <a:r>
              <a:rPr lang="en-US" dirty="0"/>
              <a:t>HTRANS [1:0]  {NONSEQ, SEQ, IDLE, BUSY}</a:t>
            </a:r>
          </a:p>
          <a:p>
            <a:r>
              <a:rPr lang="en-US" dirty="0"/>
              <a:t>HRESP [1:0] {OKAY, EORROR, RETRY, SPLIT}</a:t>
            </a:r>
          </a:p>
          <a:p>
            <a:r>
              <a:rPr lang="en-US" dirty="0"/>
              <a:t>HPROT [3:0] {Protection} (Opcode Fetch, Privileged, </a:t>
            </a:r>
            <a:r>
              <a:rPr lang="en-US" dirty="0" err="1"/>
              <a:t>Bufferable</a:t>
            </a:r>
            <a:r>
              <a:rPr lang="en-US" dirty="0"/>
              <a:t>, Cacheable)</a:t>
            </a:r>
          </a:p>
        </p:txBody>
      </p:sp>
    </p:spTree>
    <p:extLst>
      <p:ext uri="{BB962C8B-B14F-4D97-AF65-F5344CB8AC3E}">
        <p14:creationId xmlns:p14="http://schemas.microsoft.com/office/powerpoint/2010/main" val="455281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11F0E8-89BE-47AC-8E9D-D4113BAD6E19}"/>
              </a:ext>
            </a:extLst>
          </p:cNvPr>
          <p:cNvPicPr>
            <a:picLocks noChangeAspect="1"/>
          </p:cNvPicPr>
          <p:nvPr/>
        </p:nvPicPr>
        <p:blipFill>
          <a:blip r:embed="rId2"/>
          <a:stretch>
            <a:fillRect/>
          </a:stretch>
        </p:blipFill>
        <p:spPr>
          <a:xfrm>
            <a:off x="228599" y="1052798"/>
            <a:ext cx="7696201" cy="4752403"/>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AHB – APB Bridge</a:t>
            </a:r>
            <a:endParaRPr lang="en-US"/>
          </a:p>
        </p:txBody>
      </p:sp>
      <p:sp>
        <p:nvSpPr>
          <p:cNvPr id="12" name="Text Placeholder 3">
            <a:extLst>
              <a:ext uri="{FF2B5EF4-FFF2-40B4-BE49-F238E27FC236}">
                <a16:creationId xmlns:a16="http://schemas.microsoft.com/office/drawing/2014/main" id="{89DC5A2C-A4BD-483D-AEF2-D478AB252073}"/>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1953887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AMBA 3.0</a:t>
            </a:r>
          </a:p>
        </p:txBody>
      </p:sp>
      <p:sp>
        <p:nvSpPr>
          <p:cNvPr id="5" name="Content Placeholder 4">
            <a:extLst>
              <a:ext uri="{FF2B5EF4-FFF2-40B4-BE49-F238E27FC236}">
                <a16:creationId xmlns:a16="http://schemas.microsoft.com/office/drawing/2014/main" id="{906696DD-18C5-4D94-BDB7-FF7753505C44}"/>
              </a:ext>
            </a:extLst>
          </p:cNvPr>
          <p:cNvSpPr>
            <a:spLocks noGrp="1"/>
          </p:cNvSpPr>
          <p:nvPr>
            <p:ph idx="1"/>
          </p:nvPr>
        </p:nvSpPr>
        <p:spPr/>
        <p:txBody>
          <a:bodyPr/>
          <a:lstStyle/>
          <a:p>
            <a:pPr marL="0" indent="0" algn="ctr">
              <a:buNone/>
            </a:pPr>
            <a:r>
              <a:rPr lang="en-US" sz="2800" dirty="0"/>
              <a:t>AXI4</a:t>
            </a:r>
          </a:p>
          <a:p>
            <a:endParaRPr lang="en-US" dirty="0"/>
          </a:p>
          <a:p>
            <a:r>
              <a:rPr lang="en-US" dirty="0"/>
              <a:t>Supports separate channels for:</a:t>
            </a:r>
          </a:p>
          <a:p>
            <a:pPr lvl="1"/>
            <a:r>
              <a:rPr lang="en-US" dirty="0"/>
              <a:t>Read and Write Address</a:t>
            </a:r>
          </a:p>
          <a:p>
            <a:pPr lvl="1"/>
            <a:r>
              <a:rPr lang="en-US" dirty="0"/>
              <a:t>Read and Write Data</a:t>
            </a:r>
          </a:p>
          <a:p>
            <a:pPr lvl="1"/>
            <a:r>
              <a:rPr lang="en-US" dirty="0"/>
              <a:t>Write Response</a:t>
            </a:r>
          </a:p>
          <a:p>
            <a:r>
              <a:rPr lang="en-US" dirty="0"/>
              <a:t>Out of Order support.</a:t>
            </a:r>
          </a:p>
          <a:p>
            <a:pPr marL="274320" lvl="1" indent="0">
              <a:buNone/>
            </a:pPr>
            <a:endParaRPr lang="en-US" sz="1200" dirty="0"/>
          </a:p>
        </p:txBody>
      </p:sp>
    </p:spTree>
    <p:extLst>
      <p:ext uri="{BB962C8B-B14F-4D97-AF65-F5344CB8AC3E}">
        <p14:creationId xmlns:p14="http://schemas.microsoft.com/office/powerpoint/2010/main" val="375837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63CBE7-6748-40A4-A61A-73CD96466DF8}"/>
              </a:ext>
            </a:extLst>
          </p:cNvPr>
          <p:cNvPicPr>
            <a:picLocks noChangeAspect="1"/>
          </p:cNvPicPr>
          <p:nvPr/>
        </p:nvPicPr>
        <p:blipFill>
          <a:blip r:embed="rId2"/>
          <a:stretch>
            <a:fillRect/>
          </a:stretch>
        </p:blipFill>
        <p:spPr>
          <a:xfrm>
            <a:off x="228599" y="379381"/>
            <a:ext cx="7696201" cy="6099238"/>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AMBA 3.0</a:t>
            </a:r>
            <a:endParaRPr lang="en-US"/>
          </a:p>
        </p:txBody>
      </p:sp>
      <p:sp>
        <p:nvSpPr>
          <p:cNvPr id="12" name="Text Placeholder 3">
            <a:extLst>
              <a:ext uri="{FF2B5EF4-FFF2-40B4-BE49-F238E27FC236}">
                <a16:creationId xmlns:a16="http://schemas.microsoft.com/office/drawing/2014/main" id="{2B66C41D-F1C0-489E-833D-CF16716CD0AF}"/>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2729536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EFF32B-3AE7-443F-B8B8-14031A23A095}"/>
              </a:ext>
            </a:extLst>
          </p:cNvPr>
          <p:cNvPicPr>
            <a:picLocks noChangeAspect="1"/>
          </p:cNvPicPr>
          <p:nvPr/>
        </p:nvPicPr>
        <p:blipFill>
          <a:blip r:embed="rId2"/>
          <a:stretch>
            <a:fillRect/>
          </a:stretch>
        </p:blipFill>
        <p:spPr>
          <a:xfrm>
            <a:off x="228599" y="995077"/>
            <a:ext cx="7696201" cy="4867846"/>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AMBA 3.0</a:t>
            </a:r>
            <a:endParaRPr lang="en-US"/>
          </a:p>
        </p:txBody>
      </p:sp>
      <p:sp>
        <p:nvSpPr>
          <p:cNvPr id="17" name="Text Placeholder 3">
            <a:extLst>
              <a:ext uri="{FF2B5EF4-FFF2-40B4-BE49-F238E27FC236}">
                <a16:creationId xmlns:a16="http://schemas.microsoft.com/office/drawing/2014/main" id="{C8088BBB-E973-4EF5-8B98-ECEA2DE059B2}"/>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309845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F26C9A-A772-4F6A-9B26-D1FC9D9DE7FD}"/>
              </a:ext>
            </a:extLst>
          </p:cNvPr>
          <p:cNvPicPr>
            <a:picLocks noChangeAspect="1"/>
          </p:cNvPicPr>
          <p:nvPr/>
        </p:nvPicPr>
        <p:blipFill>
          <a:blip r:embed="rId2"/>
          <a:stretch>
            <a:fillRect/>
          </a:stretch>
        </p:blipFill>
        <p:spPr>
          <a:xfrm>
            <a:off x="228599" y="331279"/>
            <a:ext cx="7696201" cy="6195441"/>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anchor="b">
            <a:normAutofit/>
          </a:bodyPr>
          <a:lstStyle/>
          <a:p>
            <a:r>
              <a:rPr lang="en-US" dirty="0"/>
              <a:t>AMBA 3.0</a:t>
            </a:r>
            <a:endParaRPr lang="en-US"/>
          </a:p>
        </p:txBody>
      </p:sp>
      <p:sp>
        <p:nvSpPr>
          <p:cNvPr id="22" name="Text Placeholder 3">
            <a:extLst>
              <a:ext uri="{FF2B5EF4-FFF2-40B4-BE49-F238E27FC236}">
                <a16:creationId xmlns:a16="http://schemas.microsoft.com/office/drawing/2014/main" id="{9EC38F95-35B4-4FE7-8A68-54CD0A993928}"/>
              </a:ext>
            </a:extLst>
          </p:cNvPr>
          <p:cNvSpPr>
            <a:spLocks noGrp="1"/>
          </p:cNvSpPr>
          <p:nvPr>
            <p:ph type="body" sz="half" idx="2"/>
          </p:nvPr>
        </p:nvSpPr>
        <p:spPr>
          <a:xfrm>
            <a:off x="8477250" y="2386584"/>
            <a:ext cx="3144774" cy="3511296"/>
          </a:xfrm>
        </p:spPr>
        <p:txBody>
          <a:bodyPr/>
          <a:lstStyle/>
          <a:p>
            <a:endParaRPr lang="en-US"/>
          </a:p>
        </p:txBody>
      </p:sp>
    </p:spTree>
    <p:extLst>
      <p:ext uri="{BB962C8B-B14F-4D97-AF65-F5344CB8AC3E}">
        <p14:creationId xmlns:p14="http://schemas.microsoft.com/office/powerpoint/2010/main" val="3227903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FA15AE-A899-416F-988C-14BB65B9694C}"/>
              </a:ext>
            </a:extLst>
          </p:cNvPr>
          <p:cNvPicPr>
            <a:picLocks noChangeAspect="1"/>
          </p:cNvPicPr>
          <p:nvPr/>
        </p:nvPicPr>
        <p:blipFill>
          <a:blip r:embed="rId2"/>
          <a:stretch>
            <a:fillRect/>
          </a:stretch>
        </p:blipFill>
        <p:spPr>
          <a:xfrm>
            <a:off x="228599" y="1257430"/>
            <a:ext cx="7696201" cy="4343139"/>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546699" y="2339705"/>
            <a:ext cx="3144774" cy="1645920"/>
          </a:xfrm>
        </p:spPr>
        <p:txBody>
          <a:bodyPr anchor="b">
            <a:normAutofit fontScale="90000"/>
          </a:bodyPr>
          <a:lstStyle/>
          <a:p>
            <a:r>
              <a:rPr lang="en-US" dirty="0"/>
              <a:t>Contrasting Features of AMBA 3.0 and AMBA 2.0</a:t>
            </a:r>
          </a:p>
        </p:txBody>
      </p:sp>
    </p:spTree>
    <p:extLst>
      <p:ext uri="{BB962C8B-B14F-4D97-AF65-F5344CB8AC3E}">
        <p14:creationId xmlns:p14="http://schemas.microsoft.com/office/powerpoint/2010/main" val="56157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874889" y="2227848"/>
            <a:ext cx="3161963" cy="1645920"/>
          </a:xfrm>
        </p:spPr>
        <p:txBody>
          <a:bodyPr anchor="b">
            <a:normAutofit/>
          </a:bodyPr>
          <a:lstStyle/>
          <a:p>
            <a:r>
              <a:rPr lang="en-US" dirty="0"/>
              <a:t>ESL Design Flow</a:t>
            </a:r>
          </a:p>
        </p:txBody>
      </p:sp>
      <p:pic>
        <p:nvPicPr>
          <p:cNvPr id="7" name="Picture 6">
            <a:extLst>
              <a:ext uri="{FF2B5EF4-FFF2-40B4-BE49-F238E27FC236}">
                <a16:creationId xmlns:a16="http://schemas.microsoft.com/office/drawing/2014/main" id="{AA6A741F-C363-4B58-BB88-FC0B2FA790B2}"/>
              </a:ext>
            </a:extLst>
          </p:cNvPr>
          <p:cNvPicPr>
            <a:picLocks noChangeAspect="1"/>
          </p:cNvPicPr>
          <p:nvPr/>
        </p:nvPicPr>
        <p:blipFill>
          <a:blip r:embed="rId2"/>
          <a:stretch>
            <a:fillRect/>
          </a:stretch>
        </p:blipFill>
        <p:spPr>
          <a:xfrm>
            <a:off x="7716" y="683365"/>
            <a:ext cx="7986718" cy="5231299"/>
          </a:xfrm>
          <a:prstGeom prst="rect">
            <a:avLst/>
          </a:prstGeom>
          <a:noFill/>
        </p:spPr>
      </p:pic>
    </p:spTree>
    <p:extLst>
      <p:ext uri="{BB962C8B-B14F-4D97-AF65-F5344CB8AC3E}">
        <p14:creationId xmlns:p14="http://schemas.microsoft.com/office/powerpoint/2010/main" val="236314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On-Chip Communication Architectures</a:t>
            </a:r>
          </a:p>
        </p:txBody>
      </p:sp>
      <p:sp>
        <p:nvSpPr>
          <p:cNvPr id="4" name="Content Placeholder 3">
            <a:extLst>
              <a:ext uri="{FF2B5EF4-FFF2-40B4-BE49-F238E27FC236}">
                <a16:creationId xmlns:a16="http://schemas.microsoft.com/office/drawing/2014/main" id="{0DE3E1FF-66EF-4EB9-A493-DD007CDF37AA}"/>
              </a:ext>
            </a:extLst>
          </p:cNvPr>
          <p:cNvSpPr>
            <a:spLocks noGrp="1"/>
          </p:cNvSpPr>
          <p:nvPr>
            <p:ph idx="1"/>
          </p:nvPr>
        </p:nvSpPr>
        <p:spPr>
          <a:xfrm>
            <a:off x="1066800" y="2014194"/>
            <a:ext cx="10058400" cy="3849624"/>
          </a:xfrm>
        </p:spPr>
        <p:txBody>
          <a:bodyPr/>
          <a:lstStyle/>
          <a:p>
            <a:r>
              <a:rPr lang="en-US" dirty="0"/>
              <a:t>It is used for communication between devices in </a:t>
            </a:r>
            <a:r>
              <a:rPr lang="en-US" dirty="0" err="1"/>
              <a:t>SoC.</a:t>
            </a:r>
            <a:endParaRPr lang="en-US" dirty="0"/>
          </a:p>
          <a:p>
            <a:r>
              <a:rPr lang="en-US" dirty="0"/>
              <a:t>It creates an architecture on which devices send and receive data or signals.</a:t>
            </a:r>
          </a:p>
        </p:txBody>
      </p:sp>
      <p:sp>
        <p:nvSpPr>
          <p:cNvPr id="5" name="Title 1">
            <a:extLst>
              <a:ext uri="{FF2B5EF4-FFF2-40B4-BE49-F238E27FC236}">
                <a16:creationId xmlns:a16="http://schemas.microsoft.com/office/drawing/2014/main" id="{5866FA8D-486C-488D-BA51-DDBDFF723C85}"/>
              </a:ext>
            </a:extLst>
          </p:cNvPr>
          <p:cNvSpPr txBox="1">
            <a:spLocks/>
          </p:cNvSpPr>
          <p:nvPr/>
        </p:nvSpPr>
        <p:spPr>
          <a:xfrm>
            <a:off x="1066800" y="2939227"/>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Bus</a:t>
            </a:r>
          </a:p>
        </p:txBody>
      </p:sp>
      <p:sp>
        <p:nvSpPr>
          <p:cNvPr id="6" name="Content Placeholder 3">
            <a:extLst>
              <a:ext uri="{FF2B5EF4-FFF2-40B4-BE49-F238E27FC236}">
                <a16:creationId xmlns:a16="http://schemas.microsoft.com/office/drawing/2014/main" id="{CB25B58B-CB5B-4EFA-A542-D7F355853A7B}"/>
              </a:ext>
            </a:extLst>
          </p:cNvPr>
          <p:cNvSpPr txBox="1">
            <a:spLocks/>
          </p:cNvSpPr>
          <p:nvPr/>
        </p:nvSpPr>
        <p:spPr>
          <a:xfrm>
            <a:off x="1066800" y="3939006"/>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A collection of wires to which one or more IP components which need to communication data with each other are connected.</a:t>
            </a:r>
          </a:p>
        </p:txBody>
      </p:sp>
    </p:spTree>
    <p:extLst>
      <p:ext uri="{BB962C8B-B14F-4D97-AF65-F5344CB8AC3E}">
        <p14:creationId xmlns:p14="http://schemas.microsoft.com/office/powerpoint/2010/main" val="45767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Bus Based On-Chip Communication Architectures</a:t>
            </a:r>
          </a:p>
        </p:txBody>
      </p:sp>
      <p:sp>
        <p:nvSpPr>
          <p:cNvPr id="4" name="Content Placeholder 3">
            <a:extLst>
              <a:ext uri="{FF2B5EF4-FFF2-40B4-BE49-F238E27FC236}">
                <a16:creationId xmlns:a16="http://schemas.microsoft.com/office/drawing/2014/main" id="{0DE3E1FF-66EF-4EB9-A493-DD007CDF37AA}"/>
              </a:ext>
            </a:extLst>
          </p:cNvPr>
          <p:cNvSpPr>
            <a:spLocks noGrp="1"/>
          </p:cNvSpPr>
          <p:nvPr>
            <p:ph idx="1"/>
          </p:nvPr>
        </p:nvSpPr>
        <p:spPr>
          <a:xfrm>
            <a:off x="1456489" y="2588489"/>
            <a:ext cx="10058400" cy="3849624"/>
          </a:xfrm>
        </p:spPr>
        <p:txBody>
          <a:bodyPr/>
          <a:lstStyle/>
          <a:p>
            <a:r>
              <a:rPr lang="en-US" dirty="0"/>
              <a:t>Hierarchical Bus</a:t>
            </a:r>
          </a:p>
          <a:p>
            <a:r>
              <a:rPr lang="en-US" dirty="0"/>
              <a:t>Ring Bus</a:t>
            </a:r>
          </a:p>
          <a:p>
            <a:r>
              <a:rPr lang="en-US" dirty="0"/>
              <a:t>Ad-hoc Bus</a:t>
            </a:r>
          </a:p>
          <a:p>
            <a:r>
              <a:rPr lang="en-US" dirty="0"/>
              <a:t>Bus Matrix</a:t>
            </a:r>
          </a:p>
        </p:txBody>
      </p:sp>
    </p:spTree>
    <p:extLst>
      <p:ext uri="{BB962C8B-B14F-4D97-AF65-F5344CB8AC3E}">
        <p14:creationId xmlns:p14="http://schemas.microsoft.com/office/powerpoint/2010/main" val="25616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Diagram, timeline&#10;&#10;Description automatically generated">
            <a:extLst>
              <a:ext uri="{FF2B5EF4-FFF2-40B4-BE49-F238E27FC236}">
                <a16:creationId xmlns:a16="http://schemas.microsoft.com/office/drawing/2014/main" id="{82BD7C96-7863-48D0-9C1A-A91657EE9F4E}"/>
              </a:ext>
            </a:extLst>
          </p:cNvPr>
          <p:cNvPicPr>
            <a:picLocks noChangeAspect="1"/>
          </p:cNvPicPr>
          <p:nvPr/>
        </p:nvPicPr>
        <p:blipFill>
          <a:blip r:embed="rId2"/>
          <a:stretch>
            <a:fillRect/>
          </a:stretch>
        </p:blipFill>
        <p:spPr>
          <a:xfrm>
            <a:off x="228599" y="870013"/>
            <a:ext cx="7696201" cy="5117974"/>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647371" y="1783080"/>
            <a:ext cx="3144774" cy="1645920"/>
          </a:xfrm>
        </p:spPr>
        <p:txBody>
          <a:bodyPr anchor="b">
            <a:normAutofit/>
          </a:bodyPr>
          <a:lstStyle/>
          <a:p>
            <a:pPr>
              <a:lnSpc>
                <a:spcPct val="90000"/>
              </a:lnSpc>
            </a:pPr>
            <a:r>
              <a:rPr lang="en-US" sz="2700" dirty="0"/>
              <a:t>Hierarchical Bus</a:t>
            </a:r>
          </a:p>
        </p:txBody>
      </p:sp>
    </p:spTree>
    <p:extLst>
      <p:ext uri="{BB962C8B-B14F-4D97-AF65-F5344CB8AC3E}">
        <p14:creationId xmlns:p14="http://schemas.microsoft.com/office/powerpoint/2010/main" val="176507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64ABC5-B1D7-4052-BE9C-FBCFB7BFDE27}"/>
              </a:ext>
            </a:extLst>
          </p:cNvPr>
          <p:cNvPicPr>
            <a:picLocks noChangeAspect="1"/>
          </p:cNvPicPr>
          <p:nvPr/>
        </p:nvPicPr>
        <p:blipFill>
          <a:blip r:embed="rId2"/>
          <a:stretch>
            <a:fillRect/>
          </a:stretch>
        </p:blipFill>
        <p:spPr>
          <a:xfrm>
            <a:off x="228599" y="1610773"/>
            <a:ext cx="7696201" cy="3636454"/>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818627" y="1783080"/>
            <a:ext cx="3144774" cy="1645920"/>
          </a:xfrm>
        </p:spPr>
        <p:txBody>
          <a:bodyPr anchor="b">
            <a:normAutofit/>
          </a:bodyPr>
          <a:lstStyle/>
          <a:p>
            <a:r>
              <a:rPr lang="en-US" dirty="0"/>
              <a:t>Ring Bus</a:t>
            </a:r>
          </a:p>
        </p:txBody>
      </p:sp>
    </p:spTree>
    <p:extLst>
      <p:ext uri="{BB962C8B-B14F-4D97-AF65-F5344CB8AC3E}">
        <p14:creationId xmlns:p14="http://schemas.microsoft.com/office/powerpoint/2010/main" val="106129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7C2912-9B5E-41CD-8BB3-102CDD373810}"/>
              </a:ext>
            </a:extLst>
          </p:cNvPr>
          <p:cNvPicPr>
            <a:picLocks noChangeAspect="1"/>
          </p:cNvPicPr>
          <p:nvPr/>
        </p:nvPicPr>
        <p:blipFill>
          <a:blip r:embed="rId2"/>
          <a:stretch>
            <a:fillRect/>
          </a:stretch>
        </p:blipFill>
        <p:spPr>
          <a:xfrm>
            <a:off x="228599" y="610266"/>
            <a:ext cx="7696201" cy="5637467"/>
          </a:xfrm>
          <a:prstGeom prst="rect">
            <a:avLst/>
          </a:prstGeom>
          <a:noFill/>
          <a:ln>
            <a:noFill/>
          </a:ln>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662445" y="1899868"/>
            <a:ext cx="3144774" cy="1645920"/>
          </a:xfrm>
        </p:spPr>
        <p:txBody>
          <a:bodyPr anchor="b">
            <a:normAutofit/>
          </a:bodyPr>
          <a:lstStyle/>
          <a:p>
            <a:r>
              <a:rPr lang="en-US" dirty="0"/>
              <a:t>Ad-hoc Bus</a:t>
            </a:r>
          </a:p>
        </p:txBody>
      </p:sp>
    </p:spTree>
    <p:extLst>
      <p:ext uri="{BB962C8B-B14F-4D97-AF65-F5344CB8AC3E}">
        <p14:creationId xmlns:p14="http://schemas.microsoft.com/office/powerpoint/2010/main" val="2947118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{E587AE7A-93C8-4024-A152-4750B19B741D}tf78438558_win32</Template>
  <TotalTime>531</TotalTime>
  <Words>662</Words>
  <Application>Microsoft Office PowerPoint</Application>
  <PresentationFormat>Widescreen</PresentationFormat>
  <Paragraphs>102</Paragraphs>
  <Slides>37</Slides>
  <Notes>0</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Century Gothic</vt:lpstr>
      <vt:lpstr>Garamond</vt:lpstr>
      <vt:lpstr>SavonVTI</vt:lpstr>
      <vt:lpstr>On-Chip communication</vt:lpstr>
      <vt:lpstr>Trends in SoC designs</vt:lpstr>
      <vt:lpstr>Coping with SoC design complexity</vt:lpstr>
      <vt:lpstr>ESL Design Flow</vt:lpstr>
      <vt:lpstr>On-Chip Communication Architectures</vt:lpstr>
      <vt:lpstr>Bus Based On-Chip Communication Architectures</vt:lpstr>
      <vt:lpstr>Hierarchical Bus</vt:lpstr>
      <vt:lpstr>Ring Bus</vt:lpstr>
      <vt:lpstr>Ad-hoc Bus</vt:lpstr>
      <vt:lpstr>Bus Matrix</vt:lpstr>
      <vt:lpstr>Bus Terminology</vt:lpstr>
      <vt:lpstr>Bus Signal Lines</vt:lpstr>
      <vt:lpstr>Types of bus topologies</vt:lpstr>
      <vt:lpstr>Clocking Synchronous Bus / Asynchronous Bus</vt:lpstr>
      <vt:lpstr>Decoding Arbitration</vt:lpstr>
      <vt:lpstr>Bus Transfer Modes</vt:lpstr>
      <vt:lpstr>Bus Transfer Modes</vt:lpstr>
      <vt:lpstr>Bus Transfer Modes</vt:lpstr>
      <vt:lpstr>Bus Transfer Modes</vt:lpstr>
      <vt:lpstr>Bus Transfer Modes</vt:lpstr>
      <vt:lpstr>Arbitration Schemes</vt:lpstr>
      <vt:lpstr>On-Chip Communication Architecture Standards</vt:lpstr>
      <vt:lpstr>AMBA 2.0</vt:lpstr>
      <vt:lpstr>Advanced High-Performance Bus -AHB</vt:lpstr>
      <vt:lpstr>Basic Data Transfer on AHB Bus</vt:lpstr>
      <vt:lpstr>Slave Wait State in AHB Bus</vt:lpstr>
      <vt:lpstr>Pipelined Data Transfer in AHB Bus</vt:lpstr>
      <vt:lpstr>Arbitration on AHB Bus</vt:lpstr>
      <vt:lpstr>Arbitration on AHB Bus (Cont.)</vt:lpstr>
      <vt:lpstr>Burst Modes in AHB</vt:lpstr>
      <vt:lpstr>Control Signals of AHB</vt:lpstr>
      <vt:lpstr>AHB – APB Bridge</vt:lpstr>
      <vt:lpstr>AMBA 3.0</vt:lpstr>
      <vt:lpstr>AMBA 3.0</vt:lpstr>
      <vt:lpstr>AMBA 3.0</vt:lpstr>
      <vt:lpstr>AMBA 3.0</vt:lpstr>
      <vt:lpstr>Contrasting Features of AMBA 3.0 and AMBA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On-Chip communication</dc:title>
  <dc:creator>TALHA</dc:creator>
  <cp:lastModifiedBy>TALHA</cp:lastModifiedBy>
  <cp:revision>65</cp:revision>
  <dcterms:created xsi:type="dcterms:W3CDTF">2021-04-03T11:20:10Z</dcterms:created>
  <dcterms:modified xsi:type="dcterms:W3CDTF">2021-04-04T12:12:57Z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