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Talha Ahmed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4869"/>
            <a:ext cx="10058400" cy="3849624"/>
          </a:xfrm>
        </p:spPr>
        <p:txBody>
          <a:bodyPr/>
          <a:lstStyle/>
          <a:p>
            <a:r>
              <a:rPr lang="en-US" dirty="0"/>
              <a:t>SPI – Serial Peripheral Interface</a:t>
            </a:r>
          </a:p>
          <a:p>
            <a:r>
              <a:rPr lang="en-US" dirty="0"/>
              <a:t>It transmits data synchronously.</a:t>
            </a:r>
          </a:p>
          <a:p>
            <a:r>
              <a:rPr lang="en-US" dirty="0"/>
              <a:t>Hardware peripheral present inside the microcontroller.</a:t>
            </a:r>
          </a:p>
          <a:p>
            <a:r>
              <a:rPr lang="en-US" dirty="0"/>
              <a:t>It is common communication protocol which is followed by many devices.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SPI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4869"/>
            <a:ext cx="10058400" cy="3849624"/>
          </a:xfrm>
        </p:spPr>
        <p:txBody>
          <a:bodyPr/>
          <a:lstStyle/>
          <a:p>
            <a:r>
              <a:rPr lang="en-US" dirty="0"/>
              <a:t>Different other protocols like USB, WIFI are used for fast communication.</a:t>
            </a:r>
          </a:p>
          <a:p>
            <a:r>
              <a:rPr lang="en-US" dirty="0"/>
              <a:t>However, when fast communication is not necessary SPI is being used.</a:t>
            </a:r>
          </a:p>
          <a:p>
            <a:r>
              <a:rPr lang="en-US" dirty="0"/>
              <a:t>SPI is cheap as it is using less hardware.</a:t>
            </a:r>
          </a:p>
          <a:p>
            <a:r>
              <a:rPr lang="en-US" dirty="0"/>
              <a:t>It can transfer data without interruption.</a:t>
            </a:r>
          </a:p>
        </p:txBody>
      </p:sp>
    </p:spTree>
    <p:extLst>
      <p:ext uri="{BB962C8B-B14F-4D97-AF65-F5344CB8AC3E}">
        <p14:creationId xmlns:p14="http://schemas.microsoft.com/office/powerpoint/2010/main" val="269751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Pins of SPI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122AC-819D-474C-8FEC-B9B22731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53603"/>
            <a:ext cx="6858000" cy="22459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/>
              <a:t>SCLK – Serial Clock</a:t>
            </a:r>
          </a:p>
          <a:p>
            <a:r>
              <a:rPr lang="en-US"/>
              <a:t>MOSI – Master Out Slave In</a:t>
            </a:r>
          </a:p>
          <a:p>
            <a:r>
              <a:rPr lang="en-US"/>
              <a:t>MISO – Master In Slave Out</a:t>
            </a:r>
          </a:p>
          <a:p>
            <a:r>
              <a:rPr lang="en-US"/>
              <a:t>SS – Slave Select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646A5E-7C1D-456F-A83F-8E3A5782E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6" t="3038" r="20538" b="4809"/>
          <a:stretch/>
        </p:blipFill>
        <p:spPr>
          <a:xfrm>
            <a:off x="228599" y="1264444"/>
            <a:ext cx="7696201" cy="4329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Working of SPI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Master generates clock and send the read signal to the slave.</a:t>
            </a:r>
          </a:p>
          <a:p>
            <a:r>
              <a:rPr lang="en-US" dirty="0"/>
              <a:t>- Slave give response about the nature of data.</a:t>
            </a:r>
          </a:p>
          <a:p>
            <a:r>
              <a:rPr lang="en-US" dirty="0"/>
              <a:t>- Master generates more clock based on slave’s response and send dummy bytes.</a:t>
            </a:r>
          </a:p>
          <a:p>
            <a:r>
              <a:rPr lang="en-US" dirty="0"/>
              <a:t>- Slave gives the actual data to the master.</a:t>
            </a:r>
          </a:p>
        </p:txBody>
      </p:sp>
    </p:spTree>
    <p:extLst>
      <p:ext uri="{BB962C8B-B14F-4D97-AF65-F5344CB8AC3E}">
        <p14:creationId xmlns:p14="http://schemas.microsoft.com/office/powerpoint/2010/main" val="2378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B7AAC-0456-45C6-B533-198F20237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6" t="24641" r="3639" b="9370"/>
          <a:stretch/>
        </p:blipFill>
        <p:spPr>
          <a:xfrm>
            <a:off x="228599" y="1309915"/>
            <a:ext cx="7696201" cy="42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CPOL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CPOL – Clock Polarity</a:t>
            </a:r>
          </a:p>
          <a:p>
            <a:endParaRPr lang="en-US" dirty="0"/>
          </a:p>
          <a:p>
            <a:r>
              <a:rPr lang="en-US" dirty="0"/>
              <a:t>1- If CPOL is 0 the idle state of clock is 0 and active state is 1.</a:t>
            </a:r>
          </a:p>
          <a:p>
            <a:endParaRPr lang="en-US" dirty="0"/>
          </a:p>
          <a:p>
            <a:r>
              <a:rPr lang="en-US" dirty="0"/>
              <a:t>2- If CPOL is 1 the idle state of clock is 1 and active state is 0.</a:t>
            </a:r>
          </a:p>
          <a:p>
            <a:pPr marL="27432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B7AAC-0456-45C6-B533-198F20237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6" t="24641" r="3639" b="9370"/>
          <a:stretch/>
        </p:blipFill>
        <p:spPr>
          <a:xfrm>
            <a:off x="186069" y="1138290"/>
            <a:ext cx="7696201" cy="42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80" y="543324"/>
            <a:ext cx="3330843" cy="654540"/>
          </a:xfrm>
        </p:spPr>
        <p:txBody>
          <a:bodyPr anchor="b">
            <a:noAutofit/>
          </a:bodyPr>
          <a:lstStyle/>
          <a:p>
            <a:r>
              <a:rPr lang="en-US" sz="2400" dirty="0"/>
              <a:t>CPOL-Clock Polarity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1180" y="105347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1- If CPOL is 0 the idle state of clock is 0 and active state is 1.</a:t>
            </a:r>
          </a:p>
          <a:p>
            <a:r>
              <a:rPr lang="en-US" dirty="0"/>
              <a:t>2- If CPOL is 1 the idle state of clock is 1 and active state is 0.</a:t>
            </a:r>
          </a:p>
          <a:p>
            <a:pPr marL="27432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4F3EAE-8AE2-4860-9885-64A608289D10}"/>
              </a:ext>
            </a:extLst>
          </p:cNvPr>
          <p:cNvSpPr txBox="1">
            <a:spLocks/>
          </p:cNvSpPr>
          <p:nvPr/>
        </p:nvSpPr>
        <p:spPr>
          <a:xfrm>
            <a:off x="8291180" y="3949145"/>
            <a:ext cx="3144774" cy="1623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1- If CPHASE is 0 data will be sampled at leading edge of clock.</a:t>
            </a:r>
          </a:p>
          <a:p>
            <a:endParaRPr lang="en-US" dirty="0"/>
          </a:p>
          <a:p>
            <a:r>
              <a:rPr lang="en-US" dirty="0"/>
              <a:t>2- If CPHASE is 1 data will be sampled at trailing edge of clock.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FDBC1F-496A-41D2-88DA-76BC49648D3E}"/>
              </a:ext>
            </a:extLst>
          </p:cNvPr>
          <p:cNvSpPr txBox="1">
            <a:spLocks/>
          </p:cNvSpPr>
          <p:nvPr/>
        </p:nvSpPr>
        <p:spPr>
          <a:xfrm>
            <a:off x="8291180" y="3949145"/>
            <a:ext cx="3367614" cy="132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/>
              <a:t>CPHASE-Clock Phase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88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SPI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87F7B-047E-4552-98FF-7D70FBE3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32" y="1609691"/>
            <a:ext cx="8287867" cy="48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1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98" y="452331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Connection Between Multiple Slaves to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9AB31-3753-4458-81EE-4538D6AB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6" y="2227101"/>
            <a:ext cx="3875590" cy="4178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02F50-CBB6-4D02-A700-F5BACD51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82" y="2222634"/>
            <a:ext cx="3781062" cy="418303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76A8B43-C26A-43E2-95F5-9A647851B32C}"/>
              </a:ext>
            </a:extLst>
          </p:cNvPr>
          <p:cNvSpPr txBox="1">
            <a:spLocks/>
          </p:cNvSpPr>
          <p:nvPr/>
        </p:nvSpPr>
        <p:spPr>
          <a:xfrm>
            <a:off x="934902" y="1549886"/>
            <a:ext cx="4083665" cy="672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dirty="0"/>
              <a:t>Multiple slave pins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857A54-976E-4654-971F-4259EA2E4318}"/>
              </a:ext>
            </a:extLst>
          </p:cNvPr>
          <p:cNvSpPr txBox="1">
            <a:spLocks/>
          </p:cNvSpPr>
          <p:nvPr/>
        </p:nvSpPr>
        <p:spPr>
          <a:xfrm>
            <a:off x="7401180" y="1509559"/>
            <a:ext cx="4083665" cy="672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dirty="0"/>
              <a:t>Single slave pin</a:t>
            </a:r>
          </a:p>
          <a:p>
            <a:pPr algn="ctr"/>
            <a:r>
              <a:rPr lang="en-US" sz="2800" dirty="0"/>
              <a:t>Daisy-Chained</a:t>
            </a:r>
          </a:p>
        </p:txBody>
      </p:sp>
    </p:spTree>
    <p:extLst>
      <p:ext uri="{BB962C8B-B14F-4D97-AF65-F5344CB8AC3E}">
        <p14:creationId xmlns:p14="http://schemas.microsoft.com/office/powerpoint/2010/main" val="83955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{092F95DB-FE7E-4649-8B95-81A003EC2FF4}tf78438558_win32</Template>
  <TotalTime>109</TotalTime>
  <Words>278</Words>
  <Application>Microsoft Office PowerPoint</Application>
  <PresentationFormat>Widescreen</PresentationFormat>
  <Paragraphs>40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SPI</vt:lpstr>
      <vt:lpstr>SPI</vt:lpstr>
      <vt:lpstr>Why SPI</vt:lpstr>
      <vt:lpstr>Pins of SPI</vt:lpstr>
      <vt:lpstr>Working of SPI</vt:lpstr>
      <vt:lpstr>CPOL</vt:lpstr>
      <vt:lpstr>CPOL-Clock Polarity </vt:lpstr>
      <vt:lpstr>SPI Configuration</vt:lpstr>
      <vt:lpstr>Connection Between Multiple Slaves to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TALHA</dc:creator>
  <cp:lastModifiedBy>TALHA</cp:lastModifiedBy>
  <cp:revision>28</cp:revision>
  <dcterms:created xsi:type="dcterms:W3CDTF">2021-03-21T18:18:38Z</dcterms:created>
  <dcterms:modified xsi:type="dcterms:W3CDTF">2021-03-25T06:31:09Z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