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A261737-6DD2-484D-BD04-8930340713D0}" type="datetimeFigureOut">
              <a:rPr lang="en-US" smtClean="0"/>
              <a:pPr/>
              <a:t>6/6/2021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04CBF40-15AB-44B9-9E99-4D31D1EAEE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61737-6DD2-484D-BD04-8930340713D0}"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61737-6DD2-484D-BD04-8930340713D0}"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61737-6DD2-484D-BD04-8930340713D0}"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261737-6DD2-484D-BD04-8930340713D0}"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CBF40-15AB-44B9-9E99-4D31D1EAEE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261737-6DD2-484D-BD04-8930340713D0}"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261737-6DD2-484D-BD04-8930340713D0}"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261737-6DD2-484D-BD04-8930340713D0}"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61737-6DD2-484D-BD04-8930340713D0}"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261737-6DD2-484D-BD04-8930340713D0}"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CBF40-15AB-44B9-9E99-4D31D1EAEE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261737-6DD2-484D-BD04-8930340713D0}"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04CBF40-15AB-44B9-9E99-4D31D1EAEE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A261737-6DD2-484D-BD04-8930340713D0}" type="datetimeFigureOut">
              <a:rPr lang="en-US" smtClean="0"/>
              <a:pPr/>
              <a:t>6/6/2021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4CBF40-15AB-44B9-9E99-4D31D1EAEE8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1"/>
            <a:ext cx="8915400" cy="3886200"/>
          </a:xfrm>
        </p:spPr>
        <p:txBody>
          <a:bodyPr>
            <a:normAutofit/>
          </a:bodyPr>
          <a:lstStyle/>
          <a:p>
            <a:pPr algn="l"/>
            <a:r>
              <a:rPr lang="en-US" sz="6600" dirty="0" smtClean="0">
                <a:effectLst>
                  <a:outerShdw blurRad="38100" dist="38100" dir="2700000" algn="tl">
                    <a:srgbClr val="000000">
                      <a:alpha val="43137"/>
                    </a:srgbClr>
                  </a:outerShdw>
                </a:effectLst>
              </a:rPr>
              <a:t>Barriers of Communication</a:t>
            </a:r>
            <a:endParaRPr lang="en-US" sz="6600" dirty="0">
              <a:effectLst>
                <a:outerShdw blurRad="38100" dist="38100" dir="2700000" algn="tl">
                  <a:srgbClr val="000000">
                    <a:alpha val="43137"/>
                  </a:srgbClr>
                </a:outerShdw>
              </a:effectLst>
            </a:endParaRPr>
          </a:p>
        </p:txBody>
      </p:sp>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066800"/>
          </a:xfrm>
        </p:spPr>
        <p:txBody>
          <a:bodyPr/>
          <a:lstStyle/>
          <a:p>
            <a:pPr algn="l"/>
            <a:r>
              <a:rPr lang="en-US" dirty="0" smtClean="0"/>
              <a:t>Group Identification</a:t>
            </a:r>
            <a:endParaRPr lang="en-US" dirty="0"/>
          </a:p>
        </p:txBody>
      </p:sp>
      <p:sp>
        <p:nvSpPr>
          <p:cNvPr id="3" name="Subtitle 2"/>
          <p:cNvSpPr>
            <a:spLocks noGrp="1"/>
          </p:cNvSpPr>
          <p:nvPr>
            <p:ph type="subTitle" idx="1"/>
          </p:nvPr>
        </p:nvSpPr>
        <p:spPr>
          <a:xfrm>
            <a:off x="533400" y="1371600"/>
            <a:ext cx="7854696" cy="4876800"/>
          </a:xfrm>
        </p:spPr>
        <p:txBody>
          <a:bodyPr>
            <a:normAutofit/>
          </a:bodyPr>
          <a:lstStyle/>
          <a:p>
            <a:pPr algn="l">
              <a:buFont typeface="Wingdings" pitchFamily="2" charset="2"/>
              <a:buChar char="Ø"/>
            </a:pPr>
            <a:r>
              <a:rPr lang="en-US" dirty="0" smtClean="0"/>
              <a:t>In organization our ideas suggestions &amp; opinions are influenced in some matters by the group to which we belong.</a:t>
            </a:r>
          </a:p>
          <a:p>
            <a:pPr algn="l">
              <a:buFont typeface="Wingdings" pitchFamily="2" charset="2"/>
              <a:buChar char="Ø"/>
            </a:pPr>
            <a:r>
              <a:rPr lang="en-US" dirty="0" smtClean="0"/>
              <a:t>In family there are different groups that are on the basis of age.</a:t>
            </a:r>
          </a:p>
          <a:p>
            <a:pPr algn="l">
              <a:buFont typeface="Wingdings" pitchFamily="2" charset="2"/>
              <a:buChar char="Ø"/>
            </a:pPr>
            <a:r>
              <a:rPr lang="en-US" dirty="0" smtClean="0"/>
              <a:t>There is a conflict B/W husband &amp; wife because of their age difference as well as different culture.(both are from different culture)</a:t>
            </a:r>
          </a:p>
          <a:p>
            <a:pPr algn="l">
              <a:buFont typeface="Wingdings" pitchFamily="2" charset="2"/>
              <a:buChar char="Ø"/>
            </a:pPr>
            <a:r>
              <a:rPr lang="en-US" dirty="0" smtClean="0"/>
              <a:t>In family father says something the children's may not listen because of the age difference.</a:t>
            </a:r>
            <a:endParaRPr lang="en-US" dirty="0"/>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143000"/>
          </a:xfrm>
        </p:spPr>
        <p:txBody>
          <a:bodyPr/>
          <a:lstStyle/>
          <a:p>
            <a:pPr algn="l"/>
            <a:r>
              <a:rPr lang="en-US" dirty="0" smtClean="0"/>
              <a:t>Self image</a:t>
            </a:r>
            <a:endParaRPr lang="en-US" dirty="0"/>
          </a:p>
        </p:txBody>
      </p:sp>
      <p:sp>
        <p:nvSpPr>
          <p:cNvPr id="3" name="Subtitle 2"/>
          <p:cNvSpPr>
            <a:spLocks noGrp="1"/>
          </p:cNvSpPr>
          <p:nvPr>
            <p:ph type="subTitle" idx="1"/>
          </p:nvPr>
        </p:nvSpPr>
        <p:spPr>
          <a:xfrm>
            <a:off x="533400" y="1676400"/>
            <a:ext cx="7854696" cy="4800600"/>
          </a:xfrm>
        </p:spPr>
        <p:txBody>
          <a:bodyPr/>
          <a:lstStyle/>
          <a:p>
            <a:pPr algn="l">
              <a:buFont typeface="Wingdings" pitchFamily="2" charset="2"/>
              <a:buChar char="Ø"/>
            </a:pPr>
            <a:r>
              <a:rPr lang="en-US" dirty="0" smtClean="0"/>
              <a:t>Self image is nothing but a portrait(showing about your self to others Like what </a:t>
            </a:r>
            <a:r>
              <a:rPr lang="en-US" dirty="0" err="1" smtClean="0"/>
              <a:t>you’r</a:t>
            </a:r>
            <a:endParaRPr lang="en-US" dirty="0" smtClean="0"/>
          </a:p>
          <a:p>
            <a:pPr algn="l">
              <a:buFont typeface="Wingdings" pitchFamily="2" charset="2"/>
              <a:buChar char="Ø"/>
            </a:pPr>
            <a:r>
              <a:rPr lang="en-US" dirty="0" smtClean="0"/>
              <a:t>Our own identification with in the organization that is what exactly your.</a:t>
            </a:r>
          </a:p>
          <a:p>
            <a:pPr algn="l">
              <a:buFont typeface="Wingdings" pitchFamily="2" charset="2"/>
              <a:buChar char="Ø"/>
            </a:pPr>
            <a:r>
              <a:rPr lang="en-US" dirty="0" smtClean="0"/>
              <a:t>This barriers shows both your +</a:t>
            </a:r>
            <a:r>
              <a:rPr lang="en-US" dirty="0" err="1" smtClean="0"/>
              <a:t>ve</a:t>
            </a:r>
            <a:r>
              <a:rPr lang="en-US" dirty="0" smtClean="0"/>
              <a:t>(knowingly the work) as well as –</a:t>
            </a:r>
            <a:r>
              <a:rPr lang="en-US" dirty="0" err="1" smtClean="0"/>
              <a:t>ve</a:t>
            </a:r>
            <a:r>
              <a:rPr lang="en-US" dirty="0" smtClean="0"/>
              <a:t>(if you do not know that but acting like that) thing in the organization</a:t>
            </a:r>
            <a:endParaRPr lang="en-US" dirty="0"/>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990600"/>
          </a:xfrm>
        </p:spPr>
        <p:txBody>
          <a:bodyPr/>
          <a:lstStyle/>
          <a:p>
            <a:pPr algn="l"/>
            <a:r>
              <a:rPr lang="en-US" dirty="0" smtClean="0"/>
              <a:t>Selective perception</a:t>
            </a:r>
            <a:endParaRPr lang="en-US" dirty="0"/>
          </a:p>
        </p:txBody>
      </p:sp>
      <p:sp>
        <p:nvSpPr>
          <p:cNvPr id="3" name="Subtitle 2"/>
          <p:cNvSpPr>
            <a:spLocks noGrp="1"/>
          </p:cNvSpPr>
          <p:nvPr>
            <p:ph type="subTitle" idx="1"/>
          </p:nvPr>
        </p:nvSpPr>
        <p:spPr>
          <a:xfrm>
            <a:off x="533400" y="1371600"/>
            <a:ext cx="7854696" cy="5029200"/>
          </a:xfrm>
        </p:spPr>
        <p:txBody>
          <a:bodyPr>
            <a:normAutofit/>
          </a:bodyPr>
          <a:lstStyle/>
          <a:p>
            <a:pPr algn="l">
              <a:buFont typeface="Wingdings" pitchFamily="2" charset="2"/>
              <a:buChar char="Ø"/>
            </a:pPr>
            <a:r>
              <a:rPr lang="en-US" dirty="0" smtClean="0"/>
              <a:t>This psychological barriers sometime we fail to get the complete message which is sent to us.</a:t>
            </a:r>
          </a:p>
          <a:p>
            <a:pPr algn="l">
              <a:buFont typeface="Wingdings" pitchFamily="2" charset="2"/>
              <a:buChar char="Ø"/>
            </a:pPr>
            <a:r>
              <a:rPr lang="en-US" dirty="0" smtClean="0"/>
              <a:t>After getting that message we project our expectation in to the communication as we explain the message</a:t>
            </a:r>
          </a:p>
          <a:p>
            <a:pPr algn="l">
              <a:buFont typeface="Wingdings" pitchFamily="2" charset="2"/>
              <a:buChar char="Ø"/>
            </a:pPr>
            <a:r>
              <a:rPr lang="en-US" dirty="0" smtClean="0"/>
              <a:t>Proper media we have to select to send message to the right person(without fail)</a:t>
            </a:r>
            <a:endParaRPr lang="en-US" dirty="0"/>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219200"/>
          </a:xfrm>
        </p:spPr>
        <p:txBody>
          <a:bodyPr/>
          <a:lstStyle/>
          <a:p>
            <a:pPr algn="l"/>
            <a:r>
              <a:rPr lang="en-US" dirty="0" smtClean="0"/>
              <a:t>Defensiveness</a:t>
            </a:r>
            <a:endParaRPr lang="en-US" dirty="0"/>
          </a:p>
        </p:txBody>
      </p:sp>
      <p:sp>
        <p:nvSpPr>
          <p:cNvPr id="3" name="Subtitle 2"/>
          <p:cNvSpPr>
            <a:spLocks noGrp="1"/>
          </p:cNvSpPr>
          <p:nvPr>
            <p:ph type="subTitle" idx="1"/>
          </p:nvPr>
        </p:nvSpPr>
        <p:spPr>
          <a:xfrm>
            <a:off x="533400" y="1676400"/>
            <a:ext cx="7854696" cy="4800600"/>
          </a:xfrm>
        </p:spPr>
        <p:txBody>
          <a:bodyPr>
            <a:normAutofit/>
          </a:bodyPr>
          <a:lstStyle/>
          <a:p>
            <a:pPr algn="l">
              <a:buFont typeface="Wingdings" pitchFamily="2" charset="2"/>
              <a:buChar char="Ø"/>
            </a:pPr>
            <a:r>
              <a:rPr lang="en-US" dirty="0" smtClean="0"/>
              <a:t>Defensive is nothing but </a:t>
            </a:r>
            <a:r>
              <a:rPr lang="en-US" i="1" dirty="0" smtClean="0"/>
              <a:t>serving for defense.</a:t>
            </a:r>
          </a:p>
          <a:p>
            <a:pPr algn="l">
              <a:buFont typeface="Wingdings" pitchFamily="2" charset="2"/>
              <a:buChar char="Ø"/>
            </a:pPr>
            <a:r>
              <a:rPr lang="en-US" dirty="0" smtClean="0"/>
              <a:t>If we feel threatened by a message we become defensive and respond in such ways that reduce understanding.</a:t>
            </a:r>
          </a:p>
          <a:p>
            <a:pPr algn="l">
              <a:buFont typeface="Wingdings" pitchFamily="2" charset="2"/>
              <a:buChar char="Ø"/>
            </a:pPr>
            <a:r>
              <a:rPr lang="en-US" dirty="0" smtClean="0"/>
              <a:t>Example:- In organization the sales manager gives threatened(</a:t>
            </a:r>
            <a:r>
              <a:rPr lang="en-US" dirty="0" err="1" smtClean="0"/>
              <a:t>decleared</a:t>
            </a:r>
            <a:r>
              <a:rPr lang="en-US" dirty="0" smtClean="0"/>
              <a:t> intention to injure) message to his team to reach target than the team will perform well to be safe.</a:t>
            </a:r>
          </a:p>
          <a:p>
            <a:pPr algn="l">
              <a:buFont typeface="Wingdings" pitchFamily="2" charset="2"/>
              <a:buChar char="Ø"/>
            </a:pPr>
            <a:r>
              <a:rPr lang="en-US" dirty="0" smtClean="0"/>
              <a:t>This is mainly harmful barrier in handling complaints &amp; grievances(painful or oppressive) in resolving conflicts</a:t>
            </a:r>
            <a:endParaRPr lang="en-US" dirty="0"/>
          </a:p>
        </p:txBody>
      </p:sp>
    </p:spTree>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066800"/>
          </a:xfrm>
        </p:spPr>
        <p:txBody>
          <a:bodyPr/>
          <a:lstStyle/>
          <a:p>
            <a:pPr algn="l"/>
            <a:r>
              <a:rPr lang="en-US" dirty="0" smtClean="0"/>
              <a:t>Filtering</a:t>
            </a:r>
            <a:endParaRPr lang="en-US" dirty="0"/>
          </a:p>
        </p:txBody>
      </p:sp>
      <p:sp>
        <p:nvSpPr>
          <p:cNvPr id="3" name="Subtitle 2"/>
          <p:cNvSpPr>
            <a:spLocks noGrp="1"/>
          </p:cNvSpPr>
          <p:nvPr>
            <p:ph type="subTitle" idx="1"/>
          </p:nvPr>
        </p:nvSpPr>
        <p:spPr>
          <a:xfrm>
            <a:off x="533400" y="1905000"/>
            <a:ext cx="7854696" cy="3076136"/>
          </a:xfrm>
        </p:spPr>
        <p:txBody>
          <a:bodyPr/>
          <a:lstStyle/>
          <a:p>
            <a:pPr algn="l">
              <a:buFont typeface="Wingdings" pitchFamily="2" charset="2"/>
              <a:buChar char="Ø"/>
            </a:pPr>
            <a:r>
              <a:rPr lang="en-US" dirty="0" smtClean="0"/>
              <a:t>Filtering is the process of reducing the details (or) unwanted things of a message</a:t>
            </a:r>
          </a:p>
          <a:p>
            <a:pPr algn="l">
              <a:buFont typeface="Wingdings" pitchFamily="2" charset="2"/>
              <a:buChar char="Ø"/>
            </a:pPr>
            <a:r>
              <a:rPr lang="en-US" dirty="0" smtClean="0"/>
              <a:t>If sender send the information that we have to change or edit all unwanted information than finally we have to get the actual information to boss he wants results.</a:t>
            </a:r>
            <a:endParaRPr lang="en-US" dirty="0"/>
          </a:p>
        </p:txBody>
      </p:sp>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1219200"/>
          </a:xfrm>
        </p:spPr>
        <p:txBody>
          <a:bodyPr/>
          <a:lstStyle/>
          <a:p>
            <a:pPr algn="l"/>
            <a:r>
              <a:rPr lang="en-US" dirty="0" smtClean="0"/>
              <a:t>Status block</a:t>
            </a:r>
            <a:endParaRPr lang="en-US" dirty="0"/>
          </a:p>
        </p:txBody>
      </p:sp>
      <p:sp>
        <p:nvSpPr>
          <p:cNvPr id="3" name="Subtitle 2"/>
          <p:cNvSpPr>
            <a:spLocks noGrp="1"/>
          </p:cNvSpPr>
          <p:nvPr>
            <p:ph type="subTitle" idx="1"/>
          </p:nvPr>
        </p:nvSpPr>
        <p:spPr>
          <a:xfrm>
            <a:off x="533400" y="2057400"/>
            <a:ext cx="7854696" cy="4114800"/>
          </a:xfrm>
        </p:spPr>
        <p:txBody>
          <a:bodyPr>
            <a:normAutofit/>
          </a:bodyPr>
          <a:lstStyle/>
          <a:p>
            <a:pPr algn="l">
              <a:buFont typeface="Wingdings" pitchFamily="2" charset="2"/>
              <a:buChar char="Ø"/>
            </a:pPr>
            <a:r>
              <a:rPr lang="en-US" dirty="0" smtClean="0"/>
              <a:t>This is the main reason to break information or because of this status barriers occurs in the organization.</a:t>
            </a:r>
          </a:p>
          <a:p>
            <a:pPr algn="l">
              <a:buFont typeface="Wingdings" pitchFamily="2" charset="2"/>
              <a:buChar char="Ø"/>
            </a:pPr>
            <a:r>
              <a:rPr lang="en-US" dirty="0" smtClean="0"/>
              <a:t>Here the sine our manager never listen to the junior than the subordinate he connote express his new ideas than the barriers starts in the organization.</a:t>
            </a:r>
            <a:endParaRPr lang="en-US" dirty="0"/>
          </a:p>
        </p:txBody>
      </p:sp>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1447800"/>
          </a:xfrm>
        </p:spPr>
        <p:txBody>
          <a:bodyPr/>
          <a:lstStyle/>
          <a:p>
            <a:pPr algn="l"/>
            <a:r>
              <a:rPr lang="en-US" dirty="0" smtClean="0"/>
              <a:t>Resistance to change</a:t>
            </a:r>
            <a:endParaRPr lang="en-US" dirty="0"/>
          </a:p>
        </p:txBody>
      </p:sp>
      <p:sp>
        <p:nvSpPr>
          <p:cNvPr id="3" name="Subtitle 2"/>
          <p:cNvSpPr>
            <a:spLocks noGrp="1"/>
          </p:cNvSpPr>
          <p:nvPr>
            <p:ph type="subTitle" idx="1"/>
          </p:nvPr>
        </p:nvSpPr>
        <p:spPr>
          <a:xfrm>
            <a:off x="533400" y="2133600"/>
            <a:ext cx="7854696" cy="3886200"/>
          </a:xfrm>
        </p:spPr>
        <p:txBody>
          <a:bodyPr>
            <a:normAutofit lnSpcReduction="10000"/>
          </a:bodyPr>
          <a:lstStyle/>
          <a:p>
            <a:pPr algn="l">
              <a:buFont typeface="Wingdings" pitchFamily="2" charset="2"/>
              <a:buChar char="Ø"/>
            </a:pPr>
            <a:r>
              <a:rPr lang="en-US" dirty="0" smtClean="0"/>
              <a:t>This is the serious psychological barrier</a:t>
            </a:r>
          </a:p>
          <a:p>
            <a:pPr algn="l">
              <a:buFont typeface="Wingdings" pitchFamily="2" charset="2"/>
              <a:buChar char="Ø"/>
            </a:pPr>
            <a:r>
              <a:rPr lang="en-US" dirty="0" smtClean="0"/>
              <a:t>Some peoples strongly resist new ideas which are against their established opinion(or)</a:t>
            </a:r>
            <a:r>
              <a:rPr lang="en-US" dirty="0" err="1" smtClean="0"/>
              <a:t>treditions</a:t>
            </a:r>
            <a:r>
              <a:rPr lang="en-US" dirty="0" smtClean="0"/>
              <a:t> (or)social customs.</a:t>
            </a:r>
          </a:p>
          <a:p>
            <a:pPr algn="l">
              <a:buFont typeface="Wingdings" pitchFamily="2" charset="2"/>
              <a:buChar char="Ø"/>
            </a:pPr>
            <a:r>
              <a:rPr lang="en-US" dirty="0" smtClean="0"/>
              <a:t>They may avoid the new ideas because the feel insecure or afraid of changes in methods or situations</a:t>
            </a:r>
          </a:p>
          <a:p>
            <a:pPr algn="l">
              <a:buFont typeface="Wingdings" pitchFamily="2" charset="2"/>
              <a:buChar char="Ø"/>
            </a:pPr>
            <a:r>
              <a:rPr lang="en-US" dirty="0" smtClean="0"/>
              <a:t>The peoples are maintain their own emotions attitudes, standards. They are not ready to accept anything new changes.</a:t>
            </a:r>
            <a:endParaRPr lang="en-US" dirty="0"/>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1143000"/>
          </a:xfrm>
        </p:spPr>
        <p:txBody>
          <a:bodyPr/>
          <a:lstStyle/>
          <a:p>
            <a:pPr algn="l"/>
            <a:r>
              <a:rPr lang="en-US" dirty="0" smtClean="0"/>
              <a:t>Close mind</a:t>
            </a:r>
            <a:endParaRPr lang="en-US" dirty="0"/>
          </a:p>
        </p:txBody>
      </p:sp>
      <p:sp>
        <p:nvSpPr>
          <p:cNvPr id="3" name="Subtitle 2"/>
          <p:cNvSpPr>
            <a:spLocks noGrp="1"/>
          </p:cNvSpPr>
          <p:nvPr>
            <p:ph type="subTitle" idx="1"/>
          </p:nvPr>
        </p:nvSpPr>
        <p:spPr>
          <a:xfrm>
            <a:off x="533400" y="2133600"/>
            <a:ext cx="7854696" cy="3962400"/>
          </a:xfrm>
        </p:spPr>
        <p:txBody>
          <a:bodyPr/>
          <a:lstStyle/>
          <a:p>
            <a:pPr algn="l">
              <a:buFont typeface="Wingdings" pitchFamily="2" charset="2"/>
              <a:buChar char="Ø"/>
            </a:pPr>
            <a:r>
              <a:rPr lang="en-US" dirty="0" smtClean="0"/>
              <a:t>This is also main barrier of each and every organization</a:t>
            </a:r>
          </a:p>
          <a:p>
            <a:pPr algn="l">
              <a:buFont typeface="Wingdings" pitchFamily="2" charset="2"/>
              <a:buChar char="Ø"/>
            </a:pPr>
            <a:r>
              <a:rPr lang="en-US" dirty="0" smtClean="0"/>
              <a:t>Close minded seniors are narrow minded peoples they cannot implement new ideas.</a:t>
            </a:r>
          </a:p>
          <a:p>
            <a:pPr algn="l">
              <a:buFont typeface="Wingdings" pitchFamily="2" charset="2"/>
              <a:buChar char="Ø"/>
            </a:pPr>
            <a:r>
              <a:rPr lang="en-US" dirty="0" smtClean="0"/>
              <a:t>And they are not allowing to young employees to perform well &amp; to implement to ideas for growth of organization</a:t>
            </a:r>
            <a:endParaRPr lang="en-US" dirty="0"/>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19200"/>
          </a:xfrm>
        </p:spPr>
        <p:txBody>
          <a:bodyPr/>
          <a:lstStyle/>
          <a:p>
            <a:r>
              <a:rPr lang="en-US" dirty="0" smtClean="0"/>
              <a:t>Poor communication skills</a:t>
            </a:r>
            <a:endParaRPr lang="en-US" dirty="0"/>
          </a:p>
        </p:txBody>
      </p:sp>
      <p:sp>
        <p:nvSpPr>
          <p:cNvPr id="3" name="Subtitle 2"/>
          <p:cNvSpPr>
            <a:spLocks noGrp="1"/>
          </p:cNvSpPr>
          <p:nvPr>
            <p:ph type="subTitle" idx="1"/>
          </p:nvPr>
        </p:nvSpPr>
        <p:spPr>
          <a:xfrm>
            <a:off x="533400" y="1981200"/>
            <a:ext cx="7854696" cy="4191000"/>
          </a:xfrm>
        </p:spPr>
        <p:txBody>
          <a:bodyPr>
            <a:normAutofit/>
          </a:bodyPr>
          <a:lstStyle/>
          <a:p>
            <a:pPr algn="l">
              <a:buFont typeface="Wingdings" pitchFamily="2" charset="2"/>
              <a:buChar char="Ø"/>
            </a:pPr>
            <a:r>
              <a:rPr lang="en-US" dirty="0" smtClean="0"/>
              <a:t>Lack of skill in writing &amp; in speaking prevents a persons from framing the message properly.</a:t>
            </a:r>
          </a:p>
          <a:p>
            <a:pPr algn="l">
              <a:buFont typeface="Wingdings" pitchFamily="2" charset="2"/>
              <a:buChar char="Ø"/>
            </a:pPr>
            <a:r>
              <a:rPr lang="en-US" dirty="0" smtClean="0"/>
              <a:t>Lack of understanding</a:t>
            </a:r>
          </a:p>
          <a:p>
            <a:pPr algn="l">
              <a:buFont typeface="Wingdings" pitchFamily="2" charset="2"/>
              <a:buChar char="Ø"/>
            </a:pPr>
            <a:r>
              <a:rPr lang="en-US" dirty="0" smtClean="0"/>
              <a:t>Because of nervousness the person cannot communication orally with audience</a:t>
            </a:r>
          </a:p>
          <a:p>
            <a:pPr algn="l">
              <a:buFont typeface="Wingdings" pitchFamily="2" charset="2"/>
              <a:buChar char="Ø"/>
            </a:pPr>
            <a:r>
              <a:rPr lang="en-US" dirty="0" smtClean="0"/>
              <a:t>Because of excitement about on achievement or new idea may make a person speech incoherent.</a:t>
            </a:r>
          </a:p>
          <a:p>
            <a:pPr algn="l">
              <a:buFont typeface="Wingdings" pitchFamily="2" charset="2"/>
              <a:buChar char="Ø"/>
            </a:pPr>
            <a:r>
              <a:rPr lang="en-US" dirty="0" smtClean="0"/>
              <a:t>Lack of listening, poor reading habits.</a:t>
            </a:r>
            <a:endParaRPr lang="en-US" dirty="0"/>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143000"/>
          </a:xfrm>
        </p:spPr>
        <p:txBody>
          <a:bodyPr/>
          <a:lstStyle/>
          <a:p>
            <a:pPr algn="l"/>
            <a:r>
              <a:rPr lang="en-US" dirty="0" smtClean="0"/>
              <a:t>State of health</a:t>
            </a:r>
            <a:endParaRPr lang="en-US" dirty="0"/>
          </a:p>
        </p:txBody>
      </p:sp>
      <p:sp>
        <p:nvSpPr>
          <p:cNvPr id="3" name="Subtitle 2"/>
          <p:cNvSpPr>
            <a:spLocks noGrp="1"/>
          </p:cNvSpPr>
          <p:nvPr>
            <p:ph type="subTitle" idx="1"/>
          </p:nvPr>
        </p:nvSpPr>
        <p:spPr>
          <a:xfrm>
            <a:off x="533400" y="2133600"/>
            <a:ext cx="7854696" cy="3733800"/>
          </a:xfrm>
        </p:spPr>
        <p:txBody>
          <a:bodyPr/>
          <a:lstStyle/>
          <a:p>
            <a:pPr algn="l">
              <a:buFont typeface="Wingdings" pitchFamily="2" charset="2"/>
              <a:buChar char="Ø"/>
            </a:pPr>
            <a:r>
              <a:rPr lang="en-US" dirty="0" smtClean="0"/>
              <a:t>The human health condition can affect communication efficiency pain or fever certainly makes a persons disinclined to engage in communication.</a:t>
            </a:r>
          </a:p>
          <a:p>
            <a:pPr algn="l">
              <a:buFont typeface="Wingdings" pitchFamily="2" charset="2"/>
              <a:buChar char="Ø"/>
            </a:pPr>
            <a:r>
              <a:rPr lang="en-US" dirty="0" smtClean="0"/>
              <a:t>Perception is low when the state of health is poor.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534400" cy="1219200"/>
          </a:xfrm>
        </p:spPr>
        <p:txBody>
          <a:bodyPr>
            <a:normAutofit/>
          </a:bodyPr>
          <a:lstStyle/>
          <a:p>
            <a:pPr algn="ctr"/>
            <a:r>
              <a:rPr lang="en-US" dirty="0" smtClean="0"/>
              <a:t>Barriers of Communication</a:t>
            </a:r>
            <a:endParaRPr lang="en-US" dirty="0"/>
          </a:p>
        </p:txBody>
      </p:sp>
      <p:sp>
        <p:nvSpPr>
          <p:cNvPr id="3" name="Subtitle 2"/>
          <p:cNvSpPr>
            <a:spLocks noGrp="1"/>
          </p:cNvSpPr>
          <p:nvPr>
            <p:ph type="subTitle" idx="1"/>
          </p:nvPr>
        </p:nvSpPr>
        <p:spPr>
          <a:xfrm>
            <a:off x="533400" y="1676400"/>
            <a:ext cx="8153400" cy="4724400"/>
          </a:xfrm>
        </p:spPr>
        <p:txBody>
          <a:bodyPr>
            <a:normAutofit fontScale="55000" lnSpcReduction="20000"/>
          </a:bodyPr>
          <a:lstStyle/>
          <a:p>
            <a:pPr algn="l"/>
            <a:r>
              <a:rPr lang="en-US" sz="4800" dirty="0" smtClean="0"/>
              <a:t>No matter how good the communication system in</a:t>
            </a:r>
          </a:p>
          <a:p>
            <a:pPr algn="l"/>
            <a:r>
              <a:rPr lang="en-US" sz="4800" dirty="0" smtClean="0"/>
              <a:t>an organization is, unfortunately barriers can and</a:t>
            </a:r>
          </a:p>
          <a:p>
            <a:pPr algn="l"/>
            <a:r>
              <a:rPr lang="en-US" sz="4800" dirty="0" smtClean="0"/>
              <a:t>do often occur . These barriers are: </a:t>
            </a:r>
            <a:r>
              <a:rPr lang="en-US" sz="4800" b="1" dirty="0" smtClean="0"/>
              <a:t>(or)</a:t>
            </a:r>
          </a:p>
          <a:p>
            <a:pPr algn="l"/>
            <a:r>
              <a:rPr lang="en-US" sz="4800" dirty="0" smtClean="0"/>
              <a:t>Communication of barriers are the difficulties</a:t>
            </a:r>
          </a:p>
          <a:p>
            <a:pPr algn="l"/>
            <a:r>
              <a:rPr lang="en-US" sz="4800" dirty="0" smtClean="0"/>
              <a:t>involved in the process of communication which</a:t>
            </a:r>
          </a:p>
          <a:p>
            <a:pPr algn="l"/>
            <a:r>
              <a:rPr lang="en-US" sz="4800" dirty="0" smtClean="0"/>
              <a:t>distort the message being properly understand by</a:t>
            </a:r>
          </a:p>
          <a:p>
            <a:pPr algn="l"/>
            <a:r>
              <a:rPr lang="en-US" sz="4800" dirty="0" smtClean="0"/>
              <a:t>the receiver</a:t>
            </a:r>
          </a:p>
          <a:p>
            <a:pPr algn="l"/>
            <a:r>
              <a:rPr lang="en-US" sz="4800" dirty="0" smtClean="0"/>
              <a:t>“barriers prevent the communication from being</a:t>
            </a:r>
          </a:p>
          <a:p>
            <a:pPr algn="l"/>
            <a:r>
              <a:rPr lang="en-US" sz="4800" dirty="0" smtClean="0"/>
              <a:t>effective</a:t>
            </a:r>
            <a:r>
              <a:rPr lang="en-US" dirty="0" smtClean="0"/>
              <a:t>”.</a:t>
            </a:r>
            <a:endParaRPr lang="en-US" dirty="0"/>
          </a:p>
        </p:txBody>
      </p:sp>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143000"/>
          </a:xfrm>
        </p:spPr>
        <p:txBody>
          <a:bodyPr/>
          <a:lstStyle/>
          <a:p>
            <a:pPr algn="l"/>
            <a:r>
              <a:rPr lang="en-US" dirty="0" smtClean="0"/>
              <a:t>Continued</a:t>
            </a:r>
            <a:endParaRPr lang="en-US" dirty="0"/>
          </a:p>
        </p:txBody>
      </p:sp>
      <p:sp>
        <p:nvSpPr>
          <p:cNvPr id="3" name="Subtitle 2"/>
          <p:cNvSpPr>
            <a:spLocks noGrp="1"/>
          </p:cNvSpPr>
          <p:nvPr>
            <p:ph type="subTitle" idx="1"/>
          </p:nvPr>
        </p:nvSpPr>
        <p:spPr>
          <a:xfrm>
            <a:off x="533400" y="1905000"/>
            <a:ext cx="7854696" cy="4267200"/>
          </a:xfrm>
        </p:spPr>
        <p:txBody>
          <a:bodyPr/>
          <a:lstStyle/>
          <a:p>
            <a:pPr algn="l">
              <a:buFont typeface="Wingdings" pitchFamily="2" charset="2"/>
              <a:buChar char="Ø"/>
            </a:pPr>
            <a:r>
              <a:rPr lang="en-US" dirty="0" smtClean="0"/>
              <a:t>lack of concentration</a:t>
            </a:r>
          </a:p>
          <a:p>
            <a:pPr algn="l">
              <a:buFont typeface="Wingdings" pitchFamily="2" charset="2"/>
              <a:buChar char="Ø"/>
            </a:pPr>
            <a:r>
              <a:rPr lang="en-US" dirty="0" smtClean="0"/>
              <a:t>Attitude and bias</a:t>
            </a:r>
          </a:p>
          <a:p>
            <a:pPr algn="l">
              <a:buFont typeface="Wingdings" pitchFamily="2" charset="2"/>
              <a:buChar char="Ø"/>
            </a:pPr>
            <a:r>
              <a:rPr lang="en-US" dirty="0" smtClean="0"/>
              <a:t>Lack of self discipline</a:t>
            </a:r>
          </a:p>
          <a:p>
            <a:pPr algn="l">
              <a:buFont typeface="Wingdings" pitchFamily="2" charset="2"/>
              <a:buChar char="Ø"/>
            </a:pPr>
            <a:r>
              <a:rPr lang="en-US" dirty="0" smtClean="0"/>
              <a:t>Low emotional state</a:t>
            </a:r>
          </a:p>
          <a:p>
            <a:pPr algn="l">
              <a:buFont typeface="Wingdings" pitchFamily="2" charset="2"/>
              <a:buChar char="Ø"/>
            </a:pPr>
            <a:r>
              <a:rPr lang="en-US" dirty="0" smtClean="0"/>
              <a:t>Equally, if someone has personal problems like worries about their health or marriage, then this will probably affect them.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066800"/>
          </a:xfrm>
        </p:spPr>
        <p:txBody>
          <a:bodyPr>
            <a:normAutofit/>
          </a:bodyPr>
          <a:lstStyle/>
          <a:p>
            <a:pPr algn="l"/>
            <a:r>
              <a:rPr lang="en-US" dirty="0" smtClean="0"/>
              <a:t>3.Language/semantic</a:t>
            </a:r>
            <a:endParaRPr lang="en-US" dirty="0"/>
          </a:p>
        </p:txBody>
      </p:sp>
      <p:sp>
        <p:nvSpPr>
          <p:cNvPr id="3" name="Subtitle 2"/>
          <p:cNvSpPr>
            <a:spLocks noGrp="1"/>
          </p:cNvSpPr>
          <p:nvPr>
            <p:ph type="subTitle" idx="1"/>
          </p:nvPr>
        </p:nvSpPr>
        <p:spPr>
          <a:xfrm>
            <a:off x="533400" y="1524000"/>
            <a:ext cx="7854696" cy="4876800"/>
          </a:xfrm>
        </p:spPr>
        <p:txBody>
          <a:bodyPr>
            <a:normAutofit/>
          </a:bodyPr>
          <a:lstStyle/>
          <a:p>
            <a:pPr algn="l">
              <a:buFont typeface="Wingdings" pitchFamily="2" charset="2"/>
              <a:buChar char="Ø"/>
            </a:pPr>
            <a:r>
              <a:rPr lang="en-US" b="1" i="1" dirty="0" smtClean="0"/>
              <a:t>Semantics, or code noise, occurs when the meaning of a </a:t>
            </a:r>
            <a:r>
              <a:rPr lang="en-US" dirty="0" smtClean="0"/>
              <a:t>message to the sender differs from its meaning to the recipient.</a:t>
            </a:r>
          </a:p>
          <a:p>
            <a:pPr algn="l">
              <a:buFont typeface="Wingdings" pitchFamily="2" charset="2"/>
              <a:buChar char="Ø"/>
            </a:pPr>
            <a:r>
              <a:rPr lang="en-US" dirty="0" smtClean="0"/>
              <a:t>Too often, this may be the result of “jargon,” involving pretentious terminology or language specific to a particular profession or group.</a:t>
            </a:r>
          </a:p>
          <a:p>
            <a:pPr algn="l">
              <a:buFont typeface="Wingdings" pitchFamily="2" charset="2"/>
              <a:buChar char="Ø"/>
            </a:pPr>
            <a:r>
              <a:rPr lang="en-US" dirty="0" smtClean="0"/>
              <a:t>Unclear message</a:t>
            </a:r>
          </a:p>
          <a:p>
            <a:pPr algn="l">
              <a:buFont typeface="Wingdings" pitchFamily="2" charset="2"/>
              <a:buChar char="Ø"/>
            </a:pPr>
            <a:r>
              <a:rPr lang="en-US" dirty="0" smtClean="0"/>
              <a:t>Faulty translation</a:t>
            </a:r>
          </a:p>
          <a:p>
            <a:pPr algn="l">
              <a:buFont typeface="Wingdings" pitchFamily="2" charset="2"/>
              <a:buChar char="Ø"/>
            </a:pPr>
            <a:r>
              <a:rPr lang="en-US" dirty="0" smtClean="0"/>
              <a:t>Specialists language</a:t>
            </a:r>
          </a:p>
          <a:p>
            <a:pPr algn="l">
              <a:buFont typeface="Wingdings" pitchFamily="2" charset="2"/>
              <a:buChar char="Ø"/>
            </a:pPr>
            <a:r>
              <a:rPr lang="en-US" dirty="0" smtClean="0"/>
              <a:t>Unclassified assumptions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1143000"/>
          </a:xfrm>
        </p:spPr>
        <p:txBody>
          <a:bodyPr/>
          <a:lstStyle/>
          <a:p>
            <a:pPr algn="l"/>
            <a:r>
              <a:rPr lang="en-US" dirty="0" smtClean="0"/>
              <a:t>Message related barrier</a:t>
            </a:r>
            <a:endParaRPr lang="en-US" dirty="0"/>
          </a:p>
        </p:txBody>
      </p:sp>
      <p:sp>
        <p:nvSpPr>
          <p:cNvPr id="3" name="Subtitle 2"/>
          <p:cNvSpPr>
            <a:spLocks noGrp="1"/>
          </p:cNvSpPr>
          <p:nvPr>
            <p:ph type="subTitle" idx="1"/>
          </p:nvPr>
        </p:nvSpPr>
        <p:spPr>
          <a:xfrm>
            <a:off x="533400" y="2438400"/>
            <a:ext cx="7854696" cy="4038600"/>
          </a:xfrm>
        </p:spPr>
        <p:txBody>
          <a:bodyPr/>
          <a:lstStyle/>
          <a:p>
            <a:pPr algn="l"/>
            <a:r>
              <a:rPr lang="en-US" dirty="0" smtClean="0"/>
              <a:t>If your message is too lengthy, disorganized, or contains errors, you can expect the message to be misunderstood and misinterpreted. Use of poor verbal and body language can also confuse the message.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143000"/>
          </a:xfrm>
        </p:spPr>
        <p:txBody>
          <a:bodyPr/>
          <a:lstStyle/>
          <a:p>
            <a:pPr algn="l"/>
            <a:r>
              <a:rPr lang="en-US" dirty="0" smtClean="0"/>
              <a:t>4.Organizational barrier</a:t>
            </a:r>
            <a:endParaRPr lang="en-US" dirty="0"/>
          </a:p>
        </p:txBody>
      </p:sp>
      <p:sp>
        <p:nvSpPr>
          <p:cNvPr id="3" name="Subtitle 2"/>
          <p:cNvSpPr>
            <a:spLocks noGrp="1"/>
          </p:cNvSpPr>
          <p:nvPr>
            <p:ph type="subTitle" idx="1"/>
          </p:nvPr>
        </p:nvSpPr>
        <p:spPr>
          <a:xfrm>
            <a:off x="533400" y="1905000"/>
            <a:ext cx="7854696" cy="4724400"/>
          </a:xfrm>
        </p:spPr>
        <p:txBody>
          <a:bodyPr>
            <a:normAutofit/>
          </a:bodyPr>
          <a:lstStyle/>
          <a:p>
            <a:pPr algn="l">
              <a:buFont typeface="Wingdings" pitchFamily="2" charset="2"/>
              <a:buChar char="Ø"/>
            </a:pPr>
            <a:r>
              <a:rPr lang="en-US" dirty="0" smtClean="0"/>
              <a:t>In organization the manager sends information through circular, notice, letter etc….</a:t>
            </a:r>
          </a:p>
          <a:p>
            <a:pPr algn="l">
              <a:buFont typeface="Wingdings" pitchFamily="2" charset="2"/>
              <a:buChar char="Ø"/>
            </a:pPr>
            <a:r>
              <a:rPr lang="en-US" dirty="0" smtClean="0"/>
              <a:t>In organization many of the employees they may not understand the lengthy messages if they ask the seniors will never answer properly out of 100 only 20% of the information will be acquired.</a:t>
            </a:r>
          </a:p>
          <a:p>
            <a:pPr algn="l">
              <a:buFont typeface="Wingdings" pitchFamily="2" charset="2"/>
              <a:buChar char="Ø"/>
            </a:pPr>
            <a:r>
              <a:rPr lang="en-US" dirty="0" smtClean="0"/>
              <a:t>In organizations the seniors will not take much interest to the circular and all.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1600200"/>
          </a:xfrm>
        </p:spPr>
        <p:txBody>
          <a:bodyPr/>
          <a:lstStyle/>
          <a:p>
            <a:pPr algn="l"/>
            <a:r>
              <a:rPr lang="en-US" dirty="0" smtClean="0"/>
              <a:t>Continued</a:t>
            </a:r>
            <a:endParaRPr lang="en-US" dirty="0"/>
          </a:p>
        </p:txBody>
      </p:sp>
      <p:sp>
        <p:nvSpPr>
          <p:cNvPr id="3" name="Subtitle 2"/>
          <p:cNvSpPr>
            <a:spLocks noGrp="1"/>
          </p:cNvSpPr>
          <p:nvPr>
            <p:ph type="subTitle" idx="1"/>
          </p:nvPr>
        </p:nvSpPr>
        <p:spPr>
          <a:xfrm>
            <a:off x="533400" y="2743200"/>
            <a:ext cx="7854696" cy="3505200"/>
          </a:xfrm>
        </p:spPr>
        <p:txBody>
          <a:bodyPr>
            <a:normAutofit lnSpcReduction="10000"/>
          </a:bodyPr>
          <a:lstStyle/>
          <a:p>
            <a:pPr algn="l">
              <a:buFont typeface="Wingdings" pitchFamily="2" charset="2"/>
              <a:buChar char="Ø"/>
            </a:pPr>
            <a:r>
              <a:rPr lang="en-US" dirty="0" smtClean="0"/>
              <a:t>In downward communication the subordinate may not get exact information. Because of</a:t>
            </a:r>
          </a:p>
          <a:p>
            <a:pPr algn="l">
              <a:buFont typeface="Wingdings" pitchFamily="2" charset="2"/>
              <a:buChar char="Ø"/>
            </a:pPr>
            <a:r>
              <a:rPr lang="en-US" dirty="0" smtClean="0"/>
              <a:t>superior ‘s carelessness.</a:t>
            </a:r>
          </a:p>
          <a:p>
            <a:pPr algn="l">
              <a:buFont typeface="Wingdings" pitchFamily="2" charset="2"/>
              <a:buChar char="Ø"/>
            </a:pPr>
            <a:r>
              <a:rPr lang="en-US" dirty="0" smtClean="0"/>
              <a:t>In upward communication the subordinate passes information to the superior but that(100%) information will not be transferred to the superior. As a result, the managers will edit the unwanted information than finally they will send the exact message.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19200"/>
          </a:xfrm>
        </p:spPr>
        <p:txBody>
          <a:bodyPr/>
          <a:lstStyle/>
          <a:p>
            <a:pPr algn="l"/>
            <a:r>
              <a:rPr lang="en-US" dirty="0" smtClean="0"/>
              <a:t>4. Organizational barriers:</a:t>
            </a:r>
            <a:endParaRPr lang="en-US" dirty="0"/>
          </a:p>
        </p:txBody>
      </p:sp>
      <p:sp>
        <p:nvSpPr>
          <p:cNvPr id="3" name="Subtitle 2"/>
          <p:cNvSpPr>
            <a:spLocks noGrp="1"/>
          </p:cNvSpPr>
          <p:nvPr>
            <p:ph type="subTitle" idx="1"/>
          </p:nvPr>
        </p:nvSpPr>
        <p:spPr>
          <a:xfrm>
            <a:off x="533400" y="1981200"/>
            <a:ext cx="7854696" cy="4191000"/>
          </a:xfrm>
        </p:spPr>
        <p:txBody>
          <a:bodyPr>
            <a:normAutofit/>
          </a:bodyPr>
          <a:lstStyle/>
          <a:p>
            <a:pPr algn="l">
              <a:buFont typeface="Wingdings" pitchFamily="2" charset="2"/>
              <a:buChar char="Ø"/>
            </a:pPr>
            <a:r>
              <a:rPr lang="en-US" dirty="0" smtClean="0"/>
              <a:t>Status relationship (</a:t>
            </a:r>
            <a:r>
              <a:rPr lang="en-US" dirty="0" err="1" smtClean="0"/>
              <a:t>higherarchies</a:t>
            </a:r>
            <a:r>
              <a:rPr lang="en-US" dirty="0" smtClean="0"/>
              <a:t>)</a:t>
            </a:r>
          </a:p>
          <a:p>
            <a:pPr algn="l">
              <a:buFont typeface="Wingdings" pitchFamily="2" charset="2"/>
              <a:buChar char="Ø"/>
            </a:pPr>
            <a:r>
              <a:rPr lang="en-US" dirty="0" smtClean="0"/>
              <a:t>One way flow</a:t>
            </a:r>
          </a:p>
          <a:p>
            <a:pPr algn="l">
              <a:buFont typeface="Wingdings" pitchFamily="2" charset="2"/>
              <a:buChar char="Ø"/>
            </a:pPr>
            <a:r>
              <a:rPr lang="en-US" dirty="0" smtClean="0"/>
              <a:t>Organization structure</a:t>
            </a:r>
          </a:p>
          <a:p>
            <a:pPr algn="l">
              <a:buFont typeface="Wingdings" pitchFamily="2" charset="2"/>
              <a:buChar char="Ø"/>
            </a:pPr>
            <a:r>
              <a:rPr lang="en-US" dirty="0" smtClean="0"/>
              <a:t>Rules and regulations</a:t>
            </a:r>
          </a:p>
          <a:p>
            <a:pPr algn="l">
              <a:buFont typeface="Wingdings" pitchFamily="2" charset="2"/>
              <a:buChar char="Ø"/>
            </a:pPr>
            <a:r>
              <a:rPr lang="en-US" dirty="0" smtClean="0"/>
              <a:t>Distance barriers</a:t>
            </a:r>
          </a:p>
          <a:p>
            <a:pPr algn="l">
              <a:buFont typeface="Wingdings" pitchFamily="2" charset="2"/>
              <a:buChar char="Ø"/>
            </a:pPr>
            <a:r>
              <a:rPr lang="en-US" dirty="0" smtClean="0"/>
              <a:t>Physical barriers</a:t>
            </a:r>
          </a:p>
          <a:p>
            <a:pPr algn="l">
              <a:buFont typeface="Wingdings" pitchFamily="2" charset="2"/>
              <a:buChar char="Ø"/>
            </a:pPr>
            <a:r>
              <a:rPr lang="en-US" dirty="0" smtClean="0"/>
              <a:t>Mechanical barriers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371600"/>
          </a:xfrm>
        </p:spPr>
        <p:txBody>
          <a:bodyPr/>
          <a:lstStyle/>
          <a:p>
            <a:pPr algn="l"/>
            <a:r>
              <a:rPr lang="en-US" dirty="0" smtClean="0"/>
              <a:t>5. Cross-cultural barrier</a:t>
            </a:r>
            <a:endParaRPr lang="en-US" dirty="0"/>
          </a:p>
        </p:txBody>
      </p:sp>
      <p:sp>
        <p:nvSpPr>
          <p:cNvPr id="3" name="Subtitle 2"/>
          <p:cNvSpPr>
            <a:spLocks noGrp="1"/>
          </p:cNvSpPr>
          <p:nvPr>
            <p:ph type="subTitle" idx="1"/>
          </p:nvPr>
        </p:nvSpPr>
        <p:spPr>
          <a:xfrm>
            <a:off x="533400" y="2438400"/>
            <a:ext cx="7854696" cy="3581400"/>
          </a:xfrm>
        </p:spPr>
        <p:txBody>
          <a:bodyPr/>
          <a:lstStyle/>
          <a:p>
            <a:pPr algn="l">
              <a:buFont typeface="Wingdings" pitchFamily="2" charset="2"/>
              <a:buChar char="Ø"/>
            </a:pPr>
            <a:r>
              <a:rPr lang="en-US" dirty="0" smtClean="0"/>
              <a:t>We communicate the way we are raised in particular culture and learnt its language, rules, and norms. Different cultures (and sub  cultures)may have different rules and norms. Understanding the other's culture facilitates cross-cultural communication.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8763000" cy="1447800"/>
          </a:xfrm>
        </p:spPr>
        <p:txBody>
          <a:bodyPr>
            <a:normAutofit fontScale="90000"/>
          </a:bodyPr>
          <a:lstStyle/>
          <a:p>
            <a:pPr algn="l"/>
            <a:r>
              <a:rPr lang="en-US" dirty="0" smtClean="0"/>
              <a:t>Different languages And cultures</a:t>
            </a:r>
            <a:endParaRPr lang="en-US" dirty="0"/>
          </a:p>
        </p:txBody>
      </p:sp>
      <p:sp>
        <p:nvSpPr>
          <p:cNvPr id="3" name="Subtitle 2"/>
          <p:cNvSpPr>
            <a:spLocks noGrp="1"/>
          </p:cNvSpPr>
          <p:nvPr>
            <p:ph type="subTitle" idx="1"/>
          </p:nvPr>
        </p:nvSpPr>
        <p:spPr>
          <a:xfrm>
            <a:off x="533400" y="2286000"/>
            <a:ext cx="7854696" cy="3886200"/>
          </a:xfrm>
        </p:spPr>
        <p:txBody>
          <a:bodyPr>
            <a:normAutofit/>
          </a:bodyPr>
          <a:lstStyle/>
          <a:p>
            <a:pPr algn="l">
              <a:buFont typeface="Wingdings" pitchFamily="2" charset="2"/>
              <a:buChar char="Ø"/>
            </a:pPr>
            <a:r>
              <a:rPr lang="en-US" dirty="0" smtClean="0"/>
              <a:t>Different languages and cultures represent national barrier which is particularly important for organizations involved in overseas (Proper usage and pronunciation) business.</a:t>
            </a:r>
          </a:p>
          <a:p>
            <a:pPr algn="l">
              <a:buFont typeface="Wingdings" pitchFamily="2" charset="2"/>
              <a:buChar char="Ø"/>
            </a:pPr>
            <a:r>
              <a:rPr lang="en-US" dirty="0" smtClean="0"/>
              <a:t>Staff shortages are another factor which frequently causes communication difficulties for an organization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371600"/>
          </a:xfrm>
        </p:spPr>
        <p:txBody>
          <a:bodyPr>
            <a:normAutofit fontScale="90000"/>
          </a:bodyPr>
          <a:lstStyle/>
          <a:p>
            <a:pPr algn="l"/>
            <a:r>
              <a:rPr lang="en-US" dirty="0" smtClean="0"/>
              <a:t>CULTURAL CONFLICTS IN WORK PLACE</a:t>
            </a:r>
            <a:endParaRPr lang="en-US" dirty="0"/>
          </a:p>
        </p:txBody>
      </p:sp>
      <p:sp>
        <p:nvSpPr>
          <p:cNvPr id="3" name="Subtitle 2"/>
          <p:cNvSpPr>
            <a:spLocks noGrp="1"/>
          </p:cNvSpPr>
          <p:nvPr>
            <p:ph type="subTitle" idx="1"/>
          </p:nvPr>
        </p:nvSpPr>
        <p:spPr>
          <a:xfrm>
            <a:off x="533400" y="2057400"/>
            <a:ext cx="7854696" cy="4267200"/>
          </a:xfrm>
        </p:spPr>
        <p:txBody>
          <a:bodyPr>
            <a:normAutofit/>
          </a:bodyPr>
          <a:lstStyle/>
          <a:p>
            <a:pPr algn="l">
              <a:buFont typeface="Wingdings" pitchFamily="2" charset="2"/>
              <a:buChar char="Ø"/>
            </a:pPr>
            <a:r>
              <a:rPr lang="en-US" dirty="0" smtClean="0"/>
              <a:t>Cultural conflicts arise because of the differences in values and norms of behavior of people from different cultures.</a:t>
            </a:r>
          </a:p>
          <a:p>
            <a:pPr algn="l">
              <a:buFont typeface="Wingdings" pitchFamily="2" charset="2"/>
              <a:buChar char="Ø"/>
            </a:pPr>
            <a:r>
              <a:rPr lang="en-US" dirty="0" smtClean="0"/>
              <a:t>A person acts according to the values and norms of his or her culture; another person holding a different worldview might interpret his or her behavior from an opposite standpoint.</a:t>
            </a:r>
          </a:p>
          <a:p>
            <a:pPr algn="l">
              <a:buFont typeface="Wingdings" pitchFamily="2" charset="2"/>
              <a:buChar char="Ø"/>
            </a:pPr>
            <a:r>
              <a:rPr lang="en-US" dirty="0" smtClean="0"/>
              <a:t>This situation creates misunderstanding and can lead to conflicts.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1219200"/>
          </a:xfrm>
        </p:spPr>
        <p:txBody>
          <a:bodyPr>
            <a:normAutofit fontScale="90000"/>
          </a:bodyPr>
          <a:lstStyle/>
          <a:p>
            <a:pPr algn="l"/>
            <a:r>
              <a:rPr lang="en-US" dirty="0" smtClean="0"/>
              <a:t>Learning about other cultures</a:t>
            </a:r>
            <a:endParaRPr lang="en-US" dirty="0"/>
          </a:p>
        </p:txBody>
      </p:sp>
      <p:sp>
        <p:nvSpPr>
          <p:cNvPr id="3" name="Subtitle 2"/>
          <p:cNvSpPr>
            <a:spLocks noGrp="1"/>
          </p:cNvSpPr>
          <p:nvPr>
            <p:ph type="subTitle" idx="1"/>
          </p:nvPr>
        </p:nvSpPr>
        <p:spPr>
          <a:xfrm>
            <a:off x="533400" y="2514600"/>
            <a:ext cx="7854696" cy="3505200"/>
          </a:xfrm>
        </p:spPr>
        <p:txBody>
          <a:bodyPr/>
          <a:lstStyle/>
          <a:p>
            <a:pPr algn="l">
              <a:buFont typeface="Wingdings" pitchFamily="2" charset="2"/>
              <a:buChar char="Ø"/>
            </a:pPr>
            <a:r>
              <a:rPr lang="en-US" dirty="0" smtClean="0"/>
              <a:t>People can prevent cross-cultural conflicts by learning about cultures that they come in contact with. This knowledge can be obtained through training programs, general reading, talking to people from different cultures, and learning from past experience.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686800" cy="1066800"/>
          </a:xfrm>
        </p:spPr>
        <p:txBody>
          <a:bodyPr>
            <a:normAutofit/>
          </a:bodyPr>
          <a:lstStyle/>
          <a:p>
            <a:pPr algn="l"/>
            <a:r>
              <a:rPr lang="en-US" sz="4400" dirty="0" smtClean="0"/>
              <a:t>Types of Barriers in Communication:-</a:t>
            </a:r>
            <a:endParaRPr lang="en-US" sz="4400" dirty="0"/>
          </a:p>
        </p:txBody>
      </p:sp>
      <p:sp>
        <p:nvSpPr>
          <p:cNvPr id="3" name="Subtitle 2"/>
          <p:cNvSpPr>
            <a:spLocks noGrp="1"/>
          </p:cNvSpPr>
          <p:nvPr>
            <p:ph type="subTitle" idx="1"/>
          </p:nvPr>
        </p:nvSpPr>
        <p:spPr>
          <a:xfrm>
            <a:off x="533400" y="1676400"/>
            <a:ext cx="7854696" cy="4648200"/>
          </a:xfrm>
        </p:spPr>
        <p:txBody>
          <a:bodyPr>
            <a:normAutofit/>
          </a:bodyPr>
          <a:lstStyle/>
          <a:p>
            <a:pPr algn="l"/>
            <a:r>
              <a:rPr lang="en-US" sz="3600" dirty="0" smtClean="0"/>
              <a:t>1. Physical</a:t>
            </a:r>
          </a:p>
          <a:p>
            <a:pPr algn="l"/>
            <a:r>
              <a:rPr lang="en-US" sz="3600" dirty="0" smtClean="0"/>
              <a:t>2. Psychological n physiological</a:t>
            </a:r>
          </a:p>
          <a:p>
            <a:pPr algn="l"/>
            <a:r>
              <a:rPr lang="en-US" sz="3600" dirty="0" smtClean="0"/>
              <a:t>3.Language/semantic</a:t>
            </a:r>
          </a:p>
          <a:p>
            <a:pPr algn="l"/>
            <a:r>
              <a:rPr lang="en-US" sz="3600" dirty="0" smtClean="0"/>
              <a:t>4.Organizational structure barrier</a:t>
            </a:r>
          </a:p>
          <a:p>
            <a:pPr algn="l"/>
            <a:r>
              <a:rPr lang="en-US" sz="3600" dirty="0" smtClean="0"/>
              <a:t>5.Cross-cultural Barriers</a:t>
            </a:r>
          </a:p>
          <a:p>
            <a:pPr algn="l"/>
            <a:endParaRPr lang="en-US" sz="3600" dirty="0" smtClean="0"/>
          </a:p>
          <a:p>
            <a:pPr algn="l"/>
            <a:r>
              <a:rPr lang="en-US" sz="3600" dirty="0" smtClean="0"/>
              <a:t>        Overcoming barriers</a:t>
            </a:r>
            <a:endParaRPr lang="en-US" sz="3600" dirty="0"/>
          </a:p>
        </p:txBody>
      </p:sp>
    </p:spTree>
  </p:cSld>
  <p:clrMapOvr>
    <a:masterClrMapping/>
  </p:clrMapOvr>
  <p:transition spd="med">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1143000"/>
          </a:xfrm>
        </p:spPr>
        <p:txBody>
          <a:bodyPr/>
          <a:lstStyle/>
          <a:p>
            <a:pPr algn="l"/>
            <a:r>
              <a:rPr lang="en-US" dirty="0" smtClean="0"/>
              <a:t>Discrimination</a:t>
            </a:r>
            <a:endParaRPr lang="en-US" dirty="0"/>
          </a:p>
        </p:txBody>
      </p:sp>
      <p:sp>
        <p:nvSpPr>
          <p:cNvPr id="3" name="Subtitle 2"/>
          <p:cNvSpPr>
            <a:spLocks noGrp="1"/>
          </p:cNvSpPr>
          <p:nvPr>
            <p:ph type="subTitle" idx="1"/>
          </p:nvPr>
        </p:nvSpPr>
        <p:spPr>
          <a:xfrm>
            <a:off x="533400" y="2590800"/>
            <a:ext cx="7854696" cy="2390336"/>
          </a:xfrm>
        </p:spPr>
        <p:txBody>
          <a:bodyPr/>
          <a:lstStyle/>
          <a:p>
            <a:pPr algn="l">
              <a:buFont typeface="Wingdings" pitchFamily="2" charset="2"/>
              <a:buChar char="Ø"/>
            </a:pPr>
            <a:r>
              <a:rPr lang="en-US" dirty="0" smtClean="0"/>
              <a:t>Cultural conflicts lead to Discrimination toward or against a person or group is the prejudicial treatment of them based on certain characteristics.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676400"/>
          </a:xfrm>
        </p:spPr>
        <p:txBody>
          <a:bodyPr>
            <a:normAutofit fontScale="90000"/>
          </a:bodyPr>
          <a:lstStyle/>
          <a:p>
            <a:pPr algn="l"/>
            <a:r>
              <a:rPr lang="en-US" dirty="0" smtClean="0"/>
              <a:t>Dealing with Discrimination in the Workplace</a:t>
            </a:r>
            <a:endParaRPr lang="en-US" dirty="0"/>
          </a:p>
        </p:txBody>
      </p:sp>
      <p:sp>
        <p:nvSpPr>
          <p:cNvPr id="3" name="Subtitle 2"/>
          <p:cNvSpPr>
            <a:spLocks noGrp="1"/>
          </p:cNvSpPr>
          <p:nvPr>
            <p:ph type="subTitle" idx="1"/>
          </p:nvPr>
        </p:nvSpPr>
        <p:spPr>
          <a:xfrm>
            <a:off x="533400" y="2743200"/>
            <a:ext cx="7854696" cy="3581400"/>
          </a:xfrm>
        </p:spPr>
        <p:txBody>
          <a:bodyPr/>
          <a:lstStyle/>
          <a:p>
            <a:pPr algn="l">
              <a:buFont typeface="Wingdings" pitchFamily="2" charset="2"/>
              <a:buChar char="Ø"/>
            </a:pPr>
            <a:r>
              <a:rPr lang="en-US" dirty="0" smtClean="0"/>
              <a:t>In the last few years, charges of gender discrimination (man vs. woman) in the workplace have increased. Racial bias, while no longer the most common complaint among employees, remains a problem, as does age discrimination.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371600"/>
          </a:xfrm>
        </p:spPr>
        <p:txBody>
          <a:bodyPr>
            <a:normAutofit fontScale="90000"/>
          </a:bodyPr>
          <a:lstStyle/>
          <a:p>
            <a:pPr algn="l"/>
            <a:r>
              <a:rPr lang="en-US" dirty="0" smtClean="0"/>
              <a:t>Dealing With Discrimination At Workplace</a:t>
            </a:r>
            <a:endParaRPr lang="en-US" dirty="0"/>
          </a:p>
        </p:txBody>
      </p:sp>
      <p:sp>
        <p:nvSpPr>
          <p:cNvPr id="3" name="Subtitle 2"/>
          <p:cNvSpPr>
            <a:spLocks noGrp="1"/>
          </p:cNvSpPr>
          <p:nvPr>
            <p:ph type="subTitle" idx="1"/>
          </p:nvPr>
        </p:nvSpPr>
        <p:spPr>
          <a:xfrm>
            <a:off x="533400" y="2514600"/>
            <a:ext cx="7854696" cy="3505200"/>
          </a:xfrm>
        </p:spPr>
        <p:txBody>
          <a:bodyPr/>
          <a:lstStyle/>
          <a:p>
            <a:pPr algn="l">
              <a:buFont typeface="Wingdings" pitchFamily="2" charset="2"/>
              <a:buChar char="Ø"/>
            </a:pPr>
            <a:r>
              <a:rPr lang="en-US" dirty="0" smtClean="0"/>
              <a:t>Dealing effectively with discrimination is a two fold process:</a:t>
            </a:r>
          </a:p>
          <a:p>
            <a:pPr algn="l">
              <a:buFont typeface="Wingdings" pitchFamily="2" charset="2"/>
              <a:buChar char="Ø"/>
            </a:pPr>
            <a:r>
              <a:rPr lang="en-US" dirty="0" smtClean="0"/>
              <a:t>Become knowledgeable with regard to anti discrimination laws,</a:t>
            </a:r>
          </a:p>
          <a:p>
            <a:pPr algn="l">
              <a:buFont typeface="Wingdings" pitchFamily="2" charset="2"/>
              <a:buChar char="Ø"/>
            </a:pPr>
            <a:r>
              <a:rPr lang="en-US" dirty="0" smtClean="0"/>
              <a:t>Pay close attention to what's happening in your company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219200"/>
          </a:xfrm>
        </p:spPr>
        <p:txBody>
          <a:bodyPr/>
          <a:lstStyle/>
          <a:p>
            <a:pPr algn="l"/>
            <a:r>
              <a:rPr lang="en-US" dirty="0" smtClean="0"/>
              <a:t>Gender Stereo Typing</a:t>
            </a:r>
            <a:endParaRPr lang="en-US" dirty="0"/>
          </a:p>
        </p:txBody>
      </p:sp>
      <p:sp>
        <p:nvSpPr>
          <p:cNvPr id="3" name="Subtitle 2"/>
          <p:cNvSpPr>
            <a:spLocks noGrp="1"/>
          </p:cNvSpPr>
          <p:nvPr>
            <p:ph type="subTitle" idx="1"/>
          </p:nvPr>
        </p:nvSpPr>
        <p:spPr>
          <a:xfrm>
            <a:off x="533400" y="1676400"/>
            <a:ext cx="7854696" cy="4800600"/>
          </a:xfrm>
        </p:spPr>
        <p:txBody>
          <a:bodyPr>
            <a:normAutofit/>
          </a:bodyPr>
          <a:lstStyle/>
          <a:p>
            <a:pPr algn="l">
              <a:buFont typeface="Wingdings" pitchFamily="2" charset="2"/>
              <a:buChar char="Ø"/>
            </a:pPr>
            <a:r>
              <a:rPr lang="en-US" dirty="0" smtClean="0"/>
              <a:t>Sexual differences have been used to justify different roles for men and women, in some cases giving rise to claims of primary and secondary roles.</a:t>
            </a:r>
          </a:p>
          <a:p>
            <a:pPr algn="l">
              <a:buFont typeface="Wingdings" pitchFamily="2" charset="2"/>
              <a:buChar char="Ø"/>
            </a:pPr>
            <a:r>
              <a:rPr lang="en-US" dirty="0" smtClean="0"/>
              <a:t>The united nations had concluded that women often experience a "glass ceiling“ and that there are no societies in which women enjoy the same opportunities as men. The term "glass ceiling" is used to describe a perceived barrier to advancement in employment based on discrimination, especially sex Discrimination.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1295400"/>
          </a:xfrm>
        </p:spPr>
        <p:txBody>
          <a:bodyPr/>
          <a:lstStyle/>
          <a:p>
            <a:pPr algn="l"/>
            <a:r>
              <a:rPr lang="en-US" dirty="0" smtClean="0"/>
              <a:t>Language discrimination</a:t>
            </a:r>
            <a:endParaRPr lang="en-US" dirty="0"/>
          </a:p>
        </p:txBody>
      </p:sp>
      <p:sp>
        <p:nvSpPr>
          <p:cNvPr id="3" name="Subtitle 2"/>
          <p:cNvSpPr>
            <a:spLocks noGrp="1"/>
          </p:cNvSpPr>
          <p:nvPr>
            <p:ph type="subTitle" idx="1"/>
          </p:nvPr>
        </p:nvSpPr>
        <p:spPr>
          <a:xfrm>
            <a:off x="533400" y="2286000"/>
            <a:ext cx="7854696" cy="4114800"/>
          </a:xfrm>
        </p:spPr>
        <p:txBody>
          <a:bodyPr>
            <a:normAutofit/>
          </a:bodyPr>
          <a:lstStyle/>
          <a:p>
            <a:pPr algn="l">
              <a:buFont typeface="Wingdings" pitchFamily="2" charset="2"/>
              <a:buChar char="Ø"/>
            </a:pPr>
            <a:r>
              <a:rPr lang="en-US" dirty="0" smtClean="0"/>
              <a:t>Diversity of language is protected and respected by most nations who value cultural diversity. However, people are sometimes subjected to different treatment because their preferred language is associated with a</a:t>
            </a:r>
          </a:p>
          <a:p>
            <a:pPr algn="l"/>
            <a:r>
              <a:rPr lang="en-US" dirty="0" smtClean="0"/>
              <a:t>particular group, class or category. Discrimination exists if there is prejudicial treatment against a person or a group of people who speak a particular language or dialect.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7851648" cy="1066800"/>
          </a:xfrm>
        </p:spPr>
        <p:txBody>
          <a:bodyPr/>
          <a:lstStyle/>
          <a:p>
            <a:pPr algn="l"/>
            <a:r>
              <a:rPr lang="en-US" dirty="0" smtClean="0"/>
              <a:t>Disability Discrimination</a:t>
            </a:r>
            <a:endParaRPr lang="en-US" dirty="0"/>
          </a:p>
        </p:txBody>
      </p:sp>
      <p:sp>
        <p:nvSpPr>
          <p:cNvPr id="3" name="Subtitle 2"/>
          <p:cNvSpPr>
            <a:spLocks noGrp="1"/>
          </p:cNvSpPr>
          <p:nvPr>
            <p:ph type="subTitle" idx="1"/>
          </p:nvPr>
        </p:nvSpPr>
        <p:spPr>
          <a:xfrm>
            <a:off x="533400" y="2667000"/>
            <a:ext cx="7854696" cy="3505200"/>
          </a:xfrm>
        </p:spPr>
        <p:txBody>
          <a:bodyPr/>
          <a:lstStyle/>
          <a:p>
            <a:pPr algn="l">
              <a:buFont typeface="Wingdings" pitchFamily="2" charset="2"/>
              <a:buChar char="Ø"/>
            </a:pPr>
            <a:r>
              <a:rPr lang="en-US" dirty="0" smtClean="0"/>
              <a:t>People with disabilities face discrimination in all levels of society. The attitude that disabled individuals are inferior to nondisabled individuals is called </a:t>
            </a:r>
            <a:r>
              <a:rPr lang="en-US" dirty="0" err="1" smtClean="0"/>
              <a:t>ableism</a:t>
            </a: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1371600"/>
          </a:xfrm>
        </p:spPr>
        <p:txBody>
          <a:bodyPr/>
          <a:lstStyle/>
          <a:p>
            <a:pPr algn="l">
              <a:buFont typeface="Wingdings" pitchFamily="2" charset="2"/>
              <a:buChar char="q"/>
            </a:pPr>
            <a:r>
              <a:rPr lang="en-US" dirty="0" smtClean="0"/>
              <a:t> Overcoming barriers</a:t>
            </a:r>
            <a:endParaRPr lang="en-US" dirty="0"/>
          </a:p>
        </p:txBody>
      </p:sp>
      <p:sp>
        <p:nvSpPr>
          <p:cNvPr id="3" name="Subtitle 2"/>
          <p:cNvSpPr>
            <a:spLocks noGrp="1"/>
          </p:cNvSpPr>
          <p:nvPr>
            <p:ph type="subTitle" idx="1"/>
          </p:nvPr>
        </p:nvSpPr>
        <p:spPr>
          <a:xfrm>
            <a:off x="533400" y="1905000"/>
            <a:ext cx="7854696" cy="4648200"/>
          </a:xfrm>
        </p:spPr>
        <p:txBody>
          <a:bodyPr>
            <a:normAutofit/>
          </a:bodyPr>
          <a:lstStyle/>
          <a:p>
            <a:pPr algn="l">
              <a:buFont typeface="Wingdings" pitchFamily="2" charset="2"/>
              <a:buChar char="Ø"/>
            </a:pPr>
            <a:r>
              <a:rPr lang="en-US" dirty="0" smtClean="0"/>
              <a:t>Constant organizational efforts is need </a:t>
            </a:r>
            <a:r>
              <a:rPr lang="en-US" dirty="0" smtClean="0"/>
              <a:t>to overcome </a:t>
            </a:r>
            <a:r>
              <a:rPr lang="en-US" dirty="0" smtClean="0"/>
              <a:t>the barriers which are unconsciously built up by different people in the organization.</a:t>
            </a:r>
          </a:p>
          <a:p>
            <a:pPr algn="l">
              <a:buFont typeface="Wingdings" pitchFamily="2" charset="2"/>
              <a:buChar char="Ø"/>
            </a:pPr>
            <a:r>
              <a:rPr lang="en-US" dirty="0" smtClean="0"/>
              <a:t>Health Centers:- many organizations provide medical aid, gymnasium and recreation for the staff in an effort to keep down stress level.</a:t>
            </a:r>
          </a:p>
          <a:p>
            <a:pPr algn="l">
              <a:buFont typeface="Wingdings" pitchFamily="2" charset="2"/>
              <a:buChar char="Ø"/>
            </a:pPr>
            <a:r>
              <a:rPr lang="en-US" dirty="0" smtClean="0"/>
              <a:t>Regulation like compulsory vacation after a certain number of months/years are also meant to ensure that employees avoid stress and fatigue.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1371600"/>
          </a:xfrm>
        </p:spPr>
        <p:txBody>
          <a:bodyPr/>
          <a:lstStyle/>
          <a:p>
            <a:pPr algn="l"/>
            <a:r>
              <a:rPr lang="en-US" dirty="0" err="1" smtClean="0"/>
              <a:t>Contd</a:t>
            </a:r>
            <a:r>
              <a:rPr lang="en-US" dirty="0" smtClean="0"/>
              <a:t>……</a:t>
            </a:r>
            <a:endParaRPr lang="en-US" dirty="0"/>
          </a:p>
        </p:txBody>
      </p:sp>
      <p:sp>
        <p:nvSpPr>
          <p:cNvPr id="3" name="Subtitle 2"/>
          <p:cNvSpPr>
            <a:spLocks noGrp="1"/>
          </p:cNvSpPr>
          <p:nvPr>
            <p:ph type="subTitle" idx="1"/>
          </p:nvPr>
        </p:nvSpPr>
        <p:spPr>
          <a:xfrm>
            <a:off x="533400" y="2438400"/>
            <a:ext cx="7854696" cy="2542736"/>
          </a:xfrm>
        </p:spPr>
        <p:txBody>
          <a:bodyPr>
            <a:normAutofit/>
          </a:bodyPr>
          <a:lstStyle/>
          <a:p>
            <a:pPr algn="l">
              <a:buFont typeface="Wingdings" pitchFamily="2" charset="2"/>
              <a:buChar char="Ø"/>
            </a:pPr>
            <a:r>
              <a:rPr lang="en-US" dirty="0" smtClean="0"/>
              <a:t>Semantic and language barriers can be overcome only by being careful with the use of language &amp; by using words which have clear meaning, by using short and simple sentence, and also by using visual aid whenever possible.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95400"/>
          </a:xfrm>
        </p:spPr>
        <p:txBody>
          <a:bodyPr>
            <a:normAutofit fontScale="90000"/>
          </a:bodyPr>
          <a:lstStyle/>
          <a:p>
            <a:pPr algn="l"/>
            <a:r>
              <a:rPr lang="en-US" dirty="0" smtClean="0"/>
              <a:t>6.Barriers related to the</a:t>
            </a:r>
            <a:br>
              <a:rPr lang="en-US" dirty="0" smtClean="0"/>
            </a:br>
            <a:r>
              <a:rPr lang="en-US" dirty="0" smtClean="0"/>
              <a:t>communicator</a:t>
            </a:r>
            <a:endParaRPr lang="en-US" dirty="0"/>
          </a:p>
        </p:txBody>
      </p:sp>
      <p:sp>
        <p:nvSpPr>
          <p:cNvPr id="3" name="Subtitle 2"/>
          <p:cNvSpPr>
            <a:spLocks noGrp="1"/>
          </p:cNvSpPr>
          <p:nvPr>
            <p:ph type="subTitle" idx="1"/>
          </p:nvPr>
        </p:nvSpPr>
        <p:spPr>
          <a:xfrm>
            <a:off x="533400" y="2209800"/>
            <a:ext cx="7854696" cy="4419600"/>
          </a:xfrm>
        </p:spPr>
        <p:txBody>
          <a:bodyPr/>
          <a:lstStyle/>
          <a:p>
            <a:pPr algn="l">
              <a:buFont typeface="Wingdings" pitchFamily="2" charset="2"/>
              <a:buChar char="Ø"/>
            </a:pPr>
            <a:r>
              <a:rPr lang="en-US" dirty="0" smtClean="0"/>
              <a:t>Unwillingness to say things differently</a:t>
            </a:r>
          </a:p>
          <a:p>
            <a:pPr algn="l">
              <a:buFont typeface="Wingdings" pitchFamily="2" charset="2"/>
              <a:buChar char="Ø"/>
            </a:pPr>
            <a:r>
              <a:rPr lang="en-US" dirty="0" smtClean="0"/>
              <a:t>Unwillingness to relate to others differently</a:t>
            </a:r>
          </a:p>
          <a:p>
            <a:pPr algn="l">
              <a:buFont typeface="Wingdings" pitchFamily="2" charset="2"/>
              <a:buChar char="Ø"/>
            </a:pPr>
            <a:r>
              <a:rPr lang="en-US" dirty="0" smtClean="0"/>
              <a:t>Unwillingness to learn new approaches</a:t>
            </a:r>
          </a:p>
          <a:p>
            <a:pPr algn="l">
              <a:buFont typeface="Wingdings" pitchFamily="2" charset="2"/>
              <a:buChar char="Ø"/>
            </a:pPr>
            <a:r>
              <a:rPr lang="en-US" dirty="0" smtClean="0"/>
              <a:t>Lack of self -confidence</a:t>
            </a:r>
          </a:p>
          <a:p>
            <a:pPr algn="l">
              <a:buFont typeface="Wingdings" pitchFamily="2" charset="2"/>
              <a:buChar char="Ø"/>
            </a:pPr>
            <a:r>
              <a:rPr lang="en-US" dirty="0" smtClean="0"/>
              <a:t>Lack of enthusiasm</a:t>
            </a:r>
          </a:p>
          <a:p>
            <a:pPr algn="l">
              <a:buFont typeface="Wingdings" pitchFamily="2" charset="2"/>
              <a:buChar char="Ø"/>
            </a:pPr>
            <a:r>
              <a:rPr lang="en-US" dirty="0" smtClean="0"/>
              <a:t>Voice quality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1447800"/>
          </a:xfrm>
        </p:spPr>
        <p:txBody>
          <a:bodyPr/>
          <a:lstStyle/>
          <a:p>
            <a:pPr algn="l"/>
            <a:r>
              <a:rPr lang="en-US" dirty="0" smtClean="0"/>
              <a:t>Continued</a:t>
            </a:r>
            <a:endParaRPr lang="en-US" dirty="0"/>
          </a:p>
        </p:txBody>
      </p:sp>
      <p:sp>
        <p:nvSpPr>
          <p:cNvPr id="3" name="Subtitle 2"/>
          <p:cNvSpPr>
            <a:spLocks noGrp="1"/>
          </p:cNvSpPr>
          <p:nvPr>
            <p:ph type="subTitle" idx="1"/>
          </p:nvPr>
        </p:nvSpPr>
        <p:spPr>
          <a:xfrm>
            <a:off x="533400" y="2590800"/>
            <a:ext cx="7854696" cy="3657600"/>
          </a:xfrm>
        </p:spPr>
        <p:txBody>
          <a:bodyPr/>
          <a:lstStyle/>
          <a:p>
            <a:pPr algn="l">
              <a:buFont typeface="Wingdings" pitchFamily="2" charset="2"/>
              <a:buChar char="Ø"/>
            </a:pPr>
            <a:r>
              <a:rPr lang="en-US" dirty="0" smtClean="0"/>
              <a:t>Prejudice</a:t>
            </a:r>
          </a:p>
          <a:p>
            <a:pPr algn="l">
              <a:buFont typeface="Wingdings" pitchFamily="2" charset="2"/>
              <a:buChar char="Ø"/>
            </a:pPr>
            <a:r>
              <a:rPr lang="en-US" dirty="0" smtClean="0"/>
              <a:t>Badly expressed message</a:t>
            </a:r>
          </a:p>
          <a:p>
            <a:pPr algn="l">
              <a:buFont typeface="Wingdings" pitchFamily="2" charset="2"/>
              <a:buChar char="Ø"/>
            </a:pPr>
            <a:r>
              <a:rPr lang="en-US" dirty="0" smtClean="0"/>
              <a:t>Loss in transmission</a:t>
            </a:r>
          </a:p>
          <a:p>
            <a:pPr algn="l">
              <a:buFont typeface="Wingdings" pitchFamily="2" charset="2"/>
              <a:buChar char="Ø"/>
            </a:pPr>
            <a:r>
              <a:rPr lang="en-US" dirty="0" smtClean="0"/>
              <a:t>Semantic problem</a:t>
            </a:r>
          </a:p>
          <a:p>
            <a:pPr algn="l">
              <a:buFont typeface="Wingdings" pitchFamily="2" charset="2"/>
              <a:buChar char="Ø"/>
            </a:pPr>
            <a:r>
              <a:rPr lang="en-US" dirty="0" smtClean="0"/>
              <a:t>Over/under communication</a:t>
            </a:r>
          </a:p>
          <a:p>
            <a:pPr algn="l">
              <a:buFont typeface="Wingdings" pitchFamily="2" charset="2"/>
              <a:buChar char="Ø"/>
            </a:pPr>
            <a:r>
              <a:rPr lang="en-US" dirty="0" smtClean="0"/>
              <a:t>Attitude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851648" cy="990600"/>
          </a:xfrm>
        </p:spPr>
        <p:txBody>
          <a:bodyPr>
            <a:normAutofit/>
          </a:bodyPr>
          <a:lstStyle/>
          <a:p>
            <a:pPr algn="l"/>
            <a:r>
              <a:rPr lang="en-US" dirty="0" smtClean="0"/>
              <a:t>1.Physical barriers</a:t>
            </a:r>
            <a:endParaRPr lang="en-US" dirty="0"/>
          </a:p>
        </p:txBody>
      </p:sp>
      <p:sp>
        <p:nvSpPr>
          <p:cNvPr id="3" name="Subtitle 2"/>
          <p:cNvSpPr>
            <a:spLocks noGrp="1"/>
          </p:cNvSpPr>
          <p:nvPr>
            <p:ph type="subTitle" idx="1"/>
          </p:nvPr>
        </p:nvSpPr>
        <p:spPr>
          <a:xfrm>
            <a:off x="533400" y="1219200"/>
            <a:ext cx="7854696" cy="5410200"/>
          </a:xfrm>
        </p:spPr>
        <p:txBody>
          <a:bodyPr>
            <a:noAutofit/>
          </a:bodyPr>
          <a:lstStyle/>
          <a:p>
            <a:pPr algn="l">
              <a:buFont typeface="Wingdings" pitchFamily="2" charset="2"/>
              <a:buChar char="Ø"/>
            </a:pPr>
            <a:r>
              <a:rPr lang="en-US" sz="2400" dirty="0" smtClean="0"/>
              <a:t>are often due to the nature of the environment.</a:t>
            </a:r>
          </a:p>
          <a:p>
            <a:pPr algn="l">
              <a:buFont typeface="Wingdings" pitchFamily="2" charset="2"/>
              <a:buChar char="Ø"/>
            </a:pPr>
            <a:r>
              <a:rPr lang="en-US" sz="2400" dirty="0" smtClean="0"/>
              <a:t>Thus, for </a:t>
            </a:r>
            <a:r>
              <a:rPr lang="en-US" sz="2400" i="1" dirty="0" smtClean="0"/>
              <a:t>example, the natural barrier which exists, </a:t>
            </a:r>
            <a:r>
              <a:rPr lang="en-US" sz="2400" dirty="0" smtClean="0"/>
              <a:t>if staff are located in different buildings or on different sites.</a:t>
            </a:r>
          </a:p>
          <a:p>
            <a:pPr algn="l">
              <a:buFont typeface="Wingdings" pitchFamily="2" charset="2"/>
              <a:buChar char="Ø"/>
            </a:pPr>
            <a:r>
              <a:rPr lang="en-US" sz="2400" dirty="0" smtClean="0"/>
              <a:t>Likewise, poor or outdated equipment, particularly the failure of management to introduce new technology, may also cause problems.</a:t>
            </a:r>
          </a:p>
          <a:p>
            <a:pPr algn="l">
              <a:buFont typeface="Wingdings" pitchFamily="2" charset="2"/>
              <a:buChar char="Ø"/>
            </a:pPr>
            <a:r>
              <a:rPr lang="en-US" sz="2400" b="1" dirty="0" smtClean="0"/>
              <a:t>Ex:-Defects in media (</a:t>
            </a:r>
            <a:r>
              <a:rPr lang="en-US" sz="2400" b="1" dirty="0" err="1" smtClean="0"/>
              <a:t>letters,courier,fax</a:t>
            </a:r>
            <a:r>
              <a:rPr lang="en-US" sz="2400" b="1" dirty="0" smtClean="0"/>
              <a:t>,)</a:t>
            </a:r>
          </a:p>
          <a:p>
            <a:pPr algn="l">
              <a:buFont typeface="Wingdings" pitchFamily="2" charset="2"/>
              <a:buChar char="Ø"/>
            </a:pPr>
            <a:r>
              <a:rPr lang="en-US" sz="2400" b="1" dirty="0" smtClean="0"/>
              <a:t>Noise in Environment(Air vibration, people </a:t>
            </a:r>
            <a:r>
              <a:rPr lang="en-US" sz="2400" dirty="0" smtClean="0"/>
              <a:t>talking, in factory because of noise the oral communication is difficult)</a:t>
            </a:r>
          </a:p>
          <a:p>
            <a:pPr algn="l">
              <a:buFont typeface="Wingdings" pitchFamily="2" charset="2"/>
              <a:buChar char="Ø"/>
            </a:pPr>
            <a:r>
              <a:rPr lang="en-US" sz="2400" b="1" dirty="0" smtClean="0"/>
              <a:t>Information overload(in </a:t>
            </a:r>
            <a:r>
              <a:rPr lang="en-US" sz="2400" b="1" dirty="0" err="1" smtClean="0"/>
              <a:t>Advertisment</a:t>
            </a:r>
            <a:r>
              <a:rPr lang="en-US" sz="2400" b="1" dirty="0" smtClean="0"/>
              <a:t> &amp; sales’ </a:t>
            </a:r>
            <a:r>
              <a:rPr lang="en-US" sz="2400" dirty="0" smtClean="0"/>
              <a:t>information is an example of overload)</a:t>
            </a:r>
            <a:endParaRPr lang="en-US" sz="2400" dirty="0"/>
          </a:p>
        </p:txBody>
      </p:sp>
    </p:spTree>
  </p:cSld>
  <p:clrMapOvr>
    <a:masterClrMapping/>
  </p:clrMapOvr>
  <p:transition spd="med">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2743200"/>
          </a:xfrm>
        </p:spPr>
        <p:txBody>
          <a:bodyPr>
            <a:normAutofit/>
          </a:bodyPr>
          <a:lstStyle/>
          <a:p>
            <a:pPr algn="ctr"/>
            <a:r>
              <a:rPr lang="en-US" sz="8800" dirty="0" smtClean="0"/>
              <a:t>THE END</a:t>
            </a:r>
            <a:endParaRPr lang="en-US" sz="8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851648" cy="1676400"/>
          </a:xfrm>
        </p:spPr>
        <p:txBody>
          <a:bodyPr>
            <a:normAutofit fontScale="90000"/>
          </a:bodyPr>
          <a:lstStyle/>
          <a:p>
            <a:pPr algn="l"/>
            <a:r>
              <a:rPr lang="en-US" dirty="0" smtClean="0"/>
              <a:t>2.Psychological n physiological barriers</a:t>
            </a:r>
            <a:endParaRPr lang="en-US" dirty="0"/>
          </a:p>
        </p:txBody>
      </p:sp>
      <p:sp>
        <p:nvSpPr>
          <p:cNvPr id="3" name="Subtitle 2"/>
          <p:cNvSpPr>
            <a:spLocks noGrp="1"/>
          </p:cNvSpPr>
          <p:nvPr>
            <p:ph type="subTitle" idx="1"/>
          </p:nvPr>
        </p:nvSpPr>
        <p:spPr>
          <a:xfrm>
            <a:off x="381000" y="1981200"/>
            <a:ext cx="8007096" cy="5334000"/>
          </a:xfrm>
        </p:spPr>
        <p:txBody>
          <a:bodyPr>
            <a:normAutofit/>
          </a:bodyPr>
          <a:lstStyle/>
          <a:p>
            <a:pPr algn="l">
              <a:buFont typeface="Wingdings" pitchFamily="2" charset="2"/>
              <a:buChar char="Ø"/>
            </a:pPr>
            <a:r>
              <a:rPr lang="en-US" sz="3200" dirty="0" smtClean="0"/>
              <a:t>may result from individuals' personal</a:t>
            </a:r>
          </a:p>
          <a:p>
            <a:pPr algn="l"/>
            <a:r>
              <a:rPr lang="en-US" sz="3200" dirty="0" smtClean="0"/>
              <a:t> discomfort, caused, for example, by ill health, poor eye sight or hearing difficulties</a:t>
            </a:r>
          </a:p>
          <a:p>
            <a:pPr algn="l">
              <a:buFont typeface="Wingdings" pitchFamily="2" charset="2"/>
              <a:buChar char="Ø"/>
            </a:pPr>
            <a:r>
              <a:rPr lang="en-US" sz="3200" dirty="0" smtClean="0"/>
              <a:t>One meaning of the term psychological barriers is the self limiting beliefs a person may have which in turn affects their behavior - that is ....what they do or don't do as a result of having a self limiting belief.</a:t>
            </a:r>
            <a:endParaRPr lang="en-US" sz="3200" dirty="0"/>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851648" cy="1295400"/>
          </a:xfrm>
        </p:spPr>
        <p:txBody>
          <a:bodyPr/>
          <a:lstStyle/>
          <a:p>
            <a:r>
              <a:rPr lang="en-US" dirty="0" smtClean="0"/>
              <a:t>Example for psychological</a:t>
            </a:r>
            <a:endParaRPr lang="en-US" dirty="0"/>
          </a:p>
        </p:txBody>
      </p:sp>
      <p:sp>
        <p:nvSpPr>
          <p:cNvPr id="3" name="Subtitle 2"/>
          <p:cNvSpPr>
            <a:spLocks noGrp="1"/>
          </p:cNvSpPr>
          <p:nvPr>
            <p:ph type="subTitle" idx="1"/>
          </p:nvPr>
        </p:nvSpPr>
        <p:spPr>
          <a:xfrm>
            <a:off x="533400" y="1600200"/>
            <a:ext cx="7854696" cy="5105400"/>
          </a:xfrm>
        </p:spPr>
        <p:txBody>
          <a:bodyPr>
            <a:noAutofit/>
          </a:bodyPr>
          <a:lstStyle/>
          <a:p>
            <a:pPr algn="l"/>
            <a:r>
              <a:rPr lang="en-US" sz="2400" dirty="0" smtClean="0"/>
              <a:t>A person might have a belief that they can't ride a bicycle and carry this belief with them through their life, and as such they would never attempt to ride a bicycle. This belief will usually have been developed as a result of their past</a:t>
            </a:r>
          </a:p>
          <a:p>
            <a:pPr algn="l"/>
            <a:r>
              <a:rPr lang="en-US" sz="2400" dirty="0" smtClean="0"/>
              <a:t>experience - they may have tried to ride a bicycle as a young child, perhaps they started to ride but fell off - hurting themselves in the process. If they tried to ride again shortly after the first accident, and subsequently fell off again, hurting themselves, they would perhaps begin to believe that they can't ride a bicycle. And they will hold this belief or psychological barrier until they receive sufficiently strong evidence to change this belief.</a:t>
            </a:r>
            <a:endParaRPr lang="en-US" sz="2400" dirty="0"/>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080248" cy="1219200"/>
          </a:xfrm>
        </p:spPr>
        <p:txBody>
          <a:bodyPr/>
          <a:lstStyle/>
          <a:p>
            <a:pPr algn="l"/>
            <a:r>
              <a:rPr lang="en-US" dirty="0" smtClean="0"/>
              <a:t>PSYCHOLOGICAL BARRIERS</a:t>
            </a:r>
            <a:endParaRPr lang="en-US" dirty="0"/>
          </a:p>
        </p:txBody>
      </p:sp>
      <p:sp>
        <p:nvSpPr>
          <p:cNvPr id="3" name="Subtitle 2"/>
          <p:cNvSpPr>
            <a:spLocks noGrp="1"/>
          </p:cNvSpPr>
          <p:nvPr>
            <p:ph type="subTitle" idx="1"/>
          </p:nvPr>
        </p:nvSpPr>
        <p:spPr>
          <a:xfrm>
            <a:off x="533400" y="1676400"/>
            <a:ext cx="7854696" cy="3304736"/>
          </a:xfrm>
        </p:spPr>
        <p:txBody>
          <a:bodyPr>
            <a:normAutofit/>
          </a:bodyPr>
          <a:lstStyle/>
          <a:p>
            <a:pPr algn="l">
              <a:buFont typeface="Wingdings" pitchFamily="2" charset="2"/>
              <a:buChar char="Ø"/>
            </a:pPr>
            <a:r>
              <a:rPr lang="en-US" sz="2800" dirty="0" smtClean="0"/>
              <a:t>The difference in background is overlooked</a:t>
            </a:r>
          </a:p>
          <a:p>
            <a:pPr algn="l">
              <a:buFont typeface="Wingdings" pitchFamily="2" charset="2"/>
              <a:buChar char="Ø"/>
            </a:pPr>
            <a:r>
              <a:rPr lang="en-US" sz="2800" dirty="0" smtClean="0"/>
              <a:t>Economic background</a:t>
            </a:r>
          </a:p>
          <a:p>
            <a:pPr algn="l">
              <a:buFont typeface="Wingdings" pitchFamily="2" charset="2"/>
              <a:buChar char="Ø"/>
            </a:pPr>
            <a:r>
              <a:rPr lang="en-US" sz="2800" dirty="0" smtClean="0"/>
              <a:t>Social background</a:t>
            </a:r>
          </a:p>
          <a:p>
            <a:pPr algn="l">
              <a:buFont typeface="Wingdings" pitchFamily="2" charset="2"/>
              <a:buChar char="Ø"/>
            </a:pPr>
            <a:r>
              <a:rPr lang="en-US" sz="2800" dirty="0" smtClean="0"/>
              <a:t>Upbringing</a:t>
            </a:r>
            <a:endParaRPr lang="en-US" sz="2800" dirty="0"/>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1295400"/>
          </a:xfrm>
        </p:spPr>
        <p:txBody>
          <a:bodyPr/>
          <a:lstStyle/>
          <a:p>
            <a:pPr algn="l"/>
            <a:r>
              <a:rPr lang="en-US" dirty="0" smtClean="0"/>
              <a:t>PSYCHOLOGICAL BARRIERS</a:t>
            </a:r>
            <a:endParaRPr lang="en-US" dirty="0"/>
          </a:p>
        </p:txBody>
      </p:sp>
      <p:sp>
        <p:nvSpPr>
          <p:cNvPr id="3" name="Subtitle 2"/>
          <p:cNvSpPr>
            <a:spLocks noGrp="1"/>
          </p:cNvSpPr>
          <p:nvPr>
            <p:ph type="subTitle" idx="1"/>
          </p:nvPr>
        </p:nvSpPr>
        <p:spPr>
          <a:xfrm>
            <a:off x="533400" y="1524000"/>
            <a:ext cx="7854696" cy="4953000"/>
          </a:xfrm>
        </p:spPr>
        <p:txBody>
          <a:bodyPr>
            <a:normAutofit lnSpcReduction="10000"/>
          </a:bodyPr>
          <a:lstStyle/>
          <a:p>
            <a:pPr algn="l">
              <a:buFont typeface="Wingdings" pitchFamily="2" charset="2"/>
              <a:buChar char="Ø"/>
            </a:pPr>
            <a:r>
              <a:rPr lang="en-US" dirty="0" smtClean="0"/>
              <a:t>Self-</a:t>
            </a:r>
            <a:r>
              <a:rPr lang="en-US" dirty="0" err="1" smtClean="0"/>
              <a:t>Centred</a:t>
            </a:r>
            <a:r>
              <a:rPr lang="en-US" dirty="0" smtClean="0"/>
              <a:t> attitude</a:t>
            </a:r>
          </a:p>
          <a:p>
            <a:pPr algn="l">
              <a:buFont typeface="Wingdings" pitchFamily="2" charset="2"/>
              <a:buChar char="Ø"/>
            </a:pPr>
            <a:r>
              <a:rPr lang="en-US" dirty="0" smtClean="0"/>
              <a:t>Group identification</a:t>
            </a:r>
          </a:p>
          <a:p>
            <a:pPr algn="l">
              <a:buFont typeface="Wingdings" pitchFamily="2" charset="2"/>
              <a:buChar char="Ø"/>
            </a:pPr>
            <a:r>
              <a:rPr lang="en-US" dirty="0" smtClean="0"/>
              <a:t>Self image</a:t>
            </a:r>
          </a:p>
          <a:p>
            <a:pPr algn="l">
              <a:buFont typeface="Wingdings" pitchFamily="2" charset="2"/>
              <a:buChar char="Ø"/>
            </a:pPr>
            <a:r>
              <a:rPr lang="en-US" dirty="0" smtClean="0"/>
              <a:t>Selective perception</a:t>
            </a:r>
          </a:p>
          <a:p>
            <a:pPr algn="l">
              <a:buFont typeface="Wingdings" pitchFamily="2" charset="2"/>
              <a:buChar char="Ø"/>
            </a:pPr>
            <a:r>
              <a:rPr lang="en-US" dirty="0" smtClean="0"/>
              <a:t>Defensiveness</a:t>
            </a:r>
          </a:p>
          <a:p>
            <a:pPr algn="l">
              <a:buFont typeface="Wingdings" pitchFamily="2" charset="2"/>
              <a:buChar char="Ø"/>
            </a:pPr>
            <a:r>
              <a:rPr lang="en-US" dirty="0" smtClean="0"/>
              <a:t>Filtering</a:t>
            </a:r>
          </a:p>
          <a:p>
            <a:pPr algn="l">
              <a:buFont typeface="Wingdings" pitchFamily="2" charset="2"/>
              <a:buChar char="Ø"/>
            </a:pPr>
            <a:r>
              <a:rPr lang="en-US" dirty="0" smtClean="0"/>
              <a:t>Status block</a:t>
            </a:r>
          </a:p>
          <a:p>
            <a:pPr algn="l">
              <a:buFont typeface="Wingdings" pitchFamily="2" charset="2"/>
              <a:buChar char="Ø"/>
            </a:pPr>
            <a:r>
              <a:rPr lang="en-US" dirty="0" smtClean="0"/>
              <a:t>Resistance to change</a:t>
            </a:r>
          </a:p>
          <a:p>
            <a:pPr algn="l">
              <a:buFont typeface="Wingdings" pitchFamily="2" charset="2"/>
              <a:buChar char="Ø"/>
            </a:pPr>
            <a:r>
              <a:rPr lang="en-US" dirty="0" smtClean="0"/>
              <a:t>Closed mind</a:t>
            </a:r>
          </a:p>
          <a:p>
            <a:pPr algn="l">
              <a:buFont typeface="Wingdings" pitchFamily="2" charset="2"/>
              <a:buChar char="Ø"/>
            </a:pPr>
            <a:r>
              <a:rPr lang="en-US" dirty="0" smtClean="0"/>
              <a:t>Poor communication skills</a:t>
            </a:r>
          </a:p>
          <a:p>
            <a:pPr algn="l">
              <a:buFont typeface="Wingdings" pitchFamily="2" charset="2"/>
              <a:buChar char="Ø"/>
            </a:pPr>
            <a:r>
              <a:rPr lang="en-US" dirty="0" smtClean="0"/>
              <a:t>State of health</a:t>
            </a:r>
            <a:endParaRPr lang="en-US" dirty="0"/>
          </a:p>
        </p:txBody>
      </p:sp>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447800"/>
          </a:xfrm>
        </p:spPr>
        <p:txBody>
          <a:bodyPr/>
          <a:lstStyle/>
          <a:p>
            <a:pPr algn="l"/>
            <a:r>
              <a:rPr lang="en-US" dirty="0" smtClean="0"/>
              <a:t>Self Centered attitude</a:t>
            </a:r>
            <a:endParaRPr lang="en-US" dirty="0"/>
          </a:p>
        </p:txBody>
      </p:sp>
      <p:sp>
        <p:nvSpPr>
          <p:cNvPr id="3" name="Subtitle 2"/>
          <p:cNvSpPr>
            <a:spLocks noGrp="1"/>
          </p:cNvSpPr>
          <p:nvPr>
            <p:ph type="subTitle" idx="1"/>
          </p:nvPr>
        </p:nvSpPr>
        <p:spPr>
          <a:xfrm>
            <a:off x="533400" y="1828800"/>
            <a:ext cx="7854696" cy="4724400"/>
          </a:xfrm>
        </p:spPr>
        <p:txBody>
          <a:bodyPr>
            <a:normAutofit/>
          </a:bodyPr>
          <a:lstStyle/>
          <a:p>
            <a:pPr algn="l">
              <a:buFont typeface="Wingdings" pitchFamily="2" charset="2"/>
              <a:buChar char="Ø"/>
            </a:pPr>
            <a:r>
              <a:rPr lang="en-US" dirty="0" smtClean="0"/>
              <a:t>In this the individual persons show their attitude or behavior of each persons.</a:t>
            </a:r>
          </a:p>
          <a:p>
            <a:pPr algn="l">
              <a:buFont typeface="Wingdings" pitchFamily="2" charset="2"/>
              <a:buChar char="Ø"/>
            </a:pPr>
            <a:r>
              <a:rPr lang="en-US" dirty="0" smtClean="0"/>
              <a:t>In self centered attitude we pay attention to message which is useful or related to us,-if it is not for us than we do not pay enough attention to that message</a:t>
            </a:r>
          </a:p>
          <a:p>
            <a:pPr algn="l">
              <a:buFont typeface="Wingdings" pitchFamily="2" charset="2"/>
              <a:buChar char="Ø"/>
            </a:pPr>
            <a:r>
              <a:rPr lang="en-US" dirty="0" smtClean="0"/>
              <a:t>The person who is highly self centered he is fails to build up good </a:t>
            </a:r>
            <a:r>
              <a:rPr lang="en-US" smtClean="0"/>
              <a:t>relation with others(here </a:t>
            </a:r>
            <a:r>
              <a:rPr lang="en-US" dirty="0" smtClean="0"/>
              <a:t>we cannot learn more)</a:t>
            </a:r>
            <a:endParaRPr lang="en-US" dirty="0"/>
          </a:p>
        </p:txBody>
      </p:sp>
    </p:spTree>
  </p:cSld>
  <p:clrMapOvr>
    <a:masterClrMapping/>
  </p:clrMapOvr>
  <p:transition spd="med">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1977</Words>
  <Application>Microsoft Office PowerPoint</Application>
  <PresentationFormat>On-screen Show (4:3)</PresentationFormat>
  <Paragraphs>175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Barriers of Communication</vt:lpstr>
      <vt:lpstr>Barriers of Communication</vt:lpstr>
      <vt:lpstr>Types of Barriers in Communication:-</vt:lpstr>
      <vt:lpstr>1.Physical barriers</vt:lpstr>
      <vt:lpstr>2.Psychological n physiological barriers</vt:lpstr>
      <vt:lpstr>Example for psychological</vt:lpstr>
      <vt:lpstr>PSYCHOLOGICAL BARRIERS</vt:lpstr>
      <vt:lpstr>PSYCHOLOGICAL BARRIERS</vt:lpstr>
      <vt:lpstr>Self Centered attitude</vt:lpstr>
      <vt:lpstr>Group Identification</vt:lpstr>
      <vt:lpstr>Self image</vt:lpstr>
      <vt:lpstr>Selective perception</vt:lpstr>
      <vt:lpstr>Defensiveness</vt:lpstr>
      <vt:lpstr>Filtering</vt:lpstr>
      <vt:lpstr>Status block</vt:lpstr>
      <vt:lpstr>Resistance to change</vt:lpstr>
      <vt:lpstr>Close mind</vt:lpstr>
      <vt:lpstr>Poor communication skills</vt:lpstr>
      <vt:lpstr>State of health</vt:lpstr>
      <vt:lpstr>Continued</vt:lpstr>
      <vt:lpstr>3.Language/semantic</vt:lpstr>
      <vt:lpstr>Message related barrier</vt:lpstr>
      <vt:lpstr>4.Organizational barrier</vt:lpstr>
      <vt:lpstr>Continued</vt:lpstr>
      <vt:lpstr>4. Organizational barriers:</vt:lpstr>
      <vt:lpstr>5. Cross-cultural barrier</vt:lpstr>
      <vt:lpstr>Different languages And cultures</vt:lpstr>
      <vt:lpstr>CULTURAL CONFLICTS IN WORK PLACE</vt:lpstr>
      <vt:lpstr>Learning about other cultures</vt:lpstr>
      <vt:lpstr>Discrimination</vt:lpstr>
      <vt:lpstr>Dealing with Discrimination in the Workplace</vt:lpstr>
      <vt:lpstr>Dealing With Discrimination At Workplace</vt:lpstr>
      <vt:lpstr>Gender Stereo Typing</vt:lpstr>
      <vt:lpstr>Language discrimination</vt:lpstr>
      <vt:lpstr>Disability Discrimination</vt:lpstr>
      <vt:lpstr> Overcoming barriers</vt:lpstr>
      <vt:lpstr>Contd……</vt:lpstr>
      <vt:lpstr>6.Barriers related to the communicator</vt:lpstr>
      <vt:lpstr>Continued</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Barriers of Communication</dc:title>
  <dc:creator>laptop solution</dc:creator>
  <cp:lastModifiedBy>ismail - [2010]</cp:lastModifiedBy>
  <cp:revision>30</cp:revision>
  <dcterms:created xsi:type="dcterms:W3CDTF">2020-11-09T02:57:21Z</dcterms:created>
  <dcterms:modified xsi:type="dcterms:W3CDTF">2021-06-06T10:19:03Z</dcterms:modified>
</cp:coreProperties>
</file>