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876471-61B5-4D9F-AF88-E03FE6D190CB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F58B31-ECF7-461F-A6CC-F913E2191C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u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3622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n>
                  <a:solidFill>
                    <a:schemeClr val="tx1"/>
                  </a:solidFill>
                </a:ln>
              </a:rPr>
              <a:t>Introduction to</a:t>
            </a:r>
            <a:br>
              <a:rPr lang="en-US" sz="6000" dirty="0" smtClean="0">
                <a:ln>
                  <a:solidFill>
                    <a:schemeClr val="tx1"/>
                  </a:solidFill>
                </a:ln>
              </a:rPr>
            </a:br>
            <a:r>
              <a:rPr lang="en-US" sz="6000" dirty="0" smtClean="0">
                <a:ln>
                  <a:solidFill>
                    <a:schemeClr val="tx1"/>
                  </a:solidFill>
                </a:ln>
              </a:rPr>
              <a:t>Communication Skills</a:t>
            </a:r>
            <a:endParaRPr lang="en-US" sz="6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7854696" cy="1600200"/>
          </a:xfrm>
        </p:spPr>
        <p:txBody>
          <a:bodyPr/>
          <a:lstStyle/>
          <a:p>
            <a:r>
              <a:rPr lang="en-US" b="1" dirty="0" smtClean="0"/>
              <a:t>Lecture 1</a:t>
            </a:r>
          </a:p>
          <a:p>
            <a:r>
              <a:rPr lang="en-US" b="1" dirty="0" smtClean="0"/>
              <a:t>By Ms. Maria </a:t>
            </a:r>
            <a:r>
              <a:rPr lang="en-US" b="1" dirty="0" err="1" smtClean="0"/>
              <a:t>Ghani</a:t>
            </a:r>
            <a:endParaRPr lang="en-US" b="1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sz="5400" b="1" dirty="0" smtClean="0"/>
              <a:t>Message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Message is basically the basic idea that you want to communicate.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message may be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Verbal, means (Written or Spoken)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Non-Verbal, means( Symbols, Pictures or unspoken).</a:t>
            </a:r>
          </a:p>
          <a:p>
            <a:endParaRPr lang="en-US" sz="2800" dirty="0"/>
          </a:p>
        </p:txBody>
      </p:sp>
      <p:pic>
        <p:nvPicPr>
          <p:cNvPr id="6146" name="Picture 2" descr="C:\Users\Fame\AppData\Local\Microsoft\Windows\INetCache\IE\2QH3NPZ3\message-bubbl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"/>
            <a:ext cx="3810000" cy="25479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Cont…..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This is very much important component of communication </a:t>
            </a:r>
            <a:r>
              <a:rPr lang="en-US" sz="2800" b="1" dirty="0" smtClean="0">
                <a:solidFill>
                  <a:srgbClr val="002060"/>
                </a:solidFill>
              </a:rPr>
              <a:t>“ Your message should be or MUST be  clear and easy to understand” </a:t>
            </a: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The most important element in message is your </a:t>
            </a:r>
            <a:r>
              <a:rPr lang="en-US" sz="2800" b="1" dirty="0" smtClean="0">
                <a:ln>
                  <a:solidFill>
                    <a:srgbClr val="002060"/>
                  </a:solidFill>
                </a:ln>
              </a:rPr>
              <a:t>receiver</a:t>
            </a:r>
            <a:r>
              <a:rPr lang="en-US" sz="2800" dirty="0" smtClean="0"/>
              <a:t> . You must be </a:t>
            </a:r>
            <a:r>
              <a:rPr lang="en-US" sz="2800" b="1" dirty="0" smtClean="0">
                <a:ln>
                  <a:solidFill>
                    <a:srgbClr val="002060"/>
                  </a:solidFill>
                </a:ln>
              </a:rPr>
              <a:t>well aware  </a:t>
            </a:r>
            <a:r>
              <a:rPr lang="en-US" sz="2800" dirty="0" smtClean="0"/>
              <a:t>about your receiver. 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While preparing a message you should keep in mind how your receiver will </a:t>
            </a:r>
            <a:r>
              <a:rPr lang="en-US" sz="2800" b="1" dirty="0" smtClean="0">
                <a:ln>
                  <a:solidFill>
                    <a:srgbClr val="002060"/>
                  </a:solidFill>
                </a:ln>
              </a:rPr>
              <a:t>interpret</a:t>
            </a:r>
            <a:r>
              <a:rPr lang="en-US" sz="2800" dirty="0" smtClean="0"/>
              <a:t> the message.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000750" algn="l"/>
              </a:tabLst>
            </a:pPr>
            <a:r>
              <a:rPr lang="en-US" sz="2800" dirty="0" smtClean="0"/>
              <a:t>You (Sender) should also keep in mind your relationship with the receiver while preparing message.</a:t>
            </a:r>
          </a:p>
          <a:p>
            <a:pPr>
              <a:tabLst>
                <a:tab pos="6000750" algn="l"/>
              </a:tabLst>
            </a:pPr>
            <a:endParaRPr lang="en-US" sz="2800" dirty="0" smtClean="0"/>
          </a:p>
          <a:p>
            <a:pPr>
              <a:tabLst>
                <a:tab pos="6000750" algn="l"/>
              </a:tabLst>
            </a:pPr>
            <a:r>
              <a:rPr lang="en-US" sz="2800" dirty="0" smtClean="0"/>
              <a:t>some times wrong message may create a loss to your organization , to yourself. </a:t>
            </a:r>
          </a:p>
          <a:p>
            <a:pPr>
              <a:tabLst>
                <a:tab pos="6000750" algn="l"/>
              </a:tabLst>
            </a:pPr>
            <a:endParaRPr lang="en-US" sz="2800" dirty="0" smtClean="0"/>
          </a:p>
          <a:p>
            <a:pPr>
              <a:tabLst>
                <a:tab pos="6000750" algn="l"/>
              </a:tabLst>
            </a:pPr>
            <a:r>
              <a:rPr lang="en-US" sz="2800" dirty="0" smtClean="0"/>
              <a:t>or it can create a bad impression for you/your company.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/>
          <a:lstStyle/>
          <a:p>
            <a:r>
              <a:rPr lang="en-US" b="1" dirty="0" smtClean="0"/>
              <a:t>4. </a:t>
            </a:r>
            <a:r>
              <a:rPr lang="en-US" sz="4800" b="1" dirty="0" smtClean="0"/>
              <a:t>Medium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Medium is basically channel through which your message reaches to receiver &amp; channel vary from situation to situation.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Cont…..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E.g. Let’s say </a:t>
            </a:r>
            <a:r>
              <a:rPr lang="en-US" sz="2400" i="1" dirty="0" err="1" smtClean="0"/>
              <a:t>Govt</a:t>
            </a:r>
            <a:r>
              <a:rPr lang="en-US" sz="2400" i="1" dirty="0" smtClean="0"/>
              <a:t> of Pakistan wants to convey its message to Pakistani  Nation , now </a:t>
            </a:r>
            <a:r>
              <a:rPr lang="en-US" sz="2400" i="1" dirty="0" err="1" smtClean="0"/>
              <a:t>Govt</a:t>
            </a:r>
            <a:r>
              <a:rPr lang="en-US" sz="2400" i="1" dirty="0" smtClean="0"/>
              <a:t> will select the effective medium it may be.</a:t>
            </a:r>
          </a:p>
          <a:p>
            <a:pPr lvl="2"/>
            <a:r>
              <a:rPr lang="en-US" sz="2400" i="1" dirty="0" smtClean="0"/>
              <a:t>T.V</a:t>
            </a:r>
          </a:p>
          <a:p>
            <a:pPr lvl="2"/>
            <a:r>
              <a:rPr lang="en-US" sz="2400" i="1" dirty="0" smtClean="0"/>
              <a:t>Radio</a:t>
            </a:r>
          </a:p>
          <a:p>
            <a:pPr lvl="2"/>
            <a:r>
              <a:rPr lang="en-US" sz="2400" i="1" dirty="0" smtClean="0"/>
              <a:t>Papers </a:t>
            </a:r>
          </a:p>
          <a:p>
            <a:pPr lvl="2"/>
            <a:r>
              <a:rPr lang="en-US" sz="2400" i="1" dirty="0" smtClean="0"/>
              <a:t>Or all of the above “keeping in view the Importance of the message.”</a:t>
            </a:r>
          </a:p>
          <a:p>
            <a:pPr lvl="2">
              <a:buFontTx/>
              <a:buNone/>
            </a:pPr>
            <a:endParaRPr lang="en-US" sz="2400" i="1" dirty="0" smtClean="0"/>
          </a:p>
          <a:p>
            <a:pPr lvl="2">
              <a:buFontTx/>
              <a:buNone/>
            </a:pPr>
            <a:r>
              <a:rPr lang="en-US" sz="2400" i="1" dirty="0" smtClean="0"/>
              <a:t>When we talk at Micro /Organizational  Level the medium may be writing or non-Verbal</a:t>
            </a:r>
          </a:p>
          <a:p>
            <a:endParaRPr lang="en-US" sz="2800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5. Receiver (Decoder)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z="2800" dirty="0" smtClean="0"/>
              <a:t>To whom the message is being sent.</a:t>
            </a:r>
          </a:p>
          <a:p>
            <a:pPr>
              <a:buFontTx/>
              <a:buNone/>
            </a:pPr>
            <a:r>
              <a:rPr lang="en-US" sz="2800" dirty="0" smtClean="0"/>
              <a:t>e.g. in case of </a:t>
            </a:r>
            <a:r>
              <a:rPr lang="en-US" sz="2800" dirty="0" err="1" smtClean="0"/>
              <a:t>Govt</a:t>
            </a:r>
            <a:r>
              <a:rPr lang="en-US" sz="2800" dirty="0" smtClean="0"/>
              <a:t> of Pakistan's Message, Pakistani Nation is receiver (Decoder).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In simple words we can say that receiver is your reader (in case of  press , letters etc.) or Listener (In case of TV, radio, Speaker Etc.)</a:t>
            </a:r>
          </a:p>
          <a:p>
            <a:pPr>
              <a:buFontTx/>
              <a:buNone/>
            </a:pPr>
            <a:endParaRPr lang="en-US" sz="2800" dirty="0" smtClean="0"/>
          </a:p>
          <a:p>
            <a:r>
              <a:rPr lang="en-US" sz="2800" dirty="0" smtClean="0"/>
              <a:t>Receiver is also known as decoder.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/>
              <a:t>6. </a:t>
            </a:r>
            <a:r>
              <a:rPr lang="en-US" sz="4800" b="1" dirty="0" smtClean="0"/>
              <a:t>Feedback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r>
              <a:rPr lang="en-US" sz="2800" dirty="0" smtClean="0"/>
              <a:t>Feedback is basically the response/reaction of Receiver after receiving the message.</a:t>
            </a:r>
          </a:p>
          <a:p>
            <a:endParaRPr lang="en-US" sz="2800" dirty="0" smtClean="0"/>
          </a:p>
          <a:p>
            <a:r>
              <a:rPr lang="en-US" sz="2800" dirty="0" smtClean="0"/>
              <a:t> Sender always need feedback to check weather the message effectively reached or not…? Or in other words….</a:t>
            </a:r>
          </a:p>
          <a:p>
            <a:endParaRPr lang="en-US" sz="2800" dirty="0" smtClean="0"/>
          </a:p>
          <a:p>
            <a:r>
              <a:rPr lang="en-US" sz="2800" smtClean="0"/>
              <a:t>Sender </a:t>
            </a:r>
            <a:r>
              <a:rPr lang="en-US" sz="2800" smtClean="0"/>
              <a:t>needs </a:t>
            </a:r>
            <a:r>
              <a:rPr lang="en-US" sz="2800" dirty="0" smtClean="0"/>
              <a:t>feedback to examine the success or failure of the message.</a:t>
            </a:r>
          </a:p>
          <a:p>
            <a:endParaRPr lang="en-US" dirty="0"/>
          </a:p>
        </p:txBody>
      </p:sp>
      <p:pic>
        <p:nvPicPr>
          <p:cNvPr id="5122" name="Picture 2" descr="C:\Users\Fame\AppData\Local\Microsoft\Windows\INetCache\IE\4AJZBNOB\Website_Feedback_Help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0"/>
            <a:ext cx="3352800" cy="167424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5 Ques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758" y="0"/>
            <a:ext cx="9151880" cy="6858000"/>
          </a:xfr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Fame\AppData\Local\Microsoft\Windows\INetCache\IE\2QH3NPZ3\thank-you-signage-207216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rgbClr val="00B0F0"/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Communication Skills</a:t>
            </a:r>
            <a:endParaRPr lang="en-US" b="1" dirty="0">
              <a:ln w="18000">
                <a:solidFill>
                  <a:srgbClr val="00B0F0"/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marL="233363" indent="-233363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Communication skills are a critical element in delivering effective training.  </a:t>
            </a:r>
            <a:b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33363" indent="-233363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Individuals must be able to use a variety of communication techniques in order to create an environment that enables participants to engage actively in the learning process.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Fame\AppData\Local\Microsoft\Windows\INetCache\IE\4AJZBNOB\All_skills_HcePqnk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4812"/>
            <a:ext cx="9144000" cy="60483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35331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>
                  <a:solidFill>
                    <a:srgbClr val="00B0F0"/>
                  </a:solidFill>
                </a:ln>
              </a:rPr>
              <a:t>What are the most common ways </a:t>
            </a:r>
            <a:r>
              <a:rPr lang="fr-FR" sz="4800" b="1" dirty="0" smtClean="0">
                <a:ln>
                  <a:solidFill>
                    <a:srgbClr val="00B0F0"/>
                  </a:solidFill>
                </a:ln>
              </a:rPr>
              <a:t/>
            </a:r>
            <a:br>
              <a:rPr lang="fr-FR" sz="4800" b="1" dirty="0" smtClean="0">
                <a:ln>
                  <a:solidFill>
                    <a:srgbClr val="00B0F0"/>
                  </a:solidFill>
                </a:ln>
              </a:rPr>
            </a:br>
            <a:r>
              <a:rPr lang="en-US" sz="4800" b="1" dirty="0" smtClean="0">
                <a:ln>
                  <a:solidFill>
                    <a:srgbClr val="00B0F0"/>
                  </a:solidFill>
                </a:ln>
              </a:rPr>
              <a:t>we communicate?</a:t>
            </a:r>
            <a:endParaRPr lang="en-US" sz="4400" b="1" dirty="0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143000" y="2590800"/>
            <a:ext cx="2743200" cy="10668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Spoken Words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4800600"/>
            <a:ext cx="2971800" cy="10668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Written Words</a:t>
            </a:r>
            <a:endParaRPr lang="en-US" sz="2400" b="1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334000" y="4724400"/>
            <a:ext cx="2819400" cy="10668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400" b="1" dirty="0" smtClean="0"/>
              <a:t>Body Language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5257800" y="2514600"/>
            <a:ext cx="2819400" cy="10668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400" b="1" dirty="0" smtClean="0"/>
              <a:t>Visual Images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Fame\AppData\Local\Microsoft\Windows\INetCache\IE\ARRORNKZ\Osgood-Schramm-model-of-communication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Components of Communication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Context</a:t>
            </a:r>
          </a:p>
          <a:p>
            <a:pPr marL="990600" lvl="1" indent="-5334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Internal Means</a:t>
            </a:r>
          </a:p>
          <a:p>
            <a:pPr marL="990600" lvl="1" indent="-5334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External Means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Sender (Encoder)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Message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Medium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Receiver (Decoder)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Feed Back</a:t>
            </a: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1. Context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Context tells us reason for communication and reasons may be</a:t>
            </a:r>
          </a:p>
          <a:p>
            <a:pPr marL="609600" indent="-609600">
              <a:buFontTx/>
              <a:buNone/>
            </a:pP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Internal</a:t>
            </a:r>
          </a:p>
          <a:p>
            <a:pPr marL="990600" lvl="1" indent="-533400">
              <a:buFontTx/>
              <a:buAutoNum type="arabicPeriod"/>
            </a:pPr>
            <a:endParaRPr lang="en-US" sz="28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90600" lvl="1" indent="-533400">
              <a:buFontTx/>
              <a:buAutoNum type="arabicPeriod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External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Internal means a company wants to Discuss an idea/Issue  to its employees – the message should be either in writing or verbal</a:t>
            </a:r>
          </a:p>
          <a:p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 eternal context –some query from stakeholders or from outside the organization-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You may response to query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Email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Fax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Telephone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Letter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Verbal etc.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8077200" cy="1143000"/>
          </a:xfrm>
        </p:spPr>
        <p:txBody>
          <a:bodyPr/>
          <a:lstStyle/>
          <a:p>
            <a:r>
              <a:rPr lang="en-US" sz="5400" b="1" dirty="0" smtClean="0"/>
              <a:t>2. Sender (Encoder)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you’re </a:t>
            </a:r>
            <a:r>
              <a:rPr lang="en-US" dirty="0" smtClean="0"/>
              <a:t>sending the message, you are the  “Encoder” .</a:t>
            </a:r>
          </a:p>
          <a:p>
            <a:endParaRPr lang="en-US" dirty="0" smtClean="0"/>
          </a:p>
          <a:p>
            <a:r>
              <a:rPr lang="en-US" dirty="0" smtClean="0"/>
              <a:t>Here the word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you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mean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writer/Speaker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decides whether the message should be in written or oral. </a:t>
            </a:r>
            <a:r>
              <a:rPr lang="en-US" dirty="0" err="1" smtClean="0"/>
              <a:t>He/She</a:t>
            </a:r>
            <a:r>
              <a:rPr lang="en-US" dirty="0" smtClean="0"/>
              <a:t> may choose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Words, Symbols, Pictures or Graphics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that express the objective in the real sense.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365</TotalTime>
  <Words>521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Introduction to Communication Skills</vt:lpstr>
      <vt:lpstr>Communication Skills</vt:lpstr>
      <vt:lpstr>Slide 3</vt:lpstr>
      <vt:lpstr>What are the most common ways  we communicate?</vt:lpstr>
      <vt:lpstr>Slide 5</vt:lpstr>
      <vt:lpstr>Components of Communication</vt:lpstr>
      <vt:lpstr>1. Context</vt:lpstr>
      <vt:lpstr>Cont…..</vt:lpstr>
      <vt:lpstr>2. Sender (Encoder)</vt:lpstr>
      <vt:lpstr>3. Message</vt:lpstr>
      <vt:lpstr>Cont…..</vt:lpstr>
      <vt:lpstr>Cont…..</vt:lpstr>
      <vt:lpstr>4. Medium</vt:lpstr>
      <vt:lpstr>Cont…..</vt:lpstr>
      <vt:lpstr>5. Receiver (Decoder)</vt:lpstr>
      <vt:lpstr>6. Feedback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Communication Skills</dc:title>
  <dc:creator>Fame</dc:creator>
  <cp:lastModifiedBy>Fame</cp:lastModifiedBy>
  <cp:revision>21</cp:revision>
  <dcterms:created xsi:type="dcterms:W3CDTF">2023-02-23T03:51:32Z</dcterms:created>
  <dcterms:modified xsi:type="dcterms:W3CDTF">2023-03-01T06:11:41Z</dcterms:modified>
</cp:coreProperties>
</file>