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8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8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8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802907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97"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98"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048599"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32" name="Group 1"/>
          <p:cNvGrpSpPr/>
          <p:nvPr/>
        </p:nvGrpSpPr>
        <p:grpSpPr>
          <a:xfrm>
            <a:off x="-3765" y="4953000"/>
            <a:ext cx="9147765" cy="1912088"/>
            <a:chOff x="-3765" y="4832896"/>
            <a:chExt cx="9147765" cy="2032192"/>
          </a:xfrm>
        </p:grpSpPr>
        <p:sp>
          <p:nvSpPr>
            <p:cNvPr id="1048600"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1"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02"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9" name="Straight Connector 11"/>
            <p:cNvCxnSpPr>
              <a:cxnSpLocks/>
            </p:cNvCxnSpPr>
            <p:nvPr/>
          </p:nvCxnSpPr>
          <p:spPr>
            <a:xfrm>
              <a:off x="-3765" y="4880373"/>
              <a:ext cx="9147765" cy="83994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048603" name="Date Placeholder 29"/>
          <p:cNvSpPr>
            <a:spLocks noGrp="1"/>
          </p:cNvSpPr>
          <p:nvPr>
            <p:ph type="dt" sz="half" idx="10"/>
          </p:nvPr>
        </p:nvSpPr>
        <p:spPr/>
        <p:txBody>
          <a:bodyPr/>
          <a:lstStyle>
            <a:lvl1pPr>
              <a:defRPr>
                <a:solidFill>
                  <a:srgbClr val="FFFFFF"/>
                </a:solidFill>
              </a:defRPr>
            </a:lvl1pPr>
          </a:lstStyle>
          <a:p>
            <a:fld id="{7399C1B6-A844-4ED0-8338-60FE52C25BF4}" type="datetimeFigureOut">
              <a:rPr lang="en-US" smtClean="0"/>
              <a:t>12/31/2024</a:t>
            </a:fld>
            <a:endParaRPr lang="en-US"/>
          </a:p>
        </p:txBody>
      </p:sp>
      <p:sp>
        <p:nvSpPr>
          <p:cNvPr id="1048604"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1048605" name="Slide Number Placeholder 26"/>
          <p:cNvSpPr>
            <a:spLocks noGrp="1"/>
          </p:cNvSpPr>
          <p:nvPr>
            <p:ph type="sldNum" sz="quarter" idx="12"/>
          </p:nvPr>
        </p:nvSpPr>
        <p:spPr/>
        <p:txBody>
          <a:bodyPr/>
          <a:lstStyle>
            <a:lvl1pPr>
              <a:defRPr>
                <a:solidFill>
                  <a:srgbClr val="FFFFFF"/>
                </a:solidFill>
              </a:defRPr>
            </a:lvl1pPr>
          </a:lstStyle>
          <a:p>
            <a:fld id="{10FDB1A7-BF65-40CA-8A50-1DA7159F27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kumimoji="0" lang="en-US" smtClean="0"/>
              <a:t>Click to edit Master title style</a:t>
            </a:r>
            <a:endParaRPr kumimoji="0" lang="en-US"/>
          </a:p>
        </p:txBody>
      </p:sp>
      <p:sp>
        <p:nvSpPr>
          <p:cNvPr id="1048645"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6" name="Date Placeholder 3"/>
          <p:cNvSpPr>
            <a:spLocks noGrp="1"/>
          </p:cNvSpPr>
          <p:nvPr>
            <p:ph type="dt" sz="half" idx="10"/>
          </p:nvPr>
        </p:nvSpPr>
        <p:spPr/>
        <p:txBody>
          <a:bodyPr/>
          <a:lstStyle/>
          <a:p>
            <a:fld id="{7399C1B6-A844-4ED0-8338-60FE52C25BF4}" type="datetimeFigureOut">
              <a:rPr lang="en-US" smtClean="0"/>
              <a:t>12/31/2024</a:t>
            </a:fld>
            <a:endParaRPr lang="en-US"/>
          </a:p>
        </p:txBody>
      </p:sp>
      <p:sp>
        <p:nvSpPr>
          <p:cNvPr id="1048647" name="Footer Placeholder 4"/>
          <p:cNvSpPr>
            <a:spLocks noGrp="1"/>
          </p:cNvSpPr>
          <p:nvPr>
            <p:ph type="ftr" sz="quarter" idx="11"/>
          </p:nvPr>
        </p:nvSpPr>
        <p:spPr/>
        <p:txBody>
          <a:bodyPr/>
          <a:lstStyle/>
          <a:p>
            <a:endParaRPr lang="en-US"/>
          </a:p>
        </p:txBody>
      </p:sp>
      <p:sp>
        <p:nvSpPr>
          <p:cNvPr id="1048648" name="Slide Number Placeholder 5"/>
          <p:cNvSpPr>
            <a:spLocks noGrp="1"/>
          </p:cNvSpPr>
          <p:nvPr>
            <p:ph type="sldNum" sz="quarter" idx="12"/>
          </p:nvPr>
        </p:nvSpPr>
        <p:spPr/>
        <p:txBody>
          <a:bodyPr/>
          <a:lstStyle/>
          <a:p>
            <a:fld id="{10FDB1A7-BF65-40CA-8A50-1DA7159F27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1048629"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0" name="Date Placeholder 3"/>
          <p:cNvSpPr>
            <a:spLocks noGrp="1"/>
          </p:cNvSpPr>
          <p:nvPr>
            <p:ph type="dt" sz="half" idx="10"/>
          </p:nvPr>
        </p:nvSpPr>
        <p:spPr/>
        <p:txBody>
          <a:bodyPr/>
          <a:lstStyle/>
          <a:p>
            <a:fld id="{7399C1B6-A844-4ED0-8338-60FE52C25BF4}" type="datetimeFigureOut">
              <a:rPr lang="en-US" smtClean="0"/>
              <a:t>12/31/2024</a:t>
            </a:fld>
            <a:endParaRPr lang="en-US"/>
          </a:p>
        </p:txBody>
      </p:sp>
      <p:sp>
        <p:nvSpPr>
          <p:cNvPr id="1048631" name="Footer Placeholder 4"/>
          <p:cNvSpPr>
            <a:spLocks noGrp="1"/>
          </p:cNvSpPr>
          <p:nvPr>
            <p:ph type="ftr" sz="quarter" idx="11"/>
          </p:nvPr>
        </p:nvSpPr>
        <p:spPr/>
        <p:txBody>
          <a:bodyPr/>
          <a:lstStyle/>
          <a:p>
            <a:endParaRPr lang="en-US"/>
          </a:p>
        </p:txBody>
      </p:sp>
      <p:sp>
        <p:nvSpPr>
          <p:cNvPr id="1048632" name="Slide Number Placeholder 5"/>
          <p:cNvSpPr>
            <a:spLocks noGrp="1"/>
          </p:cNvSpPr>
          <p:nvPr>
            <p:ph type="sldNum" sz="quarter" idx="12"/>
          </p:nvPr>
        </p:nvSpPr>
        <p:spPr/>
        <p:txBody>
          <a:bodyPr/>
          <a:lstStyle/>
          <a:p>
            <a:fld id="{10FDB1A7-BF65-40CA-8A50-1DA7159F276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5" name="Date Placeholder 3"/>
          <p:cNvSpPr>
            <a:spLocks noGrp="1"/>
          </p:cNvSpPr>
          <p:nvPr>
            <p:ph type="dt" sz="half" idx="10"/>
          </p:nvPr>
        </p:nvSpPr>
        <p:spPr/>
        <p:txBody>
          <a:bodyPr/>
          <a:lstStyle/>
          <a:p>
            <a:fld id="{7399C1B6-A844-4ED0-8338-60FE52C25BF4}" type="datetimeFigureOut">
              <a:rPr lang="en-US" smtClean="0"/>
              <a:t>12/31/2024</a:t>
            </a:fld>
            <a:endParaRPr lang="en-US"/>
          </a:p>
        </p:txBody>
      </p:sp>
      <p:sp>
        <p:nvSpPr>
          <p:cNvPr id="1048586" name="Footer Placeholder 4"/>
          <p:cNvSpPr>
            <a:spLocks noGrp="1"/>
          </p:cNvSpPr>
          <p:nvPr>
            <p:ph type="ftr" sz="quarter" idx="11"/>
          </p:nvPr>
        </p:nvSpPr>
        <p:spPr/>
        <p:txBody>
          <a:bodyPr/>
          <a:lstStyle/>
          <a:p>
            <a:endParaRPr lang="en-US"/>
          </a:p>
        </p:txBody>
      </p:sp>
      <p:sp>
        <p:nvSpPr>
          <p:cNvPr id="1048587" name="Slide Number Placeholder 5"/>
          <p:cNvSpPr>
            <a:spLocks noGrp="1"/>
          </p:cNvSpPr>
          <p:nvPr>
            <p:ph type="sldNum" sz="quarter" idx="12"/>
          </p:nvPr>
        </p:nvSpPr>
        <p:spPr/>
        <p:txBody>
          <a:bodyPr/>
          <a:lstStyle/>
          <a:p>
            <a:fld id="{10FDB1A7-BF65-40CA-8A50-1DA7159F276D}" type="slidenum">
              <a:rPr lang="en-US" smtClean="0"/>
              <a:t>‹#›</a:t>
            </a:fld>
            <a:endParaRPr lang="en-US"/>
          </a:p>
        </p:txBody>
      </p:sp>
      <p:sp>
        <p:nvSpPr>
          <p:cNvPr id="1048588"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1048649"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048650"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51" name="Date Placeholder 3"/>
          <p:cNvSpPr>
            <a:spLocks noGrp="1"/>
          </p:cNvSpPr>
          <p:nvPr>
            <p:ph type="dt" sz="half" idx="10"/>
          </p:nvPr>
        </p:nvSpPr>
        <p:spPr/>
        <p:txBody>
          <a:bodyPr/>
          <a:lstStyle/>
          <a:p>
            <a:fld id="{7399C1B6-A844-4ED0-8338-60FE52C25BF4}" type="datetimeFigureOut">
              <a:rPr lang="en-US" smtClean="0"/>
              <a:t>12/31/2024</a:t>
            </a:fld>
            <a:endParaRPr lang="en-US"/>
          </a:p>
        </p:txBody>
      </p:sp>
      <p:sp>
        <p:nvSpPr>
          <p:cNvPr id="1048652" name="Footer Placeholder 4"/>
          <p:cNvSpPr>
            <a:spLocks noGrp="1"/>
          </p:cNvSpPr>
          <p:nvPr>
            <p:ph type="ftr" sz="quarter" idx="11"/>
          </p:nvPr>
        </p:nvSpPr>
        <p:spPr/>
        <p:txBody>
          <a:bodyPr/>
          <a:lstStyle/>
          <a:p>
            <a:endParaRPr lang="en-US"/>
          </a:p>
        </p:txBody>
      </p:sp>
      <p:sp>
        <p:nvSpPr>
          <p:cNvPr id="1048653" name="Slide Number Placeholder 5"/>
          <p:cNvSpPr>
            <a:spLocks noGrp="1"/>
          </p:cNvSpPr>
          <p:nvPr>
            <p:ph type="sldNum" sz="quarter" idx="12"/>
          </p:nvPr>
        </p:nvSpPr>
        <p:spPr/>
        <p:txBody>
          <a:bodyPr/>
          <a:lstStyle/>
          <a:p>
            <a:fld id="{10FDB1A7-BF65-40CA-8A50-1DA7159F276D}" type="slidenum">
              <a:rPr lang="en-US" smtClean="0"/>
              <a:t>‹#›</a:t>
            </a:fld>
            <a:endParaRPr lang="en-US"/>
          </a:p>
        </p:txBody>
      </p:sp>
      <p:sp>
        <p:nvSpPr>
          <p:cNvPr id="1048654"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55"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1048656"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7"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8" name="Date Placeholder 4"/>
          <p:cNvSpPr>
            <a:spLocks noGrp="1"/>
          </p:cNvSpPr>
          <p:nvPr>
            <p:ph type="dt" sz="half" idx="10"/>
          </p:nvPr>
        </p:nvSpPr>
        <p:spPr/>
        <p:txBody>
          <a:bodyPr/>
          <a:lstStyle/>
          <a:p>
            <a:fld id="{7399C1B6-A844-4ED0-8338-60FE52C25BF4}" type="datetimeFigureOut">
              <a:rPr lang="en-US" smtClean="0"/>
              <a:t>12/31/2024</a:t>
            </a:fld>
            <a:endParaRPr lang="en-US"/>
          </a:p>
        </p:txBody>
      </p:sp>
      <p:sp>
        <p:nvSpPr>
          <p:cNvPr id="1048659" name="Footer Placeholder 5"/>
          <p:cNvSpPr>
            <a:spLocks noGrp="1"/>
          </p:cNvSpPr>
          <p:nvPr>
            <p:ph type="ftr" sz="quarter" idx="11"/>
          </p:nvPr>
        </p:nvSpPr>
        <p:spPr/>
        <p:txBody>
          <a:bodyPr/>
          <a:lstStyle/>
          <a:p>
            <a:endParaRPr lang="en-US"/>
          </a:p>
        </p:txBody>
      </p:sp>
      <p:sp>
        <p:nvSpPr>
          <p:cNvPr id="1048660" name="Slide Number Placeholder 6"/>
          <p:cNvSpPr>
            <a:spLocks noGrp="1"/>
          </p:cNvSpPr>
          <p:nvPr>
            <p:ph type="sldNum" sz="quarter" idx="12"/>
          </p:nvPr>
        </p:nvSpPr>
        <p:spPr/>
        <p:txBody>
          <a:bodyPr/>
          <a:lstStyle/>
          <a:p>
            <a:fld id="{10FDB1A7-BF65-40CA-8A50-1DA7159F276D}" type="slidenum">
              <a:rPr lang="en-US" smtClean="0"/>
              <a:t>‹#›</a:t>
            </a:fld>
            <a:endParaRPr lang="en-US"/>
          </a:p>
        </p:txBody>
      </p:sp>
      <p:sp>
        <p:nvSpPr>
          <p:cNvPr id="1048661"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1048662" name="Title 1"/>
          <p:cNvSpPr>
            <a:spLocks noGrp="1"/>
          </p:cNvSpPr>
          <p:nvPr>
            <p:ph type="title"/>
          </p:nvPr>
        </p:nvSpPr>
        <p:spPr>
          <a:xfrm>
            <a:off x="457200" y="273050"/>
            <a:ext cx="8229600" cy="1143000"/>
          </a:xfrm>
        </p:spPr>
        <p:txBody>
          <a:bodyPr anchor="ctr"/>
          <a:lstStyle/>
          <a:p>
            <a:r>
              <a:rPr kumimoji="0" lang="en-US" smtClean="0"/>
              <a:t>Click to edit Master title style</a:t>
            </a:r>
            <a:endParaRPr kumimoji="0" lang="en-US"/>
          </a:p>
        </p:txBody>
      </p:sp>
      <p:sp>
        <p:nvSpPr>
          <p:cNvPr id="104866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6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67" name="Date Placeholder 6"/>
          <p:cNvSpPr>
            <a:spLocks noGrp="1"/>
          </p:cNvSpPr>
          <p:nvPr>
            <p:ph type="dt" sz="half" idx="10"/>
          </p:nvPr>
        </p:nvSpPr>
        <p:spPr/>
        <p:txBody>
          <a:bodyPr/>
          <a:lstStyle/>
          <a:p>
            <a:fld id="{7399C1B6-A844-4ED0-8338-60FE52C25BF4}" type="datetimeFigureOut">
              <a:rPr lang="en-US" smtClean="0"/>
              <a:t>12/31/2024</a:t>
            </a:fld>
            <a:endParaRPr lang="en-US"/>
          </a:p>
        </p:txBody>
      </p:sp>
      <p:sp>
        <p:nvSpPr>
          <p:cNvPr id="1048668" name="Footer Placeholder 7"/>
          <p:cNvSpPr>
            <a:spLocks noGrp="1"/>
          </p:cNvSpPr>
          <p:nvPr>
            <p:ph type="ftr" sz="quarter" idx="11"/>
          </p:nvPr>
        </p:nvSpPr>
        <p:spPr/>
        <p:txBody>
          <a:bodyPr/>
          <a:lstStyle/>
          <a:p>
            <a:endParaRPr lang="en-US"/>
          </a:p>
        </p:txBody>
      </p:sp>
      <p:sp>
        <p:nvSpPr>
          <p:cNvPr id="1048669" name="Slide Number Placeholder 8"/>
          <p:cNvSpPr>
            <a:spLocks noGrp="1"/>
          </p:cNvSpPr>
          <p:nvPr>
            <p:ph type="sldNum" sz="quarter" idx="12"/>
          </p:nvPr>
        </p:nvSpPr>
        <p:spPr/>
        <p:txBody>
          <a:bodyPr/>
          <a:lstStyle/>
          <a:p>
            <a:fld id="{10FDB1A7-BF65-40CA-8A50-1DA7159F27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1048624" name="Date Placeholder 2"/>
          <p:cNvSpPr>
            <a:spLocks noGrp="1"/>
          </p:cNvSpPr>
          <p:nvPr>
            <p:ph type="dt" sz="half" idx="10"/>
          </p:nvPr>
        </p:nvSpPr>
        <p:spPr/>
        <p:txBody>
          <a:bodyPr/>
          <a:lstStyle/>
          <a:p>
            <a:fld id="{7399C1B6-A844-4ED0-8338-60FE52C25BF4}" type="datetimeFigureOut">
              <a:rPr lang="en-US" smtClean="0"/>
              <a:t>12/31/2024</a:t>
            </a:fld>
            <a:endParaRPr lang="en-US"/>
          </a:p>
        </p:txBody>
      </p:sp>
      <p:sp>
        <p:nvSpPr>
          <p:cNvPr id="1048625" name="Footer Placeholder 3"/>
          <p:cNvSpPr>
            <a:spLocks noGrp="1"/>
          </p:cNvSpPr>
          <p:nvPr>
            <p:ph type="ftr" sz="quarter" idx="11"/>
          </p:nvPr>
        </p:nvSpPr>
        <p:spPr/>
        <p:txBody>
          <a:bodyPr/>
          <a:lstStyle/>
          <a:p>
            <a:endParaRPr lang="en-US"/>
          </a:p>
        </p:txBody>
      </p:sp>
      <p:sp>
        <p:nvSpPr>
          <p:cNvPr id="1048626" name="Slide Number Placeholder 4"/>
          <p:cNvSpPr>
            <a:spLocks noGrp="1"/>
          </p:cNvSpPr>
          <p:nvPr>
            <p:ph type="sldNum" sz="quarter" idx="12"/>
          </p:nvPr>
        </p:nvSpPr>
        <p:spPr/>
        <p:txBody>
          <a:bodyPr/>
          <a:lstStyle/>
          <a:p>
            <a:fld id="{10FDB1A7-BF65-40CA-8A50-1DA7159F276D}" type="slidenum">
              <a:rPr lang="en-US" smtClean="0"/>
              <a:t>‹#›</a:t>
            </a:fld>
            <a:endParaRPr lang="en-US"/>
          </a:p>
        </p:txBody>
      </p:sp>
      <p:sp>
        <p:nvSpPr>
          <p:cNvPr id="1048627"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0" name="Date Placeholder 1"/>
          <p:cNvSpPr>
            <a:spLocks noGrp="1"/>
          </p:cNvSpPr>
          <p:nvPr>
            <p:ph type="dt" sz="half" idx="10"/>
          </p:nvPr>
        </p:nvSpPr>
        <p:spPr/>
        <p:txBody>
          <a:bodyPr/>
          <a:lstStyle/>
          <a:p>
            <a:fld id="{7399C1B6-A844-4ED0-8338-60FE52C25BF4}" type="datetimeFigureOut">
              <a:rPr lang="en-US" smtClean="0"/>
              <a:t>12/31/2024</a:t>
            </a:fld>
            <a:endParaRPr lang="en-US"/>
          </a:p>
        </p:txBody>
      </p:sp>
      <p:sp>
        <p:nvSpPr>
          <p:cNvPr id="1048671" name="Footer Placeholder 2"/>
          <p:cNvSpPr>
            <a:spLocks noGrp="1"/>
          </p:cNvSpPr>
          <p:nvPr>
            <p:ph type="ftr" sz="quarter" idx="11"/>
          </p:nvPr>
        </p:nvSpPr>
        <p:spPr/>
        <p:txBody>
          <a:bodyPr/>
          <a:lstStyle/>
          <a:p>
            <a:endParaRPr lang="en-US"/>
          </a:p>
        </p:txBody>
      </p:sp>
      <p:sp>
        <p:nvSpPr>
          <p:cNvPr id="1048672" name="Slide Number Placeholder 3"/>
          <p:cNvSpPr>
            <a:spLocks noGrp="1"/>
          </p:cNvSpPr>
          <p:nvPr>
            <p:ph type="sldNum" sz="quarter" idx="12"/>
          </p:nvPr>
        </p:nvSpPr>
        <p:spPr/>
        <p:txBody>
          <a:bodyPr/>
          <a:lstStyle/>
          <a:p>
            <a:fld id="{10FDB1A7-BF65-40CA-8A50-1DA7159F27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1048673"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1048674"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675"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76" name="Date Placeholder 4"/>
          <p:cNvSpPr>
            <a:spLocks noGrp="1"/>
          </p:cNvSpPr>
          <p:nvPr>
            <p:ph type="dt" sz="half" idx="10"/>
          </p:nvPr>
        </p:nvSpPr>
        <p:spPr>
          <a:xfrm>
            <a:off x="6727032" y="6407944"/>
            <a:ext cx="1920240" cy="365760"/>
          </a:xfrm>
        </p:spPr>
        <p:txBody>
          <a:bodyPr/>
          <a:lstStyle/>
          <a:p>
            <a:fld id="{7399C1B6-A844-4ED0-8338-60FE52C25BF4}" type="datetimeFigureOut">
              <a:rPr lang="en-US" smtClean="0"/>
              <a:t>12/31/2024</a:t>
            </a:fld>
            <a:endParaRPr lang="en-US"/>
          </a:p>
        </p:txBody>
      </p:sp>
      <p:sp>
        <p:nvSpPr>
          <p:cNvPr id="1048677" name="Footer Placeholder 5"/>
          <p:cNvSpPr>
            <a:spLocks noGrp="1"/>
          </p:cNvSpPr>
          <p:nvPr>
            <p:ph type="ftr" sz="quarter" idx="11"/>
          </p:nvPr>
        </p:nvSpPr>
        <p:spPr/>
        <p:txBody>
          <a:bodyPr/>
          <a:lstStyle/>
          <a:p>
            <a:endParaRPr lang="en-US"/>
          </a:p>
        </p:txBody>
      </p:sp>
      <p:sp>
        <p:nvSpPr>
          <p:cNvPr id="1048678" name="Slide Number Placeholder 6"/>
          <p:cNvSpPr>
            <a:spLocks noGrp="1"/>
          </p:cNvSpPr>
          <p:nvPr>
            <p:ph type="sldNum" sz="quarter" idx="12"/>
          </p:nvPr>
        </p:nvSpPr>
        <p:spPr/>
        <p:txBody>
          <a:bodyPr/>
          <a:lstStyle/>
          <a:p>
            <a:fld id="{10FDB1A7-BF65-40CA-8A50-1DA7159F276D}"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1048633"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48634"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1048635" name="Date Placeholder 4"/>
          <p:cNvSpPr>
            <a:spLocks noGrp="1"/>
          </p:cNvSpPr>
          <p:nvPr>
            <p:ph type="dt" sz="half" idx="10"/>
          </p:nvPr>
        </p:nvSpPr>
        <p:spPr/>
        <p:txBody>
          <a:bodyPr/>
          <a:lstStyle>
            <a:lvl1pPr>
              <a:defRPr>
                <a:solidFill>
                  <a:schemeClr val="tx1"/>
                </a:solidFill>
              </a:defRPr>
            </a:lvl1pPr>
          </a:lstStyle>
          <a:p>
            <a:fld id="{7399C1B6-A844-4ED0-8338-60FE52C25BF4}" type="datetimeFigureOut">
              <a:rPr lang="en-US" smtClean="0"/>
              <a:t>12/31/2024</a:t>
            </a:fld>
            <a:endParaRPr lang="en-US"/>
          </a:p>
        </p:txBody>
      </p:sp>
      <p:sp>
        <p:nvSpPr>
          <p:cNvPr id="104863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1048637" name="Slide Number Placeholder 6"/>
          <p:cNvSpPr>
            <a:spLocks noGrp="1"/>
          </p:cNvSpPr>
          <p:nvPr>
            <p:ph type="sldNum" sz="quarter" idx="12"/>
          </p:nvPr>
        </p:nvSpPr>
        <p:spPr/>
        <p:txBody>
          <a:bodyPr/>
          <a:lstStyle>
            <a:lvl1pPr>
              <a:defRPr>
                <a:solidFill>
                  <a:schemeClr val="tx1"/>
                </a:solidFill>
              </a:defRPr>
            </a:lvl1pPr>
          </a:lstStyle>
          <a:p>
            <a:fld id="{10FDB1A7-BF65-40CA-8A50-1DA7159F276D}" type="slidenum">
              <a:rPr lang="en-US" smtClean="0"/>
              <a:t>‹#›</a:t>
            </a:fld>
            <a:endParaRPr lang="en-US"/>
          </a:p>
        </p:txBody>
      </p:sp>
      <p:sp>
        <p:nvSpPr>
          <p:cNvPr id="1048638"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1048639"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40"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641"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30" name="Straight Connector 10"/>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64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04864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7"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48578"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3145728" name="Straight Connector 14"/>
          <p:cNvCxnSpPr>
            <a:cxnSpLocks/>
          </p:cNvCxnSpPr>
          <p:nvPr/>
        </p:nvCxnSpPr>
        <p:spPr>
          <a:xfrm>
            <a:off x="-9237" y="5787738"/>
            <a:ext cx="3405509" cy="1084383"/>
          </a:xfrm>
          <a:prstGeom prst="line">
            <a:avLst/>
          </a:prstGeom>
          <a:noFill/>
          <a:ln w="12065" cap="flat" cmpd="sng" algn="ctr">
            <a:gradFill>
              <a:gsLst>
                <a:gs pos="15000">
                  <a:schemeClr val="accent1">
                    <a:shade val="40000"/>
                    <a:satMod val="110000"/>
                  </a:schemeClr>
                </a:gs>
                <a:gs pos="45000">
                  <a:schemeClr val="accent1">
                    <a:tint val="7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04857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104858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1"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7399C1B6-A844-4ED0-8338-60FE52C25BF4}" type="datetimeFigureOut">
              <a:rPr lang="en-US" smtClean="0"/>
              <a:t>12/31/2024</a:t>
            </a:fld>
            <a:endParaRPr lang="en-US"/>
          </a:p>
        </p:txBody>
      </p:sp>
      <p:sp>
        <p:nvSpPr>
          <p:cNvPr id="104858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048583"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10FDB1A7-BF65-40CA-8A50-1DA7159F276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ctrTitle"/>
          </p:nvPr>
        </p:nvSpPr>
        <p:spPr/>
        <p:txBody>
          <a:bodyPr/>
          <a:lstStyle/>
          <a:p>
            <a:r>
              <a:rPr lang="en-US" dirty="0" smtClean="0"/>
              <a:t>ELEMENTS OF  WRITING </a:t>
            </a:r>
            <a:endParaRPr lang="en-US" dirty="0"/>
          </a:p>
        </p:txBody>
      </p:sp>
      <p:sp>
        <p:nvSpPr>
          <p:cNvPr id="2" name="Subtitle 1"/>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Content Placeholder 2"/>
          <p:cNvSpPr>
            <a:spLocks noGrp="1"/>
          </p:cNvSpPr>
          <p:nvPr>
            <p:ph idx="1"/>
          </p:nvPr>
        </p:nvSpPr>
        <p:spPr>
          <a:xfrm>
            <a:off x="457200" y="1481328"/>
            <a:ext cx="8229600" cy="4690872"/>
          </a:xfrm>
        </p:spPr>
        <p:txBody>
          <a:bodyPr>
            <a:normAutofit/>
          </a:bodyPr>
          <a:lstStyle/>
          <a:p>
            <a:r>
              <a:rPr lang="en-US" dirty="0"/>
              <a:t>The third person refers to the person or thing that is being spoken about</a:t>
            </a:r>
            <a:r>
              <a:rPr lang="en-US" dirty="0" smtClean="0"/>
              <a:t>.</a:t>
            </a:r>
          </a:p>
          <a:p>
            <a:r>
              <a:rPr lang="en-US" dirty="0" smtClean="0"/>
              <a:t>Think </a:t>
            </a:r>
            <a:r>
              <a:rPr lang="en-US" dirty="0"/>
              <a:t>of the third person as someone telling a story about another person or thing</a:t>
            </a:r>
            <a:r>
              <a:rPr lang="en-US" dirty="0" smtClean="0"/>
              <a:t>.</a:t>
            </a:r>
          </a:p>
          <a:p>
            <a:r>
              <a:rPr lang="en-US" dirty="0" smtClean="0"/>
              <a:t>Third-person </a:t>
            </a:r>
            <a:r>
              <a:rPr lang="en-US" dirty="0"/>
              <a:t>pronouns (he, she, it, they, him, her, them, his, hers, theirs) and third-person possessive </a:t>
            </a:r>
            <a:r>
              <a:rPr lang="en-US" dirty="0" smtClean="0"/>
              <a:t> </a:t>
            </a:r>
            <a:r>
              <a:rPr lang="en-US" dirty="0"/>
              <a:t>(his, her, their</a:t>
            </a:r>
            <a:r>
              <a:rPr lang="en-US" dirty="0" smtClean="0"/>
              <a:t>).</a:t>
            </a:r>
          </a:p>
          <a:p>
            <a:r>
              <a:rPr lang="en-US" dirty="0" smtClean="0"/>
              <a:t>Most </a:t>
            </a:r>
            <a:r>
              <a:rPr lang="en-US" dirty="0"/>
              <a:t>academic paragraph use third person</a:t>
            </a:r>
          </a:p>
          <a:p>
            <a:r>
              <a:rPr lang="en-US" dirty="0" smtClean="0">
                <a:solidFill>
                  <a:srgbClr val="FF0000"/>
                </a:solidFill>
              </a:rPr>
              <a:t>He</a:t>
            </a:r>
            <a:r>
              <a:rPr lang="en-US" dirty="0" smtClean="0"/>
              <a:t> </a:t>
            </a:r>
            <a:r>
              <a:rPr lang="en-US" dirty="0"/>
              <a:t>turned quickly and saw </a:t>
            </a:r>
            <a:r>
              <a:rPr lang="en-US" dirty="0">
                <a:solidFill>
                  <a:srgbClr val="FF0000"/>
                </a:solidFill>
              </a:rPr>
              <a:t>them</a:t>
            </a:r>
            <a:r>
              <a:rPr lang="en-US" dirty="0"/>
              <a:t> leaving the theatre. Third-person words </a:t>
            </a:r>
            <a:r>
              <a:rPr lang="en-US" dirty="0" smtClean="0"/>
              <a:t>: He and them</a:t>
            </a:r>
            <a:endParaRPr lang="en-US" dirty="0"/>
          </a:p>
        </p:txBody>
      </p:sp>
      <p:sp>
        <p:nvSpPr>
          <p:cNvPr id="1048596" name="Title 1"/>
          <p:cNvSpPr>
            <a:spLocks noGrp="1"/>
          </p:cNvSpPr>
          <p:nvPr>
            <p:ph type="title"/>
          </p:nvPr>
        </p:nvSpPr>
        <p:spPr/>
        <p:txBody>
          <a:bodyPr/>
          <a:lstStyle/>
          <a:p>
            <a:r>
              <a:rPr lang="en-US" dirty="0" smtClean="0"/>
              <a:t>The third person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Content Placeholder 2"/>
          <p:cNvSpPr>
            <a:spLocks noGrp="1"/>
          </p:cNvSpPr>
          <p:nvPr>
            <p:ph idx="1"/>
          </p:nvPr>
        </p:nvSpPr>
        <p:spPr/>
        <p:txBody>
          <a:bodyPr>
            <a:normAutofit/>
          </a:bodyPr>
          <a:lstStyle/>
          <a:p>
            <a:r>
              <a:rPr lang="en-US" dirty="0"/>
              <a:t>Choosing Person in </a:t>
            </a:r>
            <a:r>
              <a:rPr lang="en-US" dirty="0">
                <a:solidFill>
                  <a:srgbClr val="FF0000"/>
                </a:solidFill>
              </a:rPr>
              <a:t>Formal or Informal </a:t>
            </a:r>
            <a:r>
              <a:rPr lang="en-US" dirty="0"/>
              <a:t>Writing </a:t>
            </a:r>
          </a:p>
          <a:p>
            <a:r>
              <a:rPr lang="en-US" dirty="0" smtClean="0"/>
              <a:t>Most </a:t>
            </a:r>
            <a:r>
              <a:rPr lang="en-US" dirty="0"/>
              <a:t>of the writing that you do </a:t>
            </a:r>
            <a:r>
              <a:rPr lang="en-US" dirty="0" smtClean="0"/>
              <a:t>for any institution </a:t>
            </a:r>
            <a:r>
              <a:rPr lang="en-US" dirty="0"/>
              <a:t>is considered formal writing. </a:t>
            </a:r>
            <a:endParaRPr lang="en-US" dirty="0" smtClean="0"/>
          </a:p>
          <a:p>
            <a:r>
              <a:rPr lang="en-US" dirty="0" smtClean="0"/>
              <a:t>The </a:t>
            </a:r>
            <a:r>
              <a:rPr lang="en-US" dirty="0"/>
              <a:t>first person is generally used in writing a personal story or </a:t>
            </a:r>
            <a:r>
              <a:rPr lang="en-US" dirty="0" smtClean="0"/>
              <a:t>description</a:t>
            </a:r>
          </a:p>
          <a:p>
            <a:r>
              <a:rPr lang="en-US" dirty="0" smtClean="0"/>
              <a:t>In </a:t>
            </a:r>
            <a:r>
              <a:rPr lang="en-US" dirty="0"/>
              <a:t>most cases, academic writing uses formal techniques in </a:t>
            </a:r>
            <a:r>
              <a:rPr lang="en-US" dirty="0">
                <a:solidFill>
                  <a:srgbClr val="FF0000"/>
                </a:solidFill>
              </a:rPr>
              <a:t>the third person</a:t>
            </a:r>
            <a:r>
              <a:rPr lang="en-US" dirty="0" smtClean="0"/>
              <a:t>.</a:t>
            </a:r>
          </a:p>
          <a:p>
            <a:pPr>
              <a:buNone/>
            </a:pPr>
            <a:endParaRPr lang="en-US" dirty="0"/>
          </a:p>
        </p:txBody>
      </p:sp>
      <p:sp>
        <p:nvSpPr>
          <p:cNvPr id="1048594" name="Title 1"/>
          <p:cNvSpPr>
            <a:spLocks noGrp="1"/>
          </p:cNvSpPr>
          <p:nvPr>
            <p:ph type="title"/>
          </p:nvPr>
        </p:nvSpPr>
        <p:spPr/>
        <p:txBody>
          <a:bodyPr/>
          <a:lstStyle/>
          <a:p>
            <a:r>
              <a:rPr lang="en-US" dirty="0" smtClean="0"/>
              <a:t>Formal or Informal</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Content Placeholder 2"/>
          <p:cNvSpPr>
            <a:spLocks noGrp="1"/>
          </p:cNvSpPr>
          <p:nvPr>
            <p:ph idx="1"/>
          </p:nvPr>
        </p:nvSpPr>
        <p:spPr/>
        <p:txBody>
          <a:bodyPr>
            <a:normAutofit fontScale="88796" lnSpcReduction="20000"/>
          </a:bodyPr>
          <a:lstStyle/>
          <a:p>
            <a:pPr>
              <a:buNone/>
            </a:pPr>
            <a:endParaRPr lang="en-US" dirty="0" smtClean="0"/>
          </a:p>
          <a:p>
            <a:r>
              <a:rPr lang="en-US" dirty="0" smtClean="0"/>
              <a:t> </a:t>
            </a:r>
            <a:r>
              <a:rPr lang="en-US" dirty="0">
                <a:solidFill>
                  <a:srgbClr val="FF0000"/>
                </a:solidFill>
              </a:rPr>
              <a:t>Here are some examples of topics</a:t>
            </a:r>
            <a:r>
              <a:rPr lang="en-US" dirty="0"/>
              <a:t>, the person you use for each, and the level of writing</a:t>
            </a:r>
            <a:r>
              <a:rPr lang="en-US" dirty="0" smtClean="0"/>
              <a:t>.</a:t>
            </a:r>
          </a:p>
          <a:p>
            <a:pPr marL="109728" indent="0">
              <a:buNone/>
            </a:pPr>
            <a:r>
              <a:rPr lang="en-US" dirty="0" smtClean="0">
                <a:solidFill>
                  <a:srgbClr val="FF0000"/>
                </a:solidFill>
              </a:rPr>
              <a:t>Topic</a:t>
            </a:r>
            <a:r>
              <a:rPr lang="en-US" dirty="0" smtClean="0"/>
              <a:t> :The importance of voting</a:t>
            </a:r>
          </a:p>
          <a:p>
            <a:r>
              <a:rPr lang="en-US" dirty="0" smtClean="0"/>
              <a:t> Person: third </a:t>
            </a:r>
          </a:p>
          <a:p>
            <a:r>
              <a:rPr lang="en-US" dirty="0" smtClean="0"/>
              <a:t>Level </a:t>
            </a:r>
            <a:r>
              <a:rPr lang="en-US" dirty="0"/>
              <a:t>of </a:t>
            </a:r>
            <a:r>
              <a:rPr lang="en-US" dirty="0" smtClean="0"/>
              <a:t>Writing: </a:t>
            </a:r>
            <a:r>
              <a:rPr lang="en-US" dirty="0"/>
              <a:t>Formal </a:t>
            </a:r>
          </a:p>
          <a:p>
            <a:pPr marL="109728" indent="0">
              <a:buNone/>
            </a:pPr>
            <a:r>
              <a:rPr lang="en-US" dirty="0" smtClean="0">
                <a:solidFill>
                  <a:srgbClr val="FF0000"/>
                </a:solidFill>
              </a:rPr>
              <a:t>Topic</a:t>
            </a:r>
            <a:r>
              <a:rPr lang="en-US" dirty="0" smtClean="0"/>
              <a:t> : </a:t>
            </a:r>
            <a:r>
              <a:rPr lang="en-US" dirty="0"/>
              <a:t>A letter to your best </a:t>
            </a:r>
            <a:r>
              <a:rPr lang="en-US" dirty="0" smtClean="0"/>
              <a:t>friend</a:t>
            </a:r>
          </a:p>
          <a:p>
            <a:r>
              <a:rPr lang="en-US" dirty="0"/>
              <a:t> </a:t>
            </a:r>
            <a:r>
              <a:rPr lang="en-US" dirty="0" smtClean="0"/>
              <a:t>person: </a:t>
            </a:r>
            <a:r>
              <a:rPr lang="en-US" dirty="0"/>
              <a:t>First or </a:t>
            </a:r>
            <a:r>
              <a:rPr lang="en-US" dirty="0" smtClean="0"/>
              <a:t>second</a:t>
            </a:r>
          </a:p>
          <a:p>
            <a:r>
              <a:rPr lang="en-US" dirty="0" smtClean="0"/>
              <a:t>Level of writing: </a:t>
            </a:r>
            <a:r>
              <a:rPr lang="en-US" dirty="0"/>
              <a:t>Informal </a:t>
            </a:r>
          </a:p>
          <a:p>
            <a:pPr marL="109728" indent="0">
              <a:buNone/>
            </a:pPr>
            <a:r>
              <a:rPr lang="en-US" dirty="0" smtClean="0">
                <a:solidFill>
                  <a:srgbClr val="FF0000"/>
                </a:solidFill>
              </a:rPr>
              <a:t>Topic</a:t>
            </a:r>
            <a:r>
              <a:rPr lang="en-US" dirty="0" smtClean="0"/>
              <a:t> : </a:t>
            </a:r>
            <a:r>
              <a:rPr lang="en-US" dirty="0"/>
              <a:t>Description of your best vacation </a:t>
            </a:r>
            <a:endParaRPr lang="en-US" dirty="0" smtClean="0"/>
          </a:p>
          <a:p>
            <a:r>
              <a:rPr lang="en-US" dirty="0" smtClean="0"/>
              <a:t>Person: First </a:t>
            </a:r>
          </a:p>
          <a:p>
            <a:r>
              <a:rPr lang="en-US" dirty="0" smtClean="0"/>
              <a:t>Level of writing : Formal </a:t>
            </a:r>
            <a:r>
              <a:rPr lang="en-US" dirty="0"/>
              <a:t>or Informal, depending on audience </a:t>
            </a:r>
          </a:p>
        </p:txBody>
      </p:sp>
      <p:sp>
        <p:nvSpPr>
          <p:cNvPr id="1048592" name="Title 1"/>
          <p:cNvSpPr>
            <a:spLocks noGrp="1"/>
          </p:cNvSpPr>
          <p:nvPr>
            <p:ph type="title"/>
          </p:nvPr>
        </p:nvSpPr>
        <p:spPr/>
        <p:txBody>
          <a:bodyPr/>
          <a:lstStyle/>
          <a:p>
            <a:r>
              <a:rPr lang="en-US" dirty="0" smtClean="0"/>
              <a:t>Examples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Content Placeholder 2"/>
          <p:cNvSpPr>
            <a:spLocks noGrp="1"/>
          </p:cNvSpPr>
          <p:nvPr>
            <p:ph idx="1"/>
          </p:nvPr>
        </p:nvSpPr>
        <p:spPr/>
        <p:txBody>
          <a:bodyPr>
            <a:normAutofit/>
          </a:bodyPr>
          <a:lstStyle/>
          <a:p>
            <a:r>
              <a:rPr lang="en-US" dirty="0" smtClean="0"/>
              <a:t> </a:t>
            </a:r>
            <a:r>
              <a:rPr lang="en-US" dirty="0"/>
              <a:t>Read each topic and decide whether it requires first, second, or third person. Then decide whether the writing should be formal or informal. There may be more than one correct answer. </a:t>
            </a:r>
            <a:endParaRPr lang="en-US" dirty="0" smtClean="0"/>
          </a:p>
          <a:p>
            <a:endParaRPr lang="zh-CN" altLang="en-US" dirty="0"/>
          </a:p>
          <a:p>
            <a:endParaRPr lang="en-US" dirty="0" smtClean="0"/>
          </a:p>
          <a:p>
            <a:r>
              <a:rPr lang="en-US" dirty="0"/>
              <a:t>A paragraph </a:t>
            </a:r>
            <a:r>
              <a:rPr lang="en-US" dirty="0">
                <a:solidFill>
                  <a:srgbClr val="FF0000"/>
                </a:solidFill>
              </a:rPr>
              <a:t>about the causes of the Civil </a:t>
            </a:r>
            <a:r>
              <a:rPr lang="en-US" dirty="0" smtClean="0">
                <a:solidFill>
                  <a:srgbClr val="FF0000"/>
                </a:solidFill>
              </a:rPr>
              <a:t>War</a:t>
            </a:r>
            <a:endParaRPr lang="zh-CN" altLang="en-US" dirty="0"/>
          </a:p>
          <a:p>
            <a:r>
              <a:rPr lang="en-US" dirty="0" smtClean="0"/>
              <a:t>  </a:t>
            </a:r>
            <a:r>
              <a:rPr lang="en-US" dirty="0"/>
              <a:t>A paragraph </a:t>
            </a:r>
            <a:r>
              <a:rPr lang="en-US" dirty="0">
                <a:solidFill>
                  <a:srgbClr val="FF0000"/>
                </a:solidFill>
              </a:rPr>
              <a:t>about your trip to </a:t>
            </a:r>
            <a:r>
              <a:rPr lang="en-US" dirty="0" smtClean="0">
                <a:solidFill>
                  <a:srgbClr val="FF0000"/>
                </a:solidFill>
              </a:rPr>
              <a:t>Mexico</a:t>
            </a:r>
          </a:p>
          <a:p>
            <a:pPr>
              <a:buNone/>
            </a:pPr>
            <a:r>
              <a:rPr lang="en-US" dirty="0" smtClean="0">
                <a:solidFill>
                  <a:srgbClr val="FF0000"/>
                </a:solidFill>
              </a:rPr>
              <a:t> </a:t>
            </a:r>
            <a:endParaRPr lang="en-US" dirty="0"/>
          </a:p>
        </p:txBody>
      </p:sp>
      <p:sp>
        <p:nvSpPr>
          <p:cNvPr id="1048590" name="Title 1"/>
          <p:cNvSpPr>
            <a:spLocks noGrp="1"/>
          </p:cNvSpPr>
          <p:nvPr>
            <p:ph type="title"/>
          </p:nvPr>
        </p:nvSpPr>
        <p:spPr/>
        <p:txBody>
          <a:bodyPr/>
          <a:lstStyle/>
          <a:p>
            <a:r>
              <a:rPr lang="en-US" dirty="0"/>
              <a:t>A</a:t>
            </a:r>
            <a:r>
              <a:rPr lang="en-US" dirty="0" smtClean="0"/>
              <a:t>ctivity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Content Placeholder 2"/>
          <p:cNvSpPr>
            <a:spLocks noGrp="1"/>
          </p:cNvSpPr>
          <p:nvPr>
            <p:ph idx="1"/>
          </p:nvPr>
        </p:nvSpPr>
        <p:spPr/>
        <p:txBody>
          <a:bodyPr>
            <a:normAutofit/>
          </a:bodyPr>
          <a:lstStyle/>
          <a:p>
            <a:pPr>
              <a:buFont typeface="Wingdings" pitchFamily="2" charset="2"/>
              <a:buChar char="v"/>
            </a:pPr>
            <a:r>
              <a:rPr lang="en-US" dirty="0" smtClean="0"/>
              <a:t>Purpose </a:t>
            </a:r>
            <a:r>
              <a:rPr lang="en-US" dirty="0" smtClean="0"/>
              <a:t>statement</a:t>
            </a:r>
          </a:p>
          <a:p>
            <a:pPr>
              <a:buFont typeface="Wingdings" pitchFamily="2" charset="2"/>
              <a:buChar char="v"/>
            </a:pPr>
            <a:endParaRPr lang="en-US" dirty="0" smtClean="0"/>
          </a:p>
          <a:p>
            <a:pPr>
              <a:buFont typeface="Wingdings" pitchFamily="2" charset="2"/>
              <a:buChar char="v"/>
            </a:pPr>
            <a:r>
              <a:rPr lang="en-US" dirty="0" smtClean="0"/>
              <a:t>Audience </a:t>
            </a:r>
          </a:p>
          <a:p>
            <a:pPr>
              <a:buFont typeface="Wingdings" pitchFamily="2" charset="2"/>
              <a:buChar char="v"/>
            </a:pPr>
            <a:endParaRPr lang="en-US" dirty="0" smtClean="0"/>
          </a:p>
          <a:p>
            <a:pPr>
              <a:buFont typeface="Wingdings" pitchFamily="2" charset="2"/>
              <a:buChar char="v"/>
            </a:pPr>
            <a:r>
              <a:rPr lang="en-US" dirty="0" smtClean="0"/>
              <a:t>Clarity </a:t>
            </a:r>
          </a:p>
          <a:p>
            <a:pPr>
              <a:buFont typeface="Wingdings" pitchFamily="2" charset="2"/>
              <a:buChar char="v"/>
            </a:pPr>
            <a:endParaRPr lang="en-US" dirty="0" smtClean="0"/>
          </a:p>
          <a:p>
            <a:pPr>
              <a:buFont typeface="Wingdings" pitchFamily="2" charset="2"/>
              <a:buChar char="v"/>
            </a:pPr>
            <a:r>
              <a:rPr lang="en-US" dirty="0" smtClean="0"/>
              <a:t>Unity </a:t>
            </a:r>
          </a:p>
          <a:p>
            <a:pPr>
              <a:buFont typeface="Wingdings" pitchFamily="2" charset="2"/>
              <a:buChar char="v"/>
            </a:pPr>
            <a:endParaRPr lang="en-US" dirty="0" smtClean="0"/>
          </a:p>
          <a:p>
            <a:pPr>
              <a:buFont typeface="Wingdings" pitchFamily="2" charset="2"/>
              <a:buChar char="v"/>
            </a:pPr>
            <a:r>
              <a:rPr lang="en-US" dirty="0" smtClean="0"/>
              <a:t>Coherence </a:t>
            </a:r>
            <a:endParaRPr lang="en-US" dirty="0"/>
          </a:p>
          <a:p>
            <a:endParaRPr lang="en-US" dirty="0"/>
          </a:p>
        </p:txBody>
      </p:sp>
      <p:sp>
        <p:nvSpPr>
          <p:cNvPr id="1048609" name="Title 1"/>
          <p:cNvSpPr>
            <a:spLocks noGrp="1"/>
          </p:cNvSpPr>
          <p:nvPr>
            <p:ph type="title"/>
          </p:nvPr>
        </p:nvSpPr>
        <p:spPr/>
        <p:txBody>
          <a:bodyPr/>
          <a:lstStyle/>
          <a:p>
            <a:r>
              <a:rPr lang="en-US" dirty="0" smtClean="0"/>
              <a:t>FIVE ELEMENTS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2"/>
          <p:cNvSpPr>
            <a:spLocks noGrp="1"/>
          </p:cNvSpPr>
          <p:nvPr>
            <p:ph idx="1"/>
          </p:nvPr>
        </p:nvSpPr>
        <p:spPr/>
        <p:txBody>
          <a:bodyPr>
            <a:normAutofit/>
          </a:bodyPr>
          <a:lstStyle/>
          <a:p>
            <a:r>
              <a:rPr lang="en-US" dirty="0" smtClean="0"/>
              <a:t>For writers to stay focused on the topic, they must understand the purpose that they are trying to accomplish.</a:t>
            </a:r>
          </a:p>
          <a:p>
            <a:r>
              <a:rPr lang="en-US" dirty="0" smtClean="0"/>
              <a:t>The purpose is the goal the writer is trying to achieve. </a:t>
            </a:r>
          </a:p>
          <a:p>
            <a:r>
              <a:rPr lang="en-US" dirty="0" smtClean="0"/>
              <a:t>The three most common purposes of academic writing are </a:t>
            </a:r>
          </a:p>
          <a:p>
            <a:pPr lvl="1">
              <a:buFont typeface="Wingdings" panose="05000000000000000000" pitchFamily="2" charset="2"/>
              <a:buChar char="q"/>
            </a:pPr>
            <a:r>
              <a:rPr lang="en-US" dirty="0" smtClean="0"/>
              <a:t>To inform </a:t>
            </a:r>
          </a:p>
          <a:p>
            <a:pPr lvl="1">
              <a:buFont typeface="Wingdings" panose="05000000000000000000" pitchFamily="2" charset="2"/>
              <a:buChar char="q"/>
            </a:pPr>
            <a:r>
              <a:rPr lang="en-US" dirty="0" smtClean="0"/>
              <a:t>To persuade </a:t>
            </a:r>
          </a:p>
          <a:p>
            <a:pPr lvl="1">
              <a:buFont typeface="Wingdings" panose="05000000000000000000" pitchFamily="2" charset="2"/>
              <a:buChar char="q"/>
            </a:pPr>
            <a:r>
              <a:rPr lang="en-US" dirty="0" smtClean="0"/>
              <a:t>To entertain </a:t>
            </a:r>
            <a:endParaRPr lang="en-US" dirty="0"/>
          </a:p>
        </p:txBody>
      </p:sp>
      <p:sp>
        <p:nvSpPr>
          <p:cNvPr id="1048611" name="Title 1"/>
          <p:cNvSpPr>
            <a:spLocks noGrp="1"/>
          </p:cNvSpPr>
          <p:nvPr>
            <p:ph type="title"/>
          </p:nvPr>
        </p:nvSpPr>
        <p:spPr/>
        <p:txBody>
          <a:bodyPr/>
          <a:lstStyle/>
          <a:p>
            <a:r>
              <a:rPr lang="en-US" dirty="0"/>
              <a:t>P</a:t>
            </a:r>
            <a:r>
              <a:rPr lang="en-US" dirty="0" smtClean="0"/>
              <a:t>urpose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457200" y="1481328"/>
            <a:ext cx="8229600" cy="4843272"/>
          </a:xfrm>
        </p:spPr>
        <p:txBody>
          <a:bodyPr>
            <a:normAutofit fontScale="85093" lnSpcReduction="10000"/>
          </a:bodyPr>
          <a:lstStyle/>
          <a:p>
            <a:r>
              <a:rPr lang="en-US" dirty="0" smtClean="0"/>
              <a:t>Writers </a:t>
            </a:r>
            <a:r>
              <a:rPr lang="en-US" dirty="0"/>
              <a:t>often create a purpose statement before they write. </a:t>
            </a:r>
          </a:p>
          <a:p>
            <a:r>
              <a:rPr lang="en-US" dirty="0" smtClean="0"/>
              <a:t>A </a:t>
            </a:r>
            <a:r>
              <a:rPr lang="en-US" dirty="0"/>
              <a:t>purpose statement is a short sentence that clearly defines the purpose of the paragraph, which is the reason that you are writing this </a:t>
            </a:r>
            <a:r>
              <a:rPr lang="en-US" dirty="0" smtClean="0"/>
              <a:t>information.</a:t>
            </a:r>
          </a:p>
          <a:p>
            <a:r>
              <a:rPr lang="en-US" dirty="0" smtClean="0"/>
              <a:t>The </a:t>
            </a:r>
            <a:r>
              <a:rPr lang="en-US" dirty="0"/>
              <a:t>purpose statement will help you to stay within your topic and maintain the focus of your </a:t>
            </a:r>
            <a:r>
              <a:rPr lang="en-US" dirty="0" smtClean="0"/>
              <a:t>writing.</a:t>
            </a:r>
          </a:p>
          <a:p>
            <a:r>
              <a:rPr lang="en-US" dirty="0" smtClean="0"/>
              <a:t>Purpose </a:t>
            </a:r>
            <a:r>
              <a:rPr lang="en-US" dirty="0"/>
              <a:t>statements are simple and to the </a:t>
            </a:r>
            <a:r>
              <a:rPr lang="en-US" dirty="0" smtClean="0"/>
              <a:t>point.</a:t>
            </a:r>
          </a:p>
          <a:p>
            <a:r>
              <a:rPr lang="en-US" dirty="0" smtClean="0">
                <a:solidFill>
                  <a:srgbClr val="FF0000"/>
                </a:solidFill>
              </a:rPr>
              <a:t>For example</a:t>
            </a:r>
            <a:r>
              <a:rPr lang="en-US" dirty="0" smtClean="0"/>
              <a:t>: </a:t>
            </a:r>
            <a:r>
              <a:rPr lang="en-US" dirty="0"/>
              <a:t>I</a:t>
            </a:r>
            <a:r>
              <a:rPr lang="en-US" dirty="0" smtClean="0"/>
              <a:t>f </a:t>
            </a:r>
            <a:r>
              <a:rPr lang="en-US" dirty="0"/>
              <a:t>you are going to write a paragraph about </a:t>
            </a:r>
            <a:r>
              <a:rPr lang="en-US" dirty="0">
                <a:solidFill>
                  <a:srgbClr val="FF0000"/>
                </a:solidFill>
              </a:rPr>
              <a:t>how to clean your room</a:t>
            </a:r>
            <a:r>
              <a:rPr lang="en-US" dirty="0"/>
              <a:t>, your purpose statement would read something like this: The purpose of this paragraph is to explain how to clean your room. </a:t>
            </a:r>
          </a:p>
        </p:txBody>
      </p:sp>
      <p:sp>
        <p:nvSpPr>
          <p:cNvPr id="1048613" name="Title 1"/>
          <p:cNvSpPr>
            <a:spLocks noGrp="1"/>
          </p:cNvSpPr>
          <p:nvPr>
            <p:ph type="title"/>
          </p:nvPr>
        </p:nvSpPr>
        <p:spPr/>
        <p:txBody>
          <a:bodyPr/>
          <a:lstStyle/>
          <a:p>
            <a:r>
              <a:rPr lang="en-US" dirty="0" smtClean="0"/>
              <a:t>Purpose Statement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Content Placeholder 2"/>
          <p:cNvSpPr>
            <a:spLocks noGrp="1"/>
          </p:cNvSpPr>
          <p:nvPr>
            <p:ph idx="1"/>
          </p:nvPr>
        </p:nvSpPr>
        <p:spPr/>
        <p:txBody>
          <a:bodyPr>
            <a:normAutofit fontScale="96296" lnSpcReduction="10000"/>
          </a:bodyPr>
          <a:lstStyle/>
          <a:p>
            <a:r>
              <a:rPr lang="en-US" dirty="0"/>
              <a:t>Here are some sample topics followed by </a:t>
            </a:r>
            <a:r>
              <a:rPr lang="en-US" dirty="0" smtClean="0"/>
              <a:t>example of </a:t>
            </a:r>
            <a:r>
              <a:rPr lang="en-US" dirty="0"/>
              <a:t>purpose statements :</a:t>
            </a:r>
            <a:r>
              <a:rPr lang="en-US" dirty="0" smtClean="0"/>
              <a:t> </a:t>
            </a:r>
          </a:p>
          <a:p>
            <a:r>
              <a:rPr lang="en-US" dirty="0" smtClean="0">
                <a:solidFill>
                  <a:srgbClr val="FF0000"/>
                </a:solidFill>
              </a:rPr>
              <a:t>Topic: </a:t>
            </a:r>
            <a:r>
              <a:rPr lang="en-US" dirty="0">
                <a:solidFill>
                  <a:srgbClr val="FF0000"/>
                </a:solidFill>
              </a:rPr>
              <a:t>How to play </a:t>
            </a:r>
            <a:r>
              <a:rPr lang="en-US" dirty="0" smtClean="0">
                <a:solidFill>
                  <a:srgbClr val="FF0000"/>
                </a:solidFill>
              </a:rPr>
              <a:t>“fish</a:t>
            </a:r>
            <a:r>
              <a:rPr lang="en-US" dirty="0" smtClean="0"/>
              <a:t>” The </a:t>
            </a:r>
            <a:r>
              <a:rPr lang="en-US" dirty="0"/>
              <a:t>purpose of this paragraph is to explain to the reader how to play the card game called </a:t>
            </a:r>
            <a:r>
              <a:rPr lang="en-US" dirty="0" smtClean="0"/>
              <a:t>“fish”. </a:t>
            </a:r>
          </a:p>
          <a:p>
            <a:r>
              <a:rPr lang="en-US" dirty="0" smtClean="0">
                <a:solidFill>
                  <a:srgbClr val="FF0000"/>
                </a:solidFill>
              </a:rPr>
              <a:t>Topic: </a:t>
            </a:r>
            <a:r>
              <a:rPr lang="en-US" dirty="0">
                <a:solidFill>
                  <a:srgbClr val="FF0000"/>
                </a:solidFill>
              </a:rPr>
              <a:t>The effects of insufficient sleep </a:t>
            </a:r>
            <a:r>
              <a:rPr lang="en-US" dirty="0" smtClean="0"/>
              <a:t> </a:t>
            </a:r>
            <a:r>
              <a:rPr lang="en-US" dirty="0"/>
              <a:t>The purpose of this paragraph is to tell the negative effects or results of not getting enough sleep each day. </a:t>
            </a:r>
            <a:endParaRPr lang="en-US" dirty="0" smtClean="0"/>
          </a:p>
          <a:p>
            <a:r>
              <a:rPr lang="en-US" dirty="0" smtClean="0">
                <a:solidFill>
                  <a:srgbClr val="FF0000"/>
                </a:solidFill>
              </a:rPr>
              <a:t>Topic: </a:t>
            </a:r>
            <a:r>
              <a:rPr lang="en-US" dirty="0">
                <a:solidFill>
                  <a:srgbClr val="FF0000"/>
                </a:solidFill>
              </a:rPr>
              <a:t>The messiest room that I have ever seen</a:t>
            </a:r>
            <a:r>
              <a:rPr lang="en-US" dirty="0"/>
              <a:t>. </a:t>
            </a:r>
            <a:r>
              <a:rPr lang="en-US" dirty="0" smtClean="0"/>
              <a:t> </a:t>
            </a:r>
            <a:r>
              <a:rPr lang="en-US" dirty="0"/>
              <a:t>The purpose of this paragraph is to describe the messiest room that I have ever seen. </a:t>
            </a:r>
          </a:p>
        </p:txBody>
      </p:sp>
      <p:sp>
        <p:nvSpPr>
          <p:cNvPr id="1048615" name="Title 1"/>
          <p:cNvSpPr>
            <a:spLocks noGrp="1"/>
          </p:cNvSpPr>
          <p:nvPr>
            <p:ph type="title"/>
          </p:nvPr>
        </p:nvSpPr>
        <p:spPr/>
        <p:txBody>
          <a:bodyPr/>
          <a:lstStyle/>
          <a:p>
            <a:r>
              <a:rPr lang="en-US" dirty="0" smtClean="0"/>
              <a:t>Examples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Content Placeholder 2"/>
          <p:cNvSpPr>
            <a:spLocks noGrp="1"/>
          </p:cNvSpPr>
          <p:nvPr>
            <p:ph idx="1"/>
          </p:nvPr>
        </p:nvSpPr>
        <p:spPr/>
        <p:txBody>
          <a:bodyPr>
            <a:normAutofit/>
          </a:bodyPr>
          <a:lstStyle/>
          <a:p>
            <a:r>
              <a:rPr lang="en-US" dirty="0" smtClean="0"/>
              <a:t>Read </a:t>
            </a:r>
            <a:r>
              <a:rPr lang="en-US" dirty="0"/>
              <a:t>each of following topics. Then write a purpose statement for each. </a:t>
            </a:r>
            <a:endParaRPr lang="en-US" dirty="0" smtClean="0"/>
          </a:p>
          <a:p>
            <a:pPr marL="109728" indent="0">
              <a:buNone/>
            </a:pPr>
            <a:r>
              <a:rPr lang="en-US" dirty="0" smtClean="0"/>
              <a:t> </a:t>
            </a:r>
          </a:p>
          <a:p>
            <a:r>
              <a:rPr lang="en-US" dirty="0" smtClean="0">
                <a:solidFill>
                  <a:srgbClr val="FF0000"/>
                </a:solidFill>
              </a:rPr>
              <a:t>Topic</a:t>
            </a:r>
            <a:r>
              <a:rPr lang="en-US" dirty="0"/>
              <a:t>: Your craziest experience </a:t>
            </a:r>
            <a:r>
              <a:rPr lang="en-US" dirty="0" smtClean="0"/>
              <a:t>at </a:t>
            </a:r>
            <a:r>
              <a:rPr lang="en-US" dirty="0"/>
              <a:t>a restaurant </a:t>
            </a:r>
            <a:endParaRPr lang="en-US" dirty="0" smtClean="0"/>
          </a:p>
          <a:p>
            <a:pPr>
              <a:buNone/>
            </a:pPr>
            <a:endParaRPr lang="en-US" dirty="0" smtClean="0"/>
          </a:p>
          <a:p>
            <a:r>
              <a:rPr lang="en-US" dirty="0" smtClean="0">
                <a:solidFill>
                  <a:srgbClr val="FF0000"/>
                </a:solidFill>
              </a:rPr>
              <a:t>Topic</a:t>
            </a:r>
            <a:r>
              <a:rPr lang="en-US" dirty="0"/>
              <a:t>: The effects of smoking </a:t>
            </a:r>
          </a:p>
        </p:txBody>
      </p:sp>
      <p:sp>
        <p:nvSpPr>
          <p:cNvPr id="1048617" name="Title 1"/>
          <p:cNvSpPr>
            <a:spLocks noGrp="1"/>
          </p:cNvSpPr>
          <p:nvPr>
            <p:ph type="title"/>
          </p:nvPr>
        </p:nvSpPr>
        <p:spPr/>
        <p:txBody>
          <a:bodyPr/>
          <a:lstStyle/>
          <a:p>
            <a:r>
              <a:rPr lang="en-US" dirty="0" smtClean="0"/>
              <a:t>Activity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Content Placeholder 2"/>
          <p:cNvSpPr>
            <a:spLocks noGrp="1"/>
          </p:cNvSpPr>
          <p:nvPr>
            <p:ph idx="1"/>
          </p:nvPr>
        </p:nvSpPr>
        <p:spPr/>
        <p:txBody>
          <a:bodyPr>
            <a:normAutofit/>
          </a:bodyPr>
          <a:lstStyle/>
          <a:p>
            <a:r>
              <a:rPr lang="en-US" dirty="0" smtClean="0"/>
              <a:t>The </a:t>
            </a:r>
            <a:r>
              <a:rPr lang="en-US" dirty="0"/>
              <a:t>term audience refers to the readers that the writer expects to read the paragraph</a:t>
            </a:r>
            <a:r>
              <a:rPr lang="en-US" dirty="0" smtClean="0"/>
              <a:t>.</a:t>
            </a:r>
          </a:p>
          <a:p>
            <a:endParaRPr lang="en-US" dirty="0" smtClean="0"/>
          </a:p>
          <a:p>
            <a:r>
              <a:rPr lang="en-US" dirty="0" smtClean="0"/>
              <a:t>Good </a:t>
            </a:r>
            <a:r>
              <a:rPr lang="en-US" dirty="0"/>
              <a:t>writers know who their </a:t>
            </a:r>
            <a:r>
              <a:rPr lang="en-US" dirty="0">
                <a:solidFill>
                  <a:srgbClr val="FF0000"/>
                </a:solidFill>
              </a:rPr>
              <a:t>audience is before they start writing. </a:t>
            </a:r>
            <a:r>
              <a:rPr lang="en-US" dirty="0" smtClean="0">
                <a:solidFill>
                  <a:srgbClr val="FF0000"/>
                </a:solidFill>
              </a:rPr>
              <a:t> </a:t>
            </a:r>
          </a:p>
          <a:p>
            <a:endParaRPr lang="en-US" dirty="0" smtClean="0"/>
          </a:p>
          <a:p>
            <a:r>
              <a:rPr lang="en-US" dirty="0" smtClean="0"/>
              <a:t>Consider </a:t>
            </a:r>
            <a:r>
              <a:rPr lang="en-US" dirty="0"/>
              <a:t>these two main techniques for establishing audience: </a:t>
            </a:r>
            <a:endParaRPr lang="en-US" dirty="0" smtClean="0"/>
          </a:p>
          <a:p>
            <a:pPr marL="514350" indent="-514350">
              <a:buAutoNum type="arabicPeriod"/>
            </a:pPr>
            <a:r>
              <a:rPr lang="en-US" dirty="0" smtClean="0"/>
              <a:t>Person </a:t>
            </a:r>
            <a:r>
              <a:rPr lang="en-US" dirty="0"/>
              <a:t>(first, second, or third) </a:t>
            </a:r>
            <a:endParaRPr lang="en-US" dirty="0" smtClean="0"/>
          </a:p>
          <a:p>
            <a:pPr marL="514350" indent="-514350">
              <a:buAutoNum type="arabicPeriod"/>
            </a:pPr>
            <a:r>
              <a:rPr lang="en-US" dirty="0" smtClean="0"/>
              <a:t>Formal </a:t>
            </a:r>
            <a:r>
              <a:rPr lang="en-US" dirty="0"/>
              <a:t>or Informal </a:t>
            </a:r>
          </a:p>
        </p:txBody>
      </p:sp>
      <p:sp>
        <p:nvSpPr>
          <p:cNvPr id="1048619" name="Title 1"/>
          <p:cNvSpPr>
            <a:spLocks noGrp="1"/>
          </p:cNvSpPr>
          <p:nvPr>
            <p:ph type="title"/>
          </p:nvPr>
        </p:nvSpPr>
        <p:spPr/>
        <p:txBody>
          <a:bodyPr/>
          <a:lstStyle/>
          <a:p>
            <a:r>
              <a:rPr lang="en-US" dirty="0" smtClean="0"/>
              <a:t>Element 2: Audience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Content Placeholder 2"/>
          <p:cNvSpPr>
            <a:spLocks noGrp="1"/>
          </p:cNvSpPr>
          <p:nvPr>
            <p:ph idx="1"/>
          </p:nvPr>
        </p:nvSpPr>
        <p:spPr/>
        <p:txBody>
          <a:bodyPr>
            <a:normAutofit/>
          </a:bodyPr>
          <a:lstStyle/>
          <a:p>
            <a:r>
              <a:rPr lang="en-US" dirty="0" smtClean="0"/>
              <a:t>Writers </a:t>
            </a:r>
            <a:r>
              <a:rPr lang="en-US" dirty="0"/>
              <a:t>can choose among three different persons, or point of view, when writing</a:t>
            </a:r>
            <a:r>
              <a:rPr lang="en-US" dirty="0" smtClean="0"/>
              <a:t>.</a:t>
            </a:r>
          </a:p>
          <a:p>
            <a:r>
              <a:rPr lang="en-US" dirty="0" smtClean="0"/>
              <a:t>The </a:t>
            </a:r>
            <a:r>
              <a:rPr lang="en-US" dirty="0"/>
              <a:t>first person refers to the person or thing that is </a:t>
            </a:r>
            <a:r>
              <a:rPr lang="en-US" dirty="0" smtClean="0"/>
              <a:t>speaking.</a:t>
            </a:r>
          </a:p>
          <a:p>
            <a:r>
              <a:rPr lang="en-US" dirty="0" smtClean="0"/>
              <a:t>First-person </a:t>
            </a:r>
            <a:r>
              <a:rPr lang="en-US" dirty="0"/>
              <a:t>pronoun (I, we) or first-person possessive </a:t>
            </a:r>
            <a:r>
              <a:rPr lang="en-US" dirty="0" smtClean="0"/>
              <a:t>case </a:t>
            </a:r>
            <a:r>
              <a:rPr lang="en-US" dirty="0"/>
              <a:t>(my and our</a:t>
            </a:r>
            <a:r>
              <a:rPr lang="en-US" dirty="0" smtClean="0"/>
              <a:t>).</a:t>
            </a:r>
          </a:p>
          <a:p>
            <a:r>
              <a:rPr lang="en-US" dirty="0" smtClean="0"/>
              <a:t>Paragraphs </a:t>
            </a:r>
            <a:r>
              <a:rPr lang="en-US" dirty="0"/>
              <a:t>that explain personal experience often use the first person</a:t>
            </a:r>
            <a:r>
              <a:rPr lang="en-US" dirty="0" smtClean="0"/>
              <a:t>.</a:t>
            </a:r>
          </a:p>
          <a:p>
            <a:pPr>
              <a:buNone/>
            </a:pPr>
            <a:r>
              <a:rPr lang="en-US" dirty="0" smtClean="0"/>
              <a:t> </a:t>
            </a:r>
            <a:r>
              <a:rPr lang="en-US" dirty="0">
                <a:solidFill>
                  <a:srgbClr val="FF0000"/>
                </a:solidFill>
              </a:rPr>
              <a:t>Yesterday I went to the beach with </a:t>
            </a:r>
            <a:r>
              <a:rPr lang="en-US" dirty="0" smtClean="0">
                <a:solidFill>
                  <a:srgbClr val="FF0000"/>
                </a:solidFill>
              </a:rPr>
              <a:t>my friend</a:t>
            </a:r>
            <a:r>
              <a:rPr lang="en-US" dirty="0" smtClean="0"/>
              <a:t>.</a:t>
            </a:r>
          </a:p>
          <a:p>
            <a:pPr>
              <a:buNone/>
            </a:pPr>
            <a:r>
              <a:rPr lang="en-US" dirty="0" smtClean="0"/>
              <a:t> </a:t>
            </a:r>
            <a:r>
              <a:rPr lang="en-US" dirty="0"/>
              <a:t>First-person words </a:t>
            </a:r>
            <a:r>
              <a:rPr lang="en-US" dirty="0" smtClean="0"/>
              <a:t>: I and my</a:t>
            </a:r>
            <a:endParaRPr lang="en-US" dirty="0"/>
          </a:p>
        </p:txBody>
      </p:sp>
      <p:sp>
        <p:nvSpPr>
          <p:cNvPr id="1048621" name="Title 1"/>
          <p:cNvSpPr>
            <a:spLocks noGrp="1"/>
          </p:cNvSpPr>
          <p:nvPr>
            <p:ph type="title"/>
          </p:nvPr>
        </p:nvSpPr>
        <p:spPr/>
        <p:txBody>
          <a:bodyPr/>
          <a:lstStyle/>
          <a:p>
            <a:r>
              <a:rPr lang="en-US" dirty="0" smtClean="0"/>
              <a:t>Person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Content Placeholder 2"/>
          <p:cNvSpPr>
            <a:spLocks noGrp="1"/>
          </p:cNvSpPr>
          <p:nvPr>
            <p:ph idx="1"/>
          </p:nvPr>
        </p:nvSpPr>
        <p:spPr>
          <a:xfrm>
            <a:off x="457200" y="1481328"/>
            <a:ext cx="8229600" cy="4525963"/>
          </a:xfrm>
        </p:spPr>
        <p:txBody>
          <a:bodyPr>
            <a:normAutofit/>
          </a:bodyPr>
          <a:lstStyle/>
          <a:p>
            <a:r>
              <a:rPr lang="en-US" dirty="0"/>
              <a:t>The second person refers to the person or thing that </a:t>
            </a:r>
            <a:r>
              <a:rPr lang="en-US" dirty="0" smtClean="0"/>
              <a:t>is being spoken to. </a:t>
            </a:r>
          </a:p>
          <a:p>
            <a:r>
              <a:rPr lang="en-US" dirty="0" smtClean="0"/>
              <a:t>It is usually used to give directions or instructions. </a:t>
            </a:r>
          </a:p>
          <a:p>
            <a:r>
              <a:rPr lang="en-US" dirty="0" smtClean="0"/>
              <a:t>The second person is often used for informal writing.</a:t>
            </a:r>
          </a:p>
          <a:p>
            <a:r>
              <a:rPr lang="en-US" dirty="0" smtClean="0"/>
              <a:t>Second-person pronouns (you and yours) and the second-person possessive  (your).</a:t>
            </a:r>
          </a:p>
          <a:p>
            <a:pPr marL="109728" indent="0" algn="ctr">
              <a:buNone/>
            </a:pPr>
            <a:r>
              <a:rPr lang="en-US" dirty="0" smtClean="0">
                <a:solidFill>
                  <a:srgbClr val="FF0000"/>
                </a:solidFill>
              </a:rPr>
              <a:t>After filling the tub, you must then add detergent.</a:t>
            </a:r>
          </a:p>
        </p:txBody>
      </p:sp>
      <p:sp>
        <p:nvSpPr>
          <p:cNvPr id="1048623" name="Title 1"/>
          <p:cNvSpPr>
            <a:spLocks noGrp="1"/>
          </p:cNvSpPr>
          <p:nvPr>
            <p:ph type="title"/>
          </p:nvPr>
        </p:nvSpPr>
        <p:spPr/>
        <p:txBody>
          <a:bodyPr/>
          <a:lstStyle/>
          <a:p>
            <a:r>
              <a:rPr lang="en-US" dirty="0" smtClean="0"/>
              <a:t>The second person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2938</TotalTime>
  <Words>761</Words>
  <Application>Microsoft Office PowerPoint</Application>
  <PresentationFormat>On-screen Show (4:3)</PresentationFormat>
  <Paragraphs>86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Lucida Sans Unicode</vt:lpstr>
      <vt:lpstr>黑体</vt:lpstr>
      <vt:lpstr>Verdana</vt:lpstr>
      <vt:lpstr>Wingdings</vt:lpstr>
      <vt:lpstr>Wingdings 2</vt:lpstr>
      <vt:lpstr>Wingdings 3</vt:lpstr>
      <vt:lpstr>Concourse</vt:lpstr>
      <vt:lpstr>ELEMENTS OF  WRITING </vt:lpstr>
      <vt:lpstr>FIVE ELEMENTS</vt:lpstr>
      <vt:lpstr>Purpose</vt:lpstr>
      <vt:lpstr>Purpose Statement</vt:lpstr>
      <vt:lpstr>Examples </vt:lpstr>
      <vt:lpstr>Activity </vt:lpstr>
      <vt:lpstr>Element 2: Audience</vt:lpstr>
      <vt:lpstr>Person </vt:lpstr>
      <vt:lpstr>The second person</vt:lpstr>
      <vt:lpstr>The third person</vt:lpstr>
      <vt:lpstr>Formal or Informal</vt:lpstr>
      <vt:lpstr>Examples </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WRITING</dc:title>
  <dc:creator>Sadia</dc:creator>
  <cp:lastModifiedBy>Moorche</cp:lastModifiedBy>
  <cp:revision>12</cp:revision>
  <dcterms:created xsi:type="dcterms:W3CDTF">2021-11-29T03:50:53Z</dcterms:created>
  <dcterms:modified xsi:type="dcterms:W3CDTF">2025-01-02T03:50:14Z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1f004d01640b4adb9fed79c72e4d5463</vt:lpwstr>
  </property>
</Properties>
</file>