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73" r:id="rId13"/>
    <p:sldId id="26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EB16-D1A1-4A9D-82AD-809223A9649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4A0-817F-4A8C-940C-F0F3041F6C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EB16-D1A1-4A9D-82AD-809223A9649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4A0-817F-4A8C-940C-F0F3041F6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EB16-D1A1-4A9D-82AD-809223A9649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4A0-817F-4A8C-940C-F0F3041F6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EB16-D1A1-4A9D-82AD-809223A9649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4A0-817F-4A8C-940C-F0F3041F6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EB16-D1A1-4A9D-82AD-809223A9649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4A0-817F-4A8C-940C-F0F3041F6C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EB16-D1A1-4A9D-82AD-809223A9649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4A0-817F-4A8C-940C-F0F3041F6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EB16-D1A1-4A9D-82AD-809223A9649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4A0-817F-4A8C-940C-F0F3041F6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EB16-D1A1-4A9D-82AD-809223A9649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4A0-817F-4A8C-940C-F0F3041F6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EB16-D1A1-4A9D-82AD-809223A9649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4A0-817F-4A8C-940C-F0F3041F6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EB16-D1A1-4A9D-82AD-809223A9649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94A0-817F-4A8C-940C-F0F3041F6C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5EB16-D1A1-4A9D-82AD-809223A9649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CD94A0-817F-4A8C-940C-F0F3041F6C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A5EB16-D1A1-4A9D-82AD-809223A96491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CD94A0-817F-4A8C-940C-F0F3041F6C6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Elements of writing lecture 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35" y="381000"/>
            <a:ext cx="8229600" cy="1143000"/>
          </a:xfrm>
        </p:spPr>
        <p:txBody>
          <a:bodyPr/>
          <a:lstStyle/>
          <a:p>
            <a:r>
              <a:rPr lang="en-US" dirty="0" smtClean="0"/>
              <a:t>Unity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Unity </a:t>
            </a:r>
            <a:r>
              <a:rPr lang="en-US" dirty="0"/>
              <a:t>in a paragraph means that all the sentences are related to the topic sentence and its controlling idea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Good </a:t>
            </a:r>
            <a:r>
              <a:rPr lang="en-US" dirty="0"/>
              <a:t>writes stay on topic by making sure that each supporting detail sentence relates to the topic sentence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 use a purpose statement to help establish your purpose, and you can also use it to help establish </a:t>
            </a:r>
            <a:r>
              <a:rPr lang="en-US" dirty="0" smtClean="0"/>
              <a:t>unity.</a:t>
            </a:r>
          </a:p>
          <a:p>
            <a:r>
              <a:rPr lang="en-US" dirty="0" smtClean="0"/>
              <a:t>You </a:t>
            </a:r>
            <a:r>
              <a:rPr lang="en-US" dirty="0"/>
              <a:t>can also check to see whether each sentence follows the </a:t>
            </a:r>
            <a:r>
              <a:rPr lang="en-US" dirty="0" smtClean="0"/>
              <a:t>writer’s </a:t>
            </a:r>
            <a:r>
              <a:rPr lang="en-US" dirty="0"/>
              <a:t>purpose statement: “The purpose of the following paragraph is to explain how to clean your room.”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304800"/>
            <a:ext cx="8229600" cy="1143000"/>
          </a:xfrm>
        </p:spPr>
        <p:txBody>
          <a:bodyPr/>
          <a:lstStyle/>
          <a:p>
            <a:r>
              <a:rPr lang="en-US" dirty="0" smtClean="0"/>
              <a:t>Purpose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229600" cy="438912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“The purpose of the following paragraph is to explain how to clean your room.”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Cleaning </a:t>
            </a:r>
            <a:r>
              <a:rPr lang="en-US" sz="2400" dirty="0"/>
              <a:t>your room is not difficult if you follow some simple guideline.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First</a:t>
            </a:r>
            <a:r>
              <a:rPr lang="en-US" sz="2400" dirty="0"/>
              <a:t>, you must pick up all of your clothes off the floor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Then </a:t>
            </a:r>
            <a:r>
              <a:rPr lang="en-US" sz="2400" dirty="0"/>
              <a:t>you need to decide which clothes are dirty and which clothes are clean and put them in their appropriate places.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It </a:t>
            </a:r>
            <a:r>
              <a:rPr lang="en-US" sz="2400" dirty="0"/>
              <a:t>is important to wash your clothes with good-quality laundry detergent to keep them looking neat and clean.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Purpose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7012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5. </a:t>
            </a:r>
            <a:r>
              <a:rPr lang="en-US" sz="2400" dirty="0" smtClean="0"/>
              <a:t>After </a:t>
            </a:r>
            <a:r>
              <a:rPr lang="en-US" sz="2400" dirty="0"/>
              <a:t>that, you should put away any items that are out of </a:t>
            </a:r>
            <a:r>
              <a:rPr lang="en-US" sz="2400" dirty="0" smtClean="0"/>
              <a:t>place.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6. The </a:t>
            </a:r>
            <a:r>
              <a:rPr lang="en-US" sz="2400" dirty="0"/>
              <a:t>next step is to dust all of your furniture, such as your nightstand or your dresser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7. The </a:t>
            </a:r>
            <a:r>
              <a:rPr lang="en-US" sz="2400" dirty="0"/>
              <a:t>final step is to mop or vacuum the floor, depending on the surface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8. When </a:t>
            </a:r>
            <a:r>
              <a:rPr lang="en-US" sz="2400" dirty="0"/>
              <a:t>you have finished these steps, you can relax as you think about your good work. </a:t>
            </a:r>
          </a:p>
        </p:txBody>
      </p:sp>
    </p:spTree>
    <p:extLst>
      <p:ext uri="{BB962C8B-B14F-4D97-AF65-F5344CB8AC3E}">
        <p14:creationId xmlns:p14="http://schemas.microsoft.com/office/powerpoint/2010/main" val="225056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piece of writing is said to have coherence when all of its parts are organized and flow smoothly and logically from one idea to the next. </a:t>
            </a:r>
          </a:p>
          <a:p>
            <a:r>
              <a:rPr lang="en-US" dirty="0" smtClean="0"/>
              <a:t>Writers </a:t>
            </a:r>
            <a:r>
              <a:rPr lang="en-US" dirty="0"/>
              <a:t>strive for coherence so that the reader can follow along more easily. </a:t>
            </a:r>
          </a:p>
          <a:p>
            <a:r>
              <a:rPr lang="en-US" dirty="0" smtClean="0"/>
              <a:t>Three </a:t>
            </a:r>
            <a:r>
              <a:rPr lang="en-US" dirty="0"/>
              <a:t>important features of coherence are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Logical </a:t>
            </a:r>
            <a:r>
              <a:rPr lang="en-US" dirty="0"/>
              <a:t>order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Repetition </a:t>
            </a:r>
            <a:r>
              <a:rPr lang="en-US" dirty="0"/>
              <a:t>of key words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of transitional words and phrases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Transitional Words and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Transitional </a:t>
            </a:r>
            <a:r>
              <a:rPr lang="en-US" dirty="0"/>
              <a:t>words and phrases are essential to maintain the flow and coherence of a paragraph. They are the links between ideas. </a:t>
            </a:r>
          </a:p>
          <a:p>
            <a:r>
              <a:rPr lang="en-US" dirty="0" smtClean="0"/>
              <a:t>Commonly </a:t>
            </a:r>
            <a:r>
              <a:rPr lang="en-US" dirty="0"/>
              <a:t>Used Transitional Words and Phrases To give </a:t>
            </a:r>
            <a:r>
              <a:rPr lang="en-US" dirty="0" smtClean="0"/>
              <a:t>examples: for </a:t>
            </a:r>
            <a:r>
              <a:rPr lang="en-US" dirty="0"/>
              <a:t>example, for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To </a:t>
            </a:r>
            <a:r>
              <a:rPr lang="en-US" dirty="0"/>
              <a:t>add information: and, next, in addition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To </a:t>
            </a:r>
            <a:r>
              <a:rPr lang="en-US" dirty="0"/>
              <a:t>compare or contrast: in contrast, by </a:t>
            </a:r>
            <a:r>
              <a:rPr lang="en-US" dirty="0" smtClean="0"/>
              <a:t>comparison</a:t>
            </a:r>
          </a:p>
          <a:p>
            <a:r>
              <a:rPr lang="en-US" dirty="0" smtClean="0"/>
              <a:t>To </a:t>
            </a:r>
            <a:r>
              <a:rPr lang="en-US" dirty="0"/>
              <a:t>show time: finally, after, before</a:t>
            </a:r>
            <a:r>
              <a:rPr lang="en-US" dirty="0" smtClean="0"/>
              <a:t>,</a:t>
            </a:r>
          </a:p>
          <a:p>
            <a:r>
              <a:rPr lang="en-US" dirty="0" smtClean="0"/>
              <a:t>To </a:t>
            </a:r>
            <a:r>
              <a:rPr lang="en-US" dirty="0"/>
              <a:t>emphasize: For these reasons, obviously, without a </a:t>
            </a:r>
            <a:r>
              <a:rPr lang="en-US" dirty="0" smtClean="0"/>
              <a:t>doubt</a:t>
            </a:r>
          </a:p>
          <a:p>
            <a:r>
              <a:rPr lang="en-US" dirty="0" smtClean="0"/>
              <a:t>To </a:t>
            </a:r>
            <a:r>
              <a:rPr lang="en-US" dirty="0"/>
              <a:t>show sequence: </a:t>
            </a:r>
            <a:r>
              <a:rPr lang="en-US" dirty="0" smtClean="0"/>
              <a:t>First, second</a:t>
            </a:r>
            <a:r>
              <a:rPr lang="en-US" dirty="0"/>
              <a:t>, third, </a:t>
            </a:r>
            <a:r>
              <a:rPr lang="en-US" dirty="0" smtClean="0"/>
              <a:t>later on, afterwards 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summarize: Therefore, thus, in conclusion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Clarity </a:t>
            </a:r>
            <a:r>
              <a:rPr lang="en-US" dirty="0"/>
              <a:t>refers to how easy it is for the reader to understand your writing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Good </a:t>
            </a:r>
            <a:r>
              <a:rPr lang="en-US" dirty="0"/>
              <a:t>writers explain their point easily and clearly. </a:t>
            </a:r>
            <a:endParaRPr lang="en-US" dirty="0" smtClean="0"/>
          </a:p>
          <a:p>
            <a:r>
              <a:rPr lang="en-US" dirty="0" smtClean="0"/>
              <a:t>Clear </a:t>
            </a:r>
            <a:r>
              <a:rPr lang="en-US" dirty="0"/>
              <a:t>sentences are not vague or indirect; they get the point across to the reader by using specific, concise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 </a:t>
            </a:r>
            <a:r>
              <a:rPr lang="en-US" dirty="0"/>
              <a:t>are two ways that you can improve clarity: </a:t>
            </a:r>
            <a:r>
              <a:rPr lang="en-US" dirty="0" smtClean="0"/>
              <a:t>Use </a:t>
            </a:r>
            <a:r>
              <a:rPr lang="en-US" dirty="0"/>
              <a:t>descriptive (or precise) </a:t>
            </a:r>
            <a:r>
              <a:rPr lang="en-US" dirty="0" smtClean="0"/>
              <a:t>words</a:t>
            </a:r>
          </a:p>
          <a:p>
            <a:r>
              <a:rPr lang="en-US" dirty="0" smtClean="0"/>
              <a:t>Use </a:t>
            </a:r>
            <a:r>
              <a:rPr lang="en-US" dirty="0"/>
              <a:t>clear pronoun references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/>
              <a:t>Using clear, Descriptive Language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improve clarity, it is important for writers to choose words that give an accurate description of their topic. </a:t>
            </a:r>
            <a:endParaRPr lang="en-US" dirty="0"/>
          </a:p>
          <a:p>
            <a:r>
              <a:rPr lang="en-US" dirty="0" smtClean="0"/>
              <a:t>Some </a:t>
            </a:r>
            <a:r>
              <a:rPr lang="en-US" dirty="0"/>
              <a:t>words are vague and unclear, and good writers avoid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 think of these unclear words </a:t>
            </a:r>
            <a:r>
              <a:rPr lang="en-US" dirty="0" smtClean="0"/>
              <a:t>as </a:t>
            </a:r>
            <a:r>
              <a:rPr lang="en-US" dirty="0"/>
              <a:t>being too common or boring.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example of one of these words is nice. Read the following sentence: 18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 smtClean="0"/>
              <a:t>example of one of these words is nice. Read the following sentence: </a:t>
            </a:r>
          </a:p>
          <a:p>
            <a:r>
              <a:rPr lang="en-US" dirty="0" smtClean="0"/>
              <a:t>Although </a:t>
            </a:r>
            <a:r>
              <a:rPr lang="en-US" dirty="0"/>
              <a:t>there were far more Republican voters than Democrats in the presidential election of 1976, people voted for the Democratic candidate because they perceived him as being </a:t>
            </a:r>
            <a:r>
              <a:rPr lang="en-US" dirty="0">
                <a:solidFill>
                  <a:srgbClr val="FF0000"/>
                </a:solidFill>
              </a:rPr>
              <a:t>nice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adjective nice does not tell us very much about the candidate. It does very little to tell us why voters chose this candidate over any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effective writer would choose a more descriptive word to inform readers.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there were far more Republican voters than Democrats in the presidential election of 1976, people voted for the Democratic candidate because they perceived him as being </a:t>
            </a:r>
            <a:r>
              <a:rPr lang="en-US" dirty="0" smtClean="0">
                <a:solidFill>
                  <a:srgbClr val="FF0000"/>
                </a:solidFill>
              </a:rPr>
              <a:t>sincere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this sentence, the word sincere is more descriptive and informative </a:t>
            </a:r>
            <a:r>
              <a:rPr lang="en-US" dirty="0" smtClean="0"/>
              <a:t>than </a:t>
            </a:r>
            <a:r>
              <a:rPr lang="en-US" dirty="0"/>
              <a:t>the word </a:t>
            </a:r>
            <a:r>
              <a:rPr lang="en-US" dirty="0" smtClean="0"/>
              <a:t>nice.</a:t>
            </a:r>
          </a:p>
          <a:p>
            <a:r>
              <a:rPr lang="en-US" dirty="0" smtClean="0"/>
              <a:t>For </a:t>
            </a:r>
            <a:r>
              <a:rPr lang="en-US" dirty="0"/>
              <a:t>a sentence to express the exact meaning that the writer wants to share with readers, the writer must use clear and precise words.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Replace each of the unclear and boring words with three more descriptive or precise words.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good – wonderful, great, delightful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bad – horrible, terrible, awful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small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old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r>
              <a:rPr lang="en-US" dirty="0" smtClean="0"/>
              <a:t>Good </a:t>
            </a:r>
            <a:r>
              <a:rPr lang="en-US" dirty="0"/>
              <a:t>writers also strive to make their writing clear and specific by adding adjectives or prepositional phrases.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Adding </a:t>
            </a:r>
            <a:r>
              <a:rPr lang="en-US" dirty="0"/>
              <a:t>adjectives or prepositional phrases can make your sentences more specific and descriptive to improve the clarity of your writing.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Original: The soldiers </a:t>
            </a:r>
            <a:r>
              <a:rPr lang="en-US" dirty="0" smtClean="0"/>
              <a:t>crossed </a:t>
            </a:r>
            <a:r>
              <a:rPr lang="en-US" dirty="0"/>
              <a:t>the </a:t>
            </a:r>
            <a:r>
              <a:rPr lang="en-US" dirty="0" smtClean="0"/>
              <a:t>river.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specific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The soldiers slowly crossed the dangerous river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The soldiers slowly crossed the river in the dark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The soldiers slowly crossed the dangerous river in the dark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The tired soldiers slowly crossed the dangerous river in the dark.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Clear Pronoun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Another </a:t>
            </a:r>
            <a:r>
              <a:rPr lang="en-US" dirty="0"/>
              <a:t>thing that good writers do to maintain clarity is to make sure that every pronoun refers to a specific </a:t>
            </a:r>
            <a:r>
              <a:rPr lang="en-US" dirty="0" smtClean="0"/>
              <a:t>noun</a:t>
            </a:r>
          </a:p>
          <a:p>
            <a:r>
              <a:rPr lang="en-US" dirty="0" smtClean="0"/>
              <a:t>If </a:t>
            </a:r>
            <a:r>
              <a:rPr lang="en-US" dirty="0"/>
              <a:t>the exact meaning, or reference, of the pronoun is not clear, then repeat the noun or use a synonym of that noun. – Children should not be allowed to watch R-rated movies for many reasons. They say that these movies can disturb the children. In the above sentence, who is </a:t>
            </a:r>
            <a:r>
              <a:rPr lang="en-US" dirty="0" smtClean="0"/>
              <a:t>“they”? </a:t>
            </a:r>
            <a:r>
              <a:rPr lang="en-US" dirty="0"/>
              <a:t>Does they refer to the children? To R-rated movies? To people in general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Because </a:t>
            </a:r>
            <a:r>
              <a:rPr lang="en-US" dirty="0"/>
              <a:t>we do not know who or what they refers to, this is considered an unclear pronoun reference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easiest way to correct it is to use precise noun. In this case, it would be better to say – Children should not be allowed to watch R-rated movies for many reasons. Most psychologists say that these movies can disturb the children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84</TotalTime>
  <Words>1040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Constantia</vt:lpstr>
      <vt:lpstr>Wingdings 2</vt:lpstr>
      <vt:lpstr>Flow</vt:lpstr>
      <vt:lpstr>Elements of writing lecture 2</vt:lpstr>
      <vt:lpstr>Clarity </vt:lpstr>
      <vt:lpstr>Con……….</vt:lpstr>
      <vt:lpstr> Examples</vt:lpstr>
      <vt:lpstr>Example </vt:lpstr>
      <vt:lpstr>Activity </vt:lpstr>
      <vt:lpstr>Con……</vt:lpstr>
      <vt:lpstr>Examples </vt:lpstr>
      <vt:lpstr>Clear Pronoun Reference</vt:lpstr>
      <vt:lpstr>Unity </vt:lpstr>
      <vt:lpstr>Purpose statement</vt:lpstr>
      <vt:lpstr>Purpose statement</vt:lpstr>
      <vt:lpstr>Coherence </vt:lpstr>
      <vt:lpstr>Transitional Words and Phrases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Elements of writing lecture 2</dc:title>
  <dc:creator>Sadia</dc:creator>
  <cp:lastModifiedBy>Moorche</cp:lastModifiedBy>
  <cp:revision>10</cp:revision>
  <dcterms:created xsi:type="dcterms:W3CDTF">2021-12-15T15:29:53Z</dcterms:created>
  <dcterms:modified xsi:type="dcterms:W3CDTF">2024-01-01T03:51:57Z</dcterms:modified>
</cp:coreProperties>
</file>