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81D634-A624-4A74-A468-AE6B03AA8BE1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2567D2-6B14-405E-B5B1-2DCEC1EE871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514600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Reading Skills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6510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37488"/>
          </a:xfrm>
        </p:spPr>
        <p:txBody>
          <a:bodyPr>
            <a:noAutofit/>
          </a:bodyPr>
          <a:lstStyle/>
          <a:p>
            <a:r>
              <a:rPr lang="en-US" sz="4000" dirty="0" smtClean="0"/>
              <a:t>Being able to read  by phrases instead of words results from practice.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dirty="0" smtClean="0"/>
              <a:t>Reading speed depends on peripheral vision.</a:t>
            </a:r>
          </a:p>
          <a:p>
            <a:r>
              <a:rPr lang="en-US" dirty="0" smtClean="0"/>
              <a:t>The ability to see words on either side of the point of which your eyes focus is called </a:t>
            </a:r>
            <a:r>
              <a:rPr lang="en-US" u="sng" dirty="0" smtClean="0"/>
              <a:t>peripheral vision</a:t>
            </a:r>
            <a:r>
              <a:rPr lang="en-US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Can be improved with the help of eye exercises.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 marL="393192" lvl="1" indent="0">
              <a:buNone/>
            </a:pPr>
            <a:r>
              <a:rPr lang="en-US" dirty="0" smtClean="0"/>
              <a:t>Reading as a process of predicting</a:t>
            </a:r>
          </a:p>
          <a:p>
            <a:pPr marL="393192" lvl="1" indent="0">
              <a:buNone/>
            </a:pPr>
            <a:endParaRPr lang="en-US" dirty="0"/>
          </a:p>
          <a:p>
            <a:pPr marL="393192" lvl="1" indent="0">
              <a:buNone/>
            </a:pPr>
            <a:r>
              <a:rPr lang="en-US" dirty="0" smtClean="0"/>
              <a:t>The captain ordered the sailor to drop the an----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8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Aids to Reading &amp; Interpretation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r>
              <a:rPr lang="en-US" dirty="0" smtClean="0"/>
              <a:t>Titles</a:t>
            </a:r>
          </a:p>
          <a:p>
            <a:r>
              <a:rPr lang="en-US" dirty="0" smtClean="0"/>
              <a:t>Headings</a:t>
            </a:r>
          </a:p>
          <a:p>
            <a:r>
              <a:rPr lang="en-US" dirty="0" smtClean="0"/>
              <a:t>Photographs</a:t>
            </a:r>
          </a:p>
          <a:p>
            <a:r>
              <a:rPr lang="en-US" dirty="0" smtClean="0"/>
              <a:t>Bibliographies</a:t>
            </a:r>
          </a:p>
          <a:p>
            <a:r>
              <a:rPr lang="en-US" dirty="0" smtClean="0"/>
              <a:t>Footnotes</a:t>
            </a:r>
          </a:p>
          <a:p>
            <a:r>
              <a:rPr lang="en-US" dirty="0" smtClean="0"/>
              <a:t>Tables / charts / graphs</a:t>
            </a:r>
          </a:p>
          <a:p>
            <a:r>
              <a:rPr lang="en-US" dirty="0" smtClean="0"/>
              <a:t>Maps</a:t>
            </a:r>
          </a:p>
          <a:p>
            <a:r>
              <a:rPr lang="en-US" dirty="0" smtClean="0"/>
              <a:t>Diagrams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Techniques of 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>
            <a:normAutofit/>
          </a:bodyPr>
          <a:lstStyle/>
          <a:p>
            <a:r>
              <a:rPr lang="en-US" b="1" dirty="0" smtClean="0"/>
              <a:t>Skimming</a:t>
            </a:r>
            <a:r>
              <a:rPr lang="en-US" dirty="0" smtClean="0"/>
              <a:t> – to get an overall impression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this, you ignore all details and look instead for the main ideas. (These are usually expressed in the topic sentences. Look for them at the beginning and end of the paragraphs.)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Scanning</a:t>
            </a:r>
            <a:r>
              <a:rPr lang="en-US" dirty="0" smtClean="0"/>
              <a:t> – to locate information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 this kind of rapid reading your eyes move quickly over the words or figures until you find the required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Methods of Reading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Down</a:t>
            </a:r>
          </a:p>
          <a:p>
            <a:r>
              <a:rPr lang="en-US" dirty="0" smtClean="0"/>
              <a:t>Bottom Up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Vocabulary	</a:t>
            </a:r>
          </a:p>
          <a:p>
            <a:pPr marL="0" indent="0" algn="ctr">
              <a:buNone/>
            </a:pPr>
            <a:r>
              <a:rPr lang="en-US" dirty="0" smtClean="0"/>
              <a:t>Understanding	</a:t>
            </a:r>
          </a:p>
          <a:p>
            <a:pPr marL="0" indent="0" algn="ctr">
              <a:buNone/>
            </a:pPr>
            <a:r>
              <a:rPr lang="en-US" dirty="0" smtClean="0"/>
              <a:t>Comprehension	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</a:p>
          <a:p>
            <a:pPr marL="0" indent="0">
              <a:buNone/>
            </a:pPr>
            <a:r>
              <a:rPr lang="en-US" b="1" dirty="0" smtClean="0"/>
              <a:t>Intensive Reading </a:t>
            </a:r>
            <a:r>
              <a:rPr lang="en-US" dirty="0" smtClean="0"/>
              <a:t>(helped by exercises / </a:t>
            </a:r>
            <a:r>
              <a:rPr lang="en-US" dirty="0" err="1" smtClean="0"/>
              <a:t>practicals</a:t>
            </a:r>
            <a:r>
              <a:rPr lang="en-US" dirty="0" smtClean="0"/>
              <a:t> / activities)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43200" y="3581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993642" y="3581400"/>
            <a:ext cx="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800" y="3930134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reflection blurRad="6350" stA="55000" endA="50" endPos="85000" dir="5400000" sy="-100000" algn="bl" rotWithShape="0"/>
                </a:effectLst>
              </a:rPr>
              <a:t>Top Down</a:t>
            </a:r>
            <a:endParaRPr lang="en-US" sz="2000" b="1" dirty="0"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48400" y="391474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reflection blurRad="6350" stA="55000" endA="50" endPos="85000" dir="5400000" sy="-100000" algn="bl" rotWithShape="0"/>
                </a:effectLst>
              </a:rPr>
              <a:t>Bottom Up</a:t>
            </a:r>
            <a:endParaRPr lang="en-US" sz="2000" b="1" dirty="0">
              <a:effectLst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62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US" dirty="0" smtClean="0"/>
              <a:t>Know the background</a:t>
            </a:r>
          </a:p>
          <a:p>
            <a:r>
              <a:rPr lang="en-US" dirty="0" smtClean="0"/>
              <a:t>Build a strong vocabulary base</a:t>
            </a:r>
          </a:p>
          <a:p>
            <a:r>
              <a:rPr lang="en-US" dirty="0" smtClean="0"/>
              <a:t>Learn / Comprehend</a:t>
            </a:r>
          </a:p>
          <a:p>
            <a:r>
              <a:rPr lang="en-US" dirty="0" smtClean="0"/>
              <a:t>Work on increasing reading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Read a Textbook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Title page (know the name of book, author and place of publication)</a:t>
            </a:r>
          </a:p>
          <a:p>
            <a:r>
              <a:rPr lang="en-US" dirty="0" smtClean="0"/>
              <a:t>Preface / Introduction</a:t>
            </a:r>
          </a:p>
          <a:p>
            <a:r>
              <a:rPr lang="en-US" dirty="0" smtClean="0"/>
              <a:t>Table of Contents</a:t>
            </a:r>
          </a:p>
          <a:p>
            <a:r>
              <a:rPr lang="en-US" dirty="0" smtClean="0"/>
              <a:t>Text</a:t>
            </a:r>
          </a:p>
          <a:p>
            <a:r>
              <a:rPr lang="en-US" dirty="0" smtClean="0"/>
              <a:t>Glossary</a:t>
            </a:r>
          </a:p>
          <a:p>
            <a:r>
              <a:rPr lang="en-US" dirty="0" smtClean="0"/>
              <a:t>Bibliography</a:t>
            </a:r>
          </a:p>
          <a:p>
            <a:r>
              <a:rPr lang="en-US" dirty="0" smtClean="0"/>
              <a:t>Index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61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Quiz 1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r>
              <a:rPr lang="en-US" sz="3200" b="1" dirty="0" smtClean="0"/>
              <a:t>Reading Skills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 algn="ctr">
              <a:buNone/>
            </a:pPr>
            <a:endParaRPr lang="en-US" sz="2800" b="1" dirty="0" smtClean="0"/>
          </a:p>
          <a:p>
            <a:pPr marL="0" indent="0" algn="ctr">
              <a:buNone/>
            </a:pPr>
            <a:r>
              <a:rPr lang="en-US" sz="2800" b="1" smtClean="0">
                <a:solidFill>
                  <a:srgbClr val="FF0000"/>
                </a:solidFill>
              </a:rPr>
              <a:t>On 27</a:t>
            </a:r>
            <a:r>
              <a:rPr lang="en-US" sz="2800" b="1" baseline="30000" smtClean="0">
                <a:solidFill>
                  <a:srgbClr val="FF0000"/>
                </a:solidFill>
              </a:rPr>
              <a:t>th</a:t>
            </a:r>
            <a:r>
              <a:rPr lang="en-US" sz="2800" b="1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Oct</a:t>
            </a:r>
            <a:r>
              <a:rPr lang="en-US" sz="2800" b="1" smtClean="0">
                <a:solidFill>
                  <a:srgbClr val="FF0000"/>
                </a:solidFill>
              </a:rPr>
              <a:t>, </a:t>
            </a:r>
            <a:r>
              <a:rPr lang="en-US" sz="2800" b="1" smtClean="0">
                <a:solidFill>
                  <a:srgbClr val="FF0000"/>
                </a:solidFill>
              </a:rPr>
              <a:t>2023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166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Constantia</vt:lpstr>
      <vt:lpstr>Courier New</vt:lpstr>
      <vt:lpstr>Wingdings 2</vt:lpstr>
      <vt:lpstr>Flow</vt:lpstr>
      <vt:lpstr>Reading Skills</vt:lpstr>
      <vt:lpstr>Being able to read  by phrases instead of words results from practice.</vt:lpstr>
      <vt:lpstr>Aids to Reading &amp; Interpretation</vt:lpstr>
      <vt:lpstr>Techniques of Reading</vt:lpstr>
      <vt:lpstr>Methods of Reading</vt:lpstr>
      <vt:lpstr>How to Read</vt:lpstr>
      <vt:lpstr>How to Read a Textbook</vt:lpstr>
      <vt:lpstr>Quiz 1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8o v</dc:title>
  <dc:creator>ismail - [2010]</dc:creator>
  <cp:lastModifiedBy>Moorche</cp:lastModifiedBy>
  <cp:revision>10</cp:revision>
  <dcterms:created xsi:type="dcterms:W3CDTF">2021-11-27T15:20:24Z</dcterms:created>
  <dcterms:modified xsi:type="dcterms:W3CDTF">2023-10-17T10:34:46Z</dcterms:modified>
</cp:coreProperties>
</file>