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F50A27D-9142-442D-A44D-016DC4669830}" type="datetimeFigureOut">
              <a:rPr lang="en-US" smtClean="0"/>
              <a:t>12/6/2023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DE09E05-2F88-4778-A853-6B4AAB4207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50A27D-9142-442D-A44D-016DC466983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50A27D-9142-442D-A44D-016DC466983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50A27D-9142-442D-A44D-016DC466983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F50A27D-9142-442D-A44D-016DC4669830}"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E09E05-2F88-4778-A853-6B4AAB42077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50A27D-9142-442D-A44D-016DC4669830}"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F50A27D-9142-442D-A44D-016DC4669830}"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F50A27D-9142-442D-A44D-016DC4669830}"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0A27D-9142-442D-A44D-016DC4669830}"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F50A27D-9142-442D-A44D-016DC4669830}"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E09E05-2F88-4778-A853-6B4AAB4207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F50A27D-9142-442D-A44D-016DC4669830}"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DE09E05-2F88-4778-A853-6B4AAB42077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50A27D-9142-442D-A44D-016DC4669830}" type="datetimeFigureOut">
              <a:rPr lang="en-US" smtClean="0"/>
              <a:t>12/6/2023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E09E05-2F88-4778-A853-6B4AAB42077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6518"/>
            <a:ext cx="7851648" cy="1828800"/>
          </a:xfrm>
        </p:spPr>
        <p:txBody>
          <a:bodyPr>
            <a:normAutofit/>
          </a:bodyPr>
          <a:lstStyle/>
          <a:p>
            <a:pPr algn="ctr"/>
            <a:r>
              <a:rPr lang="en-US" sz="8000" dirty="0" smtClean="0"/>
              <a:t>SPEAKING SKILLS</a:t>
            </a:r>
            <a:endParaRPr lang="en-US" sz="8000" dirty="0"/>
          </a:p>
        </p:txBody>
      </p:sp>
      <p:sp>
        <p:nvSpPr>
          <p:cNvPr id="3" name="Subtitle 2"/>
          <p:cNvSpPr>
            <a:spLocks noGrp="1"/>
          </p:cNvSpPr>
          <p:nvPr>
            <p:ph type="subTitle" idx="1"/>
          </p:nvPr>
        </p:nvSpPr>
        <p:spPr/>
        <p:txBody>
          <a:bodyPr/>
          <a:lstStyle/>
          <a:p>
            <a:endParaRPr lang="en-US"/>
          </a:p>
        </p:txBody>
      </p:sp>
      <p:pic>
        <p:nvPicPr>
          <p:cNvPr id="1026" name="Picture 2" descr="C:\Users\Home\AppData\Local\Microsoft\Windows\INetCache\IE\MFF4DFTQ\article_315_cover_en_U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1"/>
            <a:ext cx="6715125" cy="4775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642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US" b="1" dirty="0" smtClean="0"/>
              <a:t>Kinds of Speaking Situations we find ourselves in</a:t>
            </a:r>
            <a:endParaRPr lang="en-US" b="1" dirty="0"/>
          </a:p>
        </p:txBody>
      </p:sp>
      <p:sp>
        <p:nvSpPr>
          <p:cNvPr id="3" name="Content Placeholder 2"/>
          <p:cNvSpPr>
            <a:spLocks noGrp="1"/>
          </p:cNvSpPr>
          <p:nvPr>
            <p:ph idx="1"/>
          </p:nvPr>
        </p:nvSpPr>
        <p:spPr>
          <a:xfrm>
            <a:off x="381000" y="2209800"/>
            <a:ext cx="8229600" cy="4389120"/>
          </a:xfrm>
        </p:spPr>
        <p:txBody>
          <a:bodyPr/>
          <a:lstStyle/>
          <a:p>
            <a:r>
              <a:rPr lang="en-US" dirty="0" smtClean="0"/>
              <a:t>interactive,</a:t>
            </a:r>
          </a:p>
          <a:p>
            <a:r>
              <a:rPr lang="en-US" dirty="0" smtClean="0"/>
              <a:t>partially </a:t>
            </a:r>
            <a:r>
              <a:rPr lang="en-US" dirty="0"/>
              <a:t>interactive, </a:t>
            </a:r>
            <a:r>
              <a:rPr lang="en-US" dirty="0" smtClean="0"/>
              <a:t>and</a:t>
            </a:r>
          </a:p>
          <a:p>
            <a:r>
              <a:rPr lang="en-US" dirty="0" smtClean="0"/>
              <a:t>non-interactive.</a:t>
            </a:r>
          </a:p>
          <a:p>
            <a:endParaRPr lang="en-US" dirty="0"/>
          </a:p>
          <a:p>
            <a:r>
              <a:rPr lang="en-US" dirty="0" smtClean="0"/>
              <a:t>Interactive </a:t>
            </a:r>
            <a:r>
              <a:rPr lang="en-US" dirty="0"/>
              <a:t>speaking situations include face-to-face conversations and telephone calls, in which we are alternately listening and speaking, and in which we have a chance to ask for clarification, repetition, or slower speech from our conversation partner</a:t>
            </a:r>
          </a:p>
        </p:txBody>
      </p:sp>
    </p:spTree>
    <p:extLst>
      <p:ext uri="{BB962C8B-B14F-4D97-AF65-F5344CB8AC3E}">
        <p14:creationId xmlns:p14="http://schemas.microsoft.com/office/powerpoint/2010/main" val="3230408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dirty="0"/>
              <a:t>Some speaking situations are partially interactive, such as when giving a speech to a live audience, where the convention is that the audience does not interrupt the speech. The speaker nevertheless can see the audience and judge from the expressions on their faces and body language whether or not he or she is being </a:t>
            </a:r>
            <a:r>
              <a:rPr lang="en-US" dirty="0" smtClean="0"/>
              <a:t>understood.</a:t>
            </a:r>
          </a:p>
          <a:p>
            <a:r>
              <a:rPr lang="en-US" dirty="0" smtClean="0"/>
              <a:t>Some </a:t>
            </a:r>
            <a:r>
              <a:rPr lang="en-US" dirty="0"/>
              <a:t>few speaking situations may be totally non-interactive, such as when recording a speech for a radio broadcast.</a:t>
            </a:r>
          </a:p>
        </p:txBody>
      </p:sp>
    </p:spTree>
    <p:extLst>
      <p:ext uri="{BB962C8B-B14F-4D97-AF65-F5344CB8AC3E}">
        <p14:creationId xmlns:p14="http://schemas.microsoft.com/office/powerpoint/2010/main" val="1650612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You </a:t>
            </a:r>
            <a:r>
              <a:rPr lang="en-US" dirty="0"/>
              <a:t>S</a:t>
            </a:r>
            <a:r>
              <a:rPr lang="en-US" dirty="0" smtClean="0"/>
              <a:t>houldn’t Do</a:t>
            </a:r>
            <a:endParaRPr lang="en-US" dirty="0"/>
          </a:p>
        </p:txBody>
      </p:sp>
      <p:sp>
        <p:nvSpPr>
          <p:cNvPr id="3" name="Content Placeholder 2"/>
          <p:cNvSpPr>
            <a:spLocks noGrp="1"/>
          </p:cNvSpPr>
          <p:nvPr>
            <p:ph idx="1"/>
          </p:nvPr>
        </p:nvSpPr>
        <p:spPr>
          <a:xfrm>
            <a:off x="457200" y="2286000"/>
            <a:ext cx="5029200" cy="4038600"/>
          </a:xfrm>
        </p:spPr>
        <p:txBody>
          <a:bodyPr/>
          <a:lstStyle/>
          <a:p>
            <a:r>
              <a:rPr lang="en-US" dirty="0"/>
              <a:t>Reading directly from notes </a:t>
            </a:r>
          </a:p>
          <a:p>
            <a:r>
              <a:rPr lang="en-US" dirty="0" smtClean="0"/>
              <a:t>Turn </a:t>
            </a:r>
            <a:r>
              <a:rPr lang="en-US" dirty="0"/>
              <a:t>back on audience </a:t>
            </a:r>
          </a:p>
          <a:p>
            <a:r>
              <a:rPr lang="en-US" dirty="0" smtClean="0"/>
              <a:t>Hands </a:t>
            </a:r>
            <a:r>
              <a:rPr lang="en-US" dirty="0"/>
              <a:t>in </a:t>
            </a:r>
            <a:r>
              <a:rPr lang="en-US" dirty="0" smtClean="0"/>
              <a:t>pockets</a:t>
            </a:r>
          </a:p>
          <a:p>
            <a:r>
              <a:rPr lang="en-US" dirty="0" smtClean="0"/>
              <a:t>No </a:t>
            </a:r>
            <a:r>
              <a:rPr lang="en-US" dirty="0"/>
              <a:t>um, ah, you </a:t>
            </a:r>
            <a:r>
              <a:rPr lang="en-US" dirty="0" smtClean="0"/>
              <a:t>know</a:t>
            </a:r>
          </a:p>
          <a:p>
            <a:r>
              <a:rPr lang="en-US" dirty="0" smtClean="0"/>
              <a:t>No </a:t>
            </a:r>
            <a:r>
              <a:rPr lang="en-US" dirty="0"/>
              <a:t>nervous </a:t>
            </a:r>
            <a:r>
              <a:rPr lang="en-US" dirty="0" smtClean="0"/>
              <a:t>gestures</a:t>
            </a:r>
          </a:p>
          <a:p>
            <a:r>
              <a:rPr lang="en-US" dirty="0" smtClean="0"/>
              <a:t>Talking </a:t>
            </a:r>
            <a:r>
              <a:rPr lang="en-US" dirty="0"/>
              <a:t>too fast or talking too quietly</a:t>
            </a:r>
          </a:p>
        </p:txBody>
      </p:sp>
      <p:pic>
        <p:nvPicPr>
          <p:cNvPr id="7170" name="Picture 2" descr="C:\Users\Home\AppData\Local\Microsoft\Windows\INetCache\IE\MFF4DFTQ\Public-Speaking-Fear-pic-jpeg-271x3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209800"/>
            <a:ext cx="3114675" cy="4086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75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You should Do</a:t>
            </a:r>
            <a:endParaRPr lang="en-US" dirty="0"/>
          </a:p>
        </p:txBody>
      </p:sp>
      <p:sp>
        <p:nvSpPr>
          <p:cNvPr id="3" name="Content Placeholder 2"/>
          <p:cNvSpPr>
            <a:spLocks noGrp="1"/>
          </p:cNvSpPr>
          <p:nvPr>
            <p:ph idx="1"/>
          </p:nvPr>
        </p:nvSpPr>
        <p:spPr>
          <a:xfrm>
            <a:off x="457200" y="1935480"/>
            <a:ext cx="4648200" cy="4389120"/>
          </a:xfrm>
        </p:spPr>
        <p:txBody>
          <a:bodyPr/>
          <a:lstStyle/>
          <a:p>
            <a:r>
              <a:rPr lang="en-US" dirty="0"/>
              <a:t>Eye </a:t>
            </a:r>
            <a:r>
              <a:rPr lang="en-US" dirty="0" smtClean="0"/>
              <a:t>Contact</a:t>
            </a:r>
          </a:p>
          <a:p>
            <a:endParaRPr lang="en-US" dirty="0" smtClean="0"/>
          </a:p>
          <a:p>
            <a:r>
              <a:rPr lang="en-US" dirty="0" smtClean="0"/>
              <a:t>Can </a:t>
            </a:r>
            <a:r>
              <a:rPr lang="en-US" dirty="0"/>
              <a:t>glance at </a:t>
            </a:r>
            <a:r>
              <a:rPr lang="en-US" dirty="0" smtClean="0"/>
              <a:t>notes</a:t>
            </a:r>
          </a:p>
          <a:p>
            <a:endParaRPr lang="en-US" dirty="0" smtClean="0"/>
          </a:p>
          <a:p>
            <a:r>
              <a:rPr lang="en-US" dirty="0" smtClean="0"/>
              <a:t>Appropriate gestures</a:t>
            </a:r>
          </a:p>
          <a:p>
            <a:endParaRPr lang="en-US" dirty="0" smtClean="0"/>
          </a:p>
          <a:p>
            <a:r>
              <a:rPr lang="en-US" dirty="0" smtClean="0"/>
              <a:t>Rhetorical </a:t>
            </a:r>
            <a:r>
              <a:rPr lang="en-US" dirty="0"/>
              <a:t>questions to involve audience</a:t>
            </a:r>
          </a:p>
        </p:txBody>
      </p:sp>
      <p:pic>
        <p:nvPicPr>
          <p:cNvPr id="8194" name="Picture 2" descr="C:\Users\Home\AppData\Local\Microsoft\Windows\INetCache\IE\4DW0K7LO\1200px-Friendly_Cartoon_Guy_Speaking_In_Public.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762000"/>
            <a:ext cx="3106781"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789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b="1" dirty="0" smtClean="0"/>
              <a:t>Some Common Barriers</a:t>
            </a:r>
            <a:endParaRPr lang="en-US" b="1" dirty="0"/>
          </a:p>
        </p:txBody>
      </p:sp>
      <p:sp>
        <p:nvSpPr>
          <p:cNvPr id="3" name="Content Placeholder 2"/>
          <p:cNvSpPr>
            <a:spLocks noGrp="1"/>
          </p:cNvSpPr>
          <p:nvPr>
            <p:ph idx="1"/>
          </p:nvPr>
        </p:nvSpPr>
        <p:spPr>
          <a:xfrm>
            <a:off x="457200" y="1676400"/>
            <a:ext cx="8229600" cy="4648200"/>
          </a:xfrm>
        </p:spPr>
        <p:txBody>
          <a:bodyPr/>
          <a:lstStyle/>
          <a:p>
            <a:r>
              <a:rPr lang="en-US" dirty="0"/>
              <a:t>The use of </a:t>
            </a:r>
            <a:r>
              <a:rPr lang="en-US" dirty="0" smtClean="0"/>
              <a:t>jargon---Over-complicated</a:t>
            </a:r>
            <a:r>
              <a:rPr lang="en-US" dirty="0"/>
              <a:t>, unfamiliar and/or technical </a:t>
            </a:r>
            <a:r>
              <a:rPr lang="en-US" dirty="0" smtClean="0"/>
              <a:t>terms.</a:t>
            </a:r>
          </a:p>
          <a:p>
            <a:r>
              <a:rPr lang="en-US" dirty="0" smtClean="0"/>
              <a:t>Emotional </a:t>
            </a:r>
            <a:r>
              <a:rPr lang="en-US" dirty="0"/>
              <a:t>barriers and </a:t>
            </a:r>
            <a:r>
              <a:rPr lang="en-US" dirty="0" smtClean="0"/>
              <a:t>taboos---Some </a:t>
            </a:r>
            <a:r>
              <a:rPr lang="en-US" dirty="0"/>
              <a:t>people may find it difficult to express their emotions and some topics may be completely 'off-limits' or </a:t>
            </a:r>
            <a:r>
              <a:rPr lang="en-US" dirty="0" smtClean="0"/>
              <a:t>taboo.</a:t>
            </a:r>
          </a:p>
          <a:p>
            <a:r>
              <a:rPr lang="en-US" dirty="0" smtClean="0"/>
              <a:t>Lack </a:t>
            </a:r>
            <a:r>
              <a:rPr lang="en-US" dirty="0"/>
              <a:t>of attention, interest, distractions, or irrelevance to the </a:t>
            </a:r>
            <a:r>
              <a:rPr lang="en-US" dirty="0" smtClean="0"/>
              <a:t>receiver.</a:t>
            </a:r>
          </a:p>
          <a:p>
            <a:r>
              <a:rPr lang="en-US" dirty="0" smtClean="0"/>
              <a:t>Differences </a:t>
            </a:r>
            <a:r>
              <a:rPr lang="en-US" dirty="0"/>
              <a:t>in perception and </a:t>
            </a:r>
            <a:r>
              <a:rPr lang="en-US" dirty="0" smtClean="0"/>
              <a:t>viewpoint.</a:t>
            </a:r>
          </a:p>
          <a:p>
            <a:r>
              <a:rPr lang="en-US" dirty="0" smtClean="0"/>
              <a:t>Physical </a:t>
            </a:r>
            <a:r>
              <a:rPr lang="en-US" dirty="0"/>
              <a:t>disabilities such as hearing problems or speech difficulties.</a:t>
            </a:r>
          </a:p>
        </p:txBody>
      </p:sp>
    </p:spTree>
    <p:extLst>
      <p:ext uri="{BB962C8B-B14F-4D97-AF65-F5344CB8AC3E}">
        <p14:creationId xmlns:p14="http://schemas.microsoft.com/office/powerpoint/2010/main" val="3120467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r>
              <a:rPr lang="en-US" dirty="0" smtClean="0"/>
              <a:t>Physical </a:t>
            </a:r>
            <a:r>
              <a:rPr lang="en-US" dirty="0"/>
              <a:t>barriers to non-verbal </a:t>
            </a:r>
            <a:r>
              <a:rPr lang="en-US" dirty="0" smtClean="0"/>
              <a:t>communication---Not </a:t>
            </a:r>
            <a:r>
              <a:rPr lang="en-US" dirty="0"/>
              <a:t>being able to see the non-verbal cues, gestures, posture and general body language can make communication less </a:t>
            </a:r>
            <a:r>
              <a:rPr lang="en-US" dirty="0" smtClean="0"/>
              <a:t>effective.</a:t>
            </a:r>
          </a:p>
          <a:p>
            <a:r>
              <a:rPr lang="en-US" dirty="0" smtClean="0"/>
              <a:t>Language </a:t>
            </a:r>
            <a:r>
              <a:rPr lang="en-US" dirty="0"/>
              <a:t>differences and the difficulty in understanding unfamiliar </a:t>
            </a:r>
            <a:r>
              <a:rPr lang="en-US" dirty="0" smtClean="0"/>
              <a:t>accents.</a:t>
            </a:r>
          </a:p>
          <a:p>
            <a:r>
              <a:rPr lang="en-US" dirty="0" smtClean="0"/>
              <a:t>Expectations </a:t>
            </a:r>
            <a:r>
              <a:rPr lang="en-US" dirty="0"/>
              <a:t>and prejudices which may lead to false assumptions or stereotyping. People often hear what they expect to hear rather than what is actually said and jump to incorrect </a:t>
            </a:r>
            <a:r>
              <a:rPr lang="en-US" dirty="0" smtClean="0"/>
              <a:t>conclusions.</a:t>
            </a:r>
          </a:p>
          <a:p>
            <a:r>
              <a:rPr lang="en-US" dirty="0" smtClean="0"/>
              <a:t>Cultural </a:t>
            </a:r>
            <a:r>
              <a:rPr lang="en-US" dirty="0"/>
              <a:t>differences. The norms of social interaction vary greatly in different cultures, as do the way in which emotions are expressed. For example, the concept of personal space varies between cultures and between different social settings.</a:t>
            </a:r>
          </a:p>
        </p:txBody>
      </p:sp>
    </p:spTree>
    <p:extLst>
      <p:ext uri="{BB962C8B-B14F-4D97-AF65-F5344CB8AC3E}">
        <p14:creationId xmlns:p14="http://schemas.microsoft.com/office/powerpoint/2010/main" val="204249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62000"/>
            <a:ext cx="8001000" cy="5562600"/>
          </a:xfrm>
        </p:spPr>
      </p:pic>
    </p:spTree>
    <p:extLst>
      <p:ext uri="{BB962C8B-B14F-4D97-AF65-F5344CB8AC3E}">
        <p14:creationId xmlns:p14="http://schemas.microsoft.com/office/powerpoint/2010/main" val="20919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Speaking?</a:t>
            </a:r>
            <a:endParaRPr lang="en-US" b="1" dirty="0"/>
          </a:p>
        </p:txBody>
      </p:sp>
      <p:sp>
        <p:nvSpPr>
          <p:cNvPr id="3" name="Content Placeholder 2"/>
          <p:cNvSpPr>
            <a:spLocks noGrp="1"/>
          </p:cNvSpPr>
          <p:nvPr>
            <p:ph idx="1"/>
          </p:nvPr>
        </p:nvSpPr>
        <p:spPr>
          <a:xfrm>
            <a:off x="457200" y="1935480"/>
            <a:ext cx="5562600" cy="4389120"/>
          </a:xfrm>
        </p:spPr>
        <p:txBody>
          <a:bodyPr/>
          <a:lstStyle/>
          <a:p>
            <a:r>
              <a:rPr lang="en-US" dirty="0"/>
              <a:t>Speaking is an act of making vocal sounds. We can say that speaking means to converse, or expressing one's thoughts and feelings in spoken language. To speak often implies conveying information. It may be from an informal remark to a scholarly presentation to a formal address.</a:t>
            </a:r>
          </a:p>
        </p:txBody>
      </p:sp>
      <p:pic>
        <p:nvPicPr>
          <p:cNvPr id="4098" name="Picture 2" descr="C:\Users\Home\AppData\Local\Microsoft\Windows\INetCache\IE\MFF4DFTQ\public_speaking2[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1676400"/>
            <a:ext cx="28575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8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Speaking Skills</a:t>
            </a:r>
            <a:endParaRPr lang="en-US" b="1" dirty="0"/>
          </a:p>
        </p:txBody>
      </p:sp>
      <p:sp>
        <p:nvSpPr>
          <p:cNvPr id="3" name="Content Placeholder 2"/>
          <p:cNvSpPr>
            <a:spLocks noGrp="1"/>
          </p:cNvSpPr>
          <p:nvPr>
            <p:ph idx="1"/>
          </p:nvPr>
        </p:nvSpPr>
        <p:spPr/>
        <p:txBody>
          <a:bodyPr/>
          <a:lstStyle/>
          <a:p>
            <a:r>
              <a:rPr lang="en-US" dirty="0"/>
              <a:t>Speaking skills are the skills that give us the ability to communicate </a:t>
            </a:r>
            <a:r>
              <a:rPr lang="en-US" dirty="0" smtClean="0"/>
              <a:t>effectively.</a:t>
            </a:r>
          </a:p>
          <a:p>
            <a:r>
              <a:rPr lang="en-US" dirty="0" smtClean="0"/>
              <a:t>These </a:t>
            </a:r>
            <a:r>
              <a:rPr lang="en-US" dirty="0"/>
              <a:t>skills allow the speaker, to convey his message in a passionate, thoughtful, and convincing manner. </a:t>
            </a:r>
          </a:p>
          <a:p>
            <a:r>
              <a:rPr lang="en-US" dirty="0" smtClean="0"/>
              <a:t>Speaking </a:t>
            </a:r>
            <a:r>
              <a:rPr lang="en-US" dirty="0"/>
              <a:t>skills also help to assure that one won't be misunderstood by those who are listening.</a:t>
            </a:r>
          </a:p>
        </p:txBody>
      </p:sp>
    </p:spTree>
    <p:extLst>
      <p:ext uri="{BB962C8B-B14F-4D97-AF65-F5344CB8AC3E}">
        <p14:creationId xmlns:p14="http://schemas.microsoft.com/office/powerpoint/2010/main" val="89515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C:\Users\Home\AppData\Local\Microsoft\Windows\INetCache\IE\XQ0AX1NC\PublicSpeaking0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90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Parts of Speaking</a:t>
            </a:r>
            <a:endParaRPr lang="en-US" b="1" dirty="0"/>
          </a:p>
        </p:txBody>
      </p:sp>
      <p:sp>
        <p:nvSpPr>
          <p:cNvPr id="3" name="Content Placeholder 2"/>
          <p:cNvSpPr>
            <a:spLocks noGrp="1"/>
          </p:cNvSpPr>
          <p:nvPr>
            <p:ph idx="1"/>
          </p:nvPr>
        </p:nvSpPr>
        <p:spPr/>
        <p:txBody>
          <a:bodyPr/>
          <a:lstStyle/>
          <a:p>
            <a:r>
              <a:rPr lang="en-US" dirty="0" smtClean="0"/>
              <a:t>WHAT</a:t>
            </a:r>
          </a:p>
          <a:p>
            <a:endParaRPr lang="en-US" dirty="0"/>
          </a:p>
          <a:p>
            <a:r>
              <a:rPr lang="en-US" dirty="0" smtClean="0"/>
              <a:t>WHY</a:t>
            </a:r>
          </a:p>
          <a:p>
            <a:endParaRPr lang="en-US" dirty="0"/>
          </a:p>
          <a:p>
            <a:r>
              <a:rPr lang="en-US" dirty="0" smtClean="0"/>
              <a:t>HOW</a:t>
            </a:r>
            <a:endParaRPr lang="en-US" dirty="0"/>
          </a:p>
        </p:txBody>
      </p:sp>
    </p:spTree>
    <p:extLst>
      <p:ext uri="{BB962C8B-B14F-4D97-AF65-F5344CB8AC3E}">
        <p14:creationId xmlns:p14="http://schemas.microsoft.com/office/powerpoint/2010/main" val="1399190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to Speak?</a:t>
            </a:r>
            <a:endParaRPr lang="en-US" b="1" dirty="0"/>
          </a:p>
        </p:txBody>
      </p:sp>
      <p:sp>
        <p:nvSpPr>
          <p:cNvPr id="3" name="Content Placeholder 2"/>
          <p:cNvSpPr>
            <a:spLocks noGrp="1"/>
          </p:cNvSpPr>
          <p:nvPr>
            <p:ph idx="1"/>
          </p:nvPr>
        </p:nvSpPr>
        <p:spPr/>
        <p:txBody>
          <a:bodyPr/>
          <a:lstStyle/>
          <a:p>
            <a:r>
              <a:rPr lang="en-US" dirty="0"/>
              <a:t>Not just “presentation”, but also “</a:t>
            </a:r>
            <a:r>
              <a:rPr lang="en-US" dirty="0" smtClean="0"/>
              <a:t>persuasion”</a:t>
            </a:r>
          </a:p>
          <a:p>
            <a:endParaRPr lang="en-US" dirty="0"/>
          </a:p>
          <a:p>
            <a:r>
              <a:rPr lang="en-US" dirty="0" smtClean="0"/>
              <a:t>Get </a:t>
            </a:r>
            <a:r>
              <a:rPr lang="en-US" dirty="0"/>
              <a:t>people’s “mindshare”</a:t>
            </a:r>
          </a:p>
        </p:txBody>
      </p:sp>
    </p:spTree>
    <p:extLst>
      <p:ext uri="{BB962C8B-B14F-4D97-AF65-F5344CB8AC3E}">
        <p14:creationId xmlns:p14="http://schemas.microsoft.com/office/powerpoint/2010/main" val="2596580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t>WHAT to Speak?</a:t>
            </a:r>
            <a:endParaRPr lang="en-US" b="1" dirty="0"/>
          </a:p>
        </p:txBody>
      </p:sp>
      <p:sp>
        <p:nvSpPr>
          <p:cNvPr id="3" name="Content Placeholder 2"/>
          <p:cNvSpPr>
            <a:spLocks noGrp="1"/>
          </p:cNvSpPr>
          <p:nvPr>
            <p:ph idx="1"/>
          </p:nvPr>
        </p:nvSpPr>
        <p:spPr>
          <a:xfrm>
            <a:off x="457200" y="1981200"/>
            <a:ext cx="8229600" cy="4343400"/>
          </a:xfrm>
        </p:spPr>
        <p:txBody>
          <a:bodyPr>
            <a:normAutofit/>
          </a:bodyPr>
          <a:lstStyle/>
          <a:p>
            <a:r>
              <a:rPr lang="en-US" dirty="0"/>
              <a:t>Brain storming: Individual Brainstorming is the process of you getting your ideas out on </a:t>
            </a:r>
            <a:r>
              <a:rPr lang="en-US" dirty="0" smtClean="0"/>
              <a:t>paper</a:t>
            </a:r>
          </a:p>
          <a:p>
            <a:pPr marL="0" indent="0">
              <a:buNone/>
            </a:pPr>
            <a:endParaRPr lang="en-US" dirty="0" smtClean="0"/>
          </a:p>
          <a:p>
            <a:r>
              <a:rPr lang="en-US" dirty="0" smtClean="0"/>
              <a:t>Speaking </a:t>
            </a:r>
            <a:r>
              <a:rPr lang="en-US" dirty="0"/>
              <a:t>with the format: IBC :- I- Introduction, B- Body, C- </a:t>
            </a:r>
            <a:r>
              <a:rPr lang="en-US" dirty="0" smtClean="0"/>
              <a:t>Conclusion</a:t>
            </a:r>
            <a:endParaRPr lang="en-US" dirty="0"/>
          </a:p>
          <a:p>
            <a:r>
              <a:rPr lang="en-US" dirty="0" smtClean="0"/>
              <a:t>Aiming </a:t>
            </a:r>
            <a:r>
              <a:rPr lang="en-US" dirty="0"/>
              <a:t>to </a:t>
            </a:r>
            <a:r>
              <a:rPr lang="en-US" dirty="0" smtClean="0"/>
              <a:t>persuasion</a:t>
            </a:r>
            <a:endParaRPr lang="en-US" dirty="0"/>
          </a:p>
          <a:p>
            <a:r>
              <a:rPr lang="en-US" dirty="0" smtClean="0"/>
              <a:t>Being </a:t>
            </a:r>
            <a:r>
              <a:rPr lang="en-US" dirty="0"/>
              <a:t>Confident and passionate is the key for </a:t>
            </a:r>
            <a:r>
              <a:rPr lang="en-US" dirty="0" smtClean="0"/>
              <a:t>persuasion</a:t>
            </a:r>
          </a:p>
          <a:p>
            <a:r>
              <a:rPr lang="en-US" dirty="0" smtClean="0"/>
              <a:t>Clarity </a:t>
            </a:r>
            <a:r>
              <a:rPr lang="en-US" dirty="0"/>
              <a:t>of thoughts:</a:t>
            </a:r>
          </a:p>
        </p:txBody>
      </p:sp>
    </p:spTree>
    <p:extLst>
      <p:ext uri="{BB962C8B-B14F-4D97-AF65-F5344CB8AC3E}">
        <p14:creationId xmlns:p14="http://schemas.microsoft.com/office/powerpoint/2010/main" val="426817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Speak?</a:t>
            </a:r>
            <a:endParaRPr lang="en-US" b="1" dirty="0"/>
          </a:p>
        </p:txBody>
      </p:sp>
      <p:sp>
        <p:nvSpPr>
          <p:cNvPr id="3" name="Content Placeholder 2"/>
          <p:cNvSpPr>
            <a:spLocks noGrp="1"/>
          </p:cNvSpPr>
          <p:nvPr>
            <p:ph idx="1"/>
          </p:nvPr>
        </p:nvSpPr>
        <p:spPr/>
        <p:txBody>
          <a:bodyPr/>
          <a:lstStyle/>
          <a:p>
            <a:r>
              <a:rPr lang="en-US" sz="4000" dirty="0"/>
              <a:t>Speak like a </a:t>
            </a:r>
            <a:r>
              <a:rPr lang="en-US" sz="4000" dirty="0" smtClean="0"/>
              <a:t>STAR</a:t>
            </a:r>
          </a:p>
          <a:p>
            <a:endParaRPr lang="en-US" dirty="0"/>
          </a:p>
          <a:p>
            <a:pPr marL="0" indent="0">
              <a:buNone/>
            </a:pPr>
            <a:r>
              <a:rPr lang="en-US" dirty="0" smtClean="0"/>
              <a:t>	S</a:t>
            </a:r>
            <a:r>
              <a:rPr lang="en-US" dirty="0"/>
              <a:t>= </a:t>
            </a:r>
            <a:r>
              <a:rPr lang="en-US" dirty="0" smtClean="0"/>
              <a:t>Situation</a:t>
            </a:r>
          </a:p>
          <a:p>
            <a:pPr marL="0" indent="0">
              <a:buNone/>
            </a:pPr>
            <a:r>
              <a:rPr lang="en-US" dirty="0" smtClean="0"/>
              <a:t>		T</a:t>
            </a:r>
            <a:r>
              <a:rPr lang="en-US" dirty="0"/>
              <a:t>= </a:t>
            </a:r>
            <a:r>
              <a:rPr lang="en-US" dirty="0" smtClean="0"/>
              <a:t>Task</a:t>
            </a:r>
          </a:p>
          <a:p>
            <a:pPr marL="0" indent="0">
              <a:buNone/>
            </a:pPr>
            <a:r>
              <a:rPr lang="en-US" dirty="0" smtClean="0"/>
              <a:t>			A</a:t>
            </a:r>
            <a:r>
              <a:rPr lang="en-US" dirty="0"/>
              <a:t>= </a:t>
            </a:r>
            <a:r>
              <a:rPr lang="en-US" dirty="0" smtClean="0"/>
              <a:t>Attitude</a:t>
            </a:r>
          </a:p>
          <a:p>
            <a:pPr marL="0" indent="0">
              <a:buNone/>
            </a:pPr>
            <a:r>
              <a:rPr lang="en-US" dirty="0" smtClean="0"/>
              <a:t>				R</a:t>
            </a:r>
            <a:r>
              <a:rPr lang="en-US" dirty="0"/>
              <a:t>= Result</a:t>
            </a:r>
          </a:p>
        </p:txBody>
      </p:sp>
    </p:spTree>
    <p:extLst>
      <p:ext uri="{BB962C8B-B14F-4D97-AF65-F5344CB8AC3E}">
        <p14:creationId xmlns:p14="http://schemas.microsoft.com/office/powerpoint/2010/main" val="3499566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Three </a:t>
            </a:r>
            <a:r>
              <a:rPr lang="en-US" b="1" dirty="0" err="1" smtClean="0"/>
              <a:t>Es</a:t>
            </a:r>
            <a:r>
              <a:rPr lang="en-US" b="1" dirty="0" smtClean="0"/>
              <a:t> of Speaking</a:t>
            </a:r>
            <a:endParaRPr lang="en-US" b="1" dirty="0"/>
          </a:p>
        </p:txBody>
      </p:sp>
      <p:sp>
        <p:nvSpPr>
          <p:cNvPr id="3" name="Content Placeholder 2"/>
          <p:cNvSpPr>
            <a:spLocks noGrp="1"/>
          </p:cNvSpPr>
          <p:nvPr>
            <p:ph idx="1"/>
          </p:nvPr>
        </p:nvSpPr>
        <p:spPr/>
        <p:txBody>
          <a:bodyPr/>
          <a:lstStyle/>
          <a:p>
            <a:r>
              <a:rPr lang="en-US" dirty="0" smtClean="0"/>
              <a:t>Entertainingly</a:t>
            </a:r>
          </a:p>
          <a:p>
            <a:endParaRPr lang="en-US" dirty="0"/>
          </a:p>
          <a:p>
            <a:r>
              <a:rPr lang="en-US" dirty="0" smtClean="0"/>
              <a:t>Effectively</a:t>
            </a:r>
          </a:p>
          <a:p>
            <a:endParaRPr lang="en-US" dirty="0"/>
          </a:p>
          <a:p>
            <a:r>
              <a:rPr lang="en-US" dirty="0" smtClean="0"/>
              <a:t>Enthusiastically</a:t>
            </a:r>
            <a:endParaRPr lang="en-US" dirty="0"/>
          </a:p>
        </p:txBody>
      </p:sp>
      <p:pic>
        <p:nvPicPr>
          <p:cNvPr id="6146" name="Picture 2" descr="C:\Users\Home\AppData\Local\Microsoft\Windows\INetCache\IE\XQ0AX1NC\Public-Speaking-Confidence-pic-jpe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113472"/>
            <a:ext cx="2641600" cy="423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142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TotalTime>
  <Words>569</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Constantia</vt:lpstr>
      <vt:lpstr>Wingdings 2</vt:lpstr>
      <vt:lpstr>Flow</vt:lpstr>
      <vt:lpstr>SPEAKING SKILLS</vt:lpstr>
      <vt:lpstr>What is Speaking?</vt:lpstr>
      <vt:lpstr>Speaking Skills</vt:lpstr>
      <vt:lpstr>PowerPoint Presentation</vt:lpstr>
      <vt:lpstr>Parts of Speaking</vt:lpstr>
      <vt:lpstr>WHY to Speak?</vt:lpstr>
      <vt:lpstr>WHAT to Speak?</vt:lpstr>
      <vt:lpstr>HOW to Speak?</vt:lpstr>
      <vt:lpstr>Three Es of Speaking</vt:lpstr>
      <vt:lpstr>Kinds of Speaking Situations we find ourselves in</vt:lpstr>
      <vt:lpstr>Cont…</vt:lpstr>
      <vt:lpstr>Things You Shouldn’t Do</vt:lpstr>
      <vt:lpstr>Things You should Do</vt:lpstr>
      <vt:lpstr>Some Common Barriers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SPEAKING SKILLS</dc:title>
  <dc:creator>ismail - [2010]</dc:creator>
  <cp:lastModifiedBy>Moorche</cp:lastModifiedBy>
  <cp:revision>6</cp:revision>
  <dcterms:created xsi:type="dcterms:W3CDTF">2021-02-01T03:54:31Z</dcterms:created>
  <dcterms:modified xsi:type="dcterms:W3CDTF">2023-12-06T05:08:37Z</dcterms:modified>
</cp:coreProperties>
</file>