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42"/>
  </p:notesMasterIdLst>
  <p:sldIdLst>
    <p:sldId id="256" r:id="rId2"/>
    <p:sldId id="311" r:id="rId3"/>
    <p:sldId id="344" r:id="rId4"/>
    <p:sldId id="329" r:id="rId5"/>
    <p:sldId id="345" r:id="rId6"/>
    <p:sldId id="346" r:id="rId7"/>
    <p:sldId id="328" r:id="rId8"/>
    <p:sldId id="317" r:id="rId9"/>
    <p:sldId id="347" r:id="rId10"/>
    <p:sldId id="348" r:id="rId11"/>
    <p:sldId id="349" r:id="rId12"/>
    <p:sldId id="318" r:id="rId13"/>
    <p:sldId id="351" r:id="rId14"/>
    <p:sldId id="352" r:id="rId15"/>
    <p:sldId id="353" r:id="rId16"/>
    <p:sldId id="350" r:id="rId17"/>
    <p:sldId id="319" r:id="rId18"/>
    <p:sldId id="320" r:id="rId19"/>
    <p:sldId id="330" r:id="rId20"/>
    <p:sldId id="321" r:id="rId21"/>
    <p:sldId id="354" r:id="rId22"/>
    <p:sldId id="331" r:id="rId23"/>
    <p:sldId id="322" r:id="rId24"/>
    <p:sldId id="312" r:id="rId25"/>
    <p:sldId id="333" r:id="rId26"/>
    <p:sldId id="334" r:id="rId27"/>
    <p:sldId id="332" r:id="rId28"/>
    <p:sldId id="335" r:id="rId29"/>
    <p:sldId id="323" r:id="rId30"/>
    <p:sldId id="356" r:id="rId31"/>
    <p:sldId id="355" r:id="rId32"/>
    <p:sldId id="357" r:id="rId33"/>
    <p:sldId id="358" r:id="rId34"/>
    <p:sldId id="324" r:id="rId35"/>
    <p:sldId id="359" r:id="rId36"/>
    <p:sldId id="360" r:id="rId37"/>
    <p:sldId id="325" r:id="rId38"/>
    <p:sldId id="361" r:id="rId39"/>
    <p:sldId id="343" r:id="rId40"/>
    <p:sldId id="284"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9" autoAdjust="0"/>
    <p:restoredTop sz="91760" autoAdjust="0"/>
  </p:normalViewPr>
  <p:slideViewPr>
    <p:cSldViewPr snapToGrid="0">
      <p:cViewPr varScale="1">
        <p:scale>
          <a:sx n="84" d="100"/>
          <a:sy n="84" d="100"/>
        </p:scale>
        <p:origin x="62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E1F41-B17A-47CD-9F13-642FCE91F7B0}"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98D30-5A5D-4428-815D-2AA5CA2550C6}" type="slidenum">
              <a:rPr lang="en-US" smtClean="0"/>
              <a:t>‹#›</a:t>
            </a:fld>
            <a:endParaRPr lang="en-US"/>
          </a:p>
        </p:txBody>
      </p:sp>
    </p:spTree>
    <p:extLst>
      <p:ext uri="{BB962C8B-B14F-4D97-AF65-F5344CB8AC3E}">
        <p14:creationId xmlns:p14="http://schemas.microsoft.com/office/powerpoint/2010/main" val="5409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Punched Cards</a:t>
            </a:r>
          </a:p>
          <a:p>
            <a:r>
              <a:rPr lang="en-US" b="0" i="0" dirty="0">
                <a:solidFill>
                  <a:srgbClr val="4D5156"/>
                </a:solidFill>
                <a:effectLst/>
                <a:latin typeface="arial" panose="020B0604020202020204" pitchFamily="34" charset="0"/>
              </a:rPr>
              <a:t>A punched card is a piece of stiff paper that holds digital data represented by the presence or absence of holes in predefined positions. </a:t>
            </a:r>
            <a:endParaRPr lang="en-US" dirty="0"/>
          </a:p>
        </p:txBody>
      </p:sp>
      <p:sp>
        <p:nvSpPr>
          <p:cNvPr id="4" name="Slide Number Placeholder 3"/>
          <p:cNvSpPr>
            <a:spLocks noGrp="1"/>
          </p:cNvSpPr>
          <p:nvPr>
            <p:ph type="sldNum" sz="quarter" idx="5"/>
          </p:nvPr>
        </p:nvSpPr>
        <p:spPr/>
        <p:txBody>
          <a:bodyPr/>
          <a:lstStyle/>
          <a:p>
            <a:fld id="{A1298D30-5A5D-4428-815D-2AA5CA2550C6}" type="slidenum">
              <a:rPr lang="en-US" smtClean="0"/>
              <a:t>8</a:t>
            </a:fld>
            <a:endParaRPr lang="en-US"/>
          </a:p>
        </p:txBody>
      </p:sp>
    </p:spTree>
    <p:extLst>
      <p:ext uri="{BB962C8B-B14F-4D97-AF65-F5344CB8AC3E}">
        <p14:creationId xmlns:p14="http://schemas.microsoft.com/office/powerpoint/2010/main" val="301294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298D30-5A5D-4428-815D-2AA5CA2550C6}" type="slidenum">
              <a:rPr lang="en-US" smtClean="0"/>
              <a:t>9</a:t>
            </a:fld>
            <a:endParaRPr lang="en-US"/>
          </a:p>
        </p:txBody>
      </p:sp>
    </p:spTree>
    <p:extLst>
      <p:ext uri="{BB962C8B-B14F-4D97-AF65-F5344CB8AC3E}">
        <p14:creationId xmlns:p14="http://schemas.microsoft.com/office/powerpoint/2010/main" val="394910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B3EAB-3842-4E0A-AAAF-A26599A12A5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B3EAB-3842-4E0A-AAAF-A26599A12A5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B3EAB-3842-4E0A-AAAF-A26599A12A5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B3EAB-3842-4E0A-AAAF-A26599A12A5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3EAB-3842-4E0A-AAAF-A26599A12A55}"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B3EAB-3842-4E0A-AAAF-A26599A12A5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FB3EAB-3842-4E0A-AAAF-A26599A12A55}"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FB3EAB-3842-4E0A-AAAF-A26599A12A55}"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B3EAB-3842-4E0A-AAAF-A26599A12A55}"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B3EAB-3842-4E0A-AAAF-A26599A12A55}"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7A84-6DDB-484F-96C7-B10995226868}" type="slidenum">
              <a:rPr lang="en-US" smtClean="0"/>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2FB3EAB-3842-4E0A-AAAF-A26599A12A55}" type="datetimeFigureOut">
              <a:rPr lang="en-US" smtClean="0"/>
              <a:t>11/17/2023</a:t>
            </a:fld>
            <a:endParaRPr lang="en-US"/>
          </a:p>
        </p:txBody>
      </p:sp>
      <p:sp>
        <p:nvSpPr>
          <p:cNvPr id="9" name="Slide Number Placeholder 8"/>
          <p:cNvSpPr>
            <a:spLocks noGrp="1"/>
          </p:cNvSpPr>
          <p:nvPr>
            <p:ph type="sldNum" sz="quarter" idx="11"/>
          </p:nvPr>
        </p:nvSpPr>
        <p:spPr/>
        <p:txBody>
          <a:bodyPr/>
          <a:lstStyle/>
          <a:p>
            <a:fld id="{55417A84-6DDB-484F-96C7-B1099522686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5417A84-6DDB-484F-96C7-B10995226868}" type="slidenum">
              <a:rPr lang="en-US" smtClean="0"/>
              <a:t>‹#›</a:t>
            </a:fld>
            <a:endParaRPr lang="en-US"/>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72FB3EAB-3842-4E0A-AAAF-A26599A12A55}" type="datetimeFigureOut">
              <a:rPr lang="en-US" smtClean="0"/>
              <a:t>11/17/2023</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253" y="872922"/>
            <a:ext cx="7543800" cy="1698828"/>
          </a:xfrm>
        </p:spPr>
        <p:txBody>
          <a:bodyPr>
            <a:noAutofit/>
          </a:bodyPr>
          <a:lstStyle/>
          <a:p>
            <a:pPr algn="ctr"/>
            <a:r>
              <a:rPr lang="en-US" sz="4400" b="1" dirty="0">
                <a:solidFill>
                  <a:schemeClr val="tx1"/>
                </a:solidFill>
              </a:rPr>
              <a:t>Input and Output </a:t>
            </a:r>
            <a:br>
              <a:rPr lang="en-US" sz="4400" b="1" dirty="0">
                <a:solidFill>
                  <a:schemeClr val="tx1"/>
                </a:solidFill>
              </a:rPr>
            </a:br>
            <a:r>
              <a:rPr lang="en-US" sz="4400" b="1" dirty="0">
                <a:solidFill>
                  <a:schemeClr val="tx1"/>
                </a:solidFill>
              </a:rPr>
              <a:t>Devices</a:t>
            </a:r>
            <a:endParaRPr lang="en-US" sz="4400" dirty="0">
              <a:solidFill>
                <a:schemeClr val="tx1"/>
              </a:solidFill>
            </a:endParaRPr>
          </a:p>
        </p:txBody>
      </p:sp>
      <p:sp>
        <p:nvSpPr>
          <p:cNvPr id="3" name="Subtitle 2"/>
          <p:cNvSpPr>
            <a:spLocks noGrp="1"/>
          </p:cNvSpPr>
          <p:nvPr>
            <p:ph type="subTitle" idx="1"/>
          </p:nvPr>
        </p:nvSpPr>
        <p:spPr>
          <a:xfrm>
            <a:off x="1821872" y="2923308"/>
            <a:ext cx="5325687" cy="1305791"/>
          </a:xfrm>
        </p:spPr>
        <p:txBody>
          <a:bodyPr>
            <a:normAutofit/>
          </a:bodyPr>
          <a:lstStyle/>
          <a:p>
            <a:endParaRPr lang="en-US" sz="2800" u="sng" dirty="0">
              <a:solidFill>
                <a:schemeClr val="tx1"/>
              </a:solidFill>
            </a:endParaRPr>
          </a:p>
          <a:p>
            <a:pPr algn="ctr"/>
            <a:r>
              <a:rPr lang="en-US" sz="2800" dirty="0">
                <a:solidFill>
                  <a:schemeClr val="tx1"/>
                </a:solidFill>
              </a:rPr>
              <a:t>Instructor: </a:t>
            </a:r>
            <a:r>
              <a:rPr lang="en-US" sz="2800" dirty="0" smtClean="0">
                <a:solidFill>
                  <a:schemeClr val="tx1"/>
                </a:solidFill>
              </a:rPr>
              <a:t>Saba Iqbal</a:t>
            </a:r>
            <a:endParaRPr lang="en-US" sz="2800" dirty="0">
              <a:solidFill>
                <a:schemeClr val="tx1"/>
              </a:solidFill>
            </a:endParaRPr>
          </a:p>
        </p:txBody>
      </p:sp>
    </p:spTree>
    <p:extLst>
      <p:ext uri="{BB962C8B-B14F-4D97-AF65-F5344CB8AC3E}">
        <p14:creationId xmlns:p14="http://schemas.microsoft.com/office/powerpoint/2010/main" val="81196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BAE8C-492F-41A2-8764-7E0C4353CE40}"/>
              </a:ext>
            </a:extLst>
          </p:cNvPr>
          <p:cNvSpPr>
            <a:spLocks noGrp="1"/>
          </p:cNvSpPr>
          <p:nvPr>
            <p:ph type="title"/>
          </p:nvPr>
        </p:nvSpPr>
        <p:spPr/>
        <p:txBody>
          <a:bodyPr/>
          <a:lstStyle/>
          <a:p>
            <a:r>
              <a:rPr lang="en-US" dirty="0">
                <a:solidFill>
                  <a:schemeClr val="tx1"/>
                </a:solidFill>
              </a:rPr>
              <a:t>Keyboard</a:t>
            </a:r>
          </a:p>
        </p:txBody>
      </p:sp>
      <p:pic>
        <p:nvPicPr>
          <p:cNvPr id="4" name="Content Placeholder 3">
            <a:extLst>
              <a:ext uri="{FF2B5EF4-FFF2-40B4-BE49-F238E27FC236}">
                <a16:creationId xmlns:a16="http://schemas.microsoft.com/office/drawing/2014/main" xmlns="" id="{DD769EF4-344A-4D5E-8A29-AC6ACDF66507}"/>
              </a:ext>
            </a:extLst>
          </p:cNvPr>
          <p:cNvPicPr>
            <a:picLocks noGrp="1" noChangeAspect="1"/>
          </p:cNvPicPr>
          <p:nvPr>
            <p:ph idx="1"/>
          </p:nvPr>
        </p:nvPicPr>
        <p:blipFill rotWithShape="1">
          <a:blip r:embed="rId2"/>
          <a:srcRect b="7464"/>
          <a:stretch/>
        </p:blipFill>
        <p:spPr>
          <a:xfrm>
            <a:off x="0" y="1282576"/>
            <a:ext cx="9144000" cy="3495164"/>
          </a:xfrm>
          <a:prstGeom prst="rect">
            <a:avLst/>
          </a:prstGeom>
        </p:spPr>
      </p:pic>
    </p:spTree>
    <p:extLst>
      <p:ext uri="{BB962C8B-B14F-4D97-AF65-F5344CB8AC3E}">
        <p14:creationId xmlns:p14="http://schemas.microsoft.com/office/powerpoint/2010/main" val="80791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9923"/>
            <a:ext cx="7620000" cy="857250"/>
          </a:xfrm>
        </p:spPr>
        <p:txBody>
          <a:bodyPr/>
          <a:lstStyle/>
          <a:p>
            <a:r>
              <a:rPr lang="en-US" sz="3200" b="1" dirty="0">
                <a:solidFill>
                  <a:schemeClr val="tx1"/>
                </a:solidFill>
              </a:rPr>
              <a:t>Pointing &amp; draw devices</a:t>
            </a:r>
            <a:endParaRPr lang="en-GB" sz="3200" b="1" dirty="0">
              <a:solidFill>
                <a:schemeClr val="tx1"/>
              </a:solidFill>
            </a:endParaRPr>
          </a:p>
        </p:txBody>
      </p:sp>
      <p:sp>
        <p:nvSpPr>
          <p:cNvPr id="3" name="Content Placeholder 2"/>
          <p:cNvSpPr>
            <a:spLocks noGrp="1"/>
          </p:cNvSpPr>
          <p:nvPr>
            <p:ph idx="1"/>
          </p:nvPr>
        </p:nvSpPr>
        <p:spPr>
          <a:xfrm>
            <a:off x="307974" y="882502"/>
            <a:ext cx="8112125" cy="3918098"/>
          </a:xfrm>
        </p:spPr>
        <p:txBody>
          <a:bodyPr>
            <a:normAutofit/>
          </a:bodyPr>
          <a:lstStyle/>
          <a:p>
            <a:pPr marL="342900" lvl="1">
              <a:buClr>
                <a:schemeClr val="accent1"/>
              </a:buClr>
            </a:pPr>
            <a:r>
              <a:rPr lang="en-US" dirty="0"/>
              <a:t>Pointing device means that is used to control a pointer on the screen.</a:t>
            </a:r>
          </a:p>
          <a:p>
            <a:pPr marL="342900" lvl="1">
              <a:buClr>
                <a:schemeClr val="accent1"/>
              </a:buClr>
            </a:pPr>
            <a:r>
              <a:rPr lang="en-US" dirty="0"/>
              <a:t>A pointer represents a small symbol on the screen. </a:t>
            </a:r>
          </a:p>
          <a:p>
            <a:pPr marL="342900" lvl="1">
              <a:buClr>
                <a:schemeClr val="accent1"/>
              </a:buClr>
            </a:pPr>
            <a:r>
              <a:rPr lang="en-US" dirty="0"/>
              <a:t>It usually appears on the screen in Graphical User Interface (GUI). For example arrow appears on the screen.</a:t>
            </a:r>
          </a:p>
          <a:p>
            <a:pPr marL="342900" lvl="1">
              <a:buClr>
                <a:schemeClr val="accent1"/>
              </a:buClr>
            </a:pPr>
            <a:r>
              <a:rPr lang="en-US" dirty="0"/>
              <a:t>Usually, the pointing device is used;</a:t>
            </a:r>
          </a:p>
          <a:p>
            <a:pPr marL="708660" lvl="2">
              <a:buClr>
                <a:schemeClr val="accent1"/>
              </a:buClr>
            </a:pPr>
            <a:r>
              <a:rPr lang="en-US" dirty="0"/>
              <a:t>To select items on the screen</a:t>
            </a:r>
          </a:p>
          <a:p>
            <a:pPr marL="708660" lvl="2">
              <a:buClr>
                <a:schemeClr val="accent1"/>
              </a:buClr>
            </a:pPr>
            <a:r>
              <a:rPr lang="en-US" dirty="0"/>
              <a:t>To select commands from command menu</a:t>
            </a:r>
          </a:p>
          <a:p>
            <a:pPr marL="708660" lvl="2">
              <a:buClr>
                <a:schemeClr val="accent1"/>
              </a:buClr>
            </a:pPr>
            <a:r>
              <a:rPr lang="en-US" dirty="0"/>
              <a:t>To draw graphs etc.</a:t>
            </a:r>
          </a:p>
          <a:p>
            <a:pPr marL="342900" lvl="1">
              <a:buClr>
                <a:schemeClr val="accent1"/>
              </a:buClr>
            </a:pPr>
            <a:r>
              <a:rPr lang="en-US" dirty="0"/>
              <a:t>The Mouse, Joystick, Trackball, Trackpad, Light Pen etc. are examples of pointing devices.</a:t>
            </a:r>
          </a:p>
          <a:p>
            <a:endParaRPr lang="en-GB" dirty="0"/>
          </a:p>
        </p:txBody>
      </p:sp>
      <p:sp>
        <p:nvSpPr>
          <p:cNvPr id="4" name="AutoShape 2" descr="Trackbal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6999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9923"/>
            <a:ext cx="7620000" cy="857250"/>
          </a:xfrm>
        </p:spPr>
        <p:txBody>
          <a:bodyPr/>
          <a:lstStyle/>
          <a:p>
            <a:r>
              <a:rPr lang="en-US" sz="3200" b="1" dirty="0">
                <a:solidFill>
                  <a:schemeClr val="tx1"/>
                </a:solidFill>
              </a:rPr>
              <a:t>Mouse</a:t>
            </a:r>
            <a:endParaRPr lang="en-GB" sz="3200" b="1" dirty="0">
              <a:solidFill>
                <a:schemeClr val="tx1"/>
              </a:solidFill>
            </a:endParaRPr>
          </a:p>
        </p:txBody>
      </p:sp>
      <p:sp>
        <p:nvSpPr>
          <p:cNvPr id="3" name="Content Placeholder 2"/>
          <p:cNvSpPr>
            <a:spLocks noGrp="1"/>
          </p:cNvSpPr>
          <p:nvPr>
            <p:ph idx="1"/>
          </p:nvPr>
        </p:nvSpPr>
        <p:spPr>
          <a:xfrm>
            <a:off x="307974" y="882502"/>
            <a:ext cx="5823467" cy="3918098"/>
          </a:xfrm>
        </p:spPr>
        <p:txBody>
          <a:bodyPr>
            <a:normAutofit/>
          </a:bodyPr>
          <a:lstStyle/>
          <a:p>
            <a:pPr marL="342900" lvl="1">
              <a:buClr>
                <a:schemeClr val="accent1"/>
              </a:buClr>
            </a:pPr>
            <a:r>
              <a:rPr lang="en-US" dirty="0"/>
              <a:t>A mouse is a pointing input device.</a:t>
            </a:r>
          </a:p>
          <a:p>
            <a:pPr marL="342900" lvl="1">
              <a:buClr>
                <a:schemeClr val="accent1"/>
              </a:buClr>
            </a:pPr>
            <a:r>
              <a:rPr lang="en-US" dirty="0"/>
              <a:t>A mouse interacts with a computer through a process known as "point and click." </a:t>
            </a:r>
          </a:p>
          <a:p>
            <a:pPr marL="342900" lvl="1">
              <a:buClr>
                <a:schemeClr val="accent1"/>
              </a:buClr>
            </a:pPr>
            <a:r>
              <a:rPr lang="en-US" dirty="0"/>
              <a:t>It controls a cursor in a GUI(graphical user interface) and can move and select text, icons, files and folders  on your computer.</a:t>
            </a:r>
          </a:p>
          <a:p>
            <a:pPr marL="342900" lvl="1">
              <a:buClr>
                <a:schemeClr val="accent1"/>
              </a:buClr>
            </a:pPr>
            <a:r>
              <a:rPr lang="en-US" dirty="0"/>
              <a:t>There are various types of mouse but most commonly are</a:t>
            </a:r>
          </a:p>
          <a:p>
            <a:pPr marL="708660" lvl="2">
              <a:buClr>
                <a:schemeClr val="accent1"/>
              </a:buClr>
            </a:pPr>
            <a:r>
              <a:rPr lang="en-US" dirty="0"/>
              <a:t>Mechanical Mouse</a:t>
            </a:r>
          </a:p>
          <a:p>
            <a:pPr marL="708660" lvl="2">
              <a:buClr>
                <a:schemeClr val="accent1"/>
              </a:buClr>
            </a:pPr>
            <a:r>
              <a:rPr lang="en-US" dirty="0"/>
              <a:t>Optical mouse</a:t>
            </a:r>
          </a:p>
          <a:p>
            <a:pPr marL="708660" lvl="2">
              <a:buClr>
                <a:schemeClr val="accent1"/>
              </a:buClr>
            </a:pPr>
            <a:r>
              <a:rPr lang="en-US" dirty="0"/>
              <a:t>Cordless Mouse</a:t>
            </a:r>
          </a:p>
          <a:p>
            <a:pPr marL="114300" lvl="1" indent="0">
              <a:buClr>
                <a:schemeClr val="accent1"/>
              </a:buClr>
              <a:buNone/>
            </a:pPr>
            <a:endParaRPr lang="en-US" dirty="0"/>
          </a:p>
          <a:p>
            <a:endParaRPr lang="en-GB" dirty="0"/>
          </a:p>
        </p:txBody>
      </p:sp>
      <p:sp>
        <p:nvSpPr>
          <p:cNvPr id="4" name="AutoShape 2" descr="Trackbal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442" y="510363"/>
            <a:ext cx="2353338" cy="177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87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9923"/>
            <a:ext cx="7620000" cy="857250"/>
          </a:xfrm>
        </p:spPr>
        <p:txBody>
          <a:bodyPr/>
          <a:lstStyle/>
          <a:p>
            <a:r>
              <a:rPr lang="en-US" sz="3200" b="1" dirty="0">
                <a:solidFill>
                  <a:schemeClr val="tx1"/>
                </a:solidFill>
              </a:rPr>
              <a:t>Types of Mouse</a:t>
            </a:r>
            <a:endParaRPr lang="en-GB" sz="3200" b="1" dirty="0">
              <a:solidFill>
                <a:schemeClr val="tx1"/>
              </a:solidFill>
            </a:endParaRPr>
          </a:p>
        </p:txBody>
      </p:sp>
      <p:sp>
        <p:nvSpPr>
          <p:cNvPr id="3" name="Content Placeholder 2"/>
          <p:cNvSpPr>
            <a:spLocks noGrp="1"/>
          </p:cNvSpPr>
          <p:nvPr>
            <p:ph idx="1"/>
          </p:nvPr>
        </p:nvSpPr>
        <p:spPr>
          <a:xfrm>
            <a:off x="307974" y="882502"/>
            <a:ext cx="8074026" cy="3918098"/>
          </a:xfrm>
        </p:spPr>
        <p:txBody>
          <a:bodyPr>
            <a:normAutofit/>
          </a:bodyPr>
          <a:lstStyle/>
          <a:p>
            <a:pPr marL="457200" lvl="1" indent="-342900">
              <a:buClr>
                <a:schemeClr val="accent1"/>
              </a:buClr>
            </a:pPr>
            <a:r>
              <a:rPr lang="en-US" b="1" dirty="0"/>
              <a:t>Mechanical Mouse</a:t>
            </a:r>
          </a:p>
          <a:p>
            <a:pPr marL="822960" lvl="2" indent="-342900">
              <a:buClr>
                <a:schemeClr val="accent1"/>
              </a:buClr>
            </a:pPr>
            <a:r>
              <a:rPr lang="en-US" dirty="0"/>
              <a:t>It has a rubber or metal ball at its bottom and an electronic circuit containing sensors. When the pointer roll over the surface, the pointers moves in the same direction on the screen.</a:t>
            </a:r>
          </a:p>
          <a:p>
            <a:pPr marL="822960" lvl="2" indent="-342900">
              <a:buClr>
                <a:schemeClr val="accent1"/>
              </a:buClr>
            </a:pPr>
            <a:r>
              <a:rPr lang="en-US" dirty="0"/>
              <a:t>The sensor directs the direction of movement of ball and electronic circuit translates the movement of the mouse into signals.</a:t>
            </a:r>
          </a:p>
          <a:p>
            <a:pPr marL="822960" lvl="2" indent="-342900">
              <a:buClr>
                <a:schemeClr val="accent1"/>
              </a:buClr>
            </a:pPr>
            <a:r>
              <a:rPr lang="en-US" dirty="0"/>
              <a:t>These signals are fed into the computer.</a:t>
            </a:r>
          </a:p>
          <a:p>
            <a:endParaRPr lang="en-GB" dirty="0"/>
          </a:p>
        </p:txBody>
      </p:sp>
      <p:sp>
        <p:nvSpPr>
          <p:cNvPr id="4" name="AutoShape 2" descr="Trackbal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xmlns="" id="{B1652548-707C-49C5-8D65-5885877713BB}"/>
              </a:ext>
            </a:extLst>
          </p:cNvPr>
          <p:cNvPicPr>
            <a:picLocks noChangeAspect="1"/>
          </p:cNvPicPr>
          <p:nvPr/>
        </p:nvPicPr>
        <p:blipFill rotWithShape="1">
          <a:blip r:embed="rId2"/>
          <a:srcRect r="65873"/>
          <a:stretch/>
        </p:blipFill>
        <p:spPr>
          <a:xfrm>
            <a:off x="5814060" y="2965187"/>
            <a:ext cx="2293620" cy="2179022"/>
          </a:xfrm>
          <a:prstGeom prst="rect">
            <a:avLst/>
          </a:prstGeom>
        </p:spPr>
      </p:pic>
      <p:pic>
        <p:nvPicPr>
          <p:cNvPr id="1028" name="Picture 4">
            <a:extLst>
              <a:ext uri="{FF2B5EF4-FFF2-40B4-BE49-F238E27FC236}">
                <a16:creationId xmlns:a16="http://schemas.microsoft.com/office/drawing/2014/main" xmlns="" id="{EBF6ADE8-B86F-4AC7-8FB5-C480F2324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810" y="3046881"/>
            <a:ext cx="3326130" cy="201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46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9923"/>
            <a:ext cx="7620000" cy="857250"/>
          </a:xfrm>
        </p:spPr>
        <p:txBody>
          <a:bodyPr/>
          <a:lstStyle/>
          <a:p>
            <a:r>
              <a:rPr lang="en-US" sz="3200" b="1" dirty="0">
                <a:solidFill>
                  <a:schemeClr val="tx1"/>
                </a:solidFill>
              </a:rPr>
              <a:t>Types of Mouse</a:t>
            </a:r>
            <a:endParaRPr lang="en-GB" sz="3200" b="1" dirty="0">
              <a:solidFill>
                <a:schemeClr val="tx1"/>
              </a:solidFill>
            </a:endParaRPr>
          </a:p>
        </p:txBody>
      </p:sp>
      <p:sp>
        <p:nvSpPr>
          <p:cNvPr id="3" name="Content Placeholder 2"/>
          <p:cNvSpPr>
            <a:spLocks noGrp="1"/>
          </p:cNvSpPr>
          <p:nvPr>
            <p:ph idx="1"/>
          </p:nvPr>
        </p:nvSpPr>
        <p:spPr>
          <a:xfrm>
            <a:off x="307974" y="882502"/>
            <a:ext cx="8074026" cy="3918098"/>
          </a:xfrm>
        </p:spPr>
        <p:txBody>
          <a:bodyPr>
            <a:normAutofit/>
          </a:bodyPr>
          <a:lstStyle/>
          <a:p>
            <a:pPr marL="457200" lvl="1" indent="-342900">
              <a:buClr>
                <a:schemeClr val="accent1"/>
              </a:buClr>
            </a:pPr>
            <a:r>
              <a:rPr lang="en-US" b="1" dirty="0"/>
              <a:t>Optical Mouse</a:t>
            </a:r>
          </a:p>
          <a:p>
            <a:pPr marL="822960" lvl="2" indent="-342900">
              <a:buClr>
                <a:schemeClr val="accent1"/>
              </a:buClr>
            </a:pPr>
            <a:r>
              <a:rPr lang="en-US" dirty="0"/>
              <a:t>It has advanced features and is more expensive than mechanical mouse.</a:t>
            </a:r>
          </a:p>
          <a:p>
            <a:pPr marL="822960" lvl="2" indent="-342900">
              <a:buClr>
                <a:schemeClr val="accent1"/>
              </a:buClr>
            </a:pPr>
            <a:r>
              <a:rPr lang="en-US" dirty="0"/>
              <a:t>It has no ball inside it.</a:t>
            </a:r>
          </a:p>
          <a:p>
            <a:pPr marL="822960" lvl="2" indent="-342900">
              <a:buClr>
                <a:schemeClr val="accent1"/>
              </a:buClr>
            </a:pPr>
            <a:r>
              <a:rPr lang="en-US" dirty="0"/>
              <a:t>It uses the laser technology to detect the mouse movement by optical sensors.</a:t>
            </a:r>
          </a:p>
          <a:p>
            <a:pPr marL="822960" lvl="2" indent="-342900">
              <a:buClr>
                <a:schemeClr val="accent1"/>
              </a:buClr>
            </a:pPr>
            <a:r>
              <a:rPr lang="en-US" dirty="0"/>
              <a:t>Now a days commonly used in personal computers.</a:t>
            </a:r>
          </a:p>
          <a:p>
            <a:endParaRPr lang="en-GB" dirty="0"/>
          </a:p>
        </p:txBody>
      </p:sp>
      <p:sp>
        <p:nvSpPr>
          <p:cNvPr id="4" name="AutoShape 2" descr="Trackbal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xmlns="" id="{179477DF-486A-4372-B229-A9368DE326FF}"/>
              </a:ext>
            </a:extLst>
          </p:cNvPr>
          <p:cNvPicPr>
            <a:picLocks noChangeAspect="1"/>
          </p:cNvPicPr>
          <p:nvPr/>
        </p:nvPicPr>
        <p:blipFill>
          <a:blip r:embed="rId2"/>
          <a:stretch>
            <a:fillRect/>
          </a:stretch>
        </p:blipFill>
        <p:spPr>
          <a:xfrm>
            <a:off x="2805112" y="2924175"/>
            <a:ext cx="3381375" cy="2219325"/>
          </a:xfrm>
          <a:prstGeom prst="rect">
            <a:avLst/>
          </a:prstGeom>
        </p:spPr>
      </p:pic>
    </p:spTree>
    <p:extLst>
      <p:ext uri="{BB962C8B-B14F-4D97-AF65-F5344CB8AC3E}">
        <p14:creationId xmlns:p14="http://schemas.microsoft.com/office/powerpoint/2010/main" val="419388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9923"/>
            <a:ext cx="7620000" cy="857250"/>
          </a:xfrm>
        </p:spPr>
        <p:txBody>
          <a:bodyPr/>
          <a:lstStyle/>
          <a:p>
            <a:r>
              <a:rPr lang="en-US" sz="3200" b="1" dirty="0">
                <a:solidFill>
                  <a:schemeClr val="tx1"/>
                </a:solidFill>
              </a:rPr>
              <a:t>Types of Mouse</a:t>
            </a:r>
            <a:endParaRPr lang="en-GB" sz="3200" b="1" dirty="0">
              <a:solidFill>
                <a:schemeClr val="tx1"/>
              </a:solidFill>
            </a:endParaRPr>
          </a:p>
        </p:txBody>
      </p:sp>
      <p:sp>
        <p:nvSpPr>
          <p:cNvPr id="3" name="Content Placeholder 2"/>
          <p:cNvSpPr>
            <a:spLocks noGrp="1"/>
          </p:cNvSpPr>
          <p:nvPr>
            <p:ph idx="1"/>
          </p:nvPr>
        </p:nvSpPr>
        <p:spPr>
          <a:xfrm>
            <a:off x="307974" y="882502"/>
            <a:ext cx="8074026" cy="3918098"/>
          </a:xfrm>
        </p:spPr>
        <p:txBody>
          <a:bodyPr>
            <a:normAutofit/>
          </a:bodyPr>
          <a:lstStyle/>
          <a:p>
            <a:pPr marL="457200" lvl="1" indent="-342900">
              <a:buClr>
                <a:schemeClr val="accent1"/>
              </a:buClr>
            </a:pPr>
            <a:r>
              <a:rPr lang="en-US" b="1" dirty="0"/>
              <a:t>Cordless Mouse</a:t>
            </a:r>
          </a:p>
          <a:p>
            <a:pPr marL="822960" lvl="2" indent="-342900">
              <a:buClr>
                <a:schemeClr val="accent1"/>
              </a:buClr>
            </a:pPr>
            <a:r>
              <a:rPr lang="en-US" dirty="0"/>
              <a:t>Cordless or wireless mouse is not directly connected with computer.</a:t>
            </a:r>
          </a:p>
          <a:p>
            <a:pPr marL="822960" lvl="2" indent="-342900">
              <a:buClr>
                <a:schemeClr val="accent1"/>
              </a:buClr>
            </a:pPr>
            <a:r>
              <a:rPr lang="en-US" dirty="0"/>
              <a:t>It uses the wireless technology, such as radio waves, or infrared light waves.</a:t>
            </a:r>
          </a:p>
          <a:p>
            <a:pPr marL="822960" lvl="2" indent="-342900">
              <a:buClr>
                <a:schemeClr val="accent1"/>
              </a:buClr>
            </a:pPr>
            <a:r>
              <a:rPr lang="en-US" dirty="0"/>
              <a:t>It enters input signals into the computer in similar way as cordless keyboard.</a:t>
            </a:r>
          </a:p>
          <a:p>
            <a:endParaRPr lang="en-GB" dirty="0"/>
          </a:p>
        </p:txBody>
      </p:sp>
      <p:sp>
        <p:nvSpPr>
          <p:cNvPr id="4" name="AutoShape 2" descr="Trackbal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 name="Picture 5">
            <a:extLst>
              <a:ext uri="{FF2B5EF4-FFF2-40B4-BE49-F238E27FC236}">
                <a16:creationId xmlns:a16="http://schemas.microsoft.com/office/drawing/2014/main" xmlns="" id="{AF6DD4F8-B10C-491E-AF64-15633C21EED1}"/>
              </a:ext>
            </a:extLst>
          </p:cNvPr>
          <p:cNvPicPr>
            <a:picLocks noChangeAspect="1"/>
          </p:cNvPicPr>
          <p:nvPr/>
        </p:nvPicPr>
        <p:blipFill>
          <a:blip r:embed="rId2"/>
          <a:stretch>
            <a:fillRect/>
          </a:stretch>
        </p:blipFill>
        <p:spPr>
          <a:xfrm>
            <a:off x="2572883" y="2358918"/>
            <a:ext cx="3492637" cy="2731242"/>
          </a:xfrm>
          <a:prstGeom prst="rect">
            <a:avLst/>
          </a:prstGeom>
        </p:spPr>
      </p:pic>
    </p:spTree>
    <p:extLst>
      <p:ext uri="{BB962C8B-B14F-4D97-AF65-F5344CB8AC3E}">
        <p14:creationId xmlns:p14="http://schemas.microsoft.com/office/powerpoint/2010/main" val="138722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139923"/>
            <a:ext cx="7620000" cy="857250"/>
          </a:xfrm>
        </p:spPr>
        <p:txBody>
          <a:bodyPr/>
          <a:lstStyle/>
          <a:p>
            <a:r>
              <a:rPr lang="en-US" sz="3200" b="1" dirty="0">
                <a:solidFill>
                  <a:schemeClr val="tx1"/>
                </a:solidFill>
              </a:rPr>
              <a:t>Trackball</a:t>
            </a:r>
          </a:p>
        </p:txBody>
      </p:sp>
      <p:sp>
        <p:nvSpPr>
          <p:cNvPr id="3" name="Content Placeholder 2"/>
          <p:cNvSpPr>
            <a:spLocks noGrp="1"/>
          </p:cNvSpPr>
          <p:nvPr>
            <p:ph idx="1"/>
          </p:nvPr>
        </p:nvSpPr>
        <p:spPr>
          <a:xfrm>
            <a:off x="307975" y="882502"/>
            <a:ext cx="5391076" cy="3918098"/>
          </a:xfrm>
        </p:spPr>
        <p:txBody>
          <a:bodyPr>
            <a:normAutofit/>
          </a:bodyPr>
          <a:lstStyle/>
          <a:p>
            <a:pPr marL="342900" lvl="1">
              <a:buClr>
                <a:schemeClr val="accent1"/>
              </a:buClr>
            </a:pPr>
            <a:r>
              <a:rPr lang="en-US" dirty="0"/>
              <a:t>It is also a pointing device</a:t>
            </a:r>
          </a:p>
          <a:p>
            <a:pPr marL="342900" lvl="1">
              <a:buClr>
                <a:schemeClr val="accent1"/>
              </a:buClr>
            </a:pPr>
            <a:r>
              <a:rPr lang="en-US" dirty="0"/>
              <a:t>Used to enter motion data into computers or other electronic devices</a:t>
            </a:r>
          </a:p>
          <a:p>
            <a:pPr marL="342900" lvl="1">
              <a:buClr>
                <a:schemeClr val="accent1"/>
              </a:buClr>
            </a:pPr>
            <a:r>
              <a:rPr lang="en-US" dirty="0"/>
              <a:t>Moveable ball on the top</a:t>
            </a:r>
          </a:p>
          <a:p>
            <a:pPr marL="342900" lvl="1">
              <a:buClr>
                <a:schemeClr val="accent1"/>
              </a:buClr>
            </a:pPr>
            <a:r>
              <a:rPr lang="en-US" dirty="0"/>
              <a:t>Instead of moving the whole device, you simply roll the moveable ball on top of the trackball unit with your hand to generate motion input.</a:t>
            </a:r>
          </a:p>
          <a:p>
            <a:pPr marL="342900" lvl="1">
              <a:buClr>
                <a:schemeClr val="accent1"/>
              </a:buClr>
            </a:pPr>
            <a:endParaRPr lang="en-US" dirty="0"/>
          </a:p>
          <a:p>
            <a:endParaRPr lang="en-GB" dirty="0"/>
          </a:p>
        </p:txBody>
      </p:sp>
      <p:sp>
        <p:nvSpPr>
          <p:cNvPr id="4" name="AutoShape 2" descr="Trackbal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6881" y="1281559"/>
            <a:ext cx="2967900" cy="2683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54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Joystick</a:t>
            </a:r>
          </a:p>
        </p:txBody>
      </p:sp>
      <p:sp>
        <p:nvSpPr>
          <p:cNvPr id="3" name="Content Placeholder 2"/>
          <p:cNvSpPr>
            <a:spLocks noGrp="1"/>
          </p:cNvSpPr>
          <p:nvPr>
            <p:ph idx="1"/>
          </p:nvPr>
        </p:nvSpPr>
        <p:spPr>
          <a:xfrm>
            <a:off x="457199" y="1200150"/>
            <a:ext cx="4803169" cy="3600450"/>
          </a:xfrm>
        </p:spPr>
        <p:txBody>
          <a:bodyPr>
            <a:normAutofit/>
          </a:bodyPr>
          <a:lstStyle/>
          <a:p>
            <a:pPr marL="342900" lvl="1">
              <a:buClr>
                <a:schemeClr val="accent1"/>
              </a:buClr>
            </a:pPr>
            <a:r>
              <a:rPr lang="en-US" dirty="0"/>
              <a:t>A joystick is an input device consisting     of a stick that pivots on a base and reports its angle or direction to the device it is controlling. </a:t>
            </a:r>
          </a:p>
          <a:p>
            <a:pPr marL="342900" lvl="1">
              <a:buClr>
                <a:schemeClr val="accent1"/>
              </a:buClr>
            </a:pPr>
            <a:r>
              <a:rPr lang="en-US" dirty="0"/>
              <a:t>Joysticks are often used to control video games, and usually have one or more push-buttons whose state can also be read by the computer.</a:t>
            </a:r>
          </a:p>
          <a:p>
            <a:pPr marL="342900" lvl="1">
              <a:buClr>
                <a:schemeClr val="accent1"/>
              </a:buClr>
            </a:pPr>
            <a:r>
              <a:rPr lang="en-US" dirty="0">
                <a:cs typeface="Verdana"/>
              </a:rPr>
              <a:t>Commonly </a:t>
            </a:r>
            <a:r>
              <a:rPr lang="en-US" spc="-10" dirty="0">
                <a:cs typeface="Verdana"/>
              </a:rPr>
              <a:t>used </a:t>
            </a:r>
            <a:r>
              <a:rPr lang="en-US" spc="-5" dirty="0">
                <a:cs typeface="Verdana"/>
              </a:rPr>
              <a:t>for </a:t>
            </a:r>
            <a:r>
              <a:rPr lang="en-US" dirty="0">
                <a:cs typeface="Verdana"/>
              </a:rPr>
              <a:t>video </a:t>
            </a:r>
            <a:r>
              <a:rPr lang="en-US" spc="-5" dirty="0">
                <a:cs typeface="Verdana"/>
              </a:rPr>
              <a:t>games, </a:t>
            </a:r>
            <a:r>
              <a:rPr lang="en-US" spc="5" dirty="0">
                <a:cs typeface="Verdana"/>
              </a:rPr>
              <a:t>flight </a:t>
            </a:r>
            <a:r>
              <a:rPr lang="en-US" spc="-10" dirty="0">
                <a:cs typeface="Verdana"/>
              </a:rPr>
              <a:t>simulators,  </a:t>
            </a:r>
            <a:r>
              <a:rPr lang="en-US" spc="-5" dirty="0">
                <a:cs typeface="Verdana"/>
              </a:rPr>
              <a:t>training </a:t>
            </a:r>
            <a:r>
              <a:rPr lang="en-US" spc="-10" dirty="0">
                <a:cs typeface="Verdana"/>
              </a:rPr>
              <a:t>simulators, </a:t>
            </a:r>
            <a:r>
              <a:rPr lang="en-US" spc="-5" dirty="0">
                <a:cs typeface="Verdana"/>
              </a:rPr>
              <a:t>and </a:t>
            </a:r>
            <a:r>
              <a:rPr lang="en-US" spc="-10" dirty="0">
                <a:cs typeface="Verdana"/>
              </a:rPr>
              <a:t>for </a:t>
            </a:r>
            <a:r>
              <a:rPr lang="en-US" dirty="0">
                <a:cs typeface="Verdana"/>
              </a:rPr>
              <a:t>controlling </a:t>
            </a:r>
            <a:r>
              <a:rPr lang="en-US" spc="-5" dirty="0">
                <a:cs typeface="Verdana"/>
              </a:rPr>
              <a:t>industrial</a:t>
            </a:r>
            <a:r>
              <a:rPr lang="en-US" spc="35" dirty="0">
                <a:cs typeface="Verdana"/>
              </a:rPr>
              <a:t> </a:t>
            </a:r>
            <a:r>
              <a:rPr lang="en-US" spc="-10" dirty="0">
                <a:cs typeface="Verdana"/>
              </a:rPr>
              <a:t>robots</a:t>
            </a:r>
            <a:endParaRPr lang="en-US" dirty="0">
              <a:cs typeface="Verdana"/>
            </a:endParaRPr>
          </a:p>
          <a:p>
            <a:pPr marL="708660" lvl="2">
              <a:buClr>
                <a:schemeClr val="accent1"/>
              </a:buClr>
            </a:pP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481" y="1297172"/>
            <a:ext cx="2886786" cy="291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76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5600" lvl="0" indent="-342900">
              <a:spcBef>
                <a:spcPts val="395"/>
              </a:spcBef>
              <a:tabLst>
                <a:tab pos="354965" algn="l"/>
                <a:tab pos="355600" algn="l"/>
              </a:tabLst>
              <a:defRPr/>
            </a:pPr>
            <a:r>
              <a:rPr lang="en-GB" sz="3200" b="1" dirty="0">
                <a:solidFill>
                  <a:srgbClr val="000000"/>
                </a:solidFill>
                <a:cs typeface="Arial" panose="020B0604020202020204" pitchFamily="34" charset="0"/>
              </a:rPr>
              <a:t>Data </a:t>
            </a:r>
            <a:r>
              <a:rPr lang="en-GB" sz="3200" b="1" spc="-5" dirty="0">
                <a:solidFill>
                  <a:srgbClr val="000000"/>
                </a:solidFill>
                <a:cs typeface="Arial" panose="020B0604020202020204" pitchFamily="34" charset="0"/>
              </a:rPr>
              <a:t>Scanning</a:t>
            </a:r>
            <a:r>
              <a:rPr lang="en-GB" sz="3200" b="1" spc="-55" dirty="0">
                <a:solidFill>
                  <a:srgbClr val="000000"/>
                </a:solidFill>
                <a:cs typeface="Arial" panose="020B0604020202020204" pitchFamily="34" charset="0"/>
              </a:rPr>
              <a:t> </a:t>
            </a:r>
            <a:r>
              <a:rPr lang="en-GB" sz="3200" b="1" dirty="0">
                <a:solidFill>
                  <a:srgbClr val="000000"/>
                </a:solidFill>
                <a:cs typeface="Arial" panose="020B0604020202020204" pitchFamily="34" charset="0"/>
              </a:rPr>
              <a:t>Devices</a:t>
            </a:r>
          </a:p>
        </p:txBody>
      </p:sp>
      <p:sp>
        <p:nvSpPr>
          <p:cNvPr id="3" name="Content Placeholder 2"/>
          <p:cNvSpPr>
            <a:spLocks noGrp="1"/>
          </p:cNvSpPr>
          <p:nvPr>
            <p:ph idx="1"/>
          </p:nvPr>
        </p:nvSpPr>
        <p:spPr>
          <a:xfrm>
            <a:off x="457198" y="1200150"/>
            <a:ext cx="7921257" cy="3600450"/>
          </a:xfrm>
        </p:spPr>
        <p:txBody>
          <a:bodyPr>
            <a:normAutofit/>
          </a:bodyPr>
          <a:lstStyle/>
          <a:p>
            <a:pPr marL="356870" marR="81915" indent="-344805">
              <a:lnSpc>
                <a:spcPct val="100000"/>
              </a:lnSpc>
              <a:spcBef>
                <a:spcPts val="90"/>
              </a:spcBef>
              <a:buClrTx/>
              <a:buFont typeface="Wingdings" pitchFamily="2" charset="2"/>
              <a:buChar char="Ø"/>
              <a:tabLst>
                <a:tab pos="356870" algn="l"/>
                <a:tab pos="357505" algn="l"/>
              </a:tabLst>
            </a:pPr>
            <a:r>
              <a:rPr lang="en-US" sz="2400" spc="-5" dirty="0">
                <a:cs typeface="Verdana"/>
              </a:rPr>
              <a:t>Input </a:t>
            </a:r>
            <a:r>
              <a:rPr lang="en-US" sz="2400" spc="-10" dirty="0">
                <a:cs typeface="Verdana"/>
              </a:rPr>
              <a:t>devices </a:t>
            </a:r>
            <a:r>
              <a:rPr lang="en-US" sz="2400" spc="-5" dirty="0">
                <a:cs typeface="Verdana"/>
              </a:rPr>
              <a:t>that </a:t>
            </a:r>
            <a:r>
              <a:rPr lang="en-US" sz="2400" dirty="0">
                <a:cs typeface="Verdana"/>
              </a:rPr>
              <a:t>enable </a:t>
            </a:r>
            <a:r>
              <a:rPr lang="en-US" sz="2400" spc="-10" dirty="0">
                <a:cs typeface="Verdana"/>
              </a:rPr>
              <a:t>direct </a:t>
            </a:r>
            <a:r>
              <a:rPr lang="en-US" sz="2400" spc="-5" dirty="0">
                <a:cs typeface="Verdana"/>
              </a:rPr>
              <a:t>data entry </a:t>
            </a:r>
            <a:r>
              <a:rPr lang="en-US" sz="2400" spc="5" dirty="0">
                <a:cs typeface="Verdana"/>
              </a:rPr>
              <a:t>into </a:t>
            </a:r>
            <a:r>
              <a:rPr lang="en-US" sz="2400" spc="-5" dirty="0">
                <a:cs typeface="Verdana"/>
              </a:rPr>
              <a:t>a computer  </a:t>
            </a:r>
            <a:r>
              <a:rPr lang="en-US" sz="2400" spc="-15" dirty="0">
                <a:cs typeface="Verdana"/>
              </a:rPr>
              <a:t>system </a:t>
            </a:r>
            <a:r>
              <a:rPr lang="en-US" sz="2400" spc="-10" dirty="0">
                <a:cs typeface="Verdana"/>
              </a:rPr>
              <a:t>from </a:t>
            </a:r>
            <a:r>
              <a:rPr lang="en-US" sz="2400" spc="-5" dirty="0">
                <a:cs typeface="Verdana"/>
              </a:rPr>
              <a:t>source</a:t>
            </a:r>
            <a:r>
              <a:rPr lang="en-US" sz="2400" spc="15" dirty="0">
                <a:cs typeface="Verdana"/>
              </a:rPr>
              <a:t> </a:t>
            </a:r>
            <a:r>
              <a:rPr lang="en-US" sz="2400" dirty="0">
                <a:cs typeface="Verdana"/>
              </a:rPr>
              <a:t>documents</a:t>
            </a:r>
          </a:p>
          <a:p>
            <a:pPr marL="356870" marR="361315" indent="-344805">
              <a:lnSpc>
                <a:spcPct val="100000"/>
              </a:lnSpc>
              <a:spcBef>
                <a:spcPts val="1080"/>
              </a:spcBef>
              <a:buClrTx/>
              <a:buFont typeface="Wingdings" pitchFamily="2" charset="2"/>
              <a:buChar char="Ø"/>
              <a:tabLst>
                <a:tab pos="356870" algn="l"/>
                <a:tab pos="357505" algn="l"/>
              </a:tabLst>
            </a:pPr>
            <a:r>
              <a:rPr lang="en-US" sz="2400" spc="-5" dirty="0">
                <a:cs typeface="Verdana"/>
              </a:rPr>
              <a:t>Due to </a:t>
            </a:r>
            <a:r>
              <a:rPr lang="en-US" sz="2400" spc="-10" dirty="0">
                <a:cs typeface="Verdana"/>
              </a:rPr>
              <a:t>reduced </a:t>
            </a:r>
            <a:r>
              <a:rPr lang="en-US" sz="2400" spc="-5" dirty="0">
                <a:cs typeface="Verdana"/>
              </a:rPr>
              <a:t>human </a:t>
            </a:r>
            <a:r>
              <a:rPr lang="en-US" sz="2400" spc="-10" dirty="0">
                <a:cs typeface="Verdana"/>
              </a:rPr>
              <a:t>effort </a:t>
            </a:r>
            <a:r>
              <a:rPr lang="en-US" sz="2400" spc="10" dirty="0">
                <a:cs typeface="Verdana"/>
              </a:rPr>
              <a:t>in </a:t>
            </a:r>
            <a:r>
              <a:rPr lang="en-US" sz="2400" spc="-5" dirty="0">
                <a:cs typeface="Verdana"/>
              </a:rPr>
              <a:t>data </a:t>
            </a:r>
            <a:r>
              <a:rPr lang="en-US" sz="2400" spc="-10" dirty="0">
                <a:cs typeface="Verdana"/>
              </a:rPr>
              <a:t>entry, </a:t>
            </a:r>
            <a:r>
              <a:rPr lang="en-US" sz="2400" dirty="0">
                <a:cs typeface="Verdana"/>
              </a:rPr>
              <a:t>they </a:t>
            </a:r>
            <a:r>
              <a:rPr lang="en-US" sz="2400" spc="-5" dirty="0">
                <a:cs typeface="Verdana"/>
              </a:rPr>
              <a:t>improve  data </a:t>
            </a:r>
            <a:r>
              <a:rPr lang="en-US" sz="2400" spc="-10" dirty="0">
                <a:cs typeface="Verdana"/>
              </a:rPr>
              <a:t>accuracy </a:t>
            </a:r>
            <a:r>
              <a:rPr lang="en-US" sz="2400" spc="-5" dirty="0">
                <a:cs typeface="Verdana"/>
              </a:rPr>
              <a:t>and </a:t>
            </a:r>
            <a:r>
              <a:rPr lang="en-US" sz="2400" dirty="0">
                <a:cs typeface="Verdana"/>
              </a:rPr>
              <a:t>also </a:t>
            </a:r>
            <a:r>
              <a:rPr lang="en-US" sz="2400" spc="-5" dirty="0">
                <a:cs typeface="Verdana"/>
              </a:rPr>
              <a:t>increase the </a:t>
            </a:r>
            <a:r>
              <a:rPr lang="en-US" sz="2400" dirty="0">
                <a:cs typeface="Verdana"/>
              </a:rPr>
              <a:t>timeliness </a:t>
            </a:r>
            <a:r>
              <a:rPr lang="en-US" sz="2400" spc="-10" dirty="0">
                <a:cs typeface="Verdana"/>
              </a:rPr>
              <a:t>of </a:t>
            </a:r>
            <a:r>
              <a:rPr lang="en-US" sz="2400" spc="-5" dirty="0">
                <a:cs typeface="Verdana"/>
              </a:rPr>
              <a:t>the  information </a:t>
            </a:r>
            <a:r>
              <a:rPr lang="en-US" sz="2400" spc="-15" dirty="0">
                <a:cs typeface="Verdana"/>
              </a:rPr>
              <a:t>processed</a:t>
            </a:r>
            <a:endParaRPr lang="en-US" sz="2400" dirty="0">
              <a:cs typeface="Verdana"/>
            </a:endParaRPr>
          </a:p>
          <a:p>
            <a:pPr marL="356870" indent="-344805">
              <a:lnSpc>
                <a:spcPct val="100000"/>
              </a:lnSpc>
              <a:spcBef>
                <a:spcPts val="1080"/>
              </a:spcBef>
              <a:buClrTx/>
              <a:buFont typeface="Wingdings" pitchFamily="2" charset="2"/>
              <a:buChar char="Ø"/>
              <a:tabLst>
                <a:tab pos="356870" algn="l"/>
                <a:tab pos="357505" algn="l"/>
              </a:tabLst>
            </a:pPr>
            <a:r>
              <a:rPr lang="en-US" sz="2400" spc="-10" dirty="0">
                <a:cs typeface="Verdana"/>
              </a:rPr>
              <a:t>Demand </a:t>
            </a:r>
            <a:r>
              <a:rPr lang="en-US" sz="2400" spc="5" dirty="0">
                <a:cs typeface="Verdana"/>
              </a:rPr>
              <a:t>high </a:t>
            </a:r>
            <a:r>
              <a:rPr lang="en-US" sz="2400" spc="-5" dirty="0">
                <a:cs typeface="Verdana"/>
              </a:rPr>
              <a:t>quality </a:t>
            </a:r>
            <a:r>
              <a:rPr lang="en-US" sz="2400" spc="-10" dirty="0">
                <a:cs typeface="Verdana"/>
              </a:rPr>
              <a:t>of </a:t>
            </a:r>
            <a:r>
              <a:rPr lang="en-US" sz="2400" dirty="0">
                <a:cs typeface="Verdana"/>
              </a:rPr>
              <a:t>input</a:t>
            </a:r>
            <a:r>
              <a:rPr lang="en-US" sz="2400" spc="5" dirty="0">
                <a:cs typeface="Verdana"/>
              </a:rPr>
              <a:t> </a:t>
            </a:r>
            <a:r>
              <a:rPr lang="en-US" sz="2400" spc="-5" dirty="0">
                <a:cs typeface="Verdana"/>
              </a:rPr>
              <a:t>documents</a:t>
            </a:r>
            <a:endParaRPr lang="en-US" sz="2400" dirty="0">
              <a:cs typeface="Verdana"/>
            </a:endParaRPr>
          </a:p>
          <a:p>
            <a:pPr marL="356870" marR="5080" indent="-344805">
              <a:lnSpc>
                <a:spcPct val="100000"/>
              </a:lnSpc>
              <a:spcBef>
                <a:spcPts val="1080"/>
              </a:spcBef>
              <a:buClrTx/>
              <a:buFont typeface="Wingdings" pitchFamily="2" charset="2"/>
              <a:buChar char="Ø"/>
              <a:tabLst>
                <a:tab pos="356870" algn="l"/>
                <a:tab pos="357505" algn="l"/>
              </a:tabLst>
            </a:pPr>
            <a:r>
              <a:rPr lang="en-US" sz="2400" spc="-10" dirty="0">
                <a:cs typeface="Verdana"/>
              </a:rPr>
              <a:t>Some </a:t>
            </a:r>
            <a:r>
              <a:rPr lang="en-US" sz="2400" spc="-5" dirty="0">
                <a:cs typeface="Verdana"/>
              </a:rPr>
              <a:t>data </a:t>
            </a:r>
            <a:r>
              <a:rPr lang="en-US" sz="2400" dirty="0">
                <a:cs typeface="Verdana"/>
              </a:rPr>
              <a:t>scanning </a:t>
            </a:r>
            <a:r>
              <a:rPr lang="en-US" sz="2400" spc="-10" dirty="0">
                <a:cs typeface="Verdana"/>
              </a:rPr>
              <a:t>devices are </a:t>
            </a:r>
            <a:r>
              <a:rPr lang="en-US" sz="2400" dirty="0">
                <a:cs typeface="Verdana"/>
              </a:rPr>
              <a:t>also </a:t>
            </a:r>
            <a:r>
              <a:rPr lang="en-US" sz="2400" spc="-5" dirty="0">
                <a:cs typeface="Verdana"/>
              </a:rPr>
              <a:t>capable </a:t>
            </a:r>
            <a:r>
              <a:rPr lang="en-US" sz="2400" dirty="0">
                <a:cs typeface="Verdana"/>
              </a:rPr>
              <a:t>of recognizing  </a:t>
            </a:r>
            <a:r>
              <a:rPr lang="en-US" sz="2400" spc="-10" dirty="0">
                <a:cs typeface="Verdana"/>
              </a:rPr>
              <a:t>marks or</a:t>
            </a:r>
            <a:r>
              <a:rPr lang="en-US" sz="2400" spc="20" dirty="0">
                <a:cs typeface="Verdana"/>
              </a:rPr>
              <a:t> </a:t>
            </a:r>
            <a:r>
              <a:rPr lang="en-US" sz="2400" spc="-10" dirty="0">
                <a:cs typeface="Verdana"/>
              </a:rPr>
              <a:t>characters</a:t>
            </a:r>
            <a:endParaRPr lang="en-US" sz="2400" dirty="0">
              <a:cs typeface="Verdana"/>
            </a:endParaRPr>
          </a:p>
          <a:p>
            <a:pPr marL="515620" indent="-342900">
              <a:spcBef>
                <a:spcPts val="330"/>
              </a:spcBef>
              <a:buFont typeface="Wingdings" pitchFamily="2" charset="2"/>
              <a:buChar char="Ø"/>
              <a:tabLst>
                <a:tab pos="756920" algn="l"/>
              </a:tabLst>
              <a:defRPr/>
            </a:pPr>
            <a:endParaRPr lang="en-GB" spc="-5" dirty="0">
              <a:solidFill>
                <a:srgbClr val="000000"/>
              </a:solidFill>
              <a:cs typeface="Arial" panose="020B0604020202020204" pitchFamily="34" charset="0"/>
            </a:endParaRPr>
          </a:p>
        </p:txBody>
      </p:sp>
    </p:spTree>
    <p:extLst>
      <p:ext uri="{BB962C8B-B14F-4D97-AF65-F5344CB8AC3E}">
        <p14:creationId xmlns:p14="http://schemas.microsoft.com/office/powerpoint/2010/main" val="316622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5600" lvl="0" indent="-342900">
              <a:spcBef>
                <a:spcPts val="395"/>
              </a:spcBef>
              <a:tabLst>
                <a:tab pos="354965" algn="l"/>
                <a:tab pos="355600" algn="l"/>
              </a:tabLst>
              <a:defRPr/>
            </a:pPr>
            <a:r>
              <a:rPr lang="en-GB" sz="3200" b="1" dirty="0">
                <a:solidFill>
                  <a:srgbClr val="000000"/>
                </a:solidFill>
                <a:cs typeface="Arial" panose="020B0604020202020204" pitchFamily="34" charset="0"/>
              </a:rPr>
              <a:t>Data </a:t>
            </a:r>
            <a:r>
              <a:rPr lang="en-GB" sz="3200" b="1" spc="-5" dirty="0">
                <a:solidFill>
                  <a:srgbClr val="000000"/>
                </a:solidFill>
                <a:cs typeface="Arial" panose="020B0604020202020204" pitchFamily="34" charset="0"/>
              </a:rPr>
              <a:t>Scanning</a:t>
            </a:r>
            <a:r>
              <a:rPr lang="en-GB" sz="3200" b="1" spc="-55" dirty="0">
                <a:solidFill>
                  <a:srgbClr val="000000"/>
                </a:solidFill>
                <a:cs typeface="Arial" panose="020B0604020202020204" pitchFamily="34" charset="0"/>
              </a:rPr>
              <a:t> </a:t>
            </a:r>
            <a:r>
              <a:rPr lang="en-GB" sz="3200" b="1" dirty="0">
                <a:solidFill>
                  <a:srgbClr val="000000"/>
                </a:solidFill>
                <a:cs typeface="Arial" panose="020B0604020202020204" pitchFamily="34" charset="0"/>
              </a:rPr>
              <a:t>Devices Examples</a:t>
            </a:r>
          </a:p>
        </p:txBody>
      </p:sp>
      <p:sp>
        <p:nvSpPr>
          <p:cNvPr id="3" name="Content Placeholder 2"/>
          <p:cNvSpPr>
            <a:spLocks noGrp="1"/>
          </p:cNvSpPr>
          <p:nvPr>
            <p:ph idx="1"/>
          </p:nvPr>
        </p:nvSpPr>
        <p:spPr>
          <a:xfrm>
            <a:off x="457198" y="1200150"/>
            <a:ext cx="7921257" cy="3874770"/>
          </a:xfrm>
        </p:spPr>
        <p:txBody>
          <a:bodyPr>
            <a:normAutofit lnSpcReduction="10000"/>
          </a:bodyPr>
          <a:lstStyle/>
          <a:p>
            <a:pPr marL="515620" indent="-342900">
              <a:spcBef>
                <a:spcPts val="330"/>
              </a:spcBef>
              <a:buFont typeface="Wingdings" pitchFamily="2" charset="2"/>
              <a:buChar char="Ø"/>
              <a:tabLst>
                <a:tab pos="756920" algn="l"/>
              </a:tabLst>
              <a:defRPr/>
            </a:pPr>
            <a:r>
              <a:rPr lang="en-GB" b="1" spc="-5" dirty="0">
                <a:solidFill>
                  <a:srgbClr val="000000"/>
                </a:solidFill>
                <a:cs typeface="Arial" panose="020B0604020202020204" pitchFamily="34" charset="0"/>
              </a:rPr>
              <a:t>Image Scanner</a:t>
            </a:r>
          </a:p>
          <a:p>
            <a:pPr marL="812800" lvl="1" indent="-342900">
              <a:spcBef>
                <a:spcPts val="330"/>
              </a:spcBef>
              <a:tabLst>
                <a:tab pos="756920" algn="l"/>
              </a:tabLst>
              <a:defRPr/>
            </a:pPr>
            <a:r>
              <a:rPr lang="en-US" dirty="0"/>
              <a:t>It uses optical technology to transfer images (or sometimes text) into a computer, where the signal is converted into a digital image. </a:t>
            </a:r>
          </a:p>
          <a:p>
            <a:pPr marL="812800" lvl="1" indent="-342900">
              <a:spcBef>
                <a:spcPts val="330"/>
              </a:spcBef>
              <a:tabLst>
                <a:tab pos="756920" algn="l"/>
              </a:tabLst>
              <a:defRPr/>
            </a:pPr>
            <a:r>
              <a:rPr lang="en-US" dirty="0"/>
              <a:t>The digital image can then be viewed on a monitor screen, saved, edited, emailed, or printed.</a:t>
            </a:r>
            <a:endParaRPr lang="en-GB" spc="-5" dirty="0">
              <a:solidFill>
                <a:srgbClr val="000000"/>
              </a:solidFill>
              <a:cs typeface="Arial" panose="020B0604020202020204" pitchFamily="34" charset="0"/>
            </a:endParaRPr>
          </a:p>
          <a:p>
            <a:pPr marL="515620" indent="-342900">
              <a:spcBef>
                <a:spcPts val="330"/>
              </a:spcBef>
              <a:buFont typeface="Wingdings" pitchFamily="2" charset="2"/>
              <a:buChar char="Ø"/>
              <a:tabLst>
                <a:tab pos="756920" algn="l"/>
              </a:tabLst>
              <a:defRPr/>
            </a:pPr>
            <a:r>
              <a:rPr lang="en-GB" b="1" spc="-5" dirty="0">
                <a:solidFill>
                  <a:srgbClr val="000000"/>
                </a:solidFill>
                <a:cs typeface="Arial" panose="020B0604020202020204" pitchFamily="34" charset="0"/>
              </a:rPr>
              <a:t> OCR (Optical Character Recognition)</a:t>
            </a:r>
          </a:p>
          <a:p>
            <a:pPr marL="812800" lvl="1" indent="-342900">
              <a:spcBef>
                <a:spcPts val="330"/>
              </a:spcBef>
              <a:tabLst>
                <a:tab pos="756920" algn="l"/>
              </a:tabLst>
              <a:defRPr/>
            </a:pPr>
            <a:r>
              <a:rPr lang="en-US" dirty="0"/>
              <a:t>OCR is the electronic or mechanical conversion of images of typed, handwritten or printed text into machine-encoded text (digital code). </a:t>
            </a:r>
          </a:p>
          <a:p>
            <a:pPr marL="812800" lvl="1" indent="-342900">
              <a:spcBef>
                <a:spcPts val="330"/>
              </a:spcBef>
              <a:tabLst>
                <a:tab pos="756920" algn="l"/>
              </a:tabLst>
              <a:defRPr/>
            </a:pPr>
            <a:r>
              <a:rPr lang="en-US" spc="-5" dirty="0">
                <a:solidFill>
                  <a:srgbClr val="000000"/>
                </a:solidFill>
                <a:cs typeface="Arial" panose="020B0604020202020204" pitchFamily="34" charset="0"/>
              </a:rPr>
              <a:t>It uses light source to read the characters printed on the paper.</a:t>
            </a:r>
          </a:p>
          <a:p>
            <a:pPr marL="812800" lvl="1" indent="-342900">
              <a:spcBef>
                <a:spcPts val="330"/>
              </a:spcBef>
              <a:tabLst>
                <a:tab pos="756920" algn="l"/>
              </a:tabLst>
              <a:defRPr/>
            </a:pPr>
            <a:r>
              <a:rPr lang="en-US" spc="-5" dirty="0">
                <a:solidFill>
                  <a:srgbClr val="000000"/>
                </a:solidFill>
                <a:cs typeface="Arial" panose="020B0604020202020204" pitchFamily="34" charset="0"/>
              </a:rPr>
              <a:t>The characters written on paper may be typewritten or handwritten</a:t>
            </a:r>
            <a:endParaRPr lang="en-GB" spc="-5" dirty="0">
              <a:solidFill>
                <a:srgbClr val="000000"/>
              </a:solidFill>
              <a:cs typeface="Arial" panose="020B0604020202020204" pitchFamily="34" charset="0"/>
            </a:endParaRPr>
          </a:p>
        </p:txBody>
      </p:sp>
    </p:spTree>
    <p:extLst>
      <p:ext uri="{BB962C8B-B14F-4D97-AF65-F5344CB8AC3E}">
        <p14:creationId xmlns:p14="http://schemas.microsoft.com/office/powerpoint/2010/main" val="171022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Input and 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7" name="Rectangle 6"/>
          <p:cNvSpPr/>
          <p:nvPr/>
        </p:nvSpPr>
        <p:spPr>
          <a:xfrm>
            <a:off x="750013" y="1020727"/>
            <a:ext cx="7551506" cy="3170099"/>
          </a:xfrm>
          <a:prstGeom prst="rect">
            <a:avLst/>
          </a:prstGeom>
        </p:spPr>
        <p:txBody>
          <a:bodyPr wrap="square">
            <a:spAutoFit/>
          </a:bodyPr>
          <a:lstStyle/>
          <a:p>
            <a:pPr marL="342900" indent="-342900">
              <a:buFont typeface="Arial" pitchFamily="34" charset="0"/>
              <a:buChar char="•"/>
            </a:pPr>
            <a:r>
              <a:rPr lang="en-US" sz="2000" dirty="0"/>
              <a:t>Provide means of communication between a computer  and outer world</a:t>
            </a:r>
          </a:p>
          <a:p>
            <a:pPr marL="342900" indent="-342900">
              <a:buFont typeface="Arial" pitchFamily="34" charset="0"/>
              <a:buChar char="•"/>
            </a:pPr>
            <a:r>
              <a:rPr lang="en-US" sz="2000" dirty="0"/>
              <a:t>Also known as peripheral devices </a:t>
            </a:r>
          </a:p>
          <a:p>
            <a:pPr marL="342900" indent="-342900">
              <a:buFont typeface="Arial" pitchFamily="34" charset="0"/>
              <a:buChar char="•"/>
            </a:pPr>
            <a:r>
              <a:rPr lang="en-US" sz="2000" dirty="0"/>
              <a:t>The hardware components that allow the user to input data and instructions into computer and to receive the processed data.</a:t>
            </a:r>
          </a:p>
          <a:p>
            <a:pPr marL="342900" indent="-342900">
              <a:buFont typeface="Arial" pitchFamily="34" charset="0"/>
              <a:buChar char="•"/>
            </a:pPr>
            <a:r>
              <a:rPr lang="en-US" sz="2000" dirty="0"/>
              <a:t>The data and instructions are given to the computer through input devices. </a:t>
            </a:r>
          </a:p>
          <a:p>
            <a:pPr marL="342900" indent="-342900">
              <a:buFont typeface="Arial" pitchFamily="34" charset="0"/>
              <a:buChar char="•"/>
            </a:pPr>
            <a:r>
              <a:rPr lang="en-US" sz="2000" dirty="0"/>
              <a:t>The computer processes the data according to the given instructions and output is received on the output devices or it is stored permanently on the storage device.</a:t>
            </a:r>
          </a:p>
        </p:txBody>
      </p:sp>
    </p:spTree>
    <p:extLst>
      <p:ext uri="{BB962C8B-B14F-4D97-AF65-F5344CB8AC3E}">
        <p14:creationId xmlns:p14="http://schemas.microsoft.com/office/powerpoint/2010/main" val="220910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5600" lvl="0" indent="-342900">
              <a:spcBef>
                <a:spcPts val="395"/>
              </a:spcBef>
              <a:tabLst>
                <a:tab pos="354965" algn="l"/>
                <a:tab pos="355600" algn="l"/>
              </a:tabLst>
              <a:defRPr/>
            </a:pPr>
            <a:r>
              <a:rPr lang="en-GB" sz="3200" b="1" dirty="0">
                <a:solidFill>
                  <a:srgbClr val="000000"/>
                </a:solidFill>
                <a:cs typeface="Arial" panose="020B0604020202020204" pitchFamily="34" charset="0"/>
              </a:rPr>
              <a:t>Barcode Reader</a:t>
            </a:r>
          </a:p>
        </p:txBody>
      </p:sp>
      <p:sp>
        <p:nvSpPr>
          <p:cNvPr id="3" name="Content Placeholder 2"/>
          <p:cNvSpPr>
            <a:spLocks noGrp="1"/>
          </p:cNvSpPr>
          <p:nvPr>
            <p:ph idx="1"/>
          </p:nvPr>
        </p:nvSpPr>
        <p:spPr>
          <a:xfrm>
            <a:off x="384489" y="952500"/>
            <a:ext cx="5931251" cy="4091940"/>
          </a:xfrm>
        </p:spPr>
        <p:txBody>
          <a:bodyPr>
            <a:normAutofit/>
          </a:bodyPr>
          <a:lstStyle/>
          <a:p>
            <a:pPr marL="515620" indent="-342900">
              <a:spcBef>
                <a:spcPts val="330"/>
              </a:spcBef>
              <a:tabLst>
                <a:tab pos="756920" algn="l"/>
              </a:tabLst>
              <a:defRPr/>
            </a:pPr>
            <a:r>
              <a:rPr lang="en-US" sz="2000" dirty="0"/>
              <a:t>A barcode reader (or barcode scanner) is an optical scanner that can read printed barcodes , decode the data contained in the barcode and send the data to a computer</a:t>
            </a:r>
          </a:p>
          <a:p>
            <a:pPr marL="515620" indent="-342900">
              <a:spcBef>
                <a:spcPts val="330"/>
              </a:spcBef>
              <a:tabLst>
                <a:tab pos="756920" algn="l"/>
              </a:tabLst>
              <a:defRPr/>
            </a:pPr>
            <a:r>
              <a:rPr lang="en-GB" sz="2000" dirty="0">
                <a:cs typeface="Arial" panose="020B0604020202020204" pitchFamily="34" charset="0"/>
              </a:rPr>
              <a:t>For example, it is used to represent the product information, product name, price or other description.</a:t>
            </a:r>
          </a:p>
          <a:p>
            <a:pPr marL="515620" indent="-342900">
              <a:spcBef>
                <a:spcPts val="330"/>
              </a:spcBef>
              <a:tabLst>
                <a:tab pos="756920" algn="l"/>
              </a:tabLst>
              <a:defRPr/>
            </a:pPr>
            <a:endParaRPr lang="en-GB" b="1" dirty="0">
              <a:solidFill>
                <a:srgbClr val="000000"/>
              </a:solidFill>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538" y="2407920"/>
            <a:ext cx="2357864" cy="2636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ow to Find Barcodes on Products - Supersense App for the Blind">
            <a:extLst>
              <a:ext uri="{FF2B5EF4-FFF2-40B4-BE49-F238E27FC236}">
                <a16:creationId xmlns:a16="http://schemas.microsoft.com/office/drawing/2014/main" xmlns="" id="{FDF00DCC-B609-4DA6-8200-EEACA52CBD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7455" y="3178571"/>
            <a:ext cx="2638425" cy="175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451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5600" lvl="0" indent="-342900">
              <a:spcBef>
                <a:spcPts val="395"/>
              </a:spcBef>
              <a:tabLst>
                <a:tab pos="354965" algn="l"/>
                <a:tab pos="355600" algn="l"/>
              </a:tabLst>
              <a:defRPr/>
            </a:pPr>
            <a:r>
              <a:rPr lang="en-US" sz="2800" b="1" dirty="0">
                <a:solidFill>
                  <a:srgbClr val="000000"/>
                </a:solidFill>
                <a:cs typeface="Arial" panose="020B0604020202020204" pitchFamily="34" charset="0"/>
              </a:rPr>
              <a:t>MICR (Magnetic Ink Character Recognition)</a:t>
            </a:r>
          </a:p>
        </p:txBody>
      </p:sp>
      <p:sp>
        <p:nvSpPr>
          <p:cNvPr id="3" name="Content Placeholder 2"/>
          <p:cNvSpPr>
            <a:spLocks noGrp="1"/>
          </p:cNvSpPr>
          <p:nvPr>
            <p:ph idx="1"/>
          </p:nvPr>
        </p:nvSpPr>
        <p:spPr>
          <a:xfrm>
            <a:off x="384489" y="952500"/>
            <a:ext cx="5931251" cy="4091940"/>
          </a:xfrm>
        </p:spPr>
        <p:txBody>
          <a:bodyPr>
            <a:normAutofit/>
          </a:bodyPr>
          <a:lstStyle/>
          <a:p>
            <a:pPr fontAlgn="base"/>
            <a:r>
              <a:rPr lang="en-US" sz="2000" dirty="0"/>
              <a:t>It</a:t>
            </a:r>
            <a:r>
              <a:rPr lang="en-US" sz="2000" b="1" dirty="0"/>
              <a:t> </a:t>
            </a:r>
            <a:r>
              <a:rPr lang="en-US" sz="2000" dirty="0"/>
              <a:t>is a special character recognition system that uses special ink and characters. </a:t>
            </a:r>
          </a:p>
          <a:p>
            <a:pPr fontAlgn="base"/>
            <a:r>
              <a:rPr lang="en-US" sz="2000" dirty="0"/>
              <a:t>It reads the characters printed with magnetic ink on paper (or any product) and converts them into digital signals. These signals are then sent to the computer as input for further processing.</a:t>
            </a:r>
          </a:p>
          <a:p>
            <a:pPr fontAlgn="base"/>
            <a:r>
              <a:rPr lang="en-US" sz="2000" dirty="0"/>
              <a:t>When a document that contains this ink needs to be read, it passes through a machine, which magnetizes the ink and then translates the magnetic information into characters.</a:t>
            </a:r>
          </a:p>
          <a:p>
            <a:pPr fontAlgn="base"/>
            <a:r>
              <a:rPr lang="en-US" sz="2000" dirty="0"/>
              <a:t>MICR technology is used by banks. </a:t>
            </a:r>
          </a:p>
          <a:p>
            <a:pPr marL="515620" indent="-342900">
              <a:spcBef>
                <a:spcPts val="330"/>
              </a:spcBef>
              <a:tabLst>
                <a:tab pos="756920" algn="l"/>
              </a:tabLst>
              <a:defRPr/>
            </a:pPr>
            <a:endParaRPr lang="en-GB" b="1" dirty="0">
              <a:solidFill>
                <a:srgbClr val="000000"/>
              </a:solidFill>
              <a:cs typeface="Arial" panose="020B060402020202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2554" y="1063229"/>
            <a:ext cx="2209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321" y="3314701"/>
            <a:ext cx="3916680"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11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5600" lvl="0" indent="-342900">
              <a:spcBef>
                <a:spcPts val="395"/>
              </a:spcBef>
              <a:tabLst>
                <a:tab pos="354965" algn="l"/>
                <a:tab pos="355600" algn="l"/>
              </a:tabLst>
              <a:defRPr/>
            </a:pPr>
            <a:r>
              <a:rPr lang="en-GB" sz="3200" b="1" spc="-10" dirty="0">
                <a:solidFill>
                  <a:schemeClr val="tx1"/>
                </a:solidFill>
              </a:rPr>
              <a:t>MICR </a:t>
            </a:r>
            <a:r>
              <a:rPr lang="en-GB" sz="3200" b="1" dirty="0">
                <a:solidFill>
                  <a:schemeClr val="tx1"/>
                </a:solidFill>
              </a:rPr>
              <a:t>Character </a:t>
            </a:r>
            <a:r>
              <a:rPr lang="en-GB" sz="3200" b="1" spc="5" dirty="0">
                <a:solidFill>
                  <a:schemeClr val="tx1"/>
                </a:solidFill>
              </a:rPr>
              <a:t>Set </a:t>
            </a:r>
            <a:r>
              <a:rPr lang="en-GB" sz="3200" b="1" dirty="0">
                <a:solidFill>
                  <a:schemeClr val="tx1"/>
                </a:solidFill>
              </a:rPr>
              <a:t>(E13B</a:t>
            </a:r>
            <a:r>
              <a:rPr lang="en-GB" sz="3200" b="1" spc="-50" dirty="0">
                <a:solidFill>
                  <a:schemeClr val="tx1"/>
                </a:solidFill>
              </a:rPr>
              <a:t> </a:t>
            </a:r>
            <a:r>
              <a:rPr lang="en-GB" sz="3200" b="1" spc="-5" dirty="0">
                <a:solidFill>
                  <a:schemeClr val="tx1"/>
                </a:solidFill>
              </a:rPr>
              <a:t>Font)</a:t>
            </a:r>
            <a:endParaRPr lang="en-GB" sz="3200" b="1" dirty="0">
              <a:solidFill>
                <a:schemeClr val="tx1"/>
              </a:solidFill>
              <a:cs typeface="Arial" panose="020B0604020202020204" pitchFamily="34" charset="0"/>
            </a:endParaRPr>
          </a:p>
        </p:txBody>
      </p:sp>
      <p:sp>
        <p:nvSpPr>
          <p:cNvPr id="7" name="object 6"/>
          <p:cNvSpPr txBox="1"/>
          <p:nvPr/>
        </p:nvSpPr>
        <p:spPr>
          <a:xfrm>
            <a:off x="1191802" y="3289402"/>
            <a:ext cx="6482994" cy="1095172"/>
          </a:xfrm>
          <a:prstGeom prst="rect">
            <a:avLst/>
          </a:prstGeom>
        </p:spPr>
        <p:txBody>
          <a:bodyPr vert="horz" wrap="square" lIns="0" tIns="134620" rIns="0" bIns="0" rtlCol="0">
            <a:spAutoFit/>
          </a:bodyPr>
          <a:lstStyle/>
          <a:p>
            <a:pPr marL="356870" indent="-344805">
              <a:lnSpc>
                <a:spcPct val="100000"/>
              </a:lnSpc>
              <a:spcBef>
                <a:spcPts val="1060"/>
              </a:spcBef>
              <a:buClr>
                <a:srgbClr val="FF0000"/>
              </a:buClr>
              <a:buFont typeface="Wingdings"/>
              <a:buChar char=""/>
              <a:tabLst>
                <a:tab pos="356870" algn="l"/>
                <a:tab pos="357505" algn="l"/>
              </a:tabLst>
            </a:pPr>
            <a:r>
              <a:rPr sz="1800" spc="-10" dirty="0">
                <a:cs typeface="Verdana"/>
              </a:rPr>
              <a:t>It </a:t>
            </a:r>
            <a:r>
              <a:rPr sz="1800" dirty="0">
                <a:cs typeface="Verdana"/>
              </a:rPr>
              <a:t>consists </a:t>
            </a:r>
            <a:r>
              <a:rPr sz="1800" spc="5" dirty="0">
                <a:cs typeface="Verdana"/>
              </a:rPr>
              <a:t>of </a:t>
            </a:r>
            <a:r>
              <a:rPr sz="1800" spc="-5" dirty="0">
                <a:cs typeface="Verdana"/>
              </a:rPr>
              <a:t>numerals </a:t>
            </a:r>
            <a:r>
              <a:rPr sz="1800" dirty="0">
                <a:cs typeface="Verdana"/>
              </a:rPr>
              <a:t>0 </a:t>
            </a:r>
            <a:r>
              <a:rPr sz="1800" spc="5" dirty="0">
                <a:cs typeface="Verdana"/>
              </a:rPr>
              <a:t>to </a:t>
            </a:r>
            <a:r>
              <a:rPr sz="1800" dirty="0">
                <a:cs typeface="Verdana"/>
              </a:rPr>
              <a:t>9 </a:t>
            </a:r>
            <a:r>
              <a:rPr sz="1800" spc="-5" dirty="0">
                <a:cs typeface="Verdana"/>
              </a:rPr>
              <a:t>and four </a:t>
            </a:r>
            <a:r>
              <a:rPr sz="1800" dirty="0">
                <a:cs typeface="Verdana"/>
              </a:rPr>
              <a:t>special</a:t>
            </a:r>
            <a:r>
              <a:rPr sz="1800" spc="10" dirty="0">
                <a:cs typeface="Verdana"/>
              </a:rPr>
              <a:t> </a:t>
            </a:r>
            <a:r>
              <a:rPr sz="1800" dirty="0">
                <a:cs typeface="Verdana"/>
              </a:rPr>
              <a:t>characters</a:t>
            </a:r>
          </a:p>
          <a:p>
            <a:pPr marL="356870" marR="5080" indent="-344805">
              <a:lnSpc>
                <a:spcPct val="100000"/>
              </a:lnSpc>
              <a:spcBef>
                <a:spcPts val="960"/>
              </a:spcBef>
              <a:buClr>
                <a:srgbClr val="FF0000"/>
              </a:buClr>
              <a:buFont typeface="Wingdings"/>
              <a:buChar char=""/>
              <a:tabLst>
                <a:tab pos="356870" algn="l"/>
                <a:tab pos="357505" algn="l"/>
              </a:tabLst>
            </a:pPr>
            <a:r>
              <a:rPr sz="1800" spc="-10" dirty="0">
                <a:cs typeface="Verdana"/>
              </a:rPr>
              <a:t>MICR </a:t>
            </a:r>
            <a:r>
              <a:rPr sz="1800" dirty="0">
                <a:cs typeface="Verdana"/>
              </a:rPr>
              <a:t>is not adopted by </a:t>
            </a:r>
            <a:r>
              <a:rPr sz="1800" spc="-5" dirty="0">
                <a:cs typeface="Verdana"/>
              </a:rPr>
              <a:t>other </a:t>
            </a:r>
            <a:r>
              <a:rPr sz="1800" dirty="0">
                <a:cs typeface="Verdana"/>
              </a:rPr>
              <a:t>industries </a:t>
            </a:r>
            <a:r>
              <a:rPr sz="1800" spc="-5" dirty="0">
                <a:cs typeface="Verdana"/>
              </a:rPr>
              <a:t>because </a:t>
            </a:r>
            <a:r>
              <a:rPr sz="1800" dirty="0">
                <a:cs typeface="Verdana"/>
              </a:rPr>
              <a:t>it supports only  </a:t>
            </a:r>
            <a:r>
              <a:rPr sz="1800" spc="5" dirty="0">
                <a:cs typeface="Verdana"/>
              </a:rPr>
              <a:t>14</a:t>
            </a:r>
            <a:r>
              <a:rPr sz="1800" spc="-5" dirty="0">
                <a:cs typeface="Verdana"/>
              </a:rPr>
              <a:t> </a:t>
            </a:r>
            <a:r>
              <a:rPr sz="1800" dirty="0">
                <a:cs typeface="Verdana"/>
              </a:rPr>
              <a:t>symbols</a:t>
            </a:r>
          </a:p>
        </p:txBody>
      </p:sp>
      <p:grpSp>
        <p:nvGrpSpPr>
          <p:cNvPr id="8" name="object 7"/>
          <p:cNvGrpSpPr/>
          <p:nvPr/>
        </p:nvGrpSpPr>
        <p:grpSpPr>
          <a:xfrm>
            <a:off x="2578827" y="1126155"/>
            <a:ext cx="3287717" cy="2028011"/>
            <a:chOff x="2564892" y="1687067"/>
            <a:chExt cx="4968240" cy="3275329"/>
          </a:xfrm>
        </p:grpSpPr>
        <p:sp>
          <p:nvSpPr>
            <p:cNvPr id="9" name="object 8"/>
            <p:cNvSpPr/>
            <p:nvPr/>
          </p:nvSpPr>
          <p:spPr>
            <a:xfrm>
              <a:off x="2569464" y="1688591"/>
              <a:ext cx="4953000" cy="3255645"/>
            </a:xfrm>
            <a:custGeom>
              <a:avLst/>
              <a:gdLst/>
              <a:ahLst/>
              <a:cxnLst/>
              <a:rect l="l" t="t" r="r" b="b"/>
              <a:pathLst>
                <a:path w="4953000" h="3255645">
                  <a:moveTo>
                    <a:pt x="4867656" y="0"/>
                  </a:moveTo>
                  <a:lnTo>
                    <a:pt x="4867656" y="3252216"/>
                  </a:lnTo>
                </a:path>
                <a:path w="4953000" h="3255645">
                  <a:moveTo>
                    <a:pt x="0" y="3048"/>
                  </a:moveTo>
                  <a:lnTo>
                    <a:pt x="0" y="3255264"/>
                  </a:lnTo>
                </a:path>
                <a:path w="4953000" h="3255645">
                  <a:moveTo>
                    <a:pt x="0" y="3048"/>
                  </a:moveTo>
                  <a:lnTo>
                    <a:pt x="4953000" y="3048"/>
                  </a:lnTo>
                </a:path>
                <a:path w="4953000" h="3255645">
                  <a:moveTo>
                    <a:pt x="0" y="79248"/>
                  </a:moveTo>
                  <a:lnTo>
                    <a:pt x="4953000" y="79248"/>
                  </a:lnTo>
                </a:path>
              </a:pathLst>
            </a:custGeom>
            <a:ln w="9144">
              <a:solidFill>
                <a:srgbClr val="A7A7A7"/>
              </a:solidFill>
            </a:ln>
          </p:spPr>
          <p:txBody>
            <a:bodyPr wrap="square" lIns="0" tIns="0" rIns="0" bIns="0" rtlCol="0"/>
            <a:lstStyle/>
            <a:p>
              <a:endParaRPr/>
            </a:p>
          </p:txBody>
        </p:sp>
        <p:sp>
          <p:nvSpPr>
            <p:cNvPr id="10" name="object 9"/>
            <p:cNvSpPr/>
            <p:nvPr/>
          </p:nvSpPr>
          <p:spPr>
            <a:xfrm>
              <a:off x="2569464" y="1846325"/>
              <a:ext cx="1655445" cy="0"/>
            </a:xfrm>
            <a:custGeom>
              <a:avLst/>
              <a:gdLst/>
              <a:ahLst/>
              <a:cxnLst/>
              <a:rect l="l" t="t" r="r" b="b"/>
              <a:pathLst>
                <a:path w="1655445">
                  <a:moveTo>
                    <a:pt x="0" y="0"/>
                  </a:moveTo>
                  <a:lnTo>
                    <a:pt x="890015" y="0"/>
                  </a:lnTo>
                </a:path>
                <a:path w="1655445">
                  <a:moveTo>
                    <a:pt x="1322831" y="0"/>
                  </a:moveTo>
                  <a:lnTo>
                    <a:pt x="1655064" y="0"/>
                  </a:lnTo>
                </a:path>
              </a:pathLst>
            </a:custGeom>
            <a:ln w="4572">
              <a:solidFill>
                <a:srgbClr val="A7A7A7"/>
              </a:solidFill>
            </a:ln>
          </p:spPr>
          <p:txBody>
            <a:bodyPr wrap="square" lIns="0" tIns="0" rIns="0" bIns="0" rtlCol="0"/>
            <a:lstStyle/>
            <a:p>
              <a:endParaRPr/>
            </a:p>
          </p:txBody>
        </p:sp>
        <p:sp>
          <p:nvSpPr>
            <p:cNvPr id="11" name="object 10"/>
            <p:cNvSpPr/>
            <p:nvPr/>
          </p:nvSpPr>
          <p:spPr>
            <a:xfrm>
              <a:off x="4657344" y="1845563"/>
              <a:ext cx="1445260" cy="2540"/>
            </a:xfrm>
            <a:custGeom>
              <a:avLst/>
              <a:gdLst/>
              <a:ahLst/>
              <a:cxnLst/>
              <a:rect l="l" t="t" r="r" b="b"/>
              <a:pathLst>
                <a:path w="1445260" h="2539">
                  <a:moveTo>
                    <a:pt x="0" y="2285"/>
                  </a:moveTo>
                  <a:lnTo>
                    <a:pt x="1444752" y="2285"/>
                  </a:lnTo>
                </a:path>
                <a:path w="1445260" h="2539">
                  <a:moveTo>
                    <a:pt x="0" y="0"/>
                  </a:moveTo>
                  <a:lnTo>
                    <a:pt x="1444752" y="0"/>
                  </a:lnTo>
                </a:path>
              </a:pathLst>
            </a:custGeom>
            <a:ln w="3175">
              <a:solidFill>
                <a:srgbClr val="A7A7A7"/>
              </a:solidFill>
            </a:ln>
          </p:spPr>
          <p:txBody>
            <a:bodyPr wrap="square" lIns="0" tIns="0" rIns="0" bIns="0" rtlCol="0"/>
            <a:lstStyle/>
            <a:p>
              <a:endParaRPr/>
            </a:p>
          </p:txBody>
        </p:sp>
        <p:sp>
          <p:nvSpPr>
            <p:cNvPr id="12" name="object 11"/>
            <p:cNvSpPr/>
            <p:nvPr/>
          </p:nvSpPr>
          <p:spPr>
            <a:xfrm>
              <a:off x="2569464" y="1841753"/>
              <a:ext cx="4953000" cy="5080"/>
            </a:xfrm>
            <a:custGeom>
              <a:avLst/>
              <a:gdLst/>
              <a:ahLst/>
              <a:cxnLst/>
              <a:rect l="l" t="t" r="r" b="b"/>
              <a:pathLst>
                <a:path w="4953000" h="5080">
                  <a:moveTo>
                    <a:pt x="4087367" y="4572"/>
                  </a:moveTo>
                  <a:lnTo>
                    <a:pt x="4953000" y="4572"/>
                  </a:lnTo>
                </a:path>
                <a:path w="4953000" h="5080">
                  <a:moveTo>
                    <a:pt x="0" y="0"/>
                  </a:moveTo>
                  <a:lnTo>
                    <a:pt x="4953000" y="0"/>
                  </a:lnTo>
                </a:path>
              </a:pathLst>
            </a:custGeom>
            <a:ln w="4572">
              <a:solidFill>
                <a:srgbClr val="A7A7A7"/>
              </a:solidFill>
            </a:ln>
          </p:spPr>
          <p:txBody>
            <a:bodyPr wrap="square" lIns="0" tIns="0" rIns="0" bIns="0" rtlCol="0"/>
            <a:lstStyle/>
            <a:p>
              <a:endParaRPr/>
            </a:p>
          </p:txBody>
        </p:sp>
        <p:sp>
          <p:nvSpPr>
            <p:cNvPr id="13" name="object 12"/>
            <p:cNvSpPr/>
            <p:nvPr/>
          </p:nvSpPr>
          <p:spPr>
            <a:xfrm>
              <a:off x="2569464" y="1923287"/>
              <a:ext cx="116205" cy="0"/>
            </a:xfrm>
            <a:custGeom>
              <a:avLst/>
              <a:gdLst/>
              <a:ahLst/>
              <a:cxnLst/>
              <a:rect l="l" t="t" r="r" b="b"/>
              <a:pathLst>
                <a:path w="116205">
                  <a:moveTo>
                    <a:pt x="0" y="0"/>
                  </a:moveTo>
                  <a:lnTo>
                    <a:pt x="115824" y="0"/>
                  </a:lnTo>
                </a:path>
              </a:pathLst>
            </a:custGeom>
            <a:ln w="9144">
              <a:solidFill>
                <a:srgbClr val="A7A7A7"/>
              </a:solidFill>
            </a:ln>
          </p:spPr>
          <p:txBody>
            <a:bodyPr wrap="square" lIns="0" tIns="0" rIns="0" bIns="0" rtlCol="0"/>
            <a:lstStyle/>
            <a:p>
              <a:endParaRPr/>
            </a:p>
          </p:txBody>
        </p:sp>
        <p:sp>
          <p:nvSpPr>
            <p:cNvPr id="14" name="object 13"/>
            <p:cNvSpPr/>
            <p:nvPr/>
          </p:nvSpPr>
          <p:spPr>
            <a:xfrm>
              <a:off x="2569464" y="1922525"/>
              <a:ext cx="4953000" cy="78105"/>
            </a:xfrm>
            <a:custGeom>
              <a:avLst/>
              <a:gdLst/>
              <a:ahLst/>
              <a:cxnLst/>
              <a:rect l="l" t="t" r="r" b="b"/>
              <a:pathLst>
                <a:path w="4953000" h="78105">
                  <a:moveTo>
                    <a:pt x="326136" y="4572"/>
                  </a:moveTo>
                  <a:lnTo>
                    <a:pt x="2542032" y="4572"/>
                  </a:lnTo>
                </a:path>
                <a:path w="4953000" h="78105">
                  <a:moveTo>
                    <a:pt x="2648712" y="4572"/>
                  </a:moveTo>
                  <a:lnTo>
                    <a:pt x="3532632" y="4572"/>
                  </a:lnTo>
                </a:path>
                <a:path w="4953000" h="78105">
                  <a:moveTo>
                    <a:pt x="3633216" y="4572"/>
                  </a:moveTo>
                  <a:lnTo>
                    <a:pt x="4953000" y="4572"/>
                  </a:lnTo>
                </a:path>
                <a:path w="4953000" h="78105">
                  <a:moveTo>
                    <a:pt x="326136" y="0"/>
                  </a:moveTo>
                  <a:lnTo>
                    <a:pt x="1655064" y="0"/>
                  </a:lnTo>
                </a:path>
                <a:path w="4953000" h="78105">
                  <a:moveTo>
                    <a:pt x="2087879" y="0"/>
                  </a:moveTo>
                  <a:lnTo>
                    <a:pt x="2542032" y="0"/>
                  </a:lnTo>
                </a:path>
                <a:path w="4953000" h="78105">
                  <a:moveTo>
                    <a:pt x="2648712" y="0"/>
                  </a:moveTo>
                  <a:lnTo>
                    <a:pt x="3532632" y="0"/>
                  </a:lnTo>
                </a:path>
                <a:path w="4953000" h="78105">
                  <a:moveTo>
                    <a:pt x="4087367" y="0"/>
                  </a:moveTo>
                  <a:lnTo>
                    <a:pt x="4953000" y="0"/>
                  </a:lnTo>
                </a:path>
                <a:path w="4953000" h="78105">
                  <a:moveTo>
                    <a:pt x="0" y="73151"/>
                  </a:moveTo>
                  <a:lnTo>
                    <a:pt x="1219200" y="73151"/>
                  </a:lnTo>
                </a:path>
                <a:path w="4953000" h="78105">
                  <a:moveTo>
                    <a:pt x="1322832" y="73151"/>
                  </a:moveTo>
                  <a:lnTo>
                    <a:pt x="1996439" y="73151"/>
                  </a:lnTo>
                </a:path>
                <a:path w="4953000" h="78105">
                  <a:moveTo>
                    <a:pt x="2087879" y="73151"/>
                  </a:moveTo>
                  <a:lnTo>
                    <a:pt x="2542032" y="73151"/>
                  </a:lnTo>
                </a:path>
                <a:path w="4953000" h="78105">
                  <a:moveTo>
                    <a:pt x="2648712" y="73151"/>
                  </a:moveTo>
                  <a:lnTo>
                    <a:pt x="3532632" y="73151"/>
                  </a:lnTo>
                </a:path>
                <a:path w="4953000" h="78105">
                  <a:moveTo>
                    <a:pt x="3633216" y="73151"/>
                  </a:moveTo>
                  <a:lnTo>
                    <a:pt x="4953000" y="73151"/>
                  </a:lnTo>
                </a:path>
                <a:path w="4953000" h="78105">
                  <a:moveTo>
                    <a:pt x="0" y="77724"/>
                  </a:moveTo>
                  <a:lnTo>
                    <a:pt x="222504" y="77724"/>
                  </a:lnTo>
                </a:path>
                <a:path w="4953000" h="78105">
                  <a:moveTo>
                    <a:pt x="332232" y="77724"/>
                  </a:moveTo>
                  <a:lnTo>
                    <a:pt x="1219200" y="77724"/>
                  </a:lnTo>
                </a:path>
                <a:path w="4953000" h="78105">
                  <a:moveTo>
                    <a:pt x="1322832" y="77724"/>
                  </a:moveTo>
                  <a:lnTo>
                    <a:pt x="1996439" y="77724"/>
                  </a:lnTo>
                </a:path>
                <a:path w="4953000" h="78105">
                  <a:moveTo>
                    <a:pt x="2087879" y="77724"/>
                  </a:moveTo>
                  <a:lnTo>
                    <a:pt x="2542032" y="77724"/>
                  </a:lnTo>
                </a:path>
                <a:path w="4953000" h="78105">
                  <a:moveTo>
                    <a:pt x="2648712" y="77724"/>
                  </a:moveTo>
                  <a:lnTo>
                    <a:pt x="3532632" y="77724"/>
                  </a:lnTo>
                </a:path>
                <a:path w="4953000" h="78105">
                  <a:moveTo>
                    <a:pt x="3633216" y="77724"/>
                  </a:moveTo>
                  <a:lnTo>
                    <a:pt x="4953000" y="77724"/>
                  </a:lnTo>
                </a:path>
              </a:pathLst>
            </a:custGeom>
            <a:ln w="3175">
              <a:solidFill>
                <a:srgbClr val="A7A7A7"/>
              </a:solidFill>
            </a:ln>
          </p:spPr>
          <p:txBody>
            <a:bodyPr wrap="square" lIns="0" tIns="0" rIns="0" bIns="0" rtlCol="0"/>
            <a:lstStyle/>
            <a:p>
              <a:endParaRPr/>
            </a:p>
          </p:txBody>
        </p:sp>
        <p:sp>
          <p:nvSpPr>
            <p:cNvPr id="15" name="object 14"/>
            <p:cNvSpPr/>
            <p:nvPr/>
          </p:nvSpPr>
          <p:spPr>
            <a:xfrm>
              <a:off x="2569464" y="2078735"/>
              <a:ext cx="4959350" cy="152400"/>
            </a:xfrm>
            <a:custGeom>
              <a:avLst/>
              <a:gdLst/>
              <a:ahLst/>
              <a:cxnLst/>
              <a:rect l="l" t="t" r="r" b="b"/>
              <a:pathLst>
                <a:path w="4959350" h="152400">
                  <a:moveTo>
                    <a:pt x="0" y="0"/>
                  </a:moveTo>
                  <a:lnTo>
                    <a:pt x="222504" y="0"/>
                  </a:lnTo>
                </a:path>
                <a:path w="4959350" h="152400">
                  <a:moveTo>
                    <a:pt x="332232" y="0"/>
                  </a:moveTo>
                  <a:lnTo>
                    <a:pt x="1219200" y="0"/>
                  </a:lnTo>
                </a:path>
                <a:path w="4959350" h="152400">
                  <a:moveTo>
                    <a:pt x="1322832" y="0"/>
                  </a:moveTo>
                  <a:lnTo>
                    <a:pt x="1996439" y="0"/>
                  </a:lnTo>
                </a:path>
                <a:path w="4959350" h="152400">
                  <a:moveTo>
                    <a:pt x="2087879" y="0"/>
                  </a:moveTo>
                  <a:lnTo>
                    <a:pt x="2542032" y="0"/>
                  </a:lnTo>
                </a:path>
                <a:path w="4959350" h="152400">
                  <a:moveTo>
                    <a:pt x="2648712" y="0"/>
                  </a:moveTo>
                  <a:lnTo>
                    <a:pt x="3532632" y="0"/>
                  </a:lnTo>
                </a:path>
                <a:path w="4959350" h="152400">
                  <a:moveTo>
                    <a:pt x="3633216" y="0"/>
                  </a:moveTo>
                  <a:lnTo>
                    <a:pt x="4953000" y="0"/>
                  </a:lnTo>
                </a:path>
                <a:path w="4959350" h="152400">
                  <a:moveTo>
                    <a:pt x="6096" y="76200"/>
                  </a:moveTo>
                  <a:lnTo>
                    <a:pt x="222504" y="76200"/>
                  </a:lnTo>
                </a:path>
                <a:path w="4959350" h="152400">
                  <a:moveTo>
                    <a:pt x="332232" y="76200"/>
                  </a:moveTo>
                  <a:lnTo>
                    <a:pt x="1219200" y="76200"/>
                  </a:lnTo>
                </a:path>
                <a:path w="4959350" h="152400">
                  <a:moveTo>
                    <a:pt x="1322832" y="76200"/>
                  </a:moveTo>
                  <a:lnTo>
                    <a:pt x="1996439" y="76200"/>
                  </a:lnTo>
                </a:path>
                <a:path w="4959350" h="152400">
                  <a:moveTo>
                    <a:pt x="2087879" y="76200"/>
                  </a:moveTo>
                  <a:lnTo>
                    <a:pt x="2542032" y="76200"/>
                  </a:lnTo>
                </a:path>
                <a:path w="4959350" h="152400">
                  <a:moveTo>
                    <a:pt x="2648712" y="76200"/>
                  </a:moveTo>
                  <a:lnTo>
                    <a:pt x="3532632" y="76200"/>
                  </a:lnTo>
                </a:path>
                <a:path w="4959350" h="152400">
                  <a:moveTo>
                    <a:pt x="3633216" y="76200"/>
                  </a:moveTo>
                  <a:lnTo>
                    <a:pt x="4959095" y="76200"/>
                  </a:lnTo>
                </a:path>
                <a:path w="4959350" h="152400">
                  <a:moveTo>
                    <a:pt x="0" y="152400"/>
                  </a:moveTo>
                  <a:lnTo>
                    <a:pt x="222504" y="152400"/>
                  </a:lnTo>
                </a:path>
                <a:path w="4959350" h="152400">
                  <a:moveTo>
                    <a:pt x="332232" y="152400"/>
                  </a:moveTo>
                  <a:lnTo>
                    <a:pt x="886968" y="152400"/>
                  </a:lnTo>
                </a:path>
                <a:path w="4959350" h="152400">
                  <a:moveTo>
                    <a:pt x="1322832" y="152400"/>
                  </a:moveTo>
                  <a:lnTo>
                    <a:pt x="1667256" y="152400"/>
                  </a:lnTo>
                </a:path>
                <a:path w="4959350" h="152400">
                  <a:moveTo>
                    <a:pt x="2206752" y="152400"/>
                  </a:moveTo>
                  <a:lnTo>
                    <a:pt x="2542032" y="152400"/>
                  </a:lnTo>
                </a:path>
                <a:path w="4959350" h="152400">
                  <a:moveTo>
                    <a:pt x="2648712" y="152400"/>
                  </a:moveTo>
                  <a:lnTo>
                    <a:pt x="3532632" y="152400"/>
                  </a:lnTo>
                </a:path>
                <a:path w="4959350" h="152400">
                  <a:moveTo>
                    <a:pt x="4084320" y="152400"/>
                  </a:moveTo>
                  <a:lnTo>
                    <a:pt x="4953000" y="152400"/>
                  </a:lnTo>
                </a:path>
              </a:pathLst>
            </a:custGeom>
            <a:ln w="9144">
              <a:solidFill>
                <a:srgbClr val="A7A7A7"/>
              </a:solidFill>
            </a:ln>
          </p:spPr>
          <p:txBody>
            <a:bodyPr wrap="square" lIns="0" tIns="0" rIns="0" bIns="0" rtlCol="0"/>
            <a:lstStyle/>
            <a:p>
              <a:endParaRPr/>
            </a:p>
          </p:txBody>
        </p:sp>
        <p:sp>
          <p:nvSpPr>
            <p:cNvPr id="16" name="object 15"/>
            <p:cNvSpPr/>
            <p:nvPr/>
          </p:nvSpPr>
          <p:spPr>
            <a:xfrm>
              <a:off x="2679192" y="1691639"/>
              <a:ext cx="0" cy="3252470"/>
            </a:xfrm>
            <a:custGeom>
              <a:avLst/>
              <a:gdLst/>
              <a:ahLst/>
              <a:cxnLst/>
              <a:rect l="l" t="t" r="r" b="b"/>
              <a:pathLst>
                <a:path h="3252470">
                  <a:moveTo>
                    <a:pt x="0" y="0"/>
                  </a:moveTo>
                  <a:lnTo>
                    <a:pt x="0" y="3252216"/>
                  </a:lnTo>
                </a:path>
              </a:pathLst>
            </a:custGeom>
            <a:ln w="9144">
              <a:solidFill>
                <a:srgbClr val="A7A7A7"/>
              </a:solidFill>
            </a:ln>
          </p:spPr>
          <p:txBody>
            <a:bodyPr wrap="square" lIns="0" tIns="0" rIns="0" bIns="0" rtlCol="0"/>
            <a:lstStyle/>
            <a:p>
              <a:endParaRPr/>
            </a:p>
          </p:txBody>
        </p:sp>
        <p:sp>
          <p:nvSpPr>
            <p:cNvPr id="17" name="object 16"/>
            <p:cNvSpPr/>
            <p:nvPr/>
          </p:nvSpPr>
          <p:spPr>
            <a:xfrm>
              <a:off x="2791968" y="1691639"/>
              <a:ext cx="548640" cy="3252470"/>
            </a:xfrm>
            <a:custGeom>
              <a:avLst/>
              <a:gdLst/>
              <a:ahLst/>
              <a:cxnLst/>
              <a:rect l="l" t="t" r="r" b="b"/>
              <a:pathLst>
                <a:path w="548639" h="3252470">
                  <a:moveTo>
                    <a:pt x="0" y="3081528"/>
                  </a:moveTo>
                  <a:lnTo>
                    <a:pt x="0" y="3252216"/>
                  </a:lnTo>
                </a:path>
                <a:path w="548639" h="3252470">
                  <a:moveTo>
                    <a:pt x="0" y="1298448"/>
                  </a:moveTo>
                  <a:lnTo>
                    <a:pt x="0" y="2770632"/>
                  </a:lnTo>
                </a:path>
                <a:path w="548639" h="3252470">
                  <a:moveTo>
                    <a:pt x="0" y="917448"/>
                  </a:moveTo>
                  <a:lnTo>
                    <a:pt x="0" y="1222248"/>
                  </a:lnTo>
                </a:path>
                <a:path w="548639" h="3252470">
                  <a:moveTo>
                    <a:pt x="0" y="304800"/>
                  </a:moveTo>
                  <a:lnTo>
                    <a:pt x="0" y="603504"/>
                  </a:lnTo>
                </a:path>
                <a:path w="548639" h="3252470">
                  <a:moveTo>
                    <a:pt x="0" y="0"/>
                  </a:moveTo>
                  <a:lnTo>
                    <a:pt x="0" y="152400"/>
                  </a:lnTo>
                </a:path>
                <a:path w="548639" h="3252470">
                  <a:moveTo>
                    <a:pt x="109727" y="1996439"/>
                  </a:moveTo>
                  <a:lnTo>
                    <a:pt x="109727" y="3252216"/>
                  </a:lnTo>
                </a:path>
                <a:path w="548639" h="3252470">
                  <a:moveTo>
                    <a:pt x="109727" y="1758696"/>
                  </a:moveTo>
                  <a:lnTo>
                    <a:pt x="109727" y="1926336"/>
                  </a:lnTo>
                </a:path>
                <a:path w="548639" h="3252470">
                  <a:moveTo>
                    <a:pt x="109727" y="1298448"/>
                  </a:moveTo>
                  <a:lnTo>
                    <a:pt x="109727" y="1685544"/>
                  </a:lnTo>
                </a:path>
                <a:path w="548639" h="3252470">
                  <a:moveTo>
                    <a:pt x="109727" y="917448"/>
                  </a:moveTo>
                  <a:lnTo>
                    <a:pt x="109727" y="1222248"/>
                  </a:lnTo>
                </a:path>
                <a:path w="548639" h="3252470">
                  <a:moveTo>
                    <a:pt x="109727" y="0"/>
                  </a:moveTo>
                  <a:lnTo>
                    <a:pt x="109727" y="603504"/>
                  </a:lnTo>
                </a:path>
                <a:path w="548639" h="3252470">
                  <a:moveTo>
                    <a:pt x="216407" y="1996439"/>
                  </a:moveTo>
                  <a:lnTo>
                    <a:pt x="216407" y="3252216"/>
                  </a:lnTo>
                </a:path>
                <a:path w="548639" h="3252470">
                  <a:moveTo>
                    <a:pt x="216407" y="1758696"/>
                  </a:moveTo>
                  <a:lnTo>
                    <a:pt x="216407" y="1926336"/>
                  </a:lnTo>
                </a:path>
                <a:path w="548639" h="3252470">
                  <a:moveTo>
                    <a:pt x="216407" y="1298448"/>
                  </a:moveTo>
                  <a:lnTo>
                    <a:pt x="216407" y="1685544"/>
                  </a:lnTo>
                </a:path>
                <a:path w="548639" h="3252470">
                  <a:moveTo>
                    <a:pt x="216407" y="917448"/>
                  </a:moveTo>
                  <a:lnTo>
                    <a:pt x="216407" y="1222248"/>
                  </a:lnTo>
                </a:path>
                <a:path w="548639" h="3252470">
                  <a:moveTo>
                    <a:pt x="216407" y="0"/>
                  </a:moveTo>
                  <a:lnTo>
                    <a:pt x="216407" y="603504"/>
                  </a:lnTo>
                </a:path>
                <a:path w="548639" h="3252470">
                  <a:moveTo>
                    <a:pt x="329183" y="1996439"/>
                  </a:moveTo>
                  <a:lnTo>
                    <a:pt x="329183" y="3252216"/>
                  </a:lnTo>
                </a:path>
                <a:path w="548639" h="3252470">
                  <a:moveTo>
                    <a:pt x="329183" y="1758696"/>
                  </a:moveTo>
                  <a:lnTo>
                    <a:pt x="329183" y="1926336"/>
                  </a:lnTo>
                </a:path>
                <a:path w="548639" h="3252470">
                  <a:moveTo>
                    <a:pt x="329183" y="0"/>
                  </a:moveTo>
                  <a:lnTo>
                    <a:pt x="329183" y="1685544"/>
                  </a:lnTo>
                </a:path>
                <a:path w="548639" h="3252470">
                  <a:moveTo>
                    <a:pt x="438912" y="1996439"/>
                  </a:moveTo>
                  <a:lnTo>
                    <a:pt x="438912" y="3252216"/>
                  </a:lnTo>
                </a:path>
                <a:path w="548639" h="3252470">
                  <a:moveTo>
                    <a:pt x="438912" y="1758696"/>
                  </a:moveTo>
                  <a:lnTo>
                    <a:pt x="438912" y="1926336"/>
                  </a:lnTo>
                </a:path>
                <a:path w="548639" h="3252470">
                  <a:moveTo>
                    <a:pt x="438912" y="0"/>
                  </a:moveTo>
                  <a:lnTo>
                    <a:pt x="438912" y="1685544"/>
                  </a:lnTo>
                </a:path>
                <a:path w="548639" h="3252470">
                  <a:moveTo>
                    <a:pt x="548640" y="2630424"/>
                  </a:moveTo>
                  <a:lnTo>
                    <a:pt x="548640" y="3252216"/>
                  </a:lnTo>
                </a:path>
                <a:path w="548639" h="3252470">
                  <a:moveTo>
                    <a:pt x="548640" y="0"/>
                  </a:moveTo>
                  <a:lnTo>
                    <a:pt x="548640" y="2304288"/>
                  </a:lnTo>
                </a:path>
              </a:pathLst>
            </a:custGeom>
            <a:ln w="9144">
              <a:solidFill>
                <a:srgbClr val="A7A7A7"/>
              </a:solidFill>
            </a:ln>
          </p:spPr>
          <p:txBody>
            <a:bodyPr wrap="square" lIns="0" tIns="0" rIns="0" bIns="0" rtlCol="0"/>
            <a:lstStyle/>
            <a:p>
              <a:endParaRPr/>
            </a:p>
          </p:txBody>
        </p:sp>
        <p:sp>
          <p:nvSpPr>
            <p:cNvPr id="18" name="object 17"/>
            <p:cNvSpPr/>
            <p:nvPr/>
          </p:nvSpPr>
          <p:spPr>
            <a:xfrm>
              <a:off x="3450336" y="1691639"/>
              <a:ext cx="0" cy="3252470"/>
            </a:xfrm>
            <a:custGeom>
              <a:avLst/>
              <a:gdLst/>
              <a:ahLst/>
              <a:cxnLst/>
              <a:rect l="l" t="t" r="r" b="b"/>
              <a:pathLst>
                <a:path h="3252470">
                  <a:moveTo>
                    <a:pt x="0" y="0"/>
                  </a:moveTo>
                  <a:lnTo>
                    <a:pt x="0" y="3252216"/>
                  </a:lnTo>
                </a:path>
              </a:pathLst>
            </a:custGeom>
            <a:ln w="9144">
              <a:solidFill>
                <a:srgbClr val="A7A7A7"/>
              </a:solidFill>
            </a:ln>
          </p:spPr>
          <p:txBody>
            <a:bodyPr wrap="square" lIns="0" tIns="0" rIns="0" bIns="0" rtlCol="0"/>
            <a:lstStyle/>
            <a:p>
              <a:endParaRPr/>
            </a:p>
          </p:txBody>
        </p:sp>
        <p:sp>
          <p:nvSpPr>
            <p:cNvPr id="19" name="object 18"/>
            <p:cNvSpPr/>
            <p:nvPr/>
          </p:nvSpPr>
          <p:spPr>
            <a:xfrm>
              <a:off x="3563112" y="1691639"/>
              <a:ext cx="551815" cy="3252470"/>
            </a:xfrm>
            <a:custGeom>
              <a:avLst/>
              <a:gdLst/>
              <a:ahLst/>
              <a:cxnLst/>
              <a:rect l="l" t="t" r="r" b="b"/>
              <a:pathLst>
                <a:path w="551814" h="3252470">
                  <a:moveTo>
                    <a:pt x="0" y="914400"/>
                  </a:moveTo>
                  <a:lnTo>
                    <a:pt x="0" y="3252216"/>
                  </a:lnTo>
                </a:path>
                <a:path w="551814" h="3252470">
                  <a:moveTo>
                    <a:pt x="0" y="228600"/>
                  </a:moveTo>
                  <a:lnTo>
                    <a:pt x="0" y="469391"/>
                  </a:lnTo>
                </a:path>
                <a:path w="551814" h="3252470">
                  <a:moveTo>
                    <a:pt x="0" y="0"/>
                  </a:moveTo>
                  <a:lnTo>
                    <a:pt x="0" y="152400"/>
                  </a:lnTo>
                </a:path>
                <a:path w="551814" h="3252470">
                  <a:moveTo>
                    <a:pt x="109727" y="914400"/>
                  </a:moveTo>
                  <a:lnTo>
                    <a:pt x="109727" y="3252216"/>
                  </a:lnTo>
                </a:path>
                <a:path w="551814" h="3252470">
                  <a:moveTo>
                    <a:pt x="109727" y="606551"/>
                  </a:moveTo>
                  <a:lnTo>
                    <a:pt x="109727" y="829055"/>
                  </a:lnTo>
                </a:path>
                <a:path w="551814" h="3252470">
                  <a:moveTo>
                    <a:pt x="109727" y="228600"/>
                  </a:moveTo>
                  <a:lnTo>
                    <a:pt x="109727" y="469391"/>
                  </a:lnTo>
                </a:path>
                <a:path w="551814" h="3252470">
                  <a:moveTo>
                    <a:pt x="109727" y="0"/>
                  </a:moveTo>
                  <a:lnTo>
                    <a:pt x="109727" y="152400"/>
                  </a:lnTo>
                </a:path>
                <a:path w="551814" h="3252470">
                  <a:moveTo>
                    <a:pt x="219455" y="1307592"/>
                  </a:moveTo>
                  <a:lnTo>
                    <a:pt x="219455" y="3252216"/>
                  </a:lnTo>
                </a:path>
                <a:path w="551814" h="3252470">
                  <a:moveTo>
                    <a:pt x="219455" y="914400"/>
                  </a:moveTo>
                  <a:lnTo>
                    <a:pt x="219455" y="1225296"/>
                  </a:lnTo>
                </a:path>
                <a:path w="551814" h="3252470">
                  <a:moveTo>
                    <a:pt x="219455" y="606551"/>
                  </a:moveTo>
                  <a:lnTo>
                    <a:pt x="219455" y="829055"/>
                  </a:lnTo>
                </a:path>
                <a:path w="551814" h="3252470">
                  <a:moveTo>
                    <a:pt x="219455" y="228600"/>
                  </a:moveTo>
                  <a:lnTo>
                    <a:pt x="219455" y="469391"/>
                  </a:lnTo>
                </a:path>
                <a:path w="551814" h="3252470">
                  <a:moveTo>
                    <a:pt x="219455" y="0"/>
                  </a:moveTo>
                  <a:lnTo>
                    <a:pt x="219455" y="152400"/>
                  </a:lnTo>
                </a:path>
                <a:path w="551814" h="3252470">
                  <a:moveTo>
                    <a:pt x="329184" y="1307592"/>
                  </a:moveTo>
                  <a:lnTo>
                    <a:pt x="329184" y="3252216"/>
                  </a:lnTo>
                </a:path>
                <a:path w="551814" h="3252470">
                  <a:moveTo>
                    <a:pt x="329184" y="0"/>
                  </a:moveTo>
                  <a:lnTo>
                    <a:pt x="329184" y="1225296"/>
                  </a:lnTo>
                </a:path>
                <a:path w="551814" h="3252470">
                  <a:moveTo>
                    <a:pt x="441960" y="1307592"/>
                  </a:moveTo>
                  <a:lnTo>
                    <a:pt x="441960" y="3252216"/>
                  </a:lnTo>
                </a:path>
                <a:path w="551814" h="3252470">
                  <a:moveTo>
                    <a:pt x="441960" y="0"/>
                  </a:moveTo>
                  <a:lnTo>
                    <a:pt x="441960" y="1225296"/>
                  </a:lnTo>
                </a:path>
                <a:path w="551814" h="3252470">
                  <a:moveTo>
                    <a:pt x="551688" y="1682496"/>
                  </a:moveTo>
                  <a:lnTo>
                    <a:pt x="551688" y="3252216"/>
                  </a:lnTo>
                </a:path>
                <a:path w="551814" h="3252470">
                  <a:moveTo>
                    <a:pt x="551688" y="1307592"/>
                  </a:moveTo>
                  <a:lnTo>
                    <a:pt x="551688" y="1600200"/>
                  </a:lnTo>
                </a:path>
                <a:path w="551814" h="3252470">
                  <a:moveTo>
                    <a:pt x="551688" y="0"/>
                  </a:moveTo>
                  <a:lnTo>
                    <a:pt x="551688" y="1225296"/>
                  </a:lnTo>
                </a:path>
              </a:pathLst>
            </a:custGeom>
            <a:ln w="9144">
              <a:solidFill>
                <a:srgbClr val="A7A7A7"/>
              </a:solidFill>
            </a:ln>
          </p:spPr>
          <p:txBody>
            <a:bodyPr wrap="square" lIns="0" tIns="0" rIns="0" bIns="0" rtlCol="0"/>
            <a:lstStyle/>
            <a:p>
              <a:endParaRPr/>
            </a:p>
          </p:txBody>
        </p:sp>
        <p:sp>
          <p:nvSpPr>
            <p:cNvPr id="20" name="object 19"/>
            <p:cNvSpPr/>
            <p:nvPr/>
          </p:nvSpPr>
          <p:spPr>
            <a:xfrm>
              <a:off x="4224527" y="1691639"/>
              <a:ext cx="0" cy="3252470"/>
            </a:xfrm>
            <a:custGeom>
              <a:avLst/>
              <a:gdLst/>
              <a:ahLst/>
              <a:cxnLst/>
              <a:rect l="l" t="t" r="r" b="b"/>
              <a:pathLst>
                <a:path h="3252470">
                  <a:moveTo>
                    <a:pt x="0" y="0"/>
                  </a:moveTo>
                  <a:lnTo>
                    <a:pt x="0" y="3252216"/>
                  </a:lnTo>
                </a:path>
              </a:pathLst>
            </a:custGeom>
            <a:ln w="9144">
              <a:solidFill>
                <a:srgbClr val="A7A7A7"/>
              </a:solidFill>
            </a:ln>
          </p:spPr>
          <p:txBody>
            <a:bodyPr wrap="square" lIns="0" tIns="0" rIns="0" bIns="0" rtlCol="0"/>
            <a:lstStyle/>
            <a:p>
              <a:endParaRPr/>
            </a:p>
          </p:txBody>
        </p:sp>
        <p:sp>
          <p:nvSpPr>
            <p:cNvPr id="21" name="object 20"/>
            <p:cNvSpPr/>
            <p:nvPr/>
          </p:nvSpPr>
          <p:spPr>
            <a:xfrm>
              <a:off x="4334256" y="1691639"/>
              <a:ext cx="222885" cy="3252470"/>
            </a:xfrm>
            <a:custGeom>
              <a:avLst/>
              <a:gdLst/>
              <a:ahLst/>
              <a:cxnLst/>
              <a:rect l="l" t="t" r="r" b="b"/>
              <a:pathLst>
                <a:path w="222885" h="3252470">
                  <a:moveTo>
                    <a:pt x="0" y="914400"/>
                  </a:moveTo>
                  <a:lnTo>
                    <a:pt x="0" y="3252216"/>
                  </a:lnTo>
                </a:path>
                <a:path w="222885" h="3252470">
                  <a:moveTo>
                    <a:pt x="0" y="594360"/>
                  </a:moveTo>
                  <a:lnTo>
                    <a:pt x="0" y="832103"/>
                  </a:lnTo>
                </a:path>
                <a:path w="222885" h="3252470">
                  <a:moveTo>
                    <a:pt x="0" y="231648"/>
                  </a:moveTo>
                  <a:lnTo>
                    <a:pt x="0" y="533400"/>
                  </a:lnTo>
                </a:path>
                <a:path w="222885" h="3252470">
                  <a:moveTo>
                    <a:pt x="0" y="0"/>
                  </a:moveTo>
                  <a:lnTo>
                    <a:pt x="0" y="152400"/>
                  </a:lnTo>
                </a:path>
                <a:path w="222885" h="3252470">
                  <a:moveTo>
                    <a:pt x="109728" y="2761488"/>
                  </a:moveTo>
                  <a:lnTo>
                    <a:pt x="109728" y="3252216"/>
                  </a:lnTo>
                </a:path>
                <a:path w="222885" h="3252470">
                  <a:moveTo>
                    <a:pt x="109728" y="914400"/>
                  </a:moveTo>
                  <a:lnTo>
                    <a:pt x="109728" y="2316479"/>
                  </a:lnTo>
                </a:path>
                <a:path w="222885" h="3252470">
                  <a:moveTo>
                    <a:pt x="109728" y="594360"/>
                  </a:moveTo>
                  <a:lnTo>
                    <a:pt x="109728" y="832103"/>
                  </a:lnTo>
                </a:path>
                <a:path w="222885" h="3252470">
                  <a:moveTo>
                    <a:pt x="109728" y="231648"/>
                  </a:moveTo>
                  <a:lnTo>
                    <a:pt x="109728" y="533400"/>
                  </a:lnTo>
                </a:path>
                <a:path w="222885" h="3252470">
                  <a:moveTo>
                    <a:pt x="109728" y="0"/>
                  </a:moveTo>
                  <a:lnTo>
                    <a:pt x="109728" y="152400"/>
                  </a:lnTo>
                </a:path>
                <a:path w="222885" h="3252470">
                  <a:moveTo>
                    <a:pt x="222504" y="2761488"/>
                  </a:moveTo>
                  <a:lnTo>
                    <a:pt x="222504" y="3252216"/>
                  </a:lnTo>
                </a:path>
                <a:path w="222885" h="3252470">
                  <a:moveTo>
                    <a:pt x="222504" y="914400"/>
                  </a:moveTo>
                  <a:lnTo>
                    <a:pt x="222504" y="2316479"/>
                  </a:lnTo>
                </a:path>
              </a:pathLst>
            </a:custGeom>
            <a:ln w="9144">
              <a:solidFill>
                <a:srgbClr val="A7A7A7"/>
              </a:solidFill>
            </a:ln>
          </p:spPr>
          <p:txBody>
            <a:bodyPr wrap="square" lIns="0" tIns="0" rIns="0" bIns="0" rtlCol="0"/>
            <a:lstStyle/>
            <a:p>
              <a:endParaRPr/>
            </a:p>
          </p:txBody>
        </p:sp>
        <p:sp>
          <p:nvSpPr>
            <p:cNvPr id="22" name="object 21"/>
            <p:cNvSpPr/>
            <p:nvPr/>
          </p:nvSpPr>
          <p:spPr>
            <a:xfrm>
              <a:off x="4554474" y="2285999"/>
              <a:ext cx="0" cy="238125"/>
            </a:xfrm>
            <a:custGeom>
              <a:avLst/>
              <a:gdLst/>
              <a:ahLst/>
              <a:cxnLst/>
              <a:rect l="l" t="t" r="r" b="b"/>
              <a:pathLst>
                <a:path h="238125">
                  <a:moveTo>
                    <a:pt x="0" y="0"/>
                  </a:moveTo>
                  <a:lnTo>
                    <a:pt x="0" y="237743"/>
                  </a:lnTo>
                </a:path>
              </a:pathLst>
            </a:custGeom>
            <a:ln w="4572">
              <a:solidFill>
                <a:srgbClr val="A7A7A7"/>
              </a:solidFill>
            </a:ln>
          </p:spPr>
          <p:txBody>
            <a:bodyPr wrap="square" lIns="0" tIns="0" rIns="0" bIns="0" rtlCol="0"/>
            <a:lstStyle/>
            <a:p>
              <a:endParaRPr/>
            </a:p>
          </p:txBody>
        </p:sp>
        <p:sp>
          <p:nvSpPr>
            <p:cNvPr id="23" name="object 22"/>
            <p:cNvSpPr/>
            <p:nvPr/>
          </p:nvSpPr>
          <p:spPr>
            <a:xfrm>
              <a:off x="4556760" y="1691639"/>
              <a:ext cx="219710" cy="3252470"/>
            </a:xfrm>
            <a:custGeom>
              <a:avLst/>
              <a:gdLst/>
              <a:ahLst/>
              <a:cxnLst/>
              <a:rect l="l" t="t" r="r" b="b"/>
              <a:pathLst>
                <a:path w="219710" h="3252470">
                  <a:moveTo>
                    <a:pt x="0" y="231648"/>
                  </a:moveTo>
                  <a:lnTo>
                    <a:pt x="0" y="533400"/>
                  </a:lnTo>
                </a:path>
                <a:path w="219710" h="3252470">
                  <a:moveTo>
                    <a:pt x="0" y="0"/>
                  </a:moveTo>
                  <a:lnTo>
                    <a:pt x="0" y="152400"/>
                  </a:lnTo>
                </a:path>
                <a:path w="219710" h="3252470">
                  <a:moveTo>
                    <a:pt x="109727" y="1999488"/>
                  </a:moveTo>
                  <a:lnTo>
                    <a:pt x="109727" y="3252216"/>
                  </a:lnTo>
                </a:path>
                <a:path w="219710" h="3252470">
                  <a:moveTo>
                    <a:pt x="109727" y="914400"/>
                  </a:moveTo>
                  <a:lnTo>
                    <a:pt x="109727" y="1609344"/>
                  </a:lnTo>
                </a:path>
                <a:path w="219710" h="3252470">
                  <a:moveTo>
                    <a:pt x="109727" y="0"/>
                  </a:moveTo>
                  <a:lnTo>
                    <a:pt x="109727" y="533400"/>
                  </a:lnTo>
                </a:path>
                <a:path w="219710" h="3252470">
                  <a:moveTo>
                    <a:pt x="219455" y="1999488"/>
                  </a:moveTo>
                  <a:lnTo>
                    <a:pt x="219455" y="3252216"/>
                  </a:lnTo>
                </a:path>
              </a:pathLst>
            </a:custGeom>
            <a:ln w="9144">
              <a:solidFill>
                <a:srgbClr val="A7A7A7"/>
              </a:solidFill>
            </a:ln>
          </p:spPr>
          <p:txBody>
            <a:bodyPr wrap="square" lIns="0" tIns="0" rIns="0" bIns="0" rtlCol="0"/>
            <a:lstStyle/>
            <a:p>
              <a:endParaRPr/>
            </a:p>
          </p:txBody>
        </p:sp>
        <p:sp>
          <p:nvSpPr>
            <p:cNvPr id="24" name="object 23"/>
            <p:cNvSpPr/>
            <p:nvPr/>
          </p:nvSpPr>
          <p:spPr>
            <a:xfrm>
              <a:off x="4771644" y="3297935"/>
              <a:ext cx="9525" cy="0"/>
            </a:xfrm>
            <a:custGeom>
              <a:avLst/>
              <a:gdLst/>
              <a:ahLst/>
              <a:cxnLst/>
              <a:rect l="l" t="t" r="r" b="b"/>
              <a:pathLst>
                <a:path w="9525">
                  <a:moveTo>
                    <a:pt x="0" y="0"/>
                  </a:moveTo>
                  <a:lnTo>
                    <a:pt x="9144" y="0"/>
                  </a:lnTo>
                </a:path>
              </a:pathLst>
            </a:custGeom>
            <a:ln w="6096">
              <a:solidFill>
                <a:srgbClr val="A7A7A7"/>
              </a:solidFill>
            </a:ln>
          </p:spPr>
          <p:txBody>
            <a:bodyPr wrap="square" lIns="0" tIns="0" rIns="0" bIns="0" rtlCol="0"/>
            <a:lstStyle/>
            <a:p>
              <a:endParaRPr/>
            </a:p>
          </p:txBody>
        </p:sp>
        <p:sp>
          <p:nvSpPr>
            <p:cNvPr id="25" name="object 24"/>
            <p:cNvSpPr/>
            <p:nvPr/>
          </p:nvSpPr>
          <p:spPr>
            <a:xfrm>
              <a:off x="4776216" y="1691639"/>
              <a:ext cx="1435735" cy="3252470"/>
            </a:xfrm>
            <a:custGeom>
              <a:avLst/>
              <a:gdLst/>
              <a:ahLst/>
              <a:cxnLst/>
              <a:rect l="l" t="t" r="r" b="b"/>
              <a:pathLst>
                <a:path w="1435735" h="3252470">
                  <a:moveTo>
                    <a:pt x="0" y="0"/>
                  </a:moveTo>
                  <a:lnTo>
                    <a:pt x="0" y="1222248"/>
                  </a:lnTo>
                </a:path>
                <a:path w="1435735" h="3252470">
                  <a:moveTo>
                    <a:pt x="109728" y="1999488"/>
                  </a:moveTo>
                  <a:lnTo>
                    <a:pt x="109728" y="3252216"/>
                  </a:lnTo>
                </a:path>
                <a:path w="1435735" h="3252470">
                  <a:moveTo>
                    <a:pt x="109728" y="1682496"/>
                  </a:moveTo>
                  <a:lnTo>
                    <a:pt x="109728" y="1889760"/>
                  </a:lnTo>
                </a:path>
                <a:path w="1435735" h="3252470">
                  <a:moveTo>
                    <a:pt x="109728" y="1292352"/>
                  </a:moveTo>
                  <a:lnTo>
                    <a:pt x="109728" y="1609344"/>
                  </a:lnTo>
                </a:path>
                <a:path w="1435735" h="3252470">
                  <a:moveTo>
                    <a:pt x="109728" y="0"/>
                  </a:moveTo>
                  <a:lnTo>
                    <a:pt x="109728" y="1222248"/>
                  </a:lnTo>
                </a:path>
                <a:path w="1435735" h="3252470">
                  <a:moveTo>
                    <a:pt x="222504" y="1999488"/>
                  </a:moveTo>
                  <a:lnTo>
                    <a:pt x="222504" y="3252216"/>
                  </a:lnTo>
                </a:path>
                <a:path w="1435735" h="3252470">
                  <a:moveTo>
                    <a:pt x="222504" y="1682496"/>
                  </a:moveTo>
                  <a:lnTo>
                    <a:pt x="222504" y="1889760"/>
                  </a:lnTo>
                </a:path>
                <a:path w="1435735" h="3252470">
                  <a:moveTo>
                    <a:pt x="222504" y="1292352"/>
                  </a:moveTo>
                  <a:lnTo>
                    <a:pt x="222504" y="1609344"/>
                  </a:lnTo>
                </a:path>
                <a:path w="1435735" h="3252470">
                  <a:moveTo>
                    <a:pt x="222504" y="0"/>
                  </a:moveTo>
                  <a:lnTo>
                    <a:pt x="222504" y="1222248"/>
                  </a:lnTo>
                </a:path>
                <a:path w="1435735" h="3252470">
                  <a:moveTo>
                    <a:pt x="329184" y="3002280"/>
                  </a:moveTo>
                  <a:lnTo>
                    <a:pt x="329184" y="3252216"/>
                  </a:lnTo>
                </a:path>
                <a:path w="1435735" h="3252470">
                  <a:moveTo>
                    <a:pt x="329184" y="1292352"/>
                  </a:moveTo>
                  <a:lnTo>
                    <a:pt x="329184" y="1606296"/>
                  </a:lnTo>
                </a:path>
                <a:path w="1435735" h="3252470">
                  <a:moveTo>
                    <a:pt x="329184" y="1999488"/>
                  </a:moveTo>
                  <a:lnTo>
                    <a:pt x="329184" y="2453640"/>
                  </a:lnTo>
                </a:path>
                <a:path w="1435735" h="3252470">
                  <a:moveTo>
                    <a:pt x="329184" y="1682496"/>
                  </a:moveTo>
                  <a:lnTo>
                    <a:pt x="329184" y="1889760"/>
                  </a:lnTo>
                </a:path>
                <a:path w="1435735" h="3252470">
                  <a:moveTo>
                    <a:pt x="324612" y="1607820"/>
                  </a:moveTo>
                  <a:lnTo>
                    <a:pt x="333756" y="1607820"/>
                  </a:lnTo>
                </a:path>
                <a:path w="1435735" h="3252470">
                  <a:moveTo>
                    <a:pt x="329184" y="0"/>
                  </a:moveTo>
                  <a:lnTo>
                    <a:pt x="329184" y="1222248"/>
                  </a:lnTo>
                </a:path>
                <a:path w="1435735" h="3252470">
                  <a:moveTo>
                    <a:pt x="441960" y="3002280"/>
                  </a:moveTo>
                  <a:lnTo>
                    <a:pt x="441960" y="3252216"/>
                  </a:lnTo>
                </a:path>
                <a:path w="1435735" h="3252470">
                  <a:moveTo>
                    <a:pt x="441960" y="1999488"/>
                  </a:moveTo>
                  <a:lnTo>
                    <a:pt x="441960" y="2453640"/>
                  </a:lnTo>
                </a:path>
                <a:path w="1435735" h="3252470">
                  <a:moveTo>
                    <a:pt x="437388" y="1607819"/>
                  </a:moveTo>
                  <a:lnTo>
                    <a:pt x="446532" y="1607819"/>
                  </a:lnTo>
                </a:path>
                <a:path w="1435735" h="3252470">
                  <a:moveTo>
                    <a:pt x="441960" y="0"/>
                  </a:moveTo>
                  <a:lnTo>
                    <a:pt x="441960" y="1222248"/>
                  </a:lnTo>
                </a:path>
                <a:path w="1435735" h="3252470">
                  <a:moveTo>
                    <a:pt x="551688" y="829056"/>
                  </a:moveTo>
                  <a:lnTo>
                    <a:pt x="551688" y="3252216"/>
                  </a:lnTo>
                </a:path>
                <a:path w="1435735" h="3252470">
                  <a:moveTo>
                    <a:pt x="551688" y="0"/>
                  </a:moveTo>
                  <a:lnTo>
                    <a:pt x="551688" y="749808"/>
                  </a:lnTo>
                </a:path>
                <a:path w="1435735" h="3252470">
                  <a:moveTo>
                    <a:pt x="661416" y="829056"/>
                  </a:moveTo>
                  <a:lnTo>
                    <a:pt x="661416" y="3252216"/>
                  </a:lnTo>
                </a:path>
                <a:path w="1435735" h="3252470">
                  <a:moveTo>
                    <a:pt x="661416" y="0"/>
                  </a:moveTo>
                  <a:lnTo>
                    <a:pt x="661416" y="749808"/>
                  </a:lnTo>
                </a:path>
                <a:path w="1435735" h="3252470">
                  <a:moveTo>
                    <a:pt x="774192" y="3075432"/>
                  </a:moveTo>
                  <a:lnTo>
                    <a:pt x="774192" y="3252216"/>
                  </a:lnTo>
                </a:path>
                <a:path w="1435735" h="3252470">
                  <a:moveTo>
                    <a:pt x="774192" y="2615184"/>
                  </a:moveTo>
                  <a:lnTo>
                    <a:pt x="774192" y="2767584"/>
                  </a:lnTo>
                </a:path>
                <a:path w="1435735" h="3252470">
                  <a:moveTo>
                    <a:pt x="774192" y="0"/>
                  </a:moveTo>
                  <a:lnTo>
                    <a:pt x="774192" y="2307336"/>
                  </a:lnTo>
                </a:path>
                <a:path w="1435735" h="3252470">
                  <a:moveTo>
                    <a:pt x="883920" y="3075432"/>
                  </a:moveTo>
                  <a:lnTo>
                    <a:pt x="883920" y="3252216"/>
                  </a:lnTo>
                </a:path>
                <a:path w="1435735" h="3252470">
                  <a:moveTo>
                    <a:pt x="883920" y="2615184"/>
                  </a:moveTo>
                  <a:lnTo>
                    <a:pt x="883920" y="2767584"/>
                  </a:lnTo>
                </a:path>
                <a:path w="1435735" h="3252470">
                  <a:moveTo>
                    <a:pt x="883920" y="908304"/>
                  </a:moveTo>
                  <a:lnTo>
                    <a:pt x="883920" y="2307336"/>
                  </a:lnTo>
                </a:path>
                <a:path w="1435735" h="3252470">
                  <a:moveTo>
                    <a:pt x="883920" y="0"/>
                  </a:moveTo>
                  <a:lnTo>
                    <a:pt x="883920" y="603504"/>
                  </a:lnTo>
                </a:path>
                <a:path w="1435735" h="3252470">
                  <a:moveTo>
                    <a:pt x="993648" y="1685544"/>
                  </a:moveTo>
                  <a:lnTo>
                    <a:pt x="993648" y="3252216"/>
                  </a:lnTo>
                </a:path>
                <a:path w="1435735" h="3252470">
                  <a:moveTo>
                    <a:pt x="993648" y="1301496"/>
                  </a:moveTo>
                  <a:lnTo>
                    <a:pt x="993648" y="1594104"/>
                  </a:lnTo>
                </a:path>
                <a:path w="1435735" h="3252470">
                  <a:moveTo>
                    <a:pt x="993648" y="0"/>
                  </a:moveTo>
                  <a:lnTo>
                    <a:pt x="993648" y="1216152"/>
                  </a:lnTo>
                </a:path>
                <a:path w="1435735" h="3252470">
                  <a:moveTo>
                    <a:pt x="1103376" y="1685544"/>
                  </a:moveTo>
                  <a:lnTo>
                    <a:pt x="1103376" y="3252216"/>
                  </a:lnTo>
                </a:path>
                <a:path w="1435735" h="3252470">
                  <a:moveTo>
                    <a:pt x="1103376" y="1301496"/>
                  </a:moveTo>
                  <a:lnTo>
                    <a:pt x="1103376" y="1594104"/>
                  </a:lnTo>
                </a:path>
                <a:path w="1435735" h="3252470">
                  <a:moveTo>
                    <a:pt x="1103376" y="0"/>
                  </a:moveTo>
                  <a:lnTo>
                    <a:pt x="1103376" y="1216152"/>
                  </a:lnTo>
                </a:path>
                <a:path w="1435735" h="3252470">
                  <a:moveTo>
                    <a:pt x="1216152" y="1685544"/>
                  </a:moveTo>
                  <a:lnTo>
                    <a:pt x="1216152" y="3252216"/>
                  </a:lnTo>
                </a:path>
                <a:path w="1435735" h="3252470">
                  <a:moveTo>
                    <a:pt x="1216152" y="1301496"/>
                  </a:moveTo>
                  <a:lnTo>
                    <a:pt x="1216152" y="1594104"/>
                  </a:lnTo>
                </a:path>
                <a:path w="1435735" h="3252470">
                  <a:moveTo>
                    <a:pt x="1216152" y="0"/>
                  </a:moveTo>
                  <a:lnTo>
                    <a:pt x="1216152" y="1216152"/>
                  </a:lnTo>
                </a:path>
                <a:path w="1435735" h="3252470">
                  <a:moveTo>
                    <a:pt x="1325880" y="2926080"/>
                  </a:moveTo>
                  <a:lnTo>
                    <a:pt x="1325880" y="3252216"/>
                  </a:lnTo>
                </a:path>
                <a:path w="1435735" h="3252470">
                  <a:moveTo>
                    <a:pt x="1325880" y="1685544"/>
                  </a:moveTo>
                  <a:lnTo>
                    <a:pt x="1325880" y="2612136"/>
                  </a:lnTo>
                </a:path>
                <a:path w="1435735" h="3252470">
                  <a:moveTo>
                    <a:pt x="1325880" y="1301496"/>
                  </a:moveTo>
                  <a:lnTo>
                    <a:pt x="1325880" y="1594104"/>
                  </a:lnTo>
                </a:path>
                <a:path w="1435735" h="3252470">
                  <a:moveTo>
                    <a:pt x="1325880" y="0"/>
                  </a:moveTo>
                  <a:lnTo>
                    <a:pt x="1325880" y="1216152"/>
                  </a:lnTo>
                </a:path>
                <a:path w="1435735" h="3252470">
                  <a:moveTo>
                    <a:pt x="1435608" y="2926080"/>
                  </a:moveTo>
                  <a:lnTo>
                    <a:pt x="1435608" y="3252216"/>
                  </a:lnTo>
                </a:path>
                <a:path w="1435735" h="3252470">
                  <a:moveTo>
                    <a:pt x="1435608" y="1993392"/>
                  </a:moveTo>
                  <a:lnTo>
                    <a:pt x="1435608" y="2612136"/>
                  </a:lnTo>
                </a:path>
              </a:pathLst>
            </a:custGeom>
            <a:ln w="9144">
              <a:solidFill>
                <a:srgbClr val="A7A7A7"/>
              </a:solidFill>
            </a:ln>
          </p:spPr>
          <p:txBody>
            <a:bodyPr wrap="square" lIns="0" tIns="0" rIns="0" bIns="0" rtlCol="0"/>
            <a:lstStyle/>
            <a:p>
              <a:endParaRPr/>
            </a:p>
          </p:txBody>
        </p:sp>
        <p:sp>
          <p:nvSpPr>
            <p:cNvPr id="26" name="object 25"/>
            <p:cNvSpPr/>
            <p:nvPr/>
          </p:nvSpPr>
          <p:spPr>
            <a:xfrm>
              <a:off x="6211062" y="2993135"/>
              <a:ext cx="0" cy="292735"/>
            </a:xfrm>
            <a:custGeom>
              <a:avLst/>
              <a:gdLst/>
              <a:ahLst/>
              <a:cxnLst/>
              <a:rect l="l" t="t" r="r" b="b"/>
              <a:pathLst>
                <a:path h="292735">
                  <a:moveTo>
                    <a:pt x="0" y="0"/>
                  </a:moveTo>
                  <a:lnTo>
                    <a:pt x="0" y="292608"/>
                  </a:lnTo>
                </a:path>
              </a:pathLst>
            </a:custGeom>
            <a:ln w="7620">
              <a:solidFill>
                <a:srgbClr val="A7A7A7"/>
              </a:solidFill>
            </a:ln>
          </p:spPr>
          <p:txBody>
            <a:bodyPr wrap="square" lIns="0" tIns="0" rIns="0" bIns="0" rtlCol="0"/>
            <a:lstStyle/>
            <a:p>
              <a:endParaRPr/>
            </a:p>
          </p:txBody>
        </p:sp>
        <p:sp>
          <p:nvSpPr>
            <p:cNvPr id="27" name="object 26"/>
            <p:cNvSpPr/>
            <p:nvPr/>
          </p:nvSpPr>
          <p:spPr>
            <a:xfrm>
              <a:off x="6211824" y="1691639"/>
              <a:ext cx="329565" cy="3252470"/>
            </a:xfrm>
            <a:custGeom>
              <a:avLst/>
              <a:gdLst/>
              <a:ahLst/>
              <a:cxnLst/>
              <a:rect l="l" t="t" r="r" b="b"/>
              <a:pathLst>
                <a:path w="329565" h="3252470">
                  <a:moveTo>
                    <a:pt x="0" y="914400"/>
                  </a:moveTo>
                  <a:lnTo>
                    <a:pt x="0" y="1216152"/>
                  </a:lnTo>
                </a:path>
                <a:path w="329565" h="3252470">
                  <a:moveTo>
                    <a:pt x="0" y="594360"/>
                  </a:moveTo>
                  <a:lnTo>
                    <a:pt x="0" y="835151"/>
                  </a:lnTo>
                </a:path>
                <a:path w="329565" h="3252470">
                  <a:moveTo>
                    <a:pt x="0" y="234696"/>
                  </a:moveTo>
                  <a:lnTo>
                    <a:pt x="0" y="521208"/>
                  </a:lnTo>
                </a:path>
                <a:path w="329565" h="3252470">
                  <a:moveTo>
                    <a:pt x="0" y="0"/>
                  </a:moveTo>
                  <a:lnTo>
                    <a:pt x="0" y="152400"/>
                  </a:lnTo>
                </a:path>
                <a:path w="329565" h="3252470">
                  <a:moveTo>
                    <a:pt x="109727" y="914400"/>
                  </a:moveTo>
                  <a:lnTo>
                    <a:pt x="109727" y="3252216"/>
                  </a:lnTo>
                </a:path>
                <a:path w="329565" h="3252470">
                  <a:moveTo>
                    <a:pt x="109727" y="594360"/>
                  </a:moveTo>
                  <a:lnTo>
                    <a:pt x="109727" y="835151"/>
                  </a:lnTo>
                </a:path>
                <a:path w="329565" h="3252470">
                  <a:moveTo>
                    <a:pt x="109727" y="234696"/>
                  </a:moveTo>
                  <a:lnTo>
                    <a:pt x="109727" y="521208"/>
                  </a:lnTo>
                </a:path>
                <a:path w="329565" h="3252470">
                  <a:moveTo>
                    <a:pt x="109727" y="0"/>
                  </a:moveTo>
                  <a:lnTo>
                    <a:pt x="109727" y="152400"/>
                  </a:lnTo>
                </a:path>
                <a:path w="329565" h="3252470">
                  <a:moveTo>
                    <a:pt x="219455" y="914400"/>
                  </a:moveTo>
                  <a:lnTo>
                    <a:pt x="219455" y="3252216"/>
                  </a:lnTo>
                </a:path>
                <a:path w="329565" h="3252470">
                  <a:moveTo>
                    <a:pt x="219455" y="594360"/>
                  </a:moveTo>
                  <a:lnTo>
                    <a:pt x="219455" y="835151"/>
                  </a:lnTo>
                </a:path>
                <a:path w="329565" h="3252470">
                  <a:moveTo>
                    <a:pt x="219455" y="234696"/>
                  </a:moveTo>
                  <a:lnTo>
                    <a:pt x="219455" y="521208"/>
                  </a:lnTo>
                </a:path>
                <a:path w="329565" h="3252470">
                  <a:moveTo>
                    <a:pt x="219455" y="0"/>
                  </a:moveTo>
                  <a:lnTo>
                    <a:pt x="219455" y="152400"/>
                  </a:lnTo>
                </a:path>
                <a:path w="329565" h="3252470">
                  <a:moveTo>
                    <a:pt x="329183" y="2926080"/>
                  </a:moveTo>
                  <a:lnTo>
                    <a:pt x="329183" y="3252216"/>
                  </a:lnTo>
                </a:path>
                <a:path w="329565" h="3252470">
                  <a:moveTo>
                    <a:pt x="329183" y="914400"/>
                  </a:moveTo>
                  <a:lnTo>
                    <a:pt x="329183" y="2612136"/>
                  </a:lnTo>
                </a:path>
                <a:path w="329565" h="3252470">
                  <a:moveTo>
                    <a:pt x="329183" y="594360"/>
                  </a:moveTo>
                  <a:lnTo>
                    <a:pt x="329183" y="835151"/>
                  </a:lnTo>
                </a:path>
                <a:path w="329565" h="3252470">
                  <a:moveTo>
                    <a:pt x="329183" y="234696"/>
                  </a:moveTo>
                  <a:lnTo>
                    <a:pt x="329183" y="521208"/>
                  </a:lnTo>
                </a:path>
                <a:path w="329565" h="3252470">
                  <a:moveTo>
                    <a:pt x="329183" y="0"/>
                  </a:moveTo>
                  <a:lnTo>
                    <a:pt x="329183" y="152400"/>
                  </a:lnTo>
                </a:path>
              </a:pathLst>
            </a:custGeom>
            <a:ln w="9144">
              <a:solidFill>
                <a:srgbClr val="A7A7A7"/>
              </a:solidFill>
            </a:ln>
          </p:spPr>
          <p:txBody>
            <a:bodyPr wrap="square" lIns="0" tIns="0" rIns="0" bIns="0" rtlCol="0"/>
            <a:lstStyle/>
            <a:p>
              <a:endParaRPr/>
            </a:p>
          </p:txBody>
        </p:sp>
        <p:sp>
          <p:nvSpPr>
            <p:cNvPr id="28" name="object 27"/>
            <p:cNvSpPr/>
            <p:nvPr/>
          </p:nvSpPr>
          <p:spPr>
            <a:xfrm>
              <a:off x="6653783" y="1691639"/>
              <a:ext cx="0" cy="3252470"/>
            </a:xfrm>
            <a:custGeom>
              <a:avLst/>
              <a:gdLst/>
              <a:ahLst/>
              <a:cxnLst/>
              <a:rect l="l" t="t" r="r" b="b"/>
              <a:pathLst>
                <a:path h="3252470">
                  <a:moveTo>
                    <a:pt x="0" y="0"/>
                  </a:moveTo>
                  <a:lnTo>
                    <a:pt x="0" y="3252216"/>
                  </a:lnTo>
                </a:path>
              </a:pathLst>
            </a:custGeom>
            <a:ln w="9144">
              <a:solidFill>
                <a:srgbClr val="A7A7A7"/>
              </a:solidFill>
            </a:ln>
          </p:spPr>
          <p:txBody>
            <a:bodyPr wrap="square" lIns="0" tIns="0" rIns="0" bIns="0" rtlCol="0"/>
            <a:lstStyle/>
            <a:p>
              <a:endParaRPr/>
            </a:p>
          </p:txBody>
        </p:sp>
        <p:sp>
          <p:nvSpPr>
            <p:cNvPr id="29" name="object 28"/>
            <p:cNvSpPr/>
            <p:nvPr/>
          </p:nvSpPr>
          <p:spPr>
            <a:xfrm>
              <a:off x="6763512" y="1691639"/>
              <a:ext cx="551815" cy="3252470"/>
            </a:xfrm>
            <a:custGeom>
              <a:avLst/>
              <a:gdLst/>
              <a:ahLst/>
              <a:cxnLst/>
              <a:rect l="l" t="t" r="r" b="b"/>
              <a:pathLst>
                <a:path w="551815" h="3252470">
                  <a:moveTo>
                    <a:pt x="0" y="1993392"/>
                  </a:moveTo>
                  <a:lnTo>
                    <a:pt x="0" y="3252216"/>
                  </a:lnTo>
                </a:path>
                <a:path w="551815" h="3252470">
                  <a:moveTo>
                    <a:pt x="0" y="1298448"/>
                  </a:moveTo>
                  <a:lnTo>
                    <a:pt x="0" y="1917192"/>
                  </a:lnTo>
                </a:path>
                <a:path w="551815" h="3252470">
                  <a:moveTo>
                    <a:pt x="0" y="0"/>
                  </a:moveTo>
                  <a:lnTo>
                    <a:pt x="0" y="1225296"/>
                  </a:lnTo>
                </a:path>
                <a:path w="551815" h="3252470">
                  <a:moveTo>
                    <a:pt x="109728" y="1993392"/>
                  </a:moveTo>
                  <a:lnTo>
                    <a:pt x="109728" y="3252216"/>
                  </a:lnTo>
                </a:path>
                <a:path w="551815" h="3252470">
                  <a:moveTo>
                    <a:pt x="109728" y="1298448"/>
                  </a:moveTo>
                  <a:lnTo>
                    <a:pt x="109728" y="1917192"/>
                  </a:lnTo>
                </a:path>
                <a:path w="551815" h="3252470">
                  <a:moveTo>
                    <a:pt x="109728" y="0"/>
                  </a:moveTo>
                  <a:lnTo>
                    <a:pt x="109728" y="1225296"/>
                  </a:lnTo>
                </a:path>
                <a:path w="551815" h="3252470">
                  <a:moveTo>
                    <a:pt x="222504" y="1993392"/>
                  </a:moveTo>
                  <a:lnTo>
                    <a:pt x="222504" y="3252216"/>
                  </a:lnTo>
                </a:path>
                <a:path w="551815" h="3252470">
                  <a:moveTo>
                    <a:pt x="222504" y="1298448"/>
                  </a:moveTo>
                  <a:lnTo>
                    <a:pt x="222504" y="1917192"/>
                  </a:lnTo>
                </a:path>
                <a:path w="551815" h="3252470">
                  <a:moveTo>
                    <a:pt x="222504" y="0"/>
                  </a:moveTo>
                  <a:lnTo>
                    <a:pt x="222504" y="1225296"/>
                  </a:lnTo>
                </a:path>
                <a:path w="551815" h="3252470">
                  <a:moveTo>
                    <a:pt x="332232" y="1993392"/>
                  </a:moveTo>
                  <a:lnTo>
                    <a:pt x="332232" y="3252216"/>
                  </a:lnTo>
                </a:path>
                <a:path w="551815" h="3252470">
                  <a:moveTo>
                    <a:pt x="332232" y="1298448"/>
                  </a:moveTo>
                  <a:lnTo>
                    <a:pt x="332232" y="1917192"/>
                  </a:lnTo>
                </a:path>
                <a:path w="551815" h="3252470">
                  <a:moveTo>
                    <a:pt x="332232" y="0"/>
                  </a:moveTo>
                  <a:lnTo>
                    <a:pt x="332232" y="1225296"/>
                  </a:lnTo>
                </a:path>
                <a:path w="551815" h="3252470">
                  <a:moveTo>
                    <a:pt x="441960" y="1993392"/>
                  </a:moveTo>
                  <a:lnTo>
                    <a:pt x="441960" y="3252216"/>
                  </a:lnTo>
                </a:path>
                <a:path w="551815" h="3252470">
                  <a:moveTo>
                    <a:pt x="441960" y="1298448"/>
                  </a:moveTo>
                  <a:lnTo>
                    <a:pt x="441960" y="1917192"/>
                  </a:lnTo>
                </a:path>
                <a:path w="551815" h="3252470">
                  <a:moveTo>
                    <a:pt x="441960" y="0"/>
                  </a:moveTo>
                  <a:lnTo>
                    <a:pt x="441960" y="1225296"/>
                  </a:lnTo>
                </a:path>
                <a:path w="551815" h="3252470">
                  <a:moveTo>
                    <a:pt x="551688" y="1298448"/>
                  </a:moveTo>
                  <a:lnTo>
                    <a:pt x="551688" y="1920239"/>
                  </a:lnTo>
                </a:path>
                <a:path w="551815" h="3252470">
                  <a:moveTo>
                    <a:pt x="551688" y="1993392"/>
                  </a:moveTo>
                  <a:lnTo>
                    <a:pt x="551688" y="3252216"/>
                  </a:lnTo>
                </a:path>
                <a:path w="551815" h="3252470">
                  <a:moveTo>
                    <a:pt x="551688" y="0"/>
                  </a:moveTo>
                  <a:lnTo>
                    <a:pt x="551688" y="1225296"/>
                  </a:lnTo>
                </a:path>
              </a:pathLst>
            </a:custGeom>
            <a:ln w="9144">
              <a:solidFill>
                <a:srgbClr val="A7A7A7"/>
              </a:solidFill>
            </a:ln>
          </p:spPr>
          <p:txBody>
            <a:bodyPr wrap="square" lIns="0" tIns="0" rIns="0" bIns="0" rtlCol="0"/>
            <a:lstStyle/>
            <a:p>
              <a:endParaRPr/>
            </a:p>
          </p:txBody>
        </p:sp>
        <p:sp>
          <p:nvSpPr>
            <p:cNvPr id="30" name="object 29"/>
            <p:cNvSpPr/>
            <p:nvPr/>
          </p:nvSpPr>
          <p:spPr>
            <a:xfrm>
              <a:off x="2569464" y="2292857"/>
              <a:ext cx="4953000" cy="3810"/>
            </a:xfrm>
            <a:custGeom>
              <a:avLst/>
              <a:gdLst/>
              <a:ahLst/>
              <a:cxnLst/>
              <a:rect l="l" t="t" r="r" b="b"/>
              <a:pathLst>
                <a:path w="4953000" h="3810">
                  <a:moveTo>
                    <a:pt x="0" y="3809"/>
                  </a:moveTo>
                  <a:lnTo>
                    <a:pt x="890015" y="3809"/>
                  </a:lnTo>
                </a:path>
                <a:path w="4953000" h="3810">
                  <a:moveTo>
                    <a:pt x="1322832" y="3809"/>
                  </a:moveTo>
                  <a:lnTo>
                    <a:pt x="1987296" y="3809"/>
                  </a:lnTo>
                </a:path>
                <a:path w="4953000" h="3810">
                  <a:moveTo>
                    <a:pt x="2206752" y="3809"/>
                  </a:moveTo>
                  <a:lnTo>
                    <a:pt x="2542032" y="3809"/>
                  </a:lnTo>
                </a:path>
                <a:path w="4953000" h="3810">
                  <a:moveTo>
                    <a:pt x="2648712" y="3809"/>
                  </a:moveTo>
                  <a:lnTo>
                    <a:pt x="2980944" y="3809"/>
                  </a:lnTo>
                </a:path>
                <a:path w="4953000" h="3810">
                  <a:moveTo>
                    <a:pt x="3200400" y="3809"/>
                  </a:moveTo>
                  <a:lnTo>
                    <a:pt x="3974591" y="3809"/>
                  </a:lnTo>
                </a:path>
                <a:path w="4953000" h="3810">
                  <a:moveTo>
                    <a:pt x="4084319" y="3809"/>
                  </a:moveTo>
                  <a:lnTo>
                    <a:pt x="4953000" y="3809"/>
                  </a:lnTo>
                </a:path>
                <a:path w="4953000" h="3810">
                  <a:moveTo>
                    <a:pt x="0" y="0"/>
                  </a:moveTo>
                  <a:lnTo>
                    <a:pt x="890015" y="0"/>
                  </a:lnTo>
                </a:path>
                <a:path w="4953000" h="3810">
                  <a:moveTo>
                    <a:pt x="1322832" y="0"/>
                  </a:moveTo>
                  <a:lnTo>
                    <a:pt x="1987296" y="0"/>
                  </a:lnTo>
                </a:path>
                <a:path w="4953000" h="3810">
                  <a:moveTo>
                    <a:pt x="2206752" y="0"/>
                  </a:moveTo>
                  <a:lnTo>
                    <a:pt x="2542032" y="0"/>
                  </a:lnTo>
                </a:path>
                <a:path w="4953000" h="3810">
                  <a:moveTo>
                    <a:pt x="2648712" y="0"/>
                  </a:moveTo>
                  <a:lnTo>
                    <a:pt x="4953000" y="0"/>
                  </a:lnTo>
                </a:path>
              </a:pathLst>
            </a:custGeom>
            <a:ln w="3175">
              <a:solidFill>
                <a:srgbClr val="A7A7A7"/>
              </a:solidFill>
            </a:ln>
          </p:spPr>
          <p:txBody>
            <a:bodyPr wrap="square" lIns="0" tIns="0" rIns="0" bIns="0" rtlCol="0"/>
            <a:lstStyle/>
            <a:p>
              <a:endParaRPr/>
            </a:p>
          </p:txBody>
        </p:sp>
        <p:sp>
          <p:nvSpPr>
            <p:cNvPr id="31" name="object 30"/>
            <p:cNvSpPr/>
            <p:nvPr/>
          </p:nvSpPr>
          <p:spPr>
            <a:xfrm>
              <a:off x="2569464" y="2298953"/>
              <a:ext cx="890269" cy="0"/>
            </a:xfrm>
            <a:custGeom>
              <a:avLst/>
              <a:gdLst/>
              <a:ahLst/>
              <a:cxnLst/>
              <a:rect l="l" t="t" r="r" b="b"/>
              <a:pathLst>
                <a:path w="890270">
                  <a:moveTo>
                    <a:pt x="0" y="0"/>
                  </a:moveTo>
                  <a:lnTo>
                    <a:pt x="109728" y="0"/>
                  </a:lnTo>
                </a:path>
                <a:path w="890270">
                  <a:moveTo>
                    <a:pt x="551688" y="0"/>
                  </a:moveTo>
                  <a:lnTo>
                    <a:pt x="890015" y="0"/>
                  </a:lnTo>
                </a:path>
              </a:pathLst>
            </a:custGeom>
            <a:ln w="7619">
              <a:solidFill>
                <a:srgbClr val="A7A7A7"/>
              </a:solidFill>
            </a:ln>
          </p:spPr>
          <p:txBody>
            <a:bodyPr wrap="square" lIns="0" tIns="0" rIns="0" bIns="0" rtlCol="0"/>
            <a:lstStyle/>
            <a:p>
              <a:endParaRPr/>
            </a:p>
          </p:txBody>
        </p:sp>
        <p:sp>
          <p:nvSpPr>
            <p:cNvPr id="32" name="object 31"/>
            <p:cNvSpPr/>
            <p:nvPr/>
          </p:nvSpPr>
          <p:spPr>
            <a:xfrm>
              <a:off x="3617976" y="2296667"/>
              <a:ext cx="3904615" cy="3810"/>
            </a:xfrm>
            <a:custGeom>
              <a:avLst/>
              <a:gdLst/>
              <a:ahLst/>
              <a:cxnLst/>
              <a:rect l="l" t="t" r="r" b="b"/>
              <a:pathLst>
                <a:path w="3904615" h="3810">
                  <a:moveTo>
                    <a:pt x="0" y="0"/>
                  </a:moveTo>
                  <a:lnTo>
                    <a:pt x="938784" y="0"/>
                  </a:lnTo>
                </a:path>
                <a:path w="3904615" h="3810">
                  <a:moveTo>
                    <a:pt x="1158240" y="0"/>
                  </a:moveTo>
                  <a:lnTo>
                    <a:pt x="1493520" y="0"/>
                  </a:lnTo>
                </a:path>
                <a:path w="3904615" h="3810">
                  <a:moveTo>
                    <a:pt x="1600200" y="0"/>
                  </a:moveTo>
                  <a:lnTo>
                    <a:pt x="1932432" y="0"/>
                  </a:lnTo>
                </a:path>
                <a:path w="3904615" h="3810">
                  <a:moveTo>
                    <a:pt x="2151888" y="0"/>
                  </a:moveTo>
                  <a:lnTo>
                    <a:pt x="2926079" y="0"/>
                  </a:lnTo>
                </a:path>
                <a:path w="3904615" h="3810">
                  <a:moveTo>
                    <a:pt x="3035807" y="0"/>
                  </a:moveTo>
                  <a:lnTo>
                    <a:pt x="3904488" y="0"/>
                  </a:lnTo>
                </a:path>
                <a:path w="3904615" h="3810">
                  <a:moveTo>
                    <a:pt x="0" y="3809"/>
                  </a:moveTo>
                  <a:lnTo>
                    <a:pt x="938784" y="3809"/>
                  </a:lnTo>
                </a:path>
                <a:path w="3904615" h="3810">
                  <a:moveTo>
                    <a:pt x="1158240" y="3809"/>
                  </a:moveTo>
                  <a:lnTo>
                    <a:pt x="1493520" y="3809"/>
                  </a:lnTo>
                </a:path>
                <a:path w="3904615" h="3810">
                  <a:moveTo>
                    <a:pt x="1600200" y="3809"/>
                  </a:moveTo>
                  <a:lnTo>
                    <a:pt x="1932432" y="3809"/>
                  </a:lnTo>
                </a:path>
                <a:path w="3904615" h="3810">
                  <a:moveTo>
                    <a:pt x="2151888" y="3809"/>
                  </a:moveTo>
                  <a:lnTo>
                    <a:pt x="2926079" y="3809"/>
                  </a:lnTo>
                </a:path>
                <a:path w="3904615" h="3810">
                  <a:moveTo>
                    <a:pt x="3035807" y="3809"/>
                  </a:moveTo>
                  <a:lnTo>
                    <a:pt x="3904488" y="3809"/>
                  </a:lnTo>
                </a:path>
              </a:pathLst>
            </a:custGeom>
            <a:ln w="3175">
              <a:solidFill>
                <a:srgbClr val="A7A7A7"/>
              </a:solidFill>
            </a:ln>
          </p:spPr>
          <p:txBody>
            <a:bodyPr wrap="square" lIns="0" tIns="0" rIns="0" bIns="0" rtlCol="0"/>
            <a:lstStyle/>
            <a:p>
              <a:endParaRPr/>
            </a:p>
          </p:txBody>
        </p:sp>
        <p:sp>
          <p:nvSpPr>
            <p:cNvPr id="33" name="object 32"/>
            <p:cNvSpPr/>
            <p:nvPr/>
          </p:nvSpPr>
          <p:spPr>
            <a:xfrm>
              <a:off x="2569464" y="2371343"/>
              <a:ext cx="4953000" cy="155575"/>
            </a:xfrm>
            <a:custGeom>
              <a:avLst/>
              <a:gdLst/>
              <a:ahLst/>
              <a:cxnLst/>
              <a:rect l="l" t="t" r="r" b="b"/>
              <a:pathLst>
                <a:path w="4953000" h="155575">
                  <a:moveTo>
                    <a:pt x="0" y="0"/>
                  </a:moveTo>
                  <a:lnTo>
                    <a:pt x="109728" y="0"/>
                  </a:lnTo>
                </a:path>
                <a:path w="4953000" h="155575">
                  <a:moveTo>
                    <a:pt x="551688" y="0"/>
                  </a:moveTo>
                  <a:lnTo>
                    <a:pt x="890015" y="0"/>
                  </a:lnTo>
                </a:path>
                <a:path w="4953000" h="155575">
                  <a:moveTo>
                    <a:pt x="1048512" y="0"/>
                  </a:moveTo>
                  <a:lnTo>
                    <a:pt x="1987296" y="0"/>
                  </a:lnTo>
                </a:path>
                <a:path w="4953000" h="155575">
                  <a:moveTo>
                    <a:pt x="2206752" y="0"/>
                  </a:moveTo>
                  <a:lnTo>
                    <a:pt x="2542032" y="0"/>
                  </a:lnTo>
                </a:path>
                <a:path w="4953000" h="155575">
                  <a:moveTo>
                    <a:pt x="2648712" y="0"/>
                  </a:moveTo>
                  <a:lnTo>
                    <a:pt x="2980944" y="0"/>
                  </a:lnTo>
                </a:path>
                <a:path w="4953000" h="155575">
                  <a:moveTo>
                    <a:pt x="3200400" y="0"/>
                  </a:moveTo>
                  <a:lnTo>
                    <a:pt x="3974591" y="0"/>
                  </a:lnTo>
                </a:path>
                <a:path w="4953000" h="155575">
                  <a:moveTo>
                    <a:pt x="4084319" y="0"/>
                  </a:moveTo>
                  <a:lnTo>
                    <a:pt x="4953000" y="0"/>
                  </a:lnTo>
                </a:path>
                <a:path w="4953000" h="155575">
                  <a:moveTo>
                    <a:pt x="0" y="76200"/>
                  </a:moveTo>
                  <a:lnTo>
                    <a:pt x="109728" y="76200"/>
                  </a:lnTo>
                </a:path>
                <a:path w="4953000" h="155575">
                  <a:moveTo>
                    <a:pt x="551688" y="76200"/>
                  </a:moveTo>
                  <a:lnTo>
                    <a:pt x="890015" y="76200"/>
                  </a:lnTo>
                </a:path>
                <a:path w="4953000" h="155575">
                  <a:moveTo>
                    <a:pt x="1048512" y="76200"/>
                  </a:moveTo>
                  <a:lnTo>
                    <a:pt x="1987296" y="76200"/>
                  </a:lnTo>
                </a:path>
                <a:path w="4953000" h="155575">
                  <a:moveTo>
                    <a:pt x="2206752" y="76200"/>
                  </a:moveTo>
                  <a:lnTo>
                    <a:pt x="2542032" y="76200"/>
                  </a:lnTo>
                </a:path>
                <a:path w="4953000" h="155575">
                  <a:moveTo>
                    <a:pt x="3200400" y="76200"/>
                  </a:moveTo>
                  <a:lnTo>
                    <a:pt x="3974591" y="76200"/>
                  </a:lnTo>
                </a:path>
                <a:path w="4953000" h="155575">
                  <a:moveTo>
                    <a:pt x="4084319" y="76200"/>
                  </a:moveTo>
                  <a:lnTo>
                    <a:pt x="4953000" y="76200"/>
                  </a:lnTo>
                </a:path>
                <a:path w="4953000" h="155575">
                  <a:moveTo>
                    <a:pt x="0" y="155447"/>
                  </a:moveTo>
                  <a:lnTo>
                    <a:pt x="109728" y="155447"/>
                  </a:lnTo>
                </a:path>
              </a:pathLst>
            </a:custGeom>
            <a:ln w="9144">
              <a:solidFill>
                <a:srgbClr val="A7A7A7"/>
              </a:solidFill>
            </a:ln>
          </p:spPr>
          <p:txBody>
            <a:bodyPr wrap="square" lIns="0" tIns="0" rIns="0" bIns="0" rtlCol="0"/>
            <a:lstStyle/>
            <a:p>
              <a:endParaRPr/>
            </a:p>
          </p:txBody>
        </p:sp>
        <p:sp>
          <p:nvSpPr>
            <p:cNvPr id="34" name="object 33"/>
            <p:cNvSpPr/>
            <p:nvPr/>
          </p:nvSpPr>
          <p:spPr>
            <a:xfrm>
              <a:off x="3121152" y="2524505"/>
              <a:ext cx="338455" cy="0"/>
            </a:xfrm>
            <a:custGeom>
              <a:avLst/>
              <a:gdLst/>
              <a:ahLst/>
              <a:cxnLst/>
              <a:rect l="l" t="t" r="r" b="b"/>
              <a:pathLst>
                <a:path w="338454">
                  <a:moveTo>
                    <a:pt x="0" y="0"/>
                  </a:moveTo>
                  <a:lnTo>
                    <a:pt x="338327" y="0"/>
                  </a:lnTo>
                </a:path>
              </a:pathLst>
            </a:custGeom>
            <a:ln w="4572">
              <a:solidFill>
                <a:srgbClr val="A7A7A7"/>
              </a:solidFill>
            </a:ln>
          </p:spPr>
          <p:txBody>
            <a:bodyPr wrap="square" lIns="0" tIns="0" rIns="0" bIns="0" rtlCol="0"/>
            <a:lstStyle/>
            <a:p>
              <a:endParaRPr/>
            </a:p>
          </p:txBody>
        </p:sp>
        <p:sp>
          <p:nvSpPr>
            <p:cNvPr id="35" name="object 34"/>
            <p:cNvSpPr/>
            <p:nvPr/>
          </p:nvSpPr>
          <p:spPr>
            <a:xfrm>
              <a:off x="3892296" y="2522981"/>
              <a:ext cx="3630295" cy="2540"/>
            </a:xfrm>
            <a:custGeom>
              <a:avLst/>
              <a:gdLst/>
              <a:ahLst/>
              <a:cxnLst/>
              <a:rect l="l" t="t" r="r" b="b"/>
              <a:pathLst>
                <a:path w="3630295" h="2539">
                  <a:moveTo>
                    <a:pt x="0" y="2286"/>
                  </a:moveTo>
                  <a:lnTo>
                    <a:pt x="664464" y="2286"/>
                  </a:lnTo>
                </a:path>
                <a:path w="3630295" h="2539">
                  <a:moveTo>
                    <a:pt x="883920" y="2286"/>
                  </a:moveTo>
                  <a:lnTo>
                    <a:pt x="1658112" y="2286"/>
                  </a:lnTo>
                </a:path>
                <a:path w="3630295" h="2539">
                  <a:moveTo>
                    <a:pt x="1877568" y="2286"/>
                  </a:moveTo>
                  <a:lnTo>
                    <a:pt x="3630168" y="2286"/>
                  </a:lnTo>
                </a:path>
                <a:path w="3630295" h="2539">
                  <a:moveTo>
                    <a:pt x="0" y="0"/>
                  </a:moveTo>
                  <a:lnTo>
                    <a:pt x="664464" y="0"/>
                  </a:lnTo>
                </a:path>
              </a:pathLst>
            </a:custGeom>
            <a:ln w="3175">
              <a:solidFill>
                <a:srgbClr val="A7A7A7"/>
              </a:solidFill>
            </a:ln>
          </p:spPr>
          <p:txBody>
            <a:bodyPr wrap="square" lIns="0" tIns="0" rIns="0" bIns="0" rtlCol="0"/>
            <a:lstStyle/>
            <a:p>
              <a:endParaRPr/>
            </a:p>
          </p:txBody>
        </p:sp>
        <p:sp>
          <p:nvSpPr>
            <p:cNvPr id="36" name="object 35"/>
            <p:cNvSpPr/>
            <p:nvPr/>
          </p:nvSpPr>
          <p:spPr>
            <a:xfrm>
              <a:off x="4776216" y="2522600"/>
              <a:ext cx="2746375" cy="1905"/>
            </a:xfrm>
            <a:custGeom>
              <a:avLst/>
              <a:gdLst/>
              <a:ahLst/>
              <a:cxnLst/>
              <a:rect l="l" t="t" r="r" b="b"/>
              <a:pathLst>
                <a:path w="2746375" h="1905">
                  <a:moveTo>
                    <a:pt x="0" y="0"/>
                  </a:moveTo>
                  <a:lnTo>
                    <a:pt x="774191" y="0"/>
                  </a:lnTo>
                </a:path>
                <a:path w="2746375" h="1905">
                  <a:moveTo>
                    <a:pt x="993648" y="0"/>
                  </a:moveTo>
                  <a:lnTo>
                    <a:pt x="2746248" y="0"/>
                  </a:lnTo>
                </a:path>
                <a:path w="2746375" h="1905">
                  <a:moveTo>
                    <a:pt x="0" y="1524"/>
                  </a:moveTo>
                  <a:lnTo>
                    <a:pt x="774191" y="1524"/>
                  </a:lnTo>
                </a:path>
                <a:path w="2746375" h="1905">
                  <a:moveTo>
                    <a:pt x="993648" y="1524"/>
                  </a:moveTo>
                  <a:lnTo>
                    <a:pt x="2746248" y="1524"/>
                  </a:lnTo>
                </a:path>
              </a:pathLst>
            </a:custGeom>
            <a:ln w="3175">
              <a:solidFill>
                <a:srgbClr val="A7A7A7"/>
              </a:solidFill>
            </a:ln>
          </p:spPr>
          <p:txBody>
            <a:bodyPr wrap="square" lIns="0" tIns="0" rIns="0" bIns="0" rtlCol="0"/>
            <a:lstStyle/>
            <a:p>
              <a:endParaRPr/>
            </a:p>
          </p:txBody>
        </p:sp>
        <p:sp>
          <p:nvSpPr>
            <p:cNvPr id="37" name="object 36"/>
            <p:cNvSpPr/>
            <p:nvPr/>
          </p:nvSpPr>
          <p:spPr>
            <a:xfrm>
              <a:off x="3121152" y="2529077"/>
              <a:ext cx="4401820" cy="0"/>
            </a:xfrm>
            <a:custGeom>
              <a:avLst/>
              <a:gdLst/>
              <a:ahLst/>
              <a:cxnLst/>
              <a:rect l="l" t="t" r="r" b="b"/>
              <a:pathLst>
                <a:path w="4401820">
                  <a:moveTo>
                    <a:pt x="0" y="0"/>
                  </a:moveTo>
                  <a:lnTo>
                    <a:pt x="338327" y="0"/>
                  </a:lnTo>
                </a:path>
                <a:path w="4401820">
                  <a:moveTo>
                    <a:pt x="771143" y="0"/>
                  </a:moveTo>
                  <a:lnTo>
                    <a:pt x="1103376" y="0"/>
                  </a:lnTo>
                </a:path>
                <a:path w="4401820">
                  <a:moveTo>
                    <a:pt x="1655064" y="0"/>
                  </a:moveTo>
                  <a:lnTo>
                    <a:pt x="2429256" y="0"/>
                  </a:lnTo>
                </a:path>
                <a:path w="4401820">
                  <a:moveTo>
                    <a:pt x="2648712" y="0"/>
                  </a:moveTo>
                  <a:lnTo>
                    <a:pt x="2980944" y="0"/>
                  </a:lnTo>
                </a:path>
                <a:path w="4401820">
                  <a:moveTo>
                    <a:pt x="3535679" y="0"/>
                  </a:moveTo>
                  <a:lnTo>
                    <a:pt x="4401312" y="0"/>
                  </a:lnTo>
                </a:path>
              </a:pathLst>
            </a:custGeom>
            <a:ln w="4572">
              <a:solidFill>
                <a:srgbClr val="A7A7A7"/>
              </a:solidFill>
            </a:ln>
          </p:spPr>
          <p:txBody>
            <a:bodyPr wrap="square" lIns="0" tIns="0" rIns="0" bIns="0" rtlCol="0"/>
            <a:lstStyle/>
            <a:p>
              <a:endParaRPr/>
            </a:p>
          </p:txBody>
        </p:sp>
        <p:sp>
          <p:nvSpPr>
            <p:cNvPr id="38" name="object 37"/>
            <p:cNvSpPr/>
            <p:nvPr/>
          </p:nvSpPr>
          <p:spPr>
            <a:xfrm>
              <a:off x="2569464" y="2602991"/>
              <a:ext cx="109855" cy="0"/>
            </a:xfrm>
            <a:custGeom>
              <a:avLst/>
              <a:gdLst/>
              <a:ahLst/>
              <a:cxnLst/>
              <a:rect l="l" t="t" r="r" b="b"/>
              <a:pathLst>
                <a:path w="109855">
                  <a:moveTo>
                    <a:pt x="0" y="0"/>
                  </a:moveTo>
                  <a:lnTo>
                    <a:pt x="109728" y="0"/>
                  </a:lnTo>
                </a:path>
              </a:pathLst>
            </a:custGeom>
            <a:ln w="9144">
              <a:solidFill>
                <a:srgbClr val="A7A7A7"/>
              </a:solidFill>
            </a:ln>
          </p:spPr>
          <p:txBody>
            <a:bodyPr wrap="square" lIns="0" tIns="0" rIns="0" bIns="0" rtlCol="0"/>
            <a:lstStyle/>
            <a:p>
              <a:endParaRPr/>
            </a:p>
          </p:txBody>
        </p:sp>
        <p:sp>
          <p:nvSpPr>
            <p:cNvPr id="39" name="object 38"/>
            <p:cNvSpPr/>
            <p:nvPr/>
          </p:nvSpPr>
          <p:spPr>
            <a:xfrm>
              <a:off x="3121152" y="2602229"/>
              <a:ext cx="1103630" cy="0"/>
            </a:xfrm>
            <a:custGeom>
              <a:avLst/>
              <a:gdLst/>
              <a:ahLst/>
              <a:cxnLst/>
              <a:rect l="l" t="t" r="r" b="b"/>
              <a:pathLst>
                <a:path w="1103629">
                  <a:moveTo>
                    <a:pt x="0" y="0"/>
                  </a:moveTo>
                  <a:lnTo>
                    <a:pt x="1103376" y="0"/>
                  </a:lnTo>
                </a:path>
              </a:pathLst>
            </a:custGeom>
            <a:ln w="7620">
              <a:solidFill>
                <a:srgbClr val="A7A7A7"/>
              </a:solidFill>
            </a:ln>
          </p:spPr>
          <p:txBody>
            <a:bodyPr wrap="square" lIns="0" tIns="0" rIns="0" bIns="0" rtlCol="0"/>
            <a:lstStyle/>
            <a:p>
              <a:endParaRPr/>
            </a:p>
          </p:txBody>
        </p:sp>
        <p:sp>
          <p:nvSpPr>
            <p:cNvPr id="40" name="object 39"/>
            <p:cNvSpPr/>
            <p:nvPr/>
          </p:nvSpPr>
          <p:spPr>
            <a:xfrm>
              <a:off x="4776216" y="2599181"/>
              <a:ext cx="1325880" cy="3810"/>
            </a:xfrm>
            <a:custGeom>
              <a:avLst/>
              <a:gdLst/>
              <a:ahLst/>
              <a:cxnLst/>
              <a:rect l="l" t="t" r="r" b="b"/>
              <a:pathLst>
                <a:path w="1325879" h="3810">
                  <a:moveTo>
                    <a:pt x="0" y="0"/>
                  </a:moveTo>
                  <a:lnTo>
                    <a:pt x="1325880" y="0"/>
                  </a:lnTo>
                </a:path>
                <a:path w="1325879" h="3810">
                  <a:moveTo>
                    <a:pt x="0" y="3810"/>
                  </a:moveTo>
                  <a:lnTo>
                    <a:pt x="1325880" y="3810"/>
                  </a:lnTo>
                </a:path>
              </a:pathLst>
            </a:custGeom>
            <a:ln w="3175">
              <a:solidFill>
                <a:srgbClr val="A7A7A7"/>
              </a:solidFill>
            </a:ln>
          </p:spPr>
          <p:txBody>
            <a:bodyPr wrap="square" lIns="0" tIns="0" rIns="0" bIns="0" rtlCol="0"/>
            <a:lstStyle/>
            <a:p>
              <a:endParaRPr/>
            </a:p>
          </p:txBody>
        </p:sp>
        <p:sp>
          <p:nvSpPr>
            <p:cNvPr id="41" name="object 40"/>
            <p:cNvSpPr/>
            <p:nvPr/>
          </p:nvSpPr>
          <p:spPr>
            <a:xfrm>
              <a:off x="6656832" y="2602229"/>
              <a:ext cx="866140" cy="0"/>
            </a:xfrm>
            <a:custGeom>
              <a:avLst/>
              <a:gdLst/>
              <a:ahLst/>
              <a:cxnLst/>
              <a:rect l="l" t="t" r="r" b="b"/>
              <a:pathLst>
                <a:path w="866140">
                  <a:moveTo>
                    <a:pt x="0" y="0"/>
                  </a:moveTo>
                  <a:lnTo>
                    <a:pt x="865632" y="0"/>
                  </a:lnTo>
                </a:path>
              </a:pathLst>
            </a:custGeom>
            <a:ln w="7620">
              <a:solidFill>
                <a:srgbClr val="A7A7A7"/>
              </a:solidFill>
            </a:ln>
          </p:spPr>
          <p:txBody>
            <a:bodyPr wrap="square" lIns="0" tIns="0" rIns="0" bIns="0" rtlCol="0"/>
            <a:lstStyle/>
            <a:p>
              <a:endParaRPr/>
            </a:p>
          </p:txBody>
        </p:sp>
        <p:sp>
          <p:nvSpPr>
            <p:cNvPr id="42" name="object 41"/>
            <p:cNvSpPr/>
            <p:nvPr/>
          </p:nvSpPr>
          <p:spPr>
            <a:xfrm>
              <a:off x="3121152" y="2604515"/>
              <a:ext cx="4401820" cy="3810"/>
            </a:xfrm>
            <a:custGeom>
              <a:avLst/>
              <a:gdLst/>
              <a:ahLst/>
              <a:cxnLst/>
              <a:rect l="l" t="t" r="r" b="b"/>
              <a:pathLst>
                <a:path w="4401820" h="3810">
                  <a:moveTo>
                    <a:pt x="0" y="0"/>
                  </a:moveTo>
                  <a:lnTo>
                    <a:pt x="2980944" y="0"/>
                  </a:lnTo>
                </a:path>
                <a:path w="4401820" h="3810">
                  <a:moveTo>
                    <a:pt x="3535679" y="0"/>
                  </a:moveTo>
                  <a:lnTo>
                    <a:pt x="4401312" y="0"/>
                  </a:lnTo>
                </a:path>
                <a:path w="4401820" h="3810">
                  <a:moveTo>
                    <a:pt x="0" y="3810"/>
                  </a:moveTo>
                  <a:lnTo>
                    <a:pt x="4401312" y="3810"/>
                  </a:lnTo>
                </a:path>
              </a:pathLst>
            </a:custGeom>
            <a:ln w="3175">
              <a:solidFill>
                <a:srgbClr val="A7A7A7"/>
              </a:solidFill>
            </a:ln>
          </p:spPr>
          <p:txBody>
            <a:bodyPr wrap="square" lIns="0" tIns="0" rIns="0" bIns="0" rtlCol="0"/>
            <a:lstStyle/>
            <a:p>
              <a:endParaRPr/>
            </a:p>
          </p:txBody>
        </p:sp>
        <p:sp>
          <p:nvSpPr>
            <p:cNvPr id="43" name="object 42"/>
            <p:cNvSpPr/>
            <p:nvPr/>
          </p:nvSpPr>
          <p:spPr>
            <a:xfrm>
              <a:off x="2569464" y="2682239"/>
              <a:ext cx="4959350" cy="152400"/>
            </a:xfrm>
            <a:custGeom>
              <a:avLst/>
              <a:gdLst/>
              <a:ahLst/>
              <a:cxnLst/>
              <a:rect l="l" t="t" r="r" b="b"/>
              <a:pathLst>
                <a:path w="4959350" h="152400">
                  <a:moveTo>
                    <a:pt x="0" y="0"/>
                  </a:moveTo>
                  <a:lnTo>
                    <a:pt x="4953000" y="0"/>
                  </a:lnTo>
                </a:path>
                <a:path w="4959350" h="152400">
                  <a:moveTo>
                    <a:pt x="6096" y="76200"/>
                  </a:moveTo>
                  <a:lnTo>
                    <a:pt x="4959095" y="76200"/>
                  </a:lnTo>
                </a:path>
                <a:path w="4959350" h="152400">
                  <a:moveTo>
                    <a:pt x="0" y="152400"/>
                  </a:moveTo>
                  <a:lnTo>
                    <a:pt x="4953000" y="152400"/>
                  </a:lnTo>
                </a:path>
              </a:pathLst>
            </a:custGeom>
            <a:ln w="9144">
              <a:solidFill>
                <a:srgbClr val="A7A7A7"/>
              </a:solidFill>
            </a:ln>
          </p:spPr>
          <p:txBody>
            <a:bodyPr wrap="square" lIns="0" tIns="0" rIns="0" bIns="0" rtlCol="0"/>
            <a:lstStyle/>
            <a:p>
              <a:endParaRPr/>
            </a:p>
          </p:txBody>
        </p:sp>
        <p:sp>
          <p:nvSpPr>
            <p:cNvPr id="44" name="object 43"/>
            <p:cNvSpPr/>
            <p:nvPr/>
          </p:nvSpPr>
          <p:spPr>
            <a:xfrm>
              <a:off x="2569464" y="2913125"/>
              <a:ext cx="4953000" cy="5080"/>
            </a:xfrm>
            <a:custGeom>
              <a:avLst/>
              <a:gdLst/>
              <a:ahLst/>
              <a:cxnLst/>
              <a:rect l="l" t="t" r="r" b="b"/>
              <a:pathLst>
                <a:path w="4953000" h="5080">
                  <a:moveTo>
                    <a:pt x="0" y="4572"/>
                  </a:moveTo>
                  <a:lnTo>
                    <a:pt x="115824" y="4572"/>
                  </a:lnTo>
                </a:path>
                <a:path w="4953000" h="5080">
                  <a:moveTo>
                    <a:pt x="545592" y="4572"/>
                  </a:moveTo>
                  <a:lnTo>
                    <a:pt x="1207008" y="4572"/>
                  </a:lnTo>
                </a:path>
                <a:path w="4953000" h="5080">
                  <a:moveTo>
                    <a:pt x="1655064" y="4572"/>
                  </a:moveTo>
                  <a:lnTo>
                    <a:pt x="2097024" y="4572"/>
                  </a:lnTo>
                </a:path>
                <a:path w="4953000" h="5080">
                  <a:moveTo>
                    <a:pt x="2657855" y="4572"/>
                  </a:moveTo>
                  <a:lnTo>
                    <a:pt x="3090672" y="4572"/>
                  </a:lnTo>
                </a:path>
                <a:path w="4953000" h="5080">
                  <a:moveTo>
                    <a:pt x="3749040" y="4572"/>
                  </a:moveTo>
                  <a:lnTo>
                    <a:pt x="4084319" y="4572"/>
                  </a:lnTo>
                </a:path>
                <a:path w="4953000" h="5080">
                  <a:moveTo>
                    <a:pt x="4864608" y="4572"/>
                  </a:moveTo>
                  <a:lnTo>
                    <a:pt x="4953000" y="4572"/>
                  </a:lnTo>
                </a:path>
                <a:path w="4953000" h="5080">
                  <a:moveTo>
                    <a:pt x="0" y="0"/>
                  </a:moveTo>
                  <a:lnTo>
                    <a:pt x="3090672" y="0"/>
                  </a:lnTo>
                </a:path>
                <a:path w="4953000" h="5080">
                  <a:moveTo>
                    <a:pt x="3749040" y="0"/>
                  </a:moveTo>
                  <a:lnTo>
                    <a:pt x="4953000" y="0"/>
                  </a:lnTo>
                </a:path>
              </a:pathLst>
            </a:custGeom>
            <a:ln w="3175">
              <a:solidFill>
                <a:srgbClr val="A7A7A7"/>
              </a:solidFill>
            </a:ln>
          </p:spPr>
          <p:txBody>
            <a:bodyPr wrap="square" lIns="0" tIns="0" rIns="0" bIns="0" rtlCol="0"/>
            <a:lstStyle/>
            <a:p>
              <a:endParaRPr/>
            </a:p>
          </p:txBody>
        </p:sp>
        <p:sp>
          <p:nvSpPr>
            <p:cNvPr id="45" name="object 44"/>
            <p:cNvSpPr/>
            <p:nvPr/>
          </p:nvSpPr>
          <p:spPr>
            <a:xfrm>
              <a:off x="2569464" y="2986277"/>
              <a:ext cx="1103630" cy="2540"/>
            </a:xfrm>
            <a:custGeom>
              <a:avLst/>
              <a:gdLst/>
              <a:ahLst/>
              <a:cxnLst/>
              <a:rect l="l" t="t" r="r" b="b"/>
              <a:pathLst>
                <a:path w="1103629" h="2539">
                  <a:moveTo>
                    <a:pt x="0" y="2286"/>
                  </a:moveTo>
                  <a:lnTo>
                    <a:pt x="1103376" y="2286"/>
                  </a:lnTo>
                </a:path>
                <a:path w="1103629" h="2539">
                  <a:moveTo>
                    <a:pt x="0" y="0"/>
                  </a:moveTo>
                  <a:lnTo>
                    <a:pt x="1103376" y="0"/>
                  </a:lnTo>
                </a:path>
              </a:pathLst>
            </a:custGeom>
            <a:ln w="3175">
              <a:solidFill>
                <a:srgbClr val="A7A7A7"/>
              </a:solidFill>
            </a:ln>
          </p:spPr>
          <p:txBody>
            <a:bodyPr wrap="square" lIns="0" tIns="0" rIns="0" bIns="0" rtlCol="0"/>
            <a:lstStyle/>
            <a:p>
              <a:endParaRPr/>
            </a:p>
          </p:txBody>
        </p:sp>
        <p:sp>
          <p:nvSpPr>
            <p:cNvPr id="46" name="object 45"/>
            <p:cNvSpPr/>
            <p:nvPr/>
          </p:nvSpPr>
          <p:spPr>
            <a:xfrm>
              <a:off x="2569464" y="2992373"/>
              <a:ext cx="1103630" cy="0"/>
            </a:xfrm>
            <a:custGeom>
              <a:avLst/>
              <a:gdLst/>
              <a:ahLst/>
              <a:cxnLst/>
              <a:rect l="l" t="t" r="r" b="b"/>
              <a:pathLst>
                <a:path w="1103629">
                  <a:moveTo>
                    <a:pt x="0" y="0"/>
                  </a:moveTo>
                  <a:lnTo>
                    <a:pt x="115824" y="0"/>
                  </a:lnTo>
                </a:path>
                <a:path w="1103629">
                  <a:moveTo>
                    <a:pt x="219456" y="0"/>
                  </a:moveTo>
                  <a:lnTo>
                    <a:pt x="448056" y="0"/>
                  </a:lnTo>
                </a:path>
                <a:path w="1103629">
                  <a:moveTo>
                    <a:pt x="545592" y="0"/>
                  </a:moveTo>
                  <a:lnTo>
                    <a:pt x="1103376" y="0"/>
                  </a:lnTo>
                </a:path>
              </a:pathLst>
            </a:custGeom>
            <a:ln w="4572">
              <a:solidFill>
                <a:srgbClr val="A7A7A7"/>
              </a:solidFill>
            </a:ln>
          </p:spPr>
          <p:txBody>
            <a:bodyPr wrap="square" lIns="0" tIns="0" rIns="0" bIns="0" rtlCol="0"/>
            <a:lstStyle/>
            <a:p>
              <a:endParaRPr/>
            </a:p>
          </p:txBody>
        </p:sp>
        <p:sp>
          <p:nvSpPr>
            <p:cNvPr id="47" name="object 46"/>
            <p:cNvSpPr/>
            <p:nvPr/>
          </p:nvSpPr>
          <p:spPr>
            <a:xfrm>
              <a:off x="4224527" y="2990087"/>
              <a:ext cx="878205" cy="0"/>
            </a:xfrm>
            <a:custGeom>
              <a:avLst/>
              <a:gdLst/>
              <a:ahLst/>
              <a:cxnLst/>
              <a:rect l="l" t="t" r="r" b="b"/>
              <a:pathLst>
                <a:path w="878204">
                  <a:moveTo>
                    <a:pt x="0" y="0"/>
                  </a:moveTo>
                  <a:lnTo>
                    <a:pt x="441960" y="0"/>
                  </a:lnTo>
                </a:path>
                <a:path w="878204">
                  <a:moveTo>
                    <a:pt x="557784" y="0"/>
                  </a:moveTo>
                  <a:lnTo>
                    <a:pt x="877824" y="0"/>
                  </a:lnTo>
                </a:path>
              </a:pathLst>
            </a:custGeom>
            <a:ln w="9144">
              <a:solidFill>
                <a:srgbClr val="A7A7A7"/>
              </a:solidFill>
            </a:ln>
          </p:spPr>
          <p:txBody>
            <a:bodyPr wrap="square" lIns="0" tIns="0" rIns="0" bIns="0" rtlCol="0"/>
            <a:lstStyle/>
            <a:p>
              <a:endParaRPr/>
            </a:p>
          </p:txBody>
        </p:sp>
        <p:sp>
          <p:nvSpPr>
            <p:cNvPr id="48" name="object 47"/>
            <p:cNvSpPr/>
            <p:nvPr/>
          </p:nvSpPr>
          <p:spPr>
            <a:xfrm>
              <a:off x="5227320" y="2989325"/>
              <a:ext cx="1430020" cy="0"/>
            </a:xfrm>
            <a:custGeom>
              <a:avLst/>
              <a:gdLst/>
              <a:ahLst/>
              <a:cxnLst/>
              <a:rect l="l" t="t" r="r" b="b"/>
              <a:pathLst>
                <a:path w="1430020">
                  <a:moveTo>
                    <a:pt x="0" y="0"/>
                  </a:moveTo>
                  <a:lnTo>
                    <a:pt x="987552" y="0"/>
                  </a:lnTo>
                </a:path>
                <a:path w="1430020">
                  <a:moveTo>
                    <a:pt x="1091184" y="0"/>
                  </a:moveTo>
                  <a:lnTo>
                    <a:pt x="1429512" y="0"/>
                  </a:lnTo>
                </a:path>
              </a:pathLst>
            </a:custGeom>
            <a:ln w="7620">
              <a:solidFill>
                <a:srgbClr val="A7A7A7"/>
              </a:solidFill>
            </a:ln>
          </p:spPr>
          <p:txBody>
            <a:bodyPr wrap="square" lIns="0" tIns="0" rIns="0" bIns="0" rtlCol="0"/>
            <a:lstStyle/>
            <a:p>
              <a:endParaRPr/>
            </a:p>
          </p:txBody>
        </p:sp>
        <p:sp>
          <p:nvSpPr>
            <p:cNvPr id="49" name="object 48"/>
            <p:cNvSpPr/>
            <p:nvPr/>
          </p:nvSpPr>
          <p:spPr>
            <a:xfrm>
              <a:off x="5227320" y="2987801"/>
              <a:ext cx="2295525" cy="7620"/>
            </a:xfrm>
            <a:custGeom>
              <a:avLst/>
              <a:gdLst/>
              <a:ahLst/>
              <a:cxnLst/>
              <a:rect l="l" t="t" r="r" b="b"/>
              <a:pathLst>
                <a:path w="2295525" h="7619">
                  <a:moveTo>
                    <a:pt x="1536191" y="0"/>
                  </a:moveTo>
                  <a:lnTo>
                    <a:pt x="2087880" y="0"/>
                  </a:lnTo>
                </a:path>
                <a:path w="2295525" h="7619">
                  <a:moveTo>
                    <a:pt x="2206752" y="0"/>
                  </a:moveTo>
                  <a:lnTo>
                    <a:pt x="2295144" y="0"/>
                  </a:lnTo>
                </a:path>
                <a:path w="2295525" h="7619">
                  <a:moveTo>
                    <a:pt x="1536191" y="3810"/>
                  </a:moveTo>
                  <a:lnTo>
                    <a:pt x="2087880" y="3810"/>
                  </a:lnTo>
                </a:path>
                <a:path w="2295525" h="7619">
                  <a:moveTo>
                    <a:pt x="2206752" y="3810"/>
                  </a:moveTo>
                  <a:lnTo>
                    <a:pt x="2295144" y="3810"/>
                  </a:lnTo>
                </a:path>
                <a:path w="2295525" h="7619">
                  <a:moveTo>
                    <a:pt x="0" y="7620"/>
                  </a:moveTo>
                  <a:lnTo>
                    <a:pt x="987552" y="7620"/>
                  </a:lnTo>
                </a:path>
                <a:path w="2295525" h="7619">
                  <a:moveTo>
                    <a:pt x="1091184" y="7620"/>
                  </a:moveTo>
                  <a:lnTo>
                    <a:pt x="1429512" y="7620"/>
                  </a:lnTo>
                </a:path>
                <a:path w="2295525" h="7619">
                  <a:moveTo>
                    <a:pt x="1536191" y="7620"/>
                  </a:moveTo>
                  <a:lnTo>
                    <a:pt x="2087880" y="7620"/>
                  </a:lnTo>
                </a:path>
                <a:path w="2295525" h="7619">
                  <a:moveTo>
                    <a:pt x="2206752" y="7620"/>
                  </a:moveTo>
                  <a:lnTo>
                    <a:pt x="2295144" y="7620"/>
                  </a:lnTo>
                </a:path>
                <a:path w="2295525" h="7619">
                  <a:moveTo>
                    <a:pt x="0" y="3810"/>
                  </a:moveTo>
                  <a:lnTo>
                    <a:pt x="987552" y="3810"/>
                  </a:lnTo>
                </a:path>
                <a:path w="2295525" h="7619">
                  <a:moveTo>
                    <a:pt x="1091184" y="3810"/>
                  </a:moveTo>
                  <a:lnTo>
                    <a:pt x="1429512" y="3810"/>
                  </a:lnTo>
                </a:path>
              </a:pathLst>
            </a:custGeom>
            <a:ln w="4572">
              <a:solidFill>
                <a:srgbClr val="A7A7A7"/>
              </a:solidFill>
            </a:ln>
          </p:spPr>
          <p:txBody>
            <a:bodyPr wrap="square" lIns="0" tIns="0" rIns="0" bIns="0" rtlCol="0"/>
            <a:lstStyle/>
            <a:p>
              <a:endParaRPr/>
            </a:p>
          </p:txBody>
        </p:sp>
        <p:sp>
          <p:nvSpPr>
            <p:cNvPr id="50" name="object 49"/>
            <p:cNvSpPr/>
            <p:nvPr/>
          </p:nvSpPr>
          <p:spPr>
            <a:xfrm>
              <a:off x="6763512" y="2989706"/>
              <a:ext cx="759460" cy="2540"/>
            </a:xfrm>
            <a:custGeom>
              <a:avLst/>
              <a:gdLst/>
              <a:ahLst/>
              <a:cxnLst/>
              <a:rect l="l" t="t" r="r" b="b"/>
              <a:pathLst>
                <a:path w="759459" h="2539">
                  <a:moveTo>
                    <a:pt x="0" y="0"/>
                  </a:moveTo>
                  <a:lnTo>
                    <a:pt x="551688" y="0"/>
                  </a:lnTo>
                </a:path>
                <a:path w="759459" h="2539">
                  <a:moveTo>
                    <a:pt x="670560" y="0"/>
                  </a:moveTo>
                  <a:lnTo>
                    <a:pt x="758952" y="0"/>
                  </a:lnTo>
                </a:path>
                <a:path w="759459" h="2539">
                  <a:moveTo>
                    <a:pt x="0" y="2286"/>
                  </a:moveTo>
                  <a:lnTo>
                    <a:pt x="551688" y="2286"/>
                  </a:lnTo>
                </a:path>
                <a:path w="759459" h="2539">
                  <a:moveTo>
                    <a:pt x="670560" y="2286"/>
                  </a:moveTo>
                  <a:lnTo>
                    <a:pt x="758952" y="2286"/>
                  </a:lnTo>
                </a:path>
              </a:pathLst>
            </a:custGeom>
            <a:ln w="3175">
              <a:solidFill>
                <a:srgbClr val="A7A7A7"/>
              </a:solidFill>
            </a:ln>
          </p:spPr>
          <p:txBody>
            <a:bodyPr wrap="square" lIns="0" tIns="0" rIns="0" bIns="0" rtlCol="0"/>
            <a:lstStyle/>
            <a:p>
              <a:endParaRPr/>
            </a:p>
          </p:txBody>
        </p:sp>
        <p:sp>
          <p:nvSpPr>
            <p:cNvPr id="51" name="object 50"/>
            <p:cNvSpPr/>
            <p:nvPr/>
          </p:nvSpPr>
          <p:spPr>
            <a:xfrm>
              <a:off x="2569464" y="3069335"/>
              <a:ext cx="4953000" cy="0"/>
            </a:xfrm>
            <a:custGeom>
              <a:avLst/>
              <a:gdLst/>
              <a:ahLst/>
              <a:cxnLst/>
              <a:rect l="l" t="t" r="r" b="b"/>
              <a:pathLst>
                <a:path w="4953000">
                  <a:moveTo>
                    <a:pt x="0" y="0"/>
                  </a:moveTo>
                  <a:lnTo>
                    <a:pt x="115824" y="0"/>
                  </a:lnTo>
                </a:path>
                <a:path w="4953000">
                  <a:moveTo>
                    <a:pt x="219456" y="0"/>
                  </a:moveTo>
                  <a:lnTo>
                    <a:pt x="448056" y="0"/>
                  </a:lnTo>
                </a:path>
                <a:path w="4953000">
                  <a:moveTo>
                    <a:pt x="545592" y="0"/>
                  </a:moveTo>
                  <a:lnTo>
                    <a:pt x="1103376" y="0"/>
                  </a:lnTo>
                </a:path>
                <a:path w="4953000">
                  <a:moveTo>
                    <a:pt x="1216152" y="0"/>
                  </a:moveTo>
                  <a:lnTo>
                    <a:pt x="1551432" y="0"/>
                  </a:lnTo>
                </a:path>
                <a:path w="4953000">
                  <a:moveTo>
                    <a:pt x="1652016" y="0"/>
                  </a:moveTo>
                  <a:lnTo>
                    <a:pt x="2097024" y="0"/>
                  </a:lnTo>
                </a:path>
                <a:path w="4953000">
                  <a:moveTo>
                    <a:pt x="2212848" y="0"/>
                  </a:moveTo>
                  <a:lnTo>
                    <a:pt x="2532888" y="0"/>
                  </a:lnTo>
                </a:path>
                <a:path w="4953000">
                  <a:moveTo>
                    <a:pt x="2657855" y="0"/>
                  </a:moveTo>
                  <a:lnTo>
                    <a:pt x="3090672" y="0"/>
                  </a:lnTo>
                </a:path>
                <a:path w="4953000">
                  <a:moveTo>
                    <a:pt x="3200400" y="0"/>
                  </a:moveTo>
                  <a:lnTo>
                    <a:pt x="3645408" y="0"/>
                  </a:lnTo>
                </a:path>
                <a:path w="4953000">
                  <a:moveTo>
                    <a:pt x="3749040" y="0"/>
                  </a:moveTo>
                  <a:lnTo>
                    <a:pt x="4087367" y="0"/>
                  </a:lnTo>
                </a:path>
                <a:path w="4953000">
                  <a:moveTo>
                    <a:pt x="4194047" y="0"/>
                  </a:moveTo>
                  <a:lnTo>
                    <a:pt x="4745736" y="0"/>
                  </a:lnTo>
                </a:path>
                <a:path w="4953000">
                  <a:moveTo>
                    <a:pt x="4864608" y="0"/>
                  </a:moveTo>
                  <a:lnTo>
                    <a:pt x="4953000" y="0"/>
                  </a:lnTo>
                </a:path>
              </a:pathLst>
            </a:custGeom>
            <a:ln w="9144">
              <a:solidFill>
                <a:srgbClr val="A7A7A7"/>
              </a:solidFill>
            </a:ln>
          </p:spPr>
          <p:txBody>
            <a:bodyPr wrap="square" lIns="0" tIns="0" rIns="0" bIns="0" rtlCol="0"/>
            <a:lstStyle/>
            <a:p>
              <a:endParaRPr/>
            </a:p>
          </p:txBody>
        </p:sp>
        <p:sp>
          <p:nvSpPr>
            <p:cNvPr id="52" name="object 51"/>
            <p:cNvSpPr/>
            <p:nvPr/>
          </p:nvSpPr>
          <p:spPr>
            <a:xfrm>
              <a:off x="2569464" y="3141725"/>
              <a:ext cx="4953000" cy="5080"/>
            </a:xfrm>
            <a:custGeom>
              <a:avLst/>
              <a:gdLst/>
              <a:ahLst/>
              <a:cxnLst/>
              <a:rect l="l" t="t" r="r" b="b"/>
              <a:pathLst>
                <a:path w="4953000" h="5080">
                  <a:moveTo>
                    <a:pt x="0" y="0"/>
                  </a:moveTo>
                  <a:lnTo>
                    <a:pt x="115824" y="0"/>
                  </a:lnTo>
                </a:path>
                <a:path w="4953000" h="5080">
                  <a:moveTo>
                    <a:pt x="219456" y="0"/>
                  </a:moveTo>
                  <a:lnTo>
                    <a:pt x="448056" y="0"/>
                  </a:lnTo>
                </a:path>
                <a:path w="4953000" h="5080">
                  <a:moveTo>
                    <a:pt x="545592" y="0"/>
                  </a:moveTo>
                  <a:lnTo>
                    <a:pt x="1551432" y="0"/>
                  </a:lnTo>
                </a:path>
                <a:path w="4953000" h="5080">
                  <a:moveTo>
                    <a:pt x="1652016" y="0"/>
                  </a:moveTo>
                  <a:lnTo>
                    <a:pt x="2097024" y="0"/>
                  </a:lnTo>
                </a:path>
                <a:path w="4953000" h="5080">
                  <a:moveTo>
                    <a:pt x="2212848" y="0"/>
                  </a:moveTo>
                  <a:lnTo>
                    <a:pt x="2532888" y="0"/>
                  </a:lnTo>
                </a:path>
                <a:path w="4953000" h="5080">
                  <a:moveTo>
                    <a:pt x="2657855" y="0"/>
                  </a:moveTo>
                  <a:lnTo>
                    <a:pt x="3090672" y="0"/>
                  </a:lnTo>
                </a:path>
                <a:path w="4953000" h="5080">
                  <a:moveTo>
                    <a:pt x="3200400" y="0"/>
                  </a:moveTo>
                  <a:lnTo>
                    <a:pt x="3645408" y="0"/>
                  </a:lnTo>
                </a:path>
                <a:path w="4953000" h="5080">
                  <a:moveTo>
                    <a:pt x="3749040" y="0"/>
                  </a:moveTo>
                  <a:lnTo>
                    <a:pt x="4087367" y="0"/>
                  </a:lnTo>
                </a:path>
                <a:path w="4953000" h="5080">
                  <a:moveTo>
                    <a:pt x="4194047" y="0"/>
                  </a:moveTo>
                  <a:lnTo>
                    <a:pt x="4745736" y="0"/>
                  </a:lnTo>
                </a:path>
                <a:path w="4953000" h="5080">
                  <a:moveTo>
                    <a:pt x="4864608" y="0"/>
                  </a:moveTo>
                  <a:lnTo>
                    <a:pt x="4953000" y="0"/>
                  </a:lnTo>
                </a:path>
                <a:path w="4953000" h="5080">
                  <a:moveTo>
                    <a:pt x="0" y="4572"/>
                  </a:moveTo>
                  <a:lnTo>
                    <a:pt x="115824" y="4572"/>
                  </a:lnTo>
                </a:path>
                <a:path w="4953000" h="5080">
                  <a:moveTo>
                    <a:pt x="219456" y="4572"/>
                  </a:moveTo>
                  <a:lnTo>
                    <a:pt x="448056" y="4572"/>
                  </a:lnTo>
                </a:path>
                <a:path w="4953000" h="5080">
                  <a:moveTo>
                    <a:pt x="545592" y="4572"/>
                  </a:moveTo>
                  <a:lnTo>
                    <a:pt x="1551432" y="4572"/>
                  </a:lnTo>
                </a:path>
                <a:path w="4953000" h="5080">
                  <a:moveTo>
                    <a:pt x="1652016" y="4572"/>
                  </a:moveTo>
                  <a:lnTo>
                    <a:pt x="2097024" y="4572"/>
                  </a:lnTo>
                </a:path>
                <a:path w="4953000" h="5080">
                  <a:moveTo>
                    <a:pt x="2212848" y="4572"/>
                  </a:moveTo>
                  <a:lnTo>
                    <a:pt x="2532888" y="4572"/>
                  </a:lnTo>
                </a:path>
                <a:path w="4953000" h="5080">
                  <a:moveTo>
                    <a:pt x="2657855" y="4572"/>
                  </a:moveTo>
                  <a:lnTo>
                    <a:pt x="3090672" y="4572"/>
                  </a:lnTo>
                </a:path>
                <a:path w="4953000" h="5080">
                  <a:moveTo>
                    <a:pt x="3200400" y="4572"/>
                  </a:moveTo>
                  <a:lnTo>
                    <a:pt x="3645408" y="4572"/>
                  </a:lnTo>
                </a:path>
                <a:path w="4953000" h="5080">
                  <a:moveTo>
                    <a:pt x="3749040" y="4572"/>
                  </a:moveTo>
                  <a:lnTo>
                    <a:pt x="4087367" y="4572"/>
                  </a:lnTo>
                </a:path>
                <a:path w="4953000" h="5080">
                  <a:moveTo>
                    <a:pt x="4194047" y="4572"/>
                  </a:moveTo>
                  <a:lnTo>
                    <a:pt x="4745736" y="4572"/>
                  </a:lnTo>
                </a:path>
                <a:path w="4953000" h="5080">
                  <a:moveTo>
                    <a:pt x="4864608" y="4572"/>
                  </a:moveTo>
                  <a:lnTo>
                    <a:pt x="4953000" y="4572"/>
                  </a:lnTo>
                </a:path>
              </a:pathLst>
            </a:custGeom>
            <a:ln w="3175">
              <a:solidFill>
                <a:srgbClr val="A7A7A7"/>
              </a:solidFill>
            </a:ln>
          </p:spPr>
          <p:txBody>
            <a:bodyPr wrap="square" lIns="0" tIns="0" rIns="0" bIns="0" rtlCol="0"/>
            <a:lstStyle/>
            <a:p>
              <a:endParaRPr/>
            </a:p>
          </p:txBody>
        </p:sp>
        <p:sp>
          <p:nvSpPr>
            <p:cNvPr id="53" name="object 52"/>
            <p:cNvSpPr/>
            <p:nvPr/>
          </p:nvSpPr>
          <p:spPr>
            <a:xfrm>
              <a:off x="2569464" y="3221735"/>
              <a:ext cx="4953000" cy="0"/>
            </a:xfrm>
            <a:custGeom>
              <a:avLst/>
              <a:gdLst/>
              <a:ahLst/>
              <a:cxnLst/>
              <a:rect l="l" t="t" r="r" b="b"/>
              <a:pathLst>
                <a:path w="4953000">
                  <a:moveTo>
                    <a:pt x="0" y="0"/>
                  </a:moveTo>
                  <a:lnTo>
                    <a:pt x="115824" y="0"/>
                  </a:lnTo>
                </a:path>
                <a:path w="4953000">
                  <a:moveTo>
                    <a:pt x="219456" y="0"/>
                  </a:moveTo>
                  <a:lnTo>
                    <a:pt x="1551432" y="0"/>
                  </a:lnTo>
                </a:path>
                <a:path w="4953000">
                  <a:moveTo>
                    <a:pt x="1652016" y="0"/>
                  </a:moveTo>
                  <a:lnTo>
                    <a:pt x="2097024" y="0"/>
                  </a:lnTo>
                </a:path>
                <a:path w="4953000">
                  <a:moveTo>
                    <a:pt x="2212848" y="0"/>
                  </a:moveTo>
                  <a:lnTo>
                    <a:pt x="2532888" y="0"/>
                  </a:lnTo>
                </a:path>
                <a:path w="4953000">
                  <a:moveTo>
                    <a:pt x="2657855" y="0"/>
                  </a:moveTo>
                  <a:lnTo>
                    <a:pt x="3090672" y="0"/>
                  </a:lnTo>
                </a:path>
                <a:path w="4953000">
                  <a:moveTo>
                    <a:pt x="3200400" y="0"/>
                  </a:moveTo>
                  <a:lnTo>
                    <a:pt x="3645408" y="0"/>
                  </a:lnTo>
                </a:path>
                <a:path w="4953000">
                  <a:moveTo>
                    <a:pt x="3749040" y="0"/>
                  </a:moveTo>
                  <a:lnTo>
                    <a:pt x="4087367" y="0"/>
                  </a:lnTo>
                </a:path>
                <a:path w="4953000">
                  <a:moveTo>
                    <a:pt x="4194047" y="0"/>
                  </a:moveTo>
                  <a:lnTo>
                    <a:pt x="4745736" y="0"/>
                  </a:lnTo>
                </a:path>
                <a:path w="4953000">
                  <a:moveTo>
                    <a:pt x="4864608" y="0"/>
                  </a:moveTo>
                  <a:lnTo>
                    <a:pt x="4953000" y="0"/>
                  </a:lnTo>
                </a:path>
              </a:pathLst>
            </a:custGeom>
            <a:ln w="9144">
              <a:solidFill>
                <a:srgbClr val="A7A7A7"/>
              </a:solidFill>
            </a:ln>
          </p:spPr>
          <p:txBody>
            <a:bodyPr wrap="square" lIns="0" tIns="0" rIns="0" bIns="0" rtlCol="0"/>
            <a:lstStyle/>
            <a:p>
              <a:endParaRPr/>
            </a:p>
          </p:txBody>
        </p:sp>
        <p:sp>
          <p:nvSpPr>
            <p:cNvPr id="54" name="object 53"/>
            <p:cNvSpPr/>
            <p:nvPr/>
          </p:nvSpPr>
          <p:spPr>
            <a:xfrm>
              <a:off x="2569464" y="3297173"/>
              <a:ext cx="4959350" cy="81280"/>
            </a:xfrm>
            <a:custGeom>
              <a:avLst/>
              <a:gdLst/>
              <a:ahLst/>
              <a:cxnLst/>
              <a:rect l="l" t="t" r="r" b="b"/>
              <a:pathLst>
                <a:path w="4959350" h="81279">
                  <a:moveTo>
                    <a:pt x="0" y="0"/>
                  </a:moveTo>
                  <a:lnTo>
                    <a:pt x="115824" y="0"/>
                  </a:lnTo>
                </a:path>
                <a:path w="4959350" h="81279">
                  <a:moveTo>
                    <a:pt x="219456" y="0"/>
                  </a:moveTo>
                  <a:lnTo>
                    <a:pt x="1435608" y="0"/>
                  </a:lnTo>
                </a:path>
                <a:path w="4959350" h="81279">
                  <a:moveTo>
                    <a:pt x="1560576" y="0"/>
                  </a:moveTo>
                  <a:lnTo>
                    <a:pt x="2097024" y="0"/>
                  </a:lnTo>
                </a:path>
                <a:path w="4959350" h="81279">
                  <a:moveTo>
                    <a:pt x="2212848" y="0"/>
                  </a:moveTo>
                  <a:lnTo>
                    <a:pt x="2532888" y="0"/>
                  </a:lnTo>
                </a:path>
                <a:path w="4959350" h="81279">
                  <a:moveTo>
                    <a:pt x="2657855" y="0"/>
                  </a:moveTo>
                  <a:lnTo>
                    <a:pt x="3090672" y="0"/>
                  </a:lnTo>
                </a:path>
                <a:path w="4959350" h="81279">
                  <a:moveTo>
                    <a:pt x="3749040" y="0"/>
                  </a:moveTo>
                  <a:lnTo>
                    <a:pt x="4087367" y="0"/>
                  </a:lnTo>
                </a:path>
                <a:path w="4959350" h="81279">
                  <a:moveTo>
                    <a:pt x="4194047" y="0"/>
                  </a:moveTo>
                  <a:lnTo>
                    <a:pt x="4745736" y="0"/>
                  </a:lnTo>
                </a:path>
                <a:path w="4959350" h="81279">
                  <a:moveTo>
                    <a:pt x="4864608" y="0"/>
                  </a:moveTo>
                  <a:lnTo>
                    <a:pt x="4953000" y="0"/>
                  </a:lnTo>
                </a:path>
                <a:path w="4959350" h="81279">
                  <a:moveTo>
                    <a:pt x="0" y="4572"/>
                  </a:moveTo>
                  <a:lnTo>
                    <a:pt x="115824" y="4572"/>
                  </a:lnTo>
                </a:path>
                <a:path w="4959350" h="81279">
                  <a:moveTo>
                    <a:pt x="219456" y="4572"/>
                  </a:moveTo>
                  <a:lnTo>
                    <a:pt x="1435608" y="4572"/>
                  </a:lnTo>
                </a:path>
                <a:path w="4959350" h="81279">
                  <a:moveTo>
                    <a:pt x="1560576" y="4572"/>
                  </a:moveTo>
                  <a:lnTo>
                    <a:pt x="1987296" y="4572"/>
                  </a:lnTo>
                </a:path>
                <a:path w="4959350" h="81279">
                  <a:moveTo>
                    <a:pt x="2761488" y="4572"/>
                  </a:moveTo>
                  <a:lnTo>
                    <a:pt x="3090672" y="4572"/>
                  </a:lnTo>
                </a:path>
                <a:path w="4959350" h="81279">
                  <a:moveTo>
                    <a:pt x="3749040" y="4572"/>
                  </a:moveTo>
                  <a:lnTo>
                    <a:pt x="4087367" y="4572"/>
                  </a:lnTo>
                </a:path>
                <a:path w="4959350" h="81279">
                  <a:moveTo>
                    <a:pt x="4194047" y="4572"/>
                  </a:moveTo>
                  <a:lnTo>
                    <a:pt x="4745736" y="4572"/>
                  </a:lnTo>
                </a:path>
                <a:path w="4959350" h="81279">
                  <a:moveTo>
                    <a:pt x="4864608" y="4572"/>
                  </a:moveTo>
                  <a:lnTo>
                    <a:pt x="4953000" y="4572"/>
                  </a:lnTo>
                </a:path>
                <a:path w="4959350" h="81279">
                  <a:moveTo>
                    <a:pt x="6096" y="76200"/>
                  </a:moveTo>
                  <a:lnTo>
                    <a:pt x="115824" y="76200"/>
                  </a:lnTo>
                </a:path>
                <a:path w="4959350" h="81279">
                  <a:moveTo>
                    <a:pt x="219456" y="76200"/>
                  </a:moveTo>
                  <a:lnTo>
                    <a:pt x="1987296" y="76200"/>
                  </a:lnTo>
                </a:path>
                <a:path w="4959350" h="81279">
                  <a:moveTo>
                    <a:pt x="2761488" y="76200"/>
                  </a:moveTo>
                  <a:lnTo>
                    <a:pt x="3090672" y="76200"/>
                  </a:lnTo>
                </a:path>
                <a:path w="4959350" h="81279">
                  <a:moveTo>
                    <a:pt x="3749040" y="76200"/>
                  </a:moveTo>
                  <a:lnTo>
                    <a:pt x="4087367" y="76200"/>
                  </a:lnTo>
                </a:path>
                <a:path w="4959350" h="81279">
                  <a:moveTo>
                    <a:pt x="4194047" y="76200"/>
                  </a:moveTo>
                  <a:lnTo>
                    <a:pt x="4745736" y="76200"/>
                  </a:lnTo>
                </a:path>
                <a:path w="4959350" h="81279">
                  <a:moveTo>
                    <a:pt x="4864608" y="76200"/>
                  </a:moveTo>
                  <a:lnTo>
                    <a:pt x="4959095" y="76200"/>
                  </a:lnTo>
                </a:path>
                <a:path w="4959350" h="81279">
                  <a:moveTo>
                    <a:pt x="6096" y="80772"/>
                  </a:moveTo>
                  <a:lnTo>
                    <a:pt x="115824" y="80772"/>
                  </a:lnTo>
                </a:path>
                <a:path w="4959350" h="81279">
                  <a:moveTo>
                    <a:pt x="219456" y="80772"/>
                  </a:moveTo>
                  <a:lnTo>
                    <a:pt x="228600" y="80772"/>
                  </a:lnTo>
                </a:path>
                <a:path w="4959350" h="81279">
                  <a:moveTo>
                    <a:pt x="670560" y="80772"/>
                  </a:moveTo>
                  <a:lnTo>
                    <a:pt x="1987296" y="80772"/>
                  </a:lnTo>
                </a:path>
                <a:path w="4959350" h="81279">
                  <a:moveTo>
                    <a:pt x="2218944" y="80772"/>
                  </a:moveTo>
                  <a:lnTo>
                    <a:pt x="2542032" y="80772"/>
                  </a:lnTo>
                </a:path>
                <a:path w="4959350" h="81279">
                  <a:moveTo>
                    <a:pt x="2761488" y="80772"/>
                  </a:moveTo>
                  <a:lnTo>
                    <a:pt x="3535680" y="80772"/>
                  </a:lnTo>
                </a:path>
                <a:path w="4959350" h="81279">
                  <a:moveTo>
                    <a:pt x="3749040" y="80772"/>
                  </a:moveTo>
                  <a:lnTo>
                    <a:pt x="4087367" y="80772"/>
                  </a:lnTo>
                </a:path>
                <a:path w="4959350" h="81279">
                  <a:moveTo>
                    <a:pt x="4194047" y="80772"/>
                  </a:moveTo>
                  <a:lnTo>
                    <a:pt x="4745736" y="80772"/>
                  </a:lnTo>
                </a:path>
                <a:path w="4959350" h="81279">
                  <a:moveTo>
                    <a:pt x="4864608" y="80772"/>
                  </a:moveTo>
                  <a:lnTo>
                    <a:pt x="4959095" y="80772"/>
                  </a:lnTo>
                </a:path>
              </a:pathLst>
            </a:custGeom>
            <a:ln w="3175">
              <a:solidFill>
                <a:srgbClr val="A7A7A7"/>
              </a:solidFill>
            </a:ln>
          </p:spPr>
          <p:txBody>
            <a:bodyPr wrap="square" lIns="0" tIns="0" rIns="0" bIns="0" rtlCol="0"/>
            <a:lstStyle/>
            <a:p>
              <a:endParaRPr/>
            </a:p>
          </p:txBody>
        </p:sp>
        <p:sp>
          <p:nvSpPr>
            <p:cNvPr id="55" name="object 54"/>
            <p:cNvSpPr/>
            <p:nvPr/>
          </p:nvSpPr>
          <p:spPr>
            <a:xfrm>
              <a:off x="2569464" y="3456432"/>
              <a:ext cx="4953000" cy="152400"/>
            </a:xfrm>
            <a:custGeom>
              <a:avLst/>
              <a:gdLst/>
              <a:ahLst/>
              <a:cxnLst/>
              <a:rect l="l" t="t" r="r" b="b"/>
              <a:pathLst>
                <a:path w="4953000" h="152400">
                  <a:moveTo>
                    <a:pt x="0" y="0"/>
                  </a:moveTo>
                  <a:lnTo>
                    <a:pt x="115824" y="0"/>
                  </a:lnTo>
                </a:path>
                <a:path w="4953000" h="152400">
                  <a:moveTo>
                    <a:pt x="219456" y="0"/>
                  </a:moveTo>
                  <a:lnTo>
                    <a:pt x="667512" y="0"/>
                  </a:lnTo>
                </a:path>
                <a:path w="4953000" h="152400">
                  <a:moveTo>
                    <a:pt x="765048" y="0"/>
                  </a:moveTo>
                  <a:lnTo>
                    <a:pt x="1325880" y="0"/>
                  </a:lnTo>
                </a:path>
                <a:path w="4953000" h="152400">
                  <a:moveTo>
                    <a:pt x="1435608" y="0"/>
                  </a:moveTo>
                  <a:lnTo>
                    <a:pt x="1987296" y="0"/>
                  </a:lnTo>
                </a:path>
                <a:path w="4953000" h="152400">
                  <a:moveTo>
                    <a:pt x="2218944" y="0"/>
                  </a:moveTo>
                  <a:lnTo>
                    <a:pt x="2542032" y="0"/>
                  </a:lnTo>
                </a:path>
                <a:path w="4953000" h="152400">
                  <a:moveTo>
                    <a:pt x="2761488" y="0"/>
                  </a:moveTo>
                  <a:lnTo>
                    <a:pt x="3535680" y="0"/>
                  </a:lnTo>
                </a:path>
                <a:path w="4953000" h="152400">
                  <a:moveTo>
                    <a:pt x="3749040" y="0"/>
                  </a:moveTo>
                  <a:lnTo>
                    <a:pt x="4087367" y="0"/>
                  </a:lnTo>
                </a:path>
                <a:path w="4953000" h="152400">
                  <a:moveTo>
                    <a:pt x="4194047" y="0"/>
                  </a:moveTo>
                  <a:lnTo>
                    <a:pt x="4745736" y="0"/>
                  </a:lnTo>
                </a:path>
                <a:path w="4953000" h="152400">
                  <a:moveTo>
                    <a:pt x="4864608" y="0"/>
                  </a:moveTo>
                  <a:lnTo>
                    <a:pt x="4953000" y="0"/>
                  </a:lnTo>
                </a:path>
                <a:path w="4953000" h="152400">
                  <a:moveTo>
                    <a:pt x="0" y="76200"/>
                  </a:moveTo>
                  <a:lnTo>
                    <a:pt x="115824" y="76200"/>
                  </a:lnTo>
                </a:path>
                <a:path w="4953000" h="152400">
                  <a:moveTo>
                    <a:pt x="219456" y="76200"/>
                  </a:moveTo>
                  <a:lnTo>
                    <a:pt x="667512" y="76200"/>
                  </a:lnTo>
                </a:path>
                <a:path w="4953000" h="152400">
                  <a:moveTo>
                    <a:pt x="765048" y="76200"/>
                  </a:moveTo>
                  <a:lnTo>
                    <a:pt x="1325880" y="76200"/>
                  </a:lnTo>
                </a:path>
                <a:path w="4953000" h="152400">
                  <a:moveTo>
                    <a:pt x="1435608" y="76200"/>
                  </a:moveTo>
                  <a:lnTo>
                    <a:pt x="1987296" y="76200"/>
                  </a:lnTo>
                </a:path>
                <a:path w="4953000" h="152400">
                  <a:moveTo>
                    <a:pt x="2218944" y="76200"/>
                  </a:moveTo>
                  <a:lnTo>
                    <a:pt x="2542032" y="76200"/>
                  </a:lnTo>
                </a:path>
                <a:path w="4953000" h="152400">
                  <a:moveTo>
                    <a:pt x="2761488" y="76200"/>
                  </a:moveTo>
                  <a:lnTo>
                    <a:pt x="3535680" y="76200"/>
                  </a:lnTo>
                </a:path>
                <a:path w="4953000" h="152400">
                  <a:moveTo>
                    <a:pt x="3749040" y="76200"/>
                  </a:moveTo>
                  <a:lnTo>
                    <a:pt x="4087367" y="76200"/>
                  </a:lnTo>
                </a:path>
                <a:path w="4953000" h="152400">
                  <a:moveTo>
                    <a:pt x="4194047" y="76200"/>
                  </a:moveTo>
                  <a:lnTo>
                    <a:pt x="4745736" y="76200"/>
                  </a:lnTo>
                </a:path>
                <a:path w="4953000" h="152400">
                  <a:moveTo>
                    <a:pt x="4864608" y="76200"/>
                  </a:moveTo>
                  <a:lnTo>
                    <a:pt x="4953000" y="76200"/>
                  </a:lnTo>
                </a:path>
                <a:path w="4953000" h="152400">
                  <a:moveTo>
                    <a:pt x="0" y="152400"/>
                  </a:moveTo>
                  <a:lnTo>
                    <a:pt x="115824" y="152400"/>
                  </a:lnTo>
                </a:path>
                <a:path w="4953000" h="152400">
                  <a:moveTo>
                    <a:pt x="219456" y="152400"/>
                  </a:moveTo>
                  <a:lnTo>
                    <a:pt x="667512" y="152400"/>
                  </a:lnTo>
                </a:path>
                <a:path w="4953000" h="152400">
                  <a:moveTo>
                    <a:pt x="765048" y="152400"/>
                  </a:moveTo>
                  <a:lnTo>
                    <a:pt x="1325880" y="152400"/>
                  </a:lnTo>
                </a:path>
                <a:path w="4953000" h="152400">
                  <a:moveTo>
                    <a:pt x="1435608" y="152400"/>
                  </a:moveTo>
                  <a:lnTo>
                    <a:pt x="1987296" y="152400"/>
                  </a:lnTo>
                </a:path>
                <a:path w="4953000" h="152400">
                  <a:moveTo>
                    <a:pt x="2761488" y="152400"/>
                  </a:moveTo>
                  <a:lnTo>
                    <a:pt x="3535680" y="152400"/>
                  </a:lnTo>
                </a:path>
                <a:path w="4953000" h="152400">
                  <a:moveTo>
                    <a:pt x="3749040" y="152400"/>
                  </a:moveTo>
                  <a:lnTo>
                    <a:pt x="4087367" y="152400"/>
                  </a:lnTo>
                </a:path>
              </a:pathLst>
            </a:custGeom>
            <a:ln w="9144">
              <a:solidFill>
                <a:srgbClr val="A7A7A7"/>
              </a:solidFill>
            </a:ln>
          </p:spPr>
          <p:txBody>
            <a:bodyPr wrap="square" lIns="0" tIns="0" rIns="0" bIns="0" rtlCol="0"/>
            <a:lstStyle/>
            <a:p>
              <a:endParaRPr/>
            </a:p>
          </p:txBody>
        </p:sp>
        <p:sp>
          <p:nvSpPr>
            <p:cNvPr id="56" name="object 55"/>
            <p:cNvSpPr/>
            <p:nvPr/>
          </p:nvSpPr>
          <p:spPr>
            <a:xfrm>
              <a:off x="6763512" y="3606545"/>
              <a:ext cx="759460" cy="3810"/>
            </a:xfrm>
            <a:custGeom>
              <a:avLst/>
              <a:gdLst/>
              <a:ahLst/>
              <a:cxnLst/>
              <a:rect l="l" t="t" r="r" b="b"/>
              <a:pathLst>
                <a:path w="759459" h="3810">
                  <a:moveTo>
                    <a:pt x="0" y="3809"/>
                  </a:moveTo>
                  <a:lnTo>
                    <a:pt x="758952" y="3809"/>
                  </a:lnTo>
                </a:path>
                <a:path w="759459" h="3810">
                  <a:moveTo>
                    <a:pt x="0" y="0"/>
                  </a:moveTo>
                  <a:lnTo>
                    <a:pt x="758952" y="0"/>
                  </a:lnTo>
                </a:path>
              </a:pathLst>
            </a:custGeom>
            <a:ln w="3175">
              <a:solidFill>
                <a:srgbClr val="A7A7A7"/>
              </a:solidFill>
            </a:ln>
          </p:spPr>
          <p:txBody>
            <a:bodyPr wrap="square" lIns="0" tIns="0" rIns="0" bIns="0" rtlCol="0"/>
            <a:lstStyle/>
            <a:p>
              <a:endParaRPr/>
            </a:p>
          </p:txBody>
        </p:sp>
        <p:sp>
          <p:nvSpPr>
            <p:cNvPr id="57" name="object 56"/>
            <p:cNvSpPr/>
            <p:nvPr/>
          </p:nvSpPr>
          <p:spPr>
            <a:xfrm>
              <a:off x="7434072" y="3612641"/>
              <a:ext cx="88900" cy="0"/>
            </a:xfrm>
            <a:custGeom>
              <a:avLst/>
              <a:gdLst/>
              <a:ahLst/>
              <a:cxnLst/>
              <a:rect l="l" t="t" r="r" b="b"/>
              <a:pathLst>
                <a:path w="88900">
                  <a:moveTo>
                    <a:pt x="0" y="0"/>
                  </a:moveTo>
                  <a:lnTo>
                    <a:pt x="88392" y="0"/>
                  </a:lnTo>
                </a:path>
              </a:pathLst>
            </a:custGeom>
            <a:ln w="7619">
              <a:solidFill>
                <a:srgbClr val="A7A7A7"/>
              </a:solidFill>
            </a:ln>
          </p:spPr>
          <p:txBody>
            <a:bodyPr wrap="square" lIns="0" tIns="0" rIns="0" bIns="0" rtlCol="0"/>
            <a:lstStyle/>
            <a:p>
              <a:endParaRPr/>
            </a:p>
          </p:txBody>
        </p:sp>
        <p:sp>
          <p:nvSpPr>
            <p:cNvPr id="58" name="object 57"/>
            <p:cNvSpPr/>
            <p:nvPr/>
          </p:nvSpPr>
          <p:spPr>
            <a:xfrm>
              <a:off x="2569464" y="3685794"/>
              <a:ext cx="231775" cy="0"/>
            </a:xfrm>
            <a:custGeom>
              <a:avLst/>
              <a:gdLst/>
              <a:ahLst/>
              <a:cxnLst/>
              <a:rect l="l" t="t" r="r" b="b"/>
              <a:pathLst>
                <a:path w="231775">
                  <a:moveTo>
                    <a:pt x="0" y="0"/>
                  </a:moveTo>
                  <a:lnTo>
                    <a:pt x="115824" y="0"/>
                  </a:lnTo>
                </a:path>
                <a:path w="231775">
                  <a:moveTo>
                    <a:pt x="219456" y="0"/>
                  </a:moveTo>
                  <a:lnTo>
                    <a:pt x="231648" y="0"/>
                  </a:lnTo>
                </a:path>
              </a:pathLst>
            </a:custGeom>
            <a:ln w="4572">
              <a:solidFill>
                <a:srgbClr val="A7A7A7"/>
              </a:solidFill>
            </a:ln>
          </p:spPr>
          <p:txBody>
            <a:bodyPr wrap="square" lIns="0" tIns="0" rIns="0" bIns="0" rtlCol="0"/>
            <a:lstStyle/>
            <a:p>
              <a:endParaRPr/>
            </a:p>
          </p:txBody>
        </p:sp>
        <p:sp>
          <p:nvSpPr>
            <p:cNvPr id="59" name="object 58"/>
            <p:cNvSpPr/>
            <p:nvPr/>
          </p:nvSpPr>
          <p:spPr>
            <a:xfrm>
              <a:off x="3246120" y="3684269"/>
              <a:ext cx="1310640" cy="2540"/>
            </a:xfrm>
            <a:custGeom>
              <a:avLst/>
              <a:gdLst/>
              <a:ahLst/>
              <a:cxnLst/>
              <a:rect l="l" t="t" r="r" b="b"/>
              <a:pathLst>
                <a:path w="1310639" h="2539">
                  <a:moveTo>
                    <a:pt x="0" y="0"/>
                  </a:moveTo>
                  <a:lnTo>
                    <a:pt x="1310640" y="0"/>
                  </a:lnTo>
                </a:path>
                <a:path w="1310639" h="2539">
                  <a:moveTo>
                    <a:pt x="0" y="2285"/>
                  </a:moveTo>
                  <a:lnTo>
                    <a:pt x="1310640" y="2285"/>
                  </a:lnTo>
                </a:path>
              </a:pathLst>
            </a:custGeom>
            <a:ln w="3175">
              <a:solidFill>
                <a:srgbClr val="A7A7A7"/>
              </a:solidFill>
            </a:ln>
          </p:spPr>
          <p:txBody>
            <a:bodyPr wrap="square" lIns="0" tIns="0" rIns="0" bIns="0" rtlCol="0"/>
            <a:lstStyle/>
            <a:p>
              <a:endParaRPr/>
            </a:p>
          </p:txBody>
        </p:sp>
        <p:sp>
          <p:nvSpPr>
            <p:cNvPr id="60" name="object 59"/>
            <p:cNvSpPr/>
            <p:nvPr/>
          </p:nvSpPr>
          <p:spPr>
            <a:xfrm>
              <a:off x="5330952" y="3684269"/>
              <a:ext cx="2192020" cy="0"/>
            </a:xfrm>
            <a:custGeom>
              <a:avLst/>
              <a:gdLst/>
              <a:ahLst/>
              <a:cxnLst/>
              <a:rect l="l" t="t" r="r" b="b"/>
              <a:pathLst>
                <a:path w="2192020">
                  <a:moveTo>
                    <a:pt x="0" y="0"/>
                  </a:moveTo>
                  <a:lnTo>
                    <a:pt x="1325879" y="0"/>
                  </a:lnTo>
                </a:path>
                <a:path w="2192020">
                  <a:moveTo>
                    <a:pt x="2103120" y="0"/>
                  </a:moveTo>
                  <a:lnTo>
                    <a:pt x="2191512" y="0"/>
                  </a:lnTo>
                </a:path>
              </a:pathLst>
            </a:custGeom>
            <a:ln w="3175">
              <a:solidFill>
                <a:srgbClr val="A7A7A7"/>
              </a:solidFill>
            </a:ln>
          </p:spPr>
          <p:txBody>
            <a:bodyPr wrap="square" lIns="0" tIns="0" rIns="0" bIns="0" rtlCol="0"/>
            <a:lstStyle/>
            <a:p>
              <a:endParaRPr/>
            </a:p>
          </p:txBody>
        </p:sp>
        <p:sp>
          <p:nvSpPr>
            <p:cNvPr id="61" name="object 60"/>
            <p:cNvSpPr/>
            <p:nvPr/>
          </p:nvSpPr>
          <p:spPr>
            <a:xfrm>
              <a:off x="5330952" y="3686555"/>
              <a:ext cx="2192020" cy="0"/>
            </a:xfrm>
            <a:custGeom>
              <a:avLst/>
              <a:gdLst/>
              <a:ahLst/>
              <a:cxnLst/>
              <a:rect l="l" t="t" r="r" b="b"/>
              <a:pathLst>
                <a:path w="2192020">
                  <a:moveTo>
                    <a:pt x="0" y="0"/>
                  </a:moveTo>
                  <a:lnTo>
                    <a:pt x="2191512" y="0"/>
                  </a:lnTo>
                </a:path>
              </a:pathLst>
            </a:custGeom>
            <a:ln w="3175">
              <a:solidFill>
                <a:srgbClr val="A7A7A7"/>
              </a:solidFill>
            </a:ln>
          </p:spPr>
          <p:txBody>
            <a:bodyPr wrap="square" lIns="0" tIns="0" rIns="0" bIns="0" rtlCol="0"/>
            <a:lstStyle/>
            <a:p>
              <a:endParaRPr/>
            </a:p>
          </p:txBody>
        </p:sp>
        <p:sp>
          <p:nvSpPr>
            <p:cNvPr id="62" name="object 61"/>
            <p:cNvSpPr/>
            <p:nvPr/>
          </p:nvSpPr>
          <p:spPr>
            <a:xfrm>
              <a:off x="2569464" y="3689603"/>
              <a:ext cx="4953000" cy="0"/>
            </a:xfrm>
            <a:custGeom>
              <a:avLst/>
              <a:gdLst/>
              <a:ahLst/>
              <a:cxnLst/>
              <a:rect l="l" t="t" r="r" b="b"/>
              <a:pathLst>
                <a:path w="4953000">
                  <a:moveTo>
                    <a:pt x="0" y="0"/>
                  </a:moveTo>
                  <a:lnTo>
                    <a:pt x="2542032" y="0"/>
                  </a:lnTo>
                </a:path>
                <a:path w="4953000">
                  <a:moveTo>
                    <a:pt x="2761488" y="0"/>
                  </a:moveTo>
                  <a:lnTo>
                    <a:pt x="4953000" y="0"/>
                  </a:lnTo>
                </a:path>
              </a:pathLst>
            </a:custGeom>
            <a:ln w="3175">
              <a:solidFill>
                <a:srgbClr val="A7A7A7"/>
              </a:solidFill>
            </a:ln>
          </p:spPr>
          <p:txBody>
            <a:bodyPr wrap="square" lIns="0" tIns="0" rIns="0" bIns="0" rtlCol="0"/>
            <a:lstStyle/>
            <a:p>
              <a:endParaRPr/>
            </a:p>
          </p:txBody>
        </p:sp>
        <p:sp>
          <p:nvSpPr>
            <p:cNvPr id="63" name="object 62"/>
            <p:cNvSpPr/>
            <p:nvPr/>
          </p:nvSpPr>
          <p:spPr>
            <a:xfrm>
              <a:off x="2569464" y="3690747"/>
              <a:ext cx="4953000" cy="1905"/>
            </a:xfrm>
            <a:custGeom>
              <a:avLst/>
              <a:gdLst/>
              <a:ahLst/>
              <a:cxnLst/>
              <a:rect l="l" t="t" r="r" b="b"/>
              <a:pathLst>
                <a:path w="4953000" h="1904">
                  <a:moveTo>
                    <a:pt x="0" y="0"/>
                  </a:moveTo>
                  <a:lnTo>
                    <a:pt x="4953000" y="0"/>
                  </a:lnTo>
                </a:path>
                <a:path w="4953000" h="1904">
                  <a:moveTo>
                    <a:pt x="0" y="1524"/>
                  </a:moveTo>
                  <a:lnTo>
                    <a:pt x="4953000" y="1524"/>
                  </a:lnTo>
                </a:path>
              </a:pathLst>
            </a:custGeom>
            <a:ln w="3175">
              <a:solidFill>
                <a:srgbClr val="A7A7A7"/>
              </a:solidFill>
            </a:ln>
          </p:spPr>
          <p:txBody>
            <a:bodyPr wrap="square" lIns="0" tIns="0" rIns="0" bIns="0" rtlCol="0"/>
            <a:lstStyle/>
            <a:p>
              <a:endParaRPr/>
            </a:p>
          </p:txBody>
        </p:sp>
        <p:sp>
          <p:nvSpPr>
            <p:cNvPr id="64" name="object 63"/>
            <p:cNvSpPr/>
            <p:nvPr/>
          </p:nvSpPr>
          <p:spPr>
            <a:xfrm>
              <a:off x="2569464" y="3764279"/>
              <a:ext cx="4953000" cy="155575"/>
            </a:xfrm>
            <a:custGeom>
              <a:avLst/>
              <a:gdLst/>
              <a:ahLst/>
              <a:cxnLst/>
              <a:rect l="l" t="t" r="r" b="b"/>
              <a:pathLst>
                <a:path w="4953000" h="155575">
                  <a:moveTo>
                    <a:pt x="0" y="0"/>
                  </a:moveTo>
                  <a:lnTo>
                    <a:pt x="4953000" y="0"/>
                  </a:lnTo>
                </a:path>
                <a:path w="4953000" h="155575">
                  <a:moveTo>
                    <a:pt x="0" y="76200"/>
                  </a:moveTo>
                  <a:lnTo>
                    <a:pt x="4953000" y="76200"/>
                  </a:lnTo>
                </a:path>
                <a:path w="4953000" h="155575">
                  <a:moveTo>
                    <a:pt x="0" y="155448"/>
                  </a:moveTo>
                  <a:lnTo>
                    <a:pt x="4953000" y="155448"/>
                  </a:lnTo>
                </a:path>
              </a:pathLst>
            </a:custGeom>
            <a:ln w="9144">
              <a:solidFill>
                <a:srgbClr val="A7A7A7"/>
              </a:solidFill>
            </a:ln>
          </p:spPr>
          <p:txBody>
            <a:bodyPr wrap="square" lIns="0" tIns="0" rIns="0" bIns="0" rtlCol="0"/>
            <a:lstStyle/>
            <a:p>
              <a:endParaRPr/>
            </a:p>
          </p:txBody>
        </p:sp>
        <p:sp>
          <p:nvSpPr>
            <p:cNvPr id="65" name="object 64"/>
            <p:cNvSpPr/>
            <p:nvPr/>
          </p:nvSpPr>
          <p:spPr>
            <a:xfrm>
              <a:off x="2575560" y="3995166"/>
              <a:ext cx="4953000" cy="5080"/>
            </a:xfrm>
            <a:custGeom>
              <a:avLst/>
              <a:gdLst/>
              <a:ahLst/>
              <a:cxnLst/>
              <a:rect l="l" t="t" r="r" b="b"/>
              <a:pathLst>
                <a:path w="4953000" h="5079">
                  <a:moveTo>
                    <a:pt x="0" y="4572"/>
                  </a:moveTo>
                  <a:lnTo>
                    <a:pt x="658367" y="4572"/>
                  </a:lnTo>
                </a:path>
                <a:path w="4953000" h="5079">
                  <a:moveTo>
                    <a:pt x="877823" y="4572"/>
                  </a:moveTo>
                  <a:lnTo>
                    <a:pt x="4952999" y="4572"/>
                  </a:lnTo>
                </a:path>
                <a:path w="4953000" h="5079">
                  <a:moveTo>
                    <a:pt x="0" y="0"/>
                  </a:moveTo>
                  <a:lnTo>
                    <a:pt x="4952999" y="0"/>
                  </a:lnTo>
                </a:path>
              </a:pathLst>
            </a:custGeom>
            <a:ln w="3175">
              <a:solidFill>
                <a:srgbClr val="A7A7A7"/>
              </a:solidFill>
            </a:ln>
          </p:spPr>
          <p:txBody>
            <a:bodyPr wrap="square" lIns="0" tIns="0" rIns="0" bIns="0" rtlCol="0"/>
            <a:lstStyle/>
            <a:p>
              <a:endParaRPr/>
            </a:p>
          </p:txBody>
        </p:sp>
        <p:sp>
          <p:nvSpPr>
            <p:cNvPr id="66" name="object 65"/>
            <p:cNvSpPr/>
            <p:nvPr/>
          </p:nvSpPr>
          <p:spPr>
            <a:xfrm>
              <a:off x="2569464" y="4075175"/>
              <a:ext cx="4953000" cy="76200"/>
            </a:xfrm>
            <a:custGeom>
              <a:avLst/>
              <a:gdLst/>
              <a:ahLst/>
              <a:cxnLst/>
              <a:rect l="l" t="t" r="r" b="b"/>
              <a:pathLst>
                <a:path w="4953000" h="76200">
                  <a:moveTo>
                    <a:pt x="0" y="0"/>
                  </a:moveTo>
                  <a:lnTo>
                    <a:pt x="664463" y="0"/>
                  </a:lnTo>
                </a:path>
                <a:path w="4953000" h="76200">
                  <a:moveTo>
                    <a:pt x="883919" y="0"/>
                  </a:moveTo>
                  <a:lnTo>
                    <a:pt x="1767839" y="0"/>
                  </a:lnTo>
                </a:path>
                <a:path w="4953000" h="76200">
                  <a:moveTo>
                    <a:pt x="2097024" y="0"/>
                  </a:moveTo>
                  <a:lnTo>
                    <a:pt x="2868168" y="0"/>
                  </a:lnTo>
                </a:path>
                <a:path w="4953000" h="76200">
                  <a:moveTo>
                    <a:pt x="3197352" y="0"/>
                  </a:moveTo>
                  <a:lnTo>
                    <a:pt x="4953000" y="0"/>
                  </a:lnTo>
                </a:path>
                <a:path w="4953000" h="76200">
                  <a:moveTo>
                    <a:pt x="0" y="76200"/>
                  </a:moveTo>
                  <a:lnTo>
                    <a:pt x="664463" y="76200"/>
                  </a:lnTo>
                </a:path>
                <a:path w="4953000" h="76200">
                  <a:moveTo>
                    <a:pt x="883919" y="76200"/>
                  </a:moveTo>
                  <a:lnTo>
                    <a:pt x="1767839" y="76200"/>
                  </a:lnTo>
                </a:path>
                <a:path w="4953000" h="76200">
                  <a:moveTo>
                    <a:pt x="2097024" y="76200"/>
                  </a:moveTo>
                  <a:lnTo>
                    <a:pt x="2435352" y="76200"/>
                  </a:lnTo>
                </a:path>
                <a:path w="4953000" h="76200">
                  <a:moveTo>
                    <a:pt x="2654808" y="76200"/>
                  </a:moveTo>
                  <a:lnTo>
                    <a:pt x="2868168" y="76200"/>
                  </a:lnTo>
                </a:path>
                <a:path w="4953000" h="76200">
                  <a:moveTo>
                    <a:pt x="3197352" y="76200"/>
                  </a:moveTo>
                  <a:lnTo>
                    <a:pt x="4953000" y="76200"/>
                  </a:lnTo>
                </a:path>
              </a:pathLst>
            </a:custGeom>
            <a:ln w="9144">
              <a:solidFill>
                <a:srgbClr val="A7A7A7"/>
              </a:solidFill>
            </a:ln>
          </p:spPr>
          <p:txBody>
            <a:bodyPr wrap="square" lIns="0" tIns="0" rIns="0" bIns="0" rtlCol="0"/>
            <a:lstStyle/>
            <a:p>
              <a:endParaRPr/>
            </a:p>
          </p:txBody>
        </p:sp>
        <p:sp>
          <p:nvSpPr>
            <p:cNvPr id="67" name="object 66"/>
            <p:cNvSpPr/>
            <p:nvPr/>
          </p:nvSpPr>
          <p:spPr>
            <a:xfrm>
              <a:off x="2569464" y="4229861"/>
              <a:ext cx="1767839" cy="0"/>
            </a:xfrm>
            <a:custGeom>
              <a:avLst/>
              <a:gdLst/>
              <a:ahLst/>
              <a:cxnLst/>
              <a:rect l="l" t="t" r="r" b="b"/>
              <a:pathLst>
                <a:path w="1767839">
                  <a:moveTo>
                    <a:pt x="0" y="0"/>
                  </a:moveTo>
                  <a:lnTo>
                    <a:pt x="441960" y="0"/>
                  </a:lnTo>
                </a:path>
                <a:path w="1767839">
                  <a:moveTo>
                    <a:pt x="551688" y="0"/>
                  </a:moveTo>
                  <a:lnTo>
                    <a:pt x="664463" y="0"/>
                  </a:lnTo>
                </a:path>
                <a:path w="1767839">
                  <a:moveTo>
                    <a:pt x="883919" y="0"/>
                  </a:moveTo>
                  <a:lnTo>
                    <a:pt x="1331976" y="0"/>
                  </a:lnTo>
                </a:path>
                <a:path w="1767839">
                  <a:moveTo>
                    <a:pt x="1435608" y="0"/>
                  </a:moveTo>
                  <a:lnTo>
                    <a:pt x="1767839" y="0"/>
                  </a:lnTo>
                </a:path>
              </a:pathLst>
            </a:custGeom>
            <a:ln w="4572">
              <a:solidFill>
                <a:srgbClr val="A7A7A7"/>
              </a:solidFill>
            </a:ln>
          </p:spPr>
          <p:txBody>
            <a:bodyPr wrap="square" lIns="0" tIns="0" rIns="0" bIns="0" rtlCol="0"/>
            <a:lstStyle/>
            <a:p>
              <a:endParaRPr/>
            </a:p>
          </p:txBody>
        </p:sp>
        <p:sp>
          <p:nvSpPr>
            <p:cNvPr id="68" name="object 67"/>
            <p:cNvSpPr/>
            <p:nvPr/>
          </p:nvSpPr>
          <p:spPr>
            <a:xfrm>
              <a:off x="2569464" y="4223766"/>
              <a:ext cx="664845" cy="2540"/>
            </a:xfrm>
            <a:custGeom>
              <a:avLst/>
              <a:gdLst/>
              <a:ahLst/>
              <a:cxnLst/>
              <a:rect l="l" t="t" r="r" b="b"/>
              <a:pathLst>
                <a:path w="664844" h="2539">
                  <a:moveTo>
                    <a:pt x="0" y="2286"/>
                  </a:moveTo>
                  <a:lnTo>
                    <a:pt x="664463" y="2286"/>
                  </a:lnTo>
                </a:path>
                <a:path w="664844" h="2539">
                  <a:moveTo>
                    <a:pt x="0" y="0"/>
                  </a:moveTo>
                  <a:lnTo>
                    <a:pt x="664463" y="0"/>
                  </a:lnTo>
                </a:path>
              </a:pathLst>
            </a:custGeom>
            <a:ln w="3175">
              <a:solidFill>
                <a:srgbClr val="A7A7A7"/>
              </a:solidFill>
            </a:ln>
          </p:spPr>
          <p:txBody>
            <a:bodyPr wrap="square" lIns="0" tIns="0" rIns="0" bIns="0" rtlCol="0"/>
            <a:lstStyle/>
            <a:p>
              <a:endParaRPr/>
            </a:p>
          </p:txBody>
        </p:sp>
        <p:sp>
          <p:nvSpPr>
            <p:cNvPr id="69" name="object 68"/>
            <p:cNvSpPr/>
            <p:nvPr/>
          </p:nvSpPr>
          <p:spPr>
            <a:xfrm>
              <a:off x="3453384" y="4225289"/>
              <a:ext cx="883919" cy="0"/>
            </a:xfrm>
            <a:custGeom>
              <a:avLst/>
              <a:gdLst/>
              <a:ahLst/>
              <a:cxnLst/>
              <a:rect l="l" t="t" r="r" b="b"/>
              <a:pathLst>
                <a:path w="883920">
                  <a:moveTo>
                    <a:pt x="0" y="0"/>
                  </a:moveTo>
                  <a:lnTo>
                    <a:pt x="883920" y="0"/>
                  </a:lnTo>
                </a:path>
              </a:pathLst>
            </a:custGeom>
            <a:ln w="4572">
              <a:solidFill>
                <a:srgbClr val="A7A7A7"/>
              </a:solidFill>
            </a:ln>
          </p:spPr>
          <p:txBody>
            <a:bodyPr wrap="square" lIns="0" tIns="0" rIns="0" bIns="0" rtlCol="0"/>
            <a:lstStyle/>
            <a:p>
              <a:endParaRPr/>
            </a:p>
          </p:txBody>
        </p:sp>
        <p:sp>
          <p:nvSpPr>
            <p:cNvPr id="70" name="object 69"/>
            <p:cNvSpPr/>
            <p:nvPr/>
          </p:nvSpPr>
          <p:spPr>
            <a:xfrm>
              <a:off x="2569464" y="4227575"/>
              <a:ext cx="4953000" cy="79375"/>
            </a:xfrm>
            <a:custGeom>
              <a:avLst/>
              <a:gdLst/>
              <a:ahLst/>
              <a:cxnLst/>
              <a:rect l="l" t="t" r="r" b="b"/>
              <a:pathLst>
                <a:path w="4953000" h="79375">
                  <a:moveTo>
                    <a:pt x="2097024" y="0"/>
                  </a:moveTo>
                  <a:lnTo>
                    <a:pt x="2435352" y="0"/>
                  </a:lnTo>
                </a:path>
                <a:path w="4953000" h="79375">
                  <a:moveTo>
                    <a:pt x="2654808" y="0"/>
                  </a:moveTo>
                  <a:lnTo>
                    <a:pt x="2868168" y="0"/>
                  </a:lnTo>
                </a:path>
                <a:path w="4953000" h="79375">
                  <a:moveTo>
                    <a:pt x="3197352" y="0"/>
                  </a:moveTo>
                  <a:lnTo>
                    <a:pt x="4953000" y="0"/>
                  </a:lnTo>
                </a:path>
                <a:path w="4953000" h="79375">
                  <a:moveTo>
                    <a:pt x="0" y="79248"/>
                  </a:moveTo>
                  <a:lnTo>
                    <a:pt x="441960" y="79248"/>
                  </a:lnTo>
                </a:path>
                <a:path w="4953000" h="79375">
                  <a:moveTo>
                    <a:pt x="551688" y="79248"/>
                  </a:moveTo>
                  <a:lnTo>
                    <a:pt x="664463" y="79248"/>
                  </a:lnTo>
                </a:path>
                <a:path w="4953000" h="79375">
                  <a:moveTo>
                    <a:pt x="883919" y="79248"/>
                  </a:moveTo>
                  <a:lnTo>
                    <a:pt x="1331976" y="79248"/>
                  </a:lnTo>
                </a:path>
                <a:path w="4953000" h="79375">
                  <a:moveTo>
                    <a:pt x="1435608" y="79248"/>
                  </a:moveTo>
                  <a:lnTo>
                    <a:pt x="1542288" y="79248"/>
                  </a:lnTo>
                </a:path>
                <a:path w="4953000" h="79375">
                  <a:moveTo>
                    <a:pt x="1652015" y="79248"/>
                  </a:moveTo>
                  <a:lnTo>
                    <a:pt x="1767839" y="79248"/>
                  </a:lnTo>
                </a:path>
                <a:path w="4953000" h="79375">
                  <a:moveTo>
                    <a:pt x="2097024" y="79248"/>
                  </a:moveTo>
                  <a:lnTo>
                    <a:pt x="2435352" y="79248"/>
                  </a:lnTo>
                </a:path>
              </a:pathLst>
            </a:custGeom>
            <a:ln w="9144">
              <a:solidFill>
                <a:srgbClr val="A7A7A7"/>
              </a:solidFill>
            </a:ln>
          </p:spPr>
          <p:txBody>
            <a:bodyPr wrap="square" lIns="0" tIns="0" rIns="0" bIns="0" rtlCol="0"/>
            <a:lstStyle/>
            <a:p>
              <a:endParaRPr/>
            </a:p>
          </p:txBody>
        </p:sp>
        <p:sp>
          <p:nvSpPr>
            <p:cNvPr id="71" name="object 70"/>
            <p:cNvSpPr/>
            <p:nvPr/>
          </p:nvSpPr>
          <p:spPr>
            <a:xfrm>
              <a:off x="5224272" y="4305300"/>
              <a:ext cx="2298700" cy="0"/>
            </a:xfrm>
            <a:custGeom>
              <a:avLst/>
              <a:gdLst/>
              <a:ahLst/>
              <a:cxnLst/>
              <a:rect l="l" t="t" r="r" b="b"/>
              <a:pathLst>
                <a:path w="2298700">
                  <a:moveTo>
                    <a:pt x="0" y="0"/>
                  </a:moveTo>
                  <a:lnTo>
                    <a:pt x="1203960" y="0"/>
                  </a:lnTo>
                </a:path>
                <a:path w="2298700">
                  <a:moveTo>
                    <a:pt x="1423416" y="0"/>
                  </a:moveTo>
                  <a:lnTo>
                    <a:pt x="1539239" y="0"/>
                  </a:lnTo>
                </a:path>
                <a:path w="2298700">
                  <a:moveTo>
                    <a:pt x="1648967" y="0"/>
                  </a:moveTo>
                  <a:lnTo>
                    <a:pt x="2298192" y="0"/>
                  </a:lnTo>
                </a:path>
              </a:pathLst>
            </a:custGeom>
            <a:ln w="3175">
              <a:solidFill>
                <a:srgbClr val="A7A7A7"/>
              </a:solidFill>
            </a:ln>
          </p:spPr>
          <p:txBody>
            <a:bodyPr wrap="square" lIns="0" tIns="0" rIns="0" bIns="0" rtlCol="0"/>
            <a:lstStyle/>
            <a:p>
              <a:endParaRPr/>
            </a:p>
          </p:txBody>
        </p:sp>
        <p:sp>
          <p:nvSpPr>
            <p:cNvPr id="72" name="object 71"/>
            <p:cNvSpPr/>
            <p:nvPr/>
          </p:nvSpPr>
          <p:spPr>
            <a:xfrm>
              <a:off x="5224272" y="4304157"/>
              <a:ext cx="2298700" cy="0"/>
            </a:xfrm>
            <a:custGeom>
              <a:avLst/>
              <a:gdLst/>
              <a:ahLst/>
              <a:cxnLst/>
              <a:rect l="l" t="t" r="r" b="b"/>
              <a:pathLst>
                <a:path w="2298700">
                  <a:moveTo>
                    <a:pt x="0" y="0"/>
                  </a:moveTo>
                  <a:lnTo>
                    <a:pt x="1539239" y="0"/>
                  </a:lnTo>
                </a:path>
                <a:path w="2298700">
                  <a:moveTo>
                    <a:pt x="1648967" y="0"/>
                  </a:moveTo>
                  <a:lnTo>
                    <a:pt x="2298192" y="0"/>
                  </a:lnTo>
                </a:path>
              </a:pathLst>
            </a:custGeom>
            <a:ln w="3175">
              <a:solidFill>
                <a:srgbClr val="A7A7A7"/>
              </a:solidFill>
            </a:ln>
          </p:spPr>
          <p:txBody>
            <a:bodyPr wrap="square" lIns="0" tIns="0" rIns="0" bIns="0" rtlCol="0"/>
            <a:lstStyle/>
            <a:p>
              <a:endParaRPr/>
            </a:p>
          </p:txBody>
        </p:sp>
        <p:sp>
          <p:nvSpPr>
            <p:cNvPr id="73" name="object 72"/>
            <p:cNvSpPr/>
            <p:nvPr/>
          </p:nvSpPr>
          <p:spPr>
            <a:xfrm>
              <a:off x="5224272" y="4302632"/>
              <a:ext cx="2298700" cy="0"/>
            </a:xfrm>
            <a:custGeom>
              <a:avLst/>
              <a:gdLst/>
              <a:ahLst/>
              <a:cxnLst/>
              <a:rect l="l" t="t" r="r" b="b"/>
              <a:pathLst>
                <a:path w="2298700">
                  <a:moveTo>
                    <a:pt x="0" y="0"/>
                  </a:moveTo>
                  <a:lnTo>
                    <a:pt x="2298192" y="0"/>
                  </a:lnTo>
                </a:path>
              </a:pathLst>
            </a:custGeom>
            <a:ln w="3175">
              <a:solidFill>
                <a:srgbClr val="A7A7A7"/>
              </a:solidFill>
            </a:ln>
          </p:spPr>
          <p:txBody>
            <a:bodyPr wrap="square" lIns="0" tIns="0" rIns="0" bIns="0" rtlCol="0"/>
            <a:lstStyle/>
            <a:p>
              <a:endParaRPr/>
            </a:p>
          </p:txBody>
        </p:sp>
        <p:sp>
          <p:nvSpPr>
            <p:cNvPr id="74" name="object 73"/>
            <p:cNvSpPr/>
            <p:nvPr/>
          </p:nvSpPr>
          <p:spPr>
            <a:xfrm>
              <a:off x="5224272" y="4309110"/>
              <a:ext cx="2298700" cy="0"/>
            </a:xfrm>
            <a:custGeom>
              <a:avLst/>
              <a:gdLst/>
              <a:ahLst/>
              <a:cxnLst/>
              <a:rect l="l" t="t" r="r" b="b"/>
              <a:pathLst>
                <a:path w="2298700">
                  <a:moveTo>
                    <a:pt x="0" y="0"/>
                  </a:moveTo>
                  <a:lnTo>
                    <a:pt x="871727" y="0"/>
                  </a:lnTo>
                </a:path>
                <a:path w="2298700">
                  <a:moveTo>
                    <a:pt x="1091183" y="0"/>
                  </a:moveTo>
                  <a:lnTo>
                    <a:pt x="1203960" y="0"/>
                  </a:lnTo>
                </a:path>
                <a:path w="2298700">
                  <a:moveTo>
                    <a:pt x="1423416" y="0"/>
                  </a:moveTo>
                  <a:lnTo>
                    <a:pt x="1539239" y="0"/>
                  </a:lnTo>
                </a:path>
                <a:path w="2298700">
                  <a:moveTo>
                    <a:pt x="1648967" y="0"/>
                  </a:moveTo>
                  <a:lnTo>
                    <a:pt x="2298192" y="0"/>
                  </a:lnTo>
                </a:path>
              </a:pathLst>
            </a:custGeom>
            <a:ln w="4572">
              <a:solidFill>
                <a:srgbClr val="A7A7A7"/>
              </a:solidFill>
            </a:ln>
          </p:spPr>
          <p:txBody>
            <a:bodyPr wrap="square" lIns="0" tIns="0" rIns="0" bIns="0" rtlCol="0"/>
            <a:lstStyle/>
            <a:p>
              <a:endParaRPr/>
            </a:p>
          </p:txBody>
        </p:sp>
        <p:sp>
          <p:nvSpPr>
            <p:cNvPr id="75" name="object 74"/>
            <p:cNvSpPr/>
            <p:nvPr/>
          </p:nvSpPr>
          <p:spPr>
            <a:xfrm>
              <a:off x="2569464" y="4386072"/>
              <a:ext cx="4953000" cy="0"/>
            </a:xfrm>
            <a:custGeom>
              <a:avLst/>
              <a:gdLst/>
              <a:ahLst/>
              <a:cxnLst/>
              <a:rect l="l" t="t" r="r" b="b"/>
              <a:pathLst>
                <a:path w="4953000">
                  <a:moveTo>
                    <a:pt x="0" y="0"/>
                  </a:moveTo>
                  <a:lnTo>
                    <a:pt x="441960" y="0"/>
                  </a:lnTo>
                </a:path>
                <a:path w="4953000">
                  <a:moveTo>
                    <a:pt x="551688" y="0"/>
                  </a:moveTo>
                  <a:lnTo>
                    <a:pt x="1331976" y="0"/>
                  </a:lnTo>
                </a:path>
                <a:path w="4953000">
                  <a:moveTo>
                    <a:pt x="1435608" y="0"/>
                  </a:moveTo>
                  <a:lnTo>
                    <a:pt x="1542288" y="0"/>
                  </a:lnTo>
                </a:path>
                <a:path w="4953000">
                  <a:moveTo>
                    <a:pt x="1652015" y="0"/>
                  </a:moveTo>
                  <a:lnTo>
                    <a:pt x="1767839" y="0"/>
                  </a:lnTo>
                </a:path>
                <a:path w="4953000">
                  <a:moveTo>
                    <a:pt x="2097024" y="0"/>
                  </a:moveTo>
                  <a:lnTo>
                    <a:pt x="2435352" y="0"/>
                  </a:lnTo>
                </a:path>
                <a:path w="4953000">
                  <a:moveTo>
                    <a:pt x="2654808" y="0"/>
                  </a:moveTo>
                  <a:lnTo>
                    <a:pt x="3526536" y="0"/>
                  </a:lnTo>
                </a:path>
                <a:path w="4953000">
                  <a:moveTo>
                    <a:pt x="3745991" y="0"/>
                  </a:moveTo>
                  <a:lnTo>
                    <a:pt x="3858768" y="0"/>
                  </a:lnTo>
                </a:path>
                <a:path w="4953000">
                  <a:moveTo>
                    <a:pt x="4078224" y="0"/>
                  </a:moveTo>
                  <a:lnTo>
                    <a:pt x="4194047" y="0"/>
                  </a:lnTo>
                </a:path>
                <a:path w="4953000">
                  <a:moveTo>
                    <a:pt x="4303775" y="0"/>
                  </a:moveTo>
                  <a:lnTo>
                    <a:pt x="4953000" y="0"/>
                  </a:lnTo>
                </a:path>
              </a:pathLst>
            </a:custGeom>
            <a:ln w="9144">
              <a:solidFill>
                <a:srgbClr val="A7A7A7"/>
              </a:solidFill>
            </a:ln>
          </p:spPr>
          <p:txBody>
            <a:bodyPr wrap="square" lIns="0" tIns="0" rIns="0" bIns="0" rtlCol="0"/>
            <a:lstStyle/>
            <a:p>
              <a:endParaRPr/>
            </a:p>
          </p:txBody>
        </p:sp>
        <p:sp>
          <p:nvSpPr>
            <p:cNvPr id="76" name="object 75"/>
            <p:cNvSpPr/>
            <p:nvPr/>
          </p:nvSpPr>
          <p:spPr>
            <a:xfrm>
              <a:off x="2569464" y="4459985"/>
              <a:ext cx="441959" cy="5080"/>
            </a:xfrm>
            <a:custGeom>
              <a:avLst/>
              <a:gdLst/>
              <a:ahLst/>
              <a:cxnLst/>
              <a:rect l="l" t="t" r="r" b="b"/>
              <a:pathLst>
                <a:path w="441960" h="5079">
                  <a:moveTo>
                    <a:pt x="0" y="4572"/>
                  </a:moveTo>
                  <a:lnTo>
                    <a:pt x="441960" y="4572"/>
                  </a:lnTo>
                </a:path>
                <a:path w="441960" h="5079">
                  <a:moveTo>
                    <a:pt x="0" y="0"/>
                  </a:moveTo>
                  <a:lnTo>
                    <a:pt x="441960" y="0"/>
                  </a:lnTo>
                </a:path>
              </a:pathLst>
            </a:custGeom>
            <a:ln w="4572">
              <a:solidFill>
                <a:srgbClr val="A7A7A7"/>
              </a:solidFill>
            </a:ln>
          </p:spPr>
          <p:txBody>
            <a:bodyPr wrap="square" lIns="0" tIns="0" rIns="0" bIns="0" rtlCol="0"/>
            <a:lstStyle/>
            <a:p>
              <a:endParaRPr/>
            </a:p>
          </p:txBody>
        </p:sp>
        <p:sp>
          <p:nvSpPr>
            <p:cNvPr id="77" name="object 76"/>
            <p:cNvSpPr/>
            <p:nvPr/>
          </p:nvSpPr>
          <p:spPr>
            <a:xfrm>
              <a:off x="3121152" y="4462272"/>
              <a:ext cx="1884045" cy="0"/>
            </a:xfrm>
            <a:custGeom>
              <a:avLst/>
              <a:gdLst/>
              <a:ahLst/>
              <a:cxnLst/>
              <a:rect l="l" t="t" r="r" b="b"/>
              <a:pathLst>
                <a:path w="1884045">
                  <a:moveTo>
                    <a:pt x="0" y="0"/>
                  </a:moveTo>
                  <a:lnTo>
                    <a:pt x="780288" y="0"/>
                  </a:lnTo>
                </a:path>
                <a:path w="1884045">
                  <a:moveTo>
                    <a:pt x="883920" y="0"/>
                  </a:moveTo>
                  <a:lnTo>
                    <a:pt x="990600" y="0"/>
                  </a:lnTo>
                </a:path>
                <a:path w="1884045">
                  <a:moveTo>
                    <a:pt x="1100327" y="0"/>
                  </a:moveTo>
                  <a:lnTo>
                    <a:pt x="1883664" y="0"/>
                  </a:lnTo>
                </a:path>
              </a:pathLst>
            </a:custGeom>
            <a:ln w="9144">
              <a:solidFill>
                <a:srgbClr val="A7A7A7"/>
              </a:solidFill>
            </a:ln>
          </p:spPr>
          <p:txBody>
            <a:bodyPr wrap="square" lIns="0" tIns="0" rIns="0" bIns="0" rtlCol="0"/>
            <a:lstStyle/>
            <a:p>
              <a:endParaRPr/>
            </a:p>
          </p:txBody>
        </p:sp>
        <p:sp>
          <p:nvSpPr>
            <p:cNvPr id="78" name="object 77"/>
            <p:cNvSpPr/>
            <p:nvPr/>
          </p:nvSpPr>
          <p:spPr>
            <a:xfrm>
              <a:off x="5224272" y="4458461"/>
              <a:ext cx="871855" cy="5080"/>
            </a:xfrm>
            <a:custGeom>
              <a:avLst/>
              <a:gdLst/>
              <a:ahLst/>
              <a:cxnLst/>
              <a:rect l="l" t="t" r="r" b="b"/>
              <a:pathLst>
                <a:path w="871854" h="5079">
                  <a:moveTo>
                    <a:pt x="0" y="4572"/>
                  </a:moveTo>
                  <a:lnTo>
                    <a:pt x="871727" y="4572"/>
                  </a:lnTo>
                </a:path>
                <a:path w="871854" h="5079">
                  <a:moveTo>
                    <a:pt x="0" y="0"/>
                  </a:moveTo>
                  <a:lnTo>
                    <a:pt x="871727" y="0"/>
                  </a:lnTo>
                </a:path>
              </a:pathLst>
            </a:custGeom>
            <a:ln w="7620">
              <a:solidFill>
                <a:srgbClr val="A7A7A7"/>
              </a:solidFill>
            </a:ln>
          </p:spPr>
          <p:txBody>
            <a:bodyPr wrap="square" lIns="0" tIns="0" rIns="0" bIns="0" rtlCol="0"/>
            <a:lstStyle/>
            <a:p>
              <a:endParaRPr/>
            </a:p>
          </p:txBody>
        </p:sp>
        <p:sp>
          <p:nvSpPr>
            <p:cNvPr id="79" name="object 78"/>
            <p:cNvSpPr/>
            <p:nvPr/>
          </p:nvSpPr>
          <p:spPr>
            <a:xfrm>
              <a:off x="2569464" y="4462272"/>
              <a:ext cx="4953000" cy="155575"/>
            </a:xfrm>
            <a:custGeom>
              <a:avLst/>
              <a:gdLst/>
              <a:ahLst/>
              <a:cxnLst/>
              <a:rect l="l" t="t" r="r" b="b"/>
              <a:pathLst>
                <a:path w="4953000" h="155575">
                  <a:moveTo>
                    <a:pt x="3745991" y="0"/>
                  </a:moveTo>
                  <a:lnTo>
                    <a:pt x="3858768" y="0"/>
                  </a:lnTo>
                </a:path>
                <a:path w="4953000" h="155575">
                  <a:moveTo>
                    <a:pt x="4078224" y="0"/>
                  </a:moveTo>
                  <a:lnTo>
                    <a:pt x="4194047" y="0"/>
                  </a:lnTo>
                </a:path>
                <a:path w="4953000" h="155575">
                  <a:moveTo>
                    <a:pt x="4303775" y="0"/>
                  </a:moveTo>
                  <a:lnTo>
                    <a:pt x="4953000" y="0"/>
                  </a:lnTo>
                </a:path>
                <a:path w="4953000" h="155575">
                  <a:moveTo>
                    <a:pt x="0" y="79247"/>
                  </a:moveTo>
                  <a:lnTo>
                    <a:pt x="109728" y="79247"/>
                  </a:lnTo>
                </a:path>
                <a:path w="4953000" h="155575">
                  <a:moveTo>
                    <a:pt x="326136" y="79247"/>
                  </a:moveTo>
                  <a:lnTo>
                    <a:pt x="441960" y="79247"/>
                  </a:lnTo>
                </a:path>
                <a:path w="4953000" h="155575">
                  <a:moveTo>
                    <a:pt x="551688" y="79247"/>
                  </a:moveTo>
                  <a:lnTo>
                    <a:pt x="1331976" y="79247"/>
                  </a:lnTo>
                </a:path>
                <a:path w="4953000" h="155575">
                  <a:moveTo>
                    <a:pt x="1435608" y="79247"/>
                  </a:moveTo>
                  <a:lnTo>
                    <a:pt x="1542288" y="79247"/>
                  </a:lnTo>
                </a:path>
                <a:path w="4953000" h="155575">
                  <a:moveTo>
                    <a:pt x="1652015" y="79247"/>
                  </a:moveTo>
                  <a:lnTo>
                    <a:pt x="2435352" y="79247"/>
                  </a:lnTo>
                </a:path>
                <a:path w="4953000" h="155575">
                  <a:moveTo>
                    <a:pt x="2654808" y="79247"/>
                  </a:moveTo>
                  <a:lnTo>
                    <a:pt x="2874264" y="79247"/>
                  </a:lnTo>
                </a:path>
                <a:path w="4953000" h="155575">
                  <a:moveTo>
                    <a:pt x="3203448" y="79247"/>
                  </a:moveTo>
                  <a:lnTo>
                    <a:pt x="3526536" y="79247"/>
                  </a:lnTo>
                </a:path>
                <a:path w="4953000" h="155575">
                  <a:moveTo>
                    <a:pt x="3745991" y="79247"/>
                  </a:moveTo>
                  <a:lnTo>
                    <a:pt x="3858768" y="79247"/>
                  </a:lnTo>
                </a:path>
                <a:path w="4953000" h="155575">
                  <a:moveTo>
                    <a:pt x="4078224" y="79247"/>
                  </a:moveTo>
                  <a:lnTo>
                    <a:pt x="4194047" y="79247"/>
                  </a:lnTo>
                </a:path>
                <a:path w="4953000" h="155575">
                  <a:moveTo>
                    <a:pt x="4303775" y="79247"/>
                  </a:moveTo>
                  <a:lnTo>
                    <a:pt x="4953000" y="79247"/>
                  </a:lnTo>
                </a:path>
                <a:path w="4953000" h="155575">
                  <a:moveTo>
                    <a:pt x="6096" y="155447"/>
                  </a:moveTo>
                  <a:lnTo>
                    <a:pt x="109728" y="155447"/>
                  </a:lnTo>
                </a:path>
                <a:path w="4953000" h="155575">
                  <a:moveTo>
                    <a:pt x="326136" y="155447"/>
                  </a:moveTo>
                  <a:lnTo>
                    <a:pt x="441960" y="155447"/>
                  </a:lnTo>
                </a:path>
                <a:path w="4953000" h="155575">
                  <a:moveTo>
                    <a:pt x="551688" y="155447"/>
                  </a:moveTo>
                  <a:lnTo>
                    <a:pt x="1331976" y="155447"/>
                  </a:lnTo>
                </a:path>
                <a:path w="4953000" h="155575">
                  <a:moveTo>
                    <a:pt x="1435608" y="155447"/>
                  </a:moveTo>
                  <a:lnTo>
                    <a:pt x="1542288" y="155447"/>
                  </a:lnTo>
                </a:path>
                <a:path w="4953000" h="155575">
                  <a:moveTo>
                    <a:pt x="1652015" y="155447"/>
                  </a:moveTo>
                  <a:lnTo>
                    <a:pt x="2435352" y="155447"/>
                  </a:lnTo>
                </a:path>
              </a:pathLst>
            </a:custGeom>
            <a:ln w="9144">
              <a:solidFill>
                <a:srgbClr val="A7A7A7"/>
              </a:solidFill>
            </a:ln>
          </p:spPr>
          <p:txBody>
            <a:bodyPr wrap="square" lIns="0" tIns="0" rIns="0" bIns="0" rtlCol="0"/>
            <a:lstStyle/>
            <a:p>
              <a:endParaRPr/>
            </a:p>
          </p:txBody>
        </p:sp>
        <p:sp>
          <p:nvSpPr>
            <p:cNvPr id="80" name="object 79"/>
            <p:cNvSpPr/>
            <p:nvPr/>
          </p:nvSpPr>
          <p:spPr>
            <a:xfrm>
              <a:off x="5224272" y="4615433"/>
              <a:ext cx="2304415" cy="5080"/>
            </a:xfrm>
            <a:custGeom>
              <a:avLst/>
              <a:gdLst/>
              <a:ahLst/>
              <a:cxnLst/>
              <a:rect l="l" t="t" r="r" b="b"/>
              <a:pathLst>
                <a:path w="2304415" h="5079">
                  <a:moveTo>
                    <a:pt x="0" y="0"/>
                  </a:moveTo>
                  <a:lnTo>
                    <a:pt x="219455" y="0"/>
                  </a:lnTo>
                </a:path>
                <a:path w="2304415" h="5079">
                  <a:moveTo>
                    <a:pt x="548639" y="0"/>
                  </a:moveTo>
                  <a:lnTo>
                    <a:pt x="1203960" y="0"/>
                  </a:lnTo>
                </a:path>
                <a:path w="2304415" h="5079">
                  <a:moveTo>
                    <a:pt x="1423416" y="0"/>
                  </a:moveTo>
                  <a:lnTo>
                    <a:pt x="1539239" y="0"/>
                  </a:lnTo>
                </a:path>
                <a:path w="2304415" h="5079">
                  <a:moveTo>
                    <a:pt x="1648967" y="0"/>
                  </a:moveTo>
                  <a:lnTo>
                    <a:pt x="2304287" y="0"/>
                  </a:lnTo>
                </a:path>
                <a:path w="2304415" h="5079">
                  <a:moveTo>
                    <a:pt x="0" y="4572"/>
                  </a:moveTo>
                  <a:lnTo>
                    <a:pt x="219455" y="4572"/>
                  </a:lnTo>
                </a:path>
                <a:path w="2304415" h="5079">
                  <a:moveTo>
                    <a:pt x="548639" y="4572"/>
                  </a:moveTo>
                  <a:lnTo>
                    <a:pt x="2304287" y="4572"/>
                  </a:lnTo>
                </a:path>
              </a:pathLst>
            </a:custGeom>
            <a:ln w="4572">
              <a:solidFill>
                <a:srgbClr val="A7A7A7"/>
              </a:solidFill>
            </a:ln>
          </p:spPr>
          <p:txBody>
            <a:bodyPr wrap="square" lIns="0" tIns="0" rIns="0" bIns="0" rtlCol="0"/>
            <a:lstStyle/>
            <a:p>
              <a:endParaRPr/>
            </a:p>
          </p:txBody>
        </p:sp>
        <p:sp>
          <p:nvSpPr>
            <p:cNvPr id="81" name="object 80"/>
            <p:cNvSpPr/>
            <p:nvPr/>
          </p:nvSpPr>
          <p:spPr>
            <a:xfrm>
              <a:off x="2569464" y="4693919"/>
              <a:ext cx="1542415" cy="0"/>
            </a:xfrm>
            <a:custGeom>
              <a:avLst/>
              <a:gdLst/>
              <a:ahLst/>
              <a:cxnLst/>
              <a:rect l="l" t="t" r="r" b="b"/>
              <a:pathLst>
                <a:path w="1542414">
                  <a:moveTo>
                    <a:pt x="0" y="0"/>
                  </a:moveTo>
                  <a:lnTo>
                    <a:pt x="109728" y="0"/>
                  </a:lnTo>
                </a:path>
                <a:path w="1542414">
                  <a:moveTo>
                    <a:pt x="326136" y="0"/>
                  </a:moveTo>
                  <a:lnTo>
                    <a:pt x="1331976" y="0"/>
                  </a:lnTo>
                </a:path>
                <a:path w="1542414">
                  <a:moveTo>
                    <a:pt x="1435608" y="0"/>
                  </a:moveTo>
                  <a:lnTo>
                    <a:pt x="1542288" y="0"/>
                  </a:lnTo>
                </a:path>
              </a:pathLst>
            </a:custGeom>
            <a:ln w="9144">
              <a:solidFill>
                <a:srgbClr val="A7A7A7"/>
              </a:solidFill>
            </a:ln>
          </p:spPr>
          <p:txBody>
            <a:bodyPr wrap="square" lIns="0" tIns="0" rIns="0" bIns="0" rtlCol="0"/>
            <a:lstStyle/>
            <a:p>
              <a:endParaRPr/>
            </a:p>
          </p:txBody>
        </p:sp>
        <p:sp>
          <p:nvSpPr>
            <p:cNvPr id="82" name="object 81"/>
            <p:cNvSpPr/>
            <p:nvPr/>
          </p:nvSpPr>
          <p:spPr>
            <a:xfrm>
              <a:off x="2569464" y="4691633"/>
              <a:ext cx="4953000" cy="83185"/>
            </a:xfrm>
            <a:custGeom>
              <a:avLst/>
              <a:gdLst/>
              <a:ahLst/>
              <a:cxnLst/>
              <a:rect l="l" t="t" r="r" b="b"/>
              <a:pathLst>
                <a:path w="4953000" h="83185">
                  <a:moveTo>
                    <a:pt x="1652015" y="0"/>
                  </a:moveTo>
                  <a:lnTo>
                    <a:pt x="2874264" y="0"/>
                  </a:lnTo>
                </a:path>
                <a:path w="4953000" h="83185">
                  <a:moveTo>
                    <a:pt x="3203448" y="0"/>
                  </a:moveTo>
                  <a:lnTo>
                    <a:pt x="4953000" y="0"/>
                  </a:lnTo>
                </a:path>
                <a:path w="4953000" h="83185">
                  <a:moveTo>
                    <a:pt x="1652015" y="4572"/>
                  </a:moveTo>
                  <a:lnTo>
                    <a:pt x="2874264" y="4572"/>
                  </a:lnTo>
                </a:path>
                <a:path w="4953000" h="83185">
                  <a:moveTo>
                    <a:pt x="3203448" y="4572"/>
                  </a:moveTo>
                  <a:lnTo>
                    <a:pt x="4953000" y="4572"/>
                  </a:lnTo>
                </a:path>
                <a:path w="4953000" h="83185">
                  <a:moveTo>
                    <a:pt x="0" y="79248"/>
                  </a:moveTo>
                  <a:lnTo>
                    <a:pt x="4953000" y="79248"/>
                  </a:lnTo>
                </a:path>
                <a:path w="4953000" h="83185">
                  <a:moveTo>
                    <a:pt x="0" y="83058"/>
                  </a:moveTo>
                  <a:lnTo>
                    <a:pt x="4953000" y="83058"/>
                  </a:lnTo>
                </a:path>
              </a:pathLst>
            </a:custGeom>
            <a:ln w="4572">
              <a:solidFill>
                <a:srgbClr val="A7A7A7"/>
              </a:solidFill>
            </a:ln>
          </p:spPr>
          <p:txBody>
            <a:bodyPr wrap="square" lIns="0" tIns="0" rIns="0" bIns="0" rtlCol="0"/>
            <a:lstStyle/>
            <a:p>
              <a:endParaRPr/>
            </a:p>
          </p:txBody>
        </p:sp>
        <p:sp>
          <p:nvSpPr>
            <p:cNvPr id="83" name="object 82"/>
            <p:cNvSpPr/>
            <p:nvPr/>
          </p:nvSpPr>
          <p:spPr>
            <a:xfrm>
              <a:off x="2569464" y="4776977"/>
              <a:ext cx="4953000" cy="0"/>
            </a:xfrm>
            <a:custGeom>
              <a:avLst/>
              <a:gdLst/>
              <a:ahLst/>
              <a:cxnLst/>
              <a:rect l="l" t="t" r="r" b="b"/>
              <a:pathLst>
                <a:path w="4953000">
                  <a:moveTo>
                    <a:pt x="0" y="0"/>
                  </a:moveTo>
                  <a:lnTo>
                    <a:pt x="4953000" y="0"/>
                  </a:lnTo>
                </a:path>
              </a:pathLst>
            </a:custGeom>
            <a:ln w="7620">
              <a:solidFill>
                <a:srgbClr val="A7A7A7"/>
              </a:solidFill>
            </a:ln>
          </p:spPr>
          <p:txBody>
            <a:bodyPr wrap="square" lIns="0" tIns="0" rIns="0" bIns="0" rtlCol="0"/>
            <a:lstStyle/>
            <a:p>
              <a:endParaRPr/>
            </a:p>
          </p:txBody>
        </p:sp>
        <p:sp>
          <p:nvSpPr>
            <p:cNvPr id="84" name="object 83"/>
            <p:cNvSpPr/>
            <p:nvPr/>
          </p:nvSpPr>
          <p:spPr>
            <a:xfrm>
              <a:off x="2569464" y="4864607"/>
              <a:ext cx="4959350" cy="91440"/>
            </a:xfrm>
            <a:custGeom>
              <a:avLst/>
              <a:gdLst/>
              <a:ahLst/>
              <a:cxnLst/>
              <a:rect l="l" t="t" r="r" b="b"/>
              <a:pathLst>
                <a:path w="4959350" h="91439">
                  <a:moveTo>
                    <a:pt x="6096" y="0"/>
                  </a:moveTo>
                  <a:lnTo>
                    <a:pt x="4959095" y="0"/>
                  </a:lnTo>
                </a:path>
                <a:path w="4959350" h="91439">
                  <a:moveTo>
                    <a:pt x="0" y="91440"/>
                  </a:moveTo>
                  <a:lnTo>
                    <a:pt x="4956047" y="91440"/>
                  </a:lnTo>
                </a:path>
              </a:pathLst>
            </a:custGeom>
            <a:ln w="9144">
              <a:solidFill>
                <a:srgbClr val="A7A7A7"/>
              </a:solidFill>
            </a:ln>
          </p:spPr>
          <p:txBody>
            <a:bodyPr wrap="square" lIns="0" tIns="0" rIns="0" bIns="0" rtlCol="0"/>
            <a:lstStyle/>
            <a:p>
              <a:endParaRPr/>
            </a:p>
          </p:txBody>
        </p:sp>
        <p:sp>
          <p:nvSpPr>
            <p:cNvPr id="85" name="object 84"/>
            <p:cNvSpPr/>
            <p:nvPr/>
          </p:nvSpPr>
          <p:spPr>
            <a:xfrm>
              <a:off x="4337304" y="4008119"/>
              <a:ext cx="329565" cy="445134"/>
            </a:xfrm>
            <a:custGeom>
              <a:avLst/>
              <a:gdLst/>
              <a:ahLst/>
              <a:cxnLst/>
              <a:rect l="l" t="t" r="r" b="b"/>
              <a:pathLst>
                <a:path w="329564" h="445135">
                  <a:moveTo>
                    <a:pt x="329184" y="0"/>
                  </a:moveTo>
                  <a:lnTo>
                    <a:pt x="0" y="0"/>
                  </a:lnTo>
                  <a:lnTo>
                    <a:pt x="0" y="445008"/>
                  </a:lnTo>
                  <a:lnTo>
                    <a:pt x="329184" y="445008"/>
                  </a:lnTo>
                  <a:lnTo>
                    <a:pt x="329184" y="0"/>
                  </a:lnTo>
                  <a:close/>
                </a:path>
              </a:pathLst>
            </a:custGeom>
            <a:solidFill>
              <a:srgbClr val="000000"/>
            </a:solidFill>
          </p:spPr>
          <p:txBody>
            <a:bodyPr wrap="square" lIns="0" tIns="0" rIns="0" bIns="0" rtlCol="0"/>
            <a:lstStyle/>
            <a:p>
              <a:endParaRPr/>
            </a:p>
          </p:txBody>
        </p:sp>
        <p:sp>
          <p:nvSpPr>
            <p:cNvPr id="86" name="object 85"/>
            <p:cNvSpPr/>
            <p:nvPr/>
          </p:nvSpPr>
          <p:spPr>
            <a:xfrm>
              <a:off x="4337304" y="4008119"/>
              <a:ext cx="329565" cy="445134"/>
            </a:xfrm>
            <a:custGeom>
              <a:avLst/>
              <a:gdLst/>
              <a:ahLst/>
              <a:cxnLst/>
              <a:rect l="l" t="t" r="r" b="b"/>
              <a:pathLst>
                <a:path w="329564" h="445135">
                  <a:moveTo>
                    <a:pt x="0" y="445008"/>
                  </a:moveTo>
                  <a:lnTo>
                    <a:pt x="329184" y="445008"/>
                  </a:lnTo>
                  <a:lnTo>
                    <a:pt x="329184" y="0"/>
                  </a:lnTo>
                  <a:lnTo>
                    <a:pt x="0" y="0"/>
                  </a:lnTo>
                  <a:lnTo>
                    <a:pt x="0" y="445008"/>
                  </a:lnTo>
                  <a:close/>
                </a:path>
              </a:pathLst>
            </a:custGeom>
            <a:ln w="9144">
              <a:solidFill>
                <a:srgbClr val="000000"/>
              </a:solidFill>
            </a:ln>
          </p:spPr>
          <p:txBody>
            <a:bodyPr wrap="square" lIns="0" tIns="0" rIns="0" bIns="0" rtlCol="0"/>
            <a:lstStyle/>
            <a:p>
              <a:endParaRPr/>
            </a:p>
          </p:txBody>
        </p:sp>
        <p:sp>
          <p:nvSpPr>
            <p:cNvPr id="87" name="object 86"/>
            <p:cNvSpPr/>
            <p:nvPr/>
          </p:nvSpPr>
          <p:spPr>
            <a:xfrm>
              <a:off x="4111752" y="4227575"/>
              <a:ext cx="109855" cy="548640"/>
            </a:xfrm>
            <a:custGeom>
              <a:avLst/>
              <a:gdLst/>
              <a:ahLst/>
              <a:cxnLst/>
              <a:rect l="l" t="t" r="r" b="b"/>
              <a:pathLst>
                <a:path w="109854" h="548639">
                  <a:moveTo>
                    <a:pt x="109727" y="0"/>
                  </a:moveTo>
                  <a:lnTo>
                    <a:pt x="0" y="0"/>
                  </a:lnTo>
                  <a:lnTo>
                    <a:pt x="0" y="548640"/>
                  </a:lnTo>
                  <a:lnTo>
                    <a:pt x="109727" y="548640"/>
                  </a:lnTo>
                  <a:lnTo>
                    <a:pt x="109727" y="0"/>
                  </a:lnTo>
                  <a:close/>
                </a:path>
              </a:pathLst>
            </a:custGeom>
            <a:solidFill>
              <a:srgbClr val="000000"/>
            </a:solidFill>
          </p:spPr>
          <p:txBody>
            <a:bodyPr wrap="square" lIns="0" tIns="0" rIns="0" bIns="0" rtlCol="0"/>
            <a:lstStyle/>
            <a:p>
              <a:endParaRPr/>
            </a:p>
          </p:txBody>
        </p:sp>
        <p:sp>
          <p:nvSpPr>
            <p:cNvPr id="88" name="object 87"/>
            <p:cNvSpPr/>
            <p:nvPr/>
          </p:nvSpPr>
          <p:spPr>
            <a:xfrm>
              <a:off x="4111752" y="4227575"/>
              <a:ext cx="109855" cy="548640"/>
            </a:xfrm>
            <a:custGeom>
              <a:avLst/>
              <a:gdLst/>
              <a:ahLst/>
              <a:cxnLst/>
              <a:rect l="l" t="t" r="r" b="b"/>
              <a:pathLst>
                <a:path w="109854" h="548639">
                  <a:moveTo>
                    <a:pt x="0" y="548640"/>
                  </a:moveTo>
                  <a:lnTo>
                    <a:pt x="109727" y="548640"/>
                  </a:lnTo>
                  <a:lnTo>
                    <a:pt x="109727" y="0"/>
                  </a:lnTo>
                  <a:lnTo>
                    <a:pt x="0" y="0"/>
                  </a:lnTo>
                  <a:lnTo>
                    <a:pt x="0" y="548640"/>
                  </a:lnTo>
                  <a:close/>
                </a:path>
              </a:pathLst>
            </a:custGeom>
            <a:ln w="9144">
              <a:solidFill>
                <a:srgbClr val="000000"/>
              </a:solidFill>
            </a:ln>
          </p:spPr>
          <p:txBody>
            <a:bodyPr wrap="square" lIns="0" tIns="0" rIns="0" bIns="0" rtlCol="0"/>
            <a:lstStyle/>
            <a:p>
              <a:endParaRPr/>
            </a:p>
          </p:txBody>
        </p:sp>
        <p:sp>
          <p:nvSpPr>
            <p:cNvPr id="89" name="object 88"/>
            <p:cNvSpPr/>
            <p:nvPr/>
          </p:nvSpPr>
          <p:spPr>
            <a:xfrm>
              <a:off x="3901440" y="4227575"/>
              <a:ext cx="104139" cy="539750"/>
            </a:xfrm>
            <a:custGeom>
              <a:avLst/>
              <a:gdLst/>
              <a:ahLst/>
              <a:cxnLst/>
              <a:rect l="l" t="t" r="r" b="b"/>
              <a:pathLst>
                <a:path w="104139" h="539750">
                  <a:moveTo>
                    <a:pt x="103632" y="0"/>
                  </a:moveTo>
                  <a:lnTo>
                    <a:pt x="0" y="0"/>
                  </a:lnTo>
                  <a:lnTo>
                    <a:pt x="0" y="539496"/>
                  </a:lnTo>
                  <a:lnTo>
                    <a:pt x="103632" y="539496"/>
                  </a:lnTo>
                  <a:lnTo>
                    <a:pt x="103632" y="0"/>
                  </a:lnTo>
                  <a:close/>
                </a:path>
              </a:pathLst>
            </a:custGeom>
            <a:solidFill>
              <a:srgbClr val="000000"/>
            </a:solidFill>
          </p:spPr>
          <p:txBody>
            <a:bodyPr wrap="square" lIns="0" tIns="0" rIns="0" bIns="0" rtlCol="0"/>
            <a:lstStyle/>
            <a:p>
              <a:endParaRPr/>
            </a:p>
          </p:txBody>
        </p:sp>
        <p:sp>
          <p:nvSpPr>
            <p:cNvPr id="90" name="object 89"/>
            <p:cNvSpPr/>
            <p:nvPr/>
          </p:nvSpPr>
          <p:spPr>
            <a:xfrm>
              <a:off x="3901440" y="4227575"/>
              <a:ext cx="104139" cy="539750"/>
            </a:xfrm>
            <a:custGeom>
              <a:avLst/>
              <a:gdLst/>
              <a:ahLst/>
              <a:cxnLst/>
              <a:rect l="l" t="t" r="r" b="b"/>
              <a:pathLst>
                <a:path w="104139" h="539750">
                  <a:moveTo>
                    <a:pt x="0" y="539496"/>
                  </a:moveTo>
                  <a:lnTo>
                    <a:pt x="103632" y="539496"/>
                  </a:lnTo>
                  <a:lnTo>
                    <a:pt x="103632" y="0"/>
                  </a:lnTo>
                  <a:lnTo>
                    <a:pt x="0" y="0"/>
                  </a:lnTo>
                  <a:lnTo>
                    <a:pt x="0" y="539496"/>
                  </a:lnTo>
                  <a:close/>
                </a:path>
              </a:pathLst>
            </a:custGeom>
            <a:ln w="9144">
              <a:solidFill>
                <a:srgbClr val="000000"/>
              </a:solidFill>
            </a:ln>
          </p:spPr>
          <p:txBody>
            <a:bodyPr wrap="square" lIns="0" tIns="0" rIns="0" bIns="0" rtlCol="0"/>
            <a:lstStyle/>
            <a:p>
              <a:endParaRPr/>
            </a:p>
          </p:txBody>
        </p:sp>
        <p:sp>
          <p:nvSpPr>
            <p:cNvPr id="91" name="object 90"/>
            <p:cNvSpPr/>
            <p:nvPr/>
          </p:nvSpPr>
          <p:spPr>
            <a:xfrm>
              <a:off x="5004816" y="4145279"/>
              <a:ext cx="219710" cy="548640"/>
            </a:xfrm>
            <a:custGeom>
              <a:avLst/>
              <a:gdLst/>
              <a:ahLst/>
              <a:cxnLst/>
              <a:rect l="l" t="t" r="r" b="b"/>
              <a:pathLst>
                <a:path w="219710" h="548639">
                  <a:moveTo>
                    <a:pt x="219456" y="0"/>
                  </a:moveTo>
                  <a:lnTo>
                    <a:pt x="0" y="0"/>
                  </a:lnTo>
                  <a:lnTo>
                    <a:pt x="0" y="548640"/>
                  </a:lnTo>
                  <a:lnTo>
                    <a:pt x="219456" y="548640"/>
                  </a:lnTo>
                  <a:lnTo>
                    <a:pt x="219456" y="0"/>
                  </a:lnTo>
                  <a:close/>
                </a:path>
              </a:pathLst>
            </a:custGeom>
            <a:solidFill>
              <a:srgbClr val="000000"/>
            </a:solidFill>
          </p:spPr>
          <p:txBody>
            <a:bodyPr wrap="square" lIns="0" tIns="0" rIns="0" bIns="0" rtlCol="0"/>
            <a:lstStyle/>
            <a:p>
              <a:endParaRPr/>
            </a:p>
          </p:txBody>
        </p:sp>
        <p:sp>
          <p:nvSpPr>
            <p:cNvPr id="92" name="object 91"/>
            <p:cNvSpPr/>
            <p:nvPr/>
          </p:nvSpPr>
          <p:spPr>
            <a:xfrm>
              <a:off x="5004816" y="4145279"/>
              <a:ext cx="219710" cy="548640"/>
            </a:xfrm>
            <a:custGeom>
              <a:avLst/>
              <a:gdLst/>
              <a:ahLst/>
              <a:cxnLst/>
              <a:rect l="l" t="t" r="r" b="b"/>
              <a:pathLst>
                <a:path w="219710" h="548639">
                  <a:moveTo>
                    <a:pt x="0" y="548640"/>
                  </a:moveTo>
                  <a:lnTo>
                    <a:pt x="219456" y="548640"/>
                  </a:lnTo>
                  <a:lnTo>
                    <a:pt x="219456" y="0"/>
                  </a:lnTo>
                  <a:lnTo>
                    <a:pt x="0" y="0"/>
                  </a:lnTo>
                  <a:lnTo>
                    <a:pt x="0" y="548640"/>
                  </a:lnTo>
                  <a:close/>
                </a:path>
              </a:pathLst>
            </a:custGeom>
            <a:ln w="9144">
              <a:solidFill>
                <a:srgbClr val="000000"/>
              </a:solidFill>
            </a:ln>
          </p:spPr>
          <p:txBody>
            <a:bodyPr wrap="square" lIns="0" tIns="0" rIns="0" bIns="0" rtlCol="0"/>
            <a:lstStyle/>
            <a:p>
              <a:endParaRPr/>
            </a:p>
          </p:txBody>
        </p:sp>
        <p:sp>
          <p:nvSpPr>
            <p:cNvPr id="93" name="object 92"/>
            <p:cNvSpPr/>
            <p:nvPr/>
          </p:nvSpPr>
          <p:spPr>
            <a:xfrm>
              <a:off x="5437632" y="3998975"/>
              <a:ext cx="329565" cy="307975"/>
            </a:xfrm>
            <a:custGeom>
              <a:avLst/>
              <a:gdLst/>
              <a:ahLst/>
              <a:cxnLst/>
              <a:rect l="l" t="t" r="r" b="b"/>
              <a:pathLst>
                <a:path w="329564" h="307975">
                  <a:moveTo>
                    <a:pt x="329184" y="0"/>
                  </a:moveTo>
                  <a:lnTo>
                    <a:pt x="0" y="0"/>
                  </a:lnTo>
                  <a:lnTo>
                    <a:pt x="0" y="307848"/>
                  </a:lnTo>
                  <a:lnTo>
                    <a:pt x="329184" y="307848"/>
                  </a:lnTo>
                  <a:lnTo>
                    <a:pt x="329184" y="0"/>
                  </a:lnTo>
                  <a:close/>
                </a:path>
              </a:pathLst>
            </a:custGeom>
            <a:solidFill>
              <a:srgbClr val="000000"/>
            </a:solidFill>
          </p:spPr>
          <p:txBody>
            <a:bodyPr wrap="square" lIns="0" tIns="0" rIns="0" bIns="0" rtlCol="0"/>
            <a:lstStyle/>
            <a:p>
              <a:endParaRPr/>
            </a:p>
          </p:txBody>
        </p:sp>
        <p:sp>
          <p:nvSpPr>
            <p:cNvPr id="94" name="object 93"/>
            <p:cNvSpPr/>
            <p:nvPr/>
          </p:nvSpPr>
          <p:spPr>
            <a:xfrm>
              <a:off x="5437632" y="3998975"/>
              <a:ext cx="329565" cy="307975"/>
            </a:xfrm>
            <a:custGeom>
              <a:avLst/>
              <a:gdLst/>
              <a:ahLst/>
              <a:cxnLst/>
              <a:rect l="l" t="t" r="r" b="b"/>
              <a:pathLst>
                <a:path w="329564" h="307975">
                  <a:moveTo>
                    <a:pt x="0" y="307848"/>
                  </a:moveTo>
                  <a:lnTo>
                    <a:pt x="329184" y="307848"/>
                  </a:lnTo>
                  <a:lnTo>
                    <a:pt x="329184" y="0"/>
                  </a:lnTo>
                  <a:lnTo>
                    <a:pt x="0" y="0"/>
                  </a:lnTo>
                  <a:lnTo>
                    <a:pt x="0" y="307848"/>
                  </a:lnTo>
                  <a:close/>
                </a:path>
              </a:pathLst>
            </a:custGeom>
            <a:ln w="9143">
              <a:solidFill>
                <a:srgbClr val="000000"/>
              </a:solidFill>
            </a:ln>
          </p:spPr>
          <p:txBody>
            <a:bodyPr wrap="square" lIns="0" tIns="0" rIns="0" bIns="0" rtlCol="0"/>
            <a:lstStyle/>
            <a:p>
              <a:endParaRPr/>
            </a:p>
          </p:txBody>
        </p:sp>
        <p:sp>
          <p:nvSpPr>
            <p:cNvPr id="95" name="object 94"/>
            <p:cNvSpPr/>
            <p:nvPr/>
          </p:nvSpPr>
          <p:spPr>
            <a:xfrm>
              <a:off x="6096000" y="4303775"/>
              <a:ext cx="219710" cy="314325"/>
            </a:xfrm>
            <a:custGeom>
              <a:avLst/>
              <a:gdLst/>
              <a:ahLst/>
              <a:cxnLst/>
              <a:rect l="l" t="t" r="r" b="b"/>
              <a:pathLst>
                <a:path w="219710" h="314325">
                  <a:moveTo>
                    <a:pt x="219455" y="0"/>
                  </a:moveTo>
                  <a:lnTo>
                    <a:pt x="0" y="0"/>
                  </a:lnTo>
                  <a:lnTo>
                    <a:pt x="0" y="313944"/>
                  </a:lnTo>
                  <a:lnTo>
                    <a:pt x="219455" y="313944"/>
                  </a:lnTo>
                  <a:lnTo>
                    <a:pt x="219455" y="0"/>
                  </a:lnTo>
                  <a:close/>
                </a:path>
              </a:pathLst>
            </a:custGeom>
            <a:solidFill>
              <a:srgbClr val="000000"/>
            </a:solidFill>
          </p:spPr>
          <p:txBody>
            <a:bodyPr wrap="square" lIns="0" tIns="0" rIns="0" bIns="0" rtlCol="0"/>
            <a:lstStyle/>
            <a:p>
              <a:endParaRPr/>
            </a:p>
          </p:txBody>
        </p:sp>
        <p:sp>
          <p:nvSpPr>
            <p:cNvPr id="96" name="object 95"/>
            <p:cNvSpPr/>
            <p:nvPr/>
          </p:nvSpPr>
          <p:spPr>
            <a:xfrm>
              <a:off x="6096000" y="4303775"/>
              <a:ext cx="219710" cy="314325"/>
            </a:xfrm>
            <a:custGeom>
              <a:avLst/>
              <a:gdLst/>
              <a:ahLst/>
              <a:cxnLst/>
              <a:rect l="l" t="t" r="r" b="b"/>
              <a:pathLst>
                <a:path w="219710" h="314325">
                  <a:moveTo>
                    <a:pt x="0" y="313944"/>
                  </a:moveTo>
                  <a:lnTo>
                    <a:pt x="219455" y="313944"/>
                  </a:lnTo>
                  <a:lnTo>
                    <a:pt x="219455" y="0"/>
                  </a:lnTo>
                  <a:lnTo>
                    <a:pt x="0" y="0"/>
                  </a:lnTo>
                  <a:lnTo>
                    <a:pt x="0" y="313944"/>
                  </a:lnTo>
                  <a:close/>
                </a:path>
              </a:pathLst>
            </a:custGeom>
            <a:ln w="9144">
              <a:solidFill>
                <a:srgbClr val="000000"/>
              </a:solidFill>
            </a:ln>
          </p:spPr>
          <p:txBody>
            <a:bodyPr wrap="square" lIns="0" tIns="0" rIns="0" bIns="0" rtlCol="0"/>
            <a:lstStyle/>
            <a:p>
              <a:endParaRPr/>
            </a:p>
          </p:txBody>
        </p:sp>
        <p:sp>
          <p:nvSpPr>
            <p:cNvPr id="97" name="object 96"/>
            <p:cNvSpPr/>
            <p:nvPr/>
          </p:nvSpPr>
          <p:spPr>
            <a:xfrm>
              <a:off x="6428232" y="4303775"/>
              <a:ext cx="219710" cy="314325"/>
            </a:xfrm>
            <a:custGeom>
              <a:avLst/>
              <a:gdLst/>
              <a:ahLst/>
              <a:cxnLst/>
              <a:rect l="l" t="t" r="r" b="b"/>
              <a:pathLst>
                <a:path w="219709" h="314325">
                  <a:moveTo>
                    <a:pt x="219456" y="0"/>
                  </a:moveTo>
                  <a:lnTo>
                    <a:pt x="0" y="0"/>
                  </a:lnTo>
                  <a:lnTo>
                    <a:pt x="0" y="313944"/>
                  </a:lnTo>
                  <a:lnTo>
                    <a:pt x="219456" y="313944"/>
                  </a:lnTo>
                  <a:lnTo>
                    <a:pt x="219456" y="0"/>
                  </a:lnTo>
                  <a:close/>
                </a:path>
              </a:pathLst>
            </a:custGeom>
            <a:solidFill>
              <a:srgbClr val="000000"/>
            </a:solidFill>
          </p:spPr>
          <p:txBody>
            <a:bodyPr wrap="square" lIns="0" tIns="0" rIns="0" bIns="0" rtlCol="0"/>
            <a:lstStyle/>
            <a:p>
              <a:endParaRPr/>
            </a:p>
          </p:txBody>
        </p:sp>
        <p:sp>
          <p:nvSpPr>
            <p:cNvPr id="98" name="object 97"/>
            <p:cNvSpPr/>
            <p:nvPr/>
          </p:nvSpPr>
          <p:spPr>
            <a:xfrm>
              <a:off x="6428232" y="4303775"/>
              <a:ext cx="219710" cy="314325"/>
            </a:xfrm>
            <a:custGeom>
              <a:avLst/>
              <a:gdLst/>
              <a:ahLst/>
              <a:cxnLst/>
              <a:rect l="l" t="t" r="r" b="b"/>
              <a:pathLst>
                <a:path w="219709" h="314325">
                  <a:moveTo>
                    <a:pt x="0" y="313944"/>
                  </a:moveTo>
                  <a:lnTo>
                    <a:pt x="219456" y="313944"/>
                  </a:lnTo>
                  <a:lnTo>
                    <a:pt x="219456" y="0"/>
                  </a:lnTo>
                  <a:lnTo>
                    <a:pt x="0" y="0"/>
                  </a:lnTo>
                  <a:lnTo>
                    <a:pt x="0" y="313944"/>
                  </a:lnTo>
                  <a:close/>
                </a:path>
              </a:pathLst>
            </a:custGeom>
            <a:ln w="9144">
              <a:solidFill>
                <a:srgbClr val="000000"/>
              </a:solidFill>
            </a:ln>
          </p:spPr>
          <p:txBody>
            <a:bodyPr wrap="square" lIns="0" tIns="0" rIns="0" bIns="0" rtlCol="0"/>
            <a:lstStyle/>
            <a:p>
              <a:endParaRPr/>
            </a:p>
          </p:txBody>
        </p:sp>
        <p:sp>
          <p:nvSpPr>
            <p:cNvPr id="99" name="object 98"/>
            <p:cNvSpPr/>
            <p:nvPr/>
          </p:nvSpPr>
          <p:spPr>
            <a:xfrm>
              <a:off x="6763512" y="4303775"/>
              <a:ext cx="109855" cy="314325"/>
            </a:xfrm>
            <a:custGeom>
              <a:avLst/>
              <a:gdLst/>
              <a:ahLst/>
              <a:cxnLst/>
              <a:rect l="l" t="t" r="r" b="b"/>
              <a:pathLst>
                <a:path w="109854" h="314325">
                  <a:moveTo>
                    <a:pt x="109727" y="0"/>
                  </a:moveTo>
                  <a:lnTo>
                    <a:pt x="0" y="0"/>
                  </a:lnTo>
                  <a:lnTo>
                    <a:pt x="0" y="313944"/>
                  </a:lnTo>
                  <a:lnTo>
                    <a:pt x="109727" y="313944"/>
                  </a:lnTo>
                  <a:lnTo>
                    <a:pt x="109727" y="0"/>
                  </a:lnTo>
                  <a:close/>
                </a:path>
              </a:pathLst>
            </a:custGeom>
            <a:solidFill>
              <a:srgbClr val="000000"/>
            </a:solidFill>
          </p:spPr>
          <p:txBody>
            <a:bodyPr wrap="square" lIns="0" tIns="0" rIns="0" bIns="0" rtlCol="0"/>
            <a:lstStyle/>
            <a:p>
              <a:endParaRPr/>
            </a:p>
          </p:txBody>
        </p:sp>
        <p:sp>
          <p:nvSpPr>
            <p:cNvPr id="100" name="object 99"/>
            <p:cNvSpPr/>
            <p:nvPr/>
          </p:nvSpPr>
          <p:spPr>
            <a:xfrm>
              <a:off x="6763512" y="4303775"/>
              <a:ext cx="109855" cy="314325"/>
            </a:xfrm>
            <a:custGeom>
              <a:avLst/>
              <a:gdLst/>
              <a:ahLst/>
              <a:cxnLst/>
              <a:rect l="l" t="t" r="r" b="b"/>
              <a:pathLst>
                <a:path w="109854" h="314325">
                  <a:moveTo>
                    <a:pt x="0" y="313944"/>
                  </a:moveTo>
                  <a:lnTo>
                    <a:pt x="109727" y="313944"/>
                  </a:lnTo>
                  <a:lnTo>
                    <a:pt x="109727" y="0"/>
                  </a:lnTo>
                  <a:lnTo>
                    <a:pt x="0" y="0"/>
                  </a:lnTo>
                  <a:lnTo>
                    <a:pt x="0" y="313944"/>
                  </a:lnTo>
                  <a:close/>
                </a:path>
              </a:pathLst>
            </a:custGeom>
            <a:ln w="9144">
              <a:solidFill>
                <a:srgbClr val="000000"/>
              </a:solidFill>
            </a:ln>
          </p:spPr>
          <p:txBody>
            <a:bodyPr wrap="square" lIns="0" tIns="0" rIns="0" bIns="0" rtlCol="0"/>
            <a:lstStyle/>
            <a:p>
              <a:endParaRPr/>
            </a:p>
          </p:txBody>
        </p:sp>
        <p:sp>
          <p:nvSpPr>
            <p:cNvPr id="101" name="object 100"/>
            <p:cNvSpPr/>
            <p:nvPr/>
          </p:nvSpPr>
          <p:spPr>
            <a:xfrm>
              <a:off x="3233928" y="3995927"/>
              <a:ext cx="219710" cy="326390"/>
            </a:xfrm>
            <a:custGeom>
              <a:avLst/>
              <a:gdLst/>
              <a:ahLst/>
              <a:cxnLst/>
              <a:rect l="l" t="t" r="r" b="b"/>
              <a:pathLst>
                <a:path w="219710" h="326389">
                  <a:moveTo>
                    <a:pt x="219455" y="0"/>
                  </a:moveTo>
                  <a:lnTo>
                    <a:pt x="0" y="0"/>
                  </a:lnTo>
                  <a:lnTo>
                    <a:pt x="0" y="326136"/>
                  </a:lnTo>
                  <a:lnTo>
                    <a:pt x="219455" y="326136"/>
                  </a:lnTo>
                  <a:lnTo>
                    <a:pt x="219455" y="0"/>
                  </a:lnTo>
                  <a:close/>
                </a:path>
              </a:pathLst>
            </a:custGeom>
            <a:solidFill>
              <a:srgbClr val="000000"/>
            </a:solidFill>
          </p:spPr>
          <p:txBody>
            <a:bodyPr wrap="square" lIns="0" tIns="0" rIns="0" bIns="0" rtlCol="0"/>
            <a:lstStyle/>
            <a:p>
              <a:endParaRPr/>
            </a:p>
          </p:txBody>
        </p:sp>
        <p:sp>
          <p:nvSpPr>
            <p:cNvPr id="102" name="object 101"/>
            <p:cNvSpPr/>
            <p:nvPr/>
          </p:nvSpPr>
          <p:spPr>
            <a:xfrm>
              <a:off x="3233928" y="3995927"/>
              <a:ext cx="219710" cy="326390"/>
            </a:xfrm>
            <a:custGeom>
              <a:avLst/>
              <a:gdLst/>
              <a:ahLst/>
              <a:cxnLst/>
              <a:rect l="l" t="t" r="r" b="b"/>
              <a:pathLst>
                <a:path w="219710" h="326389">
                  <a:moveTo>
                    <a:pt x="0" y="326136"/>
                  </a:moveTo>
                  <a:lnTo>
                    <a:pt x="219455" y="326136"/>
                  </a:lnTo>
                  <a:lnTo>
                    <a:pt x="219455" y="0"/>
                  </a:lnTo>
                  <a:lnTo>
                    <a:pt x="0" y="0"/>
                  </a:lnTo>
                  <a:lnTo>
                    <a:pt x="0" y="326136"/>
                  </a:lnTo>
                  <a:close/>
                </a:path>
              </a:pathLst>
            </a:custGeom>
            <a:ln w="9144">
              <a:solidFill>
                <a:srgbClr val="000000"/>
              </a:solidFill>
            </a:ln>
          </p:spPr>
          <p:txBody>
            <a:bodyPr wrap="square" lIns="0" tIns="0" rIns="0" bIns="0" rtlCol="0"/>
            <a:lstStyle/>
            <a:p>
              <a:endParaRPr/>
            </a:p>
          </p:txBody>
        </p:sp>
        <p:sp>
          <p:nvSpPr>
            <p:cNvPr id="103" name="object 102"/>
            <p:cNvSpPr/>
            <p:nvPr/>
          </p:nvSpPr>
          <p:spPr>
            <a:xfrm>
              <a:off x="3011424" y="4224527"/>
              <a:ext cx="109855" cy="460375"/>
            </a:xfrm>
            <a:custGeom>
              <a:avLst/>
              <a:gdLst/>
              <a:ahLst/>
              <a:cxnLst/>
              <a:rect l="l" t="t" r="r" b="b"/>
              <a:pathLst>
                <a:path w="109855" h="460375">
                  <a:moveTo>
                    <a:pt x="109727" y="0"/>
                  </a:moveTo>
                  <a:lnTo>
                    <a:pt x="0" y="0"/>
                  </a:lnTo>
                  <a:lnTo>
                    <a:pt x="0" y="460248"/>
                  </a:lnTo>
                  <a:lnTo>
                    <a:pt x="109727" y="460248"/>
                  </a:lnTo>
                  <a:lnTo>
                    <a:pt x="109727" y="0"/>
                  </a:lnTo>
                  <a:close/>
                </a:path>
              </a:pathLst>
            </a:custGeom>
            <a:solidFill>
              <a:srgbClr val="000000"/>
            </a:solidFill>
          </p:spPr>
          <p:txBody>
            <a:bodyPr wrap="square" lIns="0" tIns="0" rIns="0" bIns="0" rtlCol="0"/>
            <a:lstStyle/>
            <a:p>
              <a:endParaRPr/>
            </a:p>
          </p:txBody>
        </p:sp>
        <p:sp>
          <p:nvSpPr>
            <p:cNvPr id="104" name="object 103"/>
            <p:cNvSpPr/>
            <p:nvPr/>
          </p:nvSpPr>
          <p:spPr>
            <a:xfrm>
              <a:off x="3011424" y="4224527"/>
              <a:ext cx="109855" cy="460375"/>
            </a:xfrm>
            <a:custGeom>
              <a:avLst/>
              <a:gdLst/>
              <a:ahLst/>
              <a:cxnLst/>
              <a:rect l="l" t="t" r="r" b="b"/>
              <a:pathLst>
                <a:path w="109855" h="460375">
                  <a:moveTo>
                    <a:pt x="0" y="460248"/>
                  </a:moveTo>
                  <a:lnTo>
                    <a:pt x="109727" y="460248"/>
                  </a:lnTo>
                  <a:lnTo>
                    <a:pt x="109727" y="0"/>
                  </a:lnTo>
                  <a:lnTo>
                    <a:pt x="0" y="0"/>
                  </a:lnTo>
                  <a:lnTo>
                    <a:pt x="0" y="460248"/>
                  </a:lnTo>
                  <a:close/>
                </a:path>
              </a:pathLst>
            </a:custGeom>
            <a:ln w="9144">
              <a:solidFill>
                <a:srgbClr val="000000"/>
              </a:solidFill>
            </a:ln>
          </p:spPr>
          <p:txBody>
            <a:bodyPr wrap="square" lIns="0" tIns="0" rIns="0" bIns="0" rtlCol="0"/>
            <a:lstStyle/>
            <a:p>
              <a:endParaRPr/>
            </a:p>
          </p:txBody>
        </p:sp>
        <p:sp>
          <p:nvSpPr>
            <p:cNvPr id="105" name="object 104"/>
            <p:cNvSpPr/>
            <p:nvPr/>
          </p:nvSpPr>
          <p:spPr>
            <a:xfrm>
              <a:off x="2679192" y="4462272"/>
              <a:ext cx="216535" cy="311150"/>
            </a:xfrm>
            <a:custGeom>
              <a:avLst/>
              <a:gdLst/>
              <a:ahLst/>
              <a:cxnLst/>
              <a:rect l="l" t="t" r="r" b="b"/>
              <a:pathLst>
                <a:path w="216535" h="311150">
                  <a:moveTo>
                    <a:pt x="216407" y="0"/>
                  </a:moveTo>
                  <a:lnTo>
                    <a:pt x="0" y="0"/>
                  </a:lnTo>
                  <a:lnTo>
                    <a:pt x="0" y="310895"/>
                  </a:lnTo>
                  <a:lnTo>
                    <a:pt x="216407" y="310895"/>
                  </a:lnTo>
                  <a:lnTo>
                    <a:pt x="216407" y="0"/>
                  </a:lnTo>
                  <a:close/>
                </a:path>
              </a:pathLst>
            </a:custGeom>
            <a:solidFill>
              <a:srgbClr val="000000"/>
            </a:solidFill>
          </p:spPr>
          <p:txBody>
            <a:bodyPr wrap="square" lIns="0" tIns="0" rIns="0" bIns="0" rtlCol="0"/>
            <a:lstStyle/>
            <a:p>
              <a:endParaRPr/>
            </a:p>
          </p:txBody>
        </p:sp>
        <p:sp>
          <p:nvSpPr>
            <p:cNvPr id="106" name="object 105"/>
            <p:cNvSpPr/>
            <p:nvPr/>
          </p:nvSpPr>
          <p:spPr>
            <a:xfrm>
              <a:off x="2679192" y="4462272"/>
              <a:ext cx="216535" cy="311150"/>
            </a:xfrm>
            <a:custGeom>
              <a:avLst/>
              <a:gdLst/>
              <a:ahLst/>
              <a:cxnLst/>
              <a:rect l="l" t="t" r="r" b="b"/>
              <a:pathLst>
                <a:path w="216535" h="311150">
                  <a:moveTo>
                    <a:pt x="0" y="310895"/>
                  </a:moveTo>
                  <a:lnTo>
                    <a:pt x="216407" y="310895"/>
                  </a:lnTo>
                  <a:lnTo>
                    <a:pt x="216407" y="0"/>
                  </a:lnTo>
                  <a:lnTo>
                    <a:pt x="0" y="0"/>
                  </a:lnTo>
                  <a:lnTo>
                    <a:pt x="0" y="310895"/>
                  </a:lnTo>
                  <a:close/>
                </a:path>
              </a:pathLst>
            </a:custGeom>
            <a:ln w="9144">
              <a:solidFill>
                <a:srgbClr val="000000"/>
              </a:solidFill>
            </a:ln>
          </p:spPr>
          <p:txBody>
            <a:bodyPr wrap="square" lIns="0" tIns="0" rIns="0" bIns="0" rtlCol="0"/>
            <a:lstStyle/>
            <a:p>
              <a:endParaRPr/>
            </a:p>
          </p:txBody>
        </p:sp>
        <p:sp>
          <p:nvSpPr>
            <p:cNvPr id="107" name="object 106"/>
            <p:cNvSpPr/>
            <p:nvPr/>
          </p:nvSpPr>
          <p:spPr>
            <a:xfrm>
              <a:off x="3672840" y="2916935"/>
              <a:ext cx="113030" cy="226060"/>
            </a:xfrm>
            <a:custGeom>
              <a:avLst/>
              <a:gdLst/>
              <a:ahLst/>
              <a:cxnLst/>
              <a:rect l="l" t="t" r="r" b="b"/>
              <a:pathLst>
                <a:path w="113029" h="226060">
                  <a:moveTo>
                    <a:pt x="112775" y="0"/>
                  </a:moveTo>
                  <a:lnTo>
                    <a:pt x="0" y="0"/>
                  </a:lnTo>
                  <a:lnTo>
                    <a:pt x="0" y="225551"/>
                  </a:lnTo>
                  <a:lnTo>
                    <a:pt x="112775" y="225551"/>
                  </a:lnTo>
                  <a:lnTo>
                    <a:pt x="112775" y="0"/>
                  </a:lnTo>
                  <a:close/>
                </a:path>
              </a:pathLst>
            </a:custGeom>
            <a:solidFill>
              <a:srgbClr val="000000"/>
            </a:solidFill>
          </p:spPr>
          <p:txBody>
            <a:bodyPr wrap="square" lIns="0" tIns="0" rIns="0" bIns="0" rtlCol="0"/>
            <a:lstStyle/>
            <a:p>
              <a:endParaRPr/>
            </a:p>
          </p:txBody>
        </p:sp>
        <p:sp>
          <p:nvSpPr>
            <p:cNvPr id="108" name="object 107"/>
            <p:cNvSpPr/>
            <p:nvPr/>
          </p:nvSpPr>
          <p:spPr>
            <a:xfrm>
              <a:off x="3672840" y="2916935"/>
              <a:ext cx="113030" cy="226060"/>
            </a:xfrm>
            <a:custGeom>
              <a:avLst/>
              <a:gdLst/>
              <a:ahLst/>
              <a:cxnLst/>
              <a:rect l="l" t="t" r="r" b="b"/>
              <a:pathLst>
                <a:path w="113029" h="226060">
                  <a:moveTo>
                    <a:pt x="0" y="225551"/>
                  </a:moveTo>
                  <a:lnTo>
                    <a:pt x="112775" y="225551"/>
                  </a:lnTo>
                  <a:lnTo>
                    <a:pt x="112775" y="0"/>
                  </a:lnTo>
                  <a:lnTo>
                    <a:pt x="0" y="0"/>
                  </a:lnTo>
                  <a:lnTo>
                    <a:pt x="0" y="225551"/>
                  </a:lnTo>
                  <a:close/>
                </a:path>
              </a:pathLst>
            </a:custGeom>
            <a:ln w="9143">
              <a:solidFill>
                <a:srgbClr val="000000"/>
              </a:solidFill>
            </a:ln>
          </p:spPr>
          <p:txBody>
            <a:bodyPr wrap="square" lIns="0" tIns="0" rIns="0" bIns="0" rtlCol="0"/>
            <a:lstStyle/>
            <a:p>
              <a:endParaRPr/>
            </a:p>
          </p:txBody>
        </p:sp>
        <p:sp>
          <p:nvSpPr>
            <p:cNvPr id="109" name="object 108"/>
            <p:cNvSpPr/>
            <p:nvPr/>
          </p:nvSpPr>
          <p:spPr>
            <a:xfrm>
              <a:off x="3776472" y="2916935"/>
              <a:ext cx="448309" cy="82550"/>
            </a:xfrm>
            <a:custGeom>
              <a:avLst/>
              <a:gdLst/>
              <a:ahLst/>
              <a:cxnLst/>
              <a:rect l="l" t="t" r="r" b="b"/>
              <a:pathLst>
                <a:path w="448310" h="82550">
                  <a:moveTo>
                    <a:pt x="448055" y="0"/>
                  </a:moveTo>
                  <a:lnTo>
                    <a:pt x="0" y="0"/>
                  </a:lnTo>
                  <a:lnTo>
                    <a:pt x="0" y="82296"/>
                  </a:lnTo>
                  <a:lnTo>
                    <a:pt x="448055" y="82296"/>
                  </a:lnTo>
                  <a:lnTo>
                    <a:pt x="448055" y="0"/>
                  </a:lnTo>
                  <a:close/>
                </a:path>
              </a:pathLst>
            </a:custGeom>
            <a:solidFill>
              <a:srgbClr val="000000"/>
            </a:solidFill>
          </p:spPr>
          <p:txBody>
            <a:bodyPr wrap="square" lIns="0" tIns="0" rIns="0" bIns="0" rtlCol="0"/>
            <a:lstStyle/>
            <a:p>
              <a:endParaRPr/>
            </a:p>
          </p:txBody>
        </p:sp>
        <p:sp>
          <p:nvSpPr>
            <p:cNvPr id="110" name="object 109"/>
            <p:cNvSpPr/>
            <p:nvPr/>
          </p:nvSpPr>
          <p:spPr>
            <a:xfrm>
              <a:off x="3776472" y="2916935"/>
              <a:ext cx="448309" cy="82550"/>
            </a:xfrm>
            <a:custGeom>
              <a:avLst/>
              <a:gdLst/>
              <a:ahLst/>
              <a:cxnLst/>
              <a:rect l="l" t="t" r="r" b="b"/>
              <a:pathLst>
                <a:path w="448310" h="82550">
                  <a:moveTo>
                    <a:pt x="0" y="82296"/>
                  </a:moveTo>
                  <a:lnTo>
                    <a:pt x="448055" y="82296"/>
                  </a:lnTo>
                  <a:lnTo>
                    <a:pt x="448055" y="0"/>
                  </a:lnTo>
                  <a:lnTo>
                    <a:pt x="0" y="0"/>
                  </a:lnTo>
                  <a:lnTo>
                    <a:pt x="0" y="82296"/>
                  </a:lnTo>
                  <a:close/>
                </a:path>
              </a:pathLst>
            </a:custGeom>
            <a:ln w="9144">
              <a:solidFill>
                <a:srgbClr val="000000"/>
              </a:solidFill>
            </a:ln>
          </p:spPr>
          <p:txBody>
            <a:bodyPr wrap="square" lIns="0" tIns="0" rIns="0" bIns="0" rtlCol="0"/>
            <a:lstStyle/>
            <a:p>
              <a:endParaRPr/>
            </a:p>
          </p:txBody>
        </p:sp>
        <p:sp>
          <p:nvSpPr>
            <p:cNvPr id="111" name="object 110"/>
            <p:cNvSpPr/>
            <p:nvPr/>
          </p:nvSpPr>
          <p:spPr>
            <a:xfrm>
              <a:off x="4120896" y="2999231"/>
              <a:ext cx="100965" cy="299085"/>
            </a:xfrm>
            <a:custGeom>
              <a:avLst/>
              <a:gdLst/>
              <a:ahLst/>
              <a:cxnLst/>
              <a:rect l="l" t="t" r="r" b="b"/>
              <a:pathLst>
                <a:path w="100964" h="299085">
                  <a:moveTo>
                    <a:pt x="100584" y="0"/>
                  </a:moveTo>
                  <a:lnTo>
                    <a:pt x="0" y="0"/>
                  </a:lnTo>
                  <a:lnTo>
                    <a:pt x="0" y="298703"/>
                  </a:lnTo>
                  <a:lnTo>
                    <a:pt x="100584" y="298703"/>
                  </a:lnTo>
                  <a:lnTo>
                    <a:pt x="100584" y="0"/>
                  </a:lnTo>
                  <a:close/>
                </a:path>
              </a:pathLst>
            </a:custGeom>
            <a:solidFill>
              <a:srgbClr val="000000"/>
            </a:solidFill>
          </p:spPr>
          <p:txBody>
            <a:bodyPr wrap="square" lIns="0" tIns="0" rIns="0" bIns="0" rtlCol="0"/>
            <a:lstStyle/>
            <a:p>
              <a:endParaRPr/>
            </a:p>
          </p:txBody>
        </p:sp>
        <p:sp>
          <p:nvSpPr>
            <p:cNvPr id="112" name="object 111"/>
            <p:cNvSpPr/>
            <p:nvPr/>
          </p:nvSpPr>
          <p:spPr>
            <a:xfrm>
              <a:off x="4120896" y="2999231"/>
              <a:ext cx="100965" cy="299085"/>
            </a:xfrm>
            <a:custGeom>
              <a:avLst/>
              <a:gdLst/>
              <a:ahLst/>
              <a:cxnLst/>
              <a:rect l="l" t="t" r="r" b="b"/>
              <a:pathLst>
                <a:path w="100964" h="299085">
                  <a:moveTo>
                    <a:pt x="0" y="298703"/>
                  </a:moveTo>
                  <a:lnTo>
                    <a:pt x="100584" y="298703"/>
                  </a:lnTo>
                  <a:lnTo>
                    <a:pt x="100584" y="0"/>
                  </a:lnTo>
                  <a:lnTo>
                    <a:pt x="0" y="0"/>
                  </a:lnTo>
                  <a:lnTo>
                    <a:pt x="0" y="298703"/>
                  </a:lnTo>
                  <a:close/>
                </a:path>
              </a:pathLst>
            </a:custGeom>
            <a:ln w="9144">
              <a:solidFill>
                <a:srgbClr val="000000"/>
              </a:solidFill>
            </a:ln>
          </p:spPr>
          <p:txBody>
            <a:bodyPr wrap="square" lIns="0" tIns="0" rIns="0" bIns="0" rtlCol="0"/>
            <a:lstStyle/>
            <a:p>
              <a:endParaRPr/>
            </a:p>
          </p:txBody>
        </p:sp>
        <p:sp>
          <p:nvSpPr>
            <p:cNvPr id="113" name="object 112"/>
            <p:cNvSpPr/>
            <p:nvPr/>
          </p:nvSpPr>
          <p:spPr>
            <a:xfrm>
              <a:off x="4005072" y="3291839"/>
              <a:ext cx="125095" cy="82550"/>
            </a:xfrm>
            <a:custGeom>
              <a:avLst/>
              <a:gdLst/>
              <a:ahLst/>
              <a:cxnLst/>
              <a:rect l="l" t="t" r="r" b="b"/>
              <a:pathLst>
                <a:path w="125095" h="82550">
                  <a:moveTo>
                    <a:pt x="124967" y="0"/>
                  </a:moveTo>
                  <a:lnTo>
                    <a:pt x="0" y="0"/>
                  </a:lnTo>
                  <a:lnTo>
                    <a:pt x="0" y="82296"/>
                  </a:lnTo>
                  <a:lnTo>
                    <a:pt x="124967" y="82296"/>
                  </a:lnTo>
                  <a:lnTo>
                    <a:pt x="124967" y="0"/>
                  </a:lnTo>
                  <a:close/>
                </a:path>
              </a:pathLst>
            </a:custGeom>
            <a:solidFill>
              <a:srgbClr val="000000"/>
            </a:solidFill>
          </p:spPr>
          <p:txBody>
            <a:bodyPr wrap="square" lIns="0" tIns="0" rIns="0" bIns="0" rtlCol="0"/>
            <a:lstStyle/>
            <a:p>
              <a:endParaRPr/>
            </a:p>
          </p:txBody>
        </p:sp>
        <p:sp>
          <p:nvSpPr>
            <p:cNvPr id="114" name="object 113"/>
            <p:cNvSpPr/>
            <p:nvPr/>
          </p:nvSpPr>
          <p:spPr>
            <a:xfrm>
              <a:off x="4005072" y="3291839"/>
              <a:ext cx="125095" cy="82550"/>
            </a:xfrm>
            <a:custGeom>
              <a:avLst/>
              <a:gdLst/>
              <a:ahLst/>
              <a:cxnLst/>
              <a:rect l="l" t="t" r="r" b="b"/>
              <a:pathLst>
                <a:path w="125095" h="82550">
                  <a:moveTo>
                    <a:pt x="0" y="82296"/>
                  </a:moveTo>
                  <a:lnTo>
                    <a:pt x="124967" y="82296"/>
                  </a:lnTo>
                  <a:lnTo>
                    <a:pt x="124967" y="0"/>
                  </a:lnTo>
                  <a:lnTo>
                    <a:pt x="0" y="0"/>
                  </a:lnTo>
                  <a:lnTo>
                    <a:pt x="0" y="82296"/>
                  </a:lnTo>
                  <a:close/>
                </a:path>
              </a:pathLst>
            </a:custGeom>
            <a:ln w="9144">
              <a:solidFill>
                <a:srgbClr val="000000"/>
              </a:solidFill>
            </a:ln>
          </p:spPr>
          <p:txBody>
            <a:bodyPr wrap="square" lIns="0" tIns="0" rIns="0" bIns="0" rtlCol="0"/>
            <a:lstStyle/>
            <a:p>
              <a:endParaRPr/>
            </a:p>
          </p:txBody>
        </p:sp>
        <p:sp>
          <p:nvSpPr>
            <p:cNvPr id="115" name="object 114"/>
            <p:cNvSpPr/>
            <p:nvPr/>
          </p:nvSpPr>
          <p:spPr>
            <a:xfrm>
              <a:off x="3895344" y="3380232"/>
              <a:ext cx="109855" cy="307975"/>
            </a:xfrm>
            <a:custGeom>
              <a:avLst/>
              <a:gdLst/>
              <a:ahLst/>
              <a:cxnLst/>
              <a:rect l="l" t="t" r="r" b="b"/>
              <a:pathLst>
                <a:path w="109854" h="307975">
                  <a:moveTo>
                    <a:pt x="109727" y="0"/>
                  </a:moveTo>
                  <a:lnTo>
                    <a:pt x="0" y="0"/>
                  </a:lnTo>
                  <a:lnTo>
                    <a:pt x="0" y="307848"/>
                  </a:lnTo>
                  <a:lnTo>
                    <a:pt x="109727" y="307848"/>
                  </a:lnTo>
                  <a:lnTo>
                    <a:pt x="109727" y="0"/>
                  </a:lnTo>
                  <a:close/>
                </a:path>
              </a:pathLst>
            </a:custGeom>
            <a:solidFill>
              <a:srgbClr val="000000"/>
            </a:solidFill>
          </p:spPr>
          <p:txBody>
            <a:bodyPr wrap="square" lIns="0" tIns="0" rIns="0" bIns="0" rtlCol="0"/>
            <a:lstStyle/>
            <a:p>
              <a:endParaRPr/>
            </a:p>
          </p:txBody>
        </p:sp>
        <p:sp>
          <p:nvSpPr>
            <p:cNvPr id="116" name="object 115"/>
            <p:cNvSpPr/>
            <p:nvPr/>
          </p:nvSpPr>
          <p:spPr>
            <a:xfrm>
              <a:off x="3895344" y="3380232"/>
              <a:ext cx="109855" cy="307975"/>
            </a:xfrm>
            <a:custGeom>
              <a:avLst/>
              <a:gdLst/>
              <a:ahLst/>
              <a:cxnLst/>
              <a:rect l="l" t="t" r="r" b="b"/>
              <a:pathLst>
                <a:path w="109854" h="307975">
                  <a:moveTo>
                    <a:pt x="0" y="307848"/>
                  </a:moveTo>
                  <a:lnTo>
                    <a:pt x="109727" y="307848"/>
                  </a:lnTo>
                  <a:lnTo>
                    <a:pt x="109727" y="0"/>
                  </a:lnTo>
                  <a:lnTo>
                    <a:pt x="0" y="0"/>
                  </a:lnTo>
                  <a:lnTo>
                    <a:pt x="0" y="307848"/>
                  </a:lnTo>
                  <a:close/>
                </a:path>
              </a:pathLst>
            </a:custGeom>
            <a:ln w="9144">
              <a:solidFill>
                <a:srgbClr val="000000"/>
              </a:solidFill>
            </a:ln>
          </p:spPr>
          <p:txBody>
            <a:bodyPr wrap="square" lIns="0" tIns="0" rIns="0" bIns="0" rtlCol="0"/>
            <a:lstStyle/>
            <a:p>
              <a:endParaRPr/>
            </a:p>
          </p:txBody>
        </p:sp>
        <p:sp>
          <p:nvSpPr>
            <p:cNvPr id="117" name="object 116"/>
            <p:cNvSpPr/>
            <p:nvPr/>
          </p:nvSpPr>
          <p:spPr>
            <a:xfrm>
              <a:off x="4760976" y="2913887"/>
              <a:ext cx="375285" cy="70485"/>
            </a:xfrm>
            <a:custGeom>
              <a:avLst/>
              <a:gdLst/>
              <a:ahLst/>
              <a:cxnLst/>
              <a:rect l="l" t="t" r="r" b="b"/>
              <a:pathLst>
                <a:path w="375285" h="70485">
                  <a:moveTo>
                    <a:pt x="374903" y="0"/>
                  </a:moveTo>
                  <a:lnTo>
                    <a:pt x="0" y="0"/>
                  </a:lnTo>
                  <a:lnTo>
                    <a:pt x="0" y="70103"/>
                  </a:lnTo>
                  <a:lnTo>
                    <a:pt x="374903" y="70103"/>
                  </a:lnTo>
                  <a:lnTo>
                    <a:pt x="374903" y="0"/>
                  </a:lnTo>
                  <a:close/>
                </a:path>
              </a:pathLst>
            </a:custGeom>
            <a:solidFill>
              <a:srgbClr val="000000"/>
            </a:solidFill>
          </p:spPr>
          <p:txBody>
            <a:bodyPr wrap="square" lIns="0" tIns="0" rIns="0" bIns="0" rtlCol="0"/>
            <a:lstStyle/>
            <a:p>
              <a:endParaRPr/>
            </a:p>
          </p:txBody>
        </p:sp>
        <p:sp>
          <p:nvSpPr>
            <p:cNvPr id="118" name="object 117"/>
            <p:cNvSpPr/>
            <p:nvPr/>
          </p:nvSpPr>
          <p:spPr>
            <a:xfrm>
              <a:off x="4760976" y="2913887"/>
              <a:ext cx="375285" cy="70485"/>
            </a:xfrm>
            <a:custGeom>
              <a:avLst/>
              <a:gdLst/>
              <a:ahLst/>
              <a:cxnLst/>
              <a:rect l="l" t="t" r="r" b="b"/>
              <a:pathLst>
                <a:path w="375285" h="70485">
                  <a:moveTo>
                    <a:pt x="0" y="70103"/>
                  </a:moveTo>
                  <a:lnTo>
                    <a:pt x="374903" y="70103"/>
                  </a:lnTo>
                  <a:lnTo>
                    <a:pt x="374903" y="0"/>
                  </a:lnTo>
                  <a:lnTo>
                    <a:pt x="0" y="0"/>
                  </a:lnTo>
                  <a:lnTo>
                    <a:pt x="0" y="70103"/>
                  </a:lnTo>
                  <a:close/>
                </a:path>
              </a:pathLst>
            </a:custGeom>
            <a:ln w="9144">
              <a:solidFill>
                <a:srgbClr val="000000"/>
              </a:solidFill>
            </a:ln>
          </p:spPr>
          <p:txBody>
            <a:bodyPr wrap="square" lIns="0" tIns="0" rIns="0" bIns="0" rtlCol="0"/>
            <a:lstStyle/>
            <a:p>
              <a:endParaRPr/>
            </a:p>
          </p:txBody>
        </p:sp>
        <p:sp>
          <p:nvSpPr>
            <p:cNvPr id="119" name="object 118"/>
            <p:cNvSpPr/>
            <p:nvPr/>
          </p:nvSpPr>
          <p:spPr>
            <a:xfrm>
              <a:off x="4666488" y="2913887"/>
              <a:ext cx="116205" cy="384175"/>
            </a:xfrm>
            <a:custGeom>
              <a:avLst/>
              <a:gdLst/>
              <a:ahLst/>
              <a:cxnLst/>
              <a:rect l="l" t="t" r="r" b="b"/>
              <a:pathLst>
                <a:path w="116204" h="384175">
                  <a:moveTo>
                    <a:pt x="115824" y="0"/>
                  </a:moveTo>
                  <a:lnTo>
                    <a:pt x="0" y="0"/>
                  </a:lnTo>
                  <a:lnTo>
                    <a:pt x="0" y="384048"/>
                  </a:lnTo>
                  <a:lnTo>
                    <a:pt x="115824" y="384048"/>
                  </a:lnTo>
                  <a:lnTo>
                    <a:pt x="115824" y="0"/>
                  </a:lnTo>
                  <a:close/>
                </a:path>
              </a:pathLst>
            </a:custGeom>
            <a:solidFill>
              <a:srgbClr val="000000"/>
            </a:solidFill>
          </p:spPr>
          <p:txBody>
            <a:bodyPr wrap="square" lIns="0" tIns="0" rIns="0" bIns="0" rtlCol="0"/>
            <a:lstStyle/>
            <a:p>
              <a:endParaRPr/>
            </a:p>
          </p:txBody>
        </p:sp>
        <p:sp>
          <p:nvSpPr>
            <p:cNvPr id="120" name="object 119"/>
            <p:cNvSpPr/>
            <p:nvPr/>
          </p:nvSpPr>
          <p:spPr>
            <a:xfrm>
              <a:off x="4666488" y="2913887"/>
              <a:ext cx="116205" cy="384175"/>
            </a:xfrm>
            <a:custGeom>
              <a:avLst/>
              <a:gdLst/>
              <a:ahLst/>
              <a:cxnLst/>
              <a:rect l="l" t="t" r="r" b="b"/>
              <a:pathLst>
                <a:path w="116204" h="384175">
                  <a:moveTo>
                    <a:pt x="0" y="384048"/>
                  </a:moveTo>
                  <a:lnTo>
                    <a:pt x="115824" y="384048"/>
                  </a:lnTo>
                  <a:lnTo>
                    <a:pt x="115824" y="0"/>
                  </a:lnTo>
                  <a:lnTo>
                    <a:pt x="0" y="0"/>
                  </a:lnTo>
                  <a:lnTo>
                    <a:pt x="0" y="384048"/>
                  </a:lnTo>
                  <a:close/>
                </a:path>
              </a:pathLst>
            </a:custGeom>
            <a:ln w="9143">
              <a:solidFill>
                <a:srgbClr val="000000"/>
              </a:solidFill>
            </a:ln>
          </p:spPr>
          <p:txBody>
            <a:bodyPr wrap="square" lIns="0" tIns="0" rIns="0" bIns="0" rtlCol="0"/>
            <a:lstStyle/>
            <a:p>
              <a:endParaRPr/>
            </a:p>
          </p:txBody>
        </p:sp>
        <p:sp>
          <p:nvSpPr>
            <p:cNvPr id="121" name="object 120"/>
            <p:cNvSpPr/>
            <p:nvPr/>
          </p:nvSpPr>
          <p:spPr>
            <a:xfrm>
              <a:off x="5102352" y="2913887"/>
              <a:ext cx="125095" cy="384175"/>
            </a:xfrm>
            <a:custGeom>
              <a:avLst/>
              <a:gdLst/>
              <a:ahLst/>
              <a:cxnLst/>
              <a:rect l="l" t="t" r="r" b="b"/>
              <a:pathLst>
                <a:path w="125095" h="384175">
                  <a:moveTo>
                    <a:pt x="124967" y="0"/>
                  </a:moveTo>
                  <a:lnTo>
                    <a:pt x="0" y="0"/>
                  </a:lnTo>
                  <a:lnTo>
                    <a:pt x="0" y="384048"/>
                  </a:lnTo>
                  <a:lnTo>
                    <a:pt x="124967" y="384048"/>
                  </a:lnTo>
                  <a:lnTo>
                    <a:pt x="124967" y="0"/>
                  </a:lnTo>
                  <a:close/>
                </a:path>
              </a:pathLst>
            </a:custGeom>
            <a:solidFill>
              <a:srgbClr val="000000"/>
            </a:solidFill>
          </p:spPr>
          <p:txBody>
            <a:bodyPr wrap="square" lIns="0" tIns="0" rIns="0" bIns="0" rtlCol="0"/>
            <a:lstStyle/>
            <a:p>
              <a:endParaRPr/>
            </a:p>
          </p:txBody>
        </p:sp>
        <p:sp>
          <p:nvSpPr>
            <p:cNvPr id="122" name="object 121"/>
            <p:cNvSpPr/>
            <p:nvPr/>
          </p:nvSpPr>
          <p:spPr>
            <a:xfrm>
              <a:off x="5102352" y="2913887"/>
              <a:ext cx="125095" cy="384175"/>
            </a:xfrm>
            <a:custGeom>
              <a:avLst/>
              <a:gdLst/>
              <a:ahLst/>
              <a:cxnLst/>
              <a:rect l="l" t="t" r="r" b="b"/>
              <a:pathLst>
                <a:path w="125095" h="384175">
                  <a:moveTo>
                    <a:pt x="0" y="384048"/>
                  </a:moveTo>
                  <a:lnTo>
                    <a:pt x="124967" y="384048"/>
                  </a:lnTo>
                  <a:lnTo>
                    <a:pt x="124967" y="0"/>
                  </a:lnTo>
                  <a:lnTo>
                    <a:pt x="0" y="0"/>
                  </a:lnTo>
                  <a:lnTo>
                    <a:pt x="0" y="384048"/>
                  </a:lnTo>
                  <a:close/>
                </a:path>
              </a:pathLst>
            </a:custGeom>
            <a:ln w="9143">
              <a:solidFill>
                <a:srgbClr val="000000"/>
              </a:solidFill>
            </a:ln>
          </p:spPr>
          <p:txBody>
            <a:bodyPr wrap="square" lIns="0" tIns="0" rIns="0" bIns="0" rtlCol="0"/>
            <a:lstStyle/>
            <a:p>
              <a:endParaRPr/>
            </a:p>
          </p:txBody>
        </p:sp>
        <p:sp>
          <p:nvSpPr>
            <p:cNvPr id="123" name="object 122"/>
            <p:cNvSpPr/>
            <p:nvPr/>
          </p:nvSpPr>
          <p:spPr>
            <a:xfrm>
              <a:off x="4556760" y="3300983"/>
              <a:ext cx="655320" cy="73660"/>
            </a:xfrm>
            <a:custGeom>
              <a:avLst/>
              <a:gdLst/>
              <a:ahLst/>
              <a:cxnLst/>
              <a:rect l="l" t="t" r="r" b="b"/>
              <a:pathLst>
                <a:path w="655320" h="73660">
                  <a:moveTo>
                    <a:pt x="655320" y="0"/>
                  </a:moveTo>
                  <a:lnTo>
                    <a:pt x="0" y="0"/>
                  </a:lnTo>
                  <a:lnTo>
                    <a:pt x="0" y="73151"/>
                  </a:lnTo>
                  <a:lnTo>
                    <a:pt x="655320" y="73151"/>
                  </a:lnTo>
                  <a:lnTo>
                    <a:pt x="655320" y="0"/>
                  </a:lnTo>
                  <a:close/>
                </a:path>
              </a:pathLst>
            </a:custGeom>
            <a:solidFill>
              <a:srgbClr val="000000"/>
            </a:solidFill>
          </p:spPr>
          <p:txBody>
            <a:bodyPr wrap="square" lIns="0" tIns="0" rIns="0" bIns="0" rtlCol="0"/>
            <a:lstStyle/>
            <a:p>
              <a:endParaRPr/>
            </a:p>
          </p:txBody>
        </p:sp>
        <p:sp>
          <p:nvSpPr>
            <p:cNvPr id="124" name="object 123"/>
            <p:cNvSpPr/>
            <p:nvPr/>
          </p:nvSpPr>
          <p:spPr>
            <a:xfrm>
              <a:off x="4556760" y="3300983"/>
              <a:ext cx="655320" cy="73660"/>
            </a:xfrm>
            <a:custGeom>
              <a:avLst/>
              <a:gdLst/>
              <a:ahLst/>
              <a:cxnLst/>
              <a:rect l="l" t="t" r="r" b="b"/>
              <a:pathLst>
                <a:path w="655320" h="73660">
                  <a:moveTo>
                    <a:pt x="0" y="73151"/>
                  </a:moveTo>
                  <a:lnTo>
                    <a:pt x="655320" y="73151"/>
                  </a:lnTo>
                  <a:lnTo>
                    <a:pt x="655320" y="0"/>
                  </a:lnTo>
                  <a:lnTo>
                    <a:pt x="0" y="0"/>
                  </a:lnTo>
                  <a:lnTo>
                    <a:pt x="0" y="73151"/>
                  </a:lnTo>
                  <a:close/>
                </a:path>
              </a:pathLst>
            </a:custGeom>
            <a:ln w="9144">
              <a:solidFill>
                <a:srgbClr val="000000"/>
              </a:solidFill>
            </a:ln>
          </p:spPr>
          <p:txBody>
            <a:bodyPr wrap="square" lIns="0" tIns="0" rIns="0" bIns="0" rtlCol="0"/>
            <a:lstStyle/>
            <a:p>
              <a:endParaRPr/>
            </a:p>
          </p:txBody>
        </p:sp>
        <p:sp>
          <p:nvSpPr>
            <p:cNvPr id="125" name="object 124"/>
            <p:cNvSpPr/>
            <p:nvPr/>
          </p:nvSpPr>
          <p:spPr>
            <a:xfrm>
              <a:off x="4556760" y="3581400"/>
              <a:ext cx="588645" cy="109855"/>
            </a:xfrm>
            <a:custGeom>
              <a:avLst/>
              <a:gdLst/>
              <a:ahLst/>
              <a:cxnLst/>
              <a:rect l="l" t="t" r="r" b="b"/>
              <a:pathLst>
                <a:path w="588645" h="109854">
                  <a:moveTo>
                    <a:pt x="588263" y="0"/>
                  </a:moveTo>
                  <a:lnTo>
                    <a:pt x="0" y="0"/>
                  </a:lnTo>
                  <a:lnTo>
                    <a:pt x="0" y="109727"/>
                  </a:lnTo>
                  <a:lnTo>
                    <a:pt x="588263" y="109727"/>
                  </a:lnTo>
                  <a:lnTo>
                    <a:pt x="588263" y="0"/>
                  </a:lnTo>
                  <a:close/>
                </a:path>
              </a:pathLst>
            </a:custGeom>
            <a:solidFill>
              <a:srgbClr val="000000"/>
            </a:solidFill>
          </p:spPr>
          <p:txBody>
            <a:bodyPr wrap="square" lIns="0" tIns="0" rIns="0" bIns="0" rtlCol="0"/>
            <a:lstStyle/>
            <a:p>
              <a:endParaRPr/>
            </a:p>
          </p:txBody>
        </p:sp>
        <p:sp>
          <p:nvSpPr>
            <p:cNvPr id="126" name="object 125"/>
            <p:cNvSpPr/>
            <p:nvPr/>
          </p:nvSpPr>
          <p:spPr>
            <a:xfrm>
              <a:off x="4556760" y="3581400"/>
              <a:ext cx="588645" cy="109855"/>
            </a:xfrm>
            <a:custGeom>
              <a:avLst/>
              <a:gdLst/>
              <a:ahLst/>
              <a:cxnLst/>
              <a:rect l="l" t="t" r="r" b="b"/>
              <a:pathLst>
                <a:path w="588645" h="109854">
                  <a:moveTo>
                    <a:pt x="0" y="109727"/>
                  </a:moveTo>
                  <a:lnTo>
                    <a:pt x="588263" y="109727"/>
                  </a:lnTo>
                  <a:lnTo>
                    <a:pt x="588263" y="0"/>
                  </a:lnTo>
                  <a:lnTo>
                    <a:pt x="0" y="0"/>
                  </a:lnTo>
                  <a:lnTo>
                    <a:pt x="0" y="109727"/>
                  </a:lnTo>
                  <a:close/>
                </a:path>
              </a:pathLst>
            </a:custGeom>
            <a:ln w="9144">
              <a:solidFill>
                <a:srgbClr val="000000"/>
              </a:solidFill>
            </a:ln>
          </p:spPr>
          <p:txBody>
            <a:bodyPr wrap="square" lIns="0" tIns="0" rIns="0" bIns="0" rtlCol="0"/>
            <a:lstStyle/>
            <a:p>
              <a:endParaRPr/>
            </a:p>
          </p:txBody>
        </p:sp>
        <p:sp>
          <p:nvSpPr>
            <p:cNvPr id="127" name="object 126"/>
            <p:cNvSpPr/>
            <p:nvPr/>
          </p:nvSpPr>
          <p:spPr>
            <a:xfrm>
              <a:off x="4556760" y="3300983"/>
              <a:ext cx="231775" cy="323215"/>
            </a:xfrm>
            <a:custGeom>
              <a:avLst/>
              <a:gdLst/>
              <a:ahLst/>
              <a:cxnLst/>
              <a:rect l="l" t="t" r="r" b="b"/>
              <a:pathLst>
                <a:path w="231775" h="323214">
                  <a:moveTo>
                    <a:pt x="231648" y="0"/>
                  </a:moveTo>
                  <a:lnTo>
                    <a:pt x="0" y="0"/>
                  </a:lnTo>
                  <a:lnTo>
                    <a:pt x="0" y="323088"/>
                  </a:lnTo>
                  <a:lnTo>
                    <a:pt x="231648" y="323088"/>
                  </a:lnTo>
                  <a:lnTo>
                    <a:pt x="231648" y="0"/>
                  </a:lnTo>
                  <a:close/>
                </a:path>
              </a:pathLst>
            </a:custGeom>
            <a:solidFill>
              <a:srgbClr val="000000"/>
            </a:solidFill>
          </p:spPr>
          <p:txBody>
            <a:bodyPr wrap="square" lIns="0" tIns="0" rIns="0" bIns="0" rtlCol="0"/>
            <a:lstStyle/>
            <a:p>
              <a:endParaRPr/>
            </a:p>
          </p:txBody>
        </p:sp>
        <p:sp>
          <p:nvSpPr>
            <p:cNvPr id="128" name="object 127"/>
            <p:cNvSpPr/>
            <p:nvPr/>
          </p:nvSpPr>
          <p:spPr>
            <a:xfrm>
              <a:off x="4556760" y="3300983"/>
              <a:ext cx="231775" cy="323215"/>
            </a:xfrm>
            <a:custGeom>
              <a:avLst/>
              <a:gdLst/>
              <a:ahLst/>
              <a:cxnLst/>
              <a:rect l="l" t="t" r="r" b="b"/>
              <a:pathLst>
                <a:path w="231775" h="323214">
                  <a:moveTo>
                    <a:pt x="0" y="323088"/>
                  </a:moveTo>
                  <a:lnTo>
                    <a:pt x="231648" y="323088"/>
                  </a:lnTo>
                  <a:lnTo>
                    <a:pt x="231648" y="0"/>
                  </a:lnTo>
                  <a:lnTo>
                    <a:pt x="0" y="0"/>
                  </a:lnTo>
                  <a:lnTo>
                    <a:pt x="0" y="323088"/>
                  </a:lnTo>
                  <a:close/>
                </a:path>
              </a:pathLst>
            </a:custGeom>
            <a:ln w="9144">
              <a:solidFill>
                <a:srgbClr val="000000"/>
              </a:solidFill>
            </a:ln>
          </p:spPr>
          <p:txBody>
            <a:bodyPr wrap="square" lIns="0" tIns="0" rIns="0" bIns="0" rtlCol="0"/>
            <a:lstStyle/>
            <a:p>
              <a:endParaRPr/>
            </a:p>
          </p:txBody>
        </p:sp>
        <p:sp>
          <p:nvSpPr>
            <p:cNvPr id="129" name="object 128"/>
            <p:cNvSpPr/>
            <p:nvPr/>
          </p:nvSpPr>
          <p:spPr>
            <a:xfrm>
              <a:off x="5111496" y="3300983"/>
              <a:ext cx="219710" cy="390525"/>
            </a:xfrm>
            <a:custGeom>
              <a:avLst/>
              <a:gdLst/>
              <a:ahLst/>
              <a:cxnLst/>
              <a:rect l="l" t="t" r="r" b="b"/>
              <a:pathLst>
                <a:path w="219710" h="390525">
                  <a:moveTo>
                    <a:pt x="219455" y="0"/>
                  </a:moveTo>
                  <a:lnTo>
                    <a:pt x="0" y="0"/>
                  </a:lnTo>
                  <a:lnTo>
                    <a:pt x="0" y="390144"/>
                  </a:lnTo>
                  <a:lnTo>
                    <a:pt x="219455" y="390144"/>
                  </a:lnTo>
                  <a:lnTo>
                    <a:pt x="219455" y="0"/>
                  </a:lnTo>
                  <a:close/>
                </a:path>
              </a:pathLst>
            </a:custGeom>
            <a:solidFill>
              <a:srgbClr val="000000"/>
            </a:solidFill>
          </p:spPr>
          <p:txBody>
            <a:bodyPr wrap="square" lIns="0" tIns="0" rIns="0" bIns="0" rtlCol="0"/>
            <a:lstStyle/>
            <a:p>
              <a:endParaRPr/>
            </a:p>
          </p:txBody>
        </p:sp>
        <p:sp>
          <p:nvSpPr>
            <p:cNvPr id="130" name="object 129"/>
            <p:cNvSpPr/>
            <p:nvPr/>
          </p:nvSpPr>
          <p:spPr>
            <a:xfrm>
              <a:off x="5111496" y="3300983"/>
              <a:ext cx="219710" cy="390525"/>
            </a:xfrm>
            <a:custGeom>
              <a:avLst/>
              <a:gdLst/>
              <a:ahLst/>
              <a:cxnLst/>
              <a:rect l="l" t="t" r="r" b="b"/>
              <a:pathLst>
                <a:path w="219710" h="390525">
                  <a:moveTo>
                    <a:pt x="0" y="390144"/>
                  </a:moveTo>
                  <a:lnTo>
                    <a:pt x="219455" y="390144"/>
                  </a:lnTo>
                  <a:lnTo>
                    <a:pt x="219455" y="0"/>
                  </a:lnTo>
                  <a:lnTo>
                    <a:pt x="0" y="0"/>
                  </a:lnTo>
                  <a:lnTo>
                    <a:pt x="0" y="390144"/>
                  </a:lnTo>
                  <a:close/>
                </a:path>
              </a:pathLst>
            </a:custGeom>
            <a:ln w="9144">
              <a:solidFill>
                <a:srgbClr val="000000"/>
              </a:solidFill>
            </a:ln>
          </p:spPr>
          <p:txBody>
            <a:bodyPr wrap="square" lIns="0" tIns="0" rIns="0" bIns="0" rtlCol="0"/>
            <a:lstStyle/>
            <a:p>
              <a:endParaRPr/>
            </a:p>
          </p:txBody>
        </p:sp>
        <p:sp>
          <p:nvSpPr>
            <p:cNvPr id="131" name="object 130"/>
            <p:cNvSpPr/>
            <p:nvPr/>
          </p:nvSpPr>
          <p:spPr>
            <a:xfrm>
              <a:off x="5660136" y="2907791"/>
              <a:ext cx="658495" cy="85725"/>
            </a:xfrm>
            <a:custGeom>
              <a:avLst/>
              <a:gdLst/>
              <a:ahLst/>
              <a:cxnLst/>
              <a:rect l="l" t="t" r="r" b="b"/>
              <a:pathLst>
                <a:path w="658495" h="85725">
                  <a:moveTo>
                    <a:pt x="658367" y="0"/>
                  </a:moveTo>
                  <a:lnTo>
                    <a:pt x="0" y="0"/>
                  </a:lnTo>
                  <a:lnTo>
                    <a:pt x="0" y="85344"/>
                  </a:lnTo>
                  <a:lnTo>
                    <a:pt x="658367" y="85344"/>
                  </a:lnTo>
                  <a:lnTo>
                    <a:pt x="658367" y="0"/>
                  </a:lnTo>
                  <a:close/>
                </a:path>
              </a:pathLst>
            </a:custGeom>
            <a:solidFill>
              <a:srgbClr val="000000"/>
            </a:solidFill>
          </p:spPr>
          <p:txBody>
            <a:bodyPr wrap="square" lIns="0" tIns="0" rIns="0" bIns="0" rtlCol="0"/>
            <a:lstStyle/>
            <a:p>
              <a:endParaRPr/>
            </a:p>
          </p:txBody>
        </p:sp>
        <p:sp>
          <p:nvSpPr>
            <p:cNvPr id="132" name="object 131"/>
            <p:cNvSpPr/>
            <p:nvPr/>
          </p:nvSpPr>
          <p:spPr>
            <a:xfrm>
              <a:off x="5660136" y="2907791"/>
              <a:ext cx="658495" cy="85725"/>
            </a:xfrm>
            <a:custGeom>
              <a:avLst/>
              <a:gdLst/>
              <a:ahLst/>
              <a:cxnLst/>
              <a:rect l="l" t="t" r="r" b="b"/>
              <a:pathLst>
                <a:path w="658495" h="85725">
                  <a:moveTo>
                    <a:pt x="0" y="85344"/>
                  </a:moveTo>
                  <a:lnTo>
                    <a:pt x="658367" y="85344"/>
                  </a:lnTo>
                  <a:lnTo>
                    <a:pt x="658367" y="0"/>
                  </a:lnTo>
                  <a:lnTo>
                    <a:pt x="0" y="0"/>
                  </a:lnTo>
                  <a:lnTo>
                    <a:pt x="0" y="85344"/>
                  </a:lnTo>
                  <a:close/>
                </a:path>
              </a:pathLst>
            </a:custGeom>
            <a:ln w="9144">
              <a:solidFill>
                <a:srgbClr val="000000"/>
              </a:solidFill>
            </a:ln>
          </p:spPr>
          <p:txBody>
            <a:bodyPr wrap="square" lIns="0" tIns="0" rIns="0" bIns="0" rtlCol="0"/>
            <a:lstStyle/>
            <a:p>
              <a:endParaRPr/>
            </a:p>
          </p:txBody>
        </p:sp>
        <p:sp>
          <p:nvSpPr>
            <p:cNvPr id="133" name="object 132"/>
            <p:cNvSpPr/>
            <p:nvPr/>
          </p:nvSpPr>
          <p:spPr>
            <a:xfrm>
              <a:off x="5660136" y="2993135"/>
              <a:ext cx="109855" cy="317500"/>
            </a:xfrm>
            <a:custGeom>
              <a:avLst/>
              <a:gdLst/>
              <a:ahLst/>
              <a:cxnLst/>
              <a:rect l="l" t="t" r="r" b="b"/>
              <a:pathLst>
                <a:path w="109854" h="317500">
                  <a:moveTo>
                    <a:pt x="109727" y="0"/>
                  </a:moveTo>
                  <a:lnTo>
                    <a:pt x="0" y="0"/>
                  </a:lnTo>
                  <a:lnTo>
                    <a:pt x="0" y="316991"/>
                  </a:lnTo>
                  <a:lnTo>
                    <a:pt x="109727" y="316991"/>
                  </a:lnTo>
                  <a:lnTo>
                    <a:pt x="109727" y="0"/>
                  </a:lnTo>
                  <a:close/>
                </a:path>
              </a:pathLst>
            </a:custGeom>
            <a:solidFill>
              <a:srgbClr val="000000"/>
            </a:solidFill>
          </p:spPr>
          <p:txBody>
            <a:bodyPr wrap="square" lIns="0" tIns="0" rIns="0" bIns="0" rtlCol="0"/>
            <a:lstStyle/>
            <a:p>
              <a:endParaRPr/>
            </a:p>
          </p:txBody>
        </p:sp>
        <p:sp>
          <p:nvSpPr>
            <p:cNvPr id="134" name="object 133"/>
            <p:cNvSpPr/>
            <p:nvPr/>
          </p:nvSpPr>
          <p:spPr>
            <a:xfrm>
              <a:off x="5660136" y="2993135"/>
              <a:ext cx="109855" cy="317500"/>
            </a:xfrm>
            <a:custGeom>
              <a:avLst/>
              <a:gdLst/>
              <a:ahLst/>
              <a:cxnLst/>
              <a:rect l="l" t="t" r="r" b="b"/>
              <a:pathLst>
                <a:path w="109854" h="317500">
                  <a:moveTo>
                    <a:pt x="0" y="316991"/>
                  </a:moveTo>
                  <a:lnTo>
                    <a:pt x="109727" y="316991"/>
                  </a:lnTo>
                  <a:lnTo>
                    <a:pt x="109727" y="0"/>
                  </a:lnTo>
                  <a:lnTo>
                    <a:pt x="0" y="0"/>
                  </a:lnTo>
                  <a:lnTo>
                    <a:pt x="0" y="316991"/>
                  </a:lnTo>
                  <a:close/>
                </a:path>
              </a:pathLst>
            </a:custGeom>
            <a:ln w="9144">
              <a:solidFill>
                <a:srgbClr val="000000"/>
              </a:solidFill>
            </a:ln>
          </p:spPr>
          <p:txBody>
            <a:bodyPr wrap="square" lIns="0" tIns="0" rIns="0" bIns="0" rtlCol="0"/>
            <a:lstStyle/>
            <a:p>
              <a:endParaRPr/>
            </a:p>
          </p:txBody>
        </p:sp>
        <p:sp>
          <p:nvSpPr>
            <p:cNvPr id="135" name="object 134"/>
            <p:cNvSpPr/>
            <p:nvPr/>
          </p:nvSpPr>
          <p:spPr>
            <a:xfrm>
              <a:off x="5660136" y="3285743"/>
              <a:ext cx="658495" cy="91440"/>
            </a:xfrm>
            <a:custGeom>
              <a:avLst/>
              <a:gdLst/>
              <a:ahLst/>
              <a:cxnLst/>
              <a:rect l="l" t="t" r="r" b="b"/>
              <a:pathLst>
                <a:path w="658495" h="91439">
                  <a:moveTo>
                    <a:pt x="658367" y="0"/>
                  </a:moveTo>
                  <a:lnTo>
                    <a:pt x="0" y="0"/>
                  </a:lnTo>
                  <a:lnTo>
                    <a:pt x="0" y="91439"/>
                  </a:lnTo>
                  <a:lnTo>
                    <a:pt x="658367" y="91439"/>
                  </a:lnTo>
                  <a:lnTo>
                    <a:pt x="658367" y="0"/>
                  </a:lnTo>
                  <a:close/>
                </a:path>
              </a:pathLst>
            </a:custGeom>
            <a:solidFill>
              <a:srgbClr val="000000"/>
            </a:solidFill>
          </p:spPr>
          <p:txBody>
            <a:bodyPr wrap="square" lIns="0" tIns="0" rIns="0" bIns="0" rtlCol="0"/>
            <a:lstStyle/>
            <a:p>
              <a:endParaRPr/>
            </a:p>
          </p:txBody>
        </p:sp>
        <p:sp>
          <p:nvSpPr>
            <p:cNvPr id="136" name="object 135"/>
            <p:cNvSpPr/>
            <p:nvPr/>
          </p:nvSpPr>
          <p:spPr>
            <a:xfrm>
              <a:off x="5660136" y="3285743"/>
              <a:ext cx="658495" cy="91440"/>
            </a:xfrm>
            <a:custGeom>
              <a:avLst/>
              <a:gdLst/>
              <a:ahLst/>
              <a:cxnLst/>
              <a:rect l="l" t="t" r="r" b="b"/>
              <a:pathLst>
                <a:path w="658495" h="91439">
                  <a:moveTo>
                    <a:pt x="0" y="91439"/>
                  </a:moveTo>
                  <a:lnTo>
                    <a:pt x="658367" y="91439"/>
                  </a:lnTo>
                  <a:lnTo>
                    <a:pt x="658367" y="0"/>
                  </a:lnTo>
                  <a:lnTo>
                    <a:pt x="0" y="0"/>
                  </a:lnTo>
                  <a:lnTo>
                    <a:pt x="0" y="91439"/>
                  </a:lnTo>
                  <a:close/>
                </a:path>
              </a:pathLst>
            </a:custGeom>
            <a:ln w="9144">
              <a:solidFill>
                <a:srgbClr val="000000"/>
              </a:solidFill>
            </a:ln>
          </p:spPr>
          <p:txBody>
            <a:bodyPr wrap="square" lIns="0" tIns="0" rIns="0" bIns="0" rtlCol="0"/>
            <a:lstStyle/>
            <a:p>
              <a:endParaRPr/>
            </a:p>
          </p:txBody>
        </p:sp>
        <p:sp>
          <p:nvSpPr>
            <p:cNvPr id="137" name="object 136"/>
            <p:cNvSpPr/>
            <p:nvPr/>
          </p:nvSpPr>
          <p:spPr>
            <a:xfrm>
              <a:off x="6214872" y="2983991"/>
              <a:ext cx="104139" cy="365760"/>
            </a:xfrm>
            <a:custGeom>
              <a:avLst/>
              <a:gdLst/>
              <a:ahLst/>
              <a:cxnLst/>
              <a:rect l="l" t="t" r="r" b="b"/>
              <a:pathLst>
                <a:path w="104139" h="365760">
                  <a:moveTo>
                    <a:pt x="103632" y="0"/>
                  </a:moveTo>
                  <a:lnTo>
                    <a:pt x="0" y="0"/>
                  </a:lnTo>
                  <a:lnTo>
                    <a:pt x="0" y="365760"/>
                  </a:lnTo>
                  <a:lnTo>
                    <a:pt x="103632" y="365760"/>
                  </a:lnTo>
                  <a:lnTo>
                    <a:pt x="103632" y="0"/>
                  </a:lnTo>
                  <a:close/>
                </a:path>
              </a:pathLst>
            </a:custGeom>
            <a:solidFill>
              <a:srgbClr val="000000"/>
            </a:solidFill>
          </p:spPr>
          <p:txBody>
            <a:bodyPr wrap="square" lIns="0" tIns="0" rIns="0" bIns="0" rtlCol="0"/>
            <a:lstStyle/>
            <a:p>
              <a:endParaRPr/>
            </a:p>
          </p:txBody>
        </p:sp>
        <p:sp>
          <p:nvSpPr>
            <p:cNvPr id="138" name="object 137"/>
            <p:cNvSpPr/>
            <p:nvPr/>
          </p:nvSpPr>
          <p:spPr>
            <a:xfrm>
              <a:off x="6214872" y="2983991"/>
              <a:ext cx="104139" cy="365760"/>
            </a:xfrm>
            <a:custGeom>
              <a:avLst/>
              <a:gdLst/>
              <a:ahLst/>
              <a:cxnLst/>
              <a:rect l="l" t="t" r="r" b="b"/>
              <a:pathLst>
                <a:path w="104139" h="365760">
                  <a:moveTo>
                    <a:pt x="0" y="365760"/>
                  </a:moveTo>
                  <a:lnTo>
                    <a:pt x="103632" y="365760"/>
                  </a:lnTo>
                  <a:lnTo>
                    <a:pt x="103632" y="0"/>
                  </a:lnTo>
                  <a:lnTo>
                    <a:pt x="0" y="0"/>
                  </a:lnTo>
                  <a:lnTo>
                    <a:pt x="0" y="365760"/>
                  </a:lnTo>
                  <a:close/>
                </a:path>
              </a:pathLst>
            </a:custGeom>
            <a:ln w="9144">
              <a:solidFill>
                <a:srgbClr val="000000"/>
              </a:solidFill>
            </a:ln>
          </p:spPr>
          <p:txBody>
            <a:bodyPr wrap="square" lIns="0" tIns="0" rIns="0" bIns="0" rtlCol="0"/>
            <a:lstStyle/>
            <a:p>
              <a:endParaRPr/>
            </a:p>
          </p:txBody>
        </p:sp>
        <p:sp>
          <p:nvSpPr>
            <p:cNvPr id="139" name="object 138"/>
            <p:cNvSpPr/>
            <p:nvPr/>
          </p:nvSpPr>
          <p:spPr>
            <a:xfrm>
              <a:off x="6105144" y="3377183"/>
              <a:ext cx="213360" cy="307975"/>
            </a:xfrm>
            <a:custGeom>
              <a:avLst/>
              <a:gdLst/>
              <a:ahLst/>
              <a:cxnLst/>
              <a:rect l="l" t="t" r="r" b="b"/>
              <a:pathLst>
                <a:path w="213360" h="307975">
                  <a:moveTo>
                    <a:pt x="213360" y="0"/>
                  </a:moveTo>
                  <a:lnTo>
                    <a:pt x="0" y="0"/>
                  </a:lnTo>
                  <a:lnTo>
                    <a:pt x="0" y="307848"/>
                  </a:lnTo>
                  <a:lnTo>
                    <a:pt x="213360" y="307848"/>
                  </a:lnTo>
                  <a:lnTo>
                    <a:pt x="213360" y="0"/>
                  </a:lnTo>
                  <a:close/>
                </a:path>
              </a:pathLst>
            </a:custGeom>
            <a:solidFill>
              <a:srgbClr val="000000"/>
            </a:solidFill>
          </p:spPr>
          <p:txBody>
            <a:bodyPr wrap="square" lIns="0" tIns="0" rIns="0" bIns="0" rtlCol="0"/>
            <a:lstStyle/>
            <a:p>
              <a:endParaRPr/>
            </a:p>
          </p:txBody>
        </p:sp>
        <p:sp>
          <p:nvSpPr>
            <p:cNvPr id="140" name="object 139"/>
            <p:cNvSpPr/>
            <p:nvPr/>
          </p:nvSpPr>
          <p:spPr>
            <a:xfrm>
              <a:off x="6105144" y="3377183"/>
              <a:ext cx="213360" cy="307975"/>
            </a:xfrm>
            <a:custGeom>
              <a:avLst/>
              <a:gdLst/>
              <a:ahLst/>
              <a:cxnLst/>
              <a:rect l="l" t="t" r="r" b="b"/>
              <a:pathLst>
                <a:path w="213360" h="307975">
                  <a:moveTo>
                    <a:pt x="0" y="307848"/>
                  </a:moveTo>
                  <a:lnTo>
                    <a:pt x="213360" y="307848"/>
                  </a:lnTo>
                  <a:lnTo>
                    <a:pt x="213360" y="0"/>
                  </a:lnTo>
                  <a:lnTo>
                    <a:pt x="0" y="0"/>
                  </a:lnTo>
                  <a:lnTo>
                    <a:pt x="0" y="307848"/>
                  </a:lnTo>
                  <a:close/>
                </a:path>
              </a:pathLst>
            </a:custGeom>
            <a:ln w="9144">
              <a:solidFill>
                <a:srgbClr val="000000"/>
              </a:solidFill>
            </a:ln>
          </p:spPr>
          <p:txBody>
            <a:bodyPr wrap="square" lIns="0" tIns="0" rIns="0" bIns="0" rtlCol="0"/>
            <a:lstStyle/>
            <a:p>
              <a:endParaRPr/>
            </a:p>
          </p:txBody>
        </p:sp>
        <p:sp>
          <p:nvSpPr>
            <p:cNvPr id="141" name="object 140"/>
            <p:cNvSpPr/>
            <p:nvPr/>
          </p:nvSpPr>
          <p:spPr>
            <a:xfrm>
              <a:off x="6656832" y="2974847"/>
              <a:ext cx="106680" cy="710565"/>
            </a:xfrm>
            <a:custGeom>
              <a:avLst/>
              <a:gdLst/>
              <a:ahLst/>
              <a:cxnLst/>
              <a:rect l="l" t="t" r="r" b="b"/>
              <a:pathLst>
                <a:path w="106679" h="710564">
                  <a:moveTo>
                    <a:pt x="106679" y="0"/>
                  </a:moveTo>
                  <a:lnTo>
                    <a:pt x="0" y="0"/>
                  </a:lnTo>
                  <a:lnTo>
                    <a:pt x="0" y="710184"/>
                  </a:lnTo>
                  <a:lnTo>
                    <a:pt x="106679" y="710184"/>
                  </a:lnTo>
                  <a:lnTo>
                    <a:pt x="106679" y="0"/>
                  </a:lnTo>
                  <a:close/>
                </a:path>
              </a:pathLst>
            </a:custGeom>
            <a:solidFill>
              <a:srgbClr val="000000"/>
            </a:solidFill>
          </p:spPr>
          <p:txBody>
            <a:bodyPr wrap="square" lIns="0" tIns="0" rIns="0" bIns="0" rtlCol="0"/>
            <a:lstStyle/>
            <a:p>
              <a:endParaRPr/>
            </a:p>
          </p:txBody>
        </p:sp>
        <p:sp>
          <p:nvSpPr>
            <p:cNvPr id="142" name="object 141"/>
            <p:cNvSpPr/>
            <p:nvPr/>
          </p:nvSpPr>
          <p:spPr>
            <a:xfrm>
              <a:off x="6656832" y="2974847"/>
              <a:ext cx="106680" cy="710565"/>
            </a:xfrm>
            <a:custGeom>
              <a:avLst/>
              <a:gdLst/>
              <a:ahLst/>
              <a:cxnLst/>
              <a:rect l="l" t="t" r="r" b="b"/>
              <a:pathLst>
                <a:path w="106679" h="710564">
                  <a:moveTo>
                    <a:pt x="0" y="710184"/>
                  </a:moveTo>
                  <a:lnTo>
                    <a:pt x="106679" y="710184"/>
                  </a:lnTo>
                  <a:lnTo>
                    <a:pt x="106679" y="0"/>
                  </a:lnTo>
                  <a:lnTo>
                    <a:pt x="0" y="0"/>
                  </a:lnTo>
                  <a:lnTo>
                    <a:pt x="0" y="710184"/>
                  </a:lnTo>
                  <a:close/>
                </a:path>
              </a:pathLst>
            </a:custGeom>
            <a:ln w="9144">
              <a:solidFill>
                <a:srgbClr val="000000"/>
              </a:solidFill>
            </a:ln>
          </p:spPr>
          <p:txBody>
            <a:bodyPr wrap="square" lIns="0" tIns="0" rIns="0" bIns="0" rtlCol="0"/>
            <a:lstStyle/>
            <a:p>
              <a:endParaRPr/>
            </a:p>
          </p:txBody>
        </p:sp>
        <p:sp>
          <p:nvSpPr>
            <p:cNvPr id="143" name="object 142"/>
            <p:cNvSpPr/>
            <p:nvPr/>
          </p:nvSpPr>
          <p:spPr>
            <a:xfrm>
              <a:off x="6653783" y="2916935"/>
              <a:ext cx="676910" cy="73660"/>
            </a:xfrm>
            <a:custGeom>
              <a:avLst/>
              <a:gdLst/>
              <a:ahLst/>
              <a:cxnLst/>
              <a:rect l="l" t="t" r="r" b="b"/>
              <a:pathLst>
                <a:path w="676909" h="73660">
                  <a:moveTo>
                    <a:pt x="676655" y="0"/>
                  </a:moveTo>
                  <a:lnTo>
                    <a:pt x="0" y="0"/>
                  </a:lnTo>
                  <a:lnTo>
                    <a:pt x="0" y="73151"/>
                  </a:lnTo>
                  <a:lnTo>
                    <a:pt x="676655" y="73151"/>
                  </a:lnTo>
                  <a:lnTo>
                    <a:pt x="676655" y="0"/>
                  </a:lnTo>
                  <a:close/>
                </a:path>
              </a:pathLst>
            </a:custGeom>
            <a:solidFill>
              <a:srgbClr val="000000"/>
            </a:solidFill>
          </p:spPr>
          <p:txBody>
            <a:bodyPr wrap="square" lIns="0" tIns="0" rIns="0" bIns="0" rtlCol="0"/>
            <a:lstStyle/>
            <a:p>
              <a:endParaRPr/>
            </a:p>
          </p:txBody>
        </p:sp>
        <p:sp>
          <p:nvSpPr>
            <p:cNvPr id="144" name="object 143"/>
            <p:cNvSpPr/>
            <p:nvPr/>
          </p:nvSpPr>
          <p:spPr>
            <a:xfrm>
              <a:off x="6653783" y="2916935"/>
              <a:ext cx="676910" cy="73660"/>
            </a:xfrm>
            <a:custGeom>
              <a:avLst/>
              <a:gdLst/>
              <a:ahLst/>
              <a:cxnLst/>
              <a:rect l="l" t="t" r="r" b="b"/>
              <a:pathLst>
                <a:path w="676909" h="73660">
                  <a:moveTo>
                    <a:pt x="0" y="73151"/>
                  </a:moveTo>
                  <a:lnTo>
                    <a:pt x="676655" y="73151"/>
                  </a:lnTo>
                  <a:lnTo>
                    <a:pt x="676655" y="0"/>
                  </a:lnTo>
                  <a:lnTo>
                    <a:pt x="0" y="0"/>
                  </a:lnTo>
                  <a:lnTo>
                    <a:pt x="0" y="73151"/>
                  </a:lnTo>
                  <a:close/>
                </a:path>
              </a:pathLst>
            </a:custGeom>
            <a:ln w="9143">
              <a:solidFill>
                <a:srgbClr val="000000"/>
              </a:solidFill>
            </a:ln>
          </p:spPr>
          <p:txBody>
            <a:bodyPr wrap="square" lIns="0" tIns="0" rIns="0" bIns="0" rtlCol="0"/>
            <a:lstStyle/>
            <a:p>
              <a:endParaRPr/>
            </a:p>
          </p:txBody>
        </p:sp>
        <p:sp>
          <p:nvSpPr>
            <p:cNvPr id="145" name="object 144"/>
            <p:cNvSpPr/>
            <p:nvPr/>
          </p:nvSpPr>
          <p:spPr>
            <a:xfrm>
              <a:off x="7315200" y="2913887"/>
              <a:ext cx="119380" cy="698500"/>
            </a:xfrm>
            <a:custGeom>
              <a:avLst/>
              <a:gdLst/>
              <a:ahLst/>
              <a:cxnLst/>
              <a:rect l="l" t="t" r="r" b="b"/>
              <a:pathLst>
                <a:path w="119379" h="698500">
                  <a:moveTo>
                    <a:pt x="118872" y="0"/>
                  </a:moveTo>
                  <a:lnTo>
                    <a:pt x="0" y="0"/>
                  </a:lnTo>
                  <a:lnTo>
                    <a:pt x="0" y="697991"/>
                  </a:lnTo>
                  <a:lnTo>
                    <a:pt x="118872" y="697991"/>
                  </a:lnTo>
                  <a:lnTo>
                    <a:pt x="118872" y="0"/>
                  </a:lnTo>
                  <a:close/>
                </a:path>
              </a:pathLst>
            </a:custGeom>
            <a:solidFill>
              <a:srgbClr val="000000"/>
            </a:solidFill>
          </p:spPr>
          <p:txBody>
            <a:bodyPr wrap="square" lIns="0" tIns="0" rIns="0" bIns="0" rtlCol="0"/>
            <a:lstStyle/>
            <a:p>
              <a:endParaRPr/>
            </a:p>
          </p:txBody>
        </p:sp>
        <p:sp>
          <p:nvSpPr>
            <p:cNvPr id="146" name="object 145"/>
            <p:cNvSpPr/>
            <p:nvPr/>
          </p:nvSpPr>
          <p:spPr>
            <a:xfrm>
              <a:off x="7315200" y="2913887"/>
              <a:ext cx="119380" cy="698500"/>
            </a:xfrm>
            <a:custGeom>
              <a:avLst/>
              <a:gdLst/>
              <a:ahLst/>
              <a:cxnLst/>
              <a:rect l="l" t="t" r="r" b="b"/>
              <a:pathLst>
                <a:path w="119379" h="698500">
                  <a:moveTo>
                    <a:pt x="0" y="697991"/>
                  </a:moveTo>
                  <a:lnTo>
                    <a:pt x="118872" y="697991"/>
                  </a:lnTo>
                  <a:lnTo>
                    <a:pt x="118872" y="0"/>
                  </a:lnTo>
                  <a:lnTo>
                    <a:pt x="0" y="0"/>
                  </a:lnTo>
                  <a:lnTo>
                    <a:pt x="0" y="697991"/>
                  </a:lnTo>
                  <a:close/>
                </a:path>
              </a:pathLst>
            </a:custGeom>
            <a:ln w="9144">
              <a:solidFill>
                <a:srgbClr val="000000"/>
              </a:solidFill>
            </a:ln>
          </p:spPr>
          <p:txBody>
            <a:bodyPr wrap="square" lIns="0" tIns="0" rIns="0" bIns="0" rtlCol="0"/>
            <a:lstStyle/>
            <a:p>
              <a:endParaRPr/>
            </a:p>
          </p:txBody>
        </p:sp>
        <p:sp>
          <p:nvSpPr>
            <p:cNvPr id="147" name="object 146"/>
            <p:cNvSpPr/>
            <p:nvPr/>
          </p:nvSpPr>
          <p:spPr>
            <a:xfrm>
              <a:off x="6739127" y="3608832"/>
              <a:ext cx="695325" cy="76200"/>
            </a:xfrm>
            <a:custGeom>
              <a:avLst/>
              <a:gdLst/>
              <a:ahLst/>
              <a:cxnLst/>
              <a:rect l="l" t="t" r="r" b="b"/>
              <a:pathLst>
                <a:path w="695325" h="76200">
                  <a:moveTo>
                    <a:pt x="694944" y="0"/>
                  </a:moveTo>
                  <a:lnTo>
                    <a:pt x="0" y="0"/>
                  </a:lnTo>
                  <a:lnTo>
                    <a:pt x="0" y="76200"/>
                  </a:lnTo>
                  <a:lnTo>
                    <a:pt x="694944" y="76200"/>
                  </a:lnTo>
                  <a:lnTo>
                    <a:pt x="694944" y="0"/>
                  </a:lnTo>
                  <a:close/>
                </a:path>
              </a:pathLst>
            </a:custGeom>
            <a:solidFill>
              <a:srgbClr val="000000"/>
            </a:solidFill>
          </p:spPr>
          <p:txBody>
            <a:bodyPr wrap="square" lIns="0" tIns="0" rIns="0" bIns="0" rtlCol="0"/>
            <a:lstStyle/>
            <a:p>
              <a:endParaRPr/>
            </a:p>
          </p:txBody>
        </p:sp>
        <p:sp>
          <p:nvSpPr>
            <p:cNvPr id="148" name="object 147"/>
            <p:cNvSpPr/>
            <p:nvPr/>
          </p:nvSpPr>
          <p:spPr>
            <a:xfrm>
              <a:off x="6739127" y="3608832"/>
              <a:ext cx="695325" cy="76200"/>
            </a:xfrm>
            <a:custGeom>
              <a:avLst/>
              <a:gdLst/>
              <a:ahLst/>
              <a:cxnLst/>
              <a:rect l="l" t="t" r="r" b="b"/>
              <a:pathLst>
                <a:path w="695325" h="76200">
                  <a:moveTo>
                    <a:pt x="0" y="76200"/>
                  </a:moveTo>
                  <a:lnTo>
                    <a:pt x="694944" y="76200"/>
                  </a:lnTo>
                  <a:lnTo>
                    <a:pt x="694944" y="0"/>
                  </a:lnTo>
                  <a:lnTo>
                    <a:pt x="0" y="0"/>
                  </a:lnTo>
                  <a:lnTo>
                    <a:pt x="0" y="76200"/>
                  </a:lnTo>
                  <a:close/>
                </a:path>
              </a:pathLst>
            </a:custGeom>
            <a:ln w="9144">
              <a:solidFill>
                <a:srgbClr val="000000"/>
              </a:solidFill>
            </a:ln>
          </p:spPr>
          <p:txBody>
            <a:bodyPr wrap="square" lIns="0" tIns="0" rIns="0" bIns="0" rtlCol="0"/>
            <a:lstStyle/>
            <a:p>
              <a:endParaRPr/>
            </a:p>
          </p:txBody>
        </p:sp>
        <p:sp>
          <p:nvSpPr>
            <p:cNvPr id="149" name="object 148"/>
            <p:cNvSpPr/>
            <p:nvPr/>
          </p:nvSpPr>
          <p:spPr>
            <a:xfrm>
              <a:off x="2685288" y="2913887"/>
              <a:ext cx="429895" cy="76200"/>
            </a:xfrm>
            <a:custGeom>
              <a:avLst/>
              <a:gdLst/>
              <a:ahLst/>
              <a:cxnLst/>
              <a:rect l="l" t="t" r="r" b="b"/>
              <a:pathLst>
                <a:path w="429894" h="76200">
                  <a:moveTo>
                    <a:pt x="429768" y="0"/>
                  </a:moveTo>
                  <a:lnTo>
                    <a:pt x="0" y="0"/>
                  </a:lnTo>
                  <a:lnTo>
                    <a:pt x="0" y="76200"/>
                  </a:lnTo>
                  <a:lnTo>
                    <a:pt x="429768" y="76200"/>
                  </a:lnTo>
                  <a:lnTo>
                    <a:pt x="429768" y="0"/>
                  </a:lnTo>
                  <a:close/>
                </a:path>
              </a:pathLst>
            </a:custGeom>
            <a:solidFill>
              <a:srgbClr val="000000"/>
            </a:solidFill>
          </p:spPr>
          <p:txBody>
            <a:bodyPr wrap="square" lIns="0" tIns="0" rIns="0" bIns="0" rtlCol="0"/>
            <a:lstStyle/>
            <a:p>
              <a:endParaRPr/>
            </a:p>
          </p:txBody>
        </p:sp>
        <p:sp>
          <p:nvSpPr>
            <p:cNvPr id="150" name="object 149"/>
            <p:cNvSpPr/>
            <p:nvPr/>
          </p:nvSpPr>
          <p:spPr>
            <a:xfrm>
              <a:off x="2685288" y="2913887"/>
              <a:ext cx="429895" cy="76200"/>
            </a:xfrm>
            <a:custGeom>
              <a:avLst/>
              <a:gdLst/>
              <a:ahLst/>
              <a:cxnLst/>
              <a:rect l="l" t="t" r="r" b="b"/>
              <a:pathLst>
                <a:path w="429894" h="76200">
                  <a:moveTo>
                    <a:pt x="0" y="76200"/>
                  </a:moveTo>
                  <a:lnTo>
                    <a:pt x="429768" y="76200"/>
                  </a:lnTo>
                  <a:lnTo>
                    <a:pt x="429768" y="0"/>
                  </a:lnTo>
                  <a:lnTo>
                    <a:pt x="0" y="0"/>
                  </a:lnTo>
                  <a:lnTo>
                    <a:pt x="0" y="76200"/>
                  </a:lnTo>
                  <a:close/>
                </a:path>
              </a:pathLst>
            </a:custGeom>
            <a:ln w="9144">
              <a:solidFill>
                <a:srgbClr val="000000"/>
              </a:solidFill>
            </a:ln>
          </p:spPr>
          <p:txBody>
            <a:bodyPr wrap="square" lIns="0" tIns="0" rIns="0" bIns="0" rtlCol="0"/>
            <a:lstStyle/>
            <a:p>
              <a:endParaRPr/>
            </a:p>
          </p:txBody>
        </p:sp>
        <p:sp>
          <p:nvSpPr>
            <p:cNvPr id="151" name="object 150"/>
            <p:cNvSpPr/>
            <p:nvPr/>
          </p:nvSpPr>
          <p:spPr>
            <a:xfrm>
              <a:off x="2685288" y="2987039"/>
              <a:ext cx="104139" cy="701040"/>
            </a:xfrm>
            <a:custGeom>
              <a:avLst/>
              <a:gdLst/>
              <a:ahLst/>
              <a:cxnLst/>
              <a:rect l="l" t="t" r="r" b="b"/>
              <a:pathLst>
                <a:path w="104139" h="701039">
                  <a:moveTo>
                    <a:pt x="103631" y="0"/>
                  </a:moveTo>
                  <a:lnTo>
                    <a:pt x="0" y="0"/>
                  </a:lnTo>
                  <a:lnTo>
                    <a:pt x="0" y="701039"/>
                  </a:lnTo>
                  <a:lnTo>
                    <a:pt x="103631" y="701039"/>
                  </a:lnTo>
                  <a:lnTo>
                    <a:pt x="103631" y="0"/>
                  </a:lnTo>
                  <a:close/>
                </a:path>
              </a:pathLst>
            </a:custGeom>
            <a:solidFill>
              <a:srgbClr val="000000"/>
            </a:solidFill>
          </p:spPr>
          <p:txBody>
            <a:bodyPr wrap="square" lIns="0" tIns="0" rIns="0" bIns="0" rtlCol="0"/>
            <a:lstStyle/>
            <a:p>
              <a:endParaRPr/>
            </a:p>
          </p:txBody>
        </p:sp>
        <p:sp>
          <p:nvSpPr>
            <p:cNvPr id="152" name="object 151"/>
            <p:cNvSpPr/>
            <p:nvPr/>
          </p:nvSpPr>
          <p:spPr>
            <a:xfrm>
              <a:off x="2685288" y="2987039"/>
              <a:ext cx="104139" cy="701040"/>
            </a:xfrm>
            <a:custGeom>
              <a:avLst/>
              <a:gdLst/>
              <a:ahLst/>
              <a:cxnLst/>
              <a:rect l="l" t="t" r="r" b="b"/>
              <a:pathLst>
                <a:path w="104139" h="701039">
                  <a:moveTo>
                    <a:pt x="0" y="701039"/>
                  </a:moveTo>
                  <a:lnTo>
                    <a:pt x="103631" y="701039"/>
                  </a:lnTo>
                  <a:lnTo>
                    <a:pt x="103631" y="0"/>
                  </a:lnTo>
                  <a:lnTo>
                    <a:pt x="0" y="0"/>
                  </a:lnTo>
                  <a:lnTo>
                    <a:pt x="0" y="701039"/>
                  </a:lnTo>
                  <a:close/>
                </a:path>
              </a:pathLst>
            </a:custGeom>
            <a:ln w="9144">
              <a:solidFill>
                <a:srgbClr val="000000"/>
              </a:solidFill>
            </a:ln>
          </p:spPr>
          <p:txBody>
            <a:bodyPr wrap="square" lIns="0" tIns="0" rIns="0" bIns="0" rtlCol="0"/>
            <a:lstStyle/>
            <a:p>
              <a:endParaRPr/>
            </a:p>
          </p:txBody>
        </p:sp>
        <p:sp>
          <p:nvSpPr>
            <p:cNvPr id="153" name="object 152"/>
            <p:cNvSpPr/>
            <p:nvPr/>
          </p:nvSpPr>
          <p:spPr>
            <a:xfrm>
              <a:off x="2798064" y="3377183"/>
              <a:ext cx="441959" cy="73660"/>
            </a:xfrm>
            <a:custGeom>
              <a:avLst/>
              <a:gdLst/>
              <a:ahLst/>
              <a:cxnLst/>
              <a:rect l="l" t="t" r="r" b="b"/>
              <a:pathLst>
                <a:path w="441960" h="73660">
                  <a:moveTo>
                    <a:pt x="441960" y="0"/>
                  </a:moveTo>
                  <a:lnTo>
                    <a:pt x="0" y="0"/>
                  </a:lnTo>
                  <a:lnTo>
                    <a:pt x="0" y="73151"/>
                  </a:lnTo>
                  <a:lnTo>
                    <a:pt x="441960" y="73151"/>
                  </a:lnTo>
                  <a:lnTo>
                    <a:pt x="441960" y="0"/>
                  </a:lnTo>
                  <a:close/>
                </a:path>
              </a:pathLst>
            </a:custGeom>
            <a:solidFill>
              <a:srgbClr val="000000"/>
            </a:solidFill>
          </p:spPr>
          <p:txBody>
            <a:bodyPr wrap="square" lIns="0" tIns="0" rIns="0" bIns="0" rtlCol="0"/>
            <a:lstStyle/>
            <a:p>
              <a:endParaRPr/>
            </a:p>
          </p:txBody>
        </p:sp>
        <p:sp>
          <p:nvSpPr>
            <p:cNvPr id="154" name="object 153"/>
            <p:cNvSpPr/>
            <p:nvPr/>
          </p:nvSpPr>
          <p:spPr>
            <a:xfrm>
              <a:off x="2798064" y="3377183"/>
              <a:ext cx="441959" cy="73660"/>
            </a:xfrm>
            <a:custGeom>
              <a:avLst/>
              <a:gdLst/>
              <a:ahLst/>
              <a:cxnLst/>
              <a:rect l="l" t="t" r="r" b="b"/>
              <a:pathLst>
                <a:path w="441960" h="73660">
                  <a:moveTo>
                    <a:pt x="0" y="73151"/>
                  </a:moveTo>
                  <a:lnTo>
                    <a:pt x="441960" y="73151"/>
                  </a:lnTo>
                  <a:lnTo>
                    <a:pt x="441960" y="0"/>
                  </a:lnTo>
                  <a:lnTo>
                    <a:pt x="0" y="0"/>
                  </a:lnTo>
                  <a:lnTo>
                    <a:pt x="0" y="73151"/>
                  </a:lnTo>
                  <a:close/>
                </a:path>
              </a:pathLst>
            </a:custGeom>
            <a:ln w="9144">
              <a:solidFill>
                <a:srgbClr val="000000"/>
              </a:solidFill>
            </a:ln>
          </p:spPr>
          <p:txBody>
            <a:bodyPr wrap="square" lIns="0" tIns="0" rIns="0" bIns="0" rtlCol="0"/>
            <a:lstStyle/>
            <a:p>
              <a:endParaRPr/>
            </a:p>
          </p:txBody>
        </p:sp>
        <p:sp>
          <p:nvSpPr>
            <p:cNvPr id="155" name="object 154"/>
            <p:cNvSpPr/>
            <p:nvPr/>
          </p:nvSpPr>
          <p:spPr>
            <a:xfrm>
              <a:off x="2801112" y="3617975"/>
              <a:ext cx="445134" cy="70485"/>
            </a:xfrm>
            <a:custGeom>
              <a:avLst/>
              <a:gdLst/>
              <a:ahLst/>
              <a:cxnLst/>
              <a:rect l="l" t="t" r="r" b="b"/>
              <a:pathLst>
                <a:path w="445135" h="70485">
                  <a:moveTo>
                    <a:pt x="445007" y="0"/>
                  </a:moveTo>
                  <a:lnTo>
                    <a:pt x="0" y="0"/>
                  </a:lnTo>
                  <a:lnTo>
                    <a:pt x="0" y="70103"/>
                  </a:lnTo>
                  <a:lnTo>
                    <a:pt x="445007" y="70103"/>
                  </a:lnTo>
                  <a:lnTo>
                    <a:pt x="445007" y="0"/>
                  </a:lnTo>
                  <a:close/>
                </a:path>
              </a:pathLst>
            </a:custGeom>
            <a:solidFill>
              <a:srgbClr val="000000"/>
            </a:solidFill>
          </p:spPr>
          <p:txBody>
            <a:bodyPr wrap="square" lIns="0" tIns="0" rIns="0" bIns="0" rtlCol="0"/>
            <a:lstStyle/>
            <a:p>
              <a:endParaRPr/>
            </a:p>
          </p:txBody>
        </p:sp>
        <p:sp>
          <p:nvSpPr>
            <p:cNvPr id="156" name="object 155"/>
            <p:cNvSpPr/>
            <p:nvPr/>
          </p:nvSpPr>
          <p:spPr>
            <a:xfrm>
              <a:off x="2801112" y="3617975"/>
              <a:ext cx="445134" cy="70485"/>
            </a:xfrm>
            <a:custGeom>
              <a:avLst/>
              <a:gdLst/>
              <a:ahLst/>
              <a:cxnLst/>
              <a:rect l="l" t="t" r="r" b="b"/>
              <a:pathLst>
                <a:path w="445135" h="70485">
                  <a:moveTo>
                    <a:pt x="0" y="70103"/>
                  </a:moveTo>
                  <a:lnTo>
                    <a:pt x="445007" y="70103"/>
                  </a:lnTo>
                  <a:lnTo>
                    <a:pt x="445007" y="0"/>
                  </a:lnTo>
                  <a:lnTo>
                    <a:pt x="0" y="0"/>
                  </a:lnTo>
                  <a:lnTo>
                    <a:pt x="0" y="70103"/>
                  </a:lnTo>
                  <a:close/>
                </a:path>
              </a:pathLst>
            </a:custGeom>
            <a:ln w="9144">
              <a:solidFill>
                <a:srgbClr val="000000"/>
              </a:solidFill>
            </a:ln>
          </p:spPr>
          <p:txBody>
            <a:bodyPr wrap="square" lIns="0" tIns="0" rIns="0" bIns="0" rtlCol="0"/>
            <a:lstStyle/>
            <a:p>
              <a:endParaRPr/>
            </a:p>
          </p:txBody>
        </p:sp>
        <p:sp>
          <p:nvSpPr>
            <p:cNvPr id="157" name="object 156"/>
            <p:cNvSpPr/>
            <p:nvPr/>
          </p:nvSpPr>
          <p:spPr>
            <a:xfrm>
              <a:off x="3236976" y="3380232"/>
              <a:ext cx="97790" cy="304800"/>
            </a:xfrm>
            <a:custGeom>
              <a:avLst/>
              <a:gdLst/>
              <a:ahLst/>
              <a:cxnLst/>
              <a:rect l="l" t="t" r="r" b="b"/>
              <a:pathLst>
                <a:path w="97789" h="304800">
                  <a:moveTo>
                    <a:pt x="97536" y="0"/>
                  </a:moveTo>
                  <a:lnTo>
                    <a:pt x="0" y="0"/>
                  </a:lnTo>
                  <a:lnTo>
                    <a:pt x="0" y="304800"/>
                  </a:lnTo>
                  <a:lnTo>
                    <a:pt x="97536" y="304800"/>
                  </a:lnTo>
                  <a:lnTo>
                    <a:pt x="97536" y="0"/>
                  </a:lnTo>
                  <a:close/>
                </a:path>
              </a:pathLst>
            </a:custGeom>
            <a:solidFill>
              <a:srgbClr val="000000"/>
            </a:solidFill>
          </p:spPr>
          <p:txBody>
            <a:bodyPr wrap="square" lIns="0" tIns="0" rIns="0" bIns="0" rtlCol="0"/>
            <a:lstStyle/>
            <a:p>
              <a:endParaRPr/>
            </a:p>
          </p:txBody>
        </p:sp>
        <p:sp>
          <p:nvSpPr>
            <p:cNvPr id="158" name="object 157"/>
            <p:cNvSpPr/>
            <p:nvPr/>
          </p:nvSpPr>
          <p:spPr>
            <a:xfrm>
              <a:off x="3236976" y="3380232"/>
              <a:ext cx="97790" cy="304800"/>
            </a:xfrm>
            <a:custGeom>
              <a:avLst/>
              <a:gdLst/>
              <a:ahLst/>
              <a:cxnLst/>
              <a:rect l="l" t="t" r="r" b="b"/>
              <a:pathLst>
                <a:path w="97789" h="304800">
                  <a:moveTo>
                    <a:pt x="0" y="304800"/>
                  </a:moveTo>
                  <a:lnTo>
                    <a:pt x="97536" y="304800"/>
                  </a:lnTo>
                  <a:lnTo>
                    <a:pt x="97536" y="0"/>
                  </a:lnTo>
                  <a:lnTo>
                    <a:pt x="0" y="0"/>
                  </a:lnTo>
                  <a:lnTo>
                    <a:pt x="0" y="304800"/>
                  </a:lnTo>
                  <a:close/>
                </a:path>
              </a:pathLst>
            </a:custGeom>
            <a:ln w="9144">
              <a:solidFill>
                <a:srgbClr val="000000"/>
              </a:solidFill>
            </a:ln>
          </p:spPr>
          <p:txBody>
            <a:bodyPr wrap="square" lIns="0" tIns="0" rIns="0" bIns="0" rtlCol="0"/>
            <a:lstStyle/>
            <a:p>
              <a:endParaRPr/>
            </a:p>
          </p:txBody>
        </p:sp>
        <p:sp>
          <p:nvSpPr>
            <p:cNvPr id="159" name="object 158"/>
            <p:cNvSpPr/>
            <p:nvPr/>
          </p:nvSpPr>
          <p:spPr>
            <a:xfrm>
              <a:off x="3017520" y="2990087"/>
              <a:ext cx="97790" cy="158750"/>
            </a:xfrm>
            <a:custGeom>
              <a:avLst/>
              <a:gdLst/>
              <a:ahLst/>
              <a:cxnLst/>
              <a:rect l="l" t="t" r="r" b="b"/>
              <a:pathLst>
                <a:path w="97789" h="158750">
                  <a:moveTo>
                    <a:pt x="97536" y="0"/>
                  </a:moveTo>
                  <a:lnTo>
                    <a:pt x="0" y="0"/>
                  </a:lnTo>
                  <a:lnTo>
                    <a:pt x="0" y="158496"/>
                  </a:lnTo>
                  <a:lnTo>
                    <a:pt x="97536" y="158496"/>
                  </a:lnTo>
                  <a:lnTo>
                    <a:pt x="97536" y="0"/>
                  </a:lnTo>
                  <a:close/>
                </a:path>
              </a:pathLst>
            </a:custGeom>
            <a:solidFill>
              <a:srgbClr val="000000"/>
            </a:solidFill>
          </p:spPr>
          <p:txBody>
            <a:bodyPr wrap="square" lIns="0" tIns="0" rIns="0" bIns="0" rtlCol="0"/>
            <a:lstStyle/>
            <a:p>
              <a:endParaRPr/>
            </a:p>
          </p:txBody>
        </p:sp>
        <p:sp>
          <p:nvSpPr>
            <p:cNvPr id="160" name="object 159"/>
            <p:cNvSpPr/>
            <p:nvPr/>
          </p:nvSpPr>
          <p:spPr>
            <a:xfrm>
              <a:off x="3017520" y="2990087"/>
              <a:ext cx="97790" cy="158750"/>
            </a:xfrm>
            <a:custGeom>
              <a:avLst/>
              <a:gdLst/>
              <a:ahLst/>
              <a:cxnLst/>
              <a:rect l="l" t="t" r="r" b="b"/>
              <a:pathLst>
                <a:path w="97789" h="158750">
                  <a:moveTo>
                    <a:pt x="0" y="158496"/>
                  </a:moveTo>
                  <a:lnTo>
                    <a:pt x="97536" y="158496"/>
                  </a:lnTo>
                  <a:lnTo>
                    <a:pt x="97536" y="0"/>
                  </a:lnTo>
                  <a:lnTo>
                    <a:pt x="0" y="0"/>
                  </a:lnTo>
                  <a:lnTo>
                    <a:pt x="0" y="158496"/>
                  </a:lnTo>
                  <a:close/>
                </a:path>
              </a:pathLst>
            </a:custGeom>
            <a:ln w="9144">
              <a:solidFill>
                <a:srgbClr val="000000"/>
              </a:solidFill>
            </a:ln>
          </p:spPr>
          <p:txBody>
            <a:bodyPr wrap="square" lIns="0" tIns="0" rIns="0" bIns="0" rtlCol="0"/>
            <a:lstStyle/>
            <a:p>
              <a:endParaRPr/>
            </a:p>
          </p:txBody>
        </p:sp>
        <p:sp>
          <p:nvSpPr>
            <p:cNvPr id="161" name="object 160"/>
            <p:cNvSpPr/>
            <p:nvPr/>
          </p:nvSpPr>
          <p:spPr>
            <a:xfrm>
              <a:off x="2685288" y="1844039"/>
              <a:ext cx="210820" cy="152400"/>
            </a:xfrm>
            <a:custGeom>
              <a:avLst/>
              <a:gdLst/>
              <a:ahLst/>
              <a:cxnLst/>
              <a:rect l="l" t="t" r="r" b="b"/>
              <a:pathLst>
                <a:path w="210819" h="152400">
                  <a:moveTo>
                    <a:pt x="210312" y="0"/>
                  </a:moveTo>
                  <a:lnTo>
                    <a:pt x="0" y="0"/>
                  </a:lnTo>
                  <a:lnTo>
                    <a:pt x="0" y="152400"/>
                  </a:lnTo>
                  <a:lnTo>
                    <a:pt x="210312" y="152400"/>
                  </a:lnTo>
                  <a:lnTo>
                    <a:pt x="210312" y="0"/>
                  </a:lnTo>
                  <a:close/>
                </a:path>
              </a:pathLst>
            </a:custGeom>
            <a:solidFill>
              <a:srgbClr val="000000"/>
            </a:solidFill>
          </p:spPr>
          <p:txBody>
            <a:bodyPr wrap="square" lIns="0" tIns="0" rIns="0" bIns="0" rtlCol="0"/>
            <a:lstStyle/>
            <a:p>
              <a:endParaRPr/>
            </a:p>
          </p:txBody>
        </p:sp>
        <p:sp>
          <p:nvSpPr>
            <p:cNvPr id="162" name="object 161"/>
            <p:cNvSpPr/>
            <p:nvPr/>
          </p:nvSpPr>
          <p:spPr>
            <a:xfrm>
              <a:off x="2685288" y="1844039"/>
              <a:ext cx="210820" cy="152400"/>
            </a:xfrm>
            <a:custGeom>
              <a:avLst/>
              <a:gdLst/>
              <a:ahLst/>
              <a:cxnLst/>
              <a:rect l="l" t="t" r="r" b="b"/>
              <a:pathLst>
                <a:path w="210819" h="152400">
                  <a:moveTo>
                    <a:pt x="0" y="152400"/>
                  </a:moveTo>
                  <a:lnTo>
                    <a:pt x="210312" y="152400"/>
                  </a:lnTo>
                  <a:lnTo>
                    <a:pt x="210312" y="0"/>
                  </a:lnTo>
                  <a:lnTo>
                    <a:pt x="0" y="0"/>
                  </a:lnTo>
                  <a:lnTo>
                    <a:pt x="0" y="152400"/>
                  </a:lnTo>
                  <a:close/>
                </a:path>
              </a:pathLst>
            </a:custGeom>
            <a:ln w="9144">
              <a:solidFill>
                <a:srgbClr val="000000"/>
              </a:solidFill>
            </a:ln>
          </p:spPr>
          <p:txBody>
            <a:bodyPr wrap="square" lIns="0" tIns="0" rIns="0" bIns="0" rtlCol="0"/>
            <a:lstStyle/>
            <a:p>
              <a:endParaRPr/>
            </a:p>
          </p:txBody>
        </p:sp>
        <p:sp>
          <p:nvSpPr>
            <p:cNvPr id="163" name="object 162"/>
            <p:cNvSpPr/>
            <p:nvPr/>
          </p:nvSpPr>
          <p:spPr>
            <a:xfrm>
              <a:off x="2791968" y="1996439"/>
              <a:ext cx="109855" cy="302260"/>
            </a:xfrm>
            <a:custGeom>
              <a:avLst/>
              <a:gdLst/>
              <a:ahLst/>
              <a:cxnLst/>
              <a:rect l="l" t="t" r="r" b="b"/>
              <a:pathLst>
                <a:path w="109855" h="302260">
                  <a:moveTo>
                    <a:pt x="109728" y="0"/>
                  </a:moveTo>
                  <a:lnTo>
                    <a:pt x="0" y="0"/>
                  </a:lnTo>
                  <a:lnTo>
                    <a:pt x="0" y="301751"/>
                  </a:lnTo>
                  <a:lnTo>
                    <a:pt x="109728" y="301751"/>
                  </a:lnTo>
                  <a:lnTo>
                    <a:pt x="109728" y="0"/>
                  </a:lnTo>
                  <a:close/>
                </a:path>
              </a:pathLst>
            </a:custGeom>
            <a:solidFill>
              <a:srgbClr val="000000"/>
            </a:solidFill>
          </p:spPr>
          <p:txBody>
            <a:bodyPr wrap="square" lIns="0" tIns="0" rIns="0" bIns="0" rtlCol="0"/>
            <a:lstStyle/>
            <a:p>
              <a:endParaRPr/>
            </a:p>
          </p:txBody>
        </p:sp>
        <p:sp>
          <p:nvSpPr>
            <p:cNvPr id="164" name="object 163"/>
            <p:cNvSpPr/>
            <p:nvPr/>
          </p:nvSpPr>
          <p:spPr>
            <a:xfrm>
              <a:off x="2791968" y="1996439"/>
              <a:ext cx="109855" cy="302260"/>
            </a:xfrm>
            <a:custGeom>
              <a:avLst/>
              <a:gdLst/>
              <a:ahLst/>
              <a:cxnLst/>
              <a:rect l="l" t="t" r="r" b="b"/>
              <a:pathLst>
                <a:path w="109855" h="302260">
                  <a:moveTo>
                    <a:pt x="0" y="301751"/>
                  </a:moveTo>
                  <a:lnTo>
                    <a:pt x="109728" y="301751"/>
                  </a:lnTo>
                  <a:lnTo>
                    <a:pt x="109728" y="0"/>
                  </a:lnTo>
                  <a:lnTo>
                    <a:pt x="0" y="0"/>
                  </a:lnTo>
                  <a:lnTo>
                    <a:pt x="0" y="301751"/>
                  </a:lnTo>
                  <a:close/>
                </a:path>
              </a:pathLst>
            </a:custGeom>
            <a:ln w="9143">
              <a:solidFill>
                <a:srgbClr val="000000"/>
              </a:solidFill>
            </a:ln>
          </p:spPr>
          <p:txBody>
            <a:bodyPr wrap="square" lIns="0" tIns="0" rIns="0" bIns="0" rtlCol="0"/>
            <a:lstStyle/>
            <a:p>
              <a:endParaRPr/>
            </a:p>
          </p:txBody>
        </p:sp>
        <p:sp>
          <p:nvSpPr>
            <p:cNvPr id="165" name="object 164"/>
            <p:cNvSpPr/>
            <p:nvPr/>
          </p:nvSpPr>
          <p:spPr>
            <a:xfrm>
              <a:off x="2679192" y="2295143"/>
              <a:ext cx="441959" cy="314325"/>
            </a:xfrm>
            <a:custGeom>
              <a:avLst/>
              <a:gdLst/>
              <a:ahLst/>
              <a:cxnLst/>
              <a:rect l="l" t="t" r="r" b="b"/>
              <a:pathLst>
                <a:path w="441960" h="314325">
                  <a:moveTo>
                    <a:pt x="441959" y="0"/>
                  </a:moveTo>
                  <a:lnTo>
                    <a:pt x="0" y="0"/>
                  </a:lnTo>
                  <a:lnTo>
                    <a:pt x="0" y="313943"/>
                  </a:lnTo>
                  <a:lnTo>
                    <a:pt x="441959" y="313943"/>
                  </a:lnTo>
                  <a:lnTo>
                    <a:pt x="441959" y="0"/>
                  </a:lnTo>
                  <a:close/>
                </a:path>
              </a:pathLst>
            </a:custGeom>
            <a:solidFill>
              <a:srgbClr val="000000"/>
            </a:solidFill>
          </p:spPr>
          <p:txBody>
            <a:bodyPr wrap="square" lIns="0" tIns="0" rIns="0" bIns="0" rtlCol="0"/>
            <a:lstStyle/>
            <a:p>
              <a:endParaRPr/>
            </a:p>
          </p:txBody>
        </p:sp>
        <p:sp>
          <p:nvSpPr>
            <p:cNvPr id="166" name="object 165"/>
            <p:cNvSpPr/>
            <p:nvPr/>
          </p:nvSpPr>
          <p:spPr>
            <a:xfrm>
              <a:off x="2679192" y="2295143"/>
              <a:ext cx="441959" cy="314325"/>
            </a:xfrm>
            <a:custGeom>
              <a:avLst/>
              <a:gdLst/>
              <a:ahLst/>
              <a:cxnLst/>
              <a:rect l="l" t="t" r="r" b="b"/>
              <a:pathLst>
                <a:path w="441960" h="314325">
                  <a:moveTo>
                    <a:pt x="0" y="313943"/>
                  </a:moveTo>
                  <a:lnTo>
                    <a:pt x="441959" y="313943"/>
                  </a:lnTo>
                  <a:lnTo>
                    <a:pt x="441959" y="0"/>
                  </a:lnTo>
                  <a:lnTo>
                    <a:pt x="0" y="0"/>
                  </a:lnTo>
                  <a:lnTo>
                    <a:pt x="0" y="313943"/>
                  </a:lnTo>
                  <a:close/>
                </a:path>
              </a:pathLst>
            </a:custGeom>
            <a:ln w="9144">
              <a:solidFill>
                <a:srgbClr val="000000"/>
              </a:solidFill>
            </a:ln>
          </p:spPr>
          <p:txBody>
            <a:bodyPr wrap="square" lIns="0" tIns="0" rIns="0" bIns="0" rtlCol="0"/>
            <a:lstStyle/>
            <a:p>
              <a:endParaRPr/>
            </a:p>
          </p:txBody>
        </p:sp>
        <p:sp>
          <p:nvSpPr>
            <p:cNvPr id="167" name="object 166"/>
            <p:cNvSpPr/>
            <p:nvPr/>
          </p:nvSpPr>
          <p:spPr>
            <a:xfrm>
              <a:off x="3788664" y="1926335"/>
              <a:ext cx="104139" cy="247015"/>
            </a:xfrm>
            <a:custGeom>
              <a:avLst/>
              <a:gdLst/>
              <a:ahLst/>
              <a:cxnLst/>
              <a:rect l="l" t="t" r="r" b="b"/>
              <a:pathLst>
                <a:path w="104139" h="247014">
                  <a:moveTo>
                    <a:pt x="103632" y="0"/>
                  </a:moveTo>
                  <a:lnTo>
                    <a:pt x="0" y="0"/>
                  </a:lnTo>
                  <a:lnTo>
                    <a:pt x="0" y="246887"/>
                  </a:lnTo>
                  <a:lnTo>
                    <a:pt x="103632" y="246887"/>
                  </a:lnTo>
                  <a:lnTo>
                    <a:pt x="103632" y="0"/>
                  </a:lnTo>
                  <a:close/>
                </a:path>
              </a:pathLst>
            </a:custGeom>
            <a:solidFill>
              <a:srgbClr val="000000"/>
            </a:solidFill>
          </p:spPr>
          <p:txBody>
            <a:bodyPr wrap="square" lIns="0" tIns="0" rIns="0" bIns="0" rtlCol="0"/>
            <a:lstStyle/>
            <a:p>
              <a:endParaRPr/>
            </a:p>
          </p:txBody>
        </p:sp>
        <p:sp>
          <p:nvSpPr>
            <p:cNvPr id="168" name="object 167"/>
            <p:cNvSpPr/>
            <p:nvPr/>
          </p:nvSpPr>
          <p:spPr>
            <a:xfrm>
              <a:off x="3788664" y="1926335"/>
              <a:ext cx="104139" cy="247015"/>
            </a:xfrm>
            <a:custGeom>
              <a:avLst/>
              <a:gdLst/>
              <a:ahLst/>
              <a:cxnLst/>
              <a:rect l="l" t="t" r="r" b="b"/>
              <a:pathLst>
                <a:path w="104139" h="247014">
                  <a:moveTo>
                    <a:pt x="0" y="246887"/>
                  </a:moveTo>
                  <a:lnTo>
                    <a:pt x="103632" y="246887"/>
                  </a:lnTo>
                  <a:lnTo>
                    <a:pt x="103632" y="0"/>
                  </a:lnTo>
                  <a:lnTo>
                    <a:pt x="0" y="0"/>
                  </a:lnTo>
                  <a:lnTo>
                    <a:pt x="0" y="246887"/>
                  </a:lnTo>
                  <a:close/>
                </a:path>
              </a:pathLst>
            </a:custGeom>
            <a:ln w="9144">
              <a:solidFill>
                <a:srgbClr val="000000"/>
              </a:solidFill>
            </a:ln>
          </p:spPr>
          <p:txBody>
            <a:bodyPr wrap="square" lIns="0" tIns="0" rIns="0" bIns="0" rtlCol="0"/>
            <a:lstStyle/>
            <a:p>
              <a:endParaRPr/>
            </a:p>
          </p:txBody>
        </p:sp>
        <p:sp>
          <p:nvSpPr>
            <p:cNvPr id="169" name="object 168"/>
            <p:cNvSpPr/>
            <p:nvPr/>
          </p:nvSpPr>
          <p:spPr>
            <a:xfrm>
              <a:off x="3459480" y="2289047"/>
              <a:ext cx="158750" cy="238125"/>
            </a:xfrm>
            <a:custGeom>
              <a:avLst/>
              <a:gdLst/>
              <a:ahLst/>
              <a:cxnLst/>
              <a:rect l="l" t="t" r="r" b="b"/>
              <a:pathLst>
                <a:path w="158750" h="238125">
                  <a:moveTo>
                    <a:pt x="158496" y="0"/>
                  </a:moveTo>
                  <a:lnTo>
                    <a:pt x="0" y="0"/>
                  </a:lnTo>
                  <a:lnTo>
                    <a:pt x="0" y="237743"/>
                  </a:lnTo>
                  <a:lnTo>
                    <a:pt x="158496" y="237743"/>
                  </a:lnTo>
                  <a:lnTo>
                    <a:pt x="158496" y="0"/>
                  </a:lnTo>
                  <a:close/>
                </a:path>
              </a:pathLst>
            </a:custGeom>
            <a:solidFill>
              <a:srgbClr val="000000"/>
            </a:solidFill>
          </p:spPr>
          <p:txBody>
            <a:bodyPr wrap="square" lIns="0" tIns="0" rIns="0" bIns="0" rtlCol="0"/>
            <a:lstStyle/>
            <a:p>
              <a:endParaRPr/>
            </a:p>
          </p:txBody>
        </p:sp>
        <p:sp>
          <p:nvSpPr>
            <p:cNvPr id="170" name="object 169"/>
            <p:cNvSpPr/>
            <p:nvPr/>
          </p:nvSpPr>
          <p:spPr>
            <a:xfrm>
              <a:off x="3459480" y="2289047"/>
              <a:ext cx="158750" cy="238125"/>
            </a:xfrm>
            <a:custGeom>
              <a:avLst/>
              <a:gdLst/>
              <a:ahLst/>
              <a:cxnLst/>
              <a:rect l="l" t="t" r="r" b="b"/>
              <a:pathLst>
                <a:path w="158750" h="238125">
                  <a:moveTo>
                    <a:pt x="0" y="237743"/>
                  </a:moveTo>
                  <a:lnTo>
                    <a:pt x="158496" y="237743"/>
                  </a:lnTo>
                  <a:lnTo>
                    <a:pt x="158496" y="0"/>
                  </a:lnTo>
                  <a:lnTo>
                    <a:pt x="0" y="0"/>
                  </a:lnTo>
                  <a:lnTo>
                    <a:pt x="0" y="237743"/>
                  </a:lnTo>
                  <a:close/>
                </a:path>
              </a:pathLst>
            </a:custGeom>
            <a:ln w="9144">
              <a:solidFill>
                <a:srgbClr val="000000"/>
              </a:solidFill>
            </a:ln>
          </p:spPr>
          <p:txBody>
            <a:bodyPr wrap="square" lIns="0" tIns="0" rIns="0" bIns="0" rtlCol="0"/>
            <a:lstStyle/>
            <a:p>
              <a:endParaRPr/>
            </a:p>
          </p:txBody>
        </p:sp>
        <p:sp>
          <p:nvSpPr>
            <p:cNvPr id="171" name="object 170"/>
            <p:cNvSpPr/>
            <p:nvPr/>
          </p:nvSpPr>
          <p:spPr>
            <a:xfrm>
              <a:off x="3459480" y="2520695"/>
              <a:ext cx="433070" cy="85725"/>
            </a:xfrm>
            <a:custGeom>
              <a:avLst/>
              <a:gdLst/>
              <a:ahLst/>
              <a:cxnLst/>
              <a:rect l="l" t="t" r="r" b="b"/>
              <a:pathLst>
                <a:path w="433070" h="85725">
                  <a:moveTo>
                    <a:pt x="432815" y="0"/>
                  </a:moveTo>
                  <a:lnTo>
                    <a:pt x="0" y="0"/>
                  </a:lnTo>
                  <a:lnTo>
                    <a:pt x="0" y="85344"/>
                  </a:lnTo>
                  <a:lnTo>
                    <a:pt x="432815" y="85344"/>
                  </a:lnTo>
                  <a:lnTo>
                    <a:pt x="432815" y="0"/>
                  </a:lnTo>
                  <a:close/>
                </a:path>
              </a:pathLst>
            </a:custGeom>
            <a:solidFill>
              <a:srgbClr val="000000"/>
            </a:solidFill>
          </p:spPr>
          <p:txBody>
            <a:bodyPr wrap="square" lIns="0" tIns="0" rIns="0" bIns="0" rtlCol="0"/>
            <a:lstStyle/>
            <a:p>
              <a:endParaRPr/>
            </a:p>
          </p:txBody>
        </p:sp>
        <p:sp>
          <p:nvSpPr>
            <p:cNvPr id="172" name="object 171"/>
            <p:cNvSpPr/>
            <p:nvPr/>
          </p:nvSpPr>
          <p:spPr>
            <a:xfrm>
              <a:off x="3459480" y="2520695"/>
              <a:ext cx="433070" cy="85725"/>
            </a:xfrm>
            <a:custGeom>
              <a:avLst/>
              <a:gdLst/>
              <a:ahLst/>
              <a:cxnLst/>
              <a:rect l="l" t="t" r="r" b="b"/>
              <a:pathLst>
                <a:path w="433070" h="85725">
                  <a:moveTo>
                    <a:pt x="0" y="85344"/>
                  </a:moveTo>
                  <a:lnTo>
                    <a:pt x="432815" y="85344"/>
                  </a:lnTo>
                  <a:lnTo>
                    <a:pt x="432815" y="0"/>
                  </a:lnTo>
                  <a:lnTo>
                    <a:pt x="0" y="0"/>
                  </a:lnTo>
                  <a:lnTo>
                    <a:pt x="0" y="85344"/>
                  </a:lnTo>
                  <a:close/>
                </a:path>
              </a:pathLst>
            </a:custGeom>
            <a:ln w="9144">
              <a:solidFill>
                <a:srgbClr val="000000"/>
              </a:solidFill>
            </a:ln>
          </p:spPr>
          <p:txBody>
            <a:bodyPr wrap="square" lIns="0" tIns="0" rIns="0" bIns="0" rtlCol="0"/>
            <a:lstStyle/>
            <a:p>
              <a:endParaRPr/>
            </a:p>
          </p:txBody>
        </p:sp>
        <p:sp>
          <p:nvSpPr>
            <p:cNvPr id="173" name="object 172"/>
            <p:cNvSpPr/>
            <p:nvPr/>
          </p:nvSpPr>
          <p:spPr>
            <a:xfrm>
              <a:off x="3456432" y="2161031"/>
              <a:ext cx="436245" cy="137160"/>
            </a:xfrm>
            <a:custGeom>
              <a:avLst/>
              <a:gdLst/>
              <a:ahLst/>
              <a:cxnLst/>
              <a:rect l="l" t="t" r="r" b="b"/>
              <a:pathLst>
                <a:path w="436245" h="137160">
                  <a:moveTo>
                    <a:pt x="435863" y="0"/>
                  </a:moveTo>
                  <a:lnTo>
                    <a:pt x="0" y="0"/>
                  </a:lnTo>
                  <a:lnTo>
                    <a:pt x="0" y="137160"/>
                  </a:lnTo>
                  <a:lnTo>
                    <a:pt x="435863" y="137160"/>
                  </a:lnTo>
                  <a:lnTo>
                    <a:pt x="435863" y="0"/>
                  </a:lnTo>
                  <a:close/>
                </a:path>
              </a:pathLst>
            </a:custGeom>
            <a:solidFill>
              <a:srgbClr val="000000"/>
            </a:solidFill>
          </p:spPr>
          <p:txBody>
            <a:bodyPr wrap="square" lIns="0" tIns="0" rIns="0" bIns="0" rtlCol="0"/>
            <a:lstStyle/>
            <a:p>
              <a:endParaRPr/>
            </a:p>
          </p:txBody>
        </p:sp>
        <p:sp>
          <p:nvSpPr>
            <p:cNvPr id="174" name="object 173"/>
            <p:cNvSpPr/>
            <p:nvPr/>
          </p:nvSpPr>
          <p:spPr>
            <a:xfrm>
              <a:off x="3456432" y="2161031"/>
              <a:ext cx="436245" cy="137160"/>
            </a:xfrm>
            <a:custGeom>
              <a:avLst/>
              <a:gdLst/>
              <a:ahLst/>
              <a:cxnLst/>
              <a:rect l="l" t="t" r="r" b="b"/>
              <a:pathLst>
                <a:path w="436245" h="137160">
                  <a:moveTo>
                    <a:pt x="0" y="137160"/>
                  </a:moveTo>
                  <a:lnTo>
                    <a:pt x="435863" y="137160"/>
                  </a:lnTo>
                  <a:lnTo>
                    <a:pt x="435863" y="0"/>
                  </a:lnTo>
                  <a:lnTo>
                    <a:pt x="0" y="0"/>
                  </a:lnTo>
                  <a:lnTo>
                    <a:pt x="0" y="137160"/>
                  </a:lnTo>
                  <a:close/>
                </a:path>
              </a:pathLst>
            </a:custGeom>
            <a:ln w="9143">
              <a:solidFill>
                <a:srgbClr val="000000"/>
              </a:solidFill>
            </a:ln>
          </p:spPr>
          <p:txBody>
            <a:bodyPr wrap="square" lIns="0" tIns="0" rIns="0" bIns="0" rtlCol="0"/>
            <a:lstStyle/>
            <a:p>
              <a:endParaRPr/>
            </a:p>
          </p:txBody>
        </p:sp>
        <p:sp>
          <p:nvSpPr>
            <p:cNvPr id="175" name="object 174"/>
            <p:cNvSpPr/>
            <p:nvPr/>
          </p:nvSpPr>
          <p:spPr>
            <a:xfrm>
              <a:off x="3459480" y="1844039"/>
              <a:ext cx="433070" cy="76200"/>
            </a:xfrm>
            <a:custGeom>
              <a:avLst/>
              <a:gdLst/>
              <a:ahLst/>
              <a:cxnLst/>
              <a:rect l="l" t="t" r="r" b="b"/>
              <a:pathLst>
                <a:path w="433070" h="76200">
                  <a:moveTo>
                    <a:pt x="432815" y="0"/>
                  </a:moveTo>
                  <a:lnTo>
                    <a:pt x="0" y="0"/>
                  </a:lnTo>
                  <a:lnTo>
                    <a:pt x="0" y="76200"/>
                  </a:lnTo>
                  <a:lnTo>
                    <a:pt x="432815" y="76200"/>
                  </a:lnTo>
                  <a:lnTo>
                    <a:pt x="432815" y="0"/>
                  </a:lnTo>
                  <a:close/>
                </a:path>
              </a:pathLst>
            </a:custGeom>
            <a:solidFill>
              <a:srgbClr val="000000"/>
            </a:solidFill>
          </p:spPr>
          <p:txBody>
            <a:bodyPr wrap="square" lIns="0" tIns="0" rIns="0" bIns="0" rtlCol="0"/>
            <a:lstStyle/>
            <a:p>
              <a:endParaRPr/>
            </a:p>
          </p:txBody>
        </p:sp>
        <p:sp>
          <p:nvSpPr>
            <p:cNvPr id="176" name="object 175"/>
            <p:cNvSpPr/>
            <p:nvPr/>
          </p:nvSpPr>
          <p:spPr>
            <a:xfrm>
              <a:off x="3459480" y="1844039"/>
              <a:ext cx="433070" cy="76200"/>
            </a:xfrm>
            <a:custGeom>
              <a:avLst/>
              <a:gdLst/>
              <a:ahLst/>
              <a:cxnLst/>
              <a:rect l="l" t="t" r="r" b="b"/>
              <a:pathLst>
                <a:path w="433070" h="76200">
                  <a:moveTo>
                    <a:pt x="0" y="76200"/>
                  </a:moveTo>
                  <a:lnTo>
                    <a:pt x="432815" y="76200"/>
                  </a:lnTo>
                  <a:lnTo>
                    <a:pt x="432815" y="0"/>
                  </a:lnTo>
                  <a:lnTo>
                    <a:pt x="0" y="0"/>
                  </a:lnTo>
                  <a:lnTo>
                    <a:pt x="0" y="76200"/>
                  </a:lnTo>
                  <a:close/>
                </a:path>
              </a:pathLst>
            </a:custGeom>
            <a:ln w="9144">
              <a:solidFill>
                <a:srgbClr val="000000"/>
              </a:solidFill>
            </a:ln>
          </p:spPr>
          <p:txBody>
            <a:bodyPr wrap="square" lIns="0" tIns="0" rIns="0" bIns="0" rtlCol="0"/>
            <a:lstStyle/>
            <a:p>
              <a:endParaRPr/>
            </a:p>
          </p:txBody>
        </p:sp>
        <p:sp>
          <p:nvSpPr>
            <p:cNvPr id="177" name="object 176"/>
            <p:cNvSpPr/>
            <p:nvPr/>
          </p:nvSpPr>
          <p:spPr>
            <a:xfrm>
              <a:off x="4224527" y="1844039"/>
              <a:ext cx="433070" cy="79375"/>
            </a:xfrm>
            <a:custGeom>
              <a:avLst/>
              <a:gdLst/>
              <a:ahLst/>
              <a:cxnLst/>
              <a:rect l="l" t="t" r="r" b="b"/>
              <a:pathLst>
                <a:path w="433070" h="79375">
                  <a:moveTo>
                    <a:pt x="432815" y="0"/>
                  </a:moveTo>
                  <a:lnTo>
                    <a:pt x="0" y="0"/>
                  </a:lnTo>
                  <a:lnTo>
                    <a:pt x="0" y="79248"/>
                  </a:lnTo>
                  <a:lnTo>
                    <a:pt x="432815" y="79248"/>
                  </a:lnTo>
                  <a:lnTo>
                    <a:pt x="432815" y="0"/>
                  </a:lnTo>
                  <a:close/>
                </a:path>
              </a:pathLst>
            </a:custGeom>
            <a:solidFill>
              <a:srgbClr val="000000"/>
            </a:solidFill>
          </p:spPr>
          <p:txBody>
            <a:bodyPr wrap="square" lIns="0" tIns="0" rIns="0" bIns="0" rtlCol="0"/>
            <a:lstStyle/>
            <a:p>
              <a:endParaRPr/>
            </a:p>
          </p:txBody>
        </p:sp>
        <p:sp>
          <p:nvSpPr>
            <p:cNvPr id="178" name="object 177"/>
            <p:cNvSpPr/>
            <p:nvPr/>
          </p:nvSpPr>
          <p:spPr>
            <a:xfrm>
              <a:off x="4224527" y="1844039"/>
              <a:ext cx="433070" cy="79375"/>
            </a:xfrm>
            <a:custGeom>
              <a:avLst/>
              <a:gdLst/>
              <a:ahLst/>
              <a:cxnLst/>
              <a:rect l="l" t="t" r="r" b="b"/>
              <a:pathLst>
                <a:path w="433070" h="79375">
                  <a:moveTo>
                    <a:pt x="0" y="79248"/>
                  </a:moveTo>
                  <a:lnTo>
                    <a:pt x="432815" y="79248"/>
                  </a:lnTo>
                  <a:lnTo>
                    <a:pt x="432815" y="0"/>
                  </a:lnTo>
                  <a:lnTo>
                    <a:pt x="0" y="0"/>
                  </a:lnTo>
                  <a:lnTo>
                    <a:pt x="0" y="79248"/>
                  </a:lnTo>
                  <a:close/>
                </a:path>
              </a:pathLst>
            </a:custGeom>
            <a:ln w="9144">
              <a:solidFill>
                <a:srgbClr val="000000"/>
              </a:solidFill>
            </a:ln>
          </p:spPr>
          <p:txBody>
            <a:bodyPr wrap="square" lIns="0" tIns="0" rIns="0" bIns="0" rtlCol="0"/>
            <a:lstStyle/>
            <a:p>
              <a:endParaRPr/>
            </a:p>
          </p:txBody>
        </p:sp>
        <p:sp>
          <p:nvSpPr>
            <p:cNvPr id="179" name="object 178"/>
            <p:cNvSpPr/>
            <p:nvPr/>
          </p:nvSpPr>
          <p:spPr>
            <a:xfrm>
              <a:off x="4565904" y="1932431"/>
              <a:ext cx="91440" cy="287020"/>
            </a:xfrm>
            <a:custGeom>
              <a:avLst/>
              <a:gdLst/>
              <a:ahLst/>
              <a:cxnLst/>
              <a:rect l="l" t="t" r="r" b="b"/>
              <a:pathLst>
                <a:path w="91439" h="287019">
                  <a:moveTo>
                    <a:pt x="91439" y="0"/>
                  </a:moveTo>
                  <a:lnTo>
                    <a:pt x="0" y="0"/>
                  </a:lnTo>
                  <a:lnTo>
                    <a:pt x="0" y="286512"/>
                  </a:lnTo>
                  <a:lnTo>
                    <a:pt x="91439" y="286512"/>
                  </a:lnTo>
                  <a:lnTo>
                    <a:pt x="91439" y="0"/>
                  </a:lnTo>
                  <a:close/>
                </a:path>
              </a:pathLst>
            </a:custGeom>
            <a:solidFill>
              <a:srgbClr val="000000"/>
            </a:solidFill>
          </p:spPr>
          <p:txBody>
            <a:bodyPr wrap="square" lIns="0" tIns="0" rIns="0" bIns="0" rtlCol="0"/>
            <a:lstStyle/>
            <a:p>
              <a:endParaRPr/>
            </a:p>
          </p:txBody>
        </p:sp>
        <p:sp>
          <p:nvSpPr>
            <p:cNvPr id="180" name="object 179"/>
            <p:cNvSpPr/>
            <p:nvPr/>
          </p:nvSpPr>
          <p:spPr>
            <a:xfrm>
              <a:off x="4565904" y="1932431"/>
              <a:ext cx="91440" cy="287020"/>
            </a:xfrm>
            <a:custGeom>
              <a:avLst/>
              <a:gdLst/>
              <a:ahLst/>
              <a:cxnLst/>
              <a:rect l="l" t="t" r="r" b="b"/>
              <a:pathLst>
                <a:path w="91439" h="287019">
                  <a:moveTo>
                    <a:pt x="0" y="286512"/>
                  </a:moveTo>
                  <a:lnTo>
                    <a:pt x="91439" y="286512"/>
                  </a:lnTo>
                  <a:lnTo>
                    <a:pt x="91439" y="0"/>
                  </a:lnTo>
                  <a:lnTo>
                    <a:pt x="0" y="0"/>
                  </a:lnTo>
                  <a:lnTo>
                    <a:pt x="0" y="286512"/>
                  </a:lnTo>
                  <a:close/>
                </a:path>
              </a:pathLst>
            </a:custGeom>
            <a:ln w="9144">
              <a:solidFill>
                <a:srgbClr val="000000"/>
              </a:solidFill>
            </a:ln>
          </p:spPr>
          <p:txBody>
            <a:bodyPr wrap="square" lIns="0" tIns="0" rIns="0" bIns="0" rtlCol="0"/>
            <a:lstStyle/>
            <a:p>
              <a:endParaRPr/>
            </a:p>
          </p:txBody>
        </p:sp>
        <p:sp>
          <p:nvSpPr>
            <p:cNvPr id="181" name="object 180"/>
            <p:cNvSpPr/>
            <p:nvPr/>
          </p:nvSpPr>
          <p:spPr>
            <a:xfrm>
              <a:off x="4236720" y="2225039"/>
              <a:ext cx="539750" cy="60960"/>
            </a:xfrm>
            <a:custGeom>
              <a:avLst/>
              <a:gdLst/>
              <a:ahLst/>
              <a:cxnLst/>
              <a:rect l="l" t="t" r="r" b="b"/>
              <a:pathLst>
                <a:path w="539750" h="60960">
                  <a:moveTo>
                    <a:pt x="539496" y="0"/>
                  </a:moveTo>
                  <a:lnTo>
                    <a:pt x="0" y="0"/>
                  </a:lnTo>
                  <a:lnTo>
                    <a:pt x="0" y="60960"/>
                  </a:lnTo>
                  <a:lnTo>
                    <a:pt x="539496" y="60960"/>
                  </a:lnTo>
                  <a:lnTo>
                    <a:pt x="539496" y="0"/>
                  </a:lnTo>
                  <a:close/>
                </a:path>
              </a:pathLst>
            </a:custGeom>
            <a:solidFill>
              <a:srgbClr val="000000"/>
            </a:solidFill>
          </p:spPr>
          <p:txBody>
            <a:bodyPr wrap="square" lIns="0" tIns="0" rIns="0" bIns="0" rtlCol="0"/>
            <a:lstStyle/>
            <a:p>
              <a:endParaRPr/>
            </a:p>
          </p:txBody>
        </p:sp>
        <p:sp>
          <p:nvSpPr>
            <p:cNvPr id="182" name="object 181"/>
            <p:cNvSpPr/>
            <p:nvPr/>
          </p:nvSpPr>
          <p:spPr>
            <a:xfrm>
              <a:off x="4236720" y="2225039"/>
              <a:ext cx="539750" cy="60960"/>
            </a:xfrm>
            <a:custGeom>
              <a:avLst/>
              <a:gdLst/>
              <a:ahLst/>
              <a:cxnLst/>
              <a:rect l="l" t="t" r="r" b="b"/>
              <a:pathLst>
                <a:path w="539750" h="60960">
                  <a:moveTo>
                    <a:pt x="0" y="60960"/>
                  </a:moveTo>
                  <a:lnTo>
                    <a:pt x="539496" y="60960"/>
                  </a:lnTo>
                  <a:lnTo>
                    <a:pt x="539496" y="0"/>
                  </a:lnTo>
                  <a:lnTo>
                    <a:pt x="0" y="0"/>
                  </a:lnTo>
                  <a:lnTo>
                    <a:pt x="0" y="60960"/>
                  </a:lnTo>
                  <a:close/>
                </a:path>
              </a:pathLst>
            </a:custGeom>
            <a:ln w="9144">
              <a:solidFill>
                <a:srgbClr val="000000"/>
              </a:solidFill>
            </a:ln>
          </p:spPr>
          <p:txBody>
            <a:bodyPr wrap="square" lIns="0" tIns="0" rIns="0" bIns="0" rtlCol="0"/>
            <a:lstStyle/>
            <a:p>
              <a:endParaRPr/>
            </a:p>
          </p:txBody>
        </p:sp>
        <p:sp>
          <p:nvSpPr>
            <p:cNvPr id="183" name="object 182"/>
            <p:cNvSpPr/>
            <p:nvPr/>
          </p:nvSpPr>
          <p:spPr>
            <a:xfrm>
              <a:off x="4224527" y="2523743"/>
              <a:ext cx="551815" cy="82550"/>
            </a:xfrm>
            <a:custGeom>
              <a:avLst/>
              <a:gdLst/>
              <a:ahLst/>
              <a:cxnLst/>
              <a:rect l="l" t="t" r="r" b="b"/>
              <a:pathLst>
                <a:path w="551814" h="82550">
                  <a:moveTo>
                    <a:pt x="551688" y="0"/>
                  </a:moveTo>
                  <a:lnTo>
                    <a:pt x="0" y="0"/>
                  </a:lnTo>
                  <a:lnTo>
                    <a:pt x="0" y="82296"/>
                  </a:lnTo>
                  <a:lnTo>
                    <a:pt x="551688" y="82296"/>
                  </a:lnTo>
                  <a:lnTo>
                    <a:pt x="551688" y="0"/>
                  </a:lnTo>
                  <a:close/>
                </a:path>
              </a:pathLst>
            </a:custGeom>
            <a:solidFill>
              <a:srgbClr val="000000"/>
            </a:solidFill>
          </p:spPr>
          <p:txBody>
            <a:bodyPr wrap="square" lIns="0" tIns="0" rIns="0" bIns="0" rtlCol="0"/>
            <a:lstStyle/>
            <a:p>
              <a:endParaRPr/>
            </a:p>
          </p:txBody>
        </p:sp>
        <p:sp>
          <p:nvSpPr>
            <p:cNvPr id="184" name="object 183"/>
            <p:cNvSpPr/>
            <p:nvPr/>
          </p:nvSpPr>
          <p:spPr>
            <a:xfrm>
              <a:off x="4224527" y="2523743"/>
              <a:ext cx="551815" cy="82550"/>
            </a:xfrm>
            <a:custGeom>
              <a:avLst/>
              <a:gdLst/>
              <a:ahLst/>
              <a:cxnLst/>
              <a:rect l="l" t="t" r="r" b="b"/>
              <a:pathLst>
                <a:path w="551814" h="82550">
                  <a:moveTo>
                    <a:pt x="0" y="82296"/>
                  </a:moveTo>
                  <a:lnTo>
                    <a:pt x="551688" y="82296"/>
                  </a:lnTo>
                  <a:lnTo>
                    <a:pt x="551688" y="0"/>
                  </a:lnTo>
                  <a:lnTo>
                    <a:pt x="0" y="0"/>
                  </a:lnTo>
                  <a:lnTo>
                    <a:pt x="0" y="82296"/>
                  </a:lnTo>
                  <a:close/>
                </a:path>
              </a:pathLst>
            </a:custGeom>
            <a:ln w="9144">
              <a:solidFill>
                <a:srgbClr val="000000"/>
              </a:solidFill>
            </a:ln>
          </p:spPr>
          <p:txBody>
            <a:bodyPr wrap="square" lIns="0" tIns="0" rIns="0" bIns="0" rtlCol="0"/>
            <a:lstStyle/>
            <a:p>
              <a:endParaRPr/>
            </a:p>
          </p:txBody>
        </p:sp>
        <p:sp>
          <p:nvSpPr>
            <p:cNvPr id="185" name="object 184"/>
            <p:cNvSpPr/>
            <p:nvPr/>
          </p:nvSpPr>
          <p:spPr>
            <a:xfrm>
              <a:off x="4556760" y="2285999"/>
              <a:ext cx="219710" cy="241300"/>
            </a:xfrm>
            <a:custGeom>
              <a:avLst/>
              <a:gdLst/>
              <a:ahLst/>
              <a:cxnLst/>
              <a:rect l="l" t="t" r="r" b="b"/>
              <a:pathLst>
                <a:path w="219710" h="241300">
                  <a:moveTo>
                    <a:pt x="219456" y="0"/>
                  </a:moveTo>
                  <a:lnTo>
                    <a:pt x="0" y="0"/>
                  </a:lnTo>
                  <a:lnTo>
                    <a:pt x="0" y="240791"/>
                  </a:lnTo>
                  <a:lnTo>
                    <a:pt x="219456" y="240791"/>
                  </a:lnTo>
                  <a:lnTo>
                    <a:pt x="219456" y="0"/>
                  </a:lnTo>
                  <a:close/>
                </a:path>
              </a:pathLst>
            </a:custGeom>
            <a:solidFill>
              <a:srgbClr val="000000"/>
            </a:solidFill>
          </p:spPr>
          <p:txBody>
            <a:bodyPr wrap="square" lIns="0" tIns="0" rIns="0" bIns="0" rtlCol="0"/>
            <a:lstStyle/>
            <a:p>
              <a:endParaRPr/>
            </a:p>
          </p:txBody>
        </p:sp>
        <p:sp>
          <p:nvSpPr>
            <p:cNvPr id="186" name="object 185"/>
            <p:cNvSpPr/>
            <p:nvPr/>
          </p:nvSpPr>
          <p:spPr>
            <a:xfrm>
              <a:off x="4556760" y="2285999"/>
              <a:ext cx="219710" cy="241300"/>
            </a:xfrm>
            <a:custGeom>
              <a:avLst/>
              <a:gdLst/>
              <a:ahLst/>
              <a:cxnLst/>
              <a:rect l="l" t="t" r="r" b="b"/>
              <a:pathLst>
                <a:path w="219710" h="241300">
                  <a:moveTo>
                    <a:pt x="0" y="240791"/>
                  </a:moveTo>
                  <a:lnTo>
                    <a:pt x="219456" y="240791"/>
                  </a:lnTo>
                  <a:lnTo>
                    <a:pt x="219456" y="0"/>
                  </a:lnTo>
                  <a:lnTo>
                    <a:pt x="0" y="0"/>
                  </a:lnTo>
                  <a:lnTo>
                    <a:pt x="0" y="240791"/>
                  </a:lnTo>
                  <a:close/>
                </a:path>
              </a:pathLst>
            </a:custGeom>
            <a:ln w="9144">
              <a:solidFill>
                <a:srgbClr val="000000"/>
              </a:solidFill>
            </a:ln>
          </p:spPr>
          <p:txBody>
            <a:bodyPr wrap="square" lIns="0" tIns="0" rIns="0" bIns="0" rtlCol="0"/>
            <a:lstStyle/>
            <a:p>
              <a:endParaRPr/>
            </a:p>
          </p:txBody>
        </p:sp>
        <p:sp>
          <p:nvSpPr>
            <p:cNvPr id="187" name="object 186"/>
            <p:cNvSpPr/>
            <p:nvPr/>
          </p:nvSpPr>
          <p:spPr>
            <a:xfrm>
              <a:off x="6102095" y="1844039"/>
              <a:ext cx="554990" cy="82550"/>
            </a:xfrm>
            <a:custGeom>
              <a:avLst/>
              <a:gdLst/>
              <a:ahLst/>
              <a:cxnLst/>
              <a:rect l="l" t="t" r="r" b="b"/>
              <a:pathLst>
                <a:path w="554990" h="82550">
                  <a:moveTo>
                    <a:pt x="554735" y="0"/>
                  </a:moveTo>
                  <a:lnTo>
                    <a:pt x="0" y="0"/>
                  </a:lnTo>
                  <a:lnTo>
                    <a:pt x="0" y="82296"/>
                  </a:lnTo>
                  <a:lnTo>
                    <a:pt x="554735" y="82296"/>
                  </a:lnTo>
                  <a:lnTo>
                    <a:pt x="554735" y="0"/>
                  </a:lnTo>
                  <a:close/>
                </a:path>
              </a:pathLst>
            </a:custGeom>
            <a:solidFill>
              <a:srgbClr val="000000"/>
            </a:solidFill>
          </p:spPr>
          <p:txBody>
            <a:bodyPr wrap="square" lIns="0" tIns="0" rIns="0" bIns="0" rtlCol="0"/>
            <a:lstStyle/>
            <a:p>
              <a:endParaRPr/>
            </a:p>
          </p:txBody>
        </p:sp>
        <p:sp>
          <p:nvSpPr>
            <p:cNvPr id="188" name="object 187"/>
            <p:cNvSpPr/>
            <p:nvPr/>
          </p:nvSpPr>
          <p:spPr>
            <a:xfrm>
              <a:off x="6102095" y="1844039"/>
              <a:ext cx="554990" cy="82550"/>
            </a:xfrm>
            <a:custGeom>
              <a:avLst/>
              <a:gdLst/>
              <a:ahLst/>
              <a:cxnLst/>
              <a:rect l="l" t="t" r="r" b="b"/>
              <a:pathLst>
                <a:path w="554990" h="82550">
                  <a:moveTo>
                    <a:pt x="0" y="82296"/>
                  </a:moveTo>
                  <a:lnTo>
                    <a:pt x="554735" y="82296"/>
                  </a:lnTo>
                  <a:lnTo>
                    <a:pt x="554735" y="0"/>
                  </a:lnTo>
                  <a:lnTo>
                    <a:pt x="0" y="0"/>
                  </a:lnTo>
                  <a:lnTo>
                    <a:pt x="0" y="82296"/>
                  </a:lnTo>
                  <a:close/>
                </a:path>
              </a:pathLst>
            </a:custGeom>
            <a:ln w="9144">
              <a:solidFill>
                <a:srgbClr val="000000"/>
              </a:solidFill>
            </a:ln>
          </p:spPr>
          <p:txBody>
            <a:bodyPr wrap="square" lIns="0" tIns="0" rIns="0" bIns="0" rtlCol="0"/>
            <a:lstStyle/>
            <a:p>
              <a:endParaRPr/>
            </a:p>
          </p:txBody>
        </p:sp>
        <p:sp>
          <p:nvSpPr>
            <p:cNvPr id="189" name="object 188"/>
            <p:cNvSpPr/>
            <p:nvPr/>
          </p:nvSpPr>
          <p:spPr>
            <a:xfrm>
              <a:off x="6102095" y="1911095"/>
              <a:ext cx="100965" cy="307975"/>
            </a:xfrm>
            <a:custGeom>
              <a:avLst/>
              <a:gdLst/>
              <a:ahLst/>
              <a:cxnLst/>
              <a:rect l="l" t="t" r="r" b="b"/>
              <a:pathLst>
                <a:path w="100964" h="307975">
                  <a:moveTo>
                    <a:pt x="100584" y="0"/>
                  </a:moveTo>
                  <a:lnTo>
                    <a:pt x="0" y="0"/>
                  </a:lnTo>
                  <a:lnTo>
                    <a:pt x="0" y="307848"/>
                  </a:lnTo>
                  <a:lnTo>
                    <a:pt x="100584" y="307848"/>
                  </a:lnTo>
                  <a:lnTo>
                    <a:pt x="100584" y="0"/>
                  </a:lnTo>
                  <a:close/>
                </a:path>
              </a:pathLst>
            </a:custGeom>
            <a:solidFill>
              <a:srgbClr val="000000"/>
            </a:solidFill>
          </p:spPr>
          <p:txBody>
            <a:bodyPr wrap="square" lIns="0" tIns="0" rIns="0" bIns="0" rtlCol="0"/>
            <a:lstStyle/>
            <a:p>
              <a:endParaRPr/>
            </a:p>
          </p:txBody>
        </p:sp>
        <p:sp>
          <p:nvSpPr>
            <p:cNvPr id="190" name="object 189"/>
            <p:cNvSpPr/>
            <p:nvPr/>
          </p:nvSpPr>
          <p:spPr>
            <a:xfrm>
              <a:off x="6102095" y="1911095"/>
              <a:ext cx="100965" cy="307975"/>
            </a:xfrm>
            <a:custGeom>
              <a:avLst/>
              <a:gdLst/>
              <a:ahLst/>
              <a:cxnLst/>
              <a:rect l="l" t="t" r="r" b="b"/>
              <a:pathLst>
                <a:path w="100964" h="307975">
                  <a:moveTo>
                    <a:pt x="0" y="307848"/>
                  </a:moveTo>
                  <a:lnTo>
                    <a:pt x="100584" y="307848"/>
                  </a:lnTo>
                  <a:lnTo>
                    <a:pt x="100584" y="0"/>
                  </a:lnTo>
                  <a:lnTo>
                    <a:pt x="0" y="0"/>
                  </a:lnTo>
                  <a:lnTo>
                    <a:pt x="0" y="307848"/>
                  </a:lnTo>
                  <a:close/>
                </a:path>
              </a:pathLst>
            </a:custGeom>
            <a:ln w="9144">
              <a:solidFill>
                <a:srgbClr val="000000"/>
              </a:solidFill>
            </a:ln>
          </p:spPr>
          <p:txBody>
            <a:bodyPr wrap="square" lIns="0" tIns="0" rIns="0" bIns="0" rtlCol="0"/>
            <a:lstStyle/>
            <a:p>
              <a:endParaRPr/>
            </a:p>
          </p:txBody>
        </p:sp>
        <p:sp>
          <p:nvSpPr>
            <p:cNvPr id="191" name="object 190"/>
            <p:cNvSpPr/>
            <p:nvPr/>
          </p:nvSpPr>
          <p:spPr>
            <a:xfrm>
              <a:off x="6102095" y="2212847"/>
              <a:ext cx="551815" cy="73660"/>
            </a:xfrm>
            <a:custGeom>
              <a:avLst/>
              <a:gdLst/>
              <a:ahLst/>
              <a:cxnLst/>
              <a:rect l="l" t="t" r="r" b="b"/>
              <a:pathLst>
                <a:path w="551815" h="73660">
                  <a:moveTo>
                    <a:pt x="551688" y="0"/>
                  </a:moveTo>
                  <a:lnTo>
                    <a:pt x="0" y="0"/>
                  </a:lnTo>
                  <a:lnTo>
                    <a:pt x="0" y="73151"/>
                  </a:lnTo>
                  <a:lnTo>
                    <a:pt x="551688" y="73151"/>
                  </a:lnTo>
                  <a:lnTo>
                    <a:pt x="551688" y="0"/>
                  </a:lnTo>
                  <a:close/>
                </a:path>
              </a:pathLst>
            </a:custGeom>
            <a:solidFill>
              <a:srgbClr val="000000"/>
            </a:solidFill>
          </p:spPr>
          <p:txBody>
            <a:bodyPr wrap="square" lIns="0" tIns="0" rIns="0" bIns="0" rtlCol="0"/>
            <a:lstStyle/>
            <a:p>
              <a:endParaRPr/>
            </a:p>
          </p:txBody>
        </p:sp>
        <p:sp>
          <p:nvSpPr>
            <p:cNvPr id="192" name="object 191"/>
            <p:cNvSpPr/>
            <p:nvPr/>
          </p:nvSpPr>
          <p:spPr>
            <a:xfrm>
              <a:off x="6102095" y="2212847"/>
              <a:ext cx="551815" cy="73660"/>
            </a:xfrm>
            <a:custGeom>
              <a:avLst/>
              <a:gdLst/>
              <a:ahLst/>
              <a:cxnLst/>
              <a:rect l="l" t="t" r="r" b="b"/>
              <a:pathLst>
                <a:path w="551815" h="73660">
                  <a:moveTo>
                    <a:pt x="0" y="73151"/>
                  </a:moveTo>
                  <a:lnTo>
                    <a:pt x="551688" y="73151"/>
                  </a:lnTo>
                  <a:lnTo>
                    <a:pt x="551688" y="0"/>
                  </a:lnTo>
                  <a:lnTo>
                    <a:pt x="0" y="0"/>
                  </a:lnTo>
                  <a:lnTo>
                    <a:pt x="0" y="73151"/>
                  </a:lnTo>
                  <a:close/>
                </a:path>
              </a:pathLst>
            </a:custGeom>
            <a:ln w="9143">
              <a:solidFill>
                <a:srgbClr val="000000"/>
              </a:solidFill>
            </a:ln>
          </p:spPr>
          <p:txBody>
            <a:bodyPr wrap="square" lIns="0" tIns="0" rIns="0" bIns="0" rtlCol="0"/>
            <a:lstStyle/>
            <a:p>
              <a:endParaRPr/>
            </a:p>
          </p:txBody>
        </p:sp>
        <p:sp>
          <p:nvSpPr>
            <p:cNvPr id="193" name="object 192"/>
            <p:cNvSpPr/>
            <p:nvPr/>
          </p:nvSpPr>
          <p:spPr>
            <a:xfrm>
              <a:off x="6544056" y="2295143"/>
              <a:ext cx="109855" cy="226060"/>
            </a:xfrm>
            <a:custGeom>
              <a:avLst/>
              <a:gdLst/>
              <a:ahLst/>
              <a:cxnLst/>
              <a:rect l="l" t="t" r="r" b="b"/>
              <a:pathLst>
                <a:path w="109854" h="226060">
                  <a:moveTo>
                    <a:pt x="109727" y="0"/>
                  </a:moveTo>
                  <a:lnTo>
                    <a:pt x="0" y="0"/>
                  </a:lnTo>
                  <a:lnTo>
                    <a:pt x="0" y="225551"/>
                  </a:lnTo>
                  <a:lnTo>
                    <a:pt x="109727" y="225551"/>
                  </a:lnTo>
                  <a:lnTo>
                    <a:pt x="109727" y="0"/>
                  </a:lnTo>
                  <a:close/>
                </a:path>
              </a:pathLst>
            </a:custGeom>
            <a:solidFill>
              <a:srgbClr val="000000"/>
            </a:solidFill>
          </p:spPr>
          <p:txBody>
            <a:bodyPr wrap="square" lIns="0" tIns="0" rIns="0" bIns="0" rtlCol="0"/>
            <a:lstStyle/>
            <a:p>
              <a:endParaRPr/>
            </a:p>
          </p:txBody>
        </p:sp>
        <p:sp>
          <p:nvSpPr>
            <p:cNvPr id="194" name="object 193"/>
            <p:cNvSpPr/>
            <p:nvPr/>
          </p:nvSpPr>
          <p:spPr>
            <a:xfrm>
              <a:off x="6544056" y="2295143"/>
              <a:ext cx="109855" cy="226060"/>
            </a:xfrm>
            <a:custGeom>
              <a:avLst/>
              <a:gdLst/>
              <a:ahLst/>
              <a:cxnLst/>
              <a:rect l="l" t="t" r="r" b="b"/>
              <a:pathLst>
                <a:path w="109854" h="226060">
                  <a:moveTo>
                    <a:pt x="0" y="225551"/>
                  </a:moveTo>
                  <a:lnTo>
                    <a:pt x="109727" y="225551"/>
                  </a:lnTo>
                  <a:lnTo>
                    <a:pt x="109727" y="0"/>
                  </a:lnTo>
                  <a:lnTo>
                    <a:pt x="0" y="0"/>
                  </a:lnTo>
                  <a:lnTo>
                    <a:pt x="0" y="225551"/>
                  </a:lnTo>
                  <a:close/>
                </a:path>
              </a:pathLst>
            </a:custGeom>
            <a:ln w="9144">
              <a:solidFill>
                <a:srgbClr val="000000"/>
              </a:solidFill>
            </a:ln>
          </p:spPr>
          <p:txBody>
            <a:bodyPr wrap="square" lIns="0" tIns="0" rIns="0" bIns="0" rtlCol="0"/>
            <a:lstStyle/>
            <a:p>
              <a:endParaRPr/>
            </a:p>
          </p:txBody>
        </p:sp>
        <p:sp>
          <p:nvSpPr>
            <p:cNvPr id="195" name="object 194"/>
            <p:cNvSpPr/>
            <p:nvPr/>
          </p:nvSpPr>
          <p:spPr>
            <a:xfrm>
              <a:off x="6102095" y="2526791"/>
              <a:ext cx="554990" cy="79375"/>
            </a:xfrm>
            <a:custGeom>
              <a:avLst/>
              <a:gdLst/>
              <a:ahLst/>
              <a:cxnLst/>
              <a:rect l="l" t="t" r="r" b="b"/>
              <a:pathLst>
                <a:path w="554990" h="79375">
                  <a:moveTo>
                    <a:pt x="554735" y="0"/>
                  </a:moveTo>
                  <a:lnTo>
                    <a:pt x="0" y="0"/>
                  </a:lnTo>
                  <a:lnTo>
                    <a:pt x="0" y="79248"/>
                  </a:lnTo>
                  <a:lnTo>
                    <a:pt x="554735" y="79248"/>
                  </a:lnTo>
                  <a:lnTo>
                    <a:pt x="554735" y="0"/>
                  </a:lnTo>
                  <a:close/>
                </a:path>
              </a:pathLst>
            </a:custGeom>
            <a:solidFill>
              <a:srgbClr val="000000"/>
            </a:solidFill>
          </p:spPr>
          <p:txBody>
            <a:bodyPr wrap="square" lIns="0" tIns="0" rIns="0" bIns="0" rtlCol="0"/>
            <a:lstStyle/>
            <a:p>
              <a:endParaRPr/>
            </a:p>
          </p:txBody>
        </p:sp>
        <p:sp>
          <p:nvSpPr>
            <p:cNvPr id="196" name="object 195"/>
            <p:cNvSpPr/>
            <p:nvPr/>
          </p:nvSpPr>
          <p:spPr>
            <a:xfrm>
              <a:off x="6102095" y="2526791"/>
              <a:ext cx="554990" cy="79375"/>
            </a:xfrm>
            <a:custGeom>
              <a:avLst/>
              <a:gdLst/>
              <a:ahLst/>
              <a:cxnLst/>
              <a:rect l="l" t="t" r="r" b="b"/>
              <a:pathLst>
                <a:path w="554990" h="79375">
                  <a:moveTo>
                    <a:pt x="0" y="79248"/>
                  </a:moveTo>
                  <a:lnTo>
                    <a:pt x="554735" y="79248"/>
                  </a:lnTo>
                  <a:lnTo>
                    <a:pt x="554735" y="0"/>
                  </a:lnTo>
                  <a:lnTo>
                    <a:pt x="0" y="0"/>
                  </a:lnTo>
                  <a:lnTo>
                    <a:pt x="0" y="79248"/>
                  </a:lnTo>
                  <a:close/>
                </a:path>
              </a:pathLst>
            </a:custGeom>
            <a:ln w="9144">
              <a:solidFill>
                <a:srgbClr val="000000"/>
              </a:solidFill>
            </a:ln>
          </p:spPr>
          <p:txBody>
            <a:bodyPr wrap="square" lIns="0" tIns="0" rIns="0" bIns="0" rtlCol="0"/>
            <a:lstStyle/>
            <a:p>
              <a:endParaRPr/>
            </a:p>
          </p:txBody>
        </p:sp>
        <p:sp>
          <p:nvSpPr>
            <p:cNvPr id="197" name="object 196"/>
            <p:cNvSpPr/>
            <p:nvPr/>
          </p:nvSpPr>
          <p:spPr>
            <a:xfrm>
              <a:off x="5111496" y="1847087"/>
              <a:ext cx="106680" cy="676910"/>
            </a:xfrm>
            <a:custGeom>
              <a:avLst/>
              <a:gdLst/>
              <a:ahLst/>
              <a:cxnLst/>
              <a:rect l="l" t="t" r="r" b="b"/>
              <a:pathLst>
                <a:path w="106679" h="676910">
                  <a:moveTo>
                    <a:pt x="106679" y="0"/>
                  </a:moveTo>
                  <a:lnTo>
                    <a:pt x="0" y="0"/>
                  </a:lnTo>
                  <a:lnTo>
                    <a:pt x="0" y="676655"/>
                  </a:lnTo>
                  <a:lnTo>
                    <a:pt x="106679" y="676655"/>
                  </a:lnTo>
                  <a:lnTo>
                    <a:pt x="106679" y="0"/>
                  </a:lnTo>
                  <a:close/>
                </a:path>
              </a:pathLst>
            </a:custGeom>
            <a:solidFill>
              <a:srgbClr val="000000"/>
            </a:solidFill>
          </p:spPr>
          <p:txBody>
            <a:bodyPr wrap="square" lIns="0" tIns="0" rIns="0" bIns="0" rtlCol="0"/>
            <a:lstStyle/>
            <a:p>
              <a:endParaRPr/>
            </a:p>
          </p:txBody>
        </p:sp>
        <p:sp>
          <p:nvSpPr>
            <p:cNvPr id="198" name="object 197"/>
            <p:cNvSpPr/>
            <p:nvPr/>
          </p:nvSpPr>
          <p:spPr>
            <a:xfrm>
              <a:off x="5111496" y="1847087"/>
              <a:ext cx="106680" cy="676910"/>
            </a:xfrm>
            <a:custGeom>
              <a:avLst/>
              <a:gdLst/>
              <a:ahLst/>
              <a:cxnLst/>
              <a:rect l="l" t="t" r="r" b="b"/>
              <a:pathLst>
                <a:path w="106679" h="676910">
                  <a:moveTo>
                    <a:pt x="0" y="676655"/>
                  </a:moveTo>
                  <a:lnTo>
                    <a:pt x="106679" y="676655"/>
                  </a:lnTo>
                  <a:lnTo>
                    <a:pt x="106679" y="0"/>
                  </a:lnTo>
                  <a:lnTo>
                    <a:pt x="0" y="0"/>
                  </a:lnTo>
                  <a:lnTo>
                    <a:pt x="0" y="676655"/>
                  </a:lnTo>
                  <a:close/>
                </a:path>
              </a:pathLst>
            </a:custGeom>
            <a:ln w="9144">
              <a:solidFill>
                <a:srgbClr val="000000"/>
              </a:solidFill>
            </a:ln>
          </p:spPr>
          <p:txBody>
            <a:bodyPr wrap="square" lIns="0" tIns="0" rIns="0" bIns="0" rtlCol="0"/>
            <a:lstStyle/>
            <a:p>
              <a:endParaRPr/>
            </a:p>
          </p:txBody>
        </p:sp>
        <p:sp>
          <p:nvSpPr>
            <p:cNvPr id="199" name="object 198"/>
            <p:cNvSpPr/>
            <p:nvPr/>
          </p:nvSpPr>
          <p:spPr>
            <a:xfrm>
              <a:off x="5218176" y="2441447"/>
              <a:ext cx="332740" cy="79375"/>
            </a:xfrm>
            <a:custGeom>
              <a:avLst/>
              <a:gdLst/>
              <a:ahLst/>
              <a:cxnLst/>
              <a:rect l="l" t="t" r="r" b="b"/>
              <a:pathLst>
                <a:path w="332739" h="79375">
                  <a:moveTo>
                    <a:pt x="332232" y="0"/>
                  </a:moveTo>
                  <a:lnTo>
                    <a:pt x="0" y="0"/>
                  </a:lnTo>
                  <a:lnTo>
                    <a:pt x="0" y="79248"/>
                  </a:lnTo>
                  <a:lnTo>
                    <a:pt x="332232" y="79248"/>
                  </a:lnTo>
                  <a:lnTo>
                    <a:pt x="332232" y="0"/>
                  </a:lnTo>
                  <a:close/>
                </a:path>
              </a:pathLst>
            </a:custGeom>
            <a:solidFill>
              <a:srgbClr val="000000"/>
            </a:solidFill>
          </p:spPr>
          <p:txBody>
            <a:bodyPr wrap="square" lIns="0" tIns="0" rIns="0" bIns="0" rtlCol="0"/>
            <a:lstStyle/>
            <a:p>
              <a:endParaRPr/>
            </a:p>
          </p:txBody>
        </p:sp>
        <p:sp>
          <p:nvSpPr>
            <p:cNvPr id="200" name="object 199"/>
            <p:cNvSpPr/>
            <p:nvPr/>
          </p:nvSpPr>
          <p:spPr>
            <a:xfrm>
              <a:off x="5218176" y="2441447"/>
              <a:ext cx="332740" cy="79375"/>
            </a:xfrm>
            <a:custGeom>
              <a:avLst/>
              <a:gdLst/>
              <a:ahLst/>
              <a:cxnLst/>
              <a:rect l="l" t="t" r="r" b="b"/>
              <a:pathLst>
                <a:path w="332739" h="79375">
                  <a:moveTo>
                    <a:pt x="0" y="79248"/>
                  </a:moveTo>
                  <a:lnTo>
                    <a:pt x="332232" y="79248"/>
                  </a:lnTo>
                  <a:lnTo>
                    <a:pt x="332232" y="0"/>
                  </a:lnTo>
                  <a:lnTo>
                    <a:pt x="0" y="0"/>
                  </a:lnTo>
                  <a:lnTo>
                    <a:pt x="0" y="79248"/>
                  </a:lnTo>
                  <a:close/>
                </a:path>
              </a:pathLst>
            </a:custGeom>
            <a:ln w="9144">
              <a:solidFill>
                <a:srgbClr val="000000"/>
              </a:solidFill>
            </a:ln>
          </p:spPr>
          <p:txBody>
            <a:bodyPr wrap="square" lIns="0" tIns="0" rIns="0" bIns="0" rtlCol="0"/>
            <a:lstStyle/>
            <a:p>
              <a:endParaRPr/>
            </a:p>
          </p:txBody>
        </p:sp>
        <p:sp>
          <p:nvSpPr>
            <p:cNvPr id="201" name="object 200"/>
            <p:cNvSpPr/>
            <p:nvPr/>
          </p:nvSpPr>
          <p:spPr>
            <a:xfrm>
              <a:off x="5550408" y="2295143"/>
              <a:ext cx="219710" cy="304800"/>
            </a:xfrm>
            <a:custGeom>
              <a:avLst/>
              <a:gdLst/>
              <a:ahLst/>
              <a:cxnLst/>
              <a:rect l="l" t="t" r="r" b="b"/>
              <a:pathLst>
                <a:path w="219710" h="304800">
                  <a:moveTo>
                    <a:pt x="219456" y="0"/>
                  </a:moveTo>
                  <a:lnTo>
                    <a:pt x="0" y="0"/>
                  </a:lnTo>
                  <a:lnTo>
                    <a:pt x="0" y="304800"/>
                  </a:lnTo>
                  <a:lnTo>
                    <a:pt x="219456" y="304800"/>
                  </a:lnTo>
                  <a:lnTo>
                    <a:pt x="219456" y="0"/>
                  </a:lnTo>
                  <a:close/>
                </a:path>
              </a:pathLst>
            </a:custGeom>
            <a:solidFill>
              <a:srgbClr val="000000"/>
            </a:solidFill>
          </p:spPr>
          <p:txBody>
            <a:bodyPr wrap="square" lIns="0" tIns="0" rIns="0" bIns="0" rtlCol="0"/>
            <a:lstStyle/>
            <a:p>
              <a:endParaRPr/>
            </a:p>
          </p:txBody>
        </p:sp>
        <p:sp>
          <p:nvSpPr>
            <p:cNvPr id="202" name="object 201"/>
            <p:cNvSpPr/>
            <p:nvPr/>
          </p:nvSpPr>
          <p:spPr>
            <a:xfrm>
              <a:off x="5550408" y="2295143"/>
              <a:ext cx="219710" cy="304800"/>
            </a:xfrm>
            <a:custGeom>
              <a:avLst/>
              <a:gdLst/>
              <a:ahLst/>
              <a:cxnLst/>
              <a:rect l="l" t="t" r="r" b="b"/>
              <a:pathLst>
                <a:path w="219710" h="304800">
                  <a:moveTo>
                    <a:pt x="0" y="304800"/>
                  </a:moveTo>
                  <a:lnTo>
                    <a:pt x="219456" y="304800"/>
                  </a:lnTo>
                  <a:lnTo>
                    <a:pt x="219456" y="0"/>
                  </a:lnTo>
                  <a:lnTo>
                    <a:pt x="0" y="0"/>
                  </a:lnTo>
                  <a:lnTo>
                    <a:pt x="0" y="304800"/>
                  </a:lnTo>
                  <a:close/>
                </a:path>
              </a:pathLst>
            </a:custGeom>
            <a:ln w="9144">
              <a:solidFill>
                <a:srgbClr val="000000"/>
              </a:solidFill>
            </a:ln>
          </p:spPr>
          <p:txBody>
            <a:bodyPr wrap="square" lIns="0" tIns="0" rIns="0" bIns="0" rtlCol="0"/>
            <a:lstStyle/>
            <a:p>
              <a:endParaRPr/>
            </a:p>
          </p:txBody>
        </p:sp>
        <p:sp>
          <p:nvSpPr>
            <p:cNvPr id="203" name="object 202"/>
            <p:cNvSpPr/>
            <p:nvPr/>
          </p:nvSpPr>
          <p:spPr>
            <a:xfrm>
              <a:off x="5443727" y="4459223"/>
              <a:ext cx="329565" cy="307975"/>
            </a:xfrm>
            <a:custGeom>
              <a:avLst/>
              <a:gdLst/>
              <a:ahLst/>
              <a:cxnLst/>
              <a:rect l="l" t="t" r="r" b="b"/>
              <a:pathLst>
                <a:path w="329564" h="307975">
                  <a:moveTo>
                    <a:pt x="329184" y="0"/>
                  </a:moveTo>
                  <a:lnTo>
                    <a:pt x="0" y="0"/>
                  </a:lnTo>
                  <a:lnTo>
                    <a:pt x="0" y="307848"/>
                  </a:lnTo>
                  <a:lnTo>
                    <a:pt x="329184" y="307848"/>
                  </a:lnTo>
                  <a:lnTo>
                    <a:pt x="329184" y="0"/>
                  </a:lnTo>
                  <a:close/>
                </a:path>
              </a:pathLst>
            </a:custGeom>
            <a:solidFill>
              <a:srgbClr val="000000"/>
            </a:solidFill>
          </p:spPr>
          <p:txBody>
            <a:bodyPr wrap="square" lIns="0" tIns="0" rIns="0" bIns="0" rtlCol="0"/>
            <a:lstStyle/>
            <a:p>
              <a:endParaRPr/>
            </a:p>
          </p:txBody>
        </p:sp>
        <p:sp>
          <p:nvSpPr>
            <p:cNvPr id="204" name="object 203"/>
            <p:cNvSpPr/>
            <p:nvPr/>
          </p:nvSpPr>
          <p:spPr>
            <a:xfrm>
              <a:off x="5443727" y="4459223"/>
              <a:ext cx="329565" cy="307975"/>
            </a:xfrm>
            <a:custGeom>
              <a:avLst/>
              <a:gdLst/>
              <a:ahLst/>
              <a:cxnLst/>
              <a:rect l="l" t="t" r="r" b="b"/>
              <a:pathLst>
                <a:path w="329564" h="307975">
                  <a:moveTo>
                    <a:pt x="0" y="307848"/>
                  </a:moveTo>
                  <a:lnTo>
                    <a:pt x="329184" y="307848"/>
                  </a:lnTo>
                  <a:lnTo>
                    <a:pt x="329184" y="0"/>
                  </a:lnTo>
                  <a:lnTo>
                    <a:pt x="0" y="0"/>
                  </a:lnTo>
                  <a:lnTo>
                    <a:pt x="0" y="307848"/>
                  </a:lnTo>
                  <a:close/>
                </a:path>
              </a:pathLst>
            </a:custGeom>
            <a:ln w="9143">
              <a:solidFill>
                <a:srgbClr val="000000"/>
              </a:solidFill>
            </a:ln>
          </p:spPr>
          <p:txBody>
            <a:bodyPr wrap="square" lIns="0" tIns="0" rIns="0" bIns="0" rtlCol="0"/>
            <a:lstStyle/>
            <a:p>
              <a:endParaRPr/>
            </a:p>
          </p:txBody>
        </p:sp>
        <p:sp>
          <p:nvSpPr>
            <p:cNvPr id="205" name="object 204"/>
            <p:cNvSpPr/>
            <p:nvPr/>
          </p:nvSpPr>
          <p:spPr>
            <a:xfrm>
              <a:off x="7528560" y="1697735"/>
              <a:ext cx="0" cy="3264535"/>
            </a:xfrm>
            <a:custGeom>
              <a:avLst/>
              <a:gdLst/>
              <a:ahLst/>
              <a:cxnLst/>
              <a:rect l="l" t="t" r="r" b="b"/>
              <a:pathLst>
                <a:path h="3264535">
                  <a:moveTo>
                    <a:pt x="0" y="0"/>
                  </a:moveTo>
                  <a:lnTo>
                    <a:pt x="0" y="3264407"/>
                  </a:lnTo>
                </a:path>
              </a:pathLst>
            </a:custGeom>
            <a:ln w="9144">
              <a:solidFill>
                <a:srgbClr val="A7A7A7"/>
              </a:solidFill>
            </a:ln>
          </p:spPr>
          <p:txBody>
            <a:bodyPr wrap="square" lIns="0" tIns="0" rIns="0" bIns="0" rtlCol="0"/>
            <a:lstStyle/>
            <a:p>
              <a:endParaRPr/>
            </a:p>
          </p:txBody>
        </p:sp>
      </p:grpSp>
    </p:spTree>
    <p:extLst>
      <p:ext uri="{BB962C8B-B14F-4D97-AF65-F5344CB8AC3E}">
        <p14:creationId xmlns:p14="http://schemas.microsoft.com/office/powerpoint/2010/main" val="394384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55600" lvl="0" indent="-342900">
              <a:spcBef>
                <a:spcPts val="395"/>
              </a:spcBef>
              <a:tabLst>
                <a:tab pos="354965" algn="l"/>
                <a:tab pos="355600" algn="l"/>
              </a:tabLst>
              <a:defRPr/>
            </a:pPr>
            <a:r>
              <a:rPr lang="en-GB" sz="3200" b="1" dirty="0">
                <a:solidFill>
                  <a:srgbClr val="000000"/>
                </a:solidFill>
                <a:cs typeface="Arial" panose="020B0604020202020204" pitchFamily="34" charset="0"/>
              </a:rPr>
              <a:t>Digitizer</a:t>
            </a:r>
          </a:p>
        </p:txBody>
      </p:sp>
      <p:sp>
        <p:nvSpPr>
          <p:cNvPr id="3" name="Content Placeholder 2"/>
          <p:cNvSpPr>
            <a:spLocks noGrp="1"/>
          </p:cNvSpPr>
          <p:nvPr>
            <p:ph idx="1"/>
          </p:nvPr>
        </p:nvSpPr>
        <p:spPr>
          <a:xfrm>
            <a:off x="457200" y="1200150"/>
            <a:ext cx="5858542" cy="3600450"/>
          </a:xfrm>
        </p:spPr>
        <p:txBody>
          <a:bodyPr>
            <a:normAutofit lnSpcReduction="10000"/>
          </a:bodyPr>
          <a:lstStyle/>
          <a:p>
            <a:pPr marL="356870" marR="5080" indent="-344805">
              <a:spcBef>
                <a:spcPts val="90"/>
              </a:spcBef>
              <a:buClr>
                <a:schemeClr val="tx2"/>
              </a:buClr>
              <a:tabLst>
                <a:tab pos="356870" algn="l"/>
                <a:tab pos="357505" algn="l"/>
              </a:tabLst>
            </a:pPr>
            <a:r>
              <a:rPr lang="en-US" sz="2000" spc="-5" dirty="0">
                <a:cs typeface="Verdana"/>
              </a:rPr>
              <a:t>Input device </a:t>
            </a:r>
            <a:r>
              <a:rPr lang="en-US" sz="2000" spc="-10" dirty="0">
                <a:cs typeface="Verdana"/>
              </a:rPr>
              <a:t>used </a:t>
            </a:r>
            <a:r>
              <a:rPr lang="en-US" sz="2000" spc="-5" dirty="0">
                <a:cs typeface="Verdana"/>
              </a:rPr>
              <a:t>for </a:t>
            </a:r>
            <a:r>
              <a:rPr lang="en-US" sz="2000" dirty="0">
                <a:cs typeface="Verdana"/>
              </a:rPr>
              <a:t>converting (digitizing) </a:t>
            </a:r>
            <a:r>
              <a:rPr lang="en-US" sz="2000" spc="-15" dirty="0">
                <a:cs typeface="Verdana"/>
              </a:rPr>
              <a:t>pictures,  </a:t>
            </a:r>
            <a:r>
              <a:rPr lang="en-US" sz="2000" spc="-5" dirty="0">
                <a:cs typeface="Verdana"/>
              </a:rPr>
              <a:t>maps and </a:t>
            </a:r>
            <a:r>
              <a:rPr lang="en-US" sz="2000" dirty="0">
                <a:cs typeface="Verdana"/>
              </a:rPr>
              <a:t>drawings </a:t>
            </a:r>
            <a:r>
              <a:rPr lang="en-US" sz="2000" spc="5" dirty="0">
                <a:cs typeface="Verdana"/>
              </a:rPr>
              <a:t>into </a:t>
            </a:r>
            <a:r>
              <a:rPr lang="en-US" sz="2000" spc="-5" dirty="0">
                <a:cs typeface="Verdana"/>
              </a:rPr>
              <a:t>digital </a:t>
            </a:r>
            <a:r>
              <a:rPr lang="en-US" sz="2000" spc="-15" dirty="0">
                <a:cs typeface="Verdana"/>
              </a:rPr>
              <a:t>form </a:t>
            </a:r>
            <a:r>
              <a:rPr lang="en-US" sz="2000" spc="-5" dirty="0">
                <a:cs typeface="Verdana"/>
              </a:rPr>
              <a:t>for storage </a:t>
            </a:r>
            <a:r>
              <a:rPr lang="en-US" sz="2000" spc="10" dirty="0">
                <a:cs typeface="Verdana"/>
              </a:rPr>
              <a:t>in  </a:t>
            </a:r>
            <a:r>
              <a:rPr lang="en-US" sz="2000" spc="-5" dirty="0">
                <a:cs typeface="Verdana"/>
              </a:rPr>
              <a:t>computers</a:t>
            </a:r>
            <a:endParaRPr lang="en-US" sz="2000" dirty="0">
              <a:cs typeface="Verdana"/>
            </a:endParaRPr>
          </a:p>
          <a:p>
            <a:pPr marL="356870" marR="208915" indent="-344805">
              <a:spcBef>
                <a:spcPts val="1055"/>
              </a:spcBef>
              <a:buClr>
                <a:schemeClr val="tx2"/>
              </a:buClr>
              <a:tabLst>
                <a:tab pos="356870" algn="l"/>
                <a:tab pos="357505" algn="l"/>
              </a:tabLst>
            </a:pPr>
            <a:r>
              <a:rPr lang="en-US" sz="2000" dirty="0">
                <a:cs typeface="Verdana"/>
              </a:rPr>
              <a:t>Commonly </a:t>
            </a:r>
            <a:r>
              <a:rPr lang="en-US" sz="2000" spc="-10" dirty="0">
                <a:cs typeface="Verdana"/>
              </a:rPr>
              <a:t>used </a:t>
            </a:r>
            <a:r>
              <a:rPr lang="en-US" sz="2000" spc="10" dirty="0">
                <a:cs typeface="Verdana"/>
              </a:rPr>
              <a:t>in </a:t>
            </a:r>
            <a:r>
              <a:rPr lang="en-US" sz="2000" spc="-5" dirty="0">
                <a:cs typeface="Verdana"/>
              </a:rPr>
              <a:t>the </a:t>
            </a:r>
            <a:r>
              <a:rPr lang="en-US" sz="2000" spc="-20" dirty="0">
                <a:cs typeface="Verdana"/>
              </a:rPr>
              <a:t>area </a:t>
            </a:r>
            <a:r>
              <a:rPr lang="en-US" sz="2000" spc="-10" dirty="0">
                <a:cs typeface="Verdana"/>
              </a:rPr>
              <a:t>of </a:t>
            </a:r>
            <a:r>
              <a:rPr lang="en-US" sz="2000" spc="-5" dirty="0">
                <a:cs typeface="Verdana"/>
              </a:rPr>
              <a:t>Computer </a:t>
            </a:r>
            <a:r>
              <a:rPr lang="en-US" sz="2000" dirty="0">
                <a:cs typeface="Verdana"/>
              </a:rPr>
              <a:t>Aided  </a:t>
            </a:r>
            <a:r>
              <a:rPr lang="en-US" sz="2000" spc="-5" dirty="0">
                <a:cs typeface="Verdana"/>
              </a:rPr>
              <a:t>Design (CAD) by architects and engineers to </a:t>
            </a:r>
            <a:r>
              <a:rPr lang="en-US" sz="2000" spc="5" dirty="0">
                <a:cs typeface="Verdana"/>
              </a:rPr>
              <a:t>design  </a:t>
            </a:r>
            <a:r>
              <a:rPr lang="en-US" sz="2000" spc="-15" dirty="0">
                <a:cs typeface="Verdana"/>
              </a:rPr>
              <a:t>cars, </a:t>
            </a:r>
            <a:r>
              <a:rPr lang="en-US" sz="2000" dirty="0">
                <a:cs typeface="Verdana"/>
              </a:rPr>
              <a:t>buildings </a:t>
            </a:r>
            <a:r>
              <a:rPr lang="en-US" sz="2000" spc="-5" dirty="0">
                <a:cs typeface="Verdana"/>
              </a:rPr>
              <a:t>medical </a:t>
            </a:r>
            <a:r>
              <a:rPr lang="en-US" sz="2000" spc="-10" dirty="0">
                <a:cs typeface="Verdana"/>
              </a:rPr>
              <a:t>devices, robots, </a:t>
            </a:r>
            <a:r>
              <a:rPr lang="en-US" sz="2000" spc="-5" dirty="0">
                <a:cs typeface="Verdana"/>
              </a:rPr>
              <a:t>mechanical  </a:t>
            </a:r>
            <a:r>
              <a:rPr lang="en-US" sz="2000" spc="-10" dirty="0">
                <a:cs typeface="Verdana"/>
              </a:rPr>
              <a:t>parts,</a:t>
            </a:r>
            <a:r>
              <a:rPr lang="en-US" sz="2000" spc="-20" dirty="0">
                <a:cs typeface="Verdana"/>
              </a:rPr>
              <a:t> </a:t>
            </a:r>
            <a:r>
              <a:rPr lang="en-US" sz="2000" dirty="0">
                <a:cs typeface="Verdana"/>
              </a:rPr>
              <a:t>etc.</a:t>
            </a:r>
          </a:p>
          <a:p>
            <a:pPr marL="356870" marR="10795" indent="-344805">
              <a:spcBef>
                <a:spcPts val="1080"/>
              </a:spcBef>
              <a:buClr>
                <a:schemeClr val="tx2"/>
              </a:buClr>
              <a:tabLst>
                <a:tab pos="356870" algn="l"/>
                <a:tab pos="357505" algn="l"/>
              </a:tabLst>
            </a:pPr>
            <a:r>
              <a:rPr lang="en-US" sz="2000" spc="-10" dirty="0">
                <a:cs typeface="Verdana"/>
              </a:rPr>
              <a:t>Used </a:t>
            </a:r>
            <a:r>
              <a:rPr lang="en-US" sz="2000" spc="10" dirty="0">
                <a:cs typeface="Verdana"/>
              </a:rPr>
              <a:t>in </a:t>
            </a:r>
            <a:r>
              <a:rPr lang="en-US" sz="2000" spc="-5" dirty="0">
                <a:cs typeface="Verdana"/>
              </a:rPr>
              <a:t>the </a:t>
            </a:r>
            <a:r>
              <a:rPr lang="en-US" sz="2000" spc="-15" dirty="0">
                <a:cs typeface="Verdana"/>
              </a:rPr>
              <a:t>area </a:t>
            </a:r>
            <a:r>
              <a:rPr lang="en-US" sz="2000" spc="-10" dirty="0">
                <a:cs typeface="Verdana"/>
              </a:rPr>
              <a:t>of </a:t>
            </a:r>
            <a:r>
              <a:rPr lang="en-US" sz="2000" spc="-5" dirty="0">
                <a:cs typeface="Verdana"/>
              </a:rPr>
              <a:t>Geographical </a:t>
            </a:r>
            <a:r>
              <a:rPr lang="en-US" sz="2000" spc="-10" dirty="0">
                <a:cs typeface="Verdana"/>
              </a:rPr>
              <a:t>Information System  </a:t>
            </a:r>
            <a:r>
              <a:rPr lang="en-US" sz="2000" spc="-5" dirty="0">
                <a:cs typeface="Verdana"/>
              </a:rPr>
              <a:t>(GIS) for </a:t>
            </a:r>
            <a:r>
              <a:rPr lang="en-US" sz="2000" dirty="0">
                <a:cs typeface="Verdana"/>
              </a:rPr>
              <a:t>digitizing </a:t>
            </a:r>
            <a:r>
              <a:rPr lang="en-US" sz="2000" spc="-10" dirty="0">
                <a:cs typeface="Verdana"/>
              </a:rPr>
              <a:t>maps </a:t>
            </a:r>
            <a:r>
              <a:rPr lang="en-US" sz="2000" dirty="0">
                <a:cs typeface="Verdana"/>
              </a:rPr>
              <a:t>available </a:t>
            </a:r>
            <a:r>
              <a:rPr lang="en-US" sz="2000" spc="10" dirty="0">
                <a:cs typeface="Verdana"/>
              </a:rPr>
              <a:t>in </a:t>
            </a:r>
            <a:r>
              <a:rPr lang="en-US" sz="2000" spc="-10" dirty="0">
                <a:cs typeface="Verdana"/>
              </a:rPr>
              <a:t>paper</a:t>
            </a:r>
            <a:r>
              <a:rPr lang="en-US" sz="2000" spc="-85" dirty="0">
                <a:cs typeface="Verdana"/>
              </a:rPr>
              <a:t> </a:t>
            </a:r>
            <a:r>
              <a:rPr lang="en-US" sz="2000" spc="-5" dirty="0">
                <a:cs typeface="Verdana"/>
              </a:rPr>
              <a:t>form</a:t>
            </a:r>
          </a:p>
          <a:p>
            <a:pPr marL="356870" marR="10795" indent="-344805">
              <a:spcBef>
                <a:spcPts val="1080"/>
              </a:spcBef>
              <a:buClr>
                <a:schemeClr val="tx2"/>
              </a:buClr>
              <a:tabLst>
                <a:tab pos="356870" algn="l"/>
                <a:tab pos="357505" algn="l"/>
              </a:tabLst>
            </a:pPr>
            <a:r>
              <a:rPr lang="en-US" sz="2000" spc="-5" dirty="0">
                <a:cs typeface="Verdana"/>
              </a:rPr>
              <a:t>A digitizer is also known as graphics tablet.</a:t>
            </a:r>
            <a:endParaRPr lang="en-US" sz="2000" dirty="0">
              <a:cs typeface="Verdana"/>
            </a:endParaRPr>
          </a:p>
          <a:p>
            <a:pPr marL="812800" lvl="1" indent="-342900">
              <a:spcBef>
                <a:spcPts val="330"/>
              </a:spcBef>
              <a:tabLst>
                <a:tab pos="756920" algn="l"/>
              </a:tabLst>
              <a:defRPr/>
            </a:pPr>
            <a:endParaRPr lang="en-GB" dirty="0">
              <a:solidFill>
                <a:srgbClr val="000000"/>
              </a:solidFill>
              <a:cs typeface="Arial" panose="020B0604020202020204"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89" t="11311" r="6988" b="19790"/>
          <a:stretch/>
        </p:blipFill>
        <p:spPr bwMode="auto">
          <a:xfrm>
            <a:off x="6380252" y="2400300"/>
            <a:ext cx="276374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616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451" y="425549"/>
            <a:ext cx="7886700" cy="595177"/>
          </a:xfrm>
        </p:spPr>
        <p:txBody>
          <a:bodyPr>
            <a:noAutofit/>
          </a:bodyPr>
          <a:lstStyle/>
          <a:p>
            <a:pPr marL="114300" indent="0">
              <a:buNone/>
            </a:pPr>
            <a:r>
              <a:rPr lang="en-GB" sz="3200" b="1" spc="-5" dirty="0"/>
              <a:t>Speech Recognition</a:t>
            </a:r>
            <a:r>
              <a:rPr lang="en-GB" sz="3200" b="1" spc="15" dirty="0"/>
              <a:t> </a:t>
            </a:r>
            <a:r>
              <a:rPr lang="en-GB" sz="3200" b="1" spc="-10" dirty="0"/>
              <a:t>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1024200" y="934273"/>
            <a:ext cx="6518100" cy="2080057"/>
          </a:xfrm>
          <a:prstGeom prst="rect">
            <a:avLst/>
          </a:prstGeom>
        </p:spPr>
        <p:txBody>
          <a:bodyPr wrap="square">
            <a:spAutoFit/>
          </a:bodyPr>
          <a:lstStyle/>
          <a:p>
            <a:pPr marL="356870" marR="5080" indent="-344805">
              <a:lnSpc>
                <a:spcPct val="100000"/>
              </a:lnSpc>
              <a:spcBef>
                <a:spcPts val="90"/>
              </a:spcBef>
              <a:buFont typeface="Arial" pitchFamily="34" charset="0"/>
              <a:buChar char="•"/>
              <a:tabLst>
                <a:tab pos="356870" algn="l"/>
                <a:tab pos="357505" algn="l"/>
              </a:tabLst>
            </a:pPr>
            <a:r>
              <a:rPr lang="en-US" sz="2000" spc="-5" dirty="0">
                <a:cs typeface="Verdana"/>
              </a:rPr>
              <a:t>Input device that allows a </a:t>
            </a:r>
            <a:r>
              <a:rPr lang="en-US" sz="2000" spc="-10" dirty="0">
                <a:cs typeface="Verdana"/>
              </a:rPr>
              <a:t>person </a:t>
            </a:r>
            <a:r>
              <a:rPr lang="en-US" sz="2000" spc="-5" dirty="0">
                <a:cs typeface="Verdana"/>
              </a:rPr>
              <a:t>to </a:t>
            </a:r>
            <a:r>
              <a:rPr lang="en-US" sz="2000" spc="5" dirty="0">
                <a:cs typeface="Verdana"/>
              </a:rPr>
              <a:t>input </a:t>
            </a:r>
            <a:r>
              <a:rPr lang="en-US" sz="2000" spc="-5" dirty="0">
                <a:cs typeface="Verdana"/>
              </a:rPr>
              <a:t>data </a:t>
            </a:r>
            <a:r>
              <a:rPr lang="en-US" sz="2000" spc="-15" dirty="0">
                <a:cs typeface="Verdana"/>
              </a:rPr>
              <a:t>to </a:t>
            </a:r>
            <a:r>
              <a:rPr lang="en-US" sz="2000" spc="-5" dirty="0">
                <a:cs typeface="Verdana"/>
              </a:rPr>
              <a:t>a  </a:t>
            </a:r>
            <a:r>
              <a:rPr lang="en-US" sz="2000" spc="-10" dirty="0">
                <a:cs typeface="Verdana"/>
              </a:rPr>
              <a:t>computer system </a:t>
            </a:r>
            <a:r>
              <a:rPr lang="en-US" sz="2000" spc="10" dirty="0">
                <a:cs typeface="Verdana"/>
              </a:rPr>
              <a:t>by </a:t>
            </a:r>
            <a:r>
              <a:rPr lang="en-US" sz="2000" dirty="0">
                <a:cs typeface="Verdana"/>
              </a:rPr>
              <a:t>speaking </a:t>
            </a:r>
            <a:r>
              <a:rPr lang="en-US" sz="2000" spc="-5" dirty="0">
                <a:cs typeface="Verdana"/>
              </a:rPr>
              <a:t>to</a:t>
            </a:r>
            <a:r>
              <a:rPr lang="en-US" sz="2000" spc="-30" dirty="0">
                <a:cs typeface="Verdana"/>
              </a:rPr>
              <a:t> </a:t>
            </a:r>
            <a:r>
              <a:rPr lang="en-US" sz="2000" spc="25" dirty="0">
                <a:cs typeface="Verdana"/>
              </a:rPr>
              <a:t>it</a:t>
            </a:r>
            <a:endParaRPr lang="en-US" sz="2000" dirty="0">
              <a:cs typeface="Verdana"/>
            </a:endParaRPr>
          </a:p>
          <a:p>
            <a:pPr marL="356870" marR="5080" indent="-344805">
              <a:lnSpc>
                <a:spcPct val="100000"/>
              </a:lnSpc>
              <a:spcBef>
                <a:spcPts val="1055"/>
              </a:spcBef>
              <a:buFont typeface="Arial" pitchFamily="34" charset="0"/>
              <a:buChar char="•"/>
              <a:tabLst>
                <a:tab pos="356870" algn="l"/>
                <a:tab pos="357505" algn="l"/>
              </a:tabLst>
            </a:pPr>
            <a:r>
              <a:rPr lang="en-US" sz="2000" spc="-5" dirty="0">
                <a:cs typeface="Verdana"/>
              </a:rPr>
              <a:t>Today’s </a:t>
            </a:r>
            <a:r>
              <a:rPr lang="en-US" sz="2000" spc="-10" dirty="0">
                <a:cs typeface="Verdana"/>
              </a:rPr>
              <a:t>speech </a:t>
            </a:r>
            <a:r>
              <a:rPr lang="en-US" sz="2000" spc="-5" dirty="0">
                <a:cs typeface="Verdana"/>
              </a:rPr>
              <a:t>recognition </a:t>
            </a:r>
            <a:r>
              <a:rPr lang="en-US" sz="2000" spc="-10" dirty="0">
                <a:cs typeface="Verdana"/>
              </a:rPr>
              <a:t>systems </a:t>
            </a:r>
            <a:r>
              <a:rPr lang="en-US" sz="2000" spc="-5" dirty="0">
                <a:cs typeface="Verdana"/>
              </a:rPr>
              <a:t>are </a:t>
            </a:r>
            <a:r>
              <a:rPr lang="en-US" sz="2000" dirty="0">
                <a:cs typeface="Verdana"/>
              </a:rPr>
              <a:t>limited </a:t>
            </a:r>
            <a:r>
              <a:rPr lang="en-US" sz="2000" spc="-5" dirty="0">
                <a:cs typeface="Verdana"/>
              </a:rPr>
              <a:t>to  accepting </a:t>
            </a:r>
            <a:r>
              <a:rPr lang="en-US" sz="2000" spc="-15" dirty="0">
                <a:cs typeface="Verdana"/>
              </a:rPr>
              <a:t>few </a:t>
            </a:r>
            <a:r>
              <a:rPr lang="en-US" sz="2000" spc="-5" dirty="0">
                <a:cs typeface="Verdana"/>
              </a:rPr>
              <a:t>words </a:t>
            </a:r>
            <a:r>
              <a:rPr lang="en-US" sz="2000" dirty="0">
                <a:cs typeface="Verdana"/>
              </a:rPr>
              <a:t>within </a:t>
            </a:r>
            <a:r>
              <a:rPr lang="en-US" sz="2000" spc="-5" dirty="0">
                <a:cs typeface="Verdana"/>
              </a:rPr>
              <a:t>a relatively small  domain and </a:t>
            </a:r>
            <a:r>
              <a:rPr lang="en-US" sz="2000" spc="-10" dirty="0">
                <a:cs typeface="Verdana"/>
              </a:rPr>
              <a:t>can </a:t>
            </a:r>
            <a:r>
              <a:rPr lang="en-US" sz="2000" spc="-5" dirty="0">
                <a:cs typeface="Verdana"/>
              </a:rPr>
              <a:t>be </a:t>
            </a:r>
            <a:r>
              <a:rPr lang="en-US" sz="2000" spc="-10" dirty="0">
                <a:cs typeface="Verdana"/>
              </a:rPr>
              <a:t>used </a:t>
            </a:r>
            <a:r>
              <a:rPr lang="en-US" sz="2000" spc="-5" dirty="0">
                <a:cs typeface="Verdana"/>
              </a:rPr>
              <a:t>to enter </a:t>
            </a:r>
            <a:r>
              <a:rPr lang="en-US" sz="2000" dirty="0">
                <a:cs typeface="Verdana"/>
              </a:rPr>
              <a:t>only limited </a:t>
            </a:r>
            <a:r>
              <a:rPr lang="en-US" sz="2000" spc="5" dirty="0">
                <a:cs typeface="Verdana"/>
              </a:rPr>
              <a:t>kinds  </a:t>
            </a:r>
            <a:r>
              <a:rPr lang="en-US" sz="2000" spc="-5" dirty="0">
                <a:cs typeface="Verdana"/>
              </a:rPr>
              <a:t>and quantities </a:t>
            </a:r>
            <a:r>
              <a:rPr lang="en-US" sz="2000" spc="-10" dirty="0">
                <a:cs typeface="Verdana"/>
              </a:rPr>
              <a:t>of</a:t>
            </a:r>
            <a:r>
              <a:rPr lang="en-US" sz="2000" spc="-25" dirty="0">
                <a:cs typeface="Verdana"/>
              </a:rPr>
              <a:t> </a:t>
            </a:r>
            <a:r>
              <a:rPr lang="en-US" sz="2000" spc="-5" dirty="0">
                <a:cs typeface="Verdana"/>
              </a:rPr>
              <a:t>data</a:t>
            </a:r>
            <a:endParaRPr lang="en-US" sz="2000" dirty="0">
              <a:cs typeface="Verdana"/>
            </a:endParaRPr>
          </a:p>
        </p:txBody>
      </p:sp>
      <p:pic>
        <p:nvPicPr>
          <p:cNvPr id="6" name="Picture 5">
            <a:extLst>
              <a:ext uri="{FF2B5EF4-FFF2-40B4-BE49-F238E27FC236}">
                <a16:creationId xmlns:a16="http://schemas.microsoft.com/office/drawing/2014/main" xmlns="" id="{DD6828DD-0D0C-41A8-AE09-B44E04779E46}"/>
              </a:ext>
            </a:extLst>
          </p:cNvPr>
          <p:cNvPicPr>
            <a:picLocks noChangeAspect="1"/>
          </p:cNvPicPr>
          <p:nvPr/>
        </p:nvPicPr>
        <p:blipFill>
          <a:blip r:embed="rId2"/>
          <a:stretch>
            <a:fillRect/>
          </a:stretch>
        </p:blipFill>
        <p:spPr>
          <a:xfrm>
            <a:off x="1337411" y="3091600"/>
            <a:ext cx="6240780" cy="2051900"/>
          </a:xfrm>
          <a:prstGeom prst="rect">
            <a:avLst/>
          </a:prstGeom>
        </p:spPr>
      </p:pic>
    </p:spTree>
    <p:extLst>
      <p:ext uri="{BB962C8B-B14F-4D97-AF65-F5344CB8AC3E}">
        <p14:creationId xmlns:p14="http://schemas.microsoft.com/office/powerpoint/2010/main" val="2967136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spc="-5" dirty="0"/>
              <a:t>Types </a:t>
            </a:r>
            <a:r>
              <a:rPr lang="en-US" sz="3200" b="1" dirty="0"/>
              <a:t>of </a:t>
            </a:r>
            <a:r>
              <a:rPr lang="en-US" sz="3200" b="1" spc="-5" dirty="0"/>
              <a:t>Speech </a:t>
            </a:r>
            <a:r>
              <a:rPr lang="en-US" sz="3200" b="1" dirty="0"/>
              <a:t>Recognition</a:t>
            </a:r>
            <a:r>
              <a:rPr lang="en-US" sz="3200" b="1" spc="-5" dirty="0"/>
              <a:t> </a:t>
            </a:r>
            <a:r>
              <a:rPr lang="en-US" sz="3200" b="1" dirty="0"/>
              <a:t>Systems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1024200" y="1020726"/>
            <a:ext cx="6518100" cy="3003386"/>
          </a:xfrm>
          <a:prstGeom prst="rect">
            <a:avLst/>
          </a:prstGeom>
        </p:spPr>
        <p:txBody>
          <a:bodyPr wrap="square">
            <a:spAutoFit/>
          </a:bodyPr>
          <a:lstStyle/>
          <a:p>
            <a:pPr marL="356870" marR="5080" indent="-344805">
              <a:lnSpc>
                <a:spcPct val="100000"/>
              </a:lnSpc>
              <a:spcBef>
                <a:spcPts val="90"/>
              </a:spcBef>
              <a:buClr>
                <a:srgbClr val="FF0000"/>
              </a:buClr>
              <a:buFont typeface="Wingdings"/>
              <a:buChar char=""/>
              <a:tabLst>
                <a:tab pos="356870" algn="l"/>
                <a:tab pos="357505" algn="l"/>
                <a:tab pos="685800" algn="l"/>
                <a:tab pos="1612265" algn="l"/>
                <a:tab pos="2030730" algn="l"/>
              </a:tabLst>
            </a:pPr>
            <a:r>
              <a:rPr lang="en-US" sz="2000" b="1" i="1" dirty="0">
                <a:cs typeface="Verdana"/>
              </a:rPr>
              <a:t>Single</a:t>
            </a:r>
            <a:r>
              <a:rPr lang="en-US" sz="2000" b="1" i="1" spc="5" dirty="0">
                <a:cs typeface="Verdana"/>
              </a:rPr>
              <a:t> </a:t>
            </a:r>
            <a:r>
              <a:rPr lang="en-US" sz="2000" b="1" i="1" spc="-15" dirty="0">
                <a:cs typeface="Verdana"/>
              </a:rPr>
              <a:t>word	</a:t>
            </a:r>
            <a:r>
              <a:rPr lang="en-US" sz="2000" b="1" i="1" spc="-5" dirty="0">
                <a:cs typeface="Verdana"/>
              </a:rPr>
              <a:t>recognition systems</a:t>
            </a:r>
            <a:r>
              <a:rPr lang="en-US" sz="2000" i="1" spc="-5" dirty="0">
                <a:cs typeface="Verdana"/>
              </a:rPr>
              <a:t> </a:t>
            </a:r>
            <a:r>
              <a:rPr lang="en-US" sz="2000" spc="-10" dirty="0">
                <a:cs typeface="Verdana"/>
              </a:rPr>
              <a:t>can </a:t>
            </a:r>
            <a:r>
              <a:rPr lang="en-US" sz="2000" dirty="0">
                <a:cs typeface="Verdana"/>
              </a:rPr>
              <a:t>recognize only </a:t>
            </a:r>
            <a:r>
              <a:rPr lang="en-US" sz="2000" spc="-5" dirty="0">
                <a:cs typeface="Verdana"/>
              </a:rPr>
              <a:t>a  </a:t>
            </a:r>
            <a:r>
              <a:rPr lang="en-US" sz="2000" dirty="0">
                <a:cs typeface="Verdana"/>
              </a:rPr>
              <a:t>single </a:t>
            </a:r>
            <a:r>
              <a:rPr lang="en-US" sz="2000" spc="-10" dirty="0">
                <a:cs typeface="Verdana"/>
              </a:rPr>
              <a:t>spoken </a:t>
            </a:r>
            <a:r>
              <a:rPr lang="en-US" sz="2000" spc="-5" dirty="0">
                <a:cs typeface="Verdana"/>
              </a:rPr>
              <a:t>words, such as </a:t>
            </a:r>
            <a:r>
              <a:rPr lang="en-US" sz="2000" spc="-10" dirty="0">
                <a:cs typeface="Verdana"/>
              </a:rPr>
              <a:t>YES, </a:t>
            </a:r>
            <a:r>
              <a:rPr lang="en-US" sz="2000" spc="-5" dirty="0">
                <a:cs typeface="Verdana"/>
              </a:rPr>
              <a:t>NO, MOVE, STOP, at  a	</a:t>
            </a:r>
            <a:r>
              <a:rPr lang="en-US" sz="2000" dirty="0">
                <a:cs typeface="Verdana"/>
              </a:rPr>
              <a:t>time. </a:t>
            </a:r>
            <a:r>
              <a:rPr lang="en-US" sz="2000" spc="-5" dirty="0">
                <a:cs typeface="Verdana"/>
              </a:rPr>
              <a:t>Speaker-independent (means a system trained to respond to a word regardless of who speaks) systems are </a:t>
            </a:r>
            <a:r>
              <a:rPr lang="en-US" sz="2000" spc="5" dirty="0">
                <a:cs typeface="Verdana"/>
              </a:rPr>
              <a:t>mostly </a:t>
            </a:r>
            <a:r>
              <a:rPr lang="en-US" sz="2000" spc="-15" dirty="0">
                <a:cs typeface="Verdana"/>
              </a:rPr>
              <a:t>of  </a:t>
            </a:r>
            <a:r>
              <a:rPr lang="en-US" sz="2000" dirty="0">
                <a:cs typeface="Verdana"/>
              </a:rPr>
              <a:t>this</a:t>
            </a:r>
            <a:r>
              <a:rPr lang="en-US" sz="2000" spc="-20" dirty="0">
                <a:cs typeface="Verdana"/>
              </a:rPr>
              <a:t> </a:t>
            </a:r>
            <a:r>
              <a:rPr lang="en-US" sz="2000" spc="-5" dirty="0">
                <a:cs typeface="Verdana"/>
              </a:rPr>
              <a:t>type</a:t>
            </a:r>
            <a:endParaRPr lang="en-US" sz="2000" dirty="0">
              <a:cs typeface="Verdana"/>
            </a:endParaRPr>
          </a:p>
          <a:p>
            <a:pPr marL="356870" marR="220345" indent="-344805">
              <a:lnSpc>
                <a:spcPct val="100000"/>
              </a:lnSpc>
              <a:spcBef>
                <a:spcPts val="1080"/>
              </a:spcBef>
              <a:buClr>
                <a:srgbClr val="FF0000"/>
              </a:buClr>
              <a:buFont typeface="Wingdings"/>
              <a:buChar char=""/>
              <a:tabLst>
                <a:tab pos="356870" algn="l"/>
                <a:tab pos="357505" algn="l"/>
                <a:tab pos="1492885" algn="l"/>
              </a:tabLst>
            </a:pPr>
            <a:r>
              <a:rPr lang="en-US" sz="2000" b="1" i="1" spc="-5" dirty="0">
                <a:cs typeface="Verdana"/>
              </a:rPr>
              <a:t>Continuous </a:t>
            </a:r>
            <a:r>
              <a:rPr lang="en-US" sz="2000" b="1" i="1" spc="-15" dirty="0">
                <a:cs typeface="Verdana"/>
              </a:rPr>
              <a:t>speech </a:t>
            </a:r>
            <a:r>
              <a:rPr lang="en-US" sz="2000" b="1" i="1" spc="-5" dirty="0">
                <a:cs typeface="Verdana"/>
              </a:rPr>
              <a:t>recognition </a:t>
            </a:r>
            <a:r>
              <a:rPr lang="en-US" sz="2000" b="1" i="1" spc="-10" dirty="0">
                <a:cs typeface="Verdana"/>
              </a:rPr>
              <a:t>systems </a:t>
            </a:r>
            <a:r>
              <a:rPr lang="en-US" sz="2000" spc="-10" dirty="0">
                <a:cs typeface="Verdana"/>
              </a:rPr>
              <a:t>can </a:t>
            </a:r>
            <a:r>
              <a:rPr lang="en-US" sz="2000" dirty="0">
                <a:cs typeface="Verdana"/>
              </a:rPr>
              <a:t>recognize  </a:t>
            </a:r>
            <a:r>
              <a:rPr lang="en-US" sz="2000" spc="-10" dirty="0">
                <a:cs typeface="Verdana"/>
              </a:rPr>
              <a:t>spoken sentences, such </a:t>
            </a:r>
            <a:r>
              <a:rPr lang="en-US" sz="2000" spc="-5" dirty="0">
                <a:cs typeface="Verdana"/>
              </a:rPr>
              <a:t>as MOVE </a:t>
            </a:r>
            <a:r>
              <a:rPr lang="en-US" sz="2000" dirty="0">
                <a:cs typeface="Verdana"/>
              </a:rPr>
              <a:t>TO </a:t>
            </a:r>
            <a:r>
              <a:rPr lang="en-US" sz="2000" spc="-5" dirty="0">
                <a:cs typeface="Verdana"/>
              </a:rPr>
              <a:t>THE NEXT  BLOCK.	Such systems </a:t>
            </a:r>
            <a:r>
              <a:rPr lang="en-US" sz="2000" spc="-10" dirty="0">
                <a:cs typeface="Verdana"/>
              </a:rPr>
              <a:t>are </a:t>
            </a:r>
            <a:r>
              <a:rPr lang="en-US" sz="2000" dirty="0">
                <a:cs typeface="Verdana"/>
              </a:rPr>
              <a:t>normally </a:t>
            </a:r>
            <a:r>
              <a:rPr lang="en-US" sz="2000" spc="-10" dirty="0">
                <a:cs typeface="Verdana"/>
              </a:rPr>
              <a:t>speaker-  </a:t>
            </a:r>
            <a:r>
              <a:rPr lang="en-US" sz="2000" spc="-5" dirty="0">
                <a:cs typeface="Verdana"/>
              </a:rPr>
              <a:t>dependent (trained by the individual who use the system)</a:t>
            </a:r>
            <a:endParaRPr lang="en-US" sz="2000" dirty="0">
              <a:cs typeface="Verdana"/>
            </a:endParaRPr>
          </a:p>
        </p:txBody>
      </p:sp>
    </p:spTree>
    <p:extLst>
      <p:ext uri="{BB962C8B-B14F-4D97-AF65-F5344CB8AC3E}">
        <p14:creationId xmlns:p14="http://schemas.microsoft.com/office/powerpoint/2010/main" val="3253748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spc="-5" dirty="0"/>
              <a:t>Uses </a:t>
            </a:r>
            <a:r>
              <a:rPr lang="en-US" sz="3200" b="1" dirty="0"/>
              <a:t>of Speech Recognition</a:t>
            </a:r>
            <a:r>
              <a:rPr lang="en-US" sz="3200" b="1" spc="-30" dirty="0"/>
              <a:t> </a:t>
            </a:r>
            <a:r>
              <a:rPr lang="en-US" sz="3200" b="1" dirty="0"/>
              <a:t>Systems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1024200" y="1020726"/>
            <a:ext cx="6518100" cy="3593291"/>
          </a:xfrm>
          <a:prstGeom prst="rect">
            <a:avLst/>
          </a:prstGeom>
        </p:spPr>
        <p:txBody>
          <a:bodyPr wrap="square">
            <a:spAutoFit/>
          </a:bodyPr>
          <a:lstStyle/>
          <a:p>
            <a:pPr marL="356870" marR="94615" indent="-344805">
              <a:lnSpc>
                <a:spcPct val="100000"/>
              </a:lnSpc>
              <a:spcBef>
                <a:spcPts val="90"/>
              </a:spcBef>
              <a:buClr>
                <a:srgbClr val="FF0000"/>
              </a:buClr>
              <a:buFont typeface="Wingdings"/>
              <a:buChar char=""/>
              <a:tabLst>
                <a:tab pos="356870" algn="l"/>
                <a:tab pos="357505" algn="l"/>
              </a:tabLst>
            </a:pPr>
            <a:r>
              <a:rPr lang="en-US" sz="2000" spc="-5" dirty="0">
                <a:cs typeface="Verdana"/>
              </a:rPr>
              <a:t>For </a:t>
            </a:r>
            <a:r>
              <a:rPr lang="en-US" sz="2000" dirty="0">
                <a:cs typeface="Verdana"/>
              </a:rPr>
              <a:t>inputting </a:t>
            </a:r>
            <a:r>
              <a:rPr lang="en-US" sz="2000" spc="-5" dirty="0">
                <a:cs typeface="Verdana"/>
              </a:rPr>
              <a:t>data to a computer </a:t>
            </a:r>
            <a:r>
              <a:rPr lang="en-US" sz="2000" spc="-10" dirty="0">
                <a:cs typeface="Verdana"/>
              </a:rPr>
              <a:t>system </a:t>
            </a:r>
            <a:r>
              <a:rPr lang="en-US" sz="2000" spc="10" dirty="0">
                <a:cs typeface="Verdana"/>
              </a:rPr>
              <a:t>by </a:t>
            </a:r>
            <a:r>
              <a:rPr lang="en-US" sz="2000" spc="-5" dirty="0">
                <a:cs typeface="Verdana"/>
              </a:rPr>
              <a:t>a </a:t>
            </a:r>
            <a:r>
              <a:rPr lang="en-US" sz="2000" spc="-10" dirty="0">
                <a:cs typeface="Verdana"/>
              </a:rPr>
              <a:t>person </a:t>
            </a:r>
            <a:r>
              <a:rPr lang="en-US" sz="2000" spc="10" dirty="0">
                <a:cs typeface="Verdana"/>
              </a:rPr>
              <a:t>in  </a:t>
            </a:r>
            <a:r>
              <a:rPr lang="en-US" sz="2000" spc="-5" dirty="0">
                <a:cs typeface="Verdana"/>
              </a:rPr>
              <a:t>situations </a:t>
            </a:r>
            <a:r>
              <a:rPr lang="en-US" sz="2000" spc="-10" dirty="0">
                <a:cs typeface="Verdana"/>
              </a:rPr>
              <a:t>where </a:t>
            </a:r>
            <a:r>
              <a:rPr lang="en-US" sz="2000" spc="-5" dirty="0">
                <a:cs typeface="Verdana"/>
              </a:rPr>
              <a:t>his/her </a:t>
            </a:r>
            <a:r>
              <a:rPr lang="en-US" sz="2000" dirty="0">
                <a:cs typeface="Verdana"/>
              </a:rPr>
              <a:t>hands </a:t>
            </a:r>
            <a:r>
              <a:rPr lang="en-US" sz="2000" spc="-10" dirty="0">
                <a:cs typeface="Verdana"/>
              </a:rPr>
              <a:t>are </a:t>
            </a:r>
            <a:r>
              <a:rPr lang="en-US" sz="2000" spc="-5" dirty="0">
                <a:cs typeface="Verdana"/>
              </a:rPr>
              <a:t>busy, </a:t>
            </a:r>
            <a:r>
              <a:rPr lang="en-US" sz="2000" dirty="0">
                <a:cs typeface="Verdana"/>
              </a:rPr>
              <a:t>or </a:t>
            </a:r>
            <a:r>
              <a:rPr lang="en-US" sz="2000" spc="-5" dirty="0">
                <a:cs typeface="Verdana"/>
              </a:rPr>
              <a:t>his/her </a:t>
            </a:r>
            <a:r>
              <a:rPr lang="en-US" sz="2000" spc="-10" dirty="0">
                <a:cs typeface="Verdana"/>
              </a:rPr>
              <a:t>eyes  </a:t>
            </a:r>
            <a:r>
              <a:rPr lang="en-US" sz="2000" spc="-5" dirty="0">
                <a:cs typeface="Verdana"/>
              </a:rPr>
              <a:t>must be fixed </a:t>
            </a:r>
            <a:r>
              <a:rPr lang="en-US" sz="2000" spc="-10" dirty="0">
                <a:cs typeface="Verdana"/>
              </a:rPr>
              <a:t>on </a:t>
            </a:r>
            <a:r>
              <a:rPr lang="en-US" sz="2000" spc="-5" dirty="0">
                <a:cs typeface="Verdana"/>
              </a:rPr>
              <a:t>a measuring instrument </a:t>
            </a:r>
            <a:r>
              <a:rPr lang="en-US" sz="2000" spc="-10" dirty="0">
                <a:cs typeface="Verdana"/>
              </a:rPr>
              <a:t>or </a:t>
            </a:r>
            <a:r>
              <a:rPr lang="en-US" sz="2000" spc="-5" dirty="0">
                <a:cs typeface="Verdana"/>
              </a:rPr>
              <a:t>some other  </a:t>
            </a:r>
            <a:r>
              <a:rPr lang="en-US" sz="2000" spc="-15" dirty="0">
                <a:cs typeface="Verdana"/>
              </a:rPr>
              <a:t>object</a:t>
            </a:r>
            <a:endParaRPr lang="en-US" sz="2000" dirty="0">
              <a:cs typeface="Verdana"/>
            </a:endParaRPr>
          </a:p>
          <a:p>
            <a:pPr marL="356870" marR="461645" indent="-344805">
              <a:lnSpc>
                <a:spcPct val="100000"/>
              </a:lnSpc>
              <a:spcBef>
                <a:spcPts val="1055"/>
              </a:spcBef>
              <a:buClr>
                <a:srgbClr val="FF0000"/>
              </a:buClr>
              <a:buFont typeface="Wingdings"/>
              <a:buChar char=""/>
              <a:tabLst>
                <a:tab pos="356870" algn="l"/>
                <a:tab pos="357505" algn="l"/>
              </a:tabLst>
            </a:pPr>
            <a:r>
              <a:rPr lang="en-US" sz="2000" spc="-10" dirty="0">
                <a:cs typeface="Verdana"/>
              </a:rPr>
              <a:t>For </a:t>
            </a:r>
            <a:r>
              <a:rPr lang="en-US" sz="2000" spc="-5" dirty="0">
                <a:cs typeface="Verdana"/>
              </a:rPr>
              <a:t>data </a:t>
            </a:r>
            <a:r>
              <a:rPr lang="en-US" sz="2000" spc="5" dirty="0">
                <a:cs typeface="Verdana"/>
              </a:rPr>
              <a:t>input </a:t>
            </a:r>
            <a:r>
              <a:rPr lang="en-US" sz="2000" spc="-5" dirty="0">
                <a:cs typeface="Verdana"/>
              </a:rPr>
              <a:t>by dictation </a:t>
            </a:r>
            <a:r>
              <a:rPr lang="en-US" sz="2000" spc="-10" dirty="0">
                <a:cs typeface="Verdana"/>
              </a:rPr>
              <a:t>of </a:t>
            </a:r>
            <a:r>
              <a:rPr lang="en-US" sz="2000" dirty="0">
                <a:cs typeface="Verdana"/>
              </a:rPr>
              <a:t>long </a:t>
            </a:r>
            <a:r>
              <a:rPr lang="en-US" sz="2000" spc="-10" dirty="0">
                <a:cs typeface="Verdana"/>
              </a:rPr>
              <a:t>text or </a:t>
            </a:r>
            <a:r>
              <a:rPr lang="en-US" sz="2000" dirty="0">
                <a:cs typeface="Verdana"/>
              </a:rPr>
              <a:t>passage </a:t>
            </a:r>
            <a:r>
              <a:rPr lang="en-US" sz="2000" spc="-5" dirty="0">
                <a:cs typeface="Verdana"/>
              </a:rPr>
              <a:t>for  </a:t>
            </a:r>
            <a:r>
              <a:rPr lang="en-US" sz="2000" dirty="0">
                <a:cs typeface="Verdana"/>
              </a:rPr>
              <a:t>later editing </a:t>
            </a:r>
            <a:r>
              <a:rPr lang="en-US" sz="2000" spc="-10" dirty="0">
                <a:cs typeface="Verdana"/>
              </a:rPr>
              <a:t>and</a:t>
            </a:r>
            <a:r>
              <a:rPr lang="en-US" sz="2000" spc="-25" dirty="0">
                <a:cs typeface="Verdana"/>
              </a:rPr>
              <a:t> </a:t>
            </a:r>
            <a:r>
              <a:rPr lang="en-US" sz="2000" spc="-10" dirty="0">
                <a:cs typeface="Verdana"/>
              </a:rPr>
              <a:t>review</a:t>
            </a:r>
            <a:endParaRPr lang="en-US" sz="2000" dirty="0">
              <a:cs typeface="Verdana"/>
            </a:endParaRPr>
          </a:p>
          <a:p>
            <a:pPr marL="356870" marR="5080" indent="-344805">
              <a:lnSpc>
                <a:spcPct val="100000"/>
              </a:lnSpc>
              <a:spcBef>
                <a:spcPts val="1080"/>
              </a:spcBef>
              <a:buClr>
                <a:srgbClr val="FF0000"/>
              </a:buClr>
              <a:buFont typeface="Wingdings"/>
              <a:buChar char=""/>
              <a:tabLst>
                <a:tab pos="356870" algn="l"/>
                <a:tab pos="357505" algn="l"/>
              </a:tabLst>
            </a:pPr>
            <a:r>
              <a:rPr lang="en-US" sz="2000" spc="-10" dirty="0">
                <a:cs typeface="Verdana"/>
              </a:rPr>
              <a:t>For </a:t>
            </a:r>
            <a:r>
              <a:rPr lang="en-US" sz="2000" spc="-5" dirty="0">
                <a:cs typeface="Verdana"/>
              </a:rPr>
              <a:t>authentication </a:t>
            </a:r>
            <a:r>
              <a:rPr lang="en-US" sz="2000" spc="-10" dirty="0">
                <a:cs typeface="Verdana"/>
              </a:rPr>
              <a:t>of </a:t>
            </a:r>
            <a:r>
              <a:rPr lang="en-US" sz="2000" spc="-5" dirty="0">
                <a:cs typeface="Verdana"/>
              </a:rPr>
              <a:t>a </a:t>
            </a:r>
            <a:r>
              <a:rPr lang="en-US" sz="2000" spc="-10" dirty="0">
                <a:cs typeface="Verdana"/>
              </a:rPr>
              <a:t>user </a:t>
            </a:r>
            <a:r>
              <a:rPr lang="en-US" sz="2000" spc="-5" dirty="0">
                <a:cs typeface="Verdana"/>
              </a:rPr>
              <a:t>by a computer </a:t>
            </a:r>
            <a:r>
              <a:rPr lang="en-US" sz="2000" spc="-10" dirty="0">
                <a:cs typeface="Verdana"/>
              </a:rPr>
              <a:t>system </a:t>
            </a:r>
            <a:r>
              <a:rPr lang="en-US" sz="2000" spc="-5" dirty="0">
                <a:cs typeface="Verdana"/>
              </a:rPr>
              <a:t>based  </a:t>
            </a:r>
            <a:r>
              <a:rPr lang="en-US" sz="2000" spc="-10" dirty="0">
                <a:cs typeface="Verdana"/>
              </a:rPr>
              <a:t>on </a:t>
            </a:r>
            <a:r>
              <a:rPr lang="en-US" sz="2000" spc="-5" dirty="0">
                <a:cs typeface="Verdana"/>
              </a:rPr>
              <a:t>voice</a:t>
            </a:r>
            <a:r>
              <a:rPr lang="en-US" sz="2000" spc="-15" dirty="0">
                <a:cs typeface="Verdana"/>
              </a:rPr>
              <a:t> </a:t>
            </a:r>
            <a:r>
              <a:rPr lang="en-US" sz="2000" spc="5" dirty="0">
                <a:cs typeface="Verdana"/>
              </a:rPr>
              <a:t>input</a:t>
            </a:r>
            <a:endParaRPr lang="en-US" sz="2000" dirty="0">
              <a:cs typeface="Verdana"/>
            </a:endParaRPr>
          </a:p>
          <a:p>
            <a:pPr marL="356870" marR="74295" indent="-344805">
              <a:lnSpc>
                <a:spcPct val="100000"/>
              </a:lnSpc>
              <a:spcBef>
                <a:spcPts val="1080"/>
              </a:spcBef>
              <a:buClr>
                <a:srgbClr val="FF0000"/>
              </a:buClr>
              <a:buFont typeface="Wingdings"/>
              <a:buChar char=""/>
              <a:tabLst>
                <a:tab pos="356870" algn="l"/>
                <a:tab pos="357505" algn="l"/>
              </a:tabLst>
            </a:pPr>
            <a:r>
              <a:rPr lang="en-US" sz="2000" spc="-5" dirty="0">
                <a:cs typeface="Verdana"/>
              </a:rPr>
              <a:t>For </a:t>
            </a:r>
            <a:r>
              <a:rPr lang="en-US" sz="2000" dirty="0">
                <a:cs typeface="Verdana"/>
              </a:rPr>
              <a:t>limited </a:t>
            </a:r>
            <a:r>
              <a:rPr lang="en-US" sz="2000" spc="-5" dirty="0">
                <a:cs typeface="Verdana"/>
              </a:rPr>
              <a:t>use </a:t>
            </a:r>
            <a:r>
              <a:rPr lang="en-US" sz="2000" spc="-10" dirty="0">
                <a:cs typeface="Verdana"/>
              </a:rPr>
              <a:t>of </a:t>
            </a:r>
            <a:r>
              <a:rPr lang="en-US" sz="2000" spc="-5" dirty="0">
                <a:cs typeface="Verdana"/>
              </a:rPr>
              <a:t>computers by </a:t>
            </a:r>
            <a:r>
              <a:rPr lang="en-US" sz="2000" dirty="0">
                <a:cs typeface="Verdana"/>
              </a:rPr>
              <a:t>individuals </a:t>
            </a:r>
            <a:r>
              <a:rPr lang="en-US" sz="2000" spc="-5" dirty="0">
                <a:cs typeface="Verdana"/>
              </a:rPr>
              <a:t>with physical  disabilities</a:t>
            </a:r>
            <a:endParaRPr lang="en-US" sz="2000" dirty="0">
              <a:cs typeface="Verdana"/>
            </a:endParaRPr>
          </a:p>
        </p:txBody>
      </p:sp>
    </p:spTree>
    <p:extLst>
      <p:ext uri="{BB962C8B-B14F-4D97-AF65-F5344CB8AC3E}">
        <p14:creationId xmlns:p14="http://schemas.microsoft.com/office/powerpoint/2010/main" val="2292857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7943040" cy="3247043"/>
          </a:xfrm>
          <a:prstGeom prst="rect">
            <a:avLst/>
          </a:prstGeom>
        </p:spPr>
        <p:txBody>
          <a:bodyPr wrap="square">
            <a:spAutoFit/>
          </a:bodyPr>
          <a:lstStyle/>
          <a:p>
            <a:pPr marL="403225" lvl="0" indent="-403225">
              <a:spcBef>
                <a:spcPts val="480"/>
              </a:spcBef>
              <a:buFont typeface="Arial" panose="020B0604020202020204" pitchFamily="34" charset="0"/>
              <a:buChar char="•"/>
              <a:tabLst>
                <a:tab pos="342900" algn="l"/>
                <a:tab pos="631825" algn="l"/>
              </a:tabLst>
              <a:defRPr/>
            </a:pPr>
            <a:r>
              <a:rPr lang="en-US" sz="2000" dirty="0">
                <a:solidFill>
                  <a:srgbClr val="000000"/>
                </a:solidFill>
                <a:cs typeface="Arial" panose="020B0604020202020204" pitchFamily="34" charset="0"/>
              </a:rPr>
              <a:t>A hardware component which is used to receive the output from computer is called an output device.</a:t>
            </a:r>
          </a:p>
          <a:p>
            <a:pPr marL="403225" lvl="0" indent="-403225">
              <a:spcBef>
                <a:spcPts val="480"/>
              </a:spcBef>
              <a:buFont typeface="Arial" panose="020B0604020202020204" pitchFamily="34" charset="0"/>
              <a:buChar char="•"/>
              <a:tabLst>
                <a:tab pos="342900" algn="l"/>
                <a:tab pos="631825" algn="l"/>
              </a:tabLst>
              <a:defRPr/>
            </a:pPr>
            <a:r>
              <a:rPr lang="en-US" sz="2000" dirty="0">
                <a:solidFill>
                  <a:srgbClr val="000000"/>
                </a:solidFill>
                <a:cs typeface="Arial" panose="020B0604020202020204" pitchFamily="34" charset="0"/>
              </a:rPr>
              <a:t>It takes information from computer and converts it in a form that is understandable by the users.</a:t>
            </a:r>
          </a:p>
          <a:p>
            <a:pPr marL="403225" lvl="0" indent="-403225">
              <a:spcBef>
                <a:spcPts val="480"/>
              </a:spcBef>
              <a:buFont typeface="Arial" panose="020B0604020202020204" pitchFamily="34" charset="0"/>
              <a:buChar char="•"/>
              <a:tabLst>
                <a:tab pos="342900" algn="l"/>
                <a:tab pos="631825" algn="l"/>
              </a:tabLst>
              <a:defRPr/>
            </a:pPr>
            <a:r>
              <a:rPr lang="en-US" sz="2000" dirty="0">
                <a:solidFill>
                  <a:srgbClr val="000000"/>
                </a:solidFill>
                <a:cs typeface="Arial" panose="020B0604020202020204" pitchFamily="34" charset="0"/>
              </a:rPr>
              <a:t>A list of commonly used output devices are:</a:t>
            </a:r>
          </a:p>
          <a:p>
            <a:pPr marL="914400" lvl="0" indent="-457200">
              <a:spcBef>
                <a:spcPts val="480"/>
              </a:spcBef>
              <a:buFont typeface="Wingdings" panose="05000000000000000000" pitchFamily="2" charset="2"/>
              <a:buChar char="Ø"/>
              <a:tabLst>
                <a:tab pos="631825" algn="l"/>
                <a:tab pos="800100" algn="l"/>
              </a:tabLst>
              <a:defRPr/>
            </a:pPr>
            <a:r>
              <a:rPr lang="en-US" sz="2000" dirty="0">
                <a:solidFill>
                  <a:srgbClr val="000000"/>
                </a:solidFill>
                <a:cs typeface="Arial" panose="020B0604020202020204" pitchFamily="34" charset="0"/>
              </a:rPr>
              <a:t>Monitors</a:t>
            </a:r>
          </a:p>
          <a:p>
            <a:pPr marL="914400" lvl="0" indent="-457200">
              <a:spcBef>
                <a:spcPts val="480"/>
              </a:spcBef>
              <a:buFont typeface="Wingdings" panose="05000000000000000000" pitchFamily="2" charset="2"/>
              <a:buChar char="Ø"/>
              <a:tabLst>
                <a:tab pos="631825" algn="l"/>
                <a:tab pos="800100" algn="l"/>
              </a:tabLst>
              <a:defRPr/>
            </a:pPr>
            <a:r>
              <a:rPr lang="en-US" sz="2000" dirty="0">
                <a:solidFill>
                  <a:srgbClr val="000000"/>
                </a:solidFill>
                <a:cs typeface="Arial" panose="020B0604020202020204" pitchFamily="34" charset="0"/>
              </a:rPr>
              <a:t>Printers</a:t>
            </a:r>
          </a:p>
          <a:p>
            <a:pPr marL="914400" lvl="0" indent="-457200">
              <a:spcBef>
                <a:spcPts val="480"/>
              </a:spcBef>
              <a:buFont typeface="Wingdings" panose="05000000000000000000" pitchFamily="2" charset="2"/>
              <a:buChar char="Ø"/>
              <a:tabLst>
                <a:tab pos="631825" algn="l"/>
                <a:tab pos="800100" algn="l"/>
              </a:tabLst>
              <a:defRPr/>
            </a:pPr>
            <a:r>
              <a:rPr lang="en-US" sz="2000" dirty="0">
                <a:solidFill>
                  <a:srgbClr val="000000"/>
                </a:solidFill>
                <a:cs typeface="Arial" panose="020B0604020202020204" pitchFamily="34" charset="0"/>
              </a:rPr>
              <a:t>Plotters</a:t>
            </a:r>
          </a:p>
          <a:p>
            <a:pPr marL="914400" lvl="0" indent="-457200">
              <a:spcBef>
                <a:spcPts val="480"/>
              </a:spcBef>
              <a:buFont typeface="Wingdings" panose="05000000000000000000" pitchFamily="2" charset="2"/>
              <a:buChar char="Ø"/>
              <a:tabLst>
                <a:tab pos="631825" algn="l"/>
                <a:tab pos="800100" algn="l"/>
              </a:tabLst>
              <a:defRPr/>
            </a:pPr>
            <a:r>
              <a:rPr lang="en-US" sz="2000" dirty="0">
                <a:solidFill>
                  <a:srgbClr val="000000"/>
                </a:solidFill>
                <a:cs typeface="Arial" panose="020B0604020202020204" pitchFamily="34" charset="0"/>
              </a:rPr>
              <a:t>Screen Image Projector</a:t>
            </a:r>
          </a:p>
        </p:txBody>
      </p:sp>
    </p:spTree>
    <p:extLst>
      <p:ext uri="{BB962C8B-B14F-4D97-AF65-F5344CB8AC3E}">
        <p14:creationId xmlns:p14="http://schemas.microsoft.com/office/powerpoint/2010/main" val="1332133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GB" sz="3200" b="1" spc="-10" dirty="0"/>
              <a:t>Types of</a:t>
            </a:r>
            <a:r>
              <a:rPr lang="en-GB" sz="3200" b="1" spc="-15" dirty="0"/>
              <a:t> </a:t>
            </a:r>
            <a:r>
              <a:rPr lang="en-GB" sz="3200" b="1" dirty="0"/>
              <a:t>Output</a:t>
            </a:r>
          </a:p>
        </p:txBody>
      </p:sp>
      <p:sp>
        <p:nvSpPr>
          <p:cNvPr id="5" name="Content Placeholder 2"/>
          <p:cNvSpPr txBox="1">
            <a:spLocks/>
          </p:cNvSpPr>
          <p:nvPr/>
        </p:nvSpPr>
        <p:spPr>
          <a:xfrm>
            <a:off x="339900" y="620034"/>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832063"/>
            <a:ext cx="8043812" cy="4311437"/>
          </a:xfrm>
          <a:prstGeom prst="rect">
            <a:avLst/>
          </a:prstGeom>
        </p:spPr>
        <p:txBody>
          <a:bodyPr wrap="square">
            <a:spAutoFit/>
          </a:bodyPr>
          <a:lstStyle/>
          <a:p>
            <a:pPr marL="241300" indent="-228600">
              <a:lnSpc>
                <a:spcPct val="100000"/>
              </a:lnSpc>
              <a:spcBef>
                <a:spcPts val="105"/>
              </a:spcBef>
              <a:buClr>
                <a:srgbClr val="FF0000"/>
              </a:buClr>
              <a:buFont typeface="Wingdings"/>
              <a:buChar char=""/>
              <a:tabLst>
                <a:tab pos="240665" algn="l"/>
                <a:tab pos="241300" algn="l"/>
              </a:tabLst>
            </a:pPr>
            <a:r>
              <a:rPr lang="en-US" sz="1700" b="1" spc="-5" dirty="0">
                <a:cs typeface="Verdana"/>
              </a:rPr>
              <a:t>Soft-copy</a:t>
            </a:r>
            <a:r>
              <a:rPr lang="en-US" sz="1700" b="1" spc="-15" dirty="0">
                <a:cs typeface="Verdana"/>
              </a:rPr>
              <a:t> </a:t>
            </a:r>
            <a:r>
              <a:rPr lang="en-US" sz="1700" b="1" dirty="0">
                <a:cs typeface="Verdana"/>
              </a:rPr>
              <a:t>output</a:t>
            </a:r>
            <a:endParaRPr lang="en-US" sz="1700" dirty="0">
              <a:cs typeface="Verdana"/>
            </a:endParaRPr>
          </a:p>
          <a:p>
            <a:pPr marL="585470" marR="353060" lvl="1" indent="-228600">
              <a:lnSpc>
                <a:spcPct val="100000"/>
              </a:lnSpc>
              <a:spcBef>
                <a:spcPts val="1220"/>
              </a:spcBef>
              <a:buClr>
                <a:srgbClr val="FF0000"/>
              </a:buClr>
              <a:buFont typeface="Wingdings"/>
              <a:buChar char=""/>
              <a:tabLst>
                <a:tab pos="585470" algn="l"/>
                <a:tab pos="586105" algn="l"/>
              </a:tabLst>
            </a:pPr>
            <a:r>
              <a:rPr lang="en-US" sz="1700" dirty="0">
                <a:cs typeface="Verdana"/>
              </a:rPr>
              <a:t>Not produced on a </a:t>
            </a:r>
            <a:r>
              <a:rPr lang="en-US" sz="1700" spc="-5" dirty="0">
                <a:cs typeface="Verdana"/>
              </a:rPr>
              <a:t>paper </a:t>
            </a:r>
            <a:r>
              <a:rPr lang="en-US" sz="1700" spc="10" dirty="0">
                <a:cs typeface="Verdana"/>
              </a:rPr>
              <a:t>or </a:t>
            </a:r>
            <a:r>
              <a:rPr lang="en-US" sz="1700" dirty="0">
                <a:cs typeface="Verdana"/>
              </a:rPr>
              <a:t>some </a:t>
            </a:r>
            <a:r>
              <a:rPr lang="en-US" sz="1700" spc="-5" dirty="0">
                <a:cs typeface="Verdana"/>
              </a:rPr>
              <a:t>material </a:t>
            </a:r>
            <a:r>
              <a:rPr lang="en-US" sz="1700" dirty="0">
                <a:cs typeface="Verdana"/>
              </a:rPr>
              <a:t>that can </a:t>
            </a:r>
            <a:r>
              <a:rPr lang="en-US" sz="1700" spc="-5" dirty="0">
                <a:cs typeface="Verdana"/>
              </a:rPr>
              <a:t>be touched  </a:t>
            </a:r>
            <a:r>
              <a:rPr lang="en-US" sz="1700" dirty="0">
                <a:cs typeface="Verdana"/>
              </a:rPr>
              <a:t>and </a:t>
            </a:r>
            <a:r>
              <a:rPr lang="en-US" sz="1700" spc="-5" dirty="0">
                <a:cs typeface="Verdana"/>
              </a:rPr>
              <a:t>carried </a:t>
            </a:r>
            <a:r>
              <a:rPr lang="en-US" sz="1700" dirty="0">
                <a:cs typeface="Verdana"/>
              </a:rPr>
              <a:t>for being shown to</a:t>
            </a:r>
            <a:r>
              <a:rPr lang="en-US" sz="1700" spc="-30" dirty="0">
                <a:cs typeface="Verdana"/>
              </a:rPr>
              <a:t> </a:t>
            </a:r>
            <a:r>
              <a:rPr lang="en-US" sz="1700" spc="-5" dirty="0">
                <a:cs typeface="Verdana"/>
              </a:rPr>
              <a:t>others</a:t>
            </a:r>
            <a:endParaRPr lang="en-US" sz="1700" dirty="0">
              <a:cs typeface="Verdana"/>
            </a:endParaRPr>
          </a:p>
          <a:p>
            <a:pPr marL="585470" lvl="1" indent="-229235">
              <a:lnSpc>
                <a:spcPct val="100000"/>
              </a:lnSpc>
              <a:spcBef>
                <a:spcPts val="1225"/>
              </a:spcBef>
              <a:buClr>
                <a:srgbClr val="FF0000"/>
              </a:buClr>
              <a:buFont typeface="Wingdings"/>
              <a:buChar char=""/>
              <a:tabLst>
                <a:tab pos="585470" algn="l"/>
                <a:tab pos="586105" algn="l"/>
              </a:tabLst>
            </a:pPr>
            <a:r>
              <a:rPr lang="en-US" sz="1700" spc="-5" dirty="0">
                <a:cs typeface="Verdana"/>
              </a:rPr>
              <a:t>Temporary </a:t>
            </a:r>
            <a:r>
              <a:rPr lang="en-US" sz="1700" spc="-10" dirty="0">
                <a:cs typeface="Verdana"/>
              </a:rPr>
              <a:t>in </a:t>
            </a:r>
            <a:r>
              <a:rPr lang="en-US" sz="1700" dirty="0">
                <a:cs typeface="Verdana"/>
              </a:rPr>
              <a:t>nature and </a:t>
            </a:r>
            <a:r>
              <a:rPr lang="en-US" sz="1700" spc="-5" dirty="0">
                <a:cs typeface="Verdana"/>
              </a:rPr>
              <a:t>vanish </a:t>
            </a:r>
            <a:r>
              <a:rPr lang="en-US" sz="1700" dirty="0">
                <a:cs typeface="Verdana"/>
              </a:rPr>
              <a:t>after</a:t>
            </a:r>
            <a:r>
              <a:rPr lang="en-US" sz="1700" spc="-10" dirty="0">
                <a:cs typeface="Verdana"/>
              </a:rPr>
              <a:t> </a:t>
            </a:r>
            <a:r>
              <a:rPr lang="en-US" sz="1700" dirty="0">
                <a:cs typeface="Verdana"/>
              </a:rPr>
              <a:t>use</a:t>
            </a:r>
          </a:p>
          <a:p>
            <a:pPr marL="585470" marR="5080" lvl="1" indent="-228600">
              <a:lnSpc>
                <a:spcPts val="2020"/>
              </a:lnSpc>
              <a:spcBef>
                <a:spcPts val="1310"/>
              </a:spcBef>
              <a:buClr>
                <a:srgbClr val="FF0000"/>
              </a:buClr>
              <a:buFont typeface="Wingdings"/>
              <a:buChar char=""/>
              <a:tabLst>
                <a:tab pos="585470" algn="l"/>
                <a:tab pos="586105" algn="l"/>
              </a:tabLst>
            </a:pPr>
            <a:r>
              <a:rPr lang="en-US" sz="1700" spc="-5" dirty="0">
                <a:cs typeface="Verdana"/>
              </a:rPr>
              <a:t>Examples </a:t>
            </a:r>
            <a:r>
              <a:rPr lang="en-US" sz="1700" dirty="0">
                <a:cs typeface="Verdana"/>
              </a:rPr>
              <a:t>are output </a:t>
            </a:r>
            <a:r>
              <a:rPr lang="en-US" sz="1700" spc="-5" dirty="0">
                <a:cs typeface="Verdana"/>
              </a:rPr>
              <a:t>displayed </a:t>
            </a:r>
            <a:r>
              <a:rPr lang="en-US" sz="1700" dirty="0">
                <a:cs typeface="Verdana"/>
              </a:rPr>
              <a:t>on a </a:t>
            </a:r>
            <a:r>
              <a:rPr lang="en-US" sz="1700" spc="-5" dirty="0">
                <a:cs typeface="Verdana"/>
              </a:rPr>
              <a:t>terminal screen </a:t>
            </a:r>
            <a:r>
              <a:rPr lang="en-US" sz="1700" dirty="0">
                <a:cs typeface="Verdana"/>
              </a:rPr>
              <a:t>or spoken out  </a:t>
            </a:r>
            <a:r>
              <a:rPr lang="en-US" sz="1700" spc="-5" dirty="0">
                <a:cs typeface="Verdana"/>
              </a:rPr>
              <a:t>by </a:t>
            </a:r>
            <a:r>
              <a:rPr lang="en-US" sz="1700" dirty="0">
                <a:cs typeface="Verdana"/>
              </a:rPr>
              <a:t>a </a:t>
            </a:r>
            <a:r>
              <a:rPr lang="en-US" sz="1700" spc="-5" dirty="0">
                <a:cs typeface="Verdana"/>
              </a:rPr>
              <a:t>voice response system</a:t>
            </a:r>
            <a:endParaRPr lang="en-US" sz="1700" dirty="0">
              <a:cs typeface="Verdana"/>
            </a:endParaRPr>
          </a:p>
          <a:p>
            <a:pPr marL="241300" indent="-228600">
              <a:lnSpc>
                <a:spcPct val="100000"/>
              </a:lnSpc>
              <a:spcBef>
                <a:spcPts val="1155"/>
              </a:spcBef>
              <a:buClr>
                <a:srgbClr val="FF0000"/>
              </a:buClr>
              <a:buFont typeface="Wingdings"/>
              <a:buChar char=""/>
              <a:tabLst>
                <a:tab pos="240665" algn="l"/>
                <a:tab pos="241300" algn="l"/>
              </a:tabLst>
            </a:pPr>
            <a:r>
              <a:rPr lang="en-US" sz="1700" b="1" dirty="0">
                <a:cs typeface="Verdana"/>
              </a:rPr>
              <a:t>Hard-copy</a:t>
            </a:r>
            <a:r>
              <a:rPr lang="en-US" sz="1700" b="1" spc="-15" dirty="0">
                <a:cs typeface="Verdana"/>
              </a:rPr>
              <a:t> </a:t>
            </a:r>
            <a:r>
              <a:rPr lang="en-US" sz="1700" b="1" dirty="0">
                <a:cs typeface="Verdana"/>
              </a:rPr>
              <a:t>output</a:t>
            </a:r>
            <a:endParaRPr lang="en-US" sz="1700" dirty="0">
              <a:cs typeface="Verdana"/>
            </a:endParaRPr>
          </a:p>
          <a:p>
            <a:pPr marL="585470" marR="338455" lvl="1" indent="-228600">
              <a:lnSpc>
                <a:spcPct val="100000"/>
              </a:lnSpc>
              <a:spcBef>
                <a:spcPts val="1225"/>
              </a:spcBef>
              <a:buClr>
                <a:srgbClr val="FF0000"/>
              </a:buClr>
              <a:buFont typeface="Wingdings"/>
              <a:buChar char=""/>
              <a:tabLst>
                <a:tab pos="585470" algn="l"/>
                <a:tab pos="586105" algn="l"/>
              </a:tabLst>
            </a:pPr>
            <a:r>
              <a:rPr lang="en-US" sz="1700" spc="-5" dirty="0">
                <a:cs typeface="Verdana"/>
              </a:rPr>
              <a:t>Produced </a:t>
            </a:r>
            <a:r>
              <a:rPr lang="en-US" sz="1700" dirty="0">
                <a:cs typeface="Verdana"/>
              </a:rPr>
              <a:t>on a </a:t>
            </a:r>
            <a:r>
              <a:rPr lang="en-US" sz="1700" spc="-5" dirty="0">
                <a:cs typeface="Verdana"/>
              </a:rPr>
              <a:t>paper </a:t>
            </a:r>
            <a:r>
              <a:rPr lang="en-US" sz="1700" dirty="0">
                <a:cs typeface="Verdana"/>
              </a:rPr>
              <a:t>or </a:t>
            </a:r>
            <a:r>
              <a:rPr lang="en-US" sz="1700" spc="5" dirty="0">
                <a:cs typeface="Verdana"/>
              </a:rPr>
              <a:t>some </a:t>
            </a:r>
            <a:r>
              <a:rPr lang="en-US" sz="1700" spc="-5" dirty="0">
                <a:cs typeface="Verdana"/>
              </a:rPr>
              <a:t>material </a:t>
            </a:r>
            <a:r>
              <a:rPr lang="en-US" sz="1700" dirty="0">
                <a:cs typeface="Verdana"/>
              </a:rPr>
              <a:t>that can </a:t>
            </a:r>
            <a:r>
              <a:rPr lang="en-US" sz="1700" spc="-5" dirty="0">
                <a:cs typeface="Verdana"/>
              </a:rPr>
              <a:t>be </a:t>
            </a:r>
            <a:r>
              <a:rPr lang="en-US" sz="1700" dirty="0">
                <a:cs typeface="Verdana"/>
              </a:rPr>
              <a:t>touched and  </a:t>
            </a:r>
            <a:r>
              <a:rPr lang="en-US" sz="1700" spc="-5" dirty="0">
                <a:cs typeface="Verdana"/>
              </a:rPr>
              <a:t>carried </a:t>
            </a:r>
            <a:r>
              <a:rPr lang="en-US" sz="1700" dirty="0">
                <a:cs typeface="Verdana"/>
              </a:rPr>
              <a:t>for </a:t>
            </a:r>
            <a:r>
              <a:rPr lang="en-US" sz="1700" spc="-5" dirty="0">
                <a:cs typeface="Verdana"/>
              </a:rPr>
              <a:t>being </a:t>
            </a:r>
            <a:r>
              <a:rPr lang="en-US" sz="1700" dirty="0">
                <a:cs typeface="Verdana"/>
              </a:rPr>
              <a:t>shown to others</a:t>
            </a:r>
          </a:p>
          <a:p>
            <a:pPr marL="585470" marR="144145" lvl="1" indent="-228600">
              <a:lnSpc>
                <a:spcPct val="100000"/>
              </a:lnSpc>
              <a:spcBef>
                <a:spcPts val="1225"/>
              </a:spcBef>
              <a:buClr>
                <a:srgbClr val="FF0000"/>
              </a:buClr>
              <a:buFont typeface="Wingdings"/>
              <a:buChar char=""/>
              <a:tabLst>
                <a:tab pos="585470" algn="l"/>
                <a:tab pos="586105" algn="l"/>
              </a:tabLst>
            </a:pPr>
            <a:r>
              <a:rPr lang="en-US" sz="1700" spc="-5" dirty="0">
                <a:cs typeface="Verdana"/>
              </a:rPr>
              <a:t>Permanent </a:t>
            </a:r>
            <a:r>
              <a:rPr lang="en-US" sz="1700" spc="-10" dirty="0">
                <a:cs typeface="Verdana"/>
              </a:rPr>
              <a:t>in </a:t>
            </a:r>
            <a:r>
              <a:rPr lang="en-US" sz="1700" dirty="0">
                <a:cs typeface="Verdana"/>
              </a:rPr>
              <a:t>nature and </a:t>
            </a:r>
            <a:r>
              <a:rPr lang="en-US" sz="1700" spc="-5" dirty="0">
                <a:cs typeface="Verdana"/>
              </a:rPr>
              <a:t>can be kept </a:t>
            </a:r>
            <a:r>
              <a:rPr lang="en-US" sz="1700" spc="-10" dirty="0">
                <a:cs typeface="Verdana"/>
              </a:rPr>
              <a:t>in </a:t>
            </a:r>
            <a:r>
              <a:rPr lang="en-US" sz="1700" spc="-5" dirty="0">
                <a:cs typeface="Verdana"/>
              </a:rPr>
              <a:t>paper files </a:t>
            </a:r>
            <a:r>
              <a:rPr lang="en-US" sz="1700" dirty="0">
                <a:cs typeface="Verdana"/>
              </a:rPr>
              <a:t>or </a:t>
            </a:r>
            <a:r>
              <a:rPr lang="en-US" sz="1700" spc="10" dirty="0">
                <a:cs typeface="Verdana"/>
              </a:rPr>
              <a:t>can </a:t>
            </a:r>
            <a:r>
              <a:rPr lang="en-US" sz="1700" spc="-10" dirty="0">
                <a:cs typeface="Verdana"/>
              </a:rPr>
              <a:t>be  </a:t>
            </a:r>
            <a:r>
              <a:rPr lang="en-US" sz="1700" spc="-5" dirty="0">
                <a:cs typeface="Verdana"/>
              </a:rPr>
              <a:t>looked </a:t>
            </a:r>
            <a:r>
              <a:rPr lang="en-US" sz="1700" dirty="0">
                <a:cs typeface="Verdana"/>
              </a:rPr>
              <a:t>at a </a:t>
            </a:r>
            <a:r>
              <a:rPr lang="en-US" sz="1700" spc="-5" dirty="0">
                <a:cs typeface="Verdana"/>
              </a:rPr>
              <a:t>later time </a:t>
            </a:r>
            <a:r>
              <a:rPr lang="en-US" sz="1700" dirty="0">
                <a:cs typeface="Verdana"/>
              </a:rPr>
              <a:t>when the </a:t>
            </a:r>
            <a:r>
              <a:rPr lang="en-US" sz="1700" spc="-5" dirty="0">
                <a:cs typeface="Verdana"/>
              </a:rPr>
              <a:t>person </a:t>
            </a:r>
            <a:r>
              <a:rPr lang="en-US" sz="1700" spc="-10" dirty="0">
                <a:cs typeface="Verdana"/>
              </a:rPr>
              <a:t>is </a:t>
            </a:r>
            <a:r>
              <a:rPr lang="en-US" sz="1700" dirty="0">
                <a:cs typeface="Verdana"/>
              </a:rPr>
              <a:t>not </a:t>
            </a:r>
            <a:r>
              <a:rPr lang="en-US" sz="1700" spc="-5" dirty="0">
                <a:cs typeface="Verdana"/>
              </a:rPr>
              <a:t>using </a:t>
            </a:r>
            <a:r>
              <a:rPr lang="en-US" sz="1700" dirty="0">
                <a:cs typeface="Verdana"/>
              </a:rPr>
              <a:t>the</a:t>
            </a:r>
            <a:r>
              <a:rPr lang="en-US" sz="1700" spc="35" dirty="0">
                <a:cs typeface="Verdana"/>
              </a:rPr>
              <a:t> </a:t>
            </a:r>
            <a:r>
              <a:rPr lang="en-US" sz="1700" dirty="0">
                <a:cs typeface="Verdana"/>
              </a:rPr>
              <a:t>computer</a:t>
            </a:r>
          </a:p>
          <a:p>
            <a:pPr marL="585470" lvl="1" indent="-229235">
              <a:lnSpc>
                <a:spcPct val="100000"/>
              </a:lnSpc>
              <a:spcBef>
                <a:spcPts val="1220"/>
              </a:spcBef>
              <a:buClr>
                <a:srgbClr val="FF0000"/>
              </a:buClr>
              <a:buFont typeface="Wingdings"/>
              <a:buChar char=""/>
              <a:tabLst>
                <a:tab pos="585470" algn="l"/>
                <a:tab pos="586105" algn="l"/>
              </a:tabLst>
            </a:pPr>
            <a:r>
              <a:rPr lang="en-US" sz="1700" spc="-5" dirty="0">
                <a:cs typeface="Verdana"/>
              </a:rPr>
              <a:t>Examples </a:t>
            </a:r>
            <a:r>
              <a:rPr lang="en-US" sz="1700" dirty="0">
                <a:cs typeface="Verdana"/>
              </a:rPr>
              <a:t>are output </a:t>
            </a:r>
            <a:r>
              <a:rPr lang="en-US" sz="1700" spc="-5" dirty="0">
                <a:cs typeface="Verdana"/>
              </a:rPr>
              <a:t>produced by printers </a:t>
            </a:r>
            <a:r>
              <a:rPr lang="en-US" sz="1700" dirty="0">
                <a:cs typeface="Verdana"/>
              </a:rPr>
              <a:t>or </a:t>
            </a:r>
            <a:r>
              <a:rPr lang="en-US" sz="1700" spc="-5" dirty="0">
                <a:cs typeface="Verdana"/>
              </a:rPr>
              <a:t>plotters </a:t>
            </a:r>
            <a:r>
              <a:rPr lang="en-US" sz="1700" dirty="0">
                <a:cs typeface="Verdana"/>
              </a:rPr>
              <a:t>on</a:t>
            </a:r>
            <a:r>
              <a:rPr lang="en-US" sz="1700" spc="50" dirty="0">
                <a:cs typeface="Verdana"/>
              </a:rPr>
              <a:t> </a:t>
            </a:r>
            <a:r>
              <a:rPr lang="en-US" sz="1700" spc="-5" dirty="0">
                <a:cs typeface="Verdana"/>
              </a:rPr>
              <a:t>paper</a:t>
            </a:r>
            <a:endParaRPr lang="en-US" sz="1700" dirty="0">
              <a:cs typeface="Verdana"/>
            </a:endParaRPr>
          </a:p>
        </p:txBody>
      </p:sp>
    </p:spTree>
    <p:extLst>
      <p:ext uri="{BB962C8B-B14F-4D97-AF65-F5344CB8AC3E}">
        <p14:creationId xmlns:p14="http://schemas.microsoft.com/office/powerpoint/2010/main" val="162833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8019240" cy="3554819"/>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Monitors</a:t>
            </a:r>
          </a:p>
          <a:p>
            <a:pPr marL="814070" marR="5080" lvl="1" indent="-344805">
              <a:spcBef>
                <a:spcPts val="90"/>
              </a:spcBef>
              <a:buClr>
                <a:schemeClr val="tx1"/>
              </a:buClr>
              <a:buFont typeface="Arial" pitchFamily="34" charset="0"/>
              <a:buChar char="•"/>
              <a:tabLst>
                <a:tab pos="356870" algn="l"/>
                <a:tab pos="357505" algn="l"/>
              </a:tabLst>
            </a:pPr>
            <a:r>
              <a:rPr lang="en-US" sz="2000" spc="-5" dirty="0">
                <a:cs typeface="Verdana"/>
              </a:rPr>
              <a:t>Monitors </a:t>
            </a:r>
            <a:r>
              <a:rPr lang="en-US" sz="2000" spc="-10" dirty="0">
                <a:cs typeface="Verdana"/>
              </a:rPr>
              <a:t>are </a:t>
            </a:r>
            <a:r>
              <a:rPr lang="en-US" sz="2000" spc="-5" dirty="0">
                <a:cs typeface="Verdana"/>
              </a:rPr>
              <a:t>the most </a:t>
            </a:r>
            <a:r>
              <a:rPr lang="en-US" sz="2000" dirty="0">
                <a:cs typeface="Verdana"/>
              </a:rPr>
              <a:t>popular output </a:t>
            </a:r>
            <a:r>
              <a:rPr lang="en-US" sz="2000" spc="-10" dirty="0">
                <a:cs typeface="Verdana"/>
              </a:rPr>
              <a:t>devices used for  </a:t>
            </a:r>
            <a:r>
              <a:rPr lang="en-US" sz="2000" spc="-5" dirty="0">
                <a:cs typeface="Verdana"/>
              </a:rPr>
              <a:t>producing </a:t>
            </a:r>
            <a:r>
              <a:rPr lang="en-US" sz="2000" spc="-10" dirty="0">
                <a:cs typeface="Verdana"/>
              </a:rPr>
              <a:t>soft-copy </a:t>
            </a:r>
            <a:r>
              <a:rPr lang="en-US" sz="2000" dirty="0">
                <a:cs typeface="Verdana"/>
              </a:rPr>
              <a:t>output</a:t>
            </a:r>
          </a:p>
          <a:p>
            <a:pPr marL="800100" lvl="1" indent="-342900">
              <a:buFont typeface="Arial" pitchFamily="34" charset="0"/>
              <a:buChar char="•"/>
            </a:pPr>
            <a:r>
              <a:rPr lang="en-US" sz="2000" dirty="0"/>
              <a:t>The output may be in the form of text, graphics and video.</a:t>
            </a:r>
          </a:p>
          <a:p>
            <a:pPr marL="800100" lvl="1" indent="-342900">
              <a:buFont typeface="Arial" pitchFamily="34" charset="0"/>
              <a:buChar char="•"/>
            </a:pPr>
            <a:r>
              <a:rPr lang="en-US" sz="2000" b="0" i="0" dirty="0">
                <a:solidFill>
                  <a:srgbClr val="000000"/>
                </a:solidFill>
                <a:effectLst/>
                <a:latin typeface="Arial" panose="020B0604020202020204" pitchFamily="34" charset="0"/>
              </a:rPr>
              <a:t>It forms images from tiny dots, called pixels that are arranged in a rectangular form. </a:t>
            </a:r>
          </a:p>
          <a:p>
            <a:pPr marL="800100" lvl="1" indent="-342900">
              <a:buFont typeface="Arial" pitchFamily="34" charset="0"/>
              <a:buChar char="•"/>
            </a:pPr>
            <a:r>
              <a:rPr lang="en-US" sz="2000" b="0" i="0" dirty="0">
                <a:solidFill>
                  <a:srgbClr val="000000"/>
                </a:solidFill>
                <a:effectLst/>
                <a:latin typeface="Arial" panose="020B0604020202020204" pitchFamily="34" charset="0"/>
              </a:rPr>
              <a:t>The sharpness of the image depends upon the number of pixels.</a:t>
            </a:r>
            <a:endParaRPr lang="en-US" sz="2000" dirty="0"/>
          </a:p>
          <a:p>
            <a:pPr marL="800100" lvl="1" indent="-342900">
              <a:buFont typeface="Arial" pitchFamily="34" charset="0"/>
              <a:buChar char="•"/>
            </a:pPr>
            <a:r>
              <a:rPr lang="en-US" sz="2000" dirty="0"/>
              <a:t>A monitor is also known as a display screen or a visual display unit (VDU).</a:t>
            </a:r>
          </a:p>
          <a:p>
            <a:pPr marL="12700" lvl="0">
              <a:spcBef>
                <a:spcPts val="480"/>
              </a:spcBef>
              <a:tabLst>
                <a:tab pos="354965" algn="l"/>
                <a:tab pos="355600" algn="l"/>
              </a:tabLst>
              <a:defRPr/>
            </a:pPr>
            <a:endParaRPr lang="en-US" sz="2000" dirty="0">
              <a:solidFill>
                <a:srgbClr val="000000"/>
              </a:solidFill>
              <a:cs typeface="Arial" panose="020B0604020202020204" pitchFamily="34" charset="0"/>
            </a:endParaRPr>
          </a:p>
        </p:txBody>
      </p:sp>
    </p:spTree>
    <p:extLst>
      <p:ext uri="{BB962C8B-B14F-4D97-AF65-F5344CB8AC3E}">
        <p14:creationId xmlns:p14="http://schemas.microsoft.com/office/powerpoint/2010/main" val="403146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Input and 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7" name="Rectangle 6"/>
          <p:cNvSpPr/>
          <p:nvPr/>
        </p:nvSpPr>
        <p:spPr>
          <a:xfrm>
            <a:off x="750013" y="1020727"/>
            <a:ext cx="7551506" cy="2554545"/>
          </a:xfrm>
          <a:prstGeom prst="rect">
            <a:avLst/>
          </a:prstGeom>
        </p:spPr>
        <p:txBody>
          <a:bodyPr wrap="square">
            <a:spAutoFit/>
          </a:bodyPr>
          <a:lstStyle/>
          <a:p>
            <a:pPr marL="342900" indent="-342900">
              <a:buFont typeface="Arial" pitchFamily="34" charset="0"/>
              <a:buChar char="•"/>
            </a:pPr>
            <a:r>
              <a:rPr lang="en-US" sz="2000" dirty="0"/>
              <a:t>Various types of input/output devices are available.</a:t>
            </a:r>
          </a:p>
          <a:p>
            <a:pPr marL="342900" indent="-342900">
              <a:buFont typeface="Arial" pitchFamily="34" charset="0"/>
              <a:buChar char="•"/>
            </a:pPr>
            <a:r>
              <a:rPr lang="en-US" sz="2000" dirty="0"/>
              <a:t>These devices are used for different types of applications.</a:t>
            </a:r>
          </a:p>
          <a:p>
            <a:pPr marL="342900" indent="-342900">
              <a:buFont typeface="Arial" pitchFamily="34" charset="0"/>
              <a:buChar char="•"/>
            </a:pPr>
            <a:r>
              <a:rPr lang="en-US" sz="2000" dirty="0"/>
              <a:t>The I/O devices are slower as compared to the speed of CPU and primary storage.</a:t>
            </a:r>
          </a:p>
          <a:p>
            <a:pPr marL="342900" indent="-342900">
              <a:buFont typeface="Arial" pitchFamily="34" charset="0"/>
              <a:buChar char="•"/>
            </a:pPr>
            <a:r>
              <a:rPr lang="en-US" sz="2000" dirty="0"/>
              <a:t>It is because the speed of I/O devices depends upon the mechanical movement of the components of the devices.</a:t>
            </a:r>
          </a:p>
          <a:p>
            <a:pPr marL="342900" indent="-342900">
              <a:buFont typeface="Arial" pitchFamily="34" charset="0"/>
              <a:buChar char="•"/>
            </a:pPr>
            <a:r>
              <a:rPr lang="en-US" sz="2000" dirty="0"/>
              <a:t>It is impossible that the I/O devices and the CPU and primary storage have the same speed.</a:t>
            </a:r>
          </a:p>
        </p:txBody>
      </p:sp>
    </p:spTree>
    <p:extLst>
      <p:ext uri="{BB962C8B-B14F-4D97-AF65-F5344CB8AC3E}">
        <p14:creationId xmlns:p14="http://schemas.microsoft.com/office/powerpoint/2010/main" val="362926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6518100" cy="400110"/>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Types of Monitors</a:t>
            </a:r>
            <a:endParaRPr lang="en-US" sz="2000" dirty="0">
              <a:solidFill>
                <a:srgbClr val="000000"/>
              </a:solidFill>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060" y="1593891"/>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373" y="1770899"/>
            <a:ext cx="2005972" cy="168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xmlns="" id="{6BC185EA-A67A-4174-9450-661E44846C9C}"/>
              </a:ext>
            </a:extLst>
          </p:cNvPr>
          <p:cNvSpPr/>
          <p:nvPr/>
        </p:nvSpPr>
        <p:spPr>
          <a:xfrm>
            <a:off x="408477" y="3750235"/>
            <a:ext cx="3271984" cy="707886"/>
          </a:xfrm>
          <a:prstGeom prst="rect">
            <a:avLst/>
          </a:prstGeom>
        </p:spPr>
        <p:txBody>
          <a:bodyPr wrap="square">
            <a:spAutoFit/>
          </a:bodyPr>
          <a:lstStyle/>
          <a:p>
            <a:pPr marL="0" marR="5080" lvl="1" algn="ctr">
              <a:spcBef>
                <a:spcPts val="90"/>
              </a:spcBef>
              <a:buClr>
                <a:schemeClr val="tx1"/>
              </a:buClr>
              <a:tabLst>
                <a:tab pos="356870" algn="l"/>
                <a:tab pos="357505" algn="l"/>
              </a:tabLst>
            </a:pPr>
            <a:r>
              <a:rPr lang="en-US" sz="2000" spc="-5" dirty="0">
                <a:cs typeface="Verdana"/>
              </a:rPr>
              <a:t>CRT (Cathode-Ray Tube) monitors 	</a:t>
            </a:r>
            <a:endParaRPr lang="en-US" sz="2000" dirty="0">
              <a:solidFill>
                <a:srgbClr val="000000"/>
              </a:solidFill>
              <a:cs typeface="Arial" panose="020B0604020202020204" pitchFamily="34" charset="0"/>
            </a:endParaRPr>
          </a:p>
        </p:txBody>
      </p:sp>
      <p:sp>
        <p:nvSpPr>
          <p:cNvPr id="8" name="Rectangle 7">
            <a:extLst>
              <a:ext uri="{FF2B5EF4-FFF2-40B4-BE49-F238E27FC236}">
                <a16:creationId xmlns:a16="http://schemas.microsoft.com/office/drawing/2014/main" xmlns="" id="{FAEFEDB7-1E26-47F9-AB68-447551545F32}"/>
              </a:ext>
            </a:extLst>
          </p:cNvPr>
          <p:cNvSpPr/>
          <p:nvPr/>
        </p:nvSpPr>
        <p:spPr>
          <a:xfrm>
            <a:off x="4629957" y="3750235"/>
            <a:ext cx="2837644" cy="772006"/>
          </a:xfrm>
          <a:prstGeom prst="rect">
            <a:avLst/>
          </a:prstGeom>
        </p:spPr>
        <p:txBody>
          <a:bodyPr wrap="square">
            <a:spAutoFit/>
          </a:bodyPr>
          <a:lstStyle/>
          <a:p>
            <a:pPr marL="0" marR="5080" lvl="1">
              <a:spcBef>
                <a:spcPts val="90"/>
              </a:spcBef>
              <a:buClr>
                <a:schemeClr val="tx1"/>
              </a:buClr>
              <a:tabLst>
                <a:tab pos="356870" algn="l"/>
                <a:tab pos="357505" algn="l"/>
              </a:tabLst>
            </a:pPr>
            <a:r>
              <a:rPr lang="en-US" sz="2000" spc="-5" dirty="0">
                <a:cs typeface="Verdana"/>
              </a:rPr>
              <a:t>	</a:t>
            </a:r>
            <a:r>
              <a:rPr lang="en-US" sz="2000" spc="-5" dirty="0"/>
              <a:t>Flat Panel monitors</a:t>
            </a:r>
            <a:endParaRPr lang="en-US" sz="2000" dirty="0"/>
          </a:p>
          <a:p>
            <a:pPr marL="12700" lvl="0">
              <a:spcBef>
                <a:spcPts val="480"/>
              </a:spcBef>
              <a:tabLst>
                <a:tab pos="354965" algn="l"/>
                <a:tab pos="355600" algn="l"/>
              </a:tabLst>
              <a:defRPr/>
            </a:pPr>
            <a:endParaRPr lang="en-US" sz="2000" dirty="0">
              <a:solidFill>
                <a:srgbClr val="000000"/>
              </a:solidFill>
              <a:cs typeface="Arial" panose="020B0604020202020204" pitchFamily="34" charset="0"/>
            </a:endParaRPr>
          </a:p>
        </p:txBody>
      </p:sp>
    </p:spTree>
    <p:extLst>
      <p:ext uri="{BB962C8B-B14F-4D97-AF65-F5344CB8AC3E}">
        <p14:creationId xmlns:p14="http://schemas.microsoft.com/office/powerpoint/2010/main" val="2745748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899" y="1020726"/>
            <a:ext cx="8099351" cy="3554819"/>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CRT (Cathode-Ray Tube) monitors </a:t>
            </a:r>
          </a:p>
          <a:p>
            <a:pPr marL="812800" lvl="1" indent="-342900">
              <a:spcBef>
                <a:spcPts val="480"/>
              </a:spcBef>
              <a:buFont typeface="Arial" panose="020B0604020202020204" pitchFamily="34" charset="0"/>
              <a:buChar char="•"/>
              <a:tabLst>
                <a:tab pos="354965" algn="l"/>
                <a:tab pos="355600" algn="l"/>
              </a:tabLst>
              <a:defRPr/>
            </a:pPr>
            <a:r>
              <a:rPr lang="en-US" dirty="0">
                <a:solidFill>
                  <a:srgbClr val="000000"/>
                </a:solidFill>
                <a:cs typeface="Arial" panose="020B0604020202020204" pitchFamily="34" charset="0"/>
              </a:rPr>
              <a:t>CRT monitors are most common type of display screen</a:t>
            </a:r>
          </a:p>
          <a:p>
            <a:pPr marL="812800" lvl="1" indent="-342900">
              <a:spcBef>
                <a:spcPts val="480"/>
              </a:spcBef>
              <a:buFont typeface="Arial" panose="020B0604020202020204" pitchFamily="34" charset="0"/>
              <a:buChar char="•"/>
              <a:tabLst>
                <a:tab pos="354965" algn="l"/>
                <a:tab pos="355600" algn="l"/>
              </a:tabLst>
              <a:defRPr/>
            </a:pPr>
            <a:r>
              <a:rPr lang="en-US" dirty="0">
                <a:solidFill>
                  <a:srgbClr val="000000"/>
                </a:solidFill>
                <a:cs typeface="Arial" panose="020B0604020202020204" pitchFamily="34" charset="0"/>
              </a:rPr>
              <a:t>CRT is the technology used in traditional computer monitors and televisions. </a:t>
            </a:r>
          </a:p>
          <a:p>
            <a:pPr marL="812800" lvl="1" indent="-342900">
              <a:spcBef>
                <a:spcPts val="480"/>
              </a:spcBef>
              <a:buFont typeface="Arial" panose="020B0604020202020204" pitchFamily="34" charset="0"/>
              <a:buChar char="•"/>
              <a:tabLst>
                <a:tab pos="354965" algn="l"/>
                <a:tab pos="355600" algn="l"/>
              </a:tabLst>
              <a:defRPr/>
            </a:pPr>
            <a:r>
              <a:rPr lang="en-US" dirty="0">
                <a:solidFill>
                  <a:srgbClr val="000000"/>
                </a:solidFill>
                <a:cs typeface="Arial" panose="020B0604020202020204" pitchFamily="34" charset="0"/>
              </a:rPr>
              <a:t>The image on a CRT display is created by firing electrons from the back of the tube to phosphors located towards the front of the display. </a:t>
            </a:r>
          </a:p>
          <a:p>
            <a:pPr marL="812800" lvl="1" indent="-342900">
              <a:spcBef>
                <a:spcPts val="480"/>
              </a:spcBef>
              <a:buFont typeface="Arial" panose="020B0604020202020204" pitchFamily="34" charset="0"/>
              <a:buChar char="•"/>
              <a:tabLst>
                <a:tab pos="354965" algn="l"/>
                <a:tab pos="355600" algn="l"/>
              </a:tabLst>
              <a:defRPr/>
            </a:pPr>
            <a:r>
              <a:rPr lang="en-US" dirty="0">
                <a:solidFill>
                  <a:srgbClr val="000000"/>
                </a:solidFill>
                <a:cs typeface="Arial" panose="020B0604020202020204" pitchFamily="34" charset="0"/>
              </a:rPr>
              <a:t>Once the electrons hit the phosphors, they light up and are projected on the screen. </a:t>
            </a:r>
          </a:p>
          <a:p>
            <a:pPr marL="812800" lvl="1" indent="-342900">
              <a:spcBef>
                <a:spcPts val="480"/>
              </a:spcBef>
              <a:buFont typeface="Arial" panose="020B0604020202020204" pitchFamily="34" charset="0"/>
              <a:buChar char="•"/>
              <a:tabLst>
                <a:tab pos="354965" algn="l"/>
                <a:tab pos="355600" algn="l"/>
              </a:tabLst>
              <a:defRPr/>
            </a:pPr>
            <a:r>
              <a:rPr lang="en-US" dirty="0">
                <a:solidFill>
                  <a:srgbClr val="000000"/>
                </a:solidFill>
                <a:cs typeface="Arial" panose="020B0604020202020204" pitchFamily="34" charset="0"/>
              </a:rPr>
              <a:t>The color you see on the screen is produced by a blend of red, blue, and green light, often referred to as RGB.</a:t>
            </a:r>
          </a:p>
          <a:p>
            <a:pPr marL="812800" lvl="1" indent="-342900">
              <a:spcBef>
                <a:spcPts val="480"/>
              </a:spcBef>
              <a:buFont typeface="Arial" panose="020B0604020202020204" pitchFamily="34" charset="0"/>
              <a:buChar char="•"/>
              <a:tabLst>
                <a:tab pos="354965" algn="l"/>
                <a:tab pos="355600" algn="l"/>
              </a:tabLst>
              <a:defRPr/>
            </a:pPr>
            <a:r>
              <a:rPr lang="en-US" dirty="0">
                <a:solidFill>
                  <a:srgbClr val="000000"/>
                </a:solidFill>
                <a:cs typeface="Arial" panose="020B0604020202020204" pitchFamily="34" charset="0"/>
              </a:rPr>
              <a:t>The screen is organized into a grid of tiny dots of phosphor material. These dots are called pixels</a:t>
            </a: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254" y="77834"/>
            <a:ext cx="2005972" cy="168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872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933" b="10778"/>
          <a:stretch/>
        </p:blipFill>
        <p:spPr bwMode="auto">
          <a:xfrm>
            <a:off x="7101840" y="22506"/>
            <a:ext cx="2042160" cy="1619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233574" y="722481"/>
            <a:ext cx="8099351" cy="4298613"/>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Flat Panel monitors</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Flat-panel displays are used in portable computers.</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They are much thinner, weightless, and consume less power than CRT. </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They are also more expensive than CRT monitor.</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It is made up of two plates of glass. These plates contain a substance in between them.</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This substance is activated in different ways.</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It is available in different sizes.</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Most commonly used in mobile devices such as laptops, tablet PCs, PDA (Personal digital assistant) and mobile phones.</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Today, flat panel monitors are also used with personal computers.</a:t>
            </a:r>
          </a:p>
        </p:txBody>
      </p:sp>
    </p:spTree>
    <p:extLst>
      <p:ext uri="{BB962C8B-B14F-4D97-AF65-F5344CB8AC3E}">
        <p14:creationId xmlns:p14="http://schemas.microsoft.com/office/powerpoint/2010/main" val="35443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9933" b="10778"/>
          <a:stretch/>
        </p:blipFill>
        <p:spPr bwMode="auto">
          <a:xfrm>
            <a:off x="7101840" y="22506"/>
            <a:ext cx="2042160" cy="1619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274953" y="1140900"/>
            <a:ext cx="7104486" cy="1823576"/>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Flat Panel monitors</a:t>
            </a:r>
          </a:p>
          <a:p>
            <a:pPr marL="812800" lvl="1" indent="-342900">
              <a:spcBef>
                <a:spcPts val="480"/>
              </a:spcBef>
              <a:buFont typeface="Arial" panose="020B0604020202020204" pitchFamily="34" charset="0"/>
              <a:buChar char="•"/>
              <a:tabLst>
                <a:tab pos="354965" algn="l"/>
                <a:tab pos="355600" algn="l"/>
              </a:tabLst>
              <a:defRPr/>
            </a:pPr>
            <a:r>
              <a:rPr lang="en-US" sz="2000" dirty="0">
                <a:solidFill>
                  <a:srgbClr val="000000"/>
                </a:solidFill>
                <a:cs typeface="Arial" panose="020B0604020202020204" pitchFamily="34" charset="0"/>
              </a:rPr>
              <a:t>Two types of technologies are used in Flat Panel Display Screens like;</a:t>
            </a:r>
          </a:p>
          <a:p>
            <a:pPr marL="1270000" lvl="2"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Liquid-crystal display (LCD)</a:t>
            </a:r>
          </a:p>
          <a:p>
            <a:pPr marL="1270000" lvl="2"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Gas-Plasma Display</a:t>
            </a:r>
          </a:p>
        </p:txBody>
      </p:sp>
    </p:spTree>
    <p:extLst>
      <p:ext uri="{BB962C8B-B14F-4D97-AF65-F5344CB8AC3E}">
        <p14:creationId xmlns:p14="http://schemas.microsoft.com/office/powerpoint/2010/main" val="310592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7389970" cy="3247043"/>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Printers</a:t>
            </a:r>
          </a:p>
          <a:p>
            <a:pPr marL="812800" lvl="1" indent="-342900">
              <a:spcBef>
                <a:spcPts val="480"/>
              </a:spcBef>
              <a:buFont typeface="Arial" pitchFamily="34" charset="0"/>
              <a:buChar char="•"/>
              <a:tabLst>
                <a:tab pos="354965" algn="l"/>
                <a:tab pos="355600" algn="l"/>
              </a:tabLst>
              <a:defRPr/>
            </a:pPr>
            <a:r>
              <a:rPr lang="en-US" sz="2000" dirty="0"/>
              <a:t>These are most commonly used output devices used to get prints of documents on the paper</a:t>
            </a:r>
          </a:p>
          <a:p>
            <a:pPr marL="812800" lvl="1" indent="-342900">
              <a:spcBef>
                <a:spcPts val="480"/>
              </a:spcBef>
              <a:buFont typeface="Arial" pitchFamily="34" charset="0"/>
              <a:buChar char="•"/>
              <a:tabLst>
                <a:tab pos="354965" algn="l"/>
                <a:tab pos="355600" algn="l"/>
              </a:tabLst>
              <a:defRPr/>
            </a:pPr>
            <a:r>
              <a:rPr lang="en-US" sz="2000" dirty="0"/>
              <a:t>The output produced by a printer is often called a hard copy</a:t>
            </a:r>
          </a:p>
          <a:p>
            <a:pPr marL="812800" lvl="1" indent="-342900">
              <a:spcBef>
                <a:spcPts val="480"/>
              </a:spcBef>
              <a:buFont typeface="Arial" pitchFamily="34" charset="0"/>
              <a:buChar char="•"/>
              <a:tabLst>
                <a:tab pos="354965" algn="l"/>
                <a:tab pos="355600" algn="l"/>
              </a:tabLst>
              <a:defRPr/>
            </a:pPr>
            <a:r>
              <a:rPr lang="en-US" sz="2000" dirty="0"/>
              <a:t>Different printers have different printing mechanisms.</a:t>
            </a:r>
          </a:p>
          <a:p>
            <a:pPr marL="812800" lvl="1" indent="-342900">
              <a:spcBef>
                <a:spcPts val="480"/>
              </a:spcBef>
              <a:buFont typeface="Arial" pitchFamily="34" charset="0"/>
              <a:buChar char="•"/>
              <a:tabLst>
                <a:tab pos="354965" algn="l"/>
                <a:tab pos="355600" algn="l"/>
              </a:tabLst>
              <a:defRPr/>
            </a:pPr>
            <a:r>
              <a:rPr lang="en-US" sz="2000" dirty="0"/>
              <a:t>Therefore, printers are classified into two main categories depending upon their printing mechanism.</a:t>
            </a:r>
          </a:p>
          <a:p>
            <a:pPr marL="1270000" lvl="2" indent="-342900">
              <a:spcBef>
                <a:spcPts val="480"/>
              </a:spcBef>
              <a:buFont typeface="Arial" pitchFamily="34" charset="0"/>
              <a:buChar char="•"/>
              <a:tabLst>
                <a:tab pos="354965" algn="l"/>
                <a:tab pos="355600" algn="l"/>
              </a:tabLst>
              <a:defRPr/>
            </a:pPr>
            <a:r>
              <a:rPr lang="en-US" sz="2000" dirty="0"/>
              <a:t>Impact printers</a:t>
            </a:r>
          </a:p>
          <a:p>
            <a:pPr marL="1270000" lvl="2" indent="-342900">
              <a:spcBef>
                <a:spcPts val="480"/>
              </a:spcBef>
              <a:buFont typeface="Arial" pitchFamily="34" charset="0"/>
              <a:buChar char="•"/>
              <a:tabLst>
                <a:tab pos="354965" algn="l"/>
                <a:tab pos="355600" algn="l"/>
              </a:tabLst>
              <a:defRPr/>
            </a:pPr>
            <a:r>
              <a:rPr lang="en-US" sz="2000" dirty="0"/>
              <a:t>Non-Impact printers</a:t>
            </a:r>
          </a:p>
        </p:txBody>
      </p:sp>
      <p:sp>
        <p:nvSpPr>
          <p:cNvPr id="2" name="AutoShape 2" descr="HP Laser Printer 107W Price in Pakistan | Vmart.p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21804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Impact Printers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7389970" cy="3926716"/>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It is a type of printer that works by striking the direct contact of an ink ribbon with paper. </a:t>
            </a:r>
          </a:p>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These printers are typically loud but remain in use today because of their unique ability to function with multipart forms. </a:t>
            </a:r>
          </a:p>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An impact printer has mechanisms resembling those of a typewriter.</a:t>
            </a:r>
          </a:p>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Types of Impact Printers are </a:t>
            </a:r>
          </a:p>
          <a:p>
            <a:pPr marL="812800" lvl="1"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Dot-matrix printers</a:t>
            </a:r>
          </a:p>
          <a:p>
            <a:pPr marL="812800" lvl="1"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Daisy-wheel printers</a:t>
            </a:r>
          </a:p>
          <a:p>
            <a:pPr marL="812800" lvl="1"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line printers.</a:t>
            </a:r>
          </a:p>
          <a:p>
            <a:pPr marL="812800" lvl="1" indent="-342900">
              <a:spcBef>
                <a:spcPts val="480"/>
              </a:spcBef>
              <a:buFont typeface="Arial" pitchFamily="34" charset="0"/>
              <a:buChar char="•"/>
              <a:tabLst>
                <a:tab pos="354965" algn="l"/>
                <a:tab pos="355600" algn="l"/>
              </a:tabLst>
              <a:defRPr/>
            </a:pPr>
            <a:endParaRPr lang="en-US" sz="2000" dirty="0"/>
          </a:p>
        </p:txBody>
      </p:sp>
      <p:sp>
        <p:nvSpPr>
          <p:cNvPr id="2" name="AutoShape 2" descr="HP Laser Printer 107W Price in Pakistan | Vmart.p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362984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Non-Impact Printers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7389970" cy="3618939"/>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It is a type of printer that works without striking the paper. </a:t>
            </a:r>
          </a:p>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These printers are faster and produce high quality output than impact printers.</a:t>
            </a:r>
          </a:p>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They use electrostatic, inkjet and thermal technologies for printing</a:t>
            </a:r>
          </a:p>
          <a:p>
            <a:pPr marL="355600" lvl="0" indent="-342900">
              <a:spcBef>
                <a:spcPts val="480"/>
              </a:spcBef>
              <a:buFont typeface="Wingdings" pitchFamily="2" charset="2"/>
              <a:buChar char="Ø"/>
              <a:tabLst>
                <a:tab pos="354965" algn="l"/>
                <a:tab pos="355600" algn="l"/>
              </a:tabLst>
              <a:defRPr/>
            </a:pPr>
            <a:r>
              <a:rPr lang="en-US" sz="2000" dirty="0">
                <a:solidFill>
                  <a:srgbClr val="000000"/>
                </a:solidFill>
                <a:cs typeface="Arial" panose="020B0604020202020204" pitchFamily="34" charset="0"/>
              </a:rPr>
              <a:t>Types of Non-Impact Printers are </a:t>
            </a:r>
          </a:p>
          <a:p>
            <a:pPr marL="812800" lvl="1"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Laser Printers</a:t>
            </a:r>
          </a:p>
          <a:p>
            <a:pPr marL="812800" lvl="1"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Ink-Jet Printers</a:t>
            </a:r>
          </a:p>
          <a:p>
            <a:pPr marL="812800" lvl="1" indent="-342900">
              <a:spcBef>
                <a:spcPts val="480"/>
              </a:spcBef>
              <a:buFont typeface="Wingdings" panose="05000000000000000000" pitchFamily="2" charset="2"/>
              <a:buChar char="§"/>
              <a:tabLst>
                <a:tab pos="354965" algn="l"/>
                <a:tab pos="355600" algn="l"/>
              </a:tabLst>
              <a:defRPr/>
            </a:pPr>
            <a:r>
              <a:rPr lang="en-US" sz="2000" dirty="0">
                <a:solidFill>
                  <a:srgbClr val="000000"/>
                </a:solidFill>
                <a:cs typeface="Arial" panose="020B0604020202020204" pitchFamily="34" charset="0"/>
              </a:rPr>
              <a:t>Thermal Printers</a:t>
            </a:r>
          </a:p>
          <a:p>
            <a:pPr marL="812800" lvl="1" indent="-342900">
              <a:spcBef>
                <a:spcPts val="480"/>
              </a:spcBef>
              <a:buFont typeface="Arial" pitchFamily="34" charset="0"/>
              <a:buChar char="•"/>
              <a:tabLst>
                <a:tab pos="354965" algn="l"/>
                <a:tab pos="355600" algn="l"/>
              </a:tabLst>
              <a:defRPr/>
            </a:pPr>
            <a:endParaRPr lang="en-US" sz="2000" dirty="0"/>
          </a:p>
        </p:txBody>
      </p:sp>
      <p:sp>
        <p:nvSpPr>
          <p:cNvPr id="2" name="AutoShape 2" descr="HP Laser Printer 107W Price in Pakistan | Vmart.p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181701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Output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899" y="1020726"/>
            <a:ext cx="7550653" cy="3734356"/>
          </a:xfrm>
          <a:prstGeom prst="rect">
            <a:avLst/>
          </a:prstGeom>
        </p:spPr>
        <p:txBody>
          <a:bodyPr wrap="square">
            <a:spAutoFit/>
          </a:bodyPr>
          <a:lstStyle/>
          <a:p>
            <a:pPr marL="355600" lvl="0" indent="-342900">
              <a:spcBef>
                <a:spcPts val="480"/>
              </a:spcBef>
              <a:buFont typeface="Wingdings" pitchFamily="2" charset="2"/>
              <a:buChar char="Ø"/>
              <a:tabLst>
                <a:tab pos="354965" algn="l"/>
                <a:tab pos="355600" algn="l"/>
              </a:tabLst>
              <a:defRPr/>
            </a:pPr>
            <a:r>
              <a:rPr lang="en-US" sz="2000" b="1" dirty="0">
                <a:solidFill>
                  <a:srgbClr val="000000"/>
                </a:solidFill>
                <a:cs typeface="Arial" panose="020B0604020202020204" pitchFamily="34" charset="0"/>
              </a:rPr>
              <a:t>Plotters</a:t>
            </a:r>
          </a:p>
          <a:p>
            <a:pPr marL="812800" lvl="1" indent="-342900">
              <a:spcBef>
                <a:spcPts val="480"/>
              </a:spcBef>
              <a:buFont typeface="Arial" pitchFamily="34" charset="0"/>
              <a:buChar char="•"/>
              <a:tabLst>
                <a:tab pos="354965" algn="l"/>
                <a:tab pos="355600" algn="l"/>
              </a:tabLst>
              <a:defRPr/>
            </a:pPr>
            <a:r>
              <a:rPr lang="en-US" sz="2000" dirty="0"/>
              <a:t>A plotter is a computer hardware device much like a printer that is used for printing vector graphics, printing architectural drawing, graphs and charts etc. </a:t>
            </a:r>
          </a:p>
          <a:p>
            <a:pPr marL="812800" lvl="1" indent="-342900">
              <a:spcBef>
                <a:spcPts val="480"/>
              </a:spcBef>
              <a:buFont typeface="Arial" pitchFamily="34" charset="0"/>
              <a:buChar char="•"/>
              <a:tabLst>
                <a:tab pos="354965" algn="l"/>
                <a:tab pos="355600" algn="l"/>
              </a:tabLst>
              <a:defRPr/>
            </a:pPr>
            <a:r>
              <a:rPr lang="en-US" sz="2000" dirty="0"/>
              <a:t>Instead of toner, plotters use a pen, pencil, marker, or another writing tool to draw multiple, continuous lines onto paper rather than a series of dots like a traditional printer.</a:t>
            </a:r>
          </a:p>
          <a:p>
            <a:pPr marL="812800" lvl="1" indent="-342900">
              <a:spcBef>
                <a:spcPts val="480"/>
              </a:spcBef>
              <a:buFont typeface="Arial" pitchFamily="34" charset="0"/>
              <a:buChar char="•"/>
              <a:tabLst>
                <a:tab pos="354965" algn="l"/>
                <a:tab pos="355600" algn="l"/>
              </a:tabLst>
              <a:defRPr/>
            </a:pPr>
            <a:r>
              <a:rPr lang="en-US" sz="2000" spc="-10" dirty="0">
                <a:cs typeface="Verdana"/>
              </a:rPr>
              <a:t>It generate </a:t>
            </a:r>
            <a:r>
              <a:rPr lang="en-US" sz="2000" dirty="0">
                <a:cs typeface="Verdana"/>
              </a:rPr>
              <a:t>high-precision, </a:t>
            </a:r>
            <a:r>
              <a:rPr lang="en-US" sz="2000" spc="-10" dirty="0">
                <a:cs typeface="Verdana"/>
              </a:rPr>
              <a:t>hard-copy </a:t>
            </a:r>
            <a:r>
              <a:rPr lang="en-US" sz="2000" spc="5" dirty="0">
                <a:cs typeface="Verdana"/>
              </a:rPr>
              <a:t>graphic  </a:t>
            </a:r>
            <a:r>
              <a:rPr lang="en-US" sz="2000" dirty="0">
                <a:cs typeface="Verdana"/>
              </a:rPr>
              <a:t>output </a:t>
            </a:r>
            <a:r>
              <a:rPr lang="en-US" sz="2000" spc="-10" dirty="0">
                <a:cs typeface="Verdana"/>
              </a:rPr>
              <a:t>of </a:t>
            </a:r>
            <a:r>
              <a:rPr lang="en-US" sz="2000" dirty="0">
                <a:cs typeface="Verdana"/>
              </a:rPr>
              <a:t>widely </a:t>
            </a:r>
            <a:r>
              <a:rPr lang="en-US" sz="2000" spc="-5" dirty="0">
                <a:cs typeface="Verdana"/>
              </a:rPr>
              <a:t>varying</a:t>
            </a:r>
            <a:r>
              <a:rPr lang="en-US" sz="2000" spc="-20" dirty="0">
                <a:cs typeface="Verdana"/>
              </a:rPr>
              <a:t> </a:t>
            </a:r>
            <a:r>
              <a:rPr lang="en-US" sz="2000" spc="-5" dirty="0">
                <a:cs typeface="Verdana"/>
              </a:rPr>
              <a:t>sizes</a:t>
            </a:r>
            <a:endParaRPr lang="en-US" sz="2000" dirty="0"/>
          </a:p>
          <a:p>
            <a:pPr marL="812800" lvl="1" indent="-342900">
              <a:spcBef>
                <a:spcPts val="480"/>
              </a:spcBef>
              <a:buFont typeface="Arial" pitchFamily="34" charset="0"/>
              <a:buChar char="•"/>
              <a:tabLst>
                <a:tab pos="354965" algn="l"/>
                <a:tab pos="355600" algn="l"/>
              </a:tabLst>
              <a:defRPr/>
            </a:pPr>
            <a:r>
              <a:rPr lang="en-US" sz="2000" dirty="0"/>
              <a:t>There are two main types of plotters – drum and flatbed plotters.</a:t>
            </a:r>
            <a:endParaRPr lang="en-US" sz="2000" b="1" dirty="0">
              <a:solidFill>
                <a:srgbClr val="000000"/>
              </a:solidFill>
              <a:cs typeface="Arial" panose="020B0604020202020204" pitchFamily="34" charset="0"/>
            </a:endParaRPr>
          </a:p>
        </p:txBody>
      </p:sp>
      <p:sp>
        <p:nvSpPr>
          <p:cNvPr id="2" name="AutoShape 2" descr="HP Laser Printer 107W Price in Pakistan | Vmart.p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393572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405" y="63463"/>
            <a:ext cx="20478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Types of Plotters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228560" y="1000540"/>
            <a:ext cx="8109380" cy="4272965"/>
          </a:xfrm>
          <a:prstGeom prst="rect">
            <a:avLst/>
          </a:prstGeom>
        </p:spPr>
        <p:txBody>
          <a:bodyPr wrap="square">
            <a:spAutoFit/>
          </a:bodyPr>
          <a:lstStyle/>
          <a:p>
            <a:pPr marL="133985" marR="5080">
              <a:tabLst>
                <a:tab pos="685800" algn="l"/>
                <a:tab pos="927100" algn="l"/>
              </a:tabLst>
            </a:pPr>
            <a:r>
              <a:rPr lang="en-US" sz="2000" b="1" i="1" spc="-5" dirty="0">
                <a:cs typeface="Verdana"/>
              </a:rPr>
              <a:t>Drum Plotter</a:t>
            </a:r>
          </a:p>
          <a:p>
            <a:pPr marL="476885" marR="5080" indent="-342900">
              <a:buFont typeface="Arial" pitchFamily="34" charset="0"/>
              <a:buChar char="•"/>
              <a:tabLst>
                <a:tab pos="685800" algn="l"/>
                <a:tab pos="927100" algn="l"/>
              </a:tabLst>
            </a:pPr>
            <a:r>
              <a:rPr lang="en-US" sz="2000" i="1" spc="-5" dirty="0">
                <a:cs typeface="Verdana"/>
              </a:rPr>
              <a:t>Drum plotter</a:t>
            </a:r>
            <a:r>
              <a:rPr lang="en-US" sz="2000" spc="-5" dirty="0">
                <a:cs typeface="Verdana"/>
              </a:rPr>
              <a:t>, </a:t>
            </a:r>
            <a:r>
              <a:rPr lang="en-US" sz="2000" spc="10" dirty="0">
                <a:cs typeface="Verdana"/>
              </a:rPr>
              <a:t>is also known as roller plotter.</a:t>
            </a:r>
          </a:p>
          <a:p>
            <a:pPr marL="476885" marR="5080" indent="-342900">
              <a:buFont typeface="Arial" pitchFamily="34" charset="0"/>
              <a:buChar char="•"/>
              <a:tabLst>
                <a:tab pos="685800" algn="l"/>
                <a:tab pos="927100" algn="l"/>
              </a:tabLst>
            </a:pPr>
            <a:r>
              <a:rPr lang="en-US" sz="2000" dirty="0">
                <a:solidFill>
                  <a:srgbClr val="000000"/>
                </a:solidFill>
                <a:cs typeface="Arial" panose="020B0604020202020204" pitchFamily="34" charset="0"/>
              </a:rPr>
              <a:t>It consists of a drum or roller on which a paper is placed.</a:t>
            </a:r>
          </a:p>
          <a:p>
            <a:pPr marL="476885" marR="5080" indent="-342900">
              <a:buFont typeface="Arial" pitchFamily="34" charset="0"/>
              <a:buChar char="•"/>
              <a:tabLst>
                <a:tab pos="685800" algn="l"/>
                <a:tab pos="927100" algn="l"/>
              </a:tabLst>
            </a:pPr>
            <a:r>
              <a:rPr lang="en-US" sz="2000" dirty="0">
                <a:solidFill>
                  <a:srgbClr val="000000"/>
                </a:solidFill>
                <a:cs typeface="Arial" panose="020B0604020202020204" pitchFamily="34" charset="0"/>
              </a:rPr>
              <a:t>The length of plot size may be very large.</a:t>
            </a:r>
          </a:p>
          <a:p>
            <a:pPr marL="476885" marR="5080" indent="-342900">
              <a:buFont typeface="Arial" pitchFamily="34" charset="0"/>
              <a:buChar char="•"/>
              <a:tabLst>
                <a:tab pos="685800" algn="l"/>
                <a:tab pos="927100" algn="l"/>
              </a:tabLst>
            </a:pPr>
            <a:r>
              <a:rPr lang="en-US" sz="2000" dirty="0">
                <a:solidFill>
                  <a:srgbClr val="000000"/>
                </a:solidFill>
                <a:cs typeface="Arial" panose="020B0604020202020204" pitchFamily="34" charset="0"/>
              </a:rPr>
              <a:t>It also consists of mechanical device known as robotic drawing arm that holds a set of pens or pencils.</a:t>
            </a:r>
          </a:p>
          <a:p>
            <a:pPr marL="476885" marR="5080" indent="-342900">
              <a:buFont typeface="Arial" pitchFamily="34" charset="0"/>
              <a:buChar char="•"/>
              <a:tabLst>
                <a:tab pos="685800" algn="l"/>
                <a:tab pos="927100" algn="l"/>
              </a:tabLst>
            </a:pPr>
            <a:r>
              <a:rPr lang="en-US" sz="2000" dirty="0">
                <a:solidFill>
                  <a:srgbClr val="000000"/>
                </a:solidFill>
                <a:cs typeface="Arial" panose="020B0604020202020204" pitchFamily="34" charset="0"/>
              </a:rPr>
              <a:t>The drum rotates back and forth to draw (or print) the graph on the paper.</a:t>
            </a:r>
          </a:p>
          <a:p>
            <a:pPr marL="476885" marR="5080" indent="-342900">
              <a:buFont typeface="Arial" pitchFamily="34" charset="0"/>
              <a:buChar char="•"/>
              <a:tabLst>
                <a:tab pos="685800" algn="l"/>
                <a:tab pos="927100" algn="l"/>
              </a:tabLst>
            </a:pPr>
            <a:r>
              <a:rPr lang="en-US" sz="2000" dirty="0">
                <a:solidFill>
                  <a:srgbClr val="000000"/>
                </a:solidFill>
                <a:cs typeface="Arial" panose="020B0604020202020204" pitchFamily="34" charset="0"/>
              </a:rPr>
              <a:t>The robotic drawing arm also moves side to side as the paper is rolled back and forth through the roller.</a:t>
            </a:r>
          </a:p>
          <a:p>
            <a:pPr marL="476885" marR="5080" indent="-342900">
              <a:buFont typeface="Arial" pitchFamily="34" charset="0"/>
              <a:buChar char="•"/>
              <a:tabLst>
                <a:tab pos="685800" algn="l"/>
                <a:tab pos="927100" algn="l"/>
              </a:tabLst>
            </a:pPr>
            <a:r>
              <a:rPr lang="en-US" sz="2000" dirty="0">
                <a:solidFill>
                  <a:srgbClr val="000000"/>
                </a:solidFill>
                <a:cs typeface="Arial" panose="020B0604020202020204" pitchFamily="34" charset="0"/>
              </a:rPr>
              <a:t>It is used to produce continuous output such as to record earthquake readings.</a:t>
            </a:r>
          </a:p>
          <a:p>
            <a:pPr marL="476885" marR="5080" indent="-342900">
              <a:spcBef>
                <a:spcPts val="1440"/>
              </a:spcBef>
              <a:buFont typeface="Arial" pitchFamily="34" charset="0"/>
              <a:buChar char="•"/>
              <a:tabLst>
                <a:tab pos="685800" algn="l"/>
                <a:tab pos="927100" algn="l"/>
              </a:tabLst>
            </a:pPr>
            <a:endParaRPr lang="en-US" sz="2000" dirty="0">
              <a:solidFill>
                <a:srgbClr val="000000"/>
              </a:solidFill>
              <a:cs typeface="Arial" panose="020B0604020202020204" pitchFamily="34" charset="0"/>
            </a:endParaRPr>
          </a:p>
        </p:txBody>
      </p:sp>
      <p:sp>
        <p:nvSpPr>
          <p:cNvPr id="2" name="AutoShape 2" descr="HP Laser Printer 107W Price in Pakistan | Vmart.p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01962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Types of Plotters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899" y="1020726"/>
            <a:ext cx="8099351" cy="4580741"/>
          </a:xfrm>
          <a:prstGeom prst="rect">
            <a:avLst/>
          </a:prstGeom>
        </p:spPr>
        <p:txBody>
          <a:bodyPr wrap="square">
            <a:spAutoFit/>
          </a:bodyPr>
          <a:lstStyle/>
          <a:p>
            <a:pPr marL="12700">
              <a:lnSpc>
                <a:spcPct val="100000"/>
              </a:lnSpc>
              <a:spcBef>
                <a:spcPts val="1415"/>
              </a:spcBef>
              <a:buClr>
                <a:schemeClr val="tx1"/>
              </a:buClr>
              <a:tabLst>
                <a:tab pos="241300" algn="l"/>
              </a:tabLst>
            </a:pPr>
            <a:r>
              <a:rPr lang="en-US" sz="2000" b="1" spc="-10" dirty="0">
                <a:cs typeface="Verdana"/>
              </a:rPr>
              <a:t>Flatbed Plotter</a:t>
            </a:r>
            <a:endParaRPr lang="en-US" sz="2000" b="1" dirty="0">
              <a:cs typeface="Verdana"/>
            </a:endParaRPr>
          </a:p>
          <a:p>
            <a:pPr marL="476885" marR="64135" indent="-342900">
              <a:buFont typeface="Arial" pitchFamily="34" charset="0"/>
              <a:buChar char="•"/>
              <a:tabLst>
                <a:tab pos="926465" algn="l"/>
                <a:tab pos="927100" algn="l"/>
              </a:tabLst>
            </a:pPr>
            <a:r>
              <a:rPr lang="en-US" sz="2000" i="1" spc="-5" dirty="0">
                <a:cs typeface="Verdana"/>
              </a:rPr>
              <a:t>Flatbed plotter</a:t>
            </a:r>
            <a:r>
              <a:rPr lang="en-US" sz="2000" spc="-5" dirty="0">
                <a:cs typeface="Verdana"/>
              </a:rPr>
              <a:t>, is also known as table plotter</a:t>
            </a:r>
          </a:p>
          <a:p>
            <a:pPr marL="476885" marR="64135" indent="-342900">
              <a:buFont typeface="Arial" pitchFamily="34" charset="0"/>
              <a:buChar char="•"/>
              <a:tabLst>
                <a:tab pos="926465" algn="l"/>
                <a:tab pos="927100" algn="l"/>
              </a:tabLst>
            </a:pPr>
            <a:r>
              <a:rPr lang="en-US" sz="2000" spc="-5" dirty="0">
                <a:cs typeface="Verdana"/>
              </a:rPr>
              <a:t>It plots on paper that is lying flat on a table like surface.</a:t>
            </a:r>
          </a:p>
          <a:p>
            <a:pPr marL="476885" marR="64135" indent="-342900">
              <a:buFont typeface="Arial" pitchFamily="34" charset="0"/>
              <a:buChar char="•"/>
              <a:tabLst>
                <a:tab pos="926465" algn="l"/>
                <a:tab pos="927100" algn="l"/>
              </a:tabLst>
            </a:pPr>
            <a:r>
              <a:rPr lang="en-US" sz="2000" spc="-5" dirty="0">
                <a:cs typeface="Verdana"/>
              </a:rPr>
              <a:t>Typically, the plot size is equal to the area of a bed and varies according to requirement.</a:t>
            </a:r>
          </a:p>
          <a:p>
            <a:pPr marL="476885" marR="64135" indent="-342900">
              <a:buFont typeface="Arial" pitchFamily="34" charset="0"/>
              <a:buChar char="•"/>
              <a:tabLst>
                <a:tab pos="926465" algn="l"/>
                <a:tab pos="927100" algn="l"/>
              </a:tabLst>
            </a:pPr>
            <a:r>
              <a:rPr lang="en-US" sz="2000" spc="-5" dirty="0">
                <a:cs typeface="Verdana"/>
              </a:rPr>
              <a:t>It uses two robotic drawing arms, each of which holds a set of pens.</a:t>
            </a:r>
          </a:p>
          <a:p>
            <a:pPr marL="476885" marR="64135" indent="-342900">
              <a:buFont typeface="Arial" pitchFamily="34" charset="0"/>
              <a:buChar char="•"/>
              <a:tabLst>
                <a:tab pos="926465" algn="l"/>
                <a:tab pos="927100" algn="l"/>
              </a:tabLst>
            </a:pPr>
            <a:r>
              <a:rPr lang="en-US" sz="2000" spc="-5" dirty="0">
                <a:cs typeface="Verdana"/>
              </a:rPr>
              <a:t>Most of the flatbed plotters have one to four pens of different colors that move across the paper to draw charts or graphs on the paper.</a:t>
            </a:r>
          </a:p>
          <a:p>
            <a:pPr marL="476885" marR="64135" indent="-342900">
              <a:buFont typeface="Arial" pitchFamily="34" charset="0"/>
              <a:buChar char="•"/>
              <a:tabLst>
                <a:tab pos="926465" algn="l"/>
                <a:tab pos="927100" algn="l"/>
              </a:tabLst>
            </a:pPr>
            <a:r>
              <a:rPr lang="en-US" sz="2000" spc="-5" dirty="0">
                <a:cs typeface="Verdana"/>
              </a:rPr>
              <a:t>The movement of these pens is controlled by the computer system.</a:t>
            </a:r>
          </a:p>
          <a:p>
            <a:pPr marL="476885" marR="64135" indent="-342900">
              <a:buFont typeface="Arial" pitchFamily="34" charset="0"/>
              <a:buChar char="•"/>
              <a:tabLst>
                <a:tab pos="926465" algn="l"/>
                <a:tab pos="927100" algn="l"/>
              </a:tabLst>
            </a:pPr>
            <a:r>
              <a:rPr lang="en-US" sz="2000" spc="-5" dirty="0">
                <a:cs typeface="Verdana"/>
              </a:rPr>
              <a:t>Flatbed plotters are used in the design of cars, ships, aircrafts, buildings, highways, etc.</a:t>
            </a:r>
          </a:p>
          <a:p>
            <a:pPr marL="476885" marR="64135" indent="-342900">
              <a:buFont typeface="Arial" pitchFamily="34" charset="0"/>
              <a:buChar char="•"/>
              <a:tabLst>
                <a:tab pos="926465" algn="l"/>
                <a:tab pos="927100" algn="l"/>
              </a:tabLst>
            </a:pPr>
            <a:r>
              <a:rPr lang="en-US" sz="2000" spc="-5" dirty="0">
                <a:cs typeface="Verdana"/>
              </a:rPr>
              <a:t>It is slower in printing as large and complicated drawings take several hours to print.</a:t>
            </a:r>
          </a:p>
          <a:p>
            <a:pPr marL="476885" marR="64135" indent="-342900">
              <a:spcBef>
                <a:spcPts val="1440"/>
              </a:spcBef>
              <a:buFont typeface="Arial" pitchFamily="34" charset="0"/>
              <a:buChar char="•"/>
              <a:tabLst>
                <a:tab pos="926465" algn="l"/>
                <a:tab pos="927100" algn="l"/>
              </a:tabLst>
            </a:pPr>
            <a:endParaRPr lang="en-US" sz="2000" b="1" dirty="0">
              <a:solidFill>
                <a:srgbClr val="000000"/>
              </a:solidFill>
              <a:cs typeface="Arial" panose="020B0604020202020204" pitchFamily="34" charset="0"/>
            </a:endParaRPr>
          </a:p>
        </p:txBody>
      </p:sp>
      <p:sp>
        <p:nvSpPr>
          <p:cNvPr id="2" name="AutoShape 2" descr="HP Laser Printer 107W Price in Pakistan | Vmart.p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5245" b="13131"/>
          <a:stretch/>
        </p:blipFill>
        <p:spPr bwMode="auto">
          <a:xfrm>
            <a:off x="6661179" y="0"/>
            <a:ext cx="2482821" cy="177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17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Role of I/O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00" y="1352087"/>
            <a:ext cx="8050387" cy="2232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863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8309" y="2278380"/>
            <a:ext cx="5915025" cy="767277"/>
          </a:xfrm>
        </p:spPr>
        <p:txBody>
          <a:bodyPr>
            <a:noAutofit/>
          </a:bodyPr>
          <a:lstStyle/>
          <a:p>
            <a:pPr marL="0" indent="0" algn="ctr">
              <a:buNone/>
            </a:pPr>
            <a:r>
              <a:rPr lang="en-US" sz="6600" dirty="0">
                <a:latin typeface="Brush Script MT" panose="03060802040406070304" pitchFamily="66" charset="0"/>
              </a:rPr>
              <a:t>Lecture End</a:t>
            </a:r>
          </a:p>
        </p:txBody>
      </p:sp>
    </p:spTree>
    <p:extLst>
      <p:ext uri="{BB962C8B-B14F-4D97-AF65-F5344CB8AC3E}">
        <p14:creationId xmlns:p14="http://schemas.microsoft.com/office/powerpoint/2010/main" val="344303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Input and Input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7" name="Rectangle 6"/>
          <p:cNvSpPr/>
          <p:nvPr/>
        </p:nvSpPr>
        <p:spPr>
          <a:xfrm>
            <a:off x="552551" y="1260452"/>
            <a:ext cx="7551506" cy="2862322"/>
          </a:xfrm>
          <a:prstGeom prst="rect">
            <a:avLst/>
          </a:prstGeom>
        </p:spPr>
        <p:txBody>
          <a:bodyPr wrap="square">
            <a:spAutoFit/>
          </a:bodyPr>
          <a:lstStyle/>
          <a:p>
            <a:pPr marL="342900" indent="-342900">
              <a:buFont typeface="Arial" pitchFamily="34" charset="0"/>
              <a:buChar char="•"/>
            </a:pPr>
            <a:r>
              <a:rPr lang="en-US" sz="2000" dirty="0"/>
              <a:t>Anything given to the computer is called input.</a:t>
            </a:r>
          </a:p>
          <a:p>
            <a:pPr marL="342900" indent="-342900">
              <a:buFont typeface="Arial" pitchFamily="34" charset="0"/>
              <a:buChar char="•"/>
            </a:pPr>
            <a:r>
              <a:rPr lang="en-US" sz="2000" dirty="0"/>
              <a:t>The data and instructions are given to the computer as input</a:t>
            </a:r>
          </a:p>
          <a:p>
            <a:pPr marL="342900" indent="-342900">
              <a:buFont typeface="Arial" pitchFamily="34" charset="0"/>
              <a:buChar char="•"/>
            </a:pPr>
            <a:r>
              <a:rPr lang="en-US" sz="2000" dirty="0"/>
              <a:t>The input into the computer can be entered</a:t>
            </a:r>
          </a:p>
          <a:p>
            <a:pPr marL="800100" lvl="1" indent="-342900">
              <a:buFont typeface="Arial" pitchFamily="34" charset="0"/>
              <a:buChar char="•"/>
            </a:pPr>
            <a:r>
              <a:rPr lang="en-US" sz="2000" dirty="0"/>
              <a:t>Through keyboard</a:t>
            </a:r>
          </a:p>
          <a:p>
            <a:pPr marL="800100" lvl="1" indent="-342900">
              <a:buFont typeface="Arial" pitchFamily="34" charset="0"/>
              <a:buChar char="•"/>
            </a:pPr>
            <a:r>
              <a:rPr lang="en-US" sz="2000" dirty="0"/>
              <a:t>By selecting icons on the screen using mouse</a:t>
            </a:r>
          </a:p>
          <a:p>
            <a:pPr marL="800100" lvl="1" indent="-342900">
              <a:buFont typeface="Arial" pitchFamily="34" charset="0"/>
              <a:buChar char="•"/>
            </a:pPr>
            <a:r>
              <a:rPr lang="en-US" sz="2000" dirty="0"/>
              <a:t>By pressing finger on touch screen</a:t>
            </a:r>
          </a:p>
          <a:p>
            <a:pPr marL="800100" lvl="1" indent="-342900">
              <a:buFont typeface="Arial" pitchFamily="34" charset="0"/>
              <a:buChar char="•"/>
            </a:pPr>
            <a:r>
              <a:rPr lang="en-US" sz="2000" dirty="0"/>
              <a:t>By speaking into a microphone</a:t>
            </a:r>
          </a:p>
          <a:p>
            <a:pPr marL="800100" lvl="1" indent="-342900">
              <a:buFont typeface="Arial" pitchFamily="34" charset="0"/>
              <a:buChar char="•"/>
            </a:pPr>
            <a:r>
              <a:rPr lang="en-US" sz="2000" dirty="0"/>
              <a:t>By sending image through digital camera</a:t>
            </a:r>
          </a:p>
          <a:p>
            <a:pPr marL="800100" lvl="1" indent="-342900">
              <a:buFont typeface="Arial" pitchFamily="34" charset="0"/>
              <a:buChar char="•"/>
            </a:pPr>
            <a:r>
              <a:rPr lang="en-US" sz="2000" dirty="0"/>
              <a:t>By scanning data printed on paper through scanner etc.</a:t>
            </a:r>
          </a:p>
        </p:txBody>
      </p:sp>
    </p:spTree>
    <p:extLst>
      <p:ext uri="{BB962C8B-B14F-4D97-AF65-F5344CB8AC3E}">
        <p14:creationId xmlns:p14="http://schemas.microsoft.com/office/powerpoint/2010/main" val="73234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309155"/>
            <a:ext cx="7886700" cy="595177"/>
          </a:xfrm>
        </p:spPr>
        <p:txBody>
          <a:bodyPr>
            <a:noAutofit/>
          </a:bodyPr>
          <a:lstStyle/>
          <a:p>
            <a:pPr marL="114300" indent="0">
              <a:buNone/>
            </a:pPr>
            <a:r>
              <a:rPr lang="en-US" sz="3200" b="1" dirty="0"/>
              <a:t>Input and Input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7" name="Rectangle 6"/>
          <p:cNvSpPr/>
          <p:nvPr/>
        </p:nvSpPr>
        <p:spPr>
          <a:xfrm>
            <a:off x="552551" y="1383114"/>
            <a:ext cx="7551506" cy="1631216"/>
          </a:xfrm>
          <a:prstGeom prst="rect">
            <a:avLst/>
          </a:prstGeom>
        </p:spPr>
        <p:txBody>
          <a:bodyPr wrap="square">
            <a:spAutoFit/>
          </a:bodyPr>
          <a:lstStyle/>
          <a:p>
            <a:pPr marL="342900" indent="-342900">
              <a:buFont typeface="Arial" pitchFamily="34" charset="0"/>
              <a:buChar char="•"/>
            </a:pPr>
            <a:r>
              <a:rPr lang="en-US" sz="2000" dirty="0"/>
              <a:t>The devices that are used to enter data and instructions into the computer are called input devices.</a:t>
            </a:r>
          </a:p>
          <a:p>
            <a:pPr marL="342900" indent="-342900">
              <a:buFont typeface="Arial" pitchFamily="34" charset="0"/>
              <a:buChar char="•"/>
            </a:pPr>
            <a:r>
              <a:rPr lang="en-US" sz="2000" dirty="0"/>
              <a:t>The input devices are hardware component. It takes input (data or instructions) from user and converts it into a form that is understandable by the computer.</a:t>
            </a:r>
          </a:p>
        </p:txBody>
      </p:sp>
    </p:spTree>
    <p:extLst>
      <p:ext uri="{BB962C8B-B14F-4D97-AF65-F5344CB8AC3E}">
        <p14:creationId xmlns:p14="http://schemas.microsoft.com/office/powerpoint/2010/main" val="91428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Input Devices</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6518100" cy="3221395"/>
          </a:xfrm>
          <a:prstGeom prst="rect">
            <a:avLst/>
          </a:prstGeom>
        </p:spPr>
        <p:txBody>
          <a:bodyPr wrap="square">
            <a:spAutoFit/>
          </a:bodyPr>
          <a:lstStyle/>
          <a:p>
            <a:pPr marL="355600" lvl="0" indent="-342900">
              <a:spcBef>
                <a:spcPts val="480"/>
              </a:spcBef>
              <a:buFontTx/>
              <a:buChar char="•"/>
              <a:tabLst>
                <a:tab pos="354965" algn="l"/>
                <a:tab pos="355600" algn="l"/>
              </a:tabLst>
              <a:defRPr/>
            </a:pPr>
            <a:r>
              <a:rPr lang="en-GB" sz="2000" b="1" dirty="0">
                <a:solidFill>
                  <a:srgbClr val="000000"/>
                </a:solidFill>
                <a:cs typeface="Arial" panose="020B0604020202020204" pitchFamily="34" charset="0"/>
              </a:rPr>
              <a:t>Keyboard</a:t>
            </a:r>
          </a:p>
          <a:p>
            <a:pPr marL="355600" lvl="0" indent="-342900">
              <a:spcBef>
                <a:spcPts val="390"/>
              </a:spcBef>
              <a:buFontTx/>
              <a:buChar char="•"/>
              <a:tabLst>
                <a:tab pos="354965" algn="l"/>
                <a:tab pos="355600" algn="l"/>
              </a:tabLst>
              <a:defRPr/>
            </a:pPr>
            <a:r>
              <a:rPr lang="en-GB" sz="2000" b="1" spc="-5" dirty="0">
                <a:solidFill>
                  <a:srgbClr val="000000"/>
                </a:solidFill>
                <a:cs typeface="Arial" panose="020B0604020202020204" pitchFamily="34" charset="0"/>
              </a:rPr>
              <a:t>Point </a:t>
            </a:r>
            <a:r>
              <a:rPr lang="en-GB" sz="2000" b="1" dirty="0">
                <a:solidFill>
                  <a:srgbClr val="000000"/>
                </a:solidFill>
                <a:cs typeface="Arial" panose="020B0604020202020204" pitchFamily="34" charset="0"/>
              </a:rPr>
              <a:t>&amp; </a:t>
            </a:r>
            <a:r>
              <a:rPr lang="en-GB" sz="2000" b="1" spc="-5" dirty="0">
                <a:solidFill>
                  <a:srgbClr val="000000"/>
                </a:solidFill>
                <a:cs typeface="Arial" panose="020B0604020202020204" pitchFamily="34" charset="0"/>
              </a:rPr>
              <a:t>Draw</a:t>
            </a:r>
            <a:r>
              <a:rPr lang="en-GB" sz="2000" b="1" spc="-40" dirty="0">
                <a:solidFill>
                  <a:srgbClr val="000000"/>
                </a:solidFill>
                <a:cs typeface="Arial" panose="020B0604020202020204" pitchFamily="34" charset="0"/>
              </a:rPr>
              <a:t> </a:t>
            </a:r>
            <a:r>
              <a:rPr lang="en-GB" sz="2000" b="1" dirty="0">
                <a:solidFill>
                  <a:srgbClr val="000000"/>
                </a:solidFill>
                <a:cs typeface="Arial" panose="020B0604020202020204" pitchFamily="34" charset="0"/>
              </a:rPr>
              <a:t>devices</a:t>
            </a:r>
          </a:p>
          <a:p>
            <a:pPr marL="756285" lvl="1" indent="-286385">
              <a:spcBef>
                <a:spcPts val="325"/>
              </a:spcBef>
              <a:buFontTx/>
              <a:buChar char="–"/>
              <a:tabLst>
                <a:tab pos="756920" algn="l"/>
              </a:tabLst>
              <a:defRPr/>
            </a:pPr>
            <a:r>
              <a:rPr lang="en-GB" sz="2000" spc="-5" dirty="0">
                <a:solidFill>
                  <a:srgbClr val="000000"/>
                </a:solidFill>
                <a:cs typeface="Arial" panose="020B0604020202020204" pitchFamily="34" charset="0"/>
              </a:rPr>
              <a:t>Mouse, Trackball,</a:t>
            </a:r>
            <a:r>
              <a:rPr lang="en-GB" sz="2000" spc="-30" dirty="0">
                <a:solidFill>
                  <a:srgbClr val="000000"/>
                </a:solidFill>
                <a:cs typeface="Arial" panose="020B0604020202020204" pitchFamily="34" charset="0"/>
              </a:rPr>
              <a:t> </a:t>
            </a:r>
            <a:r>
              <a:rPr lang="en-GB" sz="2000" spc="-5" dirty="0">
                <a:solidFill>
                  <a:srgbClr val="000000"/>
                </a:solidFill>
                <a:cs typeface="Arial" panose="020B0604020202020204" pitchFamily="34" charset="0"/>
              </a:rPr>
              <a:t>Joystick,</a:t>
            </a:r>
            <a:r>
              <a:rPr lang="en-US" sz="2000" dirty="0">
                <a:solidFill>
                  <a:srgbClr val="333333"/>
                </a:solidFill>
                <a:latin typeface="Verdana"/>
                <a:cs typeface="Verdana"/>
              </a:rPr>
              <a:t> </a:t>
            </a:r>
            <a:r>
              <a:rPr lang="en-US" sz="2000" dirty="0">
                <a:cs typeface="Verdana"/>
              </a:rPr>
              <a:t>light </a:t>
            </a:r>
            <a:r>
              <a:rPr lang="en-US" sz="2000" spc="-5" dirty="0">
                <a:cs typeface="Verdana"/>
              </a:rPr>
              <a:t>pen, </a:t>
            </a:r>
          </a:p>
          <a:p>
            <a:pPr marL="756285" lvl="1" indent="-286385">
              <a:spcBef>
                <a:spcPts val="325"/>
              </a:spcBef>
              <a:buFontTx/>
              <a:buChar char="–"/>
              <a:tabLst>
                <a:tab pos="756920" algn="l"/>
              </a:tabLst>
              <a:defRPr/>
            </a:pPr>
            <a:r>
              <a:rPr lang="en-US" sz="2000" spc="-5" dirty="0">
                <a:cs typeface="Verdana"/>
              </a:rPr>
              <a:t>and </a:t>
            </a:r>
            <a:r>
              <a:rPr lang="en-US" sz="2000" spc="-10" dirty="0">
                <a:cs typeface="Verdana"/>
              </a:rPr>
              <a:t>touch</a:t>
            </a:r>
            <a:r>
              <a:rPr lang="en-US" sz="2000" spc="-25" dirty="0">
                <a:cs typeface="Verdana"/>
              </a:rPr>
              <a:t> </a:t>
            </a:r>
            <a:r>
              <a:rPr lang="en-US" sz="2000" spc="-15" dirty="0">
                <a:cs typeface="Verdana"/>
              </a:rPr>
              <a:t>screen</a:t>
            </a:r>
            <a:endParaRPr lang="en-GB" sz="2000" dirty="0">
              <a:cs typeface="Arial" panose="020B0604020202020204" pitchFamily="34" charset="0"/>
            </a:endParaRPr>
          </a:p>
          <a:p>
            <a:pPr marL="355600" lvl="0" indent="-342900">
              <a:spcBef>
                <a:spcPts val="395"/>
              </a:spcBef>
              <a:buFontTx/>
              <a:buChar char="•"/>
              <a:tabLst>
                <a:tab pos="354965" algn="l"/>
                <a:tab pos="355600" algn="l"/>
              </a:tabLst>
              <a:defRPr/>
            </a:pPr>
            <a:r>
              <a:rPr lang="en-GB" sz="2000" b="1" dirty="0">
                <a:solidFill>
                  <a:srgbClr val="000000"/>
                </a:solidFill>
                <a:cs typeface="Arial" panose="020B0604020202020204" pitchFamily="34" charset="0"/>
              </a:rPr>
              <a:t>Data </a:t>
            </a:r>
            <a:r>
              <a:rPr lang="en-GB" sz="2000" b="1" spc="-5" dirty="0">
                <a:solidFill>
                  <a:srgbClr val="000000"/>
                </a:solidFill>
                <a:cs typeface="Arial" panose="020B0604020202020204" pitchFamily="34" charset="0"/>
              </a:rPr>
              <a:t>Scanning</a:t>
            </a:r>
            <a:r>
              <a:rPr lang="en-GB" sz="2000" b="1" spc="-55" dirty="0">
                <a:solidFill>
                  <a:srgbClr val="000000"/>
                </a:solidFill>
                <a:cs typeface="Arial" panose="020B0604020202020204" pitchFamily="34" charset="0"/>
              </a:rPr>
              <a:t> </a:t>
            </a:r>
            <a:r>
              <a:rPr lang="en-GB" sz="2000" b="1" dirty="0">
                <a:solidFill>
                  <a:srgbClr val="000000"/>
                </a:solidFill>
                <a:cs typeface="Arial" panose="020B0604020202020204" pitchFamily="34" charset="0"/>
              </a:rPr>
              <a:t>Devices</a:t>
            </a:r>
          </a:p>
          <a:p>
            <a:pPr marL="756285" lvl="1" indent="-286385">
              <a:spcBef>
                <a:spcPts val="330"/>
              </a:spcBef>
              <a:buFontTx/>
              <a:buChar char="–"/>
              <a:tabLst>
                <a:tab pos="756920" algn="l"/>
              </a:tabLst>
              <a:defRPr/>
            </a:pPr>
            <a:r>
              <a:rPr lang="en-GB" sz="2000" spc="-5" dirty="0">
                <a:solidFill>
                  <a:srgbClr val="000000"/>
                </a:solidFill>
                <a:cs typeface="Arial" panose="020B0604020202020204" pitchFamily="34" charset="0"/>
              </a:rPr>
              <a:t>Image Scanner, OCR, Barcode reader,</a:t>
            </a:r>
            <a:r>
              <a:rPr lang="en-GB" sz="2000" dirty="0">
                <a:solidFill>
                  <a:srgbClr val="000000"/>
                </a:solidFill>
                <a:cs typeface="Arial" panose="020B0604020202020204" pitchFamily="34" charset="0"/>
              </a:rPr>
              <a:t> </a:t>
            </a:r>
            <a:r>
              <a:rPr lang="en-GB" sz="2000" spc="-5" dirty="0">
                <a:solidFill>
                  <a:srgbClr val="000000"/>
                </a:solidFill>
                <a:cs typeface="Arial" panose="020B0604020202020204" pitchFamily="34" charset="0"/>
              </a:rPr>
              <a:t>MICR</a:t>
            </a:r>
            <a:endParaRPr lang="en-GB" sz="2000" dirty="0">
              <a:solidFill>
                <a:srgbClr val="000000"/>
              </a:solidFill>
              <a:cs typeface="Arial" panose="020B0604020202020204" pitchFamily="34" charset="0"/>
            </a:endParaRPr>
          </a:p>
          <a:p>
            <a:pPr marL="355600" lvl="0" indent="-342900">
              <a:spcBef>
                <a:spcPts val="390"/>
              </a:spcBef>
              <a:buFontTx/>
              <a:buChar char="•"/>
              <a:tabLst>
                <a:tab pos="354965" algn="l"/>
                <a:tab pos="355600" algn="l"/>
              </a:tabLst>
              <a:defRPr/>
            </a:pPr>
            <a:r>
              <a:rPr lang="en-GB" sz="2000" b="1" spc="-5" dirty="0">
                <a:solidFill>
                  <a:srgbClr val="000000"/>
                </a:solidFill>
                <a:cs typeface="Arial" panose="020B0604020202020204" pitchFamily="34" charset="0"/>
              </a:rPr>
              <a:t>Digitizer</a:t>
            </a:r>
            <a:endParaRPr lang="en-GB" sz="2000" b="1" dirty="0">
              <a:solidFill>
                <a:srgbClr val="000000"/>
              </a:solidFill>
              <a:cs typeface="Arial" panose="020B0604020202020204" pitchFamily="34" charset="0"/>
            </a:endParaRPr>
          </a:p>
          <a:p>
            <a:pPr marL="756285" lvl="1" indent="-286385">
              <a:spcBef>
                <a:spcPts val="330"/>
              </a:spcBef>
              <a:buFontTx/>
              <a:buChar char="–"/>
              <a:tabLst>
                <a:tab pos="756920" algn="l"/>
              </a:tabLst>
              <a:defRPr/>
            </a:pPr>
            <a:r>
              <a:rPr lang="en-GB" sz="2000" spc="-5" dirty="0">
                <a:solidFill>
                  <a:srgbClr val="000000"/>
                </a:solidFill>
                <a:cs typeface="Arial" panose="020B0604020202020204" pitchFamily="34" charset="0"/>
              </a:rPr>
              <a:t>Used to pictures, </a:t>
            </a:r>
            <a:r>
              <a:rPr lang="en-GB" sz="2000" spc="-10" dirty="0">
                <a:solidFill>
                  <a:srgbClr val="000000"/>
                </a:solidFill>
                <a:cs typeface="Arial" panose="020B0604020202020204" pitchFamily="34" charset="0"/>
              </a:rPr>
              <a:t>maps </a:t>
            </a:r>
            <a:r>
              <a:rPr lang="en-GB" sz="2000" spc="-5" dirty="0" err="1">
                <a:solidFill>
                  <a:srgbClr val="000000"/>
                </a:solidFill>
                <a:cs typeface="Arial" panose="020B0604020202020204" pitchFamily="34" charset="0"/>
              </a:rPr>
              <a:t>etc</a:t>
            </a:r>
            <a:r>
              <a:rPr lang="en-GB" sz="2000" spc="-5" dirty="0">
                <a:solidFill>
                  <a:srgbClr val="000000"/>
                </a:solidFill>
                <a:cs typeface="Arial" panose="020B0604020202020204" pitchFamily="34" charset="0"/>
              </a:rPr>
              <a:t> to digital</a:t>
            </a:r>
            <a:r>
              <a:rPr lang="en-GB" sz="2000" spc="-15" dirty="0">
                <a:solidFill>
                  <a:srgbClr val="000000"/>
                </a:solidFill>
                <a:cs typeface="Arial" panose="020B0604020202020204" pitchFamily="34" charset="0"/>
              </a:rPr>
              <a:t> </a:t>
            </a:r>
            <a:r>
              <a:rPr lang="en-GB" sz="2000" spc="-5" dirty="0">
                <a:solidFill>
                  <a:srgbClr val="000000"/>
                </a:solidFill>
                <a:cs typeface="Arial" panose="020B0604020202020204" pitchFamily="34" charset="0"/>
              </a:rPr>
              <a:t>form</a:t>
            </a:r>
            <a:endParaRPr lang="en-GB" sz="2000" dirty="0">
              <a:solidFill>
                <a:srgbClr val="000000"/>
              </a:solidFill>
              <a:cs typeface="Arial" panose="020B0604020202020204" pitchFamily="34" charset="0"/>
            </a:endParaRPr>
          </a:p>
          <a:p>
            <a:pPr marL="355600" lvl="0" indent="-342900">
              <a:spcBef>
                <a:spcPts val="384"/>
              </a:spcBef>
              <a:buFontTx/>
              <a:buChar char="•"/>
              <a:tabLst>
                <a:tab pos="354965" algn="l"/>
                <a:tab pos="355600" algn="l"/>
              </a:tabLst>
              <a:defRPr/>
            </a:pPr>
            <a:r>
              <a:rPr lang="en-GB" sz="2000" b="1" spc="-5" dirty="0">
                <a:solidFill>
                  <a:srgbClr val="000000"/>
                </a:solidFill>
                <a:cs typeface="Arial" panose="020B0604020202020204" pitchFamily="34" charset="0"/>
              </a:rPr>
              <a:t>Speech Recognition</a:t>
            </a:r>
            <a:r>
              <a:rPr lang="en-GB" sz="2000" b="1" spc="-55" dirty="0">
                <a:solidFill>
                  <a:srgbClr val="000000"/>
                </a:solidFill>
                <a:cs typeface="Arial" panose="020B0604020202020204" pitchFamily="34" charset="0"/>
              </a:rPr>
              <a:t> </a:t>
            </a:r>
            <a:r>
              <a:rPr lang="en-GB" sz="2000" b="1" dirty="0">
                <a:solidFill>
                  <a:srgbClr val="000000"/>
                </a:solidFill>
                <a:cs typeface="Arial" panose="020B0604020202020204" pitchFamily="34" charset="0"/>
              </a:rPr>
              <a:t>system</a:t>
            </a:r>
          </a:p>
        </p:txBody>
      </p:sp>
      <p:pic>
        <p:nvPicPr>
          <p:cNvPr id="3074" name="Picture 2" descr="Related image | Input devices, Touch tablet, Output device"/>
          <p:cNvPicPr>
            <a:picLocks noChangeAspect="1" noChangeArrowheads="1"/>
          </p:cNvPicPr>
          <p:nvPr/>
        </p:nvPicPr>
        <p:blipFill rotWithShape="1">
          <a:blip r:embed="rId2">
            <a:extLst>
              <a:ext uri="{28A0092B-C50C-407E-A947-70E740481C1C}">
                <a14:useLocalDpi xmlns:a14="http://schemas.microsoft.com/office/drawing/2010/main" val="0"/>
              </a:ext>
            </a:extLst>
          </a:blip>
          <a:srcRect b="5783"/>
          <a:stretch/>
        </p:blipFill>
        <p:spPr bwMode="auto">
          <a:xfrm>
            <a:off x="5773478" y="0"/>
            <a:ext cx="3370521" cy="2381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Keyboard</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899" y="1020726"/>
            <a:ext cx="8099351" cy="3862596"/>
          </a:xfrm>
          <a:prstGeom prst="rect">
            <a:avLst/>
          </a:prstGeom>
        </p:spPr>
        <p:txBody>
          <a:bodyPr wrap="square">
            <a:spAutoFit/>
          </a:bodyPr>
          <a:lstStyle/>
          <a:p>
            <a:pPr marL="355600" lvl="0" indent="-342900">
              <a:spcBef>
                <a:spcPts val="480"/>
              </a:spcBef>
              <a:buFontTx/>
              <a:buChar char="•"/>
              <a:tabLst>
                <a:tab pos="354965" algn="l"/>
                <a:tab pos="355600" algn="l"/>
              </a:tabLst>
              <a:defRPr/>
            </a:pPr>
            <a:r>
              <a:rPr lang="en-US" sz="2000" dirty="0"/>
              <a:t>Keyboards are the most common type of input device. </a:t>
            </a:r>
          </a:p>
          <a:p>
            <a:pPr marL="355600" lvl="0" indent="-342900">
              <a:spcBef>
                <a:spcPts val="480"/>
              </a:spcBef>
              <a:buFontTx/>
              <a:buChar char="•"/>
              <a:tabLst>
                <a:tab pos="354965" algn="l"/>
                <a:tab pos="355600" algn="l"/>
              </a:tabLst>
              <a:defRPr/>
            </a:pPr>
            <a:r>
              <a:rPr lang="en-US" sz="2000" dirty="0"/>
              <a:t>Before keyboards, interaction with computers was generally carried out using punch cards and paper tape. </a:t>
            </a:r>
          </a:p>
          <a:p>
            <a:pPr marL="355600" lvl="0" indent="-342900">
              <a:spcBef>
                <a:spcPts val="480"/>
              </a:spcBef>
              <a:buFontTx/>
              <a:buChar char="•"/>
              <a:tabLst>
                <a:tab pos="354965" algn="l"/>
                <a:tab pos="355600" algn="l"/>
              </a:tabLst>
              <a:defRPr/>
            </a:pPr>
            <a:r>
              <a:rPr lang="en-US" sz="2000" dirty="0"/>
              <a:t>By pressing the relevant keys, a user can feed data and instructions to the computer.</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Keyboard looks like a typewriter keypad. But a computer keyboard has some special keys used to perform special functions.</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The buttons on keyboard are called keys.</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The keyboard contains keys for all alphabetic characters, numeric digits, and special characters.</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It also contains some special keys known as function keys.</a:t>
            </a:r>
            <a:endParaRPr lang="en-GB" sz="2000" dirty="0">
              <a:solidFill>
                <a:srgbClr val="000000"/>
              </a:solidFill>
              <a:cs typeface="Arial" panose="020B0604020202020204" pitchFamily="34" charset="0"/>
            </a:endParaRPr>
          </a:p>
        </p:txBody>
      </p:sp>
    </p:spTree>
    <p:extLst>
      <p:ext uri="{BB962C8B-B14F-4D97-AF65-F5344CB8AC3E}">
        <p14:creationId xmlns:p14="http://schemas.microsoft.com/office/powerpoint/2010/main" val="387600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551" y="224583"/>
            <a:ext cx="7886700" cy="595177"/>
          </a:xfrm>
        </p:spPr>
        <p:txBody>
          <a:bodyPr>
            <a:noAutofit/>
          </a:bodyPr>
          <a:lstStyle/>
          <a:p>
            <a:pPr marL="114300" indent="0">
              <a:buNone/>
            </a:pPr>
            <a:r>
              <a:rPr lang="en-US" sz="3200" b="1" dirty="0"/>
              <a:t>Keyboard</a:t>
            </a:r>
            <a:endParaRPr lang="en-GB" sz="3200" b="1" dirty="0"/>
          </a:p>
        </p:txBody>
      </p:sp>
      <p:sp>
        <p:nvSpPr>
          <p:cNvPr id="5" name="Content Placeholder 2"/>
          <p:cNvSpPr txBox="1">
            <a:spLocks/>
          </p:cNvSpPr>
          <p:nvPr/>
        </p:nvSpPr>
        <p:spPr>
          <a:xfrm>
            <a:off x="339900" y="1020726"/>
            <a:ext cx="7886700" cy="398720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b="1" dirty="0"/>
          </a:p>
        </p:txBody>
      </p:sp>
      <p:sp>
        <p:nvSpPr>
          <p:cNvPr id="4" name="Rectangle 3"/>
          <p:cNvSpPr/>
          <p:nvPr/>
        </p:nvSpPr>
        <p:spPr>
          <a:xfrm>
            <a:off x="339900" y="1020726"/>
            <a:ext cx="7996380" cy="3798476"/>
          </a:xfrm>
          <a:prstGeom prst="rect">
            <a:avLst/>
          </a:prstGeom>
        </p:spPr>
        <p:txBody>
          <a:bodyPr wrap="square">
            <a:spAutoFit/>
          </a:bodyPr>
          <a:lstStyle/>
          <a:p>
            <a:pPr marL="355600" lvl="0" indent="-342900">
              <a:spcBef>
                <a:spcPts val="480"/>
              </a:spcBef>
              <a:buFontTx/>
              <a:buChar char="•"/>
              <a:tabLst>
                <a:tab pos="354965" algn="l"/>
                <a:tab pos="355600" algn="l"/>
              </a:tabLst>
              <a:defRPr/>
            </a:pPr>
            <a:r>
              <a:rPr lang="en-US" sz="2000" dirty="0"/>
              <a:t>A standard keyboard used in personal computers contains more than 100-keys.</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The standard keyboard is also referred to as QWERTY keyboard.</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Some old type computers have built-in keyboards. Nowadays, the computer has separate keyboard. It is easily plugged into a computer. A keyboard is connected to the serial or USB port on the system unit. </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Some advanced keyboards do not require the cable to connect with the computer. </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They enter data into the computer through wireless technology such as radio waves or infra-red light waves.</a:t>
            </a:r>
          </a:p>
          <a:p>
            <a:pPr marL="355600" lvl="0" indent="-342900">
              <a:spcBef>
                <a:spcPts val="480"/>
              </a:spcBef>
              <a:buFontTx/>
              <a:buChar char="•"/>
              <a:tabLst>
                <a:tab pos="354965" algn="l"/>
                <a:tab pos="355600" algn="l"/>
              </a:tabLst>
              <a:defRPr/>
            </a:pPr>
            <a:r>
              <a:rPr lang="en-US" sz="2000" dirty="0">
                <a:solidFill>
                  <a:srgbClr val="000000"/>
                </a:solidFill>
                <a:cs typeface="Arial" panose="020B0604020202020204" pitchFamily="34" charset="0"/>
              </a:rPr>
              <a:t>These types of keyboards are known as Cordless or Wireless keyboards.</a:t>
            </a:r>
            <a:endParaRPr lang="en-GB" sz="2000" dirty="0">
              <a:solidFill>
                <a:srgbClr val="000000"/>
              </a:solidFill>
              <a:cs typeface="Arial" panose="020B0604020202020204" pitchFamily="34" charset="0"/>
            </a:endParaRPr>
          </a:p>
        </p:txBody>
      </p:sp>
    </p:spTree>
    <p:extLst>
      <p:ext uri="{BB962C8B-B14F-4D97-AF65-F5344CB8AC3E}">
        <p14:creationId xmlns:p14="http://schemas.microsoft.com/office/powerpoint/2010/main" val="2211744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2515</TotalTime>
  <Words>2300</Words>
  <Application>Microsoft Office PowerPoint</Application>
  <PresentationFormat>On-screen Show (16:9)</PresentationFormat>
  <Paragraphs>242</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vt:lpstr>
      <vt:lpstr>Brush Script MT</vt:lpstr>
      <vt:lpstr>Calibri</vt:lpstr>
      <vt:lpstr>Cambria</vt:lpstr>
      <vt:lpstr>Verdana</vt:lpstr>
      <vt:lpstr>Wingdings</vt:lpstr>
      <vt:lpstr>Adjacency</vt:lpstr>
      <vt:lpstr>Input and Output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Keyboard</vt:lpstr>
      <vt:lpstr>Pointing &amp; draw devices</vt:lpstr>
      <vt:lpstr>Mouse</vt:lpstr>
      <vt:lpstr>Types of Mouse</vt:lpstr>
      <vt:lpstr>Types of Mouse</vt:lpstr>
      <vt:lpstr>Types of Mouse</vt:lpstr>
      <vt:lpstr>Trackball</vt:lpstr>
      <vt:lpstr>Joystick</vt:lpstr>
      <vt:lpstr>Data Scanning Devices</vt:lpstr>
      <vt:lpstr>Data Scanning Devices Examples</vt:lpstr>
      <vt:lpstr>Barcode Reader</vt:lpstr>
      <vt:lpstr>MICR (Magnetic Ink Character Recognition)</vt:lpstr>
      <vt:lpstr>MICR Character Set (E13B Font)</vt:lpstr>
      <vt:lpstr>Digitizer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isra naz</dc:creator>
  <cp:lastModifiedBy>Microsoft account</cp:lastModifiedBy>
  <cp:revision>170</cp:revision>
  <dcterms:created xsi:type="dcterms:W3CDTF">2019-09-22T18:02:08Z</dcterms:created>
  <dcterms:modified xsi:type="dcterms:W3CDTF">2023-11-17T07:30:32Z</dcterms:modified>
</cp:coreProperties>
</file>