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300" r:id="rId3"/>
    <p:sldId id="322" r:id="rId4"/>
    <p:sldId id="323" r:id="rId5"/>
    <p:sldId id="321" r:id="rId6"/>
    <p:sldId id="305" r:id="rId7"/>
    <p:sldId id="330" r:id="rId8"/>
    <p:sldId id="324" r:id="rId9"/>
    <p:sldId id="306" r:id="rId10"/>
    <p:sldId id="307" r:id="rId11"/>
    <p:sldId id="308" r:id="rId12"/>
    <p:sldId id="309" r:id="rId13"/>
    <p:sldId id="331" r:id="rId14"/>
    <p:sldId id="326" r:id="rId15"/>
    <p:sldId id="325" r:id="rId16"/>
    <p:sldId id="301" r:id="rId17"/>
    <p:sldId id="327" r:id="rId18"/>
    <p:sldId id="329" r:id="rId19"/>
    <p:sldId id="328" r:id="rId20"/>
    <p:sldId id="302" r:id="rId21"/>
    <p:sldId id="284" r:id="rId2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84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1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1752600" cy="438864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114800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5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B3EAB-3842-4E0A-AAAF-A26599A12A55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55417A84-6DDB-484F-96C7-B1099522686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1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2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2FB3EAB-3842-4E0A-AAAF-A26599A12A55}" type="datetimeFigureOut">
              <a:rPr lang="en-US" smtClean="0"/>
              <a:t>11/19/2024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9270" y="1365059"/>
            <a:ext cx="7543800" cy="1945481"/>
          </a:xfrm>
        </p:spPr>
        <p:txBody>
          <a:bodyPr>
            <a:normAutofit/>
          </a:bodyPr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Memory System </a:t>
            </a:r>
            <a:r>
              <a:rPr lang="en-US" sz="4400" b="1" dirty="0">
                <a:solidFill>
                  <a:schemeClr val="tx1"/>
                </a:solidFill>
              </a:rPr>
              <a:t/>
            </a:r>
            <a:br>
              <a:rPr lang="en-US" sz="4400" b="1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0930" y="2684163"/>
            <a:ext cx="6461760" cy="216146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	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</a:rPr>
              <a:t>Instructor: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Saba Iqbal</a:t>
            </a:r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62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200" b="1" dirty="0"/>
              <a:t>Static RAM (SRAM)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502425" y="877261"/>
            <a:ext cx="7561649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It retains its contents as long as power is being supplied. Data is lost when the power gets down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It is about 10 times faster than DRAM, as it  does not need not be refreshed with electric charge on a regular basis.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It has large storage space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It is expensive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SRAM is thus used as cache memory and has very fast access.</a:t>
            </a:r>
          </a:p>
        </p:txBody>
      </p:sp>
    </p:spTree>
    <p:extLst>
      <p:ext uri="{BB962C8B-B14F-4D97-AF65-F5344CB8AC3E}">
        <p14:creationId xmlns:p14="http://schemas.microsoft.com/office/powerpoint/2010/main" val="2684939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200" b="1" dirty="0"/>
              <a:t>Dynamic RAM (DRAM)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502425" y="877261"/>
            <a:ext cx="75616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DRAM, unlike SRAM, must be continually </a:t>
            </a:r>
            <a:r>
              <a:rPr lang="en-US" sz="2000" b="1" dirty="0"/>
              <a:t>refreshed</a:t>
            </a:r>
            <a:r>
              <a:rPr lang="en-US" sz="2000" dirty="0"/>
              <a:t> in order to maintain the data.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This is done by placing the memory on a refresh circuit that rewrites the data several hundred times per second.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During refreshing process, CPU has to wait for writing and reading data to and from DRAM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It is a slow memory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DRAM is used for most system memory as it is cheap and small. </a:t>
            </a:r>
          </a:p>
        </p:txBody>
      </p:sp>
    </p:spTree>
    <p:extLst>
      <p:ext uri="{BB962C8B-B14F-4D97-AF65-F5344CB8AC3E}">
        <p14:creationId xmlns:p14="http://schemas.microsoft.com/office/powerpoint/2010/main" val="32389866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200" b="1" dirty="0"/>
              <a:t>ROM (Read Only Memory)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D147B71-79F4-483B-AF36-6887D4DAA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74" y="1005052"/>
            <a:ext cx="6957982" cy="391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21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200" b="1" dirty="0"/>
              <a:t>ROM (Read Only Memory)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502424" y="797906"/>
            <a:ext cx="7561649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This type of memory is non-volatile.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The data and instructions stored in this type of memory can only be read but can not be changed or deleted.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It stores data and instructions permanently.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When the power is turned off, the instructions stored in ROM are not lost.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The data and instructions are written into the ROM chip at the time of its manufacturing.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When the computer is switched on, the instructions in the ROM are automatically activated. These instructions help the boot process of computer.</a:t>
            </a:r>
          </a:p>
        </p:txBody>
      </p:sp>
    </p:spTree>
    <p:extLst>
      <p:ext uri="{BB962C8B-B14F-4D97-AF65-F5344CB8AC3E}">
        <p14:creationId xmlns:p14="http://schemas.microsoft.com/office/powerpoint/2010/main" val="127699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200" b="1" dirty="0"/>
              <a:t>ROM (Read Only Memory)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502424" y="797906"/>
            <a:ext cx="7561649" cy="2957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Usually, the set of instructions stored into ROM is called Basic Input/Output System (BIOS).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It performs the following functions during the booting process of computer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Checks different units of computer system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Loads the operating system into computer memory etc.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ROM chips are not only used in the computer but also in other electronic items like washing machine and microwave oven.</a:t>
            </a:r>
          </a:p>
        </p:txBody>
      </p:sp>
    </p:spTree>
    <p:extLst>
      <p:ext uri="{BB962C8B-B14F-4D97-AF65-F5344CB8AC3E}">
        <p14:creationId xmlns:p14="http://schemas.microsoft.com/office/powerpoint/2010/main" val="3655338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200" b="1" dirty="0"/>
              <a:t>ROM (Read Only Memory)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502424" y="797906"/>
            <a:ext cx="7561649" cy="3276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b="1" dirty="0"/>
              <a:t>Types of ROM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000" dirty="0"/>
              <a:t>ROM is divided into following types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PROM (Programmable Read Only Memory)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EPROM (Erasable Programmable Read Only Memory)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EEPROM (Electrically Erasable Programmable Read Only Memory)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415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300701C-81D3-462D-A12C-0E8A55CD60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1894"/>
          <a:stretch/>
        </p:blipFill>
        <p:spPr>
          <a:xfrm>
            <a:off x="1066800" y="1240591"/>
            <a:ext cx="6654107" cy="354747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4800" b="1" dirty="0"/>
              <a:t>Cache Memory</a:t>
            </a:r>
          </a:p>
          <a:p>
            <a:pPr marL="0" indent="0">
              <a:buNone/>
            </a:pPr>
            <a:endParaRPr lang="en-US" sz="48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</p:spTree>
    <p:extLst>
      <p:ext uri="{BB962C8B-B14F-4D97-AF65-F5344CB8AC3E}">
        <p14:creationId xmlns:p14="http://schemas.microsoft.com/office/powerpoint/2010/main" val="2281695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4800" b="1" dirty="0"/>
              <a:t>Cache Memory</a:t>
            </a:r>
          </a:p>
          <a:p>
            <a:pPr marL="0" indent="0">
              <a:buNone/>
            </a:pPr>
            <a:endParaRPr lang="en-US" sz="48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339900" y="958024"/>
            <a:ext cx="7561649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Cache memory is a very high speed semiconductor memory which can speed up the CPU. 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It acts as a buffer between the CPU and the main memory. 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It is used to hold those parts of data and program which are most frequently used by the CPU. 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The parts of data and programs are transferred from the disk to cache memory by the operating system, from where the CPU can access them.</a:t>
            </a:r>
          </a:p>
        </p:txBody>
      </p:sp>
    </p:spTree>
    <p:extLst>
      <p:ext uri="{BB962C8B-B14F-4D97-AF65-F5344CB8AC3E}">
        <p14:creationId xmlns:p14="http://schemas.microsoft.com/office/powerpoint/2010/main" val="2081689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4800" b="1" dirty="0"/>
              <a:t>Cache Memory</a:t>
            </a:r>
          </a:p>
          <a:p>
            <a:pPr marL="0" indent="0">
              <a:buNone/>
            </a:pPr>
            <a:endParaRPr lang="en-US" sz="48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284482" y="704403"/>
            <a:ext cx="8069809" cy="4204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34290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/>
              <a:t>Cache is graded as Level 1 (L1), Level 2 (L2) and Level 3 (L3):</a:t>
            </a:r>
          </a:p>
          <a:p>
            <a:pPr lvl="2" indent="-34290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b="1" dirty="0"/>
              <a:t>L1 cache </a:t>
            </a:r>
            <a:r>
              <a:rPr lang="en-US" dirty="0"/>
              <a:t>is usually part of the CPU chip itself and is both the smallest and the fastest to access. Its size is often restricted to between 8 KB and 64 KB.</a:t>
            </a:r>
          </a:p>
          <a:p>
            <a:pPr lvl="2" indent="-34290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b="1" dirty="0"/>
              <a:t>L2 and L3 caches</a:t>
            </a:r>
            <a:r>
              <a:rPr lang="en-US" dirty="0"/>
              <a:t> are bigger than L1. They are extra caches built between the CPU and the RAM. Sometimes L2 is built into the CPU with L1. </a:t>
            </a:r>
          </a:p>
          <a:p>
            <a:pPr lvl="2" indent="-34290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/>
              <a:t>L2 and L3 caches take slightly longer to access than L1. </a:t>
            </a:r>
          </a:p>
          <a:p>
            <a:pPr lvl="2" indent="-34290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/>
              <a:t>The more L2 and L3 memory available, the faster a computer can run.</a:t>
            </a:r>
          </a:p>
          <a:p>
            <a:pPr lvl="1" indent="-34290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/>
              <a:t>Not a lot of physical space is allocated for cache. </a:t>
            </a:r>
          </a:p>
          <a:p>
            <a:pPr lvl="1" indent="-34290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/>
              <a:t>There is more space for RAM, which is usually larger and less expensive.</a:t>
            </a:r>
          </a:p>
          <a:p>
            <a:pPr lvl="1" indent="-342900">
              <a:lnSpc>
                <a:spcPct val="150000"/>
              </a:lnSpc>
              <a:buClr>
                <a:schemeClr val="accent1"/>
              </a:buClr>
              <a:buFont typeface="Arial" pitchFamily="34" charset="0"/>
              <a:buChar char="•"/>
            </a:pPr>
            <a:r>
              <a:rPr lang="en-US" dirty="0"/>
              <a:t>Each CPU core has its own L1 cache, but may share L2 and L3 caches.</a:t>
            </a:r>
          </a:p>
        </p:txBody>
      </p:sp>
    </p:spTree>
    <p:extLst>
      <p:ext uri="{BB962C8B-B14F-4D97-AF65-F5344CB8AC3E}">
        <p14:creationId xmlns:p14="http://schemas.microsoft.com/office/powerpoint/2010/main" val="1353051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sz="4800" b="1" dirty="0"/>
              <a:t>Cache Memory</a:t>
            </a:r>
          </a:p>
          <a:p>
            <a:pPr marL="0" indent="0">
              <a:buNone/>
            </a:pPr>
            <a:endParaRPr lang="en-US" sz="48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pic>
        <p:nvPicPr>
          <p:cNvPr id="2050" name="Picture 2" descr="Cache memory and its different levels">
            <a:extLst>
              <a:ext uri="{FF2B5EF4-FFF2-40B4-BE49-F238E27FC236}">
                <a16:creationId xmlns:a16="http://schemas.microsoft.com/office/drawing/2014/main" xmlns="" id="{6ECA686D-48B1-4FA4-A2AA-D0917C07B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28" y="1468581"/>
            <a:ext cx="666323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681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Memory</a:t>
            </a:r>
            <a:endParaRPr lang="en-US" sz="48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664951" y="1217503"/>
            <a:ext cx="7561649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/>
              <a:t>It is most important part of the computer.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/>
              <a:t>It is used to store data and instructions.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/>
              <a:t>The personal computer contains a main memory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/>
              <a:t>The main memory is also called the primary storage.</a:t>
            </a:r>
          </a:p>
          <a:p>
            <a:pPr marL="342900" indent="-342900">
              <a:lnSpc>
                <a:spcPct val="150000"/>
              </a:lnSpc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dirty="0"/>
              <a:t>It is used to store data and instructions that are currently in use.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082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Cache Memory</a:t>
            </a:r>
            <a:endParaRPr lang="en-US" sz="48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502425" y="877261"/>
            <a:ext cx="756164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Advantages</a:t>
            </a:r>
          </a:p>
          <a:p>
            <a:pPr lvl="1"/>
            <a:r>
              <a:rPr lang="en-US" sz="2000" dirty="0"/>
              <a:t>The advantages of cache memory are as follows −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Cache memory is faster than main memory.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It consumes less access time as compared to main memory.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It stores the program that can be executed within a short period of time.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It stores data for temporary use.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b="1" dirty="0"/>
              <a:t>Disadvantages</a:t>
            </a:r>
          </a:p>
          <a:p>
            <a:pPr lvl="1"/>
            <a:r>
              <a:rPr lang="en-US" sz="2000" dirty="0"/>
              <a:t>The disadvantages of cache memory are as follows −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Cache memory has limited capacity.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It is very expensive.</a:t>
            </a:r>
          </a:p>
          <a:p>
            <a:pPr marL="800100" lvl="1" indent="-342900">
              <a:buFont typeface="Arial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77018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309" y="1974273"/>
            <a:ext cx="5915025" cy="107138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accent1"/>
                </a:solidFill>
                <a:latin typeface="Brush Script MT" panose="03060802040406070304" pitchFamily="66" charset="0"/>
              </a:rPr>
              <a:t>Lecture End</a:t>
            </a:r>
          </a:p>
        </p:txBody>
      </p:sp>
    </p:spTree>
    <p:extLst>
      <p:ext uri="{BB962C8B-B14F-4D97-AF65-F5344CB8AC3E}">
        <p14:creationId xmlns:p14="http://schemas.microsoft.com/office/powerpoint/2010/main" val="344303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Basic Storage Units of Memory</a:t>
            </a:r>
            <a:endParaRPr lang="en-US" sz="44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664951" y="1217503"/>
            <a:ext cx="7561649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Bit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Basic unit of storing data in computer memory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Bit stands for binary digit represented by 0 and 1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Byte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A combination of 8-bits is called byte.</a:t>
            </a:r>
          </a:p>
          <a:p>
            <a:pPr marL="800100" lvl="1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dirty="0"/>
              <a:t>The storage capacity of the memory is expressed in terms of number of bytes.</a:t>
            </a:r>
          </a:p>
          <a:p>
            <a:pPr marL="342900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21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Basic Storage Units of Memory</a:t>
            </a:r>
            <a:endParaRPr lang="en-US" sz="48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664951" y="1217503"/>
                <a:ext cx="7561649" cy="35548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r>
                  <a:rPr lang="en-US" b="1" dirty="0"/>
                  <a:t>Common used storage units are</a:t>
                </a:r>
              </a:p>
              <a:p>
                <a:pPr marL="800100" lvl="1" indent="-342900">
                  <a:lnSpc>
                    <a:spcPct val="150000"/>
                  </a:lnSpc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1 Nibble 	      = 	4-bits</a:t>
                </a:r>
              </a:p>
              <a:p>
                <a:pPr marL="800100" lvl="1" indent="-342900">
                  <a:lnSpc>
                    <a:spcPct val="150000"/>
                  </a:lnSpc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1 Byte 	      = 	8-bits</a:t>
                </a:r>
              </a:p>
              <a:p>
                <a:pPr marL="800100" lvl="1" indent="-342900">
                  <a:lnSpc>
                    <a:spcPct val="150000"/>
                  </a:lnSpc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1 Kilo Byte       = 	1024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Bytes</a:t>
                </a:r>
              </a:p>
              <a:p>
                <a:pPr marL="800100" lvl="1" indent="-342900">
                  <a:lnSpc>
                    <a:spcPct val="150000"/>
                  </a:lnSpc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1 Mega Byte    = 	1024 Kilo Bytes or 1,048,576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dirty="0"/>
                  <a:t>) bytes</a:t>
                </a:r>
              </a:p>
              <a:p>
                <a:pPr marL="800100" lvl="1" indent="-342900">
                  <a:lnSpc>
                    <a:spcPct val="150000"/>
                  </a:lnSpc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1 Giga Byte      = 	1024 Mega Bytes or 1,073,741,824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bytes</a:t>
                </a:r>
              </a:p>
              <a:p>
                <a:pPr marL="800100" lvl="1" indent="-342900">
                  <a:lnSpc>
                    <a:spcPct val="150000"/>
                  </a:lnSpc>
                  <a:buClr>
                    <a:srgbClr val="C00000"/>
                  </a:buClr>
                  <a:buFont typeface="Arial" panose="020B0604020202020204" pitchFamily="34" charset="0"/>
                  <a:buChar char="•"/>
                </a:pPr>
                <a:r>
                  <a:rPr lang="en-US" dirty="0"/>
                  <a:t>1 Tera Byte      = 	1024 Giga Bytes or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sup>
                    </m:sSup>
                  </m:oMath>
                </a14:m>
                <a:r>
                  <a:rPr lang="en-US" dirty="0"/>
                  <a:t>) bytes</a:t>
                </a:r>
              </a:p>
              <a:p>
                <a:pPr marL="342900" indent="-342900">
                  <a:buClr>
                    <a:srgbClr val="0070C0"/>
                  </a:buClr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342900" indent="-342900">
                  <a:buFont typeface="Wingdings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51" y="1217503"/>
                <a:ext cx="7561649" cy="3554819"/>
              </a:xfrm>
              <a:prstGeom prst="rect">
                <a:avLst/>
              </a:prstGeom>
              <a:blipFill>
                <a:blip r:embed="rId2"/>
                <a:stretch>
                  <a:fillRect l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55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Types of Storage</a:t>
            </a:r>
            <a:endParaRPr lang="en-US" sz="4800" b="1" spc="-50" dirty="0"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664951" y="1217503"/>
            <a:ext cx="756164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Memory is primarily of two types </a:t>
            </a: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Volatile Memory</a:t>
            </a:r>
          </a:p>
          <a:p>
            <a:pPr marL="1257300" lvl="2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It is a temporary memory.</a:t>
            </a:r>
          </a:p>
          <a:p>
            <a:pPr marL="1257300" lvl="2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It loses its contents when computer is turned off.</a:t>
            </a:r>
          </a:p>
          <a:p>
            <a:pPr marL="1257300" lvl="2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Examples are RAM and Cache memory.</a:t>
            </a:r>
          </a:p>
          <a:p>
            <a:pPr marL="800100" lvl="1" indent="-3429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000" b="1" dirty="0"/>
              <a:t>Non Volatile Memory</a:t>
            </a:r>
          </a:p>
          <a:p>
            <a:pPr marL="1257300" lvl="2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It is a permanent memory.</a:t>
            </a:r>
          </a:p>
          <a:p>
            <a:pPr marL="1257300" lvl="2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It does not lose its contents when computer is turned off.</a:t>
            </a:r>
          </a:p>
          <a:p>
            <a:pPr marL="1257300" lvl="2" indent="-342900">
              <a:lnSpc>
                <a:spcPct val="150000"/>
              </a:lnSpc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ROM is an example of non-volatile memory.</a:t>
            </a:r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7472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3200" b="1" dirty="0"/>
              <a:t>RAM (Random Access Memory)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pic>
        <p:nvPicPr>
          <p:cNvPr id="3074" name="Picture 2" descr="How to find RAM speed, size and type | IT PRO">
            <a:extLst>
              <a:ext uri="{FF2B5EF4-FFF2-40B4-BE49-F238E27FC236}">
                <a16:creationId xmlns:a16="http://schemas.microsoft.com/office/drawing/2014/main" xmlns="" id="{27CE1C44-FE7B-4F4D-9567-111BC38FE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40" y="1060853"/>
            <a:ext cx="5858019" cy="390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163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3200" b="1" dirty="0"/>
              <a:t>RAM (Random Access Memory)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502425" y="877261"/>
            <a:ext cx="7561649" cy="4045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RAM is a volatile memory.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It is also referred as main memory or primary storage.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The data and program instructions are first loaded in to main memory/ RAM before execution.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The data and programs stored in RAM are lost when the electricity supply is cut-off.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The storage capacity of RAM is measured in bytes.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The large RAM size increases the accessing speed of computer. </a:t>
            </a:r>
          </a:p>
        </p:txBody>
      </p:sp>
    </p:spTree>
    <p:extLst>
      <p:ext uri="{BB962C8B-B14F-4D97-AF65-F5344CB8AC3E}">
        <p14:creationId xmlns:p14="http://schemas.microsoft.com/office/powerpoint/2010/main" val="4062650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3200" b="1" dirty="0"/>
              <a:t>RAM (Random Access Memory)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502425" y="877261"/>
            <a:ext cx="7561649" cy="3122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The control unit performs the following functions for main memory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Stores data and instructions (entered from input unit) into RAM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Provides the data and instructions from main memory to other parts of the computer.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Stores the processed results back into the RAM (or main memory).</a:t>
            </a:r>
          </a:p>
        </p:txBody>
      </p:sp>
    </p:spTree>
    <p:extLst>
      <p:ext uri="{BB962C8B-B14F-4D97-AF65-F5344CB8AC3E}">
        <p14:creationId xmlns:p14="http://schemas.microsoft.com/office/powerpoint/2010/main" val="4243392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551" y="224583"/>
            <a:ext cx="7886700" cy="595177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en-US" sz="3200" b="1" dirty="0"/>
              <a:t>RAM (Random Access Memory)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9900" y="1020726"/>
            <a:ext cx="7886700" cy="398720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700" b="1" dirty="0"/>
          </a:p>
        </p:txBody>
      </p:sp>
      <p:sp>
        <p:nvSpPr>
          <p:cNvPr id="2" name="Rectangle 1"/>
          <p:cNvSpPr/>
          <p:nvPr/>
        </p:nvSpPr>
        <p:spPr>
          <a:xfrm>
            <a:off x="502425" y="877261"/>
            <a:ext cx="7561649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Arial" pitchFamily="34" charset="0"/>
              <a:buChar char="•"/>
            </a:pPr>
            <a:endParaRPr lang="en-US" sz="2000" dirty="0"/>
          </a:p>
          <a:p>
            <a:r>
              <a:rPr lang="en-US" sz="2400" dirty="0"/>
              <a:t>RAM is of two types 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Static RAM (SRAM)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/>
              <a:t>Dynamic RAM (DRAM)</a:t>
            </a:r>
          </a:p>
        </p:txBody>
      </p:sp>
    </p:spTree>
    <p:extLst>
      <p:ext uri="{BB962C8B-B14F-4D97-AF65-F5344CB8AC3E}">
        <p14:creationId xmlns:p14="http://schemas.microsoft.com/office/powerpoint/2010/main" val="3167374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2023</TotalTime>
  <Words>896</Words>
  <Application>Microsoft Office PowerPoint</Application>
  <PresentationFormat>On-screen Show (16:9)</PresentationFormat>
  <Paragraphs>116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Brush Script MT</vt:lpstr>
      <vt:lpstr>Calibri</vt:lpstr>
      <vt:lpstr>Cambria</vt:lpstr>
      <vt:lpstr>Cambria Math</vt:lpstr>
      <vt:lpstr>Wingdings</vt:lpstr>
      <vt:lpstr>Adjacency</vt:lpstr>
      <vt:lpstr>Memory System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FUNDAMENTALS</dc:title>
  <dc:creator>isra naz</dc:creator>
  <cp:lastModifiedBy>Microsoft account</cp:lastModifiedBy>
  <cp:revision>132</cp:revision>
  <dcterms:created xsi:type="dcterms:W3CDTF">2019-09-22T18:02:08Z</dcterms:created>
  <dcterms:modified xsi:type="dcterms:W3CDTF">2024-11-19T04:29:05Z</dcterms:modified>
</cp:coreProperties>
</file>