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4"/>
  </p:notesMasterIdLst>
  <p:sldIdLst>
    <p:sldId id="256" r:id="rId2"/>
    <p:sldId id="327" r:id="rId3"/>
    <p:sldId id="314" r:id="rId4"/>
    <p:sldId id="315" r:id="rId5"/>
    <p:sldId id="317" r:id="rId6"/>
    <p:sldId id="319" r:id="rId7"/>
    <p:sldId id="321" r:id="rId8"/>
    <p:sldId id="322" r:id="rId9"/>
    <p:sldId id="318" r:id="rId10"/>
    <p:sldId id="324" r:id="rId11"/>
    <p:sldId id="278" r:id="rId12"/>
    <p:sldId id="323" r:id="rId13"/>
    <p:sldId id="328" r:id="rId14"/>
    <p:sldId id="265" r:id="rId15"/>
    <p:sldId id="266" r:id="rId16"/>
    <p:sldId id="325" r:id="rId17"/>
    <p:sldId id="326" r:id="rId18"/>
    <p:sldId id="269" r:id="rId19"/>
    <p:sldId id="270" r:id="rId20"/>
    <p:sldId id="271" r:id="rId21"/>
    <p:sldId id="272" r:id="rId22"/>
    <p:sldId id="28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46D5-D36F-4798-83DF-B5E2105720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B33E-BE68-4254-8AC1-79AA910D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FB3EAB-3842-4E0A-AAAF-A26599A12A55}" type="datetimeFigureOut">
              <a:rPr lang="en-US" smtClean="0"/>
              <a:t>11/15/2023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35" y="684154"/>
            <a:ext cx="7543800" cy="19454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Computer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67636"/>
            <a:ext cx="6461760" cy="21614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Instructor: </a:t>
            </a:r>
            <a:r>
              <a:rPr lang="en-US" dirty="0" smtClean="0">
                <a:solidFill>
                  <a:schemeClr val="tx1"/>
                </a:solidFill>
              </a:rPr>
              <a:t>Saba Iqbal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200" b="1" dirty="0"/>
              <a:t>Device Drivers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The programs that operate and control the devices attached to the computer are called device drivers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Attached devices needs a software that tells the computer how to use the device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It loads every time in memory.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When a new device is added the driver should be  installed in order to run the program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="" xmlns:a16="http://schemas.microsoft.com/office/drawing/2014/main" id="{780EF5BA-5233-4186-8C9B-6CC2CBA68EC8}"/>
              </a:ext>
            </a:extLst>
          </p:cNvPr>
          <p:cNvSpPr/>
          <p:nvPr/>
        </p:nvSpPr>
        <p:spPr>
          <a:xfrm>
            <a:off x="4591214" y="3993081"/>
            <a:ext cx="1451726" cy="1000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="" xmlns:a16="http://schemas.microsoft.com/office/drawing/2014/main" id="{0370DACE-6526-4B06-84D1-49BC4CD239D5}"/>
              </a:ext>
            </a:extLst>
          </p:cNvPr>
          <p:cNvSpPr/>
          <p:nvPr/>
        </p:nvSpPr>
        <p:spPr>
          <a:xfrm>
            <a:off x="6042940" y="2028081"/>
            <a:ext cx="1571603" cy="1009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="" xmlns:a16="http://schemas.microsoft.com/office/drawing/2014/main" id="{53A9E121-C417-4125-B984-3495E821BEA8}"/>
              </a:ext>
            </a:extLst>
          </p:cNvPr>
          <p:cNvSpPr/>
          <p:nvPr/>
        </p:nvSpPr>
        <p:spPr>
          <a:xfrm>
            <a:off x="6484337" y="3425145"/>
            <a:ext cx="1584801" cy="61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cs typeface="Times New Roman"/>
              </a:rPr>
              <a:t>Features of System Software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marR="2696051" algn="just">
              <a:lnSpc>
                <a:spcPct val="120700"/>
              </a:lnSpc>
              <a:spcBef>
                <a:spcPts val="71"/>
              </a:spcBef>
            </a:pPr>
            <a:r>
              <a:rPr lang="en-US" spc="-4" dirty="0">
                <a:cs typeface="Arial"/>
              </a:rPr>
              <a:t>Close to </a:t>
            </a:r>
            <a:r>
              <a:rPr lang="en-US" dirty="0">
                <a:solidFill>
                  <a:schemeClr val="tx1"/>
                </a:solidFill>
                <a:cs typeface="Arial"/>
              </a:rPr>
              <a:t>system  </a:t>
            </a:r>
          </a:p>
          <a:p>
            <a:pPr marL="9525" marR="2696051" algn="just">
              <a:lnSpc>
                <a:spcPct val="120700"/>
              </a:lnSpc>
              <a:spcBef>
                <a:spcPts val="71"/>
              </a:spcBef>
            </a:pPr>
            <a:r>
              <a:rPr lang="en-US" spc="-4" dirty="0">
                <a:cs typeface="Arial"/>
              </a:rPr>
              <a:t>Fast in speed  </a:t>
            </a:r>
          </a:p>
          <a:p>
            <a:pPr marL="9525" marR="2696051" algn="just">
              <a:lnSpc>
                <a:spcPct val="120700"/>
              </a:lnSpc>
              <a:spcBef>
                <a:spcPts val="71"/>
              </a:spcBef>
            </a:pPr>
            <a:r>
              <a:rPr lang="en-US" spc="-4" dirty="0">
                <a:cs typeface="Arial"/>
              </a:rPr>
              <a:t>Difficult to</a:t>
            </a:r>
            <a:r>
              <a:rPr lang="en-US" spc="-83" dirty="0">
                <a:cs typeface="Arial"/>
              </a:rPr>
              <a:t> </a:t>
            </a:r>
            <a:r>
              <a:rPr lang="en-US" spc="-4" dirty="0">
                <a:cs typeface="Arial"/>
              </a:rPr>
              <a:t>design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9525" marR="2110264" algn="just">
              <a:lnSpc>
                <a:spcPts val="3263"/>
              </a:lnSpc>
              <a:spcBef>
                <a:spcPts val="194"/>
              </a:spcBef>
            </a:pPr>
            <a:r>
              <a:rPr lang="en-US" spc="-4" dirty="0">
                <a:cs typeface="Arial"/>
              </a:rPr>
              <a:t>Difficult to</a:t>
            </a:r>
            <a:r>
              <a:rPr lang="en-US" spc="-75" dirty="0">
                <a:cs typeface="Arial"/>
              </a:rPr>
              <a:t> </a:t>
            </a:r>
            <a:r>
              <a:rPr lang="en-US" spc="-4" dirty="0">
                <a:cs typeface="Arial"/>
              </a:rPr>
              <a:t>understand </a:t>
            </a:r>
          </a:p>
          <a:p>
            <a:pPr marL="9525" marR="2110264" algn="just">
              <a:lnSpc>
                <a:spcPts val="3263"/>
              </a:lnSpc>
              <a:spcBef>
                <a:spcPts val="194"/>
              </a:spcBef>
            </a:pPr>
            <a:r>
              <a:rPr lang="en-US" spc="-4" dirty="0">
                <a:cs typeface="Arial"/>
              </a:rPr>
              <a:t>Less</a:t>
            </a:r>
            <a:r>
              <a:rPr lang="en-US" spc="-23" dirty="0">
                <a:cs typeface="Arial"/>
              </a:rPr>
              <a:t> </a:t>
            </a:r>
            <a:r>
              <a:rPr lang="en-US" spc="-4" dirty="0">
                <a:cs typeface="Arial"/>
              </a:rPr>
              <a:t>interactive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9525" marR="2140744" algn="just">
              <a:lnSpc>
                <a:spcPts val="3255"/>
              </a:lnSpc>
              <a:spcBef>
                <a:spcPts val="4"/>
              </a:spcBef>
            </a:pPr>
            <a:r>
              <a:rPr lang="en-US" dirty="0">
                <a:solidFill>
                  <a:schemeClr val="tx1"/>
                </a:solidFill>
                <a:cs typeface="Arial"/>
              </a:rPr>
              <a:t>Smaller </a:t>
            </a:r>
            <a:r>
              <a:rPr lang="en-US" spc="-4" dirty="0">
                <a:cs typeface="Arial"/>
              </a:rPr>
              <a:t>in </a:t>
            </a:r>
            <a:r>
              <a:rPr lang="en-US" dirty="0">
                <a:solidFill>
                  <a:schemeClr val="tx1"/>
                </a:solidFill>
                <a:cs typeface="Arial"/>
              </a:rPr>
              <a:t>size  </a:t>
            </a:r>
          </a:p>
          <a:p>
            <a:pPr marL="9525" marR="2140744" algn="just">
              <a:lnSpc>
                <a:spcPts val="3255"/>
              </a:lnSpc>
              <a:spcBef>
                <a:spcPts val="4"/>
              </a:spcBef>
            </a:pPr>
            <a:r>
              <a:rPr lang="en-US" spc="-4" dirty="0">
                <a:cs typeface="Arial"/>
              </a:rPr>
              <a:t>Difficult to</a:t>
            </a:r>
            <a:r>
              <a:rPr lang="en-US" spc="-79" dirty="0">
                <a:cs typeface="Arial"/>
              </a:rPr>
              <a:t> </a:t>
            </a:r>
            <a:r>
              <a:rPr lang="en-US" spc="-4" dirty="0">
                <a:cs typeface="Arial"/>
              </a:rPr>
              <a:t>manipulate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9525" algn="just">
              <a:spcBef>
                <a:spcPts val="363"/>
              </a:spcBef>
            </a:pPr>
            <a:r>
              <a:rPr lang="en-US" spc="-4" dirty="0">
                <a:cs typeface="Arial"/>
              </a:rPr>
              <a:t>Generally </a:t>
            </a:r>
            <a:r>
              <a:rPr lang="en-US" spc="-8" dirty="0">
                <a:cs typeface="Arial"/>
              </a:rPr>
              <a:t>written </a:t>
            </a:r>
            <a:r>
              <a:rPr lang="en-US" spc="-4" dirty="0">
                <a:cs typeface="Arial"/>
              </a:rPr>
              <a:t>in </a:t>
            </a:r>
            <a:r>
              <a:rPr lang="en-US" dirty="0">
                <a:solidFill>
                  <a:schemeClr val="tx1"/>
                </a:solidFill>
                <a:cs typeface="Arial"/>
              </a:rPr>
              <a:t>low </a:t>
            </a:r>
            <a:r>
              <a:rPr lang="en-US" spc="-4" dirty="0">
                <a:cs typeface="Arial"/>
              </a:rPr>
              <a:t>level</a:t>
            </a:r>
            <a:r>
              <a:rPr lang="en-US" spc="-41" dirty="0">
                <a:cs typeface="Arial"/>
              </a:rPr>
              <a:t> </a:t>
            </a:r>
            <a:r>
              <a:rPr lang="en-US" spc="-8" dirty="0">
                <a:cs typeface="Arial"/>
              </a:rPr>
              <a:t>language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algn="just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28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spc="-5" dirty="0">
                <a:cs typeface="Arial" panose="020B0604020202020204" pitchFamily="34" charset="0"/>
              </a:rPr>
              <a:t>Types </a:t>
            </a:r>
            <a:r>
              <a:rPr lang="en-GB" sz="3200" b="1" dirty="0">
                <a:cs typeface="Arial" panose="020B0604020202020204" pitchFamily="34" charset="0"/>
              </a:rPr>
              <a:t>of</a:t>
            </a:r>
            <a:r>
              <a:rPr lang="en-GB" sz="3200" b="1" spc="-85" dirty="0">
                <a:cs typeface="Arial" panose="020B0604020202020204" pitchFamily="34" charset="0"/>
              </a:rPr>
              <a:t> </a:t>
            </a:r>
            <a:r>
              <a:rPr lang="en-GB" sz="3200" b="1" spc="-5" dirty="0">
                <a:cs typeface="Arial" panose="020B0604020202020204" pitchFamily="34" charset="0"/>
              </a:rPr>
              <a:t>Software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 algn="just">
              <a:spcBef>
                <a:spcPts val="780"/>
              </a:spcBef>
              <a:tabLst>
                <a:tab pos="354965" algn="l"/>
                <a:tab pos="355600" algn="l"/>
              </a:tabLst>
              <a:defRPr/>
            </a:pPr>
            <a:r>
              <a:rPr lang="en-US" sz="2000" b="1" spc="-5" dirty="0">
                <a:cs typeface="Arial" panose="020B0604020202020204" pitchFamily="34" charset="0"/>
              </a:rPr>
              <a:t>Application</a:t>
            </a:r>
            <a:r>
              <a:rPr lang="en-US" sz="2000" b="1" spc="-30" dirty="0">
                <a:cs typeface="Arial" panose="020B0604020202020204" pitchFamily="34" charset="0"/>
              </a:rPr>
              <a:t> </a:t>
            </a:r>
            <a:r>
              <a:rPr lang="en-US" sz="2000" b="1" dirty="0">
                <a:cs typeface="Arial" panose="020B0604020202020204" pitchFamily="34" charset="0"/>
              </a:rPr>
              <a:t>Software</a:t>
            </a:r>
          </a:p>
          <a:p>
            <a:pPr marL="355600" marR="13335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Designed to 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solve </a:t>
            </a: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a specific 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problem </a:t>
            </a: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or to do</a:t>
            </a:r>
            <a:r>
              <a:rPr lang="en-US" sz="2000" spc="-65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a specific</a:t>
            </a:r>
            <a:r>
              <a:rPr lang="en-US" sz="2000" spc="-4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task.</a:t>
            </a:r>
          </a:p>
          <a:p>
            <a:pPr marL="355600" marR="13335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It can be of different types such as; commercial software, scientific software, Games and multimedia software etc.</a:t>
            </a:r>
          </a:p>
          <a:p>
            <a:pPr marL="469900" marR="13335" lvl="1" algn="just">
              <a:spcBef>
                <a:spcPts val="665"/>
              </a:spcBef>
              <a:tabLst>
                <a:tab pos="756920" algn="l"/>
              </a:tabLst>
              <a:defRPr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AutoShape 2" descr="Types of Application Software and Their Functions with Exampl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888" y="2789939"/>
            <a:ext cx="28575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9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82" y="54967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spc="-5" dirty="0">
                <a:cs typeface="Arial" panose="020B0604020202020204" pitchFamily="34" charset="0"/>
              </a:rPr>
              <a:t>Application Software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68300" y="1273487"/>
            <a:ext cx="7602621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3335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Categories of Application Software</a:t>
            </a:r>
          </a:p>
          <a:p>
            <a:pPr marL="812800" marR="13335" lvl="1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Types of Application</a:t>
            </a:r>
          </a:p>
          <a:p>
            <a:pPr marL="812800" marR="13335" lvl="1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Forms of Application Software</a:t>
            </a:r>
          </a:p>
          <a:p>
            <a:pPr marL="469900" marR="13335" lvl="1" algn="just">
              <a:spcBef>
                <a:spcPts val="665"/>
              </a:spcBef>
              <a:tabLst>
                <a:tab pos="756920" algn="l"/>
              </a:tabLst>
              <a:defRPr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AutoShape 2" descr="Types of Application Software and Their Functions with Exampl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cs typeface="Arial Black"/>
              </a:rPr>
              <a:t>Types of Application Software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337241"/>
            <a:ext cx="8229600" cy="32438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pc="-4" dirty="0">
                <a:latin typeface="Arial"/>
                <a:cs typeface="Arial"/>
              </a:rPr>
              <a:t>Proprietary</a:t>
            </a:r>
          </a:p>
          <a:p>
            <a:pPr>
              <a:lnSpc>
                <a:spcPct val="150000"/>
              </a:lnSpc>
            </a:pPr>
            <a:r>
              <a:rPr lang="en-US" spc="-4" dirty="0">
                <a:latin typeface="Arial"/>
                <a:cs typeface="Arial"/>
              </a:rPr>
              <a:t>In-house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pc="-4" dirty="0">
                <a:latin typeface="Arial"/>
                <a:cs typeface="Arial"/>
              </a:rPr>
              <a:t>Contract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pc="-4" dirty="0">
                <a:latin typeface="Arial"/>
                <a:cs typeface="Arial"/>
              </a:rPr>
              <a:t>Off-the-shelf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82296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8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00075"/>
            <a:ext cx="8229600" cy="8001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cs typeface="Arial Black"/>
              </a:rPr>
              <a:t>Types of Application Software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57" y="1603248"/>
            <a:ext cx="8052088" cy="3231988"/>
          </a:xfrm>
        </p:spPr>
        <p:txBody>
          <a:bodyPr>
            <a:normAutofit fontScale="92500" lnSpcReduction="20000"/>
          </a:bodyPr>
          <a:lstStyle/>
          <a:p>
            <a:pPr indent="-342900" algn="just">
              <a:spcBef>
                <a:spcPts val="600"/>
              </a:spcBef>
            </a:pPr>
            <a:r>
              <a:rPr lang="en-US" sz="1800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Proprietary</a:t>
            </a:r>
            <a:endParaRPr lang="en-US" sz="1800" b="1" u="sng" dirty="0">
              <a:latin typeface="Arial"/>
              <a:cs typeface="Arial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Arial"/>
                <a:cs typeface="Arial"/>
              </a:rPr>
              <a:t>	Proprietary </a:t>
            </a:r>
            <a:r>
              <a:rPr lang="en-US" sz="1800" spc="-4" dirty="0">
                <a:latin typeface="Arial"/>
                <a:cs typeface="Arial"/>
              </a:rPr>
              <a:t>software is </a:t>
            </a:r>
            <a:r>
              <a:rPr lang="en-US" sz="1800" dirty="0">
                <a:latin typeface="Arial"/>
                <a:cs typeface="Arial"/>
              </a:rPr>
              <a:t>a licensed (non-free) </a:t>
            </a:r>
            <a:r>
              <a:rPr lang="en-US" sz="1800" spc="-4" dirty="0">
                <a:latin typeface="Arial"/>
                <a:cs typeface="Arial"/>
              </a:rPr>
              <a:t>software </a:t>
            </a:r>
            <a:r>
              <a:rPr lang="en-US" sz="1800" dirty="0">
                <a:latin typeface="Arial"/>
                <a:cs typeface="Arial"/>
              </a:rPr>
              <a:t>under exclusive  	legal right </a:t>
            </a:r>
            <a:r>
              <a:rPr lang="en-US" sz="1800" spc="-4" dirty="0">
                <a:latin typeface="Arial"/>
                <a:cs typeface="Arial"/>
              </a:rPr>
              <a:t>of</a:t>
            </a:r>
            <a:r>
              <a:rPr lang="en-US" sz="1800" spc="-23" dirty="0">
                <a:latin typeface="Arial"/>
                <a:cs typeface="Arial"/>
              </a:rPr>
              <a:t> </a:t>
            </a:r>
            <a:r>
              <a:rPr lang="en-US" sz="1800" spc="-4" dirty="0">
                <a:latin typeface="Arial"/>
                <a:cs typeface="Arial"/>
              </a:rPr>
              <a:t>owner.</a:t>
            </a:r>
          </a:p>
          <a:p>
            <a:pPr marL="280416" marR="84296" indent="-257175">
              <a:spcBef>
                <a:spcPts val="375"/>
              </a:spcBef>
            </a:pPr>
            <a:r>
              <a:rPr lang="en-US" sz="1800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In-house</a:t>
            </a:r>
            <a:endParaRPr lang="en-US" sz="1800" b="1" u="sng" dirty="0">
              <a:latin typeface="Arial"/>
              <a:cs typeface="Arial"/>
            </a:endParaRPr>
          </a:p>
          <a:p>
            <a:pPr marL="23241" marR="3810" indent="0">
              <a:spcBef>
                <a:spcPts val="375"/>
              </a:spcBef>
              <a:buNone/>
            </a:pPr>
            <a:r>
              <a:rPr lang="en-US" sz="1800" spc="-4" dirty="0">
                <a:latin typeface="Arial"/>
                <a:cs typeface="Arial"/>
              </a:rPr>
              <a:t>	In </a:t>
            </a:r>
            <a:r>
              <a:rPr lang="en-US" sz="1800" dirty="0">
                <a:latin typeface="Arial"/>
                <a:cs typeface="Arial"/>
              </a:rPr>
              <a:t>In-house </a:t>
            </a:r>
            <a:r>
              <a:rPr lang="en-US" sz="1800" spc="-4" dirty="0">
                <a:latin typeface="Arial"/>
                <a:cs typeface="Arial"/>
              </a:rPr>
              <a:t>software </a:t>
            </a:r>
            <a:r>
              <a:rPr lang="en-US" sz="1800" spc="-11" dirty="0">
                <a:latin typeface="Arial"/>
                <a:cs typeface="Arial"/>
              </a:rPr>
              <a:t>we </a:t>
            </a:r>
            <a:r>
              <a:rPr lang="en-US" sz="1800" dirty="0">
                <a:latin typeface="Arial"/>
                <a:cs typeface="Arial"/>
              </a:rPr>
              <a:t>develop </a:t>
            </a:r>
            <a:r>
              <a:rPr lang="en-US" sz="1800" spc="-4" dirty="0">
                <a:latin typeface="Arial"/>
                <a:cs typeface="Arial"/>
              </a:rPr>
              <a:t>application </a:t>
            </a:r>
            <a:r>
              <a:rPr lang="en-US" sz="1800" spc="-8" dirty="0">
                <a:latin typeface="Arial"/>
                <a:cs typeface="Arial"/>
              </a:rPr>
              <a:t>with </a:t>
            </a:r>
            <a:r>
              <a:rPr lang="en-US" sz="1800" spc="-4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help </a:t>
            </a:r>
            <a:r>
              <a:rPr lang="en-US" sz="1800" spc="-4" dirty="0">
                <a:latin typeface="Arial"/>
                <a:cs typeface="Arial"/>
              </a:rPr>
              <a:t>of  </a:t>
            </a:r>
            <a:r>
              <a:rPr lang="en-US" sz="1800" dirty="0">
                <a:latin typeface="Arial"/>
                <a:cs typeface="Arial"/>
              </a:rPr>
              <a:t>company</a:t>
            </a:r>
            <a:r>
              <a:rPr lang="en-US" sz="1800" spc="-11" dirty="0">
                <a:latin typeface="Arial"/>
                <a:cs typeface="Arial"/>
              </a:rPr>
              <a:t> 	</a:t>
            </a:r>
            <a:r>
              <a:rPr lang="en-US" sz="1800" dirty="0">
                <a:latin typeface="Arial"/>
                <a:cs typeface="Arial"/>
              </a:rPr>
              <a:t>resources</a:t>
            </a:r>
          </a:p>
          <a:p>
            <a:pPr marL="257175" indent="-257175">
              <a:spcBef>
                <a:spcPts val="518"/>
              </a:spcBef>
            </a:pPr>
            <a:r>
              <a:rPr lang="en-US" sz="1800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Off-the-shelf</a:t>
            </a:r>
            <a:endParaRPr lang="en-US" sz="1800" b="1" u="sng" dirty="0">
              <a:latin typeface="Arial"/>
              <a:cs typeface="Arial"/>
            </a:endParaRPr>
          </a:p>
          <a:p>
            <a:pPr marL="23241" marR="97154" indent="0">
              <a:spcBef>
                <a:spcPts val="375"/>
              </a:spcBef>
              <a:buNone/>
            </a:pPr>
            <a:r>
              <a:rPr lang="en-US" sz="1800" spc="-4" dirty="0">
                <a:latin typeface="Arial"/>
                <a:cs typeface="Arial"/>
              </a:rPr>
              <a:t>	An existing software </a:t>
            </a:r>
            <a:r>
              <a:rPr lang="en-US" sz="1800" dirty="0">
                <a:latin typeface="Arial"/>
                <a:cs typeface="Arial"/>
              </a:rPr>
              <a:t>program that can be used </a:t>
            </a:r>
            <a:r>
              <a:rPr lang="en-US" sz="1800" spc="-4" dirty="0">
                <a:latin typeface="Arial"/>
                <a:cs typeface="Arial"/>
              </a:rPr>
              <a:t>without </a:t>
            </a:r>
            <a:r>
              <a:rPr lang="en-US" sz="1800" dirty="0">
                <a:latin typeface="Arial"/>
                <a:cs typeface="Arial"/>
              </a:rPr>
              <a:t>any changes</a:t>
            </a:r>
            <a:r>
              <a:rPr lang="en-US" sz="1800" spc="-4" dirty="0">
                <a:latin typeface="Arial"/>
                <a:cs typeface="Arial"/>
              </a:rPr>
              <a:t> 	expected.</a:t>
            </a:r>
            <a:endParaRPr lang="en-US" sz="1800" dirty="0">
              <a:latin typeface="Arial"/>
              <a:cs typeface="Arial"/>
            </a:endParaRPr>
          </a:p>
          <a:p>
            <a:pPr indent="-342900">
              <a:spcBef>
                <a:spcPts val="525"/>
              </a:spcBef>
            </a:pPr>
            <a:r>
              <a:rPr lang="en-US" sz="1800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Contract</a:t>
            </a:r>
            <a:endParaRPr lang="en-US" sz="1800" b="1" u="sng" dirty="0">
              <a:latin typeface="Arial"/>
              <a:cs typeface="Arial"/>
            </a:endParaRPr>
          </a:p>
          <a:p>
            <a:pPr marL="23241" marR="54293" indent="0">
              <a:spcBef>
                <a:spcPts val="375"/>
              </a:spcBef>
              <a:buNone/>
            </a:pPr>
            <a:r>
              <a:rPr lang="en-US" sz="1800" spc="-4" dirty="0">
                <a:latin typeface="Arial"/>
                <a:cs typeface="Arial"/>
              </a:rPr>
              <a:t>	The software which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4" dirty="0">
                <a:latin typeface="Arial"/>
                <a:cs typeface="Arial"/>
              </a:rPr>
              <a:t>developed for </a:t>
            </a:r>
            <a:r>
              <a:rPr lang="en-US" sz="1800" dirty="0">
                <a:latin typeface="Arial"/>
                <a:cs typeface="Arial"/>
              </a:rPr>
              <a:t>a specific company </a:t>
            </a:r>
            <a:r>
              <a:rPr lang="en-US" sz="1800" spc="-4" dirty="0">
                <a:latin typeface="Arial"/>
                <a:cs typeface="Arial"/>
              </a:rPr>
              <a:t>for  their</a:t>
            </a:r>
            <a:r>
              <a:rPr lang="en-US" sz="1800" spc="-8" dirty="0">
                <a:latin typeface="Arial"/>
                <a:cs typeface="Arial"/>
              </a:rPr>
              <a:t> 	</a:t>
            </a:r>
            <a:r>
              <a:rPr lang="en-US" sz="1800" dirty="0">
                <a:latin typeface="Arial"/>
                <a:cs typeface="Arial"/>
              </a:rPr>
              <a:t>requirement.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72720" marR="13335" indent="0" algn="just">
              <a:spcBef>
                <a:spcPts val="665"/>
              </a:spcBef>
              <a:buNone/>
              <a:tabLst>
                <a:tab pos="756920" algn="l"/>
              </a:tabLst>
              <a:defRPr/>
            </a:pPr>
            <a:r>
              <a:rPr lang="en-US" sz="3400" b="1" spc="-5" dirty="0">
                <a:cs typeface="Arial" panose="020B0604020202020204" pitchFamily="34" charset="0"/>
              </a:rPr>
              <a:t>Forms of Application Software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3490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335" algn="just">
              <a:spcBef>
                <a:spcPts val="665"/>
              </a:spcBef>
              <a:tabLst>
                <a:tab pos="756920" algn="l"/>
              </a:tabLst>
              <a:defRPr/>
            </a:pPr>
            <a:r>
              <a:rPr lang="en-US" sz="2000" b="1" spc="-5" dirty="0">
                <a:cs typeface="Arial" panose="020B0604020202020204" pitchFamily="34" charset="0"/>
              </a:rPr>
              <a:t>Custom-built software</a:t>
            </a:r>
          </a:p>
          <a:p>
            <a:pPr marL="355600" marR="13335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It is developed for a particular organization or customer, known as customized software</a:t>
            </a:r>
          </a:p>
          <a:p>
            <a:pPr marL="355600" marR="13335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For example, software developed to 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Maintain the records of students at a particular institute.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Attendance system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Security code  system.</a:t>
            </a:r>
          </a:p>
          <a:p>
            <a:pPr marL="355600" marR="13335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endParaRPr lang="en-US" sz="2000" spc="-5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69900" marR="13335" lvl="1" algn="just">
              <a:spcBef>
                <a:spcPts val="665"/>
              </a:spcBef>
              <a:tabLst>
                <a:tab pos="756920" algn="l"/>
              </a:tabLst>
              <a:defRPr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="" xmlns:a16="http://schemas.microsoft.com/office/drawing/2014/main" id="{99207FC7-F3EB-4752-A70A-B79AF54D2347}"/>
              </a:ext>
            </a:extLst>
          </p:cNvPr>
          <p:cNvSpPr/>
          <p:nvPr/>
        </p:nvSpPr>
        <p:spPr>
          <a:xfrm>
            <a:off x="4840806" y="3612725"/>
            <a:ext cx="3146423" cy="1522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="" xmlns:a16="http://schemas.microsoft.com/office/drawing/2014/main" id="{ED8EB492-92D2-43DA-885C-CA1AD73D4F88}"/>
              </a:ext>
            </a:extLst>
          </p:cNvPr>
          <p:cNvSpPr/>
          <p:nvPr/>
        </p:nvSpPr>
        <p:spPr>
          <a:xfrm>
            <a:off x="1277941" y="3612726"/>
            <a:ext cx="3146424" cy="1522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4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72720" marR="13335" indent="0" algn="just">
              <a:spcBef>
                <a:spcPts val="665"/>
              </a:spcBef>
              <a:buNone/>
              <a:tabLst>
                <a:tab pos="756920" algn="l"/>
              </a:tabLst>
              <a:defRPr/>
            </a:pPr>
            <a:r>
              <a:rPr lang="en-US" sz="3400" b="1" spc="-5" dirty="0">
                <a:cs typeface="Arial" panose="020B0604020202020204" pitchFamily="34" charset="0"/>
              </a:rPr>
              <a:t>Forms of Application Software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335" algn="just">
              <a:spcBef>
                <a:spcPts val="665"/>
              </a:spcBef>
              <a:tabLst>
                <a:tab pos="756920" algn="l"/>
              </a:tabLst>
              <a:defRPr/>
            </a:pPr>
            <a:r>
              <a:rPr lang="en-US" sz="2000" b="1" spc="-5" dirty="0">
                <a:cs typeface="Arial" panose="020B0604020202020204" pitchFamily="34" charset="0"/>
              </a:rPr>
              <a:t>Packaged software</a:t>
            </a:r>
          </a:p>
          <a:p>
            <a:pPr marL="355600" marR="13335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The software that is developed by software development organizations( or any programmer) for sale to the general public.</a:t>
            </a:r>
          </a:p>
          <a:p>
            <a:pPr marL="355600" marR="13335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It is used to solve some common problems of many users</a:t>
            </a:r>
          </a:p>
          <a:p>
            <a:pPr marL="355600" marR="13335" indent="-342900" algn="just">
              <a:spcBef>
                <a:spcPts val="665"/>
              </a:spcBef>
              <a:buFont typeface="Wingdings" pitchFamily="2" charset="2"/>
              <a:buChar char="Ø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The examples of packaged software are: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Word processing software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Spreadsheet software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Database management software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Presentation software</a:t>
            </a:r>
          </a:p>
          <a:p>
            <a:pPr marL="812800" marR="13335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Graphics software</a:t>
            </a:r>
          </a:p>
          <a:p>
            <a:pPr marL="469900" marR="13335" lvl="1" algn="just">
              <a:spcBef>
                <a:spcPts val="665"/>
              </a:spcBef>
              <a:tabLst>
                <a:tab pos="756920" algn="l"/>
              </a:tabLst>
              <a:defRPr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7D3519-FD67-4410-8BC4-5C65A70C39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15" y="3219533"/>
            <a:ext cx="3628736" cy="19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8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cs typeface="Arial Black"/>
              </a:rPr>
              <a:t>Web Application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6343650" cy="3243834"/>
          </a:xfrm>
        </p:spPr>
        <p:txBody>
          <a:bodyPr/>
          <a:lstStyle/>
          <a:p>
            <a:pPr marL="266700" marR="3810" indent="0" algn="just">
              <a:spcBef>
                <a:spcPts val="75"/>
              </a:spcBef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en-US" spc="-4" dirty="0">
                <a:latin typeface="Arial"/>
                <a:cs typeface="Arial"/>
              </a:rPr>
              <a:t>web application is any  application that 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uses a </a:t>
            </a:r>
            <a:r>
              <a:rPr lang="en-US" spc="-11" dirty="0">
                <a:latin typeface="Arial"/>
                <a:cs typeface="Arial"/>
              </a:rPr>
              <a:t>web </a:t>
            </a:r>
            <a:r>
              <a:rPr lang="en-US" spc="559" dirty="0"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browser.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266700" marR="3810" indent="0" algn="just">
              <a:spcBef>
                <a:spcPts val="75"/>
              </a:spcBef>
              <a:buNone/>
            </a:pPr>
            <a:endParaRPr lang="en-US" sz="2250" b="1" u="heavy" spc="-4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266700" marR="3810" indent="0" algn="just">
              <a:spcBef>
                <a:spcPts val="75"/>
              </a:spcBef>
              <a:buNone/>
            </a:pPr>
            <a:r>
              <a:rPr lang="en-US" sz="2250" b="1" u="sng" spc="-4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</a:p>
          <a:p>
            <a:pPr marL="266700" marR="3810" indent="0" algn="just">
              <a:spcBef>
                <a:spcPts val="75"/>
              </a:spcBef>
              <a:buNone/>
            </a:pPr>
            <a:endParaRPr lang="en-US" sz="2250" dirty="0">
              <a:latin typeface="Arial"/>
              <a:cs typeface="Arial"/>
            </a:endParaRPr>
          </a:p>
          <a:p>
            <a:pPr marL="266700" indent="-257175">
              <a:spcBef>
                <a:spcPts val="563"/>
              </a:spcBef>
              <a:buClr>
                <a:srgbClr val="CC9900"/>
              </a:buClr>
              <a:buSzPct val="65000"/>
              <a:buAutoNum type="romanUcPeriod"/>
              <a:tabLst>
                <a:tab pos="266224" algn="l"/>
                <a:tab pos="266700" algn="l"/>
              </a:tabLst>
            </a:pPr>
            <a:r>
              <a:rPr lang="en-US" sz="2250" spc="-8" dirty="0">
                <a:latin typeface="Arial"/>
                <a:cs typeface="Arial"/>
              </a:rPr>
              <a:t>Google </a:t>
            </a:r>
            <a:r>
              <a:rPr lang="en-US" sz="2250" spc="-4" dirty="0">
                <a:latin typeface="Arial"/>
                <a:cs typeface="Arial"/>
              </a:rPr>
              <a:t>docs</a:t>
            </a:r>
            <a:endParaRPr lang="en-US" sz="3300" dirty="0">
              <a:latin typeface="Times New Roman"/>
              <a:cs typeface="Times New Roman"/>
            </a:endParaRPr>
          </a:p>
          <a:p>
            <a:pPr marL="266700" indent="-257175">
              <a:buClr>
                <a:srgbClr val="CC9900"/>
              </a:buClr>
              <a:buSzPct val="65000"/>
              <a:buAutoNum type="romanUcPeriod"/>
              <a:tabLst>
                <a:tab pos="266224" algn="l"/>
                <a:tab pos="266700" algn="l"/>
              </a:tabLst>
            </a:pPr>
            <a:r>
              <a:rPr lang="en-US" sz="2250" spc="-4" dirty="0">
                <a:latin typeface="Arial"/>
                <a:cs typeface="Arial"/>
              </a:rPr>
              <a:t>Drop</a:t>
            </a:r>
            <a:r>
              <a:rPr lang="en-US" sz="2250" spc="-15" dirty="0">
                <a:latin typeface="Arial"/>
                <a:cs typeface="Arial"/>
              </a:rPr>
              <a:t> </a:t>
            </a:r>
            <a:r>
              <a:rPr lang="en-US" sz="2250" spc="-4" dirty="0">
                <a:latin typeface="Arial"/>
                <a:cs typeface="Arial"/>
              </a:rPr>
              <a:t>Box</a:t>
            </a:r>
          </a:p>
          <a:p>
            <a:pPr marL="266700" indent="-257175">
              <a:buClr>
                <a:srgbClr val="CC9900"/>
              </a:buClr>
              <a:buSzPct val="65000"/>
              <a:buAutoNum type="romanUcPeriod"/>
              <a:tabLst>
                <a:tab pos="266224" algn="l"/>
                <a:tab pos="266700" algn="l"/>
              </a:tabLst>
            </a:pPr>
            <a:r>
              <a:rPr lang="en-US" sz="2250" spc="-4" dirty="0">
                <a:latin typeface="Arial"/>
                <a:cs typeface="Arial"/>
              </a:rPr>
              <a:t>Google Classroom</a:t>
            </a:r>
            <a:endParaRPr lang="en-US" sz="225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84" y="2374063"/>
            <a:ext cx="2836584" cy="2136458"/>
          </a:xfrm>
          <a:prstGeom prst="rect">
            <a:avLst/>
          </a:prstGeom>
        </p:spPr>
      </p:pic>
      <p:sp>
        <p:nvSpPr>
          <p:cNvPr id="5" name="object 6"/>
          <p:cNvSpPr/>
          <p:nvPr/>
        </p:nvSpPr>
        <p:spPr>
          <a:xfrm>
            <a:off x="6653213" y="1588250"/>
            <a:ext cx="1571625" cy="157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7"/>
          <p:cNvSpPr/>
          <p:nvPr/>
        </p:nvSpPr>
        <p:spPr>
          <a:xfrm>
            <a:off x="6552967" y="3365896"/>
            <a:ext cx="1772117" cy="14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6057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4070086" y="2850854"/>
            <a:ext cx="4072610" cy="188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69" dirty="0">
                <a:solidFill>
                  <a:srgbClr val="000000"/>
                </a:solidFill>
              </a:rPr>
              <a:t>Open-</a:t>
            </a:r>
            <a:r>
              <a:rPr lang="en-US" b="1" spc="184" dirty="0">
                <a:solidFill>
                  <a:srgbClr val="000000"/>
                </a:solidFill>
              </a:rPr>
              <a:t>Source</a:t>
            </a:r>
            <a:r>
              <a:rPr lang="en-US" b="1" spc="278" dirty="0">
                <a:solidFill>
                  <a:srgbClr val="000000"/>
                </a:solidFill>
              </a:rPr>
              <a:t> </a:t>
            </a:r>
            <a:r>
              <a:rPr lang="en-US" b="1" spc="206" dirty="0">
                <a:solidFill>
                  <a:srgbClr val="000000"/>
                </a:solidFill>
              </a:rPr>
              <a:t>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05" y="997527"/>
            <a:ext cx="8343900" cy="3448466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The term "</a:t>
            </a:r>
            <a:r>
              <a:rPr lang="en-US" sz="1800" b="1" dirty="0">
                <a:solidFill>
                  <a:schemeClr val="tx1"/>
                </a:solidFill>
              </a:rPr>
              <a:t>open source</a:t>
            </a:r>
            <a:r>
              <a:rPr lang="en-US" sz="1800" dirty="0">
                <a:solidFill>
                  <a:schemeClr val="tx1"/>
                </a:solidFill>
              </a:rPr>
              <a:t>" refers to something people can modify and share because its design is publicly accessible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Open-source software is a type of computer software in which source code is released under a license in which the copyright holder grants users the rights to study, change, and distribute the software to anyone and for any purpose.</a:t>
            </a:r>
          </a:p>
          <a:p>
            <a:pPr marL="9525" indent="0">
              <a:spcBef>
                <a:spcPts val="563"/>
              </a:spcBef>
              <a:buClr>
                <a:srgbClr val="CC9900"/>
              </a:buClr>
              <a:buSzPct val="65000"/>
              <a:buNone/>
              <a:tabLst>
                <a:tab pos="266224" algn="l"/>
                <a:tab pos="266700" algn="l"/>
              </a:tabLst>
            </a:pPr>
            <a:endParaRPr lang="en-US" sz="1800" b="1" u="heavy" spc="153" dirty="0">
              <a:uFill>
                <a:solidFill>
                  <a:srgbClr val="000000"/>
                </a:solidFill>
              </a:uFill>
              <a:cs typeface="Georgia"/>
            </a:endParaRPr>
          </a:p>
          <a:p>
            <a:pPr marL="306705" lvl="1" indent="0">
              <a:spcBef>
                <a:spcPts val="563"/>
              </a:spcBef>
              <a:buClr>
                <a:srgbClr val="CC9900"/>
              </a:buClr>
              <a:buSzPct val="65000"/>
              <a:buNone/>
              <a:tabLst>
                <a:tab pos="266224" algn="l"/>
                <a:tab pos="266700" algn="l"/>
              </a:tabLst>
            </a:pPr>
            <a:r>
              <a:rPr lang="en-US" sz="1800" b="1" u="heavy" spc="153" dirty="0">
                <a:uFill>
                  <a:solidFill>
                    <a:srgbClr val="000000"/>
                  </a:solidFill>
                </a:uFill>
                <a:cs typeface="Georgia"/>
              </a:rPr>
              <a:t>Example</a:t>
            </a:r>
            <a:r>
              <a:rPr lang="en-US" sz="1800" b="1" u="heavy" spc="195" dirty="0"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endParaRPr lang="en-US" sz="1800" b="1" dirty="0">
              <a:solidFill>
                <a:schemeClr val="tx1"/>
              </a:solidFill>
              <a:cs typeface="Georgia"/>
            </a:endParaRPr>
          </a:p>
          <a:p>
            <a:pPr marL="563880" lvl="1" indent="-257175">
              <a:spcBef>
                <a:spcPts val="555"/>
              </a:spcBef>
              <a:buClr>
                <a:srgbClr val="CC9900"/>
              </a:buClr>
              <a:buSzPct val="65000"/>
              <a:buAutoNum type="romanUcPeriod"/>
              <a:tabLst>
                <a:tab pos="266224" algn="l"/>
                <a:tab pos="266700" algn="l"/>
              </a:tabLst>
            </a:pPr>
            <a:r>
              <a:rPr lang="en-US" sz="1800" spc="-4" dirty="0">
                <a:cs typeface="Arial"/>
              </a:rPr>
              <a:t>Linux</a:t>
            </a:r>
            <a:endParaRPr lang="en-US" sz="1800" dirty="0">
              <a:solidFill>
                <a:schemeClr val="tx1"/>
              </a:solidFill>
              <a:cs typeface="Arial"/>
            </a:endParaRPr>
          </a:p>
          <a:p>
            <a:pPr marL="563880" lvl="1" indent="-257175">
              <a:spcBef>
                <a:spcPts val="563"/>
              </a:spcBef>
              <a:buClr>
                <a:srgbClr val="CC9900"/>
              </a:buClr>
              <a:buSzPct val="65000"/>
              <a:buAutoNum type="romanUcPeriod"/>
              <a:tabLst>
                <a:tab pos="266224" algn="l"/>
                <a:tab pos="266700" algn="l"/>
              </a:tabLst>
            </a:pPr>
            <a:r>
              <a:rPr lang="en-US" sz="1800" spc="-4" dirty="0">
                <a:cs typeface="Arial"/>
              </a:rPr>
              <a:t>Moodle</a:t>
            </a:r>
            <a:endParaRPr lang="en-US" sz="1800" dirty="0">
              <a:solidFill>
                <a:schemeClr val="tx1"/>
              </a:solidFill>
              <a:cs typeface="Arial"/>
            </a:endParaRPr>
          </a:p>
          <a:p>
            <a:pPr marL="563880" lvl="1" indent="-257175">
              <a:spcBef>
                <a:spcPts val="555"/>
              </a:spcBef>
              <a:buClr>
                <a:srgbClr val="CC9900"/>
              </a:buClr>
              <a:buSzPct val="65000"/>
              <a:buAutoNum type="romanUcPeriod"/>
              <a:tabLst>
                <a:tab pos="266700" algn="l"/>
              </a:tabLst>
            </a:pPr>
            <a:r>
              <a:rPr lang="en-US" sz="1800" spc="-8" dirty="0">
                <a:cs typeface="Arial"/>
              </a:rPr>
              <a:t>WordPress</a:t>
            </a:r>
            <a:endParaRPr lang="en-US" sz="1800" dirty="0">
              <a:solidFill>
                <a:schemeClr val="tx1"/>
              </a:solidFill>
              <a:cs typeface="Arial"/>
            </a:endParaRPr>
          </a:p>
          <a:p>
            <a:pPr marL="563880" lvl="1" indent="-257175">
              <a:spcBef>
                <a:spcPts val="563"/>
              </a:spcBef>
              <a:buClr>
                <a:srgbClr val="CC9900"/>
              </a:buClr>
              <a:buSzPct val="65000"/>
              <a:buAutoNum type="romanUcPeriod"/>
              <a:tabLst>
                <a:tab pos="266700" algn="l"/>
              </a:tabLst>
            </a:pPr>
            <a:r>
              <a:rPr lang="en-US" sz="1800" spc="-8" dirty="0">
                <a:cs typeface="Arial"/>
              </a:rPr>
              <a:t>Drupal</a:t>
            </a:r>
            <a:endParaRPr lang="en-US" sz="24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951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6048375" y="2124075"/>
            <a:ext cx="3095625" cy="2959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704850"/>
            <a:ext cx="7262380" cy="4866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What is a Computer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4727"/>
            <a:ext cx="5884718" cy="34761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Computer software</a:t>
            </a:r>
            <a:r>
              <a:rPr lang="en-US" dirty="0">
                <a:solidFill>
                  <a:schemeClr val="tx1"/>
                </a:solidFill>
              </a:rPr>
              <a:t>, or simply </a:t>
            </a:r>
            <a:r>
              <a:rPr lang="en-US" b="1" dirty="0">
                <a:solidFill>
                  <a:schemeClr val="tx1"/>
                </a:solidFill>
              </a:rPr>
              <a:t>software</a:t>
            </a:r>
            <a:r>
              <a:rPr lang="en-US" dirty="0">
                <a:solidFill>
                  <a:schemeClr val="tx1"/>
                </a:solidFill>
              </a:rPr>
              <a:t>, is a collection of data or </a:t>
            </a:r>
            <a:r>
              <a:rPr lang="en-US" b="1" dirty="0">
                <a:solidFill>
                  <a:schemeClr val="tx1"/>
                </a:solidFill>
              </a:rPr>
              <a:t>computer</a:t>
            </a:r>
            <a:r>
              <a:rPr lang="en-US" dirty="0">
                <a:solidFill>
                  <a:schemeClr val="tx1"/>
                </a:solidFill>
              </a:rPr>
              <a:t> instructions that tell the </a:t>
            </a:r>
            <a:r>
              <a:rPr lang="en-US" b="1" dirty="0">
                <a:solidFill>
                  <a:schemeClr val="tx1"/>
                </a:solidFill>
              </a:rPr>
              <a:t>computer</a:t>
            </a:r>
            <a:r>
              <a:rPr lang="en-US" dirty="0">
                <a:solidFill>
                  <a:schemeClr val="tx1"/>
                </a:solidFill>
              </a:rPr>
              <a:t> how to work.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This is in contrast to physical hardware, from which the system is built and actually performs the work.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  <a:p>
            <a:pPr marL="82296" indent="0" algn="just">
              <a:buNone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82296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Ms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word, </a:t>
            </a:r>
            <a:r>
              <a:rPr lang="en-US" spc="-8" dirty="0">
                <a:latin typeface="Arial"/>
                <a:cs typeface="Arial"/>
              </a:rPr>
              <a:t>excel,  power point, </a:t>
            </a:r>
            <a:r>
              <a:rPr lang="en-US" spc="-4" dirty="0">
                <a:latin typeface="Arial"/>
                <a:cs typeface="Arial"/>
              </a:rPr>
              <a:t>spread  sheets, </a:t>
            </a:r>
            <a:r>
              <a:rPr lang="en-US" spc="-4" dirty="0" smtClean="0">
                <a:latin typeface="Arial"/>
                <a:cs typeface="Arial"/>
              </a:rPr>
              <a:t>management </a:t>
            </a:r>
            <a:r>
              <a:rPr lang="en-US" spc="-4" dirty="0">
                <a:latin typeface="Arial"/>
                <a:cs typeface="Arial"/>
              </a:rPr>
              <a:t>system  etc.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Free 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marR="3810" indent="-342900">
              <a:lnSpc>
                <a:spcPct val="99900"/>
              </a:lnSpc>
              <a:spcBef>
                <a:spcPts val="75"/>
              </a:spcBef>
              <a:buClr>
                <a:srgbClr val="CC9900"/>
              </a:buClr>
              <a:buSzPct val="65000"/>
              <a:tabLst>
                <a:tab pos="266224" algn="l"/>
                <a:tab pos="266700" algn="l"/>
                <a:tab pos="2693194" algn="l"/>
                <a:tab pos="4135755" algn="l"/>
              </a:tabLst>
            </a:pPr>
            <a:r>
              <a:rPr lang="en-US" sz="1800" spc="-4" dirty="0">
                <a:latin typeface="+mj-lt"/>
                <a:cs typeface="Arial"/>
              </a:rPr>
              <a:t>Free </a:t>
            </a:r>
            <a:r>
              <a:rPr lang="en-US" sz="1800" spc="-8" dirty="0">
                <a:latin typeface="+mj-lt"/>
                <a:cs typeface="Arial"/>
              </a:rPr>
              <a:t>ware </a:t>
            </a:r>
            <a:r>
              <a:rPr lang="en-US" sz="1800" spc="-4" dirty="0">
                <a:latin typeface="+mj-lt"/>
                <a:cs typeface="Arial"/>
              </a:rPr>
              <a:t>is the </a:t>
            </a:r>
            <a:r>
              <a:rPr lang="en-US" sz="1800" spc="-8" dirty="0">
                <a:latin typeface="+mj-lt"/>
                <a:cs typeface="Arial"/>
              </a:rPr>
              <a:t>software that </a:t>
            </a:r>
            <a:r>
              <a:rPr lang="en-US" sz="1800" spc="-4" dirty="0">
                <a:latin typeface="+mj-lt"/>
                <a:cs typeface="Arial"/>
              </a:rPr>
              <a:t>is freely  available</a:t>
            </a:r>
            <a:r>
              <a:rPr lang="en-US" sz="1800" spc="-8" dirty="0">
                <a:latin typeface="+mj-lt"/>
                <a:cs typeface="Arial"/>
              </a:rPr>
              <a:t> </a:t>
            </a:r>
            <a:r>
              <a:rPr lang="en-US" sz="1800" spc="-4" dirty="0">
                <a:latin typeface="+mj-lt"/>
                <a:cs typeface="Arial"/>
              </a:rPr>
              <a:t>to</a:t>
            </a:r>
            <a:r>
              <a:rPr lang="en-US" sz="1800" dirty="0">
                <a:latin typeface="+mj-lt"/>
                <a:cs typeface="Arial"/>
              </a:rPr>
              <a:t> </a:t>
            </a:r>
            <a:r>
              <a:rPr lang="en-US" sz="1800" spc="-4" dirty="0">
                <a:latin typeface="+mj-lt"/>
                <a:cs typeface="Arial"/>
              </a:rPr>
              <a:t>public, but</a:t>
            </a:r>
            <a:r>
              <a:rPr lang="en-US" sz="1800" spc="-11" dirty="0">
                <a:latin typeface="+mj-lt"/>
                <a:cs typeface="Arial"/>
              </a:rPr>
              <a:t> </a:t>
            </a:r>
            <a:r>
              <a:rPr lang="en-US" sz="1800" spc="-4" dirty="0">
                <a:latin typeface="+mj-lt"/>
                <a:cs typeface="Arial"/>
              </a:rPr>
              <a:t>author has </a:t>
            </a:r>
            <a:r>
              <a:rPr lang="en-US" sz="1800" dirty="0">
                <a:latin typeface="+mj-lt"/>
                <a:cs typeface="Arial"/>
              </a:rPr>
              <a:t>a copy </a:t>
            </a:r>
            <a:r>
              <a:rPr lang="en-US" sz="1800" spc="-4" dirty="0">
                <a:latin typeface="+mj-lt"/>
                <a:cs typeface="Arial"/>
              </a:rPr>
              <a:t>right, </a:t>
            </a:r>
            <a:r>
              <a:rPr lang="en-US" sz="1800" dirty="0">
                <a:latin typeface="+mj-lt"/>
                <a:cs typeface="Arial"/>
              </a:rPr>
              <a:t>means </a:t>
            </a:r>
            <a:r>
              <a:rPr lang="en-US" sz="1800" spc="-8" dirty="0">
                <a:latin typeface="+mj-lt"/>
                <a:cs typeface="Arial"/>
              </a:rPr>
              <a:t>that </a:t>
            </a:r>
            <a:r>
              <a:rPr lang="en-US" sz="1800" dirty="0">
                <a:latin typeface="+mj-lt"/>
                <a:cs typeface="Arial"/>
              </a:rPr>
              <a:t>you can </a:t>
            </a:r>
            <a:r>
              <a:rPr lang="en-US" sz="1800" spc="-4" dirty="0">
                <a:latin typeface="+mj-lt"/>
                <a:cs typeface="Arial"/>
              </a:rPr>
              <a:t>only use it ,not</a:t>
            </a:r>
            <a:r>
              <a:rPr lang="en-US" sz="1800" spc="-86" dirty="0">
                <a:latin typeface="+mj-lt"/>
                <a:cs typeface="Arial"/>
              </a:rPr>
              <a:t> </a:t>
            </a:r>
            <a:r>
              <a:rPr lang="en-US" sz="1800" dirty="0">
                <a:latin typeface="+mj-lt"/>
                <a:cs typeface="Arial"/>
              </a:rPr>
              <a:t>sell  </a:t>
            </a:r>
            <a:r>
              <a:rPr lang="en-US" sz="1800" spc="-4" dirty="0">
                <a:latin typeface="+mj-lt"/>
                <a:cs typeface="Arial"/>
              </a:rPr>
              <a:t>it.</a:t>
            </a:r>
            <a:endParaRPr lang="en-US" sz="1800" dirty="0">
              <a:latin typeface="+mj-lt"/>
              <a:cs typeface="Arial"/>
            </a:endParaRPr>
          </a:p>
          <a:p>
            <a:pPr marL="352425" marR="3810" indent="-342900">
              <a:lnSpc>
                <a:spcPct val="99900"/>
              </a:lnSpc>
              <a:spcBef>
                <a:spcPts val="75"/>
              </a:spcBef>
              <a:buClr>
                <a:srgbClr val="CC9900"/>
              </a:buClr>
              <a:buSzPct val="65000"/>
              <a:tabLst>
                <a:tab pos="266224" algn="l"/>
                <a:tab pos="266700" algn="l"/>
                <a:tab pos="2693194" algn="l"/>
                <a:tab pos="4135755" algn="l"/>
              </a:tabLst>
            </a:pPr>
            <a:endParaRPr lang="en-US" sz="2400" spc="180" dirty="0">
              <a:latin typeface="Georgia"/>
              <a:cs typeface="Georgia"/>
            </a:endParaRPr>
          </a:p>
          <a:p>
            <a:pPr marL="9525" indent="0">
              <a:buClr>
                <a:srgbClr val="CC9900"/>
              </a:buClr>
              <a:buSzPct val="65277"/>
              <a:buNone/>
              <a:tabLst>
                <a:tab pos="266700" algn="l"/>
              </a:tabLst>
            </a:pPr>
            <a:r>
              <a:rPr lang="en-US" sz="1800" b="1" u="sng" spc="180" dirty="0">
                <a:solidFill>
                  <a:srgbClr val="FF0000"/>
                </a:solidFill>
                <a:latin typeface="Georgia"/>
                <a:cs typeface="Georgia"/>
              </a:rPr>
              <a:t>Example</a:t>
            </a:r>
          </a:p>
          <a:p>
            <a:pPr marL="9525" indent="0">
              <a:buClr>
                <a:srgbClr val="CC9900"/>
              </a:buClr>
              <a:buSzPct val="65277"/>
              <a:buNone/>
              <a:tabLst>
                <a:tab pos="266700" algn="l"/>
              </a:tabLst>
            </a:pPr>
            <a:endParaRPr lang="en-US" sz="1800" b="1" u="sng" dirty="0">
              <a:latin typeface="Georgia"/>
              <a:cs typeface="Georgia"/>
            </a:endParaRPr>
          </a:p>
          <a:p>
            <a:pPr indent="-342900">
              <a:tabLst>
                <a:tab pos="330041" algn="l"/>
              </a:tabLst>
            </a:pPr>
            <a:r>
              <a:rPr lang="en-US" sz="1500" spc="-4" dirty="0" smtClean="0">
                <a:latin typeface="Arial"/>
                <a:cs typeface="Arial"/>
              </a:rPr>
              <a:t>Antivirus</a:t>
            </a:r>
            <a:endParaRPr lang="en-US" sz="1500" spc="-4" dirty="0">
              <a:latin typeface="Arial"/>
              <a:cs typeface="Arial"/>
            </a:endParaRPr>
          </a:p>
          <a:p>
            <a:pPr indent="-342900">
              <a:tabLst>
                <a:tab pos="330041" algn="l"/>
              </a:tabLst>
            </a:pPr>
            <a:r>
              <a:rPr lang="en-US" sz="1500" dirty="0"/>
              <a:t>Adobe Reader</a:t>
            </a:r>
          </a:p>
          <a:p>
            <a:pPr indent="-342900">
              <a:tabLst>
                <a:tab pos="330041" algn="l"/>
              </a:tabLst>
            </a:pPr>
            <a:r>
              <a:rPr lang="en-US" sz="1500" dirty="0"/>
              <a:t>Free Studio </a:t>
            </a:r>
          </a:p>
          <a:p>
            <a:pPr indent="-342900">
              <a:tabLst>
                <a:tab pos="330041" algn="l"/>
              </a:tabLst>
            </a:pPr>
            <a:r>
              <a:rPr lang="en-US" sz="1500" dirty="0" smtClean="0"/>
              <a:t>Skype</a:t>
            </a:r>
            <a:endParaRPr lang="en-US" sz="1500" dirty="0">
              <a:latin typeface="Arial"/>
              <a:cs typeface="Aria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64" y="2447925"/>
            <a:ext cx="5267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39" y="2898648"/>
            <a:ext cx="4114800" cy="2244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Share ware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marR="3810" indent="0" algn="just">
              <a:lnSpc>
                <a:spcPct val="99900"/>
              </a:lnSpc>
              <a:spcBef>
                <a:spcPts val="75"/>
              </a:spcBef>
              <a:buClr>
                <a:srgbClr val="CC9900"/>
              </a:buClr>
              <a:buSzPct val="65000"/>
              <a:buNone/>
              <a:tabLst>
                <a:tab pos="266224" algn="l"/>
                <a:tab pos="266700" algn="l"/>
              </a:tabLst>
            </a:pPr>
            <a:r>
              <a:rPr lang="en-US" spc="-8" dirty="0">
                <a:latin typeface="+mj-lt"/>
                <a:cs typeface="Arial"/>
              </a:rPr>
              <a:t>Share ware </a:t>
            </a:r>
            <a:r>
              <a:rPr lang="en-US" spc="-4" dirty="0">
                <a:latin typeface="+mj-lt"/>
                <a:cs typeface="Arial"/>
              </a:rPr>
              <a:t>is </a:t>
            </a:r>
            <a:r>
              <a:rPr lang="en-US" spc="-8" dirty="0">
                <a:latin typeface="+mj-lt"/>
                <a:cs typeface="Arial"/>
              </a:rPr>
              <a:t>actually </a:t>
            </a:r>
            <a:r>
              <a:rPr lang="en-US" spc="-4" dirty="0">
                <a:latin typeface="+mj-lt"/>
                <a:cs typeface="Arial"/>
              </a:rPr>
              <a:t>delivered </a:t>
            </a:r>
            <a:r>
              <a:rPr lang="en-US" spc="-8" dirty="0">
                <a:latin typeface="+mj-lt"/>
                <a:cs typeface="Arial"/>
              </a:rPr>
              <a:t>free </a:t>
            </a:r>
            <a:r>
              <a:rPr lang="en-US" spc="-4" dirty="0">
                <a:latin typeface="+mj-lt"/>
                <a:cs typeface="Arial"/>
              </a:rPr>
              <a:t>of  charge but some time the </a:t>
            </a:r>
            <a:r>
              <a:rPr lang="en-US" spc="-8" dirty="0">
                <a:latin typeface="+mj-lt"/>
                <a:cs typeface="Arial"/>
              </a:rPr>
              <a:t>owner </a:t>
            </a:r>
            <a:r>
              <a:rPr lang="en-US" spc="-4" dirty="0">
                <a:latin typeface="+mj-lt"/>
                <a:cs typeface="Arial"/>
              </a:rPr>
              <a:t>ask </a:t>
            </a:r>
            <a:r>
              <a:rPr lang="en-US" spc="-8" dirty="0">
                <a:latin typeface="+mj-lt"/>
                <a:cs typeface="Arial"/>
              </a:rPr>
              <a:t>for  </a:t>
            </a:r>
            <a:r>
              <a:rPr lang="en-US" spc="-4" dirty="0">
                <a:latin typeface="+mj-lt"/>
                <a:cs typeface="Arial"/>
              </a:rPr>
              <a:t>money to get </a:t>
            </a:r>
            <a:r>
              <a:rPr lang="en-US" spc="-4" dirty="0" smtClean="0">
                <a:latin typeface="+mj-lt"/>
                <a:cs typeface="Arial"/>
              </a:rPr>
              <a:t>registered, so </a:t>
            </a:r>
            <a:r>
              <a:rPr lang="en-US" spc="-8" dirty="0" smtClean="0">
                <a:latin typeface="+mj-lt"/>
                <a:cs typeface="Arial"/>
              </a:rPr>
              <a:t>that </a:t>
            </a:r>
            <a:r>
              <a:rPr lang="en-US" spc="-8" dirty="0">
                <a:latin typeface="+mj-lt"/>
                <a:cs typeface="Arial"/>
              </a:rPr>
              <a:t>they </a:t>
            </a:r>
            <a:r>
              <a:rPr lang="en-US" dirty="0">
                <a:solidFill>
                  <a:schemeClr val="tx1"/>
                </a:solidFill>
                <a:latin typeface="+mj-lt"/>
                <a:cs typeface="Arial"/>
              </a:rPr>
              <a:t>can  </a:t>
            </a:r>
            <a:r>
              <a:rPr lang="en-US" spc="-4" dirty="0">
                <a:latin typeface="+mj-lt"/>
                <a:cs typeface="Arial"/>
              </a:rPr>
              <a:t>send updates in </a:t>
            </a:r>
            <a:r>
              <a:rPr lang="en-US" spc="-8" dirty="0">
                <a:latin typeface="+mj-lt"/>
                <a:cs typeface="Arial"/>
              </a:rPr>
              <a:t>future. It </a:t>
            </a:r>
            <a:r>
              <a:rPr lang="en-US" dirty="0">
                <a:solidFill>
                  <a:schemeClr val="tx1"/>
                </a:solidFill>
                <a:latin typeface="+mj-lt"/>
                <a:cs typeface="Arial"/>
              </a:rPr>
              <a:t>can </a:t>
            </a:r>
            <a:r>
              <a:rPr lang="en-US" spc="-4" dirty="0">
                <a:latin typeface="+mj-lt"/>
                <a:cs typeface="Arial"/>
              </a:rPr>
              <a:t>be copied but </a:t>
            </a:r>
            <a:r>
              <a:rPr lang="en-US" spc="-4" dirty="0" smtClean="0">
                <a:latin typeface="+mj-lt"/>
                <a:cs typeface="Arial"/>
              </a:rPr>
              <a:t>cannot </a:t>
            </a:r>
            <a:r>
              <a:rPr lang="en-US" spc="-4" dirty="0">
                <a:latin typeface="+mj-lt"/>
                <a:cs typeface="Arial"/>
              </a:rPr>
              <a:t>be</a:t>
            </a:r>
            <a:r>
              <a:rPr lang="en-US" spc="-15" dirty="0">
                <a:latin typeface="+mj-lt"/>
                <a:cs typeface="Arial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cs typeface="Arial"/>
              </a:rPr>
              <a:t>sold.</a:t>
            </a:r>
          </a:p>
          <a:p>
            <a:pPr marL="9525" indent="0">
              <a:spcBef>
                <a:spcPts val="600"/>
              </a:spcBef>
              <a:buClr>
                <a:srgbClr val="CC9900"/>
              </a:buClr>
              <a:buSzPct val="64062"/>
              <a:buNone/>
              <a:tabLst>
                <a:tab pos="266224" algn="l"/>
                <a:tab pos="266700" algn="l"/>
              </a:tabLst>
            </a:pPr>
            <a:endParaRPr lang="en-US" u="heavy" spc="165" dirty="0">
              <a:uFill>
                <a:solidFill>
                  <a:srgbClr val="000000"/>
                </a:solidFill>
              </a:uFill>
              <a:latin typeface="Georgia"/>
              <a:cs typeface="Georgia"/>
            </a:endParaRPr>
          </a:p>
          <a:p>
            <a:pPr marL="9525" indent="0">
              <a:spcBef>
                <a:spcPts val="600"/>
              </a:spcBef>
              <a:buClr>
                <a:srgbClr val="CC9900"/>
              </a:buClr>
              <a:buSzPct val="64062"/>
              <a:buNone/>
              <a:tabLst>
                <a:tab pos="266224" algn="l"/>
                <a:tab pos="266700" algn="l"/>
              </a:tabLst>
            </a:pPr>
            <a:r>
              <a:rPr lang="en-US" sz="18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Example</a:t>
            </a:r>
            <a:endParaRPr lang="en-US" sz="1800" b="1" u="sng" dirty="0">
              <a:solidFill>
                <a:srgbClr val="FF0000"/>
              </a:solidFill>
              <a:latin typeface="Georgia"/>
              <a:cs typeface="Georgia"/>
            </a:endParaRPr>
          </a:p>
          <a:p>
            <a:pPr marL="295275" indent="-285750">
              <a:spcBef>
                <a:spcPts val="555"/>
              </a:spcBef>
              <a:buSzPct val="65000"/>
              <a:tabLst>
                <a:tab pos="266224" algn="l"/>
                <a:tab pos="266700" algn="l"/>
              </a:tabLst>
            </a:pPr>
            <a:r>
              <a:rPr lang="en-US" sz="1800" spc="-4" dirty="0" smtClean="0">
                <a:latin typeface="Arial"/>
                <a:cs typeface="Arial"/>
              </a:rPr>
              <a:t>Microsoft</a:t>
            </a:r>
            <a:r>
              <a:rPr lang="en-US" sz="1800" spc="-8" dirty="0" smtClean="0">
                <a:latin typeface="Arial"/>
                <a:cs typeface="Arial"/>
              </a:rPr>
              <a:t> </a:t>
            </a:r>
            <a:r>
              <a:rPr lang="en-US" sz="1800" spc="-8" dirty="0" smtClean="0">
                <a:latin typeface="Arial"/>
                <a:cs typeface="Arial"/>
              </a:rPr>
              <a:t>office</a:t>
            </a:r>
          </a:p>
          <a:p>
            <a:pPr marL="295275" indent="-285750">
              <a:spcBef>
                <a:spcPts val="555"/>
              </a:spcBef>
              <a:buSzPct val="65000"/>
              <a:tabLst>
                <a:tab pos="266224" algn="l"/>
                <a:tab pos="266700" algn="l"/>
              </a:tabLst>
            </a:pPr>
            <a:r>
              <a:rPr lang="en-US" sz="1800" dirty="0" smtClean="0"/>
              <a:t>WinZip.</a:t>
            </a:r>
          </a:p>
          <a:p>
            <a:pPr marL="295275" indent="-285750">
              <a:spcBef>
                <a:spcPts val="555"/>
              </a:spcBef>
              <a:buSzPct val="65000"/>
              <a:tabLst>
                <a:tab pos="266224" algn="l"/>
                <a:tab pos="266700" algn="l"/>
              </a:tabLst>
            </a:pPr>
            <a:r>
              <a:rPr lang="en-US" sz="1800" dirty="0" smtClean="0"/>
              <a:t>Adobe Photoshop</a:t>
            </a:r>
            <a:endParaRPr lang="en-US" sz="1800" dirty="0"/>
          </a:p>
          <a:p>
            <a:pPr marL="295275" indent="-285750">
              <a:spcBef>
                <a:spcPts val="555"/>
              </a:spcBef>
              <a:buSzPct val="65000"/>
              <a:tabLst>
                <a:tab pos="266224" algn="l"/>
                <a:tab pos="266700" algn="l"/>
              </a:tabLst>
            </a:pPr>
            <a:r>
              <a:rPr lang="en-US" sz="1800" dirty="0" err="1" smtClean="0"/>
              <a:t>Adblock</a:t>
            </a:r>
            <a:r>
              <a:rPr lang="en-US" sz="1800" dirty="0" smtClean="0"/>
              <a:t> </a:t>
            </a:r>
            <a:r>
              <a:rPr lang="en-US" sz="1800" dirty="0"/>
              <a:t>Plus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331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309" y="2377499"/>
            <a:ext cx="5915025" cy="6681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End Lecture</a:t>
            </a:r>
          </a:p>
        </p:txBody>
      </p:sp>
    </p:spTree>
    <p:extLst>
      <p:ext uri="{BB962C8B-B14F-4D97-AF65-F5344CB8AC3E}">
        <p14:creationId xmlns:p14="http://schemas.microsoft.com/office/powerpoint/2010/main" val="344303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dirty="0">
                <a:cs typeface="Arial" panose="020B0604020202020204" pitchFamily="34" charset="0"/>
              </a:rPr>
              <a:t>Hardware </a:t>
            </a:r>
            <a:r>
              <a:rPr lang="en-GB" sz="3200" b="1" spc="-5" dirty="0">
                <a:cs typeface="Arial" panose="020B0604020202020204" pitchFamily="34" charset="0"/>
              </a:rPr>
              <a:t>vs</a:t>
            </a:r>
            <a:r>
              <a:rPr lang="en-GB" sz="3200" b="1" spc="-114" dirty="0">
                <a:cs typeface="Arial" panose="020B0604020202020204" pitchFamily="34" charset="0"/>
              </a:rPr>
              <a:t> </a:t>
            </a:r>
            <a:r>
              <a:rPr lang="en-GB" sz="3200" b="1" spc="-5" dirty="0">
                <a:cs typeface="Arial" panose="020B0604020202020204" pitchFamily="34" charset="0"/>
              </a:rPr>
              <a:t>Software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8" y="808075"/>
            <a:ext cx="80279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>
              <a:spcBef>
                <a:spcPts val="86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b="1" dirty="0"/>
              <a:t>H/W</a:t>
            </a:r>
            <a:r>
              <a:rPr lang="en-US" sz="2000" dirty="0"/>
              <a:t> includes the physical parts of a computer, whereas , software is the set of instructions that can be stored and run by hardware. </a:t>
            </a:r>
          </a:p>
          <a:p>
            <a:pPr marL="355600" lvl="0" indent="-342900">
              <a:spcBef>
                <a:spcPts val="770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They are </a:t>
            </a:r>
            <a:r>
              <a:rPr lang="en-US" sz="2000" spc="-5" dirty="0">
                <a:solidFill>
                  <a:srgbClr val="000000"/>
                </a:solidFill>
                <a:cs typeface="Arial"/>
              </a:rPr>
              <a:t>complementary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to each</a:t>
            </a:r>
            <a:r>
              <a:rPr lang="en-US" sz="2000" spc="-13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000000"/>
                </a:solidFill>
                <a:cs typeface="Arial"/>
              </a:rPr>
              <a:t>other</a:t>
            </a:r>
            <a:endParaRPr lang="en-US" sz="2000" dirty="0">
              <a:solidFill>
                <a:srgbClr val="000000"/>
              </a:solidFill>
              <a:cs typeface="Arial"/>
            </a:endParaRPr>
          </a:p>
          <a:p>
            <a:pPr marL="355600" marR="5080" lvl="0" indent="-342900" algn="just">
              <a:spcBef>
                <a:spcPts val="770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/>
              </a:rPr>
              <a:t>Same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H/W </a:t>
            </a:r>
            <a:r>
              <a:rPr lang="en-US" sz="2000" spc="-5" dirty="0">
                <a:solidFill>
                  <a:srgbClr val="000000"/>
                </a:solidFill>
                <a:cs typeface="Arial"/>
              </a:rPr>
              <a:t>may perform different jobs</a:t>
            </a:r>
            <a:r>
              <a:rPr lang="en-US" sz="2000" spc="-45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000000"/>
                </a:solidFill>
                <a:cs typeface="Arial"/>
              </a:rPr>
              <a:t>using  different</a:t>
            </a:r>
            <a:r>
              <a:rPr lang="en-US" sz="2000" spc="-4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S/W</a:t>
            </a:r>
          </a:p>
          <a:p>
            <a:pPr marL="355600" marR="5080" lvl="0" indent="-342900" algn="just">
              <a:spcBef>
                <a:spcPts val="770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/>
              <a:t>Hardware is so-termed because it is "hard" or rigid with respect to changes, whereas software is "soft" because it is easy to change.</a:t>
            </a:r>
          </a:p>
          <a:p>
            <a:pPr marL="355600" marR="5080" indent="-342900" algn="just">
              <a:spcBef>
                <a:spcPts val="770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/>
              </a:rPr>
              <a:t>S/W(Software) makes H/W(Hardware)</a:t>
            </a:r>
            <a:r>
              <a:rPr lang="en-US" sz="2000" spc="-45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2000" spc="-5" dirty="0">
                <a:solidFill>
                  <a:srgbClr val="000000"/>
                </a:solidFill>
                <a:cs typeface="Arial"/>
              </a:rPr>
              <a:t>usable</a:t>
            </a:r>
            <a:r>
              <a:rPr lang="en-US" sz="2000" dirty="0">
                <a:solidFill>
                  <a:srgbClr val="000000"/>
                </a:solidFill>
                <a:cs typeface="Arial"/>
              </a:rPr>
              <a:t> by </a:t>
            </a:r>
            <a:r>
              <a:rPr lang="en-US" sz="2000" dirty="0"/>
              <a:t>directing to execute any command or instruction. </a:t>
            </a:r>
          </a:p>
          <a:p>
            <a:pPr marL="355600" marR="5080" indent="-342900" algn="just">
              <a:spcBef>
                <a:spcPts val="770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/>
              <a:t>A combination of hardware and software forms a usable computing  system.</a:t>
            </a:r>
          </a:p>
          <a:p>
            <a:pPr marL="355600" marR="5080" lvl="0" indent="-342900" algn="just">
              <a:spcBef>
                <a:spcPts val="770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endParaRPr lang="en-US" sz="20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spc="-5" dirty="0">
                <a:cs typeface="Arial" panose="020B0604020202020204" pitchFamily="34" charset="0"/>
              </a:rPr>
              <a:t>Types </a:t>
            </a:r>
            <a:r>
              <a:rPr lang="en-GB" sz="3200" b="1" dirty="0">
                <a:cs typeface="Arial" panose="020B0604020202020204" pitchFamily="34" charset="0"/>
              </a:rPr>
              <a:t>of</a:t>
            </a:r>
            <a:r>
              <a:rPr lang="en-GB" sz="3200" b="1" spc="-85" dirty="0">
                <a:cs typeface="Arial" panose="020B0604020202020204" pitchFamily="34" charset="0"/>
              </a:rPr>
              <a:t> </a:t>
            </a:r>
            <a:r>
              <a:rPr lang="en-GB" sz="3200" b="1" spc="-5" dirty="0">
                <a:cs typeface="Arial" panose="020B0604020202020204" pitchFamily="34" charset="0"/>
              </a:rPr>
              <a:t>Software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900" y="1234415"/>
            <a:ext cx="7602621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 algn="just">
              <a:spcBef>
                <a:spcPts val="869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dirty="0">
                <a:cs typeface="Arial" panose="020B0604020202020204" pitchFamily="34" charset="0"/>
              </a:rPr>
              <a:t>System</a:t>
            </a:r>
            <a:r>
              <a:rPr lang="en-US" sz="2400" spc="-55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Software</a:t>
            </a:r>
          </a:p>
          <a:p>
            <a:pPr marL="355600" lvl="0" indent="-342900" algn="just">
              <a:spcBef>
                <a:spcPts val="780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400" spc="-5" dirty="0">
                <a:cs typeface="Arial" panose="020B0604020202020204" pitchFamily="34" charset="0"/>
              </a:rPr>
              <a:t>Application</a:t>
            </a:r>
            <a:r>
              <a:rPr lang="en-US" sz="2400" spc="-3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6" name="object 9">
            <a:extLst>
              <a:ext uri="{FF2B5EF4-FFF2-40B4-BE49-F238E27FC236}">
                <a16:creationId xmlns="" xmlns:a16="http://schemas.microsoft.com/office/drawing/2014/main" id="{FD2C4B11-5557-4528-AA3C-667CDA4D50A2}"/>
              </a:ext>
            </a:extLst>
          </p:cNvPr>
          <p:cNvSpPr/>
          <p:nvPr/>
        </p:nvSpPr>
        <p:spPr>
          <a:xfrm>
            <a:off x="3295650" y="1928812"/>
            <a:ext cx="5172075" cy="2871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0271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spc="-5" dirty="0">
                <a:cs typeface="Arial" panose="020B0604020202020204" pitchFamily="34" charset="0"/>
              </a:rPr>
              <a:t>Types </a:t>
            </a:r>
            <a:r>
              <a:rPr lang="en-GB" sz="3200" b="1" dirty="0">
                <a:cs typeface="Arial" panose="020B0604020202020204" pitchFamily="34" charset="0"/>
              </a:rPr>
              <a:t>of</a:t>
            </a:r>
            <a:r>
              <a:rPr lang="en-GB" sz="3200" b="1" spc="-85" dirty="0">
                <a:cs typeface="Arial" panose="020B0604020202020204" pitchFamily="34" charset="0"/>
              </a:rPr>
              <a:t> </a:t>
            </a:r>
            <a:r>
              <a:rPr lang="en-GB" sz="3200" b="1" spc="-5" dirty="0">
                <a:cs typeface="Arial" panose="020B0604020202020204" pitchFamily="34" charset="0"/>
              </a:rPr>
              <a:t>Software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b="1" dirty="0">
                <a:cs typeface="Arial" panose="020B0604020202020204" pitchFamily="34" charset="0"/>
              </a:rPr>
              <a:t>System</a:t>
            </a:r>
            <a:r>
              <a:rPr lang="en-US" sz="2000" b="1" spc="-55" dirty="0">
                <a:cs typeface="Arial" panose="020B0604020202020204" pitchFamily="34" charset="0"/>
              </a:rPr>
              <a:t> </a:t>
            </a:r>
            <a:r>
              <a:rPr lang="en-US" sz="2000" b="1" dirty="0">
                <a:cs typeface="Arial" panose="020B0604020202020204" pitchFamily="34" charset="0"/>
              </a:rPr>
              <a:t>Software</a:t>
            </a:r>
          </a:p>
          <a:p>
            <a:pPr marL="812800" marR="5080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Program or set of program that are specially designed to operate, control, </a:t>
            </a:r>
            <a:r>
              <a:rPr lang="en-US" sz="2000" spc="-10" dirty="0">
                <a:solidFill>
                  <a:srgbClr val="000000"/>
                </a:solidFill>
                <a:cs typeface="Arial" panose="020B0604020202020204" pitchFamily="34" charset="0"/>
              </a:rPr>
              <a:t>and </a:t>
            </a: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extend the  processing capabilities of a computer</a:t>
            </a:r>
            <a:r>
              <a:rPr lang="en-US" sz="2000" spc="-45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rgbClr val="000000"/>
                </a:solidFill>
                <a:cs typeface="Arial" panose="020B0604020202020204" pitchFamily="34" charset="0"/>
              </a:rPr>
              <a:t>system.</a:t>
            </a:r>
          </a:p>
          <a:p>
            <a:pPr marL="812800" marR="5080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dirty="0"/>
              <a:t>System software serves as the interface between the hardware and the end users.</a:t>
            </a:r>
          </a:p>
          <a:p>
            <a:pPr marL="812800" marR="5080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It controls the working of different parts of computer.</a:t>
            </a:r>
          </a:p>
          <a:p>
            <a:pPr marL="812800" marR="5080" lvl="1" indent="-342900" algn="just">
              <a:spcBef>
                <a:spcPts val="665"/>
              </a:spcBef>
              <a:buFont typeface="Arial" pitchFamily="34" charset="0"/>
              <a:buChar char="•"/>
              <a:tabLst>
                <a:tab pos="75692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It enables other application programs to work properly</a:t>
            </a:r>
          </a:p>
        </p:txBody>
      </p:sp>
    </p:spTree>
    <p:extLst>
      <p:ext uri="{BB962C8B-B14F-4D97-AF65-F5344CB8AC3E}">
        <p14:creationId xmlns:p14="http://schemas.microsoft.com/office/powerpoint/2010/main" val="18345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spc="-5" dirty="0">
                <a:cs typeface="Arial" panose="020B0604020202020204" pitchFamily="34" charset="0"/>
              </a:rPr>
              <a:t>System Software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b="1" dirty="0">
                <a:cs typeface="Arial" panose="020B0604020202020204" pitchFamily="34" charset="0"/>
              </a:rPr>
              <a:t>Example</a:t>
            </a:r>
          </a:p>
          <a:p>
            <a:pPr marL="469900" lvl="1" algn="just">
              <a:spcBef>
                <a:spcPts val="869"/>
              </a:spcBef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The examples of system software are: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Operating System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Utility Program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Device Drivers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endParaRPr lang="en-US" sz="20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="" xmlns:a16="http://schemas.microsoft.com/office/drawing/2014/main" id="{849640D4-2DAB-4C98-859E-83AEAB511827}"/>
              </a:ext>
            </a:extLst>
          </p:cNvPr>
          <p:cNvSpPr/>
          <p:nvPr/>
        </p:nvSpPr>
        <p:spPr>
          <a:xfrm>
            <a:off x="6123709" y="1513310"/>
            <a:ext cx="3020291" cy="260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spc="-5" dirty="0">
                <a:cs typeface="Arial" panose="020B0604020202020204" pitchFamily="34" charset="0"/>
              </a:rPr>
              <a:t>Operating System 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242917" y="856813"/>
            <a:ext cx="5880792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An operating  system is a collection of program that controls and co-ordinates the overall operation of a computer system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These programs provide interface between the user and the computer system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A computer needs an operating system to do work, without operating system it is like a car with no fuel.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An application program cannot access I/O devices or execute program instructions itself. The operating system performs these tasks through CPU on behalf of application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263636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spc="-5" dirty="0">
                <a:cs typeface="Arial" panose="020B0604020202020204" pitchFamily="34" charset="0"/>
              </a:rPr>
              <a:t>Operating System 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Operating system performs following tasks such as;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Accepts input from input devices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Sends output  to output devices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Manages the application program in memory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Manages the files on the storage devices</a:t>
            </a:r>
          </a:p>
          <a:p>
            <a:pPr marL="812800" lvl="1" indent="-342900" algn="just">
              <a:spcBef>
                <a:spcPts val="869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cs typeface="Arial" panose="020B0604020202020204" pitchFamily="34" charset="0"/>
              </a:rPr>
              <a:t>Manages and controls the I/O devices etc.</a:t>
            </a:r>
          </a:p>
        </p:txBody>
      </p:sp>
    </p:spTree>
    <p:extLst>
      <p:ext uri="{BB962C8B-B14F-4D97-AF65-F5344CB8AC3E}">
        <p14:creationId xmlns:p14="http://schemas.microsoft.com/office/powerpoint/2010/main" val="1979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200" b="1" spc="-5" dirty="0">
                <a:cs typeface="Arial" panose="020B0604020202020204" pitchFamily="34" charset="0"/>
              </a:rPr>
              <a:t>Utility Programs</a:t>
            </a:r>
            <a:endParaRPr lang="en-GB" sz="32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339899" y="1020726"/>
            <a:ext cx="7602621" cy="367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A software which is  manufactured to help ,analyze, configure,  optimize or to maintain a computer.</a:t>
            </a:r>
          </a:p>
          <a:p>
            <a:pPr marL="355600" lvl="0" indent="-342900" algn="just">
              <a:spcBef>
                <a:spcPts val="869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Some utility programs are;</a:t>
            </a:r>
          </a:p>
          <a:p>
            <a:pPr marL="812800" lvl="1" indent="-342900" algn="just">
              <a:spcBef>
                <a:spcPts val="869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Diagnostic utility program</a:t>
            </a:r>
          </a:p>
          <a:p>
            <a:pPr marL="812800" lvl="1" indent="-342900" algn="just">
              <a:spcBef>
                <a:spcPts val="869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Disk Scanner</a:t>
            </a:r>
          </a:p>
          <a:p>
            <a:pPr marL="812800" lvl="1" indent="-342900" algn="just">
              <a:spcBef>
                <a:spcPts val="869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Backup utility</a:t>
            </a:r>
          </a:p>
          <a:p>
            <a:pPr marL="812800" lvl="1" indent="-342900" algn="just">
              <a:spcBef>
                <a:spcPts val="869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Virus-detection and recovery utilities</a:t>
            </a:r>
          </a:p>
          <a:p>
            <a:pPr marL="812800" lvl="1" indent="-342900" algn="just">
              <a:spcBef>
                <a:spcPts val="869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File-compression utilities</a:t>
            </a:r>
          </a:p>
          <a:p>
            <a:pPr marL="812800" lvl="1" indent="-342900" algn="just">
              <a:spcBef>
                <a:spcPts val="869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Spam and pop-up blocker utilities</a:t>
            </a:r>
          </a:p>
        </p:txBody>
      </p:sp>
    </p:spTree>
    <p:extLst>
      <p:ext uri="{BB962C8B-B14F-4D97-AF65-F5344CB8AC3E}">
        <p14:creationId xmlns:p14="http://schemas.microsoft.com/office/powerpoint/2010/main" val="39344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2552</TotalTime>
  <Words>751</Words>
  <Application>Microsoft Office PowerPoint</Application>
  <PresentationFormat>On-screen Show (16:9)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Cambria</vt:lpstr>
      <vt:lpstr>Georgia</vt:lpstr>
      <vt:lpstr>Times New Roman</vt:lpstr>
      <vt:lpstr>Wingdings</vt:lpstr>
      <vt:lpstr>Adjacency</vt:lpstr>
      <vt:lpstr>Computer Software</vt:lpstr>
      <vt:lpstr>What is a Computer Software?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System Software</vt:lpstr>
      <vt:lpstr>PowerPoint Presentation</vt:lpstr>
      <vt:lpstr>PowerPoint Presentation</vt:lpstr>
      <vt:lpstr>Types of Application Software</vt:lpstr>
      <vt:lpstr>Types of Application Software</vt:lpstr>
      <vt:lpstr>PowerPoint Presentation</vt:lpstr>
      <vt:lpstr>PowerPoint Presentation</vt:lpstr>
      <vt:lpstr>Web Application</vt:lpstr>
      <vt:lpstr>Open-Source Software</vt:lpstr>
      <vt:lpstr>Free ware</vt:lpstr>
      <vt:lpstr>Share ware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isra naz</dc:creator>
  <cp:lastModifiedBy>Microsoft account</cp:lastModifiedBy>
  <cp:revision>161</cp:revision>
  <dcterms:created xsi:type="dcterms:W3CDTF">2019-09-22T18:02:08Z</dcterms:created>
  <dcterms:modified xsi:type="dcterms:W3CDTF">2023-11-15T09:02:29Z</dcterms:modified>
</cp:coreProperties>
</file>