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54" r:id="rId2"/>
    <p:sldId id="290" r:id="rId3"/>
    <p:sldId id="291" r:id="rId4"/>
    <p:sldId id="292" r:id="rId5"/>
    <p:sldId id="293" r:id="rId6"/>
    <p:sldId id="296" r:id="rId7"/>
    <p:sldId id="297" r:id="rId8"/>
    <p:sldId id="362" r:id="rId9"/>
    <p:sldId id="363" r:id="rId10"/>
    <p:sldId id="371" r:id="rId11"/>
    <p:sldId id="377" r:id="rId12"/>
    <p:sldId id="382" r:id="rId13"/>
    <p:sldId id="383" r:id="rId14"/>
    <p:sldId id="384" r:id="rId15"/>
    <p:sldId id="385" r:id="rId16"/>
    <p:sldId id="387" r:id="rId17"/>
    <p:sldId id="391" r:id="rId18"/>
    <p:sldId id="392" r:id="rId19"/>
    <p:sldId id="393" r:id="rId20"/>
    <p:sldId id="394" r:id="rId21"/>
    <p:sldId id="396" r:id="rId22"/>
    <p:sldId id="398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9" r:id="rId31"/>
    <p:sldId id="410" r:id="rId32"/>
    <p:sldId id="361" r:id="rId3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59001"/>
            <a:ext cx="8298180" cy="2939838"/>
          </a:xfrm>
        </p:spPr>
        <p:txBody>
          <a:bodyPr anchor="b"/>
          <a:lstStyle>
            <a:lvl1pPr>
              <a:defRPr sz="7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5181600"/>
            <a:ext cx="7107936" cy="120904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1927860" cy="663172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6217920"/>
            <a:ext cx="8425656" cy="1324187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4366578"/>
            <a:ext cx="6749256" cy="185134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41018"/>
            <a:ext cx="4023360" cy="52023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560" y="1741018"/>
            <a:ext cx="4023360" cy="52023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023360" cy="725064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023360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1560" y="1739795"/>
            <a:ext cx="4023360" cy="725064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1560" y="2464859"/>
            <a:ext cx="4023360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1" y="6228283"/>
            <a:ext cx="8549640" cy="673608"/>
          </a:xfrm>
        </p:spPr>
        <p:txBody>
          <a:bodyPr anchor="b"/>
          <a:lstStyle>
            <a:lvl1pPr algn="ctr">
              <a:defRPr sz="2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" y="6908800"/>
            <a:ext cx="8549641" cy="69088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" y="431800"/>
            <a:ext cx="8549640" cy="560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" y="6227982"/>
            <a:ext cx="8549640" cy="673909"/>
          </a:xfrm>
        </p:spPr>
        <p:txBody>
          <a:bodyPr anchor="b"/>
          <a:lstStyle>
            <a:lvl1pPr algn="ctr">
              <a:defRPr sz="25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304020" cy="621792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927" y="6908800"/>
            <a:ext cx="8549640" cy="6943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838200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8382000" cy="544068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04020" y="0"/>
            <a:ext cx="75438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4020" y="6217920"/>
            <a:ext cx="75438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84967" y="6402155"/>
            <a:ext cx="603504" cy="449072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Slide</a:t>
            </a:r>
            <a:r>
              <a:rPr lang="en-US" spc="-65"/>
              <a:t> </a:t>
            </a:r>
            <a:fld id="{81D60167-4931-47E6-BA6A-407CBD079E47}" type="slidenum">
              <a:rPr lang="en-US" spc="-10" smtClean="0"/>
              <a:t>‹#›</a:t>
            </a:fld>
            <a:r>
              <a:rPr lang="en-US" spc="-10"/>
              <a:t>/98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06147" y="4594691"/>
            <a:ext cx="2682918" cy="40233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Chapter 8: Secondary Storage</a:t>
            </a:r>
            <a:r>
              <a:rPr lang="en-US"/>
              <a:t> </a:t>
            </a:r>
            <a:r>
              <a:rPr lang="en-US" spc="-5"/>
              <a:t>Devices</a:t>
            </a:r>
            <a:endParaRPr lang="en-US" spc="-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265847" y="1871472"/>
            <a:ext cx="2763519" cy="40233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bg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Ref</a:t>
            </a:r>
            <a:r>
              <a:rPr lang="en-US" spc="-85"/>
              <a:t> </a:t>
            </a:r>
            <a:r>
              <a:rPr lang="en-US" spc="-5"/>
              <a:t>Page</a:t>
            </a:r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018824" rtl="0" eaLnBrk="1" latinLnBrk="0" hangingPunct="1">
        <a:spcBef>
          <a:spcPct val="0"/>
        </a:spcBef>
        <a:buNone/>
        <a:defRPr sz="5100" kern="1200" cap="none" spc="-111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2059" indent="-254706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77" indent="-254706" algn="l" defTabSz="101882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707" indent="-254706" algn="l" defTabSz="1018824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54" indent="-254706" algn="l" defTabSz="1018824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32002" indent="-254706" algn="l" defTabSz="1018824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35767" indent="-203765" algn="l" defTabSz="10188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defTabSz="101882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43296" indent="-203765" algn="l" defTabSz="1018824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061" indent="-203765" algn="l" defTabSz="1018824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8298180" cy="24926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Storage Devices </a:t>
            </a:r>
            <a:br>
              <a:rPr lang="en-US" b="1" dirty="0"/>
            </a:br>
            <a:r>
              <a:rPr lang="en-US" b="1" dirty="0"/>
              <a:t>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7107936" cy="12090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Instructor: </a:t>
            </a:r>
            <a:r>
              <a:rPr lang="en-US" sz="2400" dirty="0" smtClean="0">
                <a:solidFill>
                  <a:schemeClr val="tx1"/>
                </a:solidFill>
              </a:rPr>
              <a:t>Saba Iqbal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Magnetic Disks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736495" cy="267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7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Round, flat	piece	of rigid	metal	(frequently </a:t>
            </a:r>
            <a:r>
              <a:rPr lang="en-US" dirty="0" err="1"/>
              <a:t>aluminium</a:t>
            </a:r>
            <a:r>
              <a:rPr lang="en-US" dirty="0"/>
              <a:t>)  disks coated with magnetic oxide</a:t>
            </a:r>
          </a:p>
          <a:p>
            <a:r>
              <a:rPr lang="en-US" dirty="0"/>
              <a:t>Come in many sizes,	ranging	from 1	to 14-inch  diameter.</a:t>
            </a:r>
          </a:p>
          <a:p>
            <a:r>
              <a:rPr lang="en-US" dirty="0"/>
              <a:t>Depending on how they are packaged, hard disks are of  three types:</a:t>
            </a:r>
          </a:p>
          <a:p>
            <a:pPr lvl="1"/>
            <a:r>
              <a:rPr lang="en-US" dirty="0"/>
              <a:t>Zip/Bernoulli disks</a:t>
            </a:r>
          </a:p>
          <a:p>
            <a:pPr lvl="1"/>
            <a:r>
              <a:rPr lang="en-US" dirty="0"/>
              <a:t>Disk packs</a:t>
            </a:r>
          </a:p>
          <a:p>
            <a:pPr lvl="1"/>
            <a:r>
              <a:rPr lang="en-US" dirty="0"/>
              <a:t>Winchester disks</a:t>
            </a:r>
          </a:p>
          <a:p>
            <a:r>
              <a:rPr lang="en-US" dirty="0"/>
              <a:t>Primary on-line secondary storage	device	for most  computer systems today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97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suitable than magnetic tapes for a wider range of  applications because they </a:t>
            </a:r>
            <a:r>
              <a:rPr lang="en-US" sz="2800" b="1" dirty="0"/>
              <a:t>support direct access </a:t>
            </a:r>
            <a:r>
              <a:rPr lang="en-US" sz="2800" dirty="0"/>
              <a:t>of data</a:t>
            </a:r>
          </a:p>
          <a:p>
            <a:r>
              <a:rPr lang="en-US" sz="2800" dirty="0"/>
              <a:t>Random access property enables them to be </a:t>
            </a:r>
            <a:r>
              <a:rPr lang="en-US" sz="2800" b="1" dirty="0"/>
              <a:t>used  simultaneously by multiple users as a shared device</a:t>
            </a:r>
            <a:r>
              <a:rPr lang="en-US" sz="2800" dirty="0"/>
              <a:t>. A  tape is not suitable for such type of usage due to its  sequential-access property</a:t>
            </a:r>
          </a:p>
          <a:p>
            <a:r>
              <a:rPr lang="en-US" sz="2800" b="1" dirty="0"/>
              <a:t>Suitable for both on-line and off-line storage of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75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for the fixed type Winchester disks, </a:t>
            </a:r>
            <a:r>
              <a:rPr lang="en-US" b="1" dirty="0"/>
              <a:t>the storage  capacity of other magnetic disks is unlimited</a:t>
            </a:r>
            <a:r>
              <a:rPr lang="en-US" dirty="0"/>
              <a:t>  as many disks can be used for storing very large data  sets</a:t>
            </a:r>
          </a:p>
          <a:p>
            <a:r>
              <a:rPr lang="en-US" dirty="0"/>
              <a:t>Due to their low cost and </a:t>
            </a:r>
            <a:r>
              <a:rPr lang="en-US" b="1" dirty="0"/>
              <a:t>high data recording densitie</a:t>
            </a:r>
            <a:r>
              <a:rPr lang="en-US" dirty="0"/>
              <a:t>s,  the cost per bit of storage is low for magnetic disks.</a:t>
            </a:r>
          </a:p>
          <a:p>
            <a:r>
              <a:rPr lang="en-US" dirty="0"/>
              <a:t>An additional cost benefit is that magnetic disks can be  </a:t>
            </a:r>
            <a:r>
              <a:rPr lang="en-US" b="1" dirty="0"/>
              <a:t>erased and reused many times</a:t>
            </a:r>
          </a:p>
          <a:p>
            <a:r>
              <a:rPr lang="en-US" dirty="0"/>
              <a:t>Floppy disks and zip disks are </a:t>
            </a:r>
            <a:r>
              <a:rPr lang="en-US" b="1" dirty="0"/>
              <a:t>compact and light in  weight</a:t>
            </a:r>
            <a:r>
              <a:rPr lang="en-US" dirty="0"/>
              <a:t>. Hence they are easy to handle and store.</a:t>
            </a:r>
          </a:p>
          <a:p>
            <a:r>
              <a:rPr lang="en-US" dirty="0"/>
              <a:t>Very </a:t>
            </a:r>
            <a:r>
              <a:rPr lang="en-US" b="1" dirty="0"/>
              <a:t>large amount of data can be stored</a:t>
            </a:r>
            <a:r>
              <a:rPr lang="en-US" dirty="0"/>
              <a:t> in a small  storage 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3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their compact size and light weight, floppy disks  and zip disks are also easily </a:t>
            </a:r>
            <a:r>
              <a:rPr lang="en-US" b="1" dirty="0"/>
              <a:t>portable from one place to  another</a:t>
            </a:r>
          </a:p>
          <a:p>
            <a:r>
              <a:rPr lang="en-US" dirty="0"/>
              <a:t>They are often used for </a:t>
            </a:r>
            <a:r>
              <a:rPr lang="en-US" b="1" dirty="0"/>
              <a:t>transferring data and programs  </a:t>
            </a:r>
            <a:r>
              <a:rPr lang="en-US" dirty="0"/>
              <a:t>from one computer to another, which are not linked  together</a:t>
            </a:r>
          </a:p>
          <a:p>
            <a:r>
              <a:rPr lang="en-US" dirty="0"/>
              <a:t>Any </a:t>
            </a:r>
            <a:r>
              <a:rPr lang="en-US" b="1" dirty="0"/>
              <a:t>information </a:t>
            </a:r>
            <a:r>
              <a:rPr lang="en-US" dirty="0"/>
              <a:t>desired from a disk storage can be  </a:t>
            </a:r>
            <a:r>
              <a:rPr lang="en-US" b="1" dirty="0"/>
              <a:t>accessed in a few milliseconds </a:t>
            </a:r>
            <a:r>
              <a:rPr lang="en-US" dirty="0"/>
              <a:t>because it is a direct  access storage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87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transfer rate </a:t>
            </a:r>
            <a:r>
              <a:rPr lang="en-US" dirty="0"/>
              <a:t>for a magnetic disk system </a:t>
            </a:r>
            <a:r>
              <a:rPr lang="en-US" b="1" dirty="0"/>
              <a:t>is  normally higher</a:t>
            </a:r>
            <a:r>
              <a:rPr lang="en-US" dirty="0"/>
              <a:t> than a tape system</a:t>
            </a:r>
          </a:p>
          <a:p>
            <a:r>
              <a:rPr lang="en-US" dirty="0"/>
              <a:t>Magnetic disks </a:t>
            </a:r>
            <a:r>
              <a:rPr lang="en-US" b="1" dirty="0"/>
              <a:t>have less chances for data corruption</a:t>
            </a:r>
            <a:r>
              <a:rPr lang="en-US" dirty="0"/>
              <a:t>  due to careless handling or unfavorable temperature  and humidity conditions than magnetic tapes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b="1" dirty="0"/>
              <a:t>difficult to maintain the security </a:t>
            </a:r>
            <a:r>
              <a:rPr lang="en-US" dirty="0"/>
              <a:t>of information  stored on shared, on-line secondary storage devices,  as compared to magnetic tapes or other types of  magnetic disks</a:t>
            </a:r>
          </a:p>
          <a:p>
            <a:r>
              <a:rPr lang="en-US" dirty="0"/>
              <a:t>For Winchester disks, </a:t>
            </a:r>
            <a:r>
              <a:rPr lang="en-US" b="1" dirty="0"/>
              <a:t>a disk crash or drive failure often  results in loss of entire stored data</a:t>
            </a:r>
            <a:r>
              <a:rPr lang="en-US" dirty="0"/>
              <a:t>. It is not easy to  recover the lost data. Suitable backup procedures are  suggested for data stored on Winchester disks</a:t>
            </a:r>
          </a:p>
          <a:p>
            <a:r>
              <a:rPr lang="en-US" b="1" dirty="0"/>
              <a:t>Some types of magnetic disks</a:t>
            </a:r>
            <a:r>
              <a:rPr lang="en-US" dirty="0"/>
              <a:t>, such as disk packs and  Winchester disks, </a:t>
            </a:r>
            <a:r>
              <a:rPr lang="en-US" b="1" dirty="0"/>
              <a:t>are not so easily portable </a:t>
            </a:r>
            <a:r>
              <a:rPr lang="en-US" dirty="0"/>
              <a:t>like  magnetic tapes</a:t>
            </a:r>
          </a:p>
          <a:p>
            <a:r>
              <a:rPr lang="en-US" dirty="0"/>
              <a:t>On a cost-per-bit basis, the cost of some magnetic disks is  low, but the cost of magnetic tapes is even lower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01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Disk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 circular disk, which is coated with a thin  metal or some other material that is highly reflective</a:t>
            </a:r>
          </a:p>
          <a:p>
            <a:r>
              <a:rPr lang="en-US" dirty="0"/>
              <a:t>Laser beam technology is used for recording/reading  of data on the disk</a:t>
            </a:r>
          </a:p>
          <a:p>
            <a:r>
              <a:rPr lang="en-US" dirty="0"/>
              <a:t>Also known as laser disk / optical laser disk, due to  the use of laser beam technology</a:t>
            </a:r>
          </a:p>
          <a:p>
            <a:r>
              <a:rPr lang="en-US" dirty="0"/>
              <a:t>Proved to be a promising random-access medium for  high-capacity secondary storage because it can store  extremely large amounts of data in a limited 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8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1905000"/>
            <a:ext cx="7821930" cy="12734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long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spiral 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track,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starts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at the outer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edge 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and spirals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inward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to the</a:t>
            </a:r>
            <a:r>
              <a:rPr sz="24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center</a:t>
            </a:r>
            <a:endParaRPr sz="24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Track </a:t>
            </a:r>
            <a:r>
              <a:rPr sz="24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divided </a:t>
            </a: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equal size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sectors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8979" y="5723635"/>
            <a:ext cx="60185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Difference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track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patterns on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optical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magnetic</a:t>
            </a:r>
            <a:r>
              <a:rPr sz="16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disks.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8608" y="3669791"/>
            <a:ext cx="1286510" cy="1353820"/>
          </a:xfrm>
          <a:custGeom>
            <a:avLst/>
            <a:gdLst/>
            <a:ahLst/>
            <a:cxnLst/>
            <a:rect l="l" t="t" r="r" b="b"/>
            <a:pathLst>
              <a:path w="1286509" h="1353820">
                <a:moveTo>
                  <a:pt x="643127" y="0"/>
                </a:moveTo>
                <a:lnTo>
                  <a:pt x="597028" y="1692"/>
                </a:lnTo>
                <a:lnTo>
                  <a:pt x="551830" y="6694"/>
                </a:lnTo>
                <a:lnTo>
                  <a:pt x="507640" y="14894"/>
                </a:lnTo>
                <a:lnTo>
                  <a:pt x="464566" y="26177"/>
                </a:lnTo>
                <a:lnTo>
                  <a:pt x="422714" y="40432"/>
                </a:lnTo>
                <a:lnTo>
                  <a:pt x="382191" y="57547"/>
                </a:lnTo>
                <a:lnTo>
                  <a:pt x="343103" y="77407"/>
                </a:lnTo>
                <a:lnTo>
                  <a:pt x="305557" y="99900"/>
                </a:lnTo>
                <a:lnTo>
                  <a:pt x="269660" y="124915"/>
                </a:lnTo>
                <a:lnTo>
                  <a:pt x="235519" y="152337"/>
                </a:lnTo>
                <a:lnTo>
                  <a:pt x="203240" y="182054"/>
                </a:lnTo>
                <a:lnTo>
                  <a:pt x="172930" y="213954"/>
                </a:lnTo>
                <a:lnTo>
                  <a:pt x="144696" y="247924"/>
                </a:lnTo>
                <a:lnTo>
                  <a:pt x="118645" y="283851"/>
                </a:lnTo>
                <a:lnTo>
                  <a:pt x="94882" y="321621"/>
                </a:lnTo>
                <a:lnTo>
                  <a:pt x="73515" y="361124"/>
                </a:lnTo>
                <a:lnTo>
                  <a:pt x="54652" y="402245"/>
                </a:lnTo>
                <a:lnTo>
                  <a:pt x="38397" y="444873"/>
                </a:lnTo>
                <a:lnTo>
                  <a:pt x="24858" y="488893"/>
                </a:lnTo>
                <a:lnTo>
                  <a:pt x="14143" y="534195"/>
                </a:lnTo>
                <a:lnTo>
                  <a:pt x="6357" y="580664"/>
                </a:lnTo>
                <a:lnTo>
                  <a:pt x="1607" y="628189"/>
                </a:lnTo>
                <a:lnTo>
                  <a:pt x="0" y="676656"/>
                </a:lnTo>
                <a:lnTo>
                  <a:pt x="1607" y="725122"/>
                </a:lnTo>
                <a:lnTo>
                  <a:pt x="6357" y="772647"/>
                </a:lnTo>
                <a:lnTo>
                  <a:pt x="14143" y="819116"/>
                </a:lnTo>
                <a:lnTo>
                  <a:pt x="24858" y="864418"/>
                </a:lnTo>
                <a:lnTo>
                  <a:pt x="38397" y="908438"/>
                </a:lnTo>
                <a:lnTo>
                  <a:pt x="54652" y="951066"/>
                </a:lnTo>
                <a:lnTo>
                  <a:pt x="73515" y="992187"/>
                </a:lnTo>
                <a:lnTo>
                  <a:pt x="94882" y="1031690"/>
                </a:lnTo>
                <a:lnTo>
                  <a:pt x="118645" y="1069460"/>
                </a:lnTo>
                <a:lnTo>
                  <a:pt x="144696" y="1105387"/>
                </a:lnTo>
                <a:lnTo>
                  <a:pt x="172930" y="1139357"/>
                </a:lnTo>
                <a:lnTo>
                  <a:pt x="203240" y="1171257"/>
                </a:lnTo>
                <a:lnTo>
                  <a:pt x="235519" y="1200974"/>
                </a:lnTo>
                <a:lnTo>
                  <a:pt x="269660" y="1228396"/>
                </a:lnTo>
                <a:lnTo>
                  <a:pt x="305557" y="1253411"/>
                </a:lnTo>
                <a:lnTo>
                  <a:pt x="343103" y="1275904"/>
                </a:lnTo>
                <a:lnTo>
                  <a:pt x="382191" y="1295764"/>
                </a:lnTo>
                <a:lnTo>
                  <a:pt x="422714" y="1312879"/>
                </a:lnTo>
                <a:lnTo>
                  <a:pt x="464566" y="1327134"/>
                </a:lnTo>
                <a:lnTo>
                  <a:pt x="507640" y="1338417"/>
                </a:lnTo>
                <a:lnTo>
                  <a:pt x="551830" y="1346617"/>
                </a:lnTo>
                <a:lnTo>
                  <a:pt x="597028" y="1351619"/>
                </a:lnTo>
                <a:lnTo>
                  <a:pt x="643127" y="1353312"/>
                </a:lnTo>
                <a:lnTo>
                  <a:pt x="689227" y="1351619"/>
                </a:lnTo>
                <a:lnTo>
                  <a:pt x="734425" y="1346617"/>
                </a:lnTo>
                <a:lnTo>
                  <a:pt x="778615" y="1338417"/>
                </a:lnTo>
                <a:lnTo>
                  <a:pt x="821689" y="1327134"/>
                </a:lnTo>
                <a:lnTo>
                  <a:pt x="863541" y="1312879"/>
                </a:lnTo>
                <a:lnTo>
                  <a:pt x="904064" y="1295764"/>
                </a:lnTo>
                <a:lnTo>
                  <a:pt x="943152" y="1275904"/>
                </a:lnTo>
                <a:lnTo>
                  <a:pt x="980698" y="1253411"/>
                </a:lnTo>
                <a:lnTo>
                  <a:pt x="1016595" y="1228396"/>
                </a:lnTo>
                <a:lnTo>
                  <a:pt x="1050736" y="1200974"/>
                </a:lnTo>
                <a:lnTo>
                  <a:pt x="1083015" y="1171257"/>
                </a:lnTo>
                <a:lnTo>
                  <a:pt x="1113325" y="1139357"/>
                </a:lnTo>
                <a:lnTo>
                  <a:pt x="1141559" y="1105387"/>
                </a:lnTo>
                <a:lnTo>
                  <a:pt x="1167610" y="1069460"/>
                </a:lnTo>
                <a:lnTo>
                  <a:pt x="1191373" y="1031690"/>
                </a:lnTo>
                <a:lnTo>
                  <a:pt x="1212740" y="992187"/>
                </a:lnTo>
                <a:lnTo>
                  <a:pt x="1231603" y="951066"/>
                </a:lnTo>
                <a:lnTo>
                  <a:pt x="1247858" y="908438"/>
                </a:lnTo>
                <a:lnTo>
                  <a:pt x="1261397" y="864418"/>
                </a:lnTo>
                <a:lnTo>
                  <a:pt x="1272112" y="819116"/>
                </a:lnTo>
                <a:lnTo>
                  <a:pt x="1279898" y="772647"/>
                </a:lnTo>
                <a:lnTo>
                  <a:pt x="1284648" y="725122"/>
                </a:lnTo>
                <a:lnTo>
                  <a:pt x="1286256" y="676656"/>
                </a:lnTo>
                <a:lnTo>
                  <a:pt x="1284648" y="628189"/>
                </a:lnTo>
                <a:lnTo>
                  <a:pt x="1279898" y="580664"/>
                </a:lnTo>
                <a:lnTo>
                  <a:pt x="1272112" y="534195"/>
                </a:lnTo>
                <a:lnTo>
                  <a:pt x="1261397" y="488893"/>
                </a:lnTo>
                <a:lnTo>
                  <a:pt x="1247858" y="444873"/>
                </a:lnTo>
                <a:lnTo>
                  <a:pt x="1231603" y="402245"/>
                </a:lnTo>
                <a:lnTo>
                  <a:pt x="1212740" y="361124"/>
                </a:lnTo>
                <a:lnTo>
                  <a:pt x="1191373" y="321621"/>
                </a:lnTo>
                <a:lnTo>
                  <a:pt x="1167610" y="283851"/>
                </a:lnTo>
                <a:lnTo>
                  <a:pt x="1141559" y="247924"/>
                </a:lnTo>
                <a:lnTo>
                  <a:pt x="1113325" y="213954"/>
                </a:lnTo>
                <a:lnTo>
                  <a:pt x="1083015" y="182054"/>
                </a:lnTo>
                <a:lnTo>
                  <a:pt x="1050736" y="152337"/>
                </a:lnTo>
                <a:lnTo>
                  <a:pt x="1016595" y="124915"/>
                </a:lnTo>
                <a:lnTo>
                  <a:pt x="980698" y="99900"/>
                </a:lnTo>
                <a:lnTo>
                  <a:pt x="943152" y="77407"/>
                </a:lnTo>
                <a:lnTo>
                  <a:pt x="904064" y="57547"/>
                </a:lnTo>
                <a:lnTo>
                  <a:pt x="863541" y="40432"/>
                </a:lnTo>
                <a:lnTo>
                  <a:pt x="821689" y="26177"/>
                </a:lnTo>
                <a:lnTo>
                  <a:pt x="778615" y="14894"/>
                </a:lnTo>
                <a:lnTo>
                  <a:pt x="734425" y="6694"/>
                </a:lnTo>
                <a:lnTo>
                  <a:pt x="689227" y="1692"/>
                </a:lnTo>
                <a:lnTo>
                  <a:pt x="643127" y="0"/>
                </a:lnTo>
              </a:path>
              <a:path w="1286509" h="1353820">
                <a:moveTo>
                  <a:pt x="646175" y="124968"/>
                </a:moveTo>
                <a:lnTo>
                  <a:pt x="600457" y="127017"/>
                </a:lnTo>
                <a:lnTo>
                  <a:pt x="555810" y="133055"/>
                </a:lnTo>
                <a:lnTo>
                  <a:pt x="512395" y="142917"/>
                </a:lnTo>
                <a:lnTo>
                  <a:pt x="470372" y="156437"/>
                </a:lnTo>
                <a:lnTo>
                  <a:pt x="429900" y="173449"/>
                </a:lnTo>
                <a:lnTo>
                  <a:pt x="391141" y="193789"/>
                </a:lnTo>
                <a:lnTo>
                  <a:pt x="354253" y="217292"/>
                </a:lnTo>
                <a:lnTo>
                  <a:pt x="319396" y="243791"/>
                </a:lnTo>
                <a:lnTo>
                  <a:pt x="286732" y="273122"/>
                </a:lnTo>
                <a:lnTo>
                  <a:pt x="256419" y="305119"/>
                </a:lnTo>
                <a:lnTo>
                  <a:pt x="228618" y="339617"/>
                </a:lnTo>
                <a:lnTo>
                  <a:pt x="203488" y="376451"/>
                </a:lnTo>
                <a:lnTo>
                  <a:pt x="181190" y="415455"/>
                </a:lnTo>
                <a:lnTo>
                  <a:pt x="161883" y="456464"/>
                </a:lnTo>
                <a:lnTo>
                  <a:pt x="145728" y="499313"/>
                </a:lnTo>
                <a:lnTo>
                  <a:pt x="132885" y="543836"/>
                </a:lnTo>
                <a:lnTo>
                  <a:pt x="123513" y="589869"/>
                </a:lnTo>
                <a:lnTo>
                  <a:pt x="117773" y="637245"/>
                </a:lnTo>
                <a:lnTo>
                  <a:pt x="115823" y="685800"/>
                </a:lnTo>
                <a:lnTo>
                  <a:pt x="117773" y="733898"/>
                </a:lnTo>
                <a:lnTo>
                  <a:pt x="123513" y="780866"/>
                </a:lnTo>
                <a:lnTo>
                  <a:pt x="132885" y="826535"/>
                </a:lnTo>
                <a:lnTo>
                  <a:pt x="145728" y="870738"/>
                </a:lnTo>
                <a:lnTo>
                  <a:pt x="161883" y="913306"/>
                </a:lnTo>
                <a:lnTo>
                  <a:pt x="181190" y="954072"/>
                </a:lnTo>
                <a:lnTo>
                  <a:pt x="203488" y="992868"/>
                </a:lnTo>
                <a:lnTo>
                  <a:pt x="228618" y="1029525"/>
                </a:lnTo>
                <a:lnTo>
                  <a:pt x="256419" y="1063876"/>
                </a:lnTo>
                <a:lnTo>
                  <a:pt x="286732" y="1095753"/>
                </a:lnTo>
                <a:lnTo>
                  <a:pt x="319396" y="1124987"/>
                </a:lnTo>
                <a:lnTo>
                  <a:pt x="354253" y="1151412"/>
                </a:lnTo>
                <a:lnTo>
                  <a:pt x="391141" y="1174858"/>
                </a:lnTo>
                <a:lnTo>
                  <a:pt x="429900" y="1195157"/>
                </a:lnTo>
                <a:lnTo>
                  <a:pt x="470372" y="1212143"/>
                </a:lnTo>
                <a:lnTo>
                  <a:pt x="512395" y="1225646"/>
                </a:lnTo>
                <a:lnTo>
                  <a:pt x="555810" y="1235499"/>
                </a:lnTo>
                <a:lnTo>
                  <a:pt x="600457" y="1241534"/>
                </a:lnTo>
                <a:lnTo>
                  <a:pt x="646175" y="1243584"/>
                </a:lnTo>
                <a:lnTo>
                  <a:pt x="692351" y="1241534"/>
                </a:lnTo>
                <a:lnTo>
                  <a:pt x="737406" y="1235499"/>
                </a:lnTo>
                <a:lnTo>
                  <a:pt x="781184" y="1225646"/>
                </a:lnTo>
                <a:lnTo>
                  <a:pt x="823527" y="1212143"/>
                </a:lnTo>
                <a:lnTo>
                  <a:pt x="864279" y="1195157"/>
                </a:lnTo>
                <a:lnTo>
                  <a:pt x="903282" y="1174858"/>
                </a:lnTo>
                <a:lnTo>
                  <a:pt x="940378" y="1151412"/>
                </a:lnTo>
                <a:lnTo>
                  <a:pt x="975411" y="1124987"/>
                </a:lnTo>
                <a:lnTo>
                  <a:pt x="1008223" y="1095753"/>
                </a:lnTo>
                <a:lnTo>
                  <a:pt x="1038656" y="1063876"/>
                </a:lnTo>
                <a:lnTo>
                  <a:pt x="1066554" y="1029525"/>
                </a:lnTo>
                <a:lnTo>
                  <a:pt x="1091759" y="992868"/>
                </a:lnTo>
                <a:lnTo>
                  <a:pt x="1114113" y="954072"/>
                </a:lnTo>
                <a:lnTo>
                  <a:pt x="1133460" y="913306"/>
                </a:lnTo>
                <a:lnTo>
                  <a:pt x="1149642" y="870738"/>
                </a:lnTo>
                <a:lnTo>
                  <a:pt x="1162502" y="826535"/>
                </a:lnTo>
                <a:lnTo>
                  <a:pt x="1171882" y="780866"/>
                </a:lnTo>
                <a:lnTo>
                  <a:pt x="1177626" y="733898"/>
                </a:lnTo>
                <a:lnTo>
                  <a:pt x="1179575" y="685800"/>
                </a:lnTo>
                <a:lnTo>
                  <a:pt x="1177626" y="637245"/>
                </a:lnTo>
                <a:lnTo>
                  <a:pt x="1171882" y="589869"/>
                </a:lnTo>
                <a:lnTo>
                  <a:pt x="1162502" y="543836"/>
                </a:lnTo>
                <a:lnTo>
                  <a:pt x="1149642" y="499313"/>
                </a:lnTo>
                <a:lnTo>
                  <a:pt x="1133460" y="456464"/>
                </a:lnTo>
                <a:lnTo>
                  <a:pt x="1114113" y="415455"/>
                </a:lnTo>
                <a:lnTo>
                  <a:pt x="1091759" y="376451"/>
                </a:lnTo>
                <a:lnTo>
                  <a:pt x="1066554" y="339617"/>
                </a:lnTo>
                <a:lnTo>
                  <a:pt x="1038656" y="305119"/>
                </a:lnTo>
                <a:lnTo>
                  <a:pt x="1008223" y="273122"/>
                </a:lnTo>
                <a:lnTo>
                  <a:pt x="975411" y="243791"/>
                </a:lnTo>
                <a:lnTo>
                  <a:pt x="940378" y="217292"/>
                </a:lnTo>
                <a:lnTo>
                  <a:pt x="903282" y="193789"/>
                </a:lnTo>
                <a:lnTo>
                  <a:pt x="864279" y="173449"/>
                </a:lnTo>
                <a:lnTo>
                  <a:pt x="823527" y="156437"/>
                </a:lnTo>
                <a:lnTo>
                  <a:pt x="781184" y="142917"/>
                </a:lnTo>
                <a:lnTo>
                  <a:pt x="737406" y="133055"/>
                </a:lnTo>
                <a:lnTo>
                  <a:pt x="692351" y="127017"/>
                </a:lnTo>
                <a:lnTo>
                  <a:pt x="646175" y="124968"/>
                </a:lnTo>
              </a:path>
              <a:path w="1286509" h="1353820">
                <a:moveTo>
                  <a:pt x="640080" y="231648"/>
                </a:moveTo>
                <a:lnTo>
                  <a:pt x="594362" y="234244"/>
                </a:lnTo>
                <a:lnTo>
                  <a:pt x="550043" y="241853"/>
                </a:lnTo>
                <a:lnTo>
                  <a:pt x="507382" y="254203"/>
                </a:lnTo>
                <a:lnTo>
                  <a:pt x="466639" y="271023"/>
                </a:lnTo>
                <a:lnTo>
                  <a:pt x="428074" y="292043"/>
                </a:lnTo>
                <a:lnTo>
                  <a:pt x="391948" y="316991"/>
                </a:lnTo>
                <a:lnTo>
                  <a:pt x="358520" y="345598"/>
                </a:lnTo>
                <a:lnTo>
                  <a:pt x="328051" y="377590"/>
                </a:lnTo>
                <a:lnTo>
                  <a:pt x="300801" y="412699"/>
                </a:lnTo>
                <a:lnTo>
                  <a:pt x="277029" y="450652"/>
                </a:lnTo>
                <a:lnTo>
                  <a:pt x="256996" y="491179"/>
                </a:lnTo>
                <a:lnTo>
                  <a:pt x="240962" y="534009"/>
                </a:lnTo>
                <a:lnTo>
                  <a:pt x="229187" y="578871"/>
                </a:lnTo>
                <a:lnTo>
                  <a:pt x="221932" y="625494"/>
                </a:lnTo>
                <a:lnTo>
                  <a:pt x="219456" y="673608"/>
                </a:lnTo>
                <a:lnTo>
                  <a:pt x="221932" y="721721"/>
                </a:lnTo>
                <a:lnTo>
                  <a:pt x="229187" y="768344"/>
                </a:lnTo>
                <a:lnTo>
                  <a:pt x="240962" y="813206"/>
                </a:lnTo>
                <a:lnTo>
                  <a:pt x="256996" y="856036"/>
                </a:lnTo>
                <a:lnTo>
                  <a:pt x="277029" y="896563"/>
                </a:lnTo>
                <a:lnTo>
                  <a:pt x="300801" y="934516"/>
                </a:lnTo>
                <a:lnTo>
                  <a:pt x="328051" y="969625"/>
                </a:lnTo>
                <a:lnTo>
                  <a:pt x="358520" y="1001617"/>
                </a:lnTo>
                <a:lnTo>
                  <a:pt x="391948" y="1030223"/>
                </a:lnTo>
                <a:lnTo>
                  <a:pt x="428074" y="1055172"/>
                </a:lnTo>
                <a:lnTo>
                  <a:pt x="466639" y="1076192"/>
                </a:lnTo>
                <a:lnTo>
                  <a:pt x="507382" y="1093012"/>
                </a:lnTo>
                <a:lnTo>
                  <a:pt x="550043" y="1105362"/>
                </a:lnTo>
                <a:lnTo>
                  <a:pt x="594362" y="1112971"/>
                </a:lnTo>
                <a:lnTo>
                  <a:pt x="640080" y="1115568"/>
                </a:lnTo>
                <a:lnTo>
                  <a:pt x="685797" y="1112971"/>
                </a:lnTo>
                <a:lnTo>
                  <a:pt x="730116" y="1105362"/>
                </a:lnTo>
                <a:lnTo>
                  <a:pt x="772777" y="1093012"/>
                </a:lnTo>
                <a:lnTo>
                  <a:pt x="813520" y="1076192"/>
                </a:lnTo>
                <a:lnTo>
                  <a:pt x="852085" y="1055172"/>
                </a:lnTo>
                <a:lnTo>
                  <a:pt x="888211" y="1030224"/>
                </a:lnTo>
                <a:lnTo>
                  <a:pt x="921639" y="1001617"/>
                </a:lnTo>
                <a:lnTo>
                  <a:pt x="952108" y="969625"/>
                </a:lnTo>
                <a:lnTo>
                  <a:pt x="979358" y="934516"/>
                </a:lnTo>
                <a:lnTo>
                  <a:pt x="1003130" y="896563"/>
                </a:lnTo>
                <a:lnTo>
                  <a:pt x="1023163" y="856036"/>
                </a:lnTo>
                <a:lnTo>
                  <a:pt x="1039197" y="813206"/>
                </a:lnTo>
                <a:lnTo>
                  <a:pt x="1050972" y="768344"/>
                </a:lnTo>
                <a:lnTo>
                  <a:pt x="1058227" y="721721"/>
                </a:lnTo>
                <a:lnTo>
                  <a:pt x="1060703" y="673608"/>
                </a:lnTo>
                <a:lnTo>
                  <a:pt x="1058227" y="625494"/>
                </a:lnTo>
                <a:lnTo>
                  <a:pt x="1050972" y="578871"/>
                </a:lnTo>
                <a:lnTo>
                  <a:pt x="1039197" y="534009"/>
                </a:lnTo>
                <a:lnTo>
                  <a:pt x="1023163" y="491179"/>
                </a:lnTo>
                <a:lnTo>
                  <a:pt x="1003130" y="450652"/>
                </a:lnTo>
                <a:lnTo>
                  <a:pt x="979358" y="412699"/>
                </a:lnTo>
                <a:lnTo>
                  <a:pt x="952108" y="377590"/>
                </a:lnTo>
                <a:lnTo>
                  <a:pt x="921639" y="345598"/>
                </a:lnTo>
                <a:lnTo>
                  <a:pt x="888211" y="316992"/>
                </a:lnTo>
                <a:lnTo>
                  <a:pt x="852085" y="292043"/>
                </a:lnTo>
                <a:lnTo>
                  <a:pt x="813520" y="271023"/>
                </a:lnTo>
                <a:lnTo>
                  <a:pt x="772777" y="254203"/>
                </a:lnTo>
                <a:lnTo>
                  <a:pt x="730116" y="241853"/>
                </a:lnTo>
                <a:lnTo>
                  <a:pt x="685797" y="234244"/>
                </a:lnTo>
                <a:lnTo>
                  <a:pt x="640080" y="231648"/>
                </a:lnTo>
              </a:path>
              <a:path w="1286509" h="1353820">
                <a:moveTo>
                  <a:pt x="646175" y="350520"/>
                </a:moveTo>
                <a:lnTo>
                  <a:pt x="600533" y="353991"/>
                </a:lnTo>
                <a:lnTo>
                  <a:pt x="557021" y="364086"/>
                </a:lnTo>
                <a:lnTo>
                  <a:pt x="516105" y="380322"/>
                </a:lnTo>
                <a:lnTo>
                  <a:pt x="478254" y="402219"/>
                </a:lnTo>
                <a:lnTo>
                  <a:pt x="443933" y="429296"/>
                </a:lnTo>
                <a:lnTo>
                  <a:pt x="413611" y="461072"/>
                </a:lnTo>
                <a:lnTo>
                  <a:pt x="387755" y="497066"/>
                </a:lnTo>
                <a:lnTo>
                  <a:pt x="366831" y="536798"/>
                </a:lnTo>
                <a:lnTo>
                  <a:pt x="351307" y="579786"/>
                </a:lnTo>
                <a:lnTo>
                  <a:pt x="341650" y="625549"/>
                </a:lnTo>
                <a:lnTo>
                  <a:pt x="338327" y="673608"/>
                </a:lnTo>
                <a:lnTo>
                  <a:pt x="341650" y="721666"/>
                </a:lnTo>
                <a:lnTo>
                  <a:pt x="351307" y="767429"/>
                </a:lnTo>
                <a:lnTo>
                  <a:pt x="366831" y="810417"/>
                </a:lnTo>
                <a:lnTo>
                  <a:pt x="387755" y="850149"/>
                </a:lnTo>
                <a:lnTo>
                  <a:pt x="413611" y="886143"/>
                </a:lnTo>
                <a:lnTo>
                  <a:pt x="443933" y="917919"/>
                </a:lnTo>
                <a:lnTo>
                  <a:pt x="478254" y="944996"/>
                </a:lnTo>
                <a:lnTo>
                  <a:pt x="516105" y="966893"/>
                </a:lnTo>
                <a:lnTo>
                  <a:pt x="557021" y="983129"/>
                </a:lnTo>
                <a:lnTo>
                  <a:pt x="600533" y="993224"/>
                </a:lnTo>
                <a:lnTo>
                  <a:pt x="646175" y="996696"/>
                </a:lnTo>
                <a:lnTo>
                  <a:pt x="691818" y="993224"/>
                </a:lnTo>
                <a:lnTo>
                  <a:pt x="735330" y="983129"/>
                </a:lnTo>
                <a:lnTo>
                  <a:pt x="776246" y="966893"/>
                </a:lnTo>
                <a:lnTo>
                  <a:pt x="814097" y="944996"/>
                </a:lnTo>
                <a:lnTo>
                  <a:pt x="848418" y="917919"/>
                </a:lnTo>
                <a:lnTo>
                  <a:pt x="878740" y="886143"/>
                </a:lnTo>
                <a:lnTo>
                  <a:pt x="904596" y="850149"/>
                </a:lnTo>
                <a:lnTo>
                  <a:pt x="925520" y="810417"/>
                </a:lnTo>
                <a:lnTo>
                  <a:pt x="941044" y="767429"/>
                </a:lnTo>
                <a:lnTo>
                  <a:pt x="950701" y="721666"/>
                </a:lnTo>
                <a:lnTo>
                  <a:pt x="954023" y="673608"/>
                </a:lnTo>
                <a:lnTo>
                  <a:pt x="950701" y="625549"/>
                </a:lnTo>
                <a:lnTo>
                  <a:pt x="941044" y="579786"/>
                </a:lnTo>
                <a:lnTo>
                  <a:pt x="925520" y="536798"/>
                </a:lnTo>
                <a:lnTo>
                  <a:pt x="904596" y="497066"/>
                </a:lnTo>
                <a:lnTo>
                  <a:pt x="878740" y="461072"/>
                </a:lnTo>
                <a:lnTo>
                  <a:pt x="848418" y="429296"/>
                </a:lnTo>
                <a:lnTo>
                  <a:pt x="814097" y="402219"/>
                </a:lnTo>
                <a:lnTo>
                  <a:pt x="776246" y="380322"/>
                </a:lnTo>
                <a:lnTo>
                  <a:pt x="735330" y="364086"/>
                </a:lnTo>
                <a:lnTo>
                  <a:pt x="691818" y="353991"/>
                </a:lnTo>
                <a:lnTo>
                  <a:pt x="646175" y="350520"/>
                </a:lnTo>
              </a:path>
              <a:path w="1286509" h="1353820">
                <a:moveTo>
                  <a:pt x="649223" y="445008"/>
                </a:moveTo>
                <a:lnTo>
                  <a:pt x="603868" y="450410"/>
                </a:lnTo>
                <a:lnTo>
                  <a:pt x="562564" y="465837"/>
                </a:lnTo>
                <a:lnTo>
                  <a:pt x="526379" y="490114"/>
                </a:lnTo>
                <a:lnTo>
                  <a:pt x="496379" y="522069"/>
                </a:lnTo>
                <a:lnTo>
                  <a:pt x="473630" y="560529"/>
                </a:lnTo>
                <a:lnTo>
                  <a:pt x="459199" y="604321"/>
                </a:lnTo>
                <a:lnTo>
                  <a:pt x="454151" y="652272"/>
                </a:lnTo>
                <a:lnTo>
                  <a:pt x="459199" y="699262"/>
                </a:lnTo>
                <a:lnTo>
                  <a:pt x="473630" y="742681"/>
                </a:lnTo>
                <a:lnTo>
                  <a:pt x="496379" y="781194"/>
                </a:lnTo>
                <a:lnTo>
                  <a:pt x="526379" y="813469"/>
                </a:lnTo>
                <a:lnTo>
                  <a:pt x="562564" y="838173"/>
                </a:lnTo>
                <a:lnTo>
                  <a:pt x="603868" y="853973"/>
                </a:lnTo>
                <a:lnTo>
                  <a:pt x="649223" y="859536"/>
                </a:lnTo>
                <a:lnTo>
                  <a:pt x="693619" y="853973"/>
                </a:lnTo>
                <a:lnTo>
                  <a:pt x="734550" y="838173"/>
                </a:lnTo>
                <a:lnTo>
                  <a:pt x="770788" y="813469"/>
                </a:lnTo>
                <a:lnTo>
                  <a:pt x="801108" y="781194"/>
                </a:lnTo>
                <a:lnTo>
                  <a:pt x="824284" y="742681"/>
                </a:lnTo>
                <a:lnTo>
                  <a:pt x="839088" y="699262"/>
                </a:lnTo>
                <a:lnTo>
                  <a:pt x="844295" y="652272"/>
                </a:lnTo>
                <a:lnTo>
                  <a:pt x="839088" y="604321"/>
                </a:lnTo>
                <a:lnTo>
                  <a:pt x="824284" y="560529"/>
                </a:lnTo>
                <a:lnTo>
                  <a:pt x="801108" y="522069"/>
                </a:lnTo>
                <a:lnTo>
                  <a:pt x="770788" y="490114"/>
                </a:lnTo>
                <a:lnTo>
                  <a:pt x="734550" y="465837"/>
                </a:lnTo>
                <a:lnTo>
                  <a:pt x="693619" y="450410"/>
                </a:lnTo>
                <a:lnTo>
                  <a:pt x="649223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8963" y="5086604"/>
            <a:ext cx="36518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Verdana"/>
                <a:cs typeface="Verdana"/>
              </a:rPr>
              <a:t>(a) </a:t>
            </a:r>
            <a:r>
              <a:rPr sz="1600" dirty="0">
                <a:latin typeface="Verdana"/>
                <a:cs typeface="Verdana"/>
              </a:rPr>
              <a:t>Track pattern </a:t>
            </a:r>
            <a:r>
              <a:rPr sz="1600" spc="10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an optical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disk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1300" y="5077460"/>
            <a:ext cx="3796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(b) Track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pattern 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magnetic</a:t>
            </a:r>
            <a:r>
              <a:rPr sz="16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disk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7900" y="3525011"/>
            <a:ext cx="1442085" cy="1484630"/>
            <a:chOff x="2247900" y="3525011"/>
            <a:chExt cx="1442085" cy="1484630"/>
          </a:xfrm>
        </p:grpSpPr>
        <p:sp>
          <p:nvSpPr>
            <p:cNvPr id="12" name="object 12"/>
            <p:cNvSpPr/>
            <p:nvPr/>
          </p:nvSpPr>
          <p:spPr>
            <a:xfrm>
              <a:off x="2997708" y="4192523"/>
              <a:ext cx="158496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2472" y="3529583"/>
              <a:ext cx="1432560" cy="1475740"/>
            </a:xfrm>
            <a:custGeom>
              <a:avLst/>
              <a:gdLst/>
              <a:ahLst/>
              <a:cxnLst/>
              <a:rect l="l" t="t" r="r" b="b"/>
              <a:pathLst>
                <a:path w="1432560" h="1475739">
                  <a:moveTo>
                    <a:pt x="792479" y="911351"/>
                  </a:moveTo>
                  <a:lnTo>
                    <a:pt x="743232" y="906491"/>
                  </a:lnTo>
                  <a:lnTo>
                    <a:pt x="698196" y="892619"/>
                  </a:lnTo>
                  <a:lnTo>
                    <a:pt x="658599" y="870803"/>
                  </a:lnTo>
                  <a:lnTo>
                    <a:pt x="625666" y="842109"/>
                  </a:lnTo>
                  <a:lnTo>
                    <a:pt x="600624" y="807604"/>
                  </a:lnTo>
                  <a:lnTo>
                    <a:pt x="584700" y="768353"/>
                  </a:lnTo>
                  <a:lnTo>
                    <a:pt x="579119" y="725424"/>
                  </a:lnTo>
                  <a:lnTo>
                    <a:pt x="584524" y="682667"/>
                  </a:lnTo>
                  <a:lnTo>
                    <a:pt x="600004" y="643466"/>
                  </a:lnTo>
                  <a:lnTo>
                    <a:pt x="624458" y="608837"/>
                  </a:lnTo>
                  <a:lnTo>
                    <a:pt x="656787" y="579797"/>
                  </a:lnTo>
                  <a:lnTo>
                    <a:pt x="695889" y="557360"/>
                  </a:lnTo>
                  <a:lnTo>
                    <a:pt x="740663" y="542543"/>
                  </a:lnTo>
                </a:path>
                <a:path w="1432560" h="1475739">
                  <a:moveTo>
                    <a:pt x="737615" y="542543"/>
                  </a:moveTo>
                  <a:lnTo>
                    <a:pt x="744473" y="542543"/>
                  </a:lnTo>
                  <a:lnTo>
                    <a:pt x="751331" y="542543"/>
                  </a:lnTo>
                  <a:lnTo>
                    <a:pt x="758189" y="542543"/>
                  </a:lnTo>
                  <a:lnTo>
                    <a:pt x="765047" y="542543"/>
                  </a:lnTo>
                  <a:lnTo>
                    <a:pt x="816173" y="547514"/>
                  </a:lnTo>
                  <a:lnTo>
                    <a:pt x="863726" y="561736"/>
                  </a:lnTo>
                  <a:lnTo>
                    <a:pt x="906708" y="584174"/>
                  </a:lnTo>
                  <a:lnTo>
                    <a:pt x="944117" y="613790"/>
                  </a:lnTo>
                  <a:lnTo>
                    <a:pt x="974955" y="649551"/>
                  </a:lnTo>
                  <a:lnTo>
                    <a:pt x="998219" y="690419"/>
                  </a:lnTo>
                  <a:lnTo>
                    <a:pt x="1012912" y="735359"/>
                  </a:lnTo>
                  <a:lnTo>
                    <a:pt x="1018031" y="783336"/>
                  </a:lnTo>
                  <a:lnTo>
                    <a:pt x="1012789" y="832983"/>
                  </a:lnTo>
                  <a:lnTo>
                    <a:pt x="997735" y="879325"/>
                  </a:lnTo>
                  <a:lnTo>
                    <a:pt x="973884" y="921295"/>
                  </a:lnTo>
                  <a:lnTo>
                    <a:pt x="942249" y="957827"/>
                  </a:lnTo>
                  <a:lnTo>
                    <a:pt x="903843" y="987854"/>
                  </a:lnTo>
                  <a:lnTo>
                    <a:pt x="859678" y="1010309"/>
                  </a:lnTo>
                  <a:lnTo>
                    <a:pt x="810767" y="1024127"/>
                  </a:lnTo>
                </a:path>
                <a:path w="1432560" h="1475739">
                  <a:moveTo>
                    <a:pt x="832103" y="1018032"/>
                  </a:moveTo>
                  <a:lnTo>
                    <a:pt x="817864" y="1022032"/>
                  </a:lnTo>
                  <a:lnTo>
                    <a:pt x="802766" y="1024889"/>
                  </a:lnTo>
                  <a:lnTo>
                    <a:pt x="787098" y="1026604"/>
                  </a:lnTo>
                  <a:lnTo>
                    <a:pt x="771144" y="1027176"/>
                  </a:lnTo>
                  <a:lnTo>
                    <a:pt x="723695" y="1023164"/>
                  </a:lnTo>
                  <a:lnTo>
                    <a:pt x="678679" y="1011545"/>
                  </a:lnTo>
                  <a:lnTo>
                    <a:pt x="636699" y="992940"/>
                  </a:lnTo>
                  <a:lnTo>
                    <a:pt x="598358" y="967971"/>
                  </a:lnTo>
                  <a:lnTo>
                    <a:pt x="564261" y="937259"/>
                  </a:lnTo>
                  <a:lnTo>
                    <a:pt x="535009" y="901427"/>
                  </a:lnTo>
                  <a:lnTo>
                    <a:pt x="511207" y="861096"/>
                  </a:lnTo>
                  <a:lnTo>
                    <a:pt x="493459" y="816888"/>
                  </a:lnTo>
                  <a:lnTo>
                    <a:pt x="482367" y="769424"/>
                  </a:lnTo>
                  <a:lnTo>
                    <a:pt x="478535" y="719327"/>
                  </a:lnTo>
                  <a:lnTo>
                    <a:pt x="482715" y="667744"/>
                  </a:lnTo>
                  <a:lnTo>
                    <a:pt x="494823" y="618696"/>
                  </a:lnTo>
                  <a:lnTo>
                    <a:pt x="514219" y="573006"/>
                  </a:lnTo>
                  <a:lnTo>
                    <a:pt x="540257" y="531494"/>
                  </a:lnTo>
                  <a:lnTo>
                    <a:pt x="572297" y="494984"/>
                  </a:lnTo>
                  <a:lnTo>
                    <a:pt x="609695" y="464296"/>
                  </a:lnTo>
                  <a:lnTo>
                    <a:pt x="651807" y="440251"/>
                  </a:lnTo>
                  <a:lnTo>
                    <a:pt x="697991" y="423671"/>
                  </a:lnTo>
                </a:path>
                <a:path w="1432560" h="1475739">
                  <a:moveTo>
                    <a:pt x="688847" y="423671"/>
                  </a:moveTo>
                  <a:lnTo>
                    <a:pt x="698515" y="421909"/>
                  </a:lnTo>
                  <a:lnTo>
                    <a:pt x="709040" y="421005"/>
                  </a:lnTo>
                  <a:lnTo>
                    <a:pt x="720137" y="420671"/>
                  </a:lnTo>
                  <a:lnTo>
                    <a:pt x="731519" y="420624"/>
                  </a:lnTo>
                  <a:lnTo>
                    <a:pt x="780643" y="423434"/>
                  </a:lnTo>
                  <a:lnTo>
                    <a:pt x="827893" y="431639"/>
                  </a:lnTo>
                  <a:lnTo>
                    <a:pt x="872912" y="444897"/>
                  </a:lnTo>
                  <a:lnTo>
                    <a:pt x="915343" y="462865"/>
                  </a:lnTo>
                  <a:lnTo>
                    <a:pt x="954827" y="485204"/>
                  </a:lnTo>
                  <a:lnTo>
                    <a:pt x="991006" y="511572"/>
                  </a:lnTo>
                  <a:lnTo>
                    <a:pt x="1023523" y="541628"/>
                  </a:lnTo>
                  <a:lnTo>
                    <a:pt x="1052019" y="575030"/>
                  </a:lnTo>
                  <a:lnTo>
                    <a:pt x="1076136" y="611436"/>
                  </a:lnTo>
                  <a:lnTo>
                    <a:pt x="1095518" y="650507"/>
                  </a:lnTo>
                  <a:lnTo>
                    <a:pt x="1109804" y="691900"/>
                  </a:lnTo>
                  <a:lnTo>
                    <a:pt x="1118639" y="735274"/>
                  </a:lnTo>
                  <a:lnTo>
                    <a:pt x="1121664" y="780288"/>
                  </a:lnTo>
                  <a:lnTo>
                    <a:pt x="1118335" y="827400"/>
                  </a:lnTo>
                  <a:lnTo>
                    <a:pt x="1108585" y="872932"/>
                  </a:lnTo>
                  <a:lnTo>
                    <a:pt x="1092764" y="916431"/>
                  </a:lnTo>
                  <a:lnTo>
                    <a:pt x="1071223" y="957448"/>
                  </a:lnTo>
                  <a:lnTo>
                    <a:pt x="1044314" y="995529"/>
                  </a:lnTo>
                  <a:lnTo>
                    <a:pt x="1012387" y="1030223"/>
                  </a:lnTo>
                  <a:lnTo>
                    <a:pt x="975794" y="1061080"/>
                  </a:lnTo>
                  <a:lnTo>
                    <a:pt x="934887" y="1087646"/>
                  </a:lnTo>
                  <a:lnTo>
                    <a:pt x="890015" y="1109471"/>
                  </a:lnTo>
                </a:path>
                <a:path w="1432560" h="1475739">
                  <a:moveTo>
                    <a:pt x="886967" y="1106423"/>
                  </a:moveTo>
                  <a:lnTo>
                    <a:pt x="852630" y="1118425"/>
                  </a:lnTo>
                  <a:lnTo>
                    <a:pt x="818007" y="1126997"/>
                  </a:lnTo>
                  <a:lnTo>
                    <a:pt x="782812" y="1132141"/>
                  </a:lnTo>
                  <a:lnTo>
                    <a:pt x="746759" y="1133855"/>
                  </a:lnTo>
                  <a:lnTo>
                    <a:pt x="701043" y="1131107"/>
                  </a:lnTo>
                  <a:lnTo>
                    <a:pt x="656839" y="1123068"/>
                  </a:lnTo>
                  <a:lnTo>
                    <a:pt x="614448" y="1110042"/>
                  </a:lnTo>
                  <a:lnTo>
                    <a:pt x="574170" y="1092339"/>
                  </a:lnTo>
                  <a:lnTo>
                    <a:pt x="536304" y="1070263"/>
                  </a:lnTo>
                  <a:lnTo>
                    <a:pt x="501151" y="1044122"/>
                  </a:lnTo>
                  <a:lnTo>
                    <a:pt x="469010" y="1014221"/>
                  </a:lnTo>
                  <a:lnTo>
                    <a:pt x="440182" y="980869"/>
                  </a:lnTo>
                  <a:lnTo>
                    <a:pt x="414966" y="944371"/>
                  </a:lnTo>
                  <a:lnTo>
                    <a:pt x="393662" y="905033"/>
                  </a:lnTo>
                  <a:lnTo>
                    <a:pt x="376571" y="863163"/>
                  </a:lnTo>
                  <a:lnTo>
                    <a:pt x="363991" y="819067"/>
                  </a:lnTo>
                  <a:lnTo>
                    <a:pt x="356223" y="773052"/>
                  </a:lnTo>
                  <a:lnTo>
                    <a:pt x="353567" y="725424"/>
                  </a:lnTo>
                  <a:lnTo>
                    <a:pt x="356540" y="674631"/>
                  </a:lnTo>
                  <a:lnTo>
                    <a:pt x="365256" y="625597"/>
                  </a:lnTo>
                  <a:lnTo>
                    <a:pt x="379413" y="578721"/>
                  </a:lnTo>
                  <a:lnTo>
                    <a:pt x="398708" y="534400"/>
                  </a:lnTo>
                  <a:lnTo>
                    <a:pt x="422840" y="493034"/>
                  </a:lnTo>
                  <a:lnTo>
                    <a:pt x="451507" y="455019"/>
                  </a:lnTo>
                  <a:lnTo>
                    <a:pt x="484405" y="420756"/>
                  </a:lnTo>
                  <a:lnTo>
                    <a:pt x="521233" y="390643"/>
                  </a:lnTo>
                  <a:lnTo>
                    <a:pt x="561688" y="365077"/>
                  </a:lnTo>
                  <a:lnTo>
                    <a:pt x="605468" y="344458"/>
                  </a:lnTo>
                  <a:lnTo>
                    <a:pt x="652271" y="329183"/>
                  </a:lnTo>
                </a:path>
                <a:path w="1432560" h="1475739">
                  <a:moveTo>
                    <a:pt x="621791" y="338327"/>
                  </a:moveTo>
                  <a:lnTo>
                    <a:pt x="656605" y="328088"/>
                  </a:lnTo>
                  <a:lnTo>
                    <a:pt x="692276" y="320421"/>
                  </a:lnTo>
                  <a:lnTo>
                    <a:pt x="728519" y="315610"/>
                  </a:lnTo>
                  <a:lnTo>
                    <a:pt x="765047" y="313943"/>
                  </a:lnTo>
                  <a:lnTo>
                    <a:pt x="812478" y="316333"/>
                  </a:lnTo>
                  <a:lnTo>
                    <a:pt x="858595" y="323343"/>
                  </a:lnTo>
                  <a:lnTo>
                    <a:pt x="903159" y="334739"/>
                  </a:lnTo>
                  <a:lnTo>
                    <a:pt x="945927" y="350281"/>
                  </a:lnTo>
                  <a:lnTo>
                    <a:pt x="986660" y="369735"/>
                  </a:lnTo>
                  <a:lnTo>
                    <a:pt x="1025116" y="392864"/>
                  </a:lnTo>
                  <a:lnTo>
                    <a:pt x="1061053" y="419431"/>
                  </a:lnTo>
                  <a:lnTo>
                    <a:pt x="1094232" y="449198"/>
                  </a:lnTo>
                  <a:lnTo>
                    <a:pt x="1124409" y="481931"/>
                  </a:lnTo>
                  <a:lnTo>
                    <a:pt x="1151346" y="517392"/>
                  </a:lnTo>
                  <a:lnTo>
                    <a:pt x="1174800" y="555343"/>
                  </a:lnTo>
                  <a:lnTo>
                    <a:pt x="1194530" y="595550"/>
                  </a:lnTo>
                  <a:lnTo>
                    <a:pt x="1210295" y="637775"/>
                  </a:lnTo>
                  <a:lnTo>
                    <a:pt x="1221855" y="681781"/>
                  </a:lnTo>
                  <a:lnTo>
                    <a:pt x="1228967" y="727332"/>
                  </a:lnTo>
                  <a:lnTo>
                    <a:pt x="1231391" y="774191"/>
                  </a:lnTo>
                  <a:lnTo>
                    <a:pt x="1229036" y="820481"/>
                  </a:lnTo>
                  <a:lnTo>
                    <a:pt x="1222122" y="865471"/>
                  </a:lnTo>
                  <a:lnTo>
                    <a:pt x="1210878" y="908934"/>
                  </a:lnTo>
                  <a:lnTo>
                    <a:pt x="1195530" y="950642"/>
                  </a:lnTo>
                  <a:lnTo>
                    <a:pt x="1176306" y="990368"/>
                  </a:lnTo>
                  <a:lnTo>
                    <a:pt x="1153435" y="1027884"/>
                  </a:lnTo>
                  <a:lnTo>
                    <a:pt x="1127144" y="1062962"/>
                  </a:lnTo>
                  <a:lnTo>
                    <a:pt x="1097661" y="1095374"/>
                  </a:lnTo>
                  <a:lnTo>
                    <a:pt x="1065212" y="1124894"/>
                  </a:lnTo>
                  <a:lnTo>
                    <a:pt x="1030027" y="1151292"/>
                  </a:lnTo>
                  <a:lnTo>
                    <a:pt x="992333" y="1174342"/>
                  </a:lnTo>
                  <a:lnTo>
                    <a:pt x="952357" y="1193815"/>
                  </a:lnTo>
                  <a:lnTo>
                    <a:pt x="910327" y="1209485"/>
                  </a:lnTo>
                  <a:lnTo>
                    <a:pt x="866471" y="1221122"/>
                  </a:lnTo>
                  <a:lnTo>
                    <a:pt x="821017" y="1228501"/>
                  </a:lnTo>
                  <a:lnTo>
                    <a:pt x="774191" y="1231391"/>
                  </a:lnTo>
                </a:path>
                <a:path w="1432560" h="1475739">
                  <a:moveTo>
                    <a:pt x="783335" y="1231391"/>
                  </a:moveTo>
                  <a:lnTo>
                    <a:pt x="765524" y="1233630"/>
                  </a:lnTo>
                  <a:lnTo>
                    <a:pt x="748283" y="1235583"/>
                  </a:lnTo>
                  <a:lnTo>
                    <a:pt x="731043" y="1236964"/>
                  </a:lnTo>
                  <a:lnTo>
                    <a:pt x="713232" y="1237488"/>
                  </a:lnTo>
                  <a:lnTo>
                    <a:pt x="667544" y="1235119"/>
                  </a:lnTo>
                  <a:lnTo>
                    <a:pt x="623125" y="1228162"/>
                  </a:lnTo>
                  <a:lnTo>
                    <a:pt x="580170" y="1216834"/>
                  </a:lnTo>
                  <a:lnTo>
                    <a:pt x="538871" y="1201356"/>
                  </a:lnTo>
                  <a:lnTo>
                    <a:pt x="499422" y="1181947"/>
                  </a:lnTo>
                  <a:lnTo>
                    <a:pt x="462016" y="1158826"/>
                  </a:lnTo>
                  <a:lnTo>
                    <a:pt x="426848" y="1132215"/>
                  </a:lnTo>
                  <a:lnTo>
                    <a:pt x="394110" y="1102331"/>
                  </a:lnTo>
                  <a:lnTo>
                    <a:pt x="363997" y="1069395"/>
                  </a:lnTo>
                  <a:lnTo>
                    <a:pt x="336701" y="1033626"/>
                  </a:lnTo>
                  <a:lnTo>
                    <a:pt x="312417" y="995244"/>
                  </a:lnTo>
                  <a:lnTo>
                    <a:pt x="291338" y="954468"/>
                  </a:lnTo>
                  <a:lnTo>
                    <a:pt x="273658" y="911519"/>
                  </a:lnTo>
                  <a:lnTo>
                    <a:pt x="259569" y="866615"/>
                  </a:lnTo>
                  <a:lnTo>
                    <a:pt x="249266" y="819977"/>
                  </a:lnTo>
                  <a:lnTo>
                    <a:pt x="242942" y="771824"/>
                  </a:lnTo>
                  <a:lnTo>
                    <a:pt x="240791" y="722376"/>
                  </a:lnTo>
                  <a:lnTo>
                    <a:pt x="243001" y="671985"/>
                  </a:lnTo>
                  <a:lnTo>
                    <a:pt x="249509" y="622867"/>
                  </a:lnTo>
                  <a:lnTo>
                    <a:pt x="260136" y="575268"/>
                  </a:lnTo>
                  <a:lnTo>
                    <a:pt x="274702" y="529436"/>
                  </a:lnTo>
                  <a:lnTo>
                    <a:pt x="293026" y="485617"/>
                  </a:lnTo>
                  <a:lnTo>
                    <a:pt x="314930" y="444057"/>
                  </a:lnTo>
                  <a:lnTo>
                    <a:pt x="340233" y="405003"/>
                  </a:lnTo>
                  <a:lnTo>
                    <a:pt x="368754" y="368701"/>
                  </a:lnTo>
                  <a:lnTo>
                    <a:pt x="400315" y="335398"/>
                  </a:lnTo>
                  <a:lnTo>
                    <a:pt x="434735" y="305342"/>
                  </a:lnTo>
                  <a:lnTo>
                    <a:pt x="471834" y="278777"/>
                  </a:lnTo>
                  <a:lnTo>
                    <a:pt x="511433" y="255952"/>
                  </a:lnTo>
                  <a:lnTo>
                    <a:pt x="553350" y="237111"/>
                  </a:lnTo>
                  <a:lnTo>
                    <a:pt x="597407" y="222503"/>
                  </a:lnTo>
                </a:path>
                <a:path w="1432560" h="1475739">
                  <a:moveTo>
                    <a:pt x="579119" y="225551"/>
                  </a:moveTo>
                  <a:lnTo>
                    <a:pt x="623554" y="213074"/>
                  </a:lnTo>
                  <a:lnTo>
                    <a:pt x="669417" y="203453"/>
                  </a:lnTo>
                  <a:lnTo>
                    <a:pt x="715851" y="197262"/>
                  </a:lnTo>
                  <a:lnTo>
                    <a:pt x="762000" y="195071"/>
                  </a:lnTo>
                  <a:lnTo>
                    <a:pt x="810415" y="196990"/>
                  </a:lnTo>
                  <a:lnTo>
                    <a:pt x="857722" y="202646"/>
                  </a:lnTo>
                  <a:lnTo>
                    <a:pt x="903772" y="211891"/>
                  </a:lnTo>
                  <a:lnTo>
                    <a:pt x="948415" y="224576"/>
                  </a:lnTo>
                  <a:lnTo>
                    <a:pt x="991504" y="240553"/>
                  </a:lnTo>
                  <a:lnTo>
                    <a:pt x="1032891" y="259674"/>
                  </a:lnTo>
                  <a:lnTo>
                    <a:pt x="1072425" y="281789"/>
                  </a:lnTo>
                  <a:lnTo>
                    <a:pt x="1109959" y="306750"/>
                  </a:lnTo>
                  <a:lnTo>
                    <a:pt x="1145345" y="334409"/>
                  </a:lnTo>
                  <a:lnTo>
                    <a:pt x="1178433" y="364617"/>
                  </a:lnTo>
                  <a:lnTo>
                    <a:pt x="1209074" y="397224"/>
                  </a:lnTo>
                  <a:lnTo>
                    <a:pt x="1237122" y="432084"/>
                  </a:lnTo>
                  <a:lnTo>
                    <a:pt x="1262426" y="469047"/>
                  </a:lnTo>
                  <a:lnTo>
                    <a:pt x="1284838" y="507964"/>
                  </a:lnTo>
                  <a:lnTo>
                    <a:pt x="1304210" y="548687"/>
                  </a:lnTo>
                  <a:lnTo>
                    <a:pt x="1320393" y="591068"/>
                  </a:lnTo>
                  <a:lnTo>
                    <a:pt x="1333239" y="634957"/>
                  </a:lnTo>
                  <a:lnTo>
                    <a:pt x="1342598" y="680206"/>
                  </a:lnTo>
                  <a:lnTo>
                    <a:pt x="1348322" y="726667"/>
                  </a:lnTo>
                  <a:lnTo>
                    <a:pt x="1350264" y="774191"/>
                  </a:lnTo>
                  <a:lnTo>
                    <a:pt x="1348251" y="822347"/>
                  </a:lnTo>
                  <a:lnTo>
                    <a:pt x="1342304" y="869543"/>
                  </a:lnTo>
                  <a:lnTo>
                    <a:pt x="1332563" y="915604"/>
                  </a:lnTo>
                  <a:lnTo>
                    <a:pt x="1319164" y="960358"/>
                  </a:lnTo>
                  <a:lnTo>
                    <a:pt x="1302248" y="1003629"/>
                  </a:lnTo>
                  <a:lnTo>
                    <a:pt x="1281951" y="1045243"/>
                  </a:lnTo>
                  <a:lnTo>
                    <a:pt x="1258413" y="1085027"/>
                  </a:lnTo>
                  <a:lnTo>
                    <a:pt x="1231773" y="1122807"/>
                  </a:lnTo>
                  <a:lnTo>
                    <a:pt x="1202167" y="1158407"/>
                  </a:lnTo>
                  <a:lnTo>
                    <a:pt x="1169735" y="1191654"/>
                  </a:lnTo>
                  <a:lnTo>
                    <a:pt x="1134615" y="1222375"/>
                  </a:lnTo>
                  <a:lnTo>
                    <a:pt x="1096946" y="1250394"/>
                  </a:lnTo>
                  <a:lnTo>
                    <a:pt x="1056866" y="1275538"/>
                  </a:lnTo>
                  <a:lnTo>
                    <a:pt x="1014513" y="1297632"/>
                  </a:lnTo>
                  <a:lnTo>
                    <a:pt x="970026" y="1316503"/>
                  </a:lnTo>
                  <a:lnTo>
                    <a:pt x="923544" y="1331976"/>
                  </a:lnTo>
                </a:path>
                <a:path w="1432560" h="1475739">
                  <a:moveTo>
                    <a:pt x="941832" y="1328927"/>
                  </a:moveTo>
                  <a:lnTo>
                    <a:pt x="895540" y="1342691"/>
                  </a:lnTo>
                  <a:lnTo>
                    <a:pt x="848105" y="1352169"/>
                  </a:lnTo>
                  <a:lnTo>
                    <a:pt x="799528" y="1357645"/>
                  </a:lnTo>
                  <a:lnTo>
                    <a:pt x="749807" y="1359408"/>
                  </a:lnTo>
                  <a:lnTo>
                    <a:pt x="702445" y="1357634"/>
                  </a:lnTo>
                  <a:lnTo>
                    <a:pt x="656036" y="1352398"/>
                  </a:lnTo>
                  <a:lnTo>
                    <a:pt x="610702" y="1343826"/>
                  </a:lnTo>
                  <a:lnTo>
                    <a:pt x="566566" y="1332046"/>
                  </a:lnTo>
                  <a:lnTo>
                    <a:pt x="523748" y="1317185"/>
                  </a:lnTo>
                  <a:lnTo>
                    <a:pt x="482371" y="1299370"/>
                  </a:lnTo>
                  <a:lnTo>
                    <a:pt x="442557" y="1278728"/>
                  </a:lnTo>
                  <a:lnTo>
                    <a:pt x="404429" y="1255386"/>
                  </a:lnTo>
                  <a:lnTo>
                    <a:pt x="368106" y="1229471"/>
                  </a:lnTo>
                  <a:lnTo>
                    <a:pt x="333713" y="1201111"/>
                  </a:lnTo>
                  <a:lnTo>
                    <a:pt x="301370" y="1170431"/>
                  </a:lnTo>
                  <a:lnTo>
                    <a:pt x="271201" y="1137561"/>
                  </a:lnTo>
                  <a:lnTo>
                    <a:pt x="243325" y="1102626"/>
                  </a:lnTo>
                  <a:lnTo>
                    <a:pt x="217866" y="1065753"/>
                  </a:lnTo>
                  <a:lnTo>
                    <a:pt x="194946" y="1027070"/>
                  </a:lnTo>
                  <a:lnTo>
                    <a:pt x="174686" y="986704"/>
                  </a:lnTo>
                  <a:lnTo>
                    <a:pt x="157208" y="944782"/>
                  </a:lnTo>
                  <a:lnTo>
                    <a:pt x="142635" y="901431"/>
                  </a:lnTo>
                  <a:lnTo>
                    <a:pt x="131088" y="856778"/>
                  </a:lnTo>
                  <a:lnTo>
                    <a:pt x="122689" y="810951"/>
                  </a:lnTo>
                  <a:lnTo>
                    <a:pt x="117560" y="764075"/>
                  </a:lnTo>
                  <a:lnTo>
                    <a:pt x="115823" y="716279"/>
                  </a:lnTo>
                  <a:lnTo>
                    <a:pt x="117627" y="667570"/>
                  </a:lnTo>
                  <a:lnTo>
                    <a:pt x="122955" y="619719"/>
                  </a:lnTo>
                  <a:lnTo>
                    <a:pt x="131685" y="572876"/>
                  </a:lnTo>
                  <a:lnTo>
                    <a:pt x="143695" y="527191"/>
                  </a:lnTo>
                  <a:lnTo>
                    <a:pt x="158862" y="482811"/>
                  </a:lnTo>
                  <a:lnTo>
                    <a:pt x="177063" y="439888"/>
                  </a:lnTo>
                  <a:lnTo>
                    <a:pt x="198175" y="398569"/>
                  </a:lnTo>
                  <a:lnTo>
                    <a:pt x="222076" y="359005"/>
                  </a:lnTo>
                  <a:lnTo>
                    <a:pt x="248644" y="321345"/>
                  </a:lnTo>
                  <a:lnTo>
                    <a:pt x="277755" y="285738"/>
                  </a:lnTo>
                  <a:lnTo>
                    <a:pt x="309288" y="252333"/>
                  </a:lnTo>
                  <a:lnTo>
                    <a:pt x="343118" y="221280"/>
                  </a:lnTo>
                  <a:lnTo>
                    <a:pt x="379125" y="192727"/>
                  </a:lnTo>
                  <a:lnTo>
                    <a:pt x="417184" y="166825"/>
                  </a:lnTo>
                  <a:lnTo>
                    <a:pt x="457174" y="143723"/>
                  </a:lnTo>
                  <a:lnTo>
                    <a:pt x="498971" y="123569"/>
                  </a:lnTo>
                  <a:lnTo>
                    <a:pt x="542454" y="106514"/>
                  </a:lnTo>
                  <a:lnTo>
                    <a:pt x="587499" y="92706"/>
                  </a:lnTo>
                  <a:lnTo>
                    <a:pt x="633983" y="82295"/>
                  </a:lnTo>
                </a:path>
                <a:path w="1432560" h="1475739">
                  <a:moveTo>
                    <a:pt x="603503" y="91439"/>
                  </a:moveTo>
                  <a:lnTo>
                    <a:pt x="646461" y="81676"/>
                  </a:lnTo>
                  <a:lnTo>
                    <a:pt x="688847" y="75056"/>
                  </a:lnTo>
                  <a:lnTo>
                    <a:pt x="731234" y="71294"/>
                  </a:lnTo>
                  <a:lnTo>
                    <a:pt x="774191" y="70103"/>
                  </a:lnTo>
                  <a:lnTo>
                    <a:pt x="821103" y="71864"/>
                  </a:lnTo>
                  <a:lnTo>
                    <a:pt x="867141" y="77067"/>
                  </a:lnTo>
                  <a:lnTo>
                    <a:pt x="912192" y="85593"/>
                  </a:lnTo>
                  <a:lnTo>
                    <a:pt x="956146" y="97323"/>
                  </a:lnTo>
                  <a:lnTo>
                    <a:pt x="998887" y="112140"/>
                  </a:lnTo>
                  <a:lnTo>
                    <a:pt x="1040305" y="129923"/>
                  </a:lnTo>
                  <a:lnTo>
                    <a:pt x="1080285" y="150555"/>
                  </a:lnTo>
                  <a:lnTo>
                    <a:pt x="1118716" y="173916"/>
                  </a:lnTo>
                  <a:lnTo>
                    <a:pt x="1155484" y="199889"/>
                  </a:lnTo>
                  <a:lnTo>
                    <a:pt x="1190478" y="228353"/>
                  </a:lnTo>
                  <a:lnTo>
                    <a:pt x="1223583" y="259191"/>
                  </a:lnTo>
                  <a:lnTo>
                    <a:pt x="1254688" y="292283"/>
                  </a:lnTo>
                  <a:lnTo>
                    <a:pt x="1283679" y="327511"/>
                  </a:lnTo>
                  <a:lnTo>
                    <a:pt x="1310445" y="364757"/>
                  </a:lnTo>
                  <a:lnTo>
                    <a:pt x="1334871" y="403900"/>
                  </a:lnTo>
                  <a:lnTo>
                    <a:pt x="1356846" y="444824"/>
                  </a:lnTo>
                  <a:lnTo>
                    <a:pt x="1376257" y="487408"/>
                  </a:lnTo>
                  <a:lnTo>
                    <a:pt x="1392991" y="531535"/>
                  </a:lnTo>
                  <a:lnTo>
                    <a:pt x="1406935" y="577085"/>
                  </a:lnTo>
                  <a:lnTo>
                    <a:pt x="1417977" y="623939"/>
                  </a:lnTo>
                  <a:lnTo>
                    <a:pt x="1426003" y="671980"/>
                  </a:lnTo>
                  <a:lnTo>
                    <a:pt x="1430902" y="721087"/>
                  </a:lnTo>
                  <a:lnTo>
                    <a:pt x="1432560" y="771143"/>
                  </a:lnTo>
                  <a:lnTo>
                    <a:pt x="1430878" y="821831"/>
                  </a:lnTo>
                  <a:lnTo>
                    <a:pt x="1425907" y="871563"/>
                  </a:lnTo>
                  <a:lnTo>
                    <a:pt x="1417759" y="920216"/>
                  </a:lnTo>
                  <a:lnTo>
                    <a:pt x="1406545" y="967667"/>
                  </a:lnTo>
                  <a:lnTo>
                    <a:pt x="1392377" y="1013793"/>
                  </a:lnTo>
                  <a:lnTo>
                    <a:pt x="1375367" y="1058468"/>
                  </a:lnTo>
                  <a:lnTo>
                    <a:pt x="1355625" y="1101571"/>
                  </a:lnTo>
                  <a:lnTo>
                    <a:pt x="1333265" y="1142977"/>
                  </a:lnTo>
                  <a:lnTo>
                    <a:pt x="1308397" y="1182562"/>
                  </a:lnTo>
                  <a:lnTo>
                    <a:pt x="1281133" y="1220203"/>
                  </a:lnTo>
                  <a:lnTo>
                    <a:pt x="1251585" y="1255775"/>
                  </a:lnTo>
                  <a:lnTo>
                    <a:pt x="1219864" y="1289157"/>
                  </a:lnTo>
                  <a:lnTo>
                    <a:pt x="1186082" y="1320223"/>
                  </a:lnTo>
                  <a:lnTo>
                    <a:pt x="1150350" y="1348851"/>
                  </a:lnTo>
                  <a:lnTo>
                    <a:pt x="1112781" y="1374915"/>
                  </a:lnTo>
                  <a:lnTo>
                    <a:pt x="1073486" y="1398294"/>
                  </a:lnTo>
                  <a:lnTo>
                    <a:pt x="1032577" y="1418863"/>
                  </a:lnTo>
                  <a:lnTo>
                    <a:pt x="990164" y="1436498"/>
                  </a:lnTo>
                  <a:lnTo>
                    <a:pt x="946361" y="1451077"/>
                  </a:lnTo>
                  <a:lnTo>
                    <a:pt x="901278" y="1462474"/>
                  </a:lnTo>
                  <a:lnTo>
                    <a:pt x="855027" y="1470567"/>
                  </a:lnTo>
                  <a:lnTo>
                    <a:pt x="807719" y="1475232"/>
                  </a:lnTo>
                </a:path>
                <a:path w="1432560" h="1475739">
                  <a:moveTo>
                    <a:pt x="816863" y="1466088"/>
                  </a:moveTo>
                  <a:lnTo>
                    <a:pt x="791717" y="1470088"/>
                  </a:lnTo>
                  <a:lnTo>
                    <a:pt x="766571" y="1472945"/>
                  </a:lnTo>
                  <a:lnTo>
                    <a:pt x="741426" y="1474660"/>
                  </a:lnTo>
                  <a:lnTo>
                    <a:pt x="716279" y="1475232"/>
                  </a:lnTo>
                  <a:lnTo>
                    <a:pt x="669112" y="1473639"/>
                  </a:lnTo>
                  <a:lnTo>
                    <a:pt x="622770" y="1468925"/>
                  </a:lnTo>
                  <a:lnTo>
                    <a:pt x="577346" y="1461190"/>
                  </a:lnTo>
                  <a:lnTo>
                    <a:pt x="532935" y="1450531"/>
                  </a:lnTo>
                  <a:lnTo>
                    <a:pt x="489630" y="1437046"/>
                  </a:lnTo>
                  <a:lnTo>
                    <a:pt x="447525" y="1420835"/>
                  </a:lnTo>
                  <a:lnTo>
                    <a:pt x="406713" y="1401994"/>
                  </a:lnTo>
                  <a:lnTo>
                    <a:pt x="367288" y="1380623"/>
                  </a:lnTo>
                  <a:lnTo>
                    <a:pt x="329343" y="1356820"/>
                  </a:lnTo>
                  <a:lnTo>
                    <a:pt x="292973" y="1330683"/>
                  </a:lnTo>
                  <a:lnTo>
                    <a:pt x="258271" y="1302311"/>
                  </a:lnTo>
                  <a:lnTo>
                    <a:pt x="225330" y="1271801"/>
                  </a:lnTo>
                  <a:lnTo>
                    <a:pt x="194244" y="1239253"/>
                  </a:lnTo>
                  <a:lnTo>
                    <a:pt x="165107" y="1204763"/>
                  </a:lnTo>
                  <a:lnTo>
                    <a:pt x="138013" y="1168432"/>
                  </a:lnTo>
                  <a:lnTo>
                    <a:pt x="113054" y="1130357"/>
                  </a:lnTo>
                  <a:lnTo>
                    <a:pt x="90326" y="1090636"/>
                  </a:lnTo>
                  <a:lnTo>
                    <a:pt x="69920" y="1049367"/>
                  </a:lnTo>
                  <a:lnTo>
                    <a:pt x="51932" y="1006650"/>
                  </a:lnTo>
                  <a:lnTo>
                    <a:pt x="36454" y="962582"/>
                  </a:lnTo>
                  <a:lnTo>
                    <a:pt x="23580" y="917262"/>
                  </a:lnTo>
                  <a:lnTo>
                    <a:pt x="13404" y="870788"/>
                  </a:lnTo>
                  <a:lnTo>
                    <a:pt x="6019" y="823258"/>
                  </a:lnTo>
                  <a:lnTo>
                    <a:pt x="1520" y="774770"/>
                  </a:lnTo>
                  <a:lnTo>
                    <a:pt x="0" y="725424"/>
                  </a:lnTo>
                  <a:lnTo>
                    <a:pt x="1500" y="676964"/>
                  </a:lnTo>
                  <a:lnTo>
                    <a:pt x="5946" y="629196"/>
                  </a:lnTo>
                  <a:lnTo>
                    <a:pt x="13258" y="582230"/>
                  </a:lnTo>
                  <a:lnTo>
                    <a:pt x="23354" y="536176"/>
                  </a:lnTo>
                  <a:lnTo>
                    <a:pt x="36154" y="491144"/>
                  </a:lnTo>
                  <a:lnTo>
                    <a:pt x="51576" y="447247"/>
                  </a:lnTo>
                  <a:lnTo>
                    <a:pt x="69539" y="404593"/>
                  </a:lnTo>
                  <a:lnTo>
                    <a:pt x="89963" y="363294"/>
                  </a:lnTo>
                  <a:lnTo>
                    <a:pt x="112767" y="323461"/>
                  </a:lnTo>
                  <a:lnTo>
                    <a:pt x="137869" y="285203"/>
                  </a:lnTo>
                  <a:lnTo>
                    <a:pt x="165189" y="248632"/>
                  </a:lnTo>
                  <a:lnTo>
                    <a:pt x="194645" y="213857"/>
                  </a:lnTo>
                  <a:lnTo>
                    <a:pt x="226157" y="180990"/>
                  </a:lnTo>
                  <a:lnTo>
                    <a:pt x="259644" y="150142"/>
                  </a:lnTo>
                  <a:lnTo>
                    <a:pt x="295025" y="121422"/>
                  </a:lnTo>
                  <a:lnTo>
                    <a:pt x="332218" y="94941"/>
                  </a:lnTo>
                  <a:lnTo>
                    <a:pt x="371143" y="70811"/>
                  </a:lnTo>
                  <a:lnTo>
                    <a:pt x="411719" y="49141"/>
                  </a:lnTo>
                  <a:lnTo>
                    <a:pt x="453865" y="30042"/>
                  </a:lnTo>
                  <a:lnTo>
                    <a:pt x="497501" y="13624"/>
                  </a:lnTo>
                  <a:lnTo>
                    <a:pt x="54254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3237" y="797429"/>
            <a:ext cx="81870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Optical </a:t>
            </a:r>
            <a:r>
              <a:rPr sz="3200" spc="-10" dirty="0"/>
              <a:t>Disk – </a:t>
            </a:r>
            <a:r>
              <a:rPr sz="3200" spc="-5" dirty="0"/>
              <a:t>Storage</a:t>
            </a:r>
            <a:r>
              <a:rPr sz="3200" spc="40" dirty="0"/>
              <a:t> </a:t>
            </a:r>
            <a:r>
              <a:rPr sz="3200" spc="-5" dirty="0"/>
              <a:t>Organization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3638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13763" y="1749044"/>
            <a:ext cx="7317105" cy="13657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Storage capacity </a:t>
            </a:r>
            <a:r>
              <a:rPr sz="2400" i="1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an optical</a:t>
            </a:r>
            <a:r>
              <a:rPr sz="2400" i="1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disk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Verdana"/>
              <a:cs typeface="Verdana"/>
            </a:endParaRPr>
          </a:p>
          <a:p>
            <a:pPr marL="927100">
              <a:lnSpc>
                <a:spcPts val="2390"/>
              </a:lnSpc>
            </a:pPr>
            <a:r>
              <a:rPr sz="2400" i="1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400" i="1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400" i="1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sectors</a:t>
            </a:r>
            <a:endParaRPr sz="2400" dirty="0">
              <a:latin typeface="Verdana"/>
              <a:cs typeface="Verdana"/>
            </a:endParaRPr>
          </a:p>
          <a:p>
            <a:pPr marL="1216660" indent="-228600">
              <a:lnSpc>
                <a:spcPts val="2390"/>
              </a:lnSpc>
              <a:buFont typeface="Symbol"/>
              <a:buChar char=""/>
              <a:tabLst>
                <a:tab pos="1216660" algn="l"/>
              </a:tabLst>
            </a:pP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400" i="1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400" i="1" dirty="0">
                <a:solidFill>
                  <a:srgbClr val="333333"/>
                </a:solidFill>
                <a:latin typeface="Verdana"/>
                <a:cs typeface="Verdana"/>
              </a:rPr>
              <a:t>bytes per</a:t>
            </a:r>
            <a:r>
              <a:rPr sz="2400" i="1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sector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763" y="3882644"/>
            <a:ext cx="7317105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most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popular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optical disk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disk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5.25 inch 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diameter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capacity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of around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650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Megabytes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719835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Optical </a:t>
            </a:r>
            <a:r>
              <a:rPr sz="3200" spc="-10" dirty="0"/>
              <a:t>Disk – </a:t>
            </a:r>
            <a:r>
              <a:rPr sz="3200" spc="-5" dirty="0"/>
              <a:t>Storage</a:t>
            </a:r>
            <a:r>
              <a:rPr sz="3200" spc="25" dirty="0"/>
              <a:t> </a:t>
            </a:r>
            <a:r>
              <a:rPr sz="3200" spc="-5" dirty="0"/>
              <a:t>Capacity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8610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1" y="1676400"/>
            <a:ext cx="8492266" cy="670439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800" dirty="0">
                <a:cs typeface="Verdana"/>
              </a:rPr>
              <a:t>Commonly </a:t>
            </a:r>
            <a:r>
              <a:rPr sz="2800" spc="-10" dirty="0">
                <a:cs typeface="Verdana"/>
              </a:rPr>
              <a:t>used direct-access </a:t>
            </a:r>
            <a:r>
              <a:rPr sz="2800" spc="-5" dirty="0">
                <a:cs typeface="Verdana"/>
              </a:rPr>
              <a:t>secondary storage</a:t>
            </a:r>
            <a:r>
              <a:rPr sz="2800" spc="10" dirty="0">
                <a:cs typeface="Verdana"/>
              </a:rPr>
              <a:t> </a:t>
            </a:r>
            <a:r>
              <a:rPr sz="2800" spc="-5" dirty="0">
                <a:cs typeface="Verdana"/>
              </a:rPr>
              <a:t>device.</a:t>
            </a:r>
            <a:endParaRPr sz="2800" dirty="0">
              <a:cs typeface="Verdana"/>
            </a:endParaRPr>
          </a:p>
          <a:p>
            <a:pPr marL="356870" marR="5715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cs typeface="Verdana"/>
              </a:rPr>
              <a:t>Physically,	a</a:t>
            </a:r>
            <a:r>
              <a:rPr lang="en-US" sz="2800" spc="-5" dirty="0">
                <a:cs typeface="Verdana"/>
              </a:rPr>
              <a:t> ma</a:t>
            </a:r>
            <a:r>
              <a:rPr lang="en-US" sz="2800" dirty="0">
                <a:cs typeface="Verdana"/>
              </a:rPr>
              <a:t>gn</a:t>
            </a:r>
            <a:r>
              <a:rPr lang="en-US" sz="2800" spc="-20" dirty="0">
                <a:cs typeface="Verdana"/>
              </a:rPr>
              <a:t>e</a:t>
            </a:r>
            <a:r>
              <a:rPr lang="en-US" sz="2800" spc="25" dirty="0">
                <a:cs typeface="Verdana"/>
              </a:rPr>
              <a:t>ti</a:t>
            </a:r>
            <a:r>
              <a:rPr lang="en-US" sz="2800" spc="-5" dirty="0">
                <a:cs typeface="Verdana"/>
              </a:rPr>
              <a:t>c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d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spc="-15" dirty="0">
                <a:cs typeface="Verdana"/>
              </a:rPr>
              <a:t>s</a:t>
            </a:r>
            <a:r>
              <a:rPr lang="en-US" sz="2800" spc="-5" dirty="0">
                <a:cs typeface="Verdana"/>
              </a:rPr>
              <a:t>k</a:t>
            </a:r>
            <a:r>
              <a:rPr lang="en-US" sz="2800" dirty="0">
                <a:cs typeface="Verdana"/>
              </a:rPr>
              <a:t>	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spc="-5" dirty="0">
                <a:cs typeface="Verdana"/>
              </a:rPr>
              <a:t>s</a:t>
            </a:r>
            <a:r>
              <a:rPr lang="en-US" sz="2800" dirty="0">
                <a:cs typeface="Verdana"/>
              </a:rPr>
              <a:t>	</a:t>
            </a:r>
            <a:r>
              <a:rPr lang="en-US" sz="2800" spc="-5" dirty="0">
                <a:cs typeface="Verdana"/>
              </a:rPr>
              <a:t>a</a:t>
            </a:r>
            <a:r>
              <a:rPr lang="en-US" sz="2800" dirty="0">
                <a:cs typeface="Verdana"/>
              </a:rPr>
              <a:t>	</a:t>
            </a:r>
            <a:r>
              <a:rPr lang="en-US" sz="2800" spc="-25" dirty="0">
                <a:cs typeface="Verdana"/>
              </a:rPr>
              <a:t>th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dirty="0">
                <a:cs typeface="Verdana"/>
              </a:rPr>
              <a:t>n</a:t>
            </a:r>
            <a:r>
              <a:rPr lang="en-US" sz="2800" spc="-5" dirty="0">
                <a:cs typeface="Verdana"/>
              </a:rPr>
              <a:t>, </a:t>
            </a:r>
            <a:r>
              <a:rPr lang="en-US" sz="2800" spc="-15" dirty="0">
                <a:cs typeface="Verdana"/>
              </a:rPr>
              <a:t>c</a:t>
            </a:r>
            <a:r>
              <a:rPr lang="en-US" sz="2800" spc="25" dirty="0">
                <a:cs typeface="Verdana"/>
              </a:rPr>
              <a:t>i</a:t>
            </a:r>
            <a:r>
              <a:rPr lang="en-US" sz="2800" spc="-20" dirty="0">
                <a:cs typeface="Verdana"/>
              </a:rPr>
              <a:t>rcu</a:t>
            </a:r>
            <a:r>
              <a:rPr lang="en-US" sz="2800" spc="25" dirty="0">
                <a:cs typeface="Verdana"/>
              </a:rPr>
              <a:t>l</a:t>
            </a:r>
            <a:r>
              <a:rPr lang="en-US" sz="2800" spc="-5" dirty="0">
                <a:cs typeface="Verdana"/>
              </a:rPr>
              <a:t>ar plate/platter made </a:t>
            </a:r>
            <a:r>
              <a:rPr lang="en-US" sz="2800" dirty="0">
                <a:cs typeface="Verdana"/>
              </a:rPr>
              <a:t>of </a:t>
            </a:r>
            <a:r>
              <a:rPr lang="en-US" sz="2800" spc="-10" dirty="0">
                <a:cs typeface="Verdana"/>
              </a:rPr>
              <a:t>metal or </a:t>
            </a:r>
            <a:r>
              <a:rPr lang="en-US" sz="2800" dirty="0">
                <a:cs typeface="Verdana"/>
              </a:rPr>
              <a:t>plastic </a:t>
            </a:r>
            <a:r>
              <a:rPr lang="en-US" sz="2800" spc="-10" dirty="0">
                <a:cs typeface="Verdana"/>
              </a:rPr>
              <a:t>that </a:t>
            </a:r>
            <a:r>
              <a:rPr lang="en-US" sz="2800" spc="-5" dirty="0">
                <a:cs typeface="Verdana"/>
              </a:rPr>
              <a:t>is </a:t>
            </a:r>
            <a:r>
              <a:rPr lang="en-US" sz="2800" dirty="0">
                <a:cs typeface="Verdana"/>
              </a:rPr>
              <a:t>usually  </a:t>
            </a:r>
            <a:r>
              <a:rPr lang="en-US" sz="2800" spc="-10" dirty="0">
                <a:cs typeface="Verdana"/>
              </a:rPr>
              <a:t>coated on </a:t>
            </a:r>
            <a:r>
              <a:rPr lang="en-US" sz="2800" dirty="0">
                <a:cs typeface="Verdana"/>
              </a:rPr>
              <a:t>both </a:t>
            </a:r>
            <a:r>
              <a:rPr lang="en-US" sz="2800" spc="-5" dirty="0">
                <a:cs typeface="Verdana"/>
              </a:rPr>
              <a:t>sides </a:t>
            </a:r>
            <a:r>
              <a:rPr lang="en-US" sz="2800" dirty="0">
                <a:cs typeface="Verdana"/>
              </a:rPr>
              <a:t>with </a:t>
            </a:r>
            <a:r>
              <a:rPr lang="en-US" sz="2800" spc="-5" dirty="0">
                <a:cs typeface="Verdana"/>
              </a:rPr>
              <a:t>a magnetizable recording  material </a:t>
            </a:r>
            <a:r>
              <a:rPr lang="en-US" sz="2800" spc="-10" dirty="0">
                <a:cs typeface="Verdana"/>
              </a:rPr>
              <a:t>such </a:t>
            </a:r>
            <a:r>
              <a:rPr lang="en-US" sz="2800" spc="-5" dirty="0">
                <a:cs typeface="Verdana"/>
              </a:rPr>
              <a:t>as</a:t>
            </a:r>
            <a:r>
              <a:rPr lang="en-US" sz="2800" spc="-10" dirty="0">
                <a:cs typeface="Verdana"/>
              </a:rPr>
              <a:t> </a:t>
            </a:r>
            <a:r>
              <a:rPr lang="en-US" sz="2800" dirty="0">
                <a:cs typeface="Verdana"/>
              </a:rPr>
              <a:t>iron-oxide</a:t>
            </a:r>
          </a:p>
          <a:p>
            <a:pPr marL="356870" marR="5080" indent="-344170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lang="en-US" sz="2800" spc="-5" dirty="0">
                <a:cs typeface="Verdana"/>
              </a:rPr>
              <a:t>Data </a:t>
            </a:r>
            <a:r>
              <a:rPr lang="en-US" sz="2800" spc="-10" dirty="0">
                <a:cs typeface="Verdana"/>
              </a:rPr>
              <a:t>are </a:t>
            </a:r>
            <a:r>
              <a:rPr lang="en-US" sz="2800" spc="-5" dirty="0">
                <a:cs typeface="Verdana"/>
              </a:rPr>
              <a:t>recorded </a:t>
            </a:r>
            <a:r>
              <a:rPr lang="en-US" sz="2800" spc="-10" dirty="0">
                <a:cs typeface="Verdana"/>
              </a:rPr>
              <a:t>on </a:t>
            </a:r>
            <a:r>
              <a:rPr lang="en-US" sz="2800" spc="-5" dirty="0">
                <a:cs typeface="Verdana"/>
              </a:rPr>
              <a:t>the </a:t>
            </a:r>
            <a:r>
              <a:rPr lang="en-US" sz="2800" dirty="0">
                <a:cs typeface="Verdana"/>
              </a:rPr>
              <a:t>disk </a:t>
            </a:r>
            <a:r>
              <a:rPr lang="en-US" sz="2800" spc="10" dirty="0">
                <a:cs typeface="Verdana"/>
              </a:rPr>
              <a:t>in </a:t>
            </a:r>
            <a:r>
              <a:rPr lang="en-US" sz="2800" spc="-5" dirty="0">
                <a:cs typeface="Verdana"/>
              </a:rPr>
              <a:t>the </a:t>
            </a:r>
            <a:r>
              <a:rPr lang="en-US" sz="2800" spc="-10" dirty="0">
                <a:cs typeface="Verdana"/>
              </a:rPr>
              <a:t>form of </a:t>
            </a:r>
            <a:r>
              <a:rPr lang="en-US" sz="2800" spc="5" dirty="0">
                <a:cs typeface="Verdana"/>
              </a:rPr>
              <a:t>tiny  </a:t>
            </a:r>
            <a:r>
              <a:rPr lang="en-US" sz="2800" dirty="0">
                <a:cs typeface="Verdana"/>
              </a:rPr>
              <a:t>invisible </a:t>
            </a:r>
            <a:r>
              <a:rPr lang="en-US" sz="2800" spc="-5" dirty="0">
                <a:cs typeface="Verdana"/>
              </a:rPr>
              <a:t>magnetized and non-magnetized spots  (representing 1s and </a:t>
            </a:r>
            <a:r>
              <a:rPr lang="en-US" sz="2800" spc="-10" dirty="0">
                <a:cs typeface="Verdana"/>
              </a:rPr>
              <a:t>0s) on </a:t>
            </a:r>
            <a:r>
              <a:rPr lang="en-US" sz="2800" spc="-5" dirty="0">
                <a:cs typeface="Verdana"/>
              </a:rPr>
              <a:t>the </a:t>
            </a:r>
            <a:r>
              <a:rPr lang="en-US" sz="2800" spc="-10" dirty="0">
                <a:cs typeface="Verdana"/>
              </a:rPr>
              <a:t>coated surfaces of </a:t>
            </a:r>
            <a:r>
              <a:rPr lang="en-US" sz="2800" spc="-5" dirty="0">
                <a:cs typeface="Verdana"/>
              </a:rPr>
              <a:t>the  disk</a:t>
            </a:r>
            <a:endParaRPr lang="en-US" sz="2800" dirty="0">
              <a:cs typeface="Verdana"/>
            </a:endParaRPr>
          </a:p>
          <a:p>
            <a:pPr marL="356870" marR="7620" indent="-344170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lang="en-US" sz="2800" spc="-5" dirty="0">
                <a:cs typeface="Verdana"/>
              </a:rPr>
              <a:t>The </a:t>
            </a:r>
            <a:r>
              <a:rPr lang="en-US" sz="2800" dirty="0">
                <a:cs typeface="Verdana"/>
              </a:rPr>
              <a:t>disk </a:t>
            </a:r>
            <a:r>
              <a:rPr lang="en-US" sz="2800" spc="10" dirty="0">
                <a:cs typeface="Verdana"/>
              </a:rPr>
              <a:t>is </a:t>
            </a:r>
            <a:r>
              <a:rPr lang="en-US" sz="2800" spc="-15" dirty="0">
                <a:cs typeface="Verdana"/>
              </a:rPr>
              <a:t>stored </a:t>
            </a:r>
            <a:r>
              <a:rPr lang="en-US" sz="2800" spc="10" dirty="0">
                <a:cs typeface="Verdana"/>
              </a:rPr>
              <a:t>in </a:t>
            </a:r>
            <a:r>
              <a:rPr lang="en-US" sz="2800" spc="-5" dirty="0">
                <a:cs typeface="Verdana"/>
              </a:rPr>
              <a:t>a specially designed </a:t>
            </a:r>
            <a:r>
              <a:rPr lang="en-US" sz="2800" spc="-10" dirty="0">
                <a:cs typeface="Verdana"/>
              </a:rPr>
              <a:t>protective  </a:t>
            </a:r>
            <a:r>
              <a:rPr lang="en-US" sz="2800" spc="-5" dirty="0">
                <a:cs typeface="Verdana"/>
              </a:rPr>
              <a:t>envelope </a:t>
            </a:r>
            <a:r>
              <a:rPr lang="en-US" sz="2800" dirty="0">
                <a:cs typeface="Verdana"/>
              </a:rPr>
              <a:t>or </a:t>
            </a:r>
            <a:r>
              <a:rPr lang="en-US" sz="2800" spc="-5" dirty="0">
                <a:cs typeface="Verdana"/>
              </a:rPr>
              <a:t>cartridge, </a:t>
            </a:r>
            <a:r>
              <a:rPr lang="en-US" sz="2800" spc="-10" dirty="0">
                <a:cs typeface="Verdana"/>
              </a:rPr>
              <a:t>or </a:t>
            </a:r>
            <a:r>
              <a:rPr lang="en-US" sz="2800" spc="-5" dirty="0">
                <a:cs typeface="Verdana"/>
              </a:rPr>
              <a:t>several </a:t>
            </a:r>
            <a:r>
              <a:rPr lang="en-US" sz="2800" spc="-10" dirty="0">
                <a:cs typeface="Verdana"/>
              </a:rPr>
              <a:t>of them </a:t>
            </a:r>
            <a:r>
              <a:rPr lang="en-US" sz="2800" spc="-5" dirty="0">
                <a:cs typeface="Verdana"/>
              </a:rPr>
              <a:t>are </a:t>
            </a:r>
            <a:r>
              <a:rPr lang="en-US" sz="2800" spc="-10" dirty="0">
                <a:cs typeface="Verdana"/>
              </a:rPr>
              <a:t>stacked  together </a:t>
            </a:r>
            <a:r>
              <a:rPr lang="en-US" sz="2800" spc="10" dirty="0">
                <a:cs typeface="Verdana"/>
              </a:rPr>
              <a:t>in </a:t>
            </a:r>
            <a:r>
              <a:rPr lang="en-US" sz="2800" spc="-5" dirty="0">
                <a:cs typeface="Verdana"/>
              </a:rPr>
              <a:t>a sealed, contamination-free</a:t>
            </a:r>
            <a:r>
              <a:rPr lang="en-US" sz="2800" spc="-55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container</a:t>
            </a:r>
            <a:endParaRPr lang="en-US" sz="2800" dirty="0">
              <a:cs typeface="Verdana"/>
            </a:endParaRPr>
          </a:p>
          <a:p>
            <a:pPr marL="356870" indent="-344170"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2003425" algn="l"/>
              </a:tabLst>
            </a:pPr>
            <a:endParaRPr lang="en-US" sz="2800" dirty="0"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2003425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513651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5" dirty="0"/>
              <a:t>Magnetic Disk -</a:t>
            </a:r>
            <a:r>
              <a:rPr sz="4000" b="1" spc="10" dirty="0"/>
              <a:t> </a:t>
            </a:r>
            <a:r>
              <a:rPr sz="4000" b="1" spc="-5" dirty="0"/>
              <a:t>Basics</a:t>
            </a:r>
            <a:endParaRPr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2003869" y="2092261"/>
            <a:ext cx="5478145" cy="3902075"/>
            <a:chOff x="2003869" y="2092261"/>
            <a:chExt cx="5478145" cy="3902075"/>
          </a:xfrm>
        </p:grpSpPr>
        <p:sp>
          <p:nvSpPr>
            <p:cNvPr id="7" name="object 7"/>
            <p:cNvSpPr/>
            <p:nvPr/>
          </p:nvSpPr>
          <p:spPr>
            <a:xfrm>
              <a:off x="2008632" y="5224272"/>
              <a:ext cx="1649095" cy="765175"/>
            </a:xfrm>
            <a:custGeom>
              <a:avLst/>
              <a:gdLst/>
              <a:ahLst/>
              <a:cxnLst/>
              <a:rect l="l" t="t" r="r" b="b"/>
              <a:pathLst>
                <a:path w="1649095" h="765175">
                  <a:moveTo>
                    <a:pt x="0" y="0"/>
                  </a:moveTo>
                  <a:lnTo>
                    <a:pt x="0" y="765047"/>
                  </a:lnTo>
                </a:path>
                <a:path w="1649095" h="765175">
                  <a:moveTo>
                    <a:pt x="0" y="0"/>
                  </a:moveTo>
                  <a:lnTo>
                    <a:pt x="643128" y="0"/>
                  </a:lnTo>
                  <a:lnTo>
                    <a:pt x="700663" y="3294"/>
                  </a:lnTo>
                  <a:lnTo>
                    <a:pt x="754812" y="12810"/>
                  </a:lnTo>
                  <a:lnTo>
                    <a:pt x="804672" y="27996"/>
                  </a:lnTo>
                  <a:lnTo>
                    <a:pt x="849338" y="48299"/>
                  </a:lnTo>
                  <a:lnTo>
                    <a:pt x="887908" y="73168"/>
                  </a:lnTo>
                  <a:lnTo>
                    <a:pt x="919480" y="102051"/>
                  </a:lnTo>
                  <a:lnTo>
                    <a:pt x="943149" y="134396"/>
                  </a:lnTo>
                  <a:lnTo>
                    <a:pt x="958012" y="169651"/>
                  </a:lnTo>
                  <a:lnTo>
                    <a:pt x="963168" y="207263"/>
                  </a:lnTo>
                </a:path>
                <a:path w="1649095" h="765175">
                  <a:moveTo>
                    <a:pt x="963168" y="213359"/>
                  </a:moveTo>
                  <a:lnTo>
                    <a:pt x="1648968" y="21335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6076" y="5207507"/>
              <a:ext cx="146304" cy="234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8632" y="5212079"/>
              <a:ext cx="3563620" cy="421005"/>
            </a:xfrm>
            <a:custGeom>
              <a:avLst/>
              <a:gdLst/>
              <a:ahLst/>
              <a:cxnLst/>
              <a:rect l="l" t="t" r="r" b="b"/>
              <a:pathLst>
                <a:path w="3563620" h="421004">
                  <a:moveTo>
                    <a:pt x="1789176" y="0"/>
                  </a:moveTo>
                  <a:lnTo>
                    <a:pt x="2432304" y="0"/>
                  </a:lnTo>
                  <a:lnTo>
                    <a:pt x="2489839" y="3399"/>
                  </a:lnTo>
                  <a:lnTo>
                    <a:pt x="2543988" y="13195"/>
                  </a:lnTo>
                  <a:lnTo>
                    <a:pt x="2593847" y="28786"/>
                  </a:lnTo>
                  <a:lnTo>
                    <a:pt x="2638514" y="49570"/>
                  </a:lnTo>
                  <a:lnTo>
                    <a:pt x="2677084" y="74945"/>
                  </a:lnTo>
                  <a:lnTo>
                    <a:pt x="2708655" y="104309"/>
                  </a:lnTo>
                  <a:lnTo>
                    <a:pt x="2732325" y="137059"/>
                  </a:lnTo>
                  <a:lnTo>
                    <a:pt x="2747188" y="172594"/>
                  </a:lnTo>
                  <a:lnTo>
                    <a:pt x="2752344" y="210312"/>
                  </a:lnTo>
                </a:path>
                <a:path w="3563620" h="421004">
                  <a:moveTo>
                    <a:pt x="0" y="213360"/>
                  </a:moveTo>
                  <a:lnTo>
                    <a:pt x="643128" y="213360"/>
                  </a:lnTo>
                  <a:lnTo>
                    <a:pt x="700663" y="216755"/>
                  </a:lnTo>
                  <a:lnTo>
                    <a:pt x="754812" y="226522"/>
                  </a:lnTo>
                  <a:lnTo>
                    <a:pt x="804672" y="242033"/>
                  </a:lnTo>
                  <a:lnTo>
                    <a:pt x="849338" y="262663"/>
                  </a:lnTo>
                  <a:lnTo>
                    <a:pt x="887908" y="287783"/>
                  </a:lnTo>
                  <a:lnTo>
                    <a:pt x="919480" y="316766"/>
                  </a:lnTo>
                  <a:lnTo>
                    <a:pt x="943149" y="348985"/>
                  </a:lnTo>
                  <a:lnTo>
                    <a:pt x="958012" y="383813"/>
                  </a:lnTo>
                  <a:lnTo>
                    <a:pt x="963168" y="420624"/>
                  </a:lnTo>
                </a:path>
                <a:path w="3563620" h="421004">
                  <a:moveTo>
                    <a:pt x="2755392" y="219456"/>
                  </a:moveTo>
                  <a:lnTo>
                    <a:pt x="3563112" y="2194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7172" y="5207507"/>
              <a:ext cx="146303" cy="231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8903" y="5212079"/>
              <a:ext cx="1767839" cy="213360"/>
            </a:xfrm>
            <a:custGeom>
              <a:avLst/>
              <a:gdLst/>
              <a:ahLst/>
              <a:cxnLst/>
              <a:rect l="l" t="t" r="r" b="b"/>
              <a:pathLst>
                <a:path w="1767840" h="213360">
                  <a:moveTo>
                    <a:pt x="963168" y="213360"/>
                  </a:moveTo>
                  <a:lnTo>
                    <a:pt x="1767840" y="213360"/>
                  </a:lnTo>
                </a:path>
                <a:path w="1767840" h="213360">
                  <a:moveTo>
                    <a:pt x="0" y="0"/>
                  </a:moveTo>
                  <a:lnTo>
                    <a:pt x="643128" y="0"/>
                  </a:lnTo>
                  <a:lnTo>
                    <a:pt x="700663" y="3395"/>
                  </a:lnTo>
                  <a:lnTo>
                    <a:pt x="754812" y="13162"/>
                  </a:lnTo>
                  <a:lnTo>
                    <a:pt x="804672" y="28673"/>
                  </a:lnTo>
                  <a:lnTo>
                    <a:pt x="849338" y="49303"/>
                  </a:lnTo>
                  <a:lnTo>
                    <a:pt x="887908" y="74423"/>
                  </a:lnTo>
                  <a:lnTo>
                    <a:pt x="919480" y="103406"/>
                  </a:lnTo>
                  <a:lnTo>
                    <a:pt x="943149" y="135625"/>
                  </a:lnTo>
                  <a:lnTo>
                    <a:pt x="958012" y="170453"/>
                  </a:lnTo>
                  <a:lnTo>
                    <a:pt x="963168" y="2072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0735" y="4032503"/>
              <a:ext cx="250190" cy="0"/>
            </a:xfrm>
            <a:custGeom>
              <a:avLst/>
              <a:gdLst/>
              <a:ahLst/>
              <a:cxnLst/>
              <a:rect l="l" t="t" r="r" b="b"/>
              <a:pathLst>
                <a:path w="250190">
                  <a:moveTo>
                    <a:pt x="0" y="0"/>
                  </a:moveTo>
                  <a:lnTo>
                    <a:pt x="2499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7248" y="2097023"/>
              <a:ext cx="3121660" cy="981710"/>
            </a:xfrm>
            <a:custGeom>
              <a:avLst/>
              <a:gdLst/>
              <a:ahLst/>
              <a:cxnLst/>
              <a:rect l="l" t="t" r="r" b="b"/>
              <a:pathLst>
                <a:path w="3121660" h="981710">
                  <a:moveTo>
                    <a:pt x="0" y="816863"/>
                  </a:moveTo>
                  <a:lnTo>
                    <a:pt x="140207" y="816863"/>
                  </a:lnTo>
                </a:path>
                <a:path w="3121660" h="981710">
                  <a:moveTo>
                    <a:pt x="140207" y="816863"/>
                  </a:moveTo>
                  <a:lnTo>
                    <a:pt x="140207" y="978408"/>
                  </a:lnTo>
                </a:path>
                <a:path w="3121660" h="981710">
                  <a:moveTo>
                    <a:pt x="393191" y="0"/>
                  </a:moveTo>
                  <a:lnTo>
                    <a:pt x="393191" y="816863"/>
                  </a:lnTo>
                </a:path>
                <a:path w="3121660" h="981710">
                  <a:moveTo>
                    <a:pt x="246887" y="816863"/>
                  </a:moveTo>
                  <a:lnTo>
                    <a:pt x="387096" y="816863"/>
                  </a:lnTo>
                </a:path>
                <a:path w="3121660" h="981710">
                  <a:moveTo>
                    <a:pt x="246887" y="816863"/>
                  </a:moveTo>
                  <a:lnTo>
                    <a:pt x="246887" y="978408"/>
                  </a:lnTo>
                </a:path>
                <a:path w="3121660" h="981710">
                  <a:moveTo>
                    <a:pt x="140207" y="981455"/>
                  </a:moveTo>
                  <a:lnTo>
                    <a:pt x="246887" y="981455"/>
                  </a:lnTo>
                </a:path>
                <a:path w="3121660" h="981710">
                  <a:moveTo>
                    <a:pt x="2727960" y="0"/>
                  </a:moveTo>
                  <a:lnTo>
                    <a:pt x="2727960" y="816863"/>
                  </a:lnTo>
                </a:path>
                <a:path w="3121660" h="981710">
                  <a:moveTo>
                    <a:pt x="2727960" y="0"/>
                  </a:moveTo>
                  <a:lnTo>
                    <a:pt x="3121152" y="0"/>
                  </a:lnTo>
                </a:path>
                <a:path w="3121660" h="981710">
                  <a:moveTo>
                    <a:pt x="2727960" y="816863"/>
                  </a:moveTo>
                  <a:lnTo>
                    <a:pt x="2868167" y="816863"/>
                  </a:lnTo>
                </a:path>
                <a:path w="3121660" h="981710">
                  <a:moveTo>
                    <a:pt x="3121152" y="0"/>
                  </a:moveTo>
                  <a:lnTo>
                    <a:pt x="3121152" y="816863"/>
                  </a:lnTo>
                </a:path>
                <a:path w="3121660" h="981710">
                  <a:moveTo>
                    <a:pt x="2974848" y="816863"/>
                  </a:moveTo>
                  <a:lnTo>
                    <a:pt x="3115055" y="816863"/>
                  </a:lnTo>
                </a:path>
                <a:path w="3121660" h="981710">
                  <a:moveTo>
                    <a:pt x="2868167" y="816863"/>
                  </a:moveTo>
                  <a:lnTo>
                    <a:pt x="2868167" y="978408"/>
                  </a:lnTo>
                </a:path>
                <a:path w="3121660" h="981710">
                  <a:moveTo>
                    <a:pt x="2974848" y="816863"/>
                  </a:moveTo>
                  <a:lnTo>
                    <a:pt x="2974848" y="978408"/>
                  </a:lnTo>
                </a:path>
                <a:path w="3121660" h="981710">
                  <a:moveTo>
                    <a:pt x="2868167" y="981455"/>
                  </a:moveTo>
                  <a:lnTo>
                    <a:pt x="2974848" y="9814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77516" y="1980692"/>
            <a:ext cx="640715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Laser  beam  </a:t>
            </a: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our</a:t>
            </a:r>
            <a:r>
              <a:rPr sz="1600" spc="1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27960" y="2092261"/>
            <a:ext cx="797560" cy="2848610"/>
            <a:chOff x="2727960" y="2092261"/>
            <a:chExt cx="797560" cy="2848610"/>
          </a:xfrm>
        </p:grpSpPr>
        <p:sp>
          <p:nvSpPr>
            <p:cNvPr id="16" name="object 16"/>
            <p:cNvSpPr/>
            <p:nvPr/>
          </p:nvSpPr>
          <p:spPr>
            <a:xfrm>
              <a:off x="2727960" y="4666488"/>
              <a:ext cx="393700" cy="274320"/>
            </a:xfrm>
            <a:custGeom>
              <a:avLst/>
              <a:gdLst/>
              <a:ahLst/>
              <a:cxnLst/>
              <a:rect l="l" t="t" r="r" b="b"/>
              <a:pathLst>
                <a:path w="393700" h="274320">
                  <a:moveTo>
                    <a:pt x="350567" y="246816"/>
                  </a:moveTo>
                  <a:lnTo>
                    <a:pt x="332231" y="274319"/>
                  </a:lnTo>
                  <a:lnTo>
                    <a:pt x="393191" y="271272"/>
                  </a:lnTo>
                  <a:lnTo>
                    <a:pt x="387705" y="252984"/>
                  </a:lnTo>
                  <a:lnTo>
                    <a:pt x="359663" y="252984"/>
                  </a:lnTo>
                  <a:lnTo>
                    <a:pt x="350567" y="246816"/>
                  </a:lnTo>
                  <a:close/>
                </a:path>
                <a:path w="393700" h="274320">
                  <a:moveTo>
                    <a:pt x="356663" y="237672"/>
                  </a:moveTo>
                  <a:lnTo>
                    <a:pt x="350567" y="246816"/>
                  </a:lnTo>
                  <a:lnTo>
                    <a:pt x="359663" y="252984"/>
                  </a:lnTo>
                  <a:lnTo>
                    <a:pt x="365759" y="252984"/>
                  </a:lnTo>
                  <a:lnTo>
                    <a:pt x="365759" y="243839"/>
                  </a:lnTo>
                  <a:lnTo>
                    <a:pt x="356663" y="237672"/>
                  </a:lnTo>
                  <a:close/>
                </a:path>
                <a:path w="393700" h="274320">
                  <a:moveTo>
                    <a:pt x="374903" y="210312"/>
                  </a:moveTo>
                  <a:lnTo>
                    <a:pt x="356663" y="237672"/>
                  </a:lnTo>
                  <a:lnTo>
                    <a:pt x="365759" y="243839"/>
                  </a:lnTo>
                  <a:lnTo>
                    <a:pt x="365759" y="252984"/>
                  </a:lnTo>
                  <a:lnTo>
                    <a:pt x="387705" y="252984"/>
                  </a:lnTo>
                  <a:lnTo>
                    <a:pt x="374903" y="210312"/>
                  </a:lnTo>
                  <a:close/>
                </a:path>
                <a:path w="393700" h="274320">
                  <a:moveTo>
                    <a:pt x="6095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350567" y="246816"/>
                  </a:lnTo>
                  <a:lnTo>
                    <a:pt x="356663" y="237672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7248" y="2097023"/>
              <a:ext cx="393700" cy="817244"/>
            </a:xfrm>
            <a:custGeom>
              <a:avLst/>
              <a:gdLst/>
              <a:ahLst/>
              <a:cxnLst/>
              <a:rect l="l" t="t" r="r" b="b"/>
              <a:pathLst>
                <a:path w="393700" h="817244">
                  <a:moveTo>
                    <a:pt x="0" y="0"/>
                  </a:moveTo>
                  <a:lnTo>
                    <a:pt x="0" y="816863"/>
                  </a:lnTo>
                </a:path>
                <a:path w="393700" h="817244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83996" y="4406900"/>
            <a:ext cx="1573530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Laser </a:t>
            </a:r>
            <a:r>
              <a:rPr sz="1600" spc="-10" dirty="0">
                <a:latin typeface="Arial"/>
                <a:cs typeface="Arial"/>
              </a:rPr>
              <a:t>beam </a:t>
            </a:r>
            <a:r>
              <a:rPr sz="1600" spc="-5" dirty="0">
                <a:latin typeface="Arial"/>
                <a:cs typeface="Arial"/>
              </a:rPr>
              <a:t>gets  </a:t>
            </a:r>
            <a:r>
              <a:rPr sz="1600" dirty="0">
                <a:latin typeface="Arial"/>
                <a:cs typeface="Arial"/>
              </a:rPr>
              <a:t>scattered </a:t>
            </a:r>
            <a:r>
              <a:rPr sz="1600" spc="-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pit  </a:t>
            </a:r>
            <a:r>
              <a:rPr sz="1600" spc="-5" dirty="0">
                <a:latin typeface="Arial"/>
                <a:cs typeface="Arial"/>
              </a:rPr>
              <a:t>(represents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1020" y="5677916"/>
            <a:ext cx="264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800" y="5650991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79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41140" y="5440172"/>
            <a:ext cx="155702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1520" algn="l"/>
                <a:tab pos="1543685" algn="l"/>
              </a:tabLst>
            </a:pPr>
            <a:r>
              <a:rPr sz="1600" spc="-5" dirty="0">
                <a:latin typeface="Arial"/>
                <a:cs typeface="Arial"/>
              </a:rPr>
              <a:t>Land	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600">
              <a:latin typeface="Arial"/>
              <a:cs typeface="Arial"/>
            </a:endParaRPr>
          </a:p>
          <a:p>
            <a:pPr marL="883919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latin typeface="Arial"/>
                <a:cs typeface="Arial"/>
              </a:rPr>
              <a:t>Pit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68267" y="5420677"/>
            <a:ext cx="2966085" cy="234950"/>
            <a:chOff x="3668267" y="5420677"/>
            <a:chExt cx="2966085" cy="234950"/>
          </a:xfrm>
        </p:grpSpPr>
        <p:sp>
          <p:nvSpPr>
            <p:cNvPr id="23" name="object 23"/>
            <p:cNvSpPr/>
            <p:nvPr/>
          </p:nvSpPr>
          <p:spPr>
            <a:xfrm>
              <a:off x="5527547" y="5420868"/>
              <a:ext cx="143256" cy="2346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9279" y="5425440"/>
              <a:ext cx="960119" cy="210820"/>
            </a:xfrm>
            <a:custGeom>
              <a:avLst/>
              <a:gdLst/>
              <a:ahLst/>
              <a:cxnLst/>
              <a:rect l="l" t="t" r="r" b="b"/>
              <a:pathLst>
                <a:path w="960120" h="210820">
                  <a:moveTo>
                    <a:pt x="0" y="0"/>
                  </a:moveTo>
                  <a:lnTo>
                    <a:pt x="640080" y="0"/>
                  </a:lnTo>
                  <a:lnTo>
                    <a:pt x="697615" y="3399"/>
                  </a:lnTo>
                  <a:lnTo>
                    <a:pt x="751764" y="13195"/>
                  </a:lnTo>
                  <a:lnTo>
                    <a:pt x="801624" y="28786"/>
                  </a:lnTo>
                  <a:lnTo>
                    <a:pt x="846290" y="49570"/>
                  </a:lnTo>
                  <a:lnTo>
                    <a:pt x="884860" y="74945"/>
                  </a:lnTo>
                  <a:lnTo>
                    <a:pt x="916431" y="104309"/>
                  </a:lnTo>
                  <a:lnTo>
                    <a:pt x="940101" y="137059"/>
                  </a:lnTo>
                  <a:lnTo>
                    <a:pt x="954964" y="172594"/>
                  </a:lnTo>
                  <a:lnTo>
                    <a:pt x="960120" y="210312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8267" y="5420868"/>
              <a:ext cx="146304" cy="2346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9999" y="5425440"/>
              <a:ext cx="963294" cy="210820"/>
            </a:xfrm>
            <a:custGeom>
              <a:avLst/>
              <a:gdLst/>
              <a:ahLst/>
              <a:cxnLst/>
              <a:rect l="l" t="t" r="r" b="b"/>
              <a:pathLst>
                <a:path w="963295" h="210820">
                  <a:moveTo>
                    <a:pt x="0" y="0"/>
                  </a:moveTo>
                  <a:lnTo>
                    <a:pt x="640079" y="0"/>
                  </a:lnTo>
                  <a:lnTo>
                    <a:pt x="697720" y="3399"/>
                  </a:lnTo>
                  <a:lnTo>
                    <a:pt x="752149" y="13195"/>
                  </a:lnTo>
                  <a:lnTo>
                    <a:pt x="802414" y="28786"/>
                  </a:lnTo>
                  <a:lnTo>
                    <a:pt x="847561" y="49570"/>
                  </a:lnTo>
                  <a:lnTo>
                    <a:pt x="886637" y="74945"/>
                  </a:lnTo>
                  <a:lnTo>
                    <a:pt x="918689" y="104309"/>
                  </a:lnTo>
                  <a:lnTo>
                    <a:pt x="942764" y="137059"/>
                  </a:lnTo>
                  <a:lnTo>
                    <a:pt x="957908" y="172594"/>
                  </a:lnTo>
                  <a:lnTo>
                    <a:pt x="963167" y="2103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94323" y="5586476"/>
            <a:ext cx="47688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Arial"/>
                <a:cs typeface="Arial"/>
              </a:rPr>
              <a:t>Land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45117" y="4872037"/>
            <a:ext cx="963930" cy="765810"/>
            <a:chOff x="2845117" y="4872037"/>
            <a:chExt cx="963930" cy="765810"/>
          </a:xfrm>
        </p:grpSpPr>
        <p:sp>
          <p:nvSpPr>
            <p:cNvPr id="29" name="object 29"/>
            <p:cNvSpPr/>
            <p:nvPr/>
          </p:nvSpPr>
          <p:spPr>
            <a:xfrm>
              <a:off x="2849879" y="4876800"/>
              <a:ext cx="954405" cy="756285"/>
            </a:xfrm>
            <a:custGeom>
              <a:avLst/>
              <a:gdLst/>
              <a:ahLst/>
              <a:cxnLst/>
              <a:rect l="l" t="t" r="r" b="b"/>
              <a:pathLst>
                <a:path w="954404" h="756285">
                  <a:moveTo>
                    <a:pt x="643128" y="0"/>
                  </a:moveTo>
                  <a:lnTo>
                    <a:pt x="478535" y="204216"/>
                  </a:lnTo>
                  <a:lnTo>
                    <a:pt x="368807" y="82295"/>
                  </a:lnTo>
                  <a:lnTo>
                    <a:pt x="323088" y="222504"/>
                  </a:lnTo>
                  <a:lnTo>
                    <a:pt x="18287" y="82295"/>
                  </a:lnTo>
                  <a:lnTo>
                    <a:pt x="204215" y="268224"/>
                  </a:lnTo>
                  <a:lnTo>
                    <a:pt x="0" y="301751"/>
                  </a:lnTo>
                  <a:lnTo>
                    <a:pt x="164592" y="414527"/>
                  </a:lnTo>
                  <a:lnTo>
                    <a:pt x="6095" y="512063"/>
                  </a:lnTo>
                  <a:lnTo>
                    <a:pt x="252983" y="487680"/>
                  </a:lnTo>
                  <a:lnTo>
                    <a:pt x="210312" y="618744"/>
                  </a:lnTo>
                  <a:lnTo>
                    <a:pt x="341375" y="548639"/>
                  </a:lnTo>
                  <a:lnTo>
                    <a:pt x="374903" y="755904"/>
                  </a:lnTo>
                  <a:lnTo>
                    <a:pt x="466344" y="524256"/>
                  </a:lnTo>
                  <a:lnTo>
                    <a:pt x="585216" y="691895"/>
                  </a:lnTo>
                  <a:lnTo>
                    <a:pt x="621792" y="505968"/>
                  </a:lnTo>
                  <a:lnTo>
                    <a:pt x="801623" y="633983"/>
                  </a:lnTo>
                  <a:lnTo>
                    <a:pt x="743711" y="454151"/>
                  </a:lnTo>
                  <a:lnTo>
                    <a:pt x="954023" y="466344"/>
                  </a:lnTo>
                  <a:lnTo>
                    <a:pt x="780287" y="368807"/>
                  </a:lnTo>
                  <a:lnTo>
                    <a:pt x="932687" y="286512"/>
                  </a:lnTo>
                  <a:lnTo>
                    <a:pt x="737616" y="256031"/>
                  </a:lnTo>
                  <a:lnTo>
                    <a:pt x="813816" y="158495"/>
                  </a:lnTo>
                  <a:lnTo>
                    <a:pt x="627887" y="188975"/>
                  </a:lnTo>
                  <a:lnTo>
                    <a:pt x="643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9879" y="4876800"/>
              <a:ext cx="954405" cy="756285"/>
            </a:xfrm>
            <a:custGeom>
              <a:avLst/>
              <a:gdLst/>
              <a:ahLst/>
              <a:cxnLst/>
              <a:rect l="l" t="t" r="r" b="b"/>
              <a:pathLst>
                <a:path w="954404" h="756285">
                  <a:moveTo>
                    <a:pt x="478535" y="204216"/>
                  </a:moveTo>
                  <a:lnTo>
                    <a:pt x="368807" y="82295"/>
                  </a:lnTo>
                  <a:lnTo>
                    <a:pt x="323088" y="222504"/>
                  </a:lnTo>
                  <a:lnTo>
                    <a:pt x="18287" y="82295"/>
                  </a:lnTo>
                  <a:lnTo>
                    <a:pt x="204215" y="268224"/>
                  </a:lnTo>
                  <a:lnTo>
                    <a:pt x="0" y="301751"/>
                  </a:lnTo>
                  <a:lnTo>
                    <a:pt x="164592" y="414527"/>
                  </a:lnTo>
                  <a:lnTo>
                    <a:pt x="6095" y="512063"/>
                  </a:lnTo>
                  <a:lnTo>
                    <a:pt x="252983" y="487680"/>
                  </a:lnTo>
                  <a:lnTo>
                    <a:pt x="210312" y="618744"/>
                  </a:lnTo>
                  <a:lnTo>
                    <a:pt x="341375" y="548639"/>
                  </a:lnTo>
                  <a:lnTo>
                    <a:pt x="374903" y="755904"/>
                  </a:lnTo>
                  <a:lnTo>
                    <a:pt x="466344" y="524256"/>
                  </a:lnTo>
                  <a:lnTo>
                    <a:pt x="585216" y="691895"/>
                  </a:lnTo>
                  <a:lnTo>
                    <a:pt x="621792" y="505968"/>
                  </a:lnTo>
                  <a:lnTo>
                    <a:pt x="801623" y="633983"/>
                  </a:lnTo>
                  <a:lnTo>
                    <a:pt x="743711" y="454151"/>
                  </a:lnTo>
                  <a:lnTo>
                    <a:pt x="954023" y="466344"/>
                  </a:lnTo>
                  <a:lnTo>
                    <a:pt x="780287" y="368807"/>
                  </a:lnTo>
                  <a:lnTo>
                    <a:pt x="932687" y="286512"/>
                  </a:lnTo>
                  <a:lnTo>
                    <a:pt x="737616" y="256031"/>
                  </a:lnTo>
                  <a:lnTo>
                    <a:pt x="813816" y="158495"/>
                  </a:lnTo>
                  <a:lnTo>
                    <a:pt x="627887" y="188975"/>
                  </a:lnTo>
                  <a:lnTo>
                    <a:pt x="643128" y="0"/>
                  </a:lnTo>
                  <a:lnTo>
                    <a:pt x="478535" y="2042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16700" y="5420055"/>
            <a:ext cx="838200" cy="55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88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08632" y="5989320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17028" y="5455411"/>
            <a:ext cx="47688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Arial"/>
                <a:cs typeface="Arial"/>
              </a:rPr>
              <a:t>Land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86828" y="5420677"/>
            <a:ext cx="890269" cy="234950"/>
            <a:chOff x="7386828" y="5420677"/>
            <a:chExt cx="890269" cy="234950"/>
          </a:xfrm>
        </p:grpSpPr>
        <p:sp>
          <p:nvSpPr>
            <p:cNvPr id="35" name="object 35"/>
            <p:cNvSpPr/>
            <p:nvPr/>
          </p:nvSpPr>
          <p:spPr>
            <a:xfrm>
              <a:off x="7386828" y="5420868"/>
              <a:ext cx="146303" cy="2346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31608" y="5425440"/>
              <a:ext cx="741045" cy="0"/>
            </a:xfrm>
            <a:custGeom>
              <a:avLst/>
              <a:gdLst/>
              <a:ahLst/>
              <a:cxnLst/>
              <a:rect l="l" t="t" r="r" b="b"/>
              <a:pathLst>
                <a:path w="741045">
                  <a:moveTo>
                    <a:pt x="0" y="0"/>
                  </a:moveTo>
                  <a:lnTo>
                    <a:pt x="74066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31540" y="3522980"/>
            <a:ext cx="544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82696" y="3078479"/>
            <a:ext cx="76200" cy="478790"/>
          </a:xfrm>
          <a:custGeom>
            <a:avLst/>
            <a:gdLst/>
            <a:ahLst/>
            <a:cxnLst/>
            <a:rect l="l" t="t" r="r" b="b"/>
            <a:pathLst>
              <a:path w="76200" h="478789">
                <a:moveTo>
                  <a:pt x="33527" y="429768"/>
                </a:moveTo>
                <a:lnTo>
                  <a:pt x="0" y="429768"/>
                </a:lnTo>
                <a:lnTo>
                  <a:pt x="39624" y="478536"/>
                </a:lnTo>
                <a:lnTo>
                  <a:pt x="64770" y="445008"/>
                </a:lnTo>
                <a:lnTo>
                  <a:pt x="39624" y="445008"/>
                </a:lnTo>
                <a:lnTo>
                  <a:pt x="33527" y="441960"/>
                </a:lnTo>
                <a:lnTo>
                  <a:pt x="33527" y="429768"/>
                </a:lnTo>
                <a:close/>
              </a:path>
              <a:path w="76200" h="478789">
                <a:moveTo>
                  <a:pt x="39624" y="0"/>
                </a:moveTo>
                <a:lnTo>
                  <a:pt x="33527" y="3048"/>
                </a:lnTo>
                <a:lnTo>
                  <a:pt x="33527" y="441960"/>
                </a:lnTo>
                <a:lnTo>
                  <a:pt x="39624" y="445008"/>
                </a:lnTo>
                <a:lnTo>
                  <a:pt x="42671" y="441960"/>
                </a:lnTo>
                <a:lnTo>
                  <a:pt x="42671" y="3048"/>
                </a:lnTo>
                <a:lnTo>
                  <a:pt x="39624" y="0"/>
                </a:lnTo>
                <a:close/>
              </a:path>
              <a:path w="76200" h="478789">
                <a:moveTo>
                  <a:pt x="76200" y="429768"/>
                </a:moveTo>
                <a:lnTo>
                  <a:pt x="42671" y="429768"/>
                </a:lnTo>
                <a:lnTo>
                  <a:pt x="42671" y="441960"/>
                </a:lnTo>
                <a:lnTo>
                  <a:pt x="39624" y="445008"/>
                </a:lnTo>
                <a:lnTo>
                  <a:pt x="64770" y="445008"/>
                </a:lnTo>
                <a:lnTo>
                  <a:pt x="76200" y="429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51452" y="4156964"/>
            <a:ext cx="6718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Sensor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55008" y="3898391"/>
            <a:ext cx="576580" cy="253365"/>
          </a:xfrm>
          <a:custGeom>
            <a:avLst/>
            <a:gdLst/>
            <a:ahLst/>
            <a:cxnLst/>
            <a:rect l="l" t="t" r="r" b="b"/>
            <a:pathLst>
              <a:path w="576579" h="253364">
                <a:moveTo>
                  <a:pt x="0" y="252984"/>
                </a:moveTo>
                <a:lnTo>
                  <a:pt x="576072" y="252984"/>
                </a:lnTo>
                <a:lnTo>
                  <a:pt x="576072" y="0"/>
                </a:lnTo>
                <a:lnTo>
                  <a:pt x="0" y="0"/>
                </a:lnTo>
                <a:lnTo>
                  <a:pt x="0" y="252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50355" y="3529076"/>
            <a:ext cx="544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10655" y="3078479"/>
            <a:ext cx="1471295" cy="1078230"/>
            <a:chOff x="6010655" y="3078479"/>
            <a:chExt cx="1471295" cy="1078230"/>
          </a:xfrm>
        </p:grpSpPr>
        <p:sp>
          <p:nvSpPr>
            <p:cNvPr id="43" name="object 43"/>
            <p:cNvSpPr/>
            <p:nvPr/>
          </p:nvSpPr>
          <p:spPr>
            <a:xfrm>
              <a:off x="6900672" y="3898391"/>
              <a:ext cx="576580" cy="253365"/>
            </a:xfrm>
            <a:custGeom>
              <a:avLst/>
              <a:gdLst/>
              <a:ahLst/>
              <a:cxnLst/>
              <a:rect l="l" t="t" r="r" b="b"/>
              <a:pathLst>
                <a:path w="576579" h="253364">
                  <a:moveTo>
                    <a:pt x="0" y="252984"/>
                  </a:moveTo>
                  <a:lnTo>
                    <a:pt x="576072" y="252984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10655" y="3078479"/>
              <a:ext cx="76200" cy="478790"/>
            </a:xfrm>
            <a:custGeom>
              <a:avLst/>
              <a:gdLst/>
              <a:ahLst/>
              <a:cxnLst/>
              <a:rect l="l" t="t" r="r" b="b"/>
              <a:pathLst>
                <a:path w="76200" h="478789">
                  <a:moveTo>
                    <a:pt x="33528" y="429768"/>
                  </a:moveTo>
                  <a:lnTo>
                    <a:pt x="0" y="429768"/>
                  </a:lnTo>
                  <a:lnTo>
                    <a:pt x="39624" y="478536"/>
                  </a:lnTo>
                  <a:lnTo>
                    <a:pt x="64770" y="445008"/>
                  </a:lnTo>
                  <a:lnTo>
                    <a:pt x="39624" y="445008"/>
                  </a:lnTo>
                  <a:lnTo>
                    <a:pt x="33528" y="441960"/>
                  </a:lnTo>
                  <a:lnTo>
                    <a:pt x="33528" y="429768"/>
                  </a:lnTo>
                  <a:close/>
                </a:path>
                <a:path w="76200" h="478789">
                  <a:moveTo>
                    <a:pt x="39624" y="0"/>
                  </a:moveTo>
                  <a:lnTo>
                    <a:pt x="33528" y="3048"/>
                  </a:lnTo>
                  <a:lnTo>
                    <a:pt x="33528" y="441960"/>
                  </a:lnTo>
                  <a:lnTo>
                    <a:pt x="39624" y="445008"/>
                  </a:lnTo>
                  <a:lnTo>
                    <a:pt x="42672" y="441960"/>
                  </a:lnTo>
                  <a:lnTo>
                    <a:pt x="42672" y="3048"/>
                  </a:lnTo>
                  <a:lnTo>
                    <a:pt x="39624" y="0"/>
                  </a:lnTo>
                  <a:close/>
                </a:path>
                <a:path w="76200" h="478789">
                  <a:moveTo>
                    <a:pt x="76200" y="429768"/>
                  </a:moveTo>
                  <a:lnTo>
                    <a:pt x="42672" y="429768"/>
                  </a:lnTo>
                  <a:lnTo>
                    <a:pt x="42672" y="441960"/>
                  </a:lnTo>
                  <a:lnTo>
                    <a:pt x="39624" y="445008"/>
                  </a:lnTo>
                  <a:lnTo>
                    <a:pt x="64770" y="445008"/>
                  </a:lnTo>
                  <a:lnTo>
                    <a:pt x="76200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15404" y="4136847"/>
            <a:ext cx="1731010" cy="10375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Arial"/>
                <a:cs typeface="Arial"/>
              </a:rPr>
              <a:t>Sensor</a:t>
            </a:r>
            <a:endParaRPr sz="1600">
              <a:latin typeface="Arial"/>
              <a:cs typeface="Arial"/>
            </a:endParaRPr>
          </a:p>
          <a:p>
            <a:pPr marL="201295" marR="508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latin typeface="Arial"/>
                <a:cs typeface="Arial"/>
              </a:rPr>
              <a:t>Laser </a:t>
            </a:r>
            <a:r>
              <a:rPr sz="1600" spc="-10" dirty="0">
                <a:latin typeface="Arial"/>
                <a:cs typeface="Arial"/>
              </a:rPr>
              <a:t>beam </a:t>
            </a:r>
            <a:r>
              <a:rPr sz="1600" spc="-5" dirty="0">
                <a:latin typeface="Arial"/>
                <a:cs typeface="Arial"/>
              </a:rPr>
              <a:t>gets  </a:t>
            </a:r>
            <a:r>
              <a:rPr sz="1600" dirty="0">
                <a:latin typeface="Arial"/>
                <a:cs typeface="Arial"/>
              </a:rPr>
              <a:t>reflect </a:t>
            </a:r>
            <a:r>
              <a:rPr sz="1600" spc="-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land  (represents1)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67227" y="3553967"/>
            <a:ext cx="5309870" cy="2440305"/>
            <a:chOff x="2967227" y="3553967"/>
            <a:chExt cx="5309870" cy="2440305"/>
          </a:xfrm>
        </p:grpSpPr>
        <p:sp>
          <p:nvSpPr>
            <p:cNvPr id="47" name="object 47"/>
            <p:cNvSpPr/>
            <p:nvPr/>
          </p:nvSpPr>
          <p:spPr>
            <a:xfrm>
              <a:off x="7475219" y="5198363"/>
              <a:ext cx="149351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19999" y="5202935"/>
              <a:ext cx="652780" cy="786765"/>
            </a:xfrm>
            <a:custGeom>
              <a:avLst/>
              <a:gdLst/>
              <a:ahLst/>
              <a:cxnLst/>
              <a:rect l="l" t="t" r="r" b="b"/>
              <a:pathLst>
                <a:path w="652779" h="786764">
                  <a:moveTo>
                    <a:pt x="0" y="0"/>
                  </a:moveTo>
                  <a:lnTo>
                    <a:pt x="652272" y="0"/>
                  </a:lnTo>
                  <a:lnTo>
                    <a:pt x="652272" y="78638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37375" y="4733543"/>
              <a:ext cx="591820" cy="76200"/>
            </a:xfrm>
            <a:custGeom>
              <a:avLst/>
              <a:gdLst/>
              <a:ahLst/>
              <a:cxnLst/>
              <a:rect l="l" t="t" r="r" b="b"/>
              <a:pathLst>
                <a:path w="591820" h="76200">
                  <a:moveTo>
                    <a:pt x="51815" y="0"/>
                  </a:moveTo>
                  <a:lnTo>
                    <a:pt x="0" y="36575"/>
                  </a:lnTo>
                  <a:lnTo>
                    <a:pt x="51815" y="76199"/>
                  </a:lnTo>
                  <a:lnTo>
                    <a:pt x="51815" y="42739"/>
                  </a:lnTo>
                  <a:lnTo>
                    <a:pt x="39624" y="42671"/>
                  </a:lnTo>
                  <a:lnTo>
                    <a:pt x="33527" y="36575"/>
                  </a:lnTo>
                  <a:lnTo>
                    <a:pt x="39624" y="33527"/>
                  </a:lnTo>
                  <a:lnTo>
                    <a:pt x="51815" y="33527"/>
                  </a:lnTo>
                  <a:lnTo>
                    <a:pt x="51815" y="0"/>
                  </a:lnTo>
                  <a:close/>
                </a:path>
                <a:path w="591820" h="76200">
                  <a:moveTo>
                    <a:pt x="51815" y="33595"/>
                  </a:moveTo>
                  <a:lnTo>
                    <a:pt x="51815" y="42739"/>
                  </a:lnTo>
                  <a:lnTo>
                    <a:pt x="588264" y="45719"/>
                  </a:lnTo>
                  <a:lnTo>
                    <a:pt x="591312" y="39623"/>
                  </a:lnTo>
                  <a:lnTo>
                    <a:pt x="588264" y="36575"/>
                  </a:lnTo>
                  <a:lnTo>
                    <a:pt x="51815" y="33595"/>
                  </a:lnTo>
                  <a:close/>
                </a:path>
                <a:path w="591820" h="76200">
                  <a:moveTo>
                    <a:pt x="39624" y="33527"/>
                  </a:moveTo>
                  <a:lnTo>
                    <a:pt x="33527" y="36575"/>
                  </a:lnTo>
                  <a:lnTo>
                    <a:pt x="39624" y="42671"/>
                  </a:lnTo>
                  <a:lnTo>
                    <a:pt x="51815" y="42739"/>
                  </a:lnTo>
                  <a:lnTo>
                    <a:pt x="51815" y="33595"/>
                  </a:lnTo>
                  <a:lnTo>
                    <a:pt x="39624" y="33527"/>
                  </a:lnTo>
                  <a:close/>
                </a:path>
                <a:path w="591820" h="76200">
                  <a:moveTo>
                    <a:pt x="51815" y="33527"/>
                  </a:moveTo>
                  <a:lnTo>
                    <a:pt x="39624" y="33527"/>
                  </a:lnTo>
                  <a:lnTo>
                    <a:pt x="51815" y="33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90616" y="3809999"/>
              <a:ext cx="619125" cy="1435735"/>
            </a:xfrm>
            <a:custGeom>
              <a:avLst/>
              <a:gdLst/>
              <a:ahLst/>
              <a:cxnLst/>
              <a:rect l="l" t="t" r="r" b="b"/>
              <a:pathLst>
                <a:path w="619125" h="1435735">
                  <a:moveTo>
                    <a:pt x="618744" y="475488"/>
                  </a:moveTo>
                  <a:lnTo>
                    <a:pt x="618744" y="0"/>
                  </a:lnTo>
                  <a:lnTo>
                    <a:pt x="0" y="0"/>
                  </a:lnTo>
                  <a:lnTo>
                    <a:pt x="618744" y="475488"/>
                  </a:lnTo>
                  <a:close/>
                </a:path>
                <a:path w="619125" h="1435735">
                  <a:moveTo>
                    <a:pt x="509016" y="222503"/>
                  </a:moveTo>
                  <a:lnTo>
                    <a:pt x="509016" y="14356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84392" y="3992879"/>
              <a:ext cx="472440" cy="76200"/>
            </a:xfrm>
            <a:custGeom>
              <a:avLst/>
              <a:gdLst/>
              <a:ahLst/>
              <a:cxnLst/>
              <a:rect l="l" t="t" r="r" b="b"/>
              <a:pathLst>
                <a:path w="472440" h="76200">
                  <a:moveTo>
                    <a:pt x="420624" y="0"/>
                  </a:moveTo>
                  <a:lnTo>
                    <a:pt x="420624" y="76200"/>
                  </a:lnTo>
                  <a:lnTo>
                    <a:pt x="468121" y="42672"/>
                  </a:lnTo>
                  <a:lnTo>
                    <a:pt x="432815" y="42672"/>
                  </a:lnTo>
                  <a:lnTo>
                    <a:pt x="438912" y="39624"/>
                  </a:lnTo>
                  <a:lnTo>
                    <a:pt x="432815" y="33528"/>
                  </a:lnTo>
                  <a:lnTo>
                    <a:pt x="464468" y="33528"/>
                  </a:lnTo>
                  <a:lnTo>
                    <a:pt x="420624" y="0"/>
                  </a:lnTo>
                  <a:close/>
                </a:path>
                <a:path w="472440" h="76200">
                  <a:moveTo>
                    <a:pt x="420624" y="33528"/>
                  </a:moveTo>
                  <a:lnTo>
                    <a:pt x="6096" y="33528"/>
                  </a:lnTo>
                  <a:lnTo>
                    <a:pt x="0" y="39624"/>
                  </a:lnTo>
                  <a:lnTo>
                    <a:pt x="6096" y="42672"/>
                  </a:lnTo>
                  <a:lnTo>
                    <a:pt x="420624" y="42672"/>
                  </a:lnTo>
                  <a:lnTo>
                    <a:pt x="420624" y="33528"/>
                  </a:lnTo>
                  <a:close/>
                </a:path>
                <a:path w="472440" h="76200">
                  <a:moveTo>
                    <a:pt x="464468" y="33528"/>
                  </a:moveTo>
                  <a:lnTo>
                    <a:pt x="432815" y="33528"/>
                  </a:lnTo>
                  <a:lnTo>
                    <a:pt x="438912" y="39624"/>
                  </a:lnTo>
                  <a:lnTo>
                    <a:pt x="432815" y="42672"/>
                  </a:lnTo>
                  <a:lnTo>
                    <a:pt x="468121" y="42672"/>
                  </a:lnTo>
                  <a:lnTo>
                    <a:pt x="472439" y="39624"/>
                  </a:lnTo>
                  <a:lnTo>
                    <a:pt x="464468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71799" y="3553967"/>
              <a:ext cx="3078480" cy="1884045"/>
            </a:xfrm>
            <a:custGeom>
              <a:avLst/>
              <a:gdLst/>
              <a:ahLst/>
              <a:cxnLst/>
              <a:rect l="l" t="t" r="r" b="b"/>
              <a:pathLst>
                <a:path w="3078479" h="1884045">
                  <a:moveTo>
                    <a:pt x="618744" y="731520"/>
                  </a:moveTo>
                  <a:lnTo>
                    <a:pt x="618744" y="256032"/>
                  </a:lnTo>
                  <a:lnTo>
                    <a:pt x="0" y="256032"/>
                  </a:lnTo>
                  <a:lnTo>
                    <a:pt x="618744" y="731520"/>
                  </a:lnTo>
                  <a:close/>
                </a:path>
                <a:path w="3078479" h="1884045">
                  <a:moveTo>
                    <a:pt x="350520" y="0"/>
                  </a:moveTo>
                  <a:lnTo>
                    <a:pt x="350520" y="1883664"/>
                  </a:lnTo>
                </a:path>
                <a:path w="3078479" h="1884045">
                  <a:moveTo>
                    <a:pt x="3078479" y="3048"/>
                  </a:moveTo>
                  <a:lnTo>
                    <a:pt x="3078479" y="17373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345428" y="1980692"/>
            <a:ext cx="640715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Laser  beam  </a:t>
            </a: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our</a:t>
            </a:r>
            <a:r>
              <a:rPr sz="1600" spc="1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75704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Optical </a:t>
            </a:r>
            <a:r>
              <a:rPr sz="3200" spc="-10" dirty="0"/>
              <a:t>Disk – </a:t>
            </a:r>
            <a:r>
              <a:rPr sz="3200" spc="-5" dirty="0"/>
              <a:t>Access</a:t>
            </a:r>
            <a:r>
              <a:rPr sz="3200" spc="50" dirty="0"/>
              <a:t> </a:t>
            </a:r>
            <a:r>
              <a:rPr sz="3200" spc="-5" dirty="0"/>
              <a:t>Mechanism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81000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400" y="2057400"/>
            <a:ext cx="7834630" cy="232114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b="1" spc="-10" dirty="0">
                <a:cs typeface="Verdana"/>
              </a:rPr>
              <a:t>Uses </a:t>
            </a:r>
            <a:r>
              <a:rPr sz="2400" b="1" spc="-5" dirty="0">
                <a:cs typeface="Verdana"/>
              </a:rPr>
              <a:t>laser beam technology </a:t>
            </a:r>
            <a:r>
              <a:rPr sz="2400" spc="-5" dirty="0">
                <a:cs typeface="Verdana"/>
              </a:rPr>
              <a:t>for </a:t>
            </a:r>
            <a:r>
              <a:rPr sz="2400" dirty="0">
                <a:cs typeface="Verdana"/>
              </a:rPr>
              <a:t>reading/writing </a:t>
            </a:r>
            <a:r>
              <a:rPr sz="2400" spc="-10" dirty="0">
                <a:cs typeface="Verdana"/>
              </a:rPr>
              <a:t>of</a:t>
            </a:r>
            <a:r>
              <a:rPr sz="2400" spc="-8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data</a:t>
            </a:r>
            <a:endParaRPr sz="2400" dirty="0"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10" dirty="0">
                <a:cs typeface="Verdana"/>
              </a:rPr>
              <a:t>Has </a:t>
            </a:r>
            <a:r>
              <a:rPr sz="2400" b="1" dirty="0">
                <a:cs typeface="Verdana"/>
              </a:rPr>
              <a:t>no </a:t>
            </a:r>
            <a:r>
              <a:rPr sz="2400" b="1" spc="-5" dirty="0">
                <a:cs typeface="Verdana"/>
              </a:rPr>
              <a:t>mechanical</a:t>
            </a:r>
            <a:r>
              <a:rPr sz="2400" spc="-5" dirty="0">
                <a:cs typeface="Verdana"/>
              </a:rPr>
              <a:t> read/write </a:t>
            </a:r>
            <a:r>
              <a:rPr sz="2400" b="1" spc="-15" dirty="0">
                <a:cs typeface="Verdana"/>
              </a:rPr>
              <a:t>access </a:t>
            </a:r>
            <a:r>
              <a:rPr sz="2400" b="1" spc="-20" dirty="0">
                <a:cs typeface="Verdana"/>
              </a:rPr>
              <a:t>arm</a:t>
            </a:r>
            <a:endParaRPr sz="2400" b="1" dirty="0"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10" dirty="0">
                <a:cs typeface="Verdana"/>
              </a:rPr>
              <a:t>Uses </a:t>
            </a:r>
            <a:r>
              <a:rPr sz="2400" spc="-5" dirty="0">
                <a:cs typeface="Verdana"/>
              </a:rPr>
              <a:t>a constant </a:t>
            </a:r>
            <a:r>
              <a:rPr sz="2400" dirty="0">
                <a:cs typeface="Verdana"/>
              </a:rPr>
              <a:t>linear </a:t>
            </a:r>
            <a:r>
              <a:rPr sz="2400" spc="-5" dirty="0">
                <a:cs typeface="Verdana"/>
              </a:rPr>
              <a:t>velocity (CLV) encoding </a:t>
            </a:r>
            <a:r>
              <a:rPr sz="2400" spc="-10" dirty="0">
                <a:cs typeface="Verdana"/>
              </a:rPr>
              <a:t>scheme,  </a:t>
            </a:r>
            <a:r>
              <a:rPr sz="2400" spc="10" dirty="0">
                <a:cs typeface="Verdana"/>
              </a:rPr>
              <a:t>in </a:t>
            </a:r>
            <a:r>
              <a:rPr sz="2400" spc="-5" dirty="0">
                <a:cs typeface="Verdana"/>
              </a:rPr>
              <a:t>which </a:t>
            </a:r>
            <a:r>
              <a:rPr sz="2400" spc="-10" dirty="0">
                <a:cs typeface="Verdana"/>
              </a:rPr>
              <a:t>the </a:t>
            </a:r>
            <a:r>
              <a:rPr sz="2400" b="1" spc="-10" dirty="0">
                <a:cs typeface="Verdana"/>
              </a:rPr>
              <a:t>rotational </a:t>
            </a:r>
            <a:r>
              <a:rPr sz="2400" b="1" spc="-15" dirty="0">
                <a:cs typeface="Verdana"/>
              </a:rPr>
              <a:t>speed </a:t>
            </a:r>
            <a:r>
              <a:rPr sz="2400" b="1" spc="-10" dirty="0">
                <a:cs typeface="Verdana"/>
              </a:rPr>
              <a:t>of </a:t>
            </a:r>
            <a:r>
              <a:rPr sz="2400" b="1" spc="-5" dirty="0">
                <a:cs typeface="Verdana"/>
              </a:rPr>
              <a:t>the </a:t>
            </a:r>
            <a:r>
              <a:rPr sz="2400" b="1" dirty="0">
                <a:cs typeface="Verdana"/>
              </a:rPr>
              <a:t>disk </a:t>
            </a:r>
            <a:r>
              <a:rPr sz="2400" b="1" spc="-5" dirty="0">
                <a:cs typeface="Verdana"/>
              </a:rPr>
              <a:t>varies inversely  </a:t>
            </a:r>
            <a:r>
              <a:rPr sz="2400" dirty="0">
                <a:cs typeface="Verdana"/>
              </a:rPr>
              <a:t>with </a:t>
            </a:r>
            <a:r>
              <a:rPr sz="2400" spc="-10" dirty="0">
                <a:cs typeface="Verdana"/>
              </a:rPr>
              <a:t>the</a:t>
            </a:r>
            <a:r>
              <a:rPr sz="2400" spc="-25" dirty="0">
                <a:cs typeface="Verdana"/>
              </a:rPr>
              <a:t> </a:t>
            </a:r>
            <a:r>
              <a:rPr sz="2400" dirty="0">
                <a:cs typeface="Verdana"/>
              </a:rPr>
              <a:t>radius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41154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Optical </a:t>
            </a:r>
            <a:r>
              <a:rPr sz="3200" spc="-10" dirty="0"/>
              <a:t>Disk</a:t>
            </a:r>
            <a:r>
              <a:rPr sz="3200" spc="-20" dirty="0"/>
              <a:t> </a:t>
            </a:r>
            <a:r>
              <a:rPr sz="3200" spc="-5" dirty="0"/>
              <a:t>Drive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1742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98355" y="1981200"/>
            <a:ext cx="7526020" cy="48667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cs typeface="Verdana"/>
              </a:rPr>
              <a:t>The types </a:t>
            </a:r>
            <a:r>
              <a:rPr sz="2400" spc="-10" dirty="0">
                <a:cs typeface="Verdana"/>
              </a:rPr>
              <a:t>of </a:t>
            </a:r>
            <a:r>
              <a:rPr sz="2400" spc="-5" dirty="0">
                <a:cs typeface="Verdana"/>
              </a:rPr>
              <a:t>optical </a:t>
            </a:r>
            <a:r>
              <a:rPr sz="2400" spc="-10" dirty="0">
                <a:cs typeface="Verdana"/>
              </a:rPr>
              <a:t>disks </a:t>
            </a:r>
            <a:r>
              <a:rPr sz="2400" spc="10" dirty="0">
                <a:cs typeface="Verdana"/>
              </a:rPr>
              <a:t>in </a:t>
            </a:r>
            <a:r>
              <a:rPr sz="2400" spc="-5" dirty="0">
                <a:cs typeface="Verdana"/>
              </a:rPr>
              <a:t>use today</a:t>
            </a:r>
            <a:r>
              <a:rPr sz="2400" spc="-3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are: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Verdana"/>
              </a:rPr>
              <a:t>CD-ROM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cs typeface="Verdana"/>
            </a:endParaRPr>
          </a:p>
          <a:p>
            <a:pPr marL="814069" indent="-344805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Stands </a:t>
            </a:r>
            <a:r>
              <a:rPr sz="2400" spc="-10" dirty="0">
                <a:cs typeface="Verdana"/>
              </a:rPr>
              <a:t>for </a:t>
            </a:r>
            <a:r>
              <a:rPr sz="2400" spc="-5" dirty="0">
                <a:cs typeface="Verdana"/>
              </a:rPr>
              <a:t>Compact Disk-Read </a:t>
            </a:r>
            <a:r>
              <a:rPr sz="2400" dirty="0">
                <a:cs typeface="Verdana"/>
              </a:rPr>
              <a:t>Only </a:t>
            </a:r>
            <a:r>
              <a:rPr sz="2400" spc="-15" dirty="0">
                <a:cs typeface="Verdana"/>
              </a:rPr>
              <a:t>Memory</a:t>
            </a:r>
            <a:endParaRPr sz="2400" dirty="0">
              <a:cs typeface="Verdana"/>
            </a:endParaRPr>
          </a:p>
          <a:p>
            <a:pPr marL="814069" marR="6985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10" dirty="0">
                <a:cs typeface="Verdana"/>
              </a:rPr>
              <a:t>Packaged </a:t>
            </a:r>
            <a:r>
              <a:rPr sz="2400" spc="-5" dirty="0">
                <a:cs typeface="Verdana"/>
              </a:rPr>
              <a:t>as </a:t>
            </a:r>
            <a:r>
              <a:rPr sz="2400" dirty="0">
                <a:cs typeface="Verdana"/>
              </a:rPr>
              <a:t>shiny, </a:t>
            </a:r>
            <a:r>
              <a:rPr sz="2400" spc="-10" dirty="0">
                <a:cs typeface="Verdana"/>
              </a:rPr>
              <a:t>silver </a:t>
            </a:r>
            <a:r>
              <a:rPr sz="2400" dirty="0">
                <a:cs typeface="Verdana"/>
              </a:rPr>
              <a:t>color </a:t>
            </a:r>
            <a:r>
              <a:rPr sz="2400" spc="-5" dirty="0">
                <a:cs typeface="Verdana"/>
              </a:rPr>
              <a:t>metal </a:t>
            </a:r>
            <a:r>
              <a:rPr sz="2400" dirty="0">
                <a:cs typeface="Verdana"/>
              </a:rPr>
              <a:t>disk </a:t>
            </a:r>
            <a:r>
              <a:rPr sz="2400" spc="-10" dirty="0">
                <a:cs typeface="Verdana"/>
              </a:rPr>
              <a:t>of </a:t>
            </a:r>
            <a:r>
              <a:rPr sz="2400" spc="-5" dirty="0">
                <a:cs typeface="Verdana"/>
              </a:rPr>
              <a:t>5¼  inch (12cm) diameter, </a:t>
            </a:r>
            <a:r>
              <a:rPr sz="2400" dirty="0">
                <a:cs typeface="Verdana"/>
              </a:rPr>
              <a:t>having </a:t>
            </a:r>
            <a:r>
              <a:rPr sz="2400" spc="-5" dirty="0">
                <a:cs typeface="Verdana"/>
              </a:rPr>
              <a:t>a </a:t>
            </a:r>
            <a:r>
              <a:rPr sz="2400" spc="-10" dirty="0">
                <a:cs typeface="Verdana"/>
              </a:rPr>
              <a:t>storage </a:t>
            </a:r>
            <a:r>
              <a:rPr sz="2400" spc="-5" dirty="0">
                <a:cs typeface="Verdana"/>
              </a:rPr>
              <a:t>capacity </a:t>
            </a:r>
            <a:r>
              <a:rPr sz="2400" spc="-15" dirty="0">
                <a:cs typeface="Verdana"/>
              </a:rPr>
              <a:t>of  </a:t>
            </a:r>
            <a:r>
              <a:rPr sz="2400" spc="-5" dirty="0">
                <a:cs typeface="Verdana"/>
              </a:rPr>
              <a:t>about 650 </a:t>
            </a:r>
            <a:r>
              <a:rPr sz="2400" dirty="0">
                <a:cs typeface="Verdana"/>
              </a:rPr>
              <a:t>Megabytes</a:t>
            </a:r>
          </a:p>
          <a:p>
            <a:pPr marL="814069" marR="508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5" dirty="0">
                <a:cs typeface="Verdana"/>
              </a:rPr>
              <a:t>Disks come pre-recorded and the information  </a:t>
            </a:r>
            <a:r>
              <a:rPr sz="2400" spc="-10" dirty="0">
                <a:cs typeface="Verdana"/>
              </a:rPr>
              <a:t>stored on them </a:t>
            </a:r>
            <a:r>
              <a:rPr sz="2400" spc="-5" dirty="0">
                <a:cs typeface="Verdana"/>
              </a:rPr>
              <a:t>cannot be</a:t>
            </a:r>
            <a:r>
              <a:rPr sz="2400" spc="20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altered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900" dirty="0">
              <a:latin typeface="Verdana"/>
              <a:cs typeface="Verdana"/>
            </a:endParaRPr>
          </a:p>
          <a:p>
            <a:pPr marL="857250" marR="6985" indent="-393700" algn="just">
              <a:lnSpc>
                <a:spcPts val="238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857250" algn="l"/>
              </a:tabLst>
            </a:pPr>
            <a:r>
              <a:rPr lang="en-US" sz="2400" spc="-5" dirty="0">
                <a:cs typeface="Verdana"/>
              </a:rPr>
              <a:t>Provide an </a:t>
            </a:r>
            <a:r>
              <a:rPr lang="en-US" sz="2400" dirty="0">
                <a:cs typeface="Verdana"/>
              </a:rPr>
              <a:t>excellent medium </a:t>
            </a:r>
            <a:r>
              <a:rPr lang="en-US" sz="2400" spc="-5" dirty="0">
                <a:cs typeface="Verdana"/>
              </a:rPr>
              <a:t>to </a:t>
            </a:r>
            <a:r>
              <a:rPr lang="en-US" sz="2400" dirty="0">
                <a:cs typeface="Verdana"/>
              </a:rPr>
              <a:t>distribute </a:t>
            </a:r>
            <a:r>
              <a:rPr lang="en-US" sz="2400" spc="-10" dirty="0">
                <a:cs typeface="Verdana"/>
              </a:rPr>
              <a:t>large  </a:t>
            </a:r>
            <a:r>
              <a:rPr lang="en-US" sz="2400" spc="-5" dirty="0">
                <a:cs typeface="Verdana"/>
              </a:rPr>
              <a:t>amounts </a:t>
            </a:r>
            <a:r>
              <a:rPr lang="en-US" sz="2400" spc="-10" dirty="0">
                <a:cs typeface="Verdana"/>
              </a:rPr>
              <a:t>of </a:t>
            </a:r>
            <a:r>
              <a:rPr lang="en-US" sz="2400" spc="-5" dirty="0">
                <a:cs typeface="Verdana"/>
              </a:rPr>
              <a:t>data </a:t>
            </a:r>
            <a:r>
              <a:rPr lang="en-US" sz="2400" spc="10" dirty="0">
                <a:cs typeface="Verdana"/>
              </a:rPr>
              <a:t>in </a:t>
            </a:r>
            <a:r>
              <a:rPr lang="en-US" sz="2400" spc="-5" dirty="0">
                <a:cs typeface="Verdana"/>
              </a:rPr>
              <a:t>electronic </a:t>
            </a:r>
            <a:r>
              <a:rPr lang="en-US" sz="2400" spc="-10" dirty="0">
                <a:cs typeface="Verdana"/>
              </a:rPr>
              <a:t>form </a:t>
            </a:r>
            <a:r>
              <a:rPr lang="en-US" sz="2400" spc="-5" dirty="0">
                <a:cs typeface="Verdana"/>
              </a:rPr>
              <a:t>at </a:t>
            </a:r>
            <a:r>
              <a:rPr lang="en-US" sz="2400" dirty="0">
                <a:cs typeface="Verdana"/>
              </a:rPr>
              <a:t>low</a:t>
            </a:r>
            <a:r>
              <a:rPr lang="en-US" sz="2400" spc="-60" dirty="0">
                <a:cs typeface="Verdana"/>
              </a:rPr>
              <a:t> </a:t>
            </a:r>
            <a:r>
              <a:rPr lang="en-US" sz="2400" spc="-5" dirty="0">
                <a:cs typeface="Verdana"/>
              </a:rPr>
              <a:t>cost.</a:t>
            </a:r>
            <a:endParaRPr lang="en-US"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068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Types of </a:t>
            </a:r>
            <a:r>
              <a:rPr sz="3200" dirty="0"/>
              <a:t>Optical</a:t>
            </a:r>
            <a:r>
              <a:rPr sz="3200" spc="30" dirty="0"/>
              <a:t> </a:t>
            </a:r>
            <a:r>
              <a:rPr sz="3200" spc="-1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26932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0600" y="1981199"/>
            <a:ext cx="7881620" cy="3969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cs typeface="Verdana"/>
              </a:rPr>
              <a:t>WORM Disk </a:t>
            </a:r>
            <a:r>
              <a:rPr sz="2400" b="1" spc="-10" dirty="0">
                <a:cs typeface="Verdana"/>
              </a:rPr>
              <a:t>/ </a:t>
            </a:r>
            <a:r>
              <a:rPr sz="2400" b="1" spc="-5" dirty="0">
                <a:cs typeface="Verdana"/>
              </a:rPr>
              <a:t>CD-Recordable</a:t>
            </a:r>
            <a:r>
              <a:rPr sz="2400" b="1" spc="35" dirty="0">
                <a:cs typeface="Verdana"/>
              </a:rPr>
              <a:t> </a:t>
            </a:r>
            <a:r>
              <a:rPr sz="2400" b="1" spc="-5" dirty="0">
                <a:cs typeface="Verdana"/>
              </a:rPr>
              <a:t>(CD-R)</a:t>
            </a:r>
            <a:endParaRPr sz="2400" dirty="0">
              <a:cs typeface="Verdana"/>
            </a:endParaRPr>
          </a:p>
          <a:p>
            <a:pPr marL="814069" marR="6350" indent="-344805" algn="just">
              <a:lnSpc>
                <a:spcPts val="2380"/>
              </a:lnSpc>
              <a:spcBef>
                <a:spcPts val="177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Stands </a:t>
            </a:r>
            <a:r>
              <a:rPr sz="2400" spc="-10" dirty="0">
                <a:cs typeface="Verdana"/>
              </a:rPr>
              <a:t>for </a:t>
            </a:r>
            <a:r>
              <a:rPr sz="2400" spc="-5" dirty="0">
                <a:cs typeface="Verdana"/>
              </a:rPr>
              <a:t>Write </a:t>
            </a:r>
            <a:r>
              <a:rPr sz="2400" spc="-10" dirty="0">
                <a:cs typeface="Verdana"/>
              </a:rPr>
              <a:t>Once Read </a:t>
            </a:r>
            <a:r>
              <a:rPr sz="2400" spc="-5" dirty="0">
                <a:cs typeface="Verdana"/>
              </a:rPr>
              <a:t>Many. Data </a:t>
            </a:r>
            <a:r>
              <a:rPr sz="2400" spc="-1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written  </a:t>
            </a:r>
            <a:r>
              <a:rPr sz="2400" dirty="0">
                <a:cs typeface="Verdana"/>
              </a:rPr>
              <a:t>only </a:t>
            </a:r>
            <a:r>
              <a:rPr sz="2400" spc="-10" dirty="0">
                <a:cs typeface="Verdana"/>
              </a:rPr>
              <a:t>once on </a:t>
            </a:r>
            <a:r>
              <a:rPr sz="2400" spc="-5" dirty="0">
                <a:cs typeface="Verdana"/>
              </a:rPr>
              <a:t>them, but </a:t>
            </a:r>
            <a:r>
              <a:rPr sz="2400" spc="-1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read </a:t>
            </a:r>
            <a:r>
              <a:rPr sz="2400" spc="-5" dirty="0">
                <a:cs typeface="Verdana"/>
              </a:rPr>
              <a:t>many</a:t>
            </a:r>
            <a:r>
              <a:rPr sz="2400" spc="-1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times</a:t>
            </a:r>
            <a:endParaRPr sz="2400" dirty="0"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340"/>
              </a:spcBef>
              <a:buClr>
                <a:srgbClr val="FF00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cs typeface="Verdana"/>
              </a:rPr>
              <a:t>Same as CD-ROM and </a:t>
            </a:r>
            <a:r>
              <a:rPr sz="2400" spc="5" dirty="0">
                <a:cs typeface="Verdana"/>
              </a:rPr>
              <a:t>has </a:t>
            </a:r>
            <a:r>
              <a:rPr sz="2400" spc="-10" dirty="0">
                <a:cs typeface="Verdana"/>
              </a:rPr>
              <a:t>same </a:t>
            </a:r>
            <a:r>
              <a:rPr sz="2400" spc="-5" dirty="0">
                <a:cs typeface="Verdana"/>
              </a:rPr>
              <a:t>storage</a:t>
            </a:r>
            <a:r>
              <a:rPr sz="2400" spc="-65" dirty="0">
                <a:cs typeface="Verdana"/>
              </a:rPr>
              <a:t> </a:t>
            </a:r>
            <a:r>
              <a:rPr sz="2400" dirty="0">
                <a:cs typeface="Verdana"/>
              </a:rPr>
              <a:t>capacity</a:t>
            </a:r>
          </a:p>
          <a:p>
            <a:pPr marL="814069" marR="5080" indent="-344805" algn="just">
              <a:lnSpc>
                <a:spcPct val="99500"/>
              </a:lnSpc>
              <a:spcBef>
                <a:spcPts val="142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Allow </a:t>
            </a:r>
            <a:r>
              <a:rPr sz="2400" spc="-15" dirty="0">
                <a:cs typeface="Verdana"/>
              </a:rPr>
              <a:t>users </a:t>
            </a:r>
            <a:r>
              <a:rPr sz="2400" spc="-5" dirty="0">
                <a:cs typeface="Verdana"/>
              </a:rPr>
              <a:t>to create </a:t>
            </a:r>
            <a:r>
              <a:rPr sz="2400" dirty="0">
                <a:cs typeface="Verdana"/>
              </a:rPr>
              <a:t>their </a:t>
            </a:r>
            <a:r>
              <a:rPr sz="2400" spc="-10" dirty="0">
                <a:cs typeface="Verdana"/>
              </a:rPr>
              <a:t>own </a:t>
            </a:r>
            <a:r>
              <a:rPr sz="2400" spc="-5" dirty="0">
                <a:cs typeface="Verdana"/>
              </a:rPr>
              <a:t>CD-ROM </a:t>
            </a:r>
            <a:r>
              <a:rPr sz="2400" dirty="0">
                <a:cs typeface="Verdana"/>
              </a:rPr>
              <a:t>disks </a:t>
            </a:r>
            <a:r>
              <a:rPr sz="2400" spc="10" dirty="0">
                <a:cs typeface="Verdana"/>
              </a:rPr>
              <a:t>by </a:t>
            </a:r>
            <a:r>
              <a:rPr sz="2400" dirty="0">
                <a:cs typeface="Verdana"/>
              </a:rPr>
              <a:t>using  </a:t>
            </a:r>
            <a:r>
              <a:rPr sz="2400" spc="-5" dirty="0">
                <a:cs typeface="Verdana"/>
              </a:rPr>
              <a:t>a CD-recordable (CD-R) drive that </a:t>
            </a:r>
            <a:r>
              <a:rPr sz="2400" spc="-1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attached to  a computer as a regular </a:t>
            </a:r>
            <a:r>
              <a:rPr sz="2400" spc="-10" dirty="0">
                <a:cs typeface="Verdana"/>
              </a:rPr>
              <a:t>peripheral </a:t>
            </a:r>
            <a:r>
              <a:rPr sz="2400" spc="-5" dirty="0">
                <a:cs typeface="Verdana"/>
              </a:rPr>
              <a:t>device</a:t>
            </a:r>
            <a:endParaRPr sz="2400" dirty="0">
              <a:cs typeface="Verdana"/>
            </a:endParaRPr>
          </a:p>
          <a:p>
            <a:pPr marL="814069" marR="6985" indent="-344805" algn="just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5" dirty="0">
                <a:cs typeface="Verdana"/>
              </a:rPr>
              <a:t>Data to be </a:t>
            </a:r>
            <a:r>
              <a:rPr sz="2400" spc="-10" dirty="0">
                <a:cs typeface="Verdana"/>
              </a:rPr>
              <a:t>recorded </a:t>
            </a:r>
            <a:r>
              <a:rPr sz="240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written </a:t>
            </a:r>
            <a:r>
              <a:rPr sz="2400" spc="-10" dirty="0">
                <a:cs typeface="Verdana"/>
              </a:rPr>
              <a:t>on </a:t>
            </a:r>
            <a:r>
              <a:rPr sz="2400" spc="5" dirty="0">
                <a:cs typeface="Verdana"/>
              </a:rPr>
              <a:t>its </a:t>
            </a:r>
            <a:r>
              <a:rPr sz="2400" spc="-10" dirty="0">
                <a:cs typeface="Verdana"/>
              </a:rPr>
              <a:t>surface </a:t>
            </a:r>
            <a:r>
              <a:rPr sz="2400" spc="10" dirty="0">
                <a:cs typeface="Verdana"/>
              </a:rPr>
              <a:t>in  </a:t>
            </a:r>
            <a:r>
              <a:rPr sz="2400" dirty="0">
                <a:cs typeface="Verdana"/>
              </a:rPr>
              <a:t>multiple </a:t>
            </a:r>
            <a:r>
              <a:rPr sz="2400" spc="-10" dirty="0">
                <a:cs typeface="Verdana"/>
              </a:rPr>
              <a:t>recording</a:t>
            </a:r>
            <a:r>
              <a:rPr sz="2400" spc="-2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sessions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068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Types of </a:t>
            </a:r>
            <a:r>
              <a:rPr sz="3200" dirty="0"/>
              <a:t>Optical</a:t>
            </a:r>
            <a:r>
              <a:rPr sz="3200" spc="30" dirty="0"/>
              <a:t> </a:t>
            </a:r>
            <a:r>
              <a:rPr sz="3200" spc="-1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02482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19200" y="1905000"/>
            <a:ext cx="6903720" cy="32021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spc="-5" dirty="0">
                <a:cs typeface="Verdana"/>
              </a:rPr>
              <a:t>Sessions </a:t>
            </a:r>
            <a:r>
              <a:rPr sz="2400" spc="-10" dirty="0">
                <a:cs typeface="Verdana"/>
              </a:rPr>
              <a:t>after </a:t>
            </a:r>
            <a:r>
              <a:rPr sz="2400" spc="-5" dirty="0">
                <a:cs typeface="Verdana"/>
              </a:rPr>
              <a:t>the first one </a:t>
            </a:r>
            <a:r>
              <a:rPr sz="2400" spc="-10" dirty="0">
                <a:cs typeface="Verdana"/>
              </a:rPr>
              <a:t>are </a:t>
            </a:r>
            <a:r>
              <a:rPr sz="2400" dirty="0">
                <a:cs typeface="Verdana"/>
              </a:rPr>
              <a:t>always </a:t>
            </a:r>
            <a:r>
              <a:rPr sz="2400" spc="-5" dirty="0">
                <a:cs typeface="Verdana"/>
              </a:rPr>
              <a:t>additive  and cannot alter the </a:t>
            </a:r>
            <a:r>
              <a:rPr sz="2400" spc="-10" dirty="0">
                <a:cs typeface="Verdana"/>
              </a:rPr>
              <a:t>etched/burned </a:t>
            </a:r>
            <a:r>
              <a:rPr sz="2400" spc="-5" dirty="0">
                <a:cs typeface="Verdana"/>
              </a:rPr>
              <a:t>information </a:t>
            </a:r>
            <a:r>
              <a:rPr sz="2400" spc="-10" dirty="0">
                <a:cs typeface="Verdana"/>
              </a:rPr>
              <a:t>of  </a:t>
            </a:r>
            <a:r>
              <a:rPr sz="2400" spc="-5" dirty="0">
                <a:cs typeface="Verdana"/>
              </a:rPr>
              <a:t>earlier</a:t>
            </a:r>
            <a:r>
              <a:rPr sz="2400" spc="-2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sessions</a:t>
            </a:r>
            <a:endParaRPr sz="2400" dirty="0">
              <a:cs typeface="Verdana"/>
            </a:endParaRPr>
          </a:p>
          <a:p>
            <a:pPr marL="356870" marR="5080" indent="-344805" algn="just">
              <a:lnSpc>
                <a:spcPts val="2380"/>
              </a:lnSpc>
              <a:spcBef>
                <a:spcPts val="1515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spc="-5" dirty="0">
                <a:cs typeface="Verdana"/>
              </a:rPr>
              <a:t>Information </a:t>
            </a:r>
            <a:r>
              <a:rPr sz="2400" spc="-10" dirty="0">
                <a:cs typeface="Verdana"/>
              </a:rPr>
              <a:t>recorded </a:t>
            </a:r>
            <a:r>
              <a:rPr sz="2400" dirty="0">
                <a:cs typeface="Verdana"/>
              </a:rPr>
              <a:t>on </a:t>
            </a:r>
            <a:r>
              <a:rPr sz="2400" spc="-10" dirty="0">
                <a:cs typeface="Verdana"/>
              </a:rPr>
              <a:t>them can </a:t>
            </a:r>
            <a:r>
              <a:rPr sz="2400" spc="-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read </a:t>
            </a:r>
            <a:r>
              <a:rPr sz="2400" spc="-5" dirty="0">
                <a:cs typeface="Verdana"/>
              </a:rPr>
              <a:t>by any  ordinary CD-ROM</a:t>
            </a:r>
            <a:r>
              <a:rPr sz="2400" spc="-2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drive</a:t>
            </a:r>
            <a:endParaRPr sz="2400" dirty="0"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335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spc="-10" dirty="0">
                <a:cs typeface="Verdana"/>
              </a:rPr>
              <a:t>They </a:t>
            </a:r>
            <a:r>
              <a:rPr sz="2400" spc="-5" dirty="0">
                <a:cs typeface="Verdana"/>
              </a:rPr>
              <a:t>are </a:t>
            </a:r>
            <a:r>
              <a:rPr sz="2400" spc="-10" dirty="0">
                <a:cs typeface="Verdana"/>
              </a:rPr>
              <a:t>used for </a:t>
            </a:r>
            <a:r>
              <a:rPr sz="2400" spc="-5" dirty="0">
                <a:cs typeface="Verdana"/>
              </a:rPr>
              <a:t>data archiving and </a:t>
            </a:r>
            <a:r>
              <a:rPr sz="2400" spc="-10" dirty="0">
                <a:cs typeface="Verdana"/>
              </a:rPr>
              <a:t>for </a:t>
            </a:r>
            <a:r>
              <a:rPr sz="2400" dirty="0">
                <a:cs typeface="Verdana"/>
              </a:rPr>
              <a:t>making </a:t>
            </a:r>
            <a:r>
              <a:rPr sz="2400" spc="-5" dirty="0">
                <a:cs typeface="Verdana"/>
              </a:rPr>
              <a:t>a  </a:t>
            </a:r>
            <a:r>
              <a:rPr sz="2400" spc="-10" dirty="0">
                <a:cs typeface="Verdana"/>
              </a:rPr>
              <a:t>permanent record of </a:t>
            </a:r>
            <a:r>
              <a:rPr sz="2400" dirty="0">
                <a:cs typeface="Verdana"/>
              </a:rPr>
              <a:t>data. For </a:t>
            </a:r>
            <a:r>
              <a:rPr sz="2400" spc="-5" dirty="0">
                <a:cs typeface="Verdana"/>
              </a:rPr>
              <a:t>example, </a:t>
            </a:r>
            <a:r>
              <a:rPr sz="2400" dirty="0">
                <a:cs typeface="Verdana"/>
              </a:rPr>
              <a:t>many  </a:t>
            </a:r>
            <a:r>
              <a:rPr sz="2400" spc="-5" dirty="0">
                <a:cs typeface="Verdana"/>
              </a:rPr>
              <a:t>banks use </a:t>
            </a:r>
            <a:r>
              <a:rPr sz="2400" spc="-10" dirty="0">
                <a:cs typeface="Verdana"/>
              </a:rPr>
              <a:t>them for </a:t>
            </a:r>
            <a:r>
              <a:rPr sz="2400" dirty="0">
                <a:cs typeface="Verdana"/>
              </a:rPr>
              <a:t>storing </a:t>
            </a:r>
            <a:r>
              <a:rPr sz="2400" spc="-5" dirty="0">
                <a:cs typeface="Verdana"/>
              </a:rPr>
              <a:t>their daily</a:t>
            </a:r>
            <a:r>
              <a:rPr sz="240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transactions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068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Types of </a:t>
            </a:r>
            <a:r>
              <a:rPr sz="3200" dirty="0"/>
              <a:t>Optical</a:t>
            </a:r>
            <a:r>
              <a:rPr sz="3200" spc="30" dirty="0"/>
              <a:t> </a:t>
            </a:r>
            <a:r>
              <a:rPr sz="3200" spc="-1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54993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16811" y="1742948"/>
            <a:ext cx="7675880" cy="46692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cs typeface="Verdana"/>
              </a:rPr>
              <a:t>CD-Read/Write</a:t>
            </a:r>
            <a:r>
              <a:rPr sz="2400" b="1" dirty="0">
                <a:cs typeface="Verdana"/>
              </a:rPr>
              <a:t> (CD-RW)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cs typeface="Verdana"/>
            </a:endParaRPr>
          </a:p>
          <a:p>
            <a:pPr marL="814069" indent="-34480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cs typeface="Verdana"/>
              </a:rPr>
              <a:t>Same as CD-R and has </a:t>
            </a:r>
            <a:r>
              <a:rPr sz="2400" spc="-10" dirty="0">
                <a:cs typeface="Verdana"/>
              </a:rPr>
              <a:t>same </a:t>
            </a:r>
            <a:r>
              <a:rPr sz="2400" dirty="0">
                <a:cs typeface="Verdana"/>
              </a:rPr>
              <a:t>storage</a:t>
            </a:r>
            <a:r>
              <a:rPr sz="2400" spc="-4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capacity</a:t>
            </a:r>
            <a:endParaRPr sz="2400" dirty="0">
              <a:cs typeface="Verdana"/>
            </a:endParaRPr>
          </a:p>
          <a:p>
            <a:pPr marL="814069" marR="6350" indent="-344805" algn="just">
              <a:lnSpc>
                <a:spcPct val="99700"/>
              </a:lnSpc>
              <a:spcBef>
                <a:spcPts val="142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Allow </a:t>
            </a:r>
            <a:r>
              <a:rPr sz="2400" spc="-15" dirty="0">
                <a:cs typeface="Verdana"/>
              </a:rPr>
              <a:t>users </a:t>
            </a:r>
            <a:r>
              <a:rPr sz="2400" spc="-5" dirty="0">
                <a:cs typeface="Verdana"/>
              </a:rPr>
              <a:t>to </a:t>
            </a:r>
            <a:r>
              <a:rPr sz="2400" spc="-10" dirty="0">
                <a:cs typeface="Verdana"/>
              </a:rPr>
              <a:t>create </a:t>
            </a:r>
            <a:r>
              <a:rPr sz="2400" dirty="0">
                <a:cs typeface="Verdana"/>
              </a:rPr>
              <a:t>their </a:t>
            </a:r>
            <a:r>
              <a:rPr sz="2400" spc="-10" dirty="0">
                <a:cs typeface="Verdana"/>
              </a:rPr>
              <a:t>own </a:t>
            </a:r>
            <a:r>
              <a:rPr sz="2400" spc="-5" dirty="0">
                <a:cs typeface="Verdana"/>
              </a:rPr>
              <a:t>CD-ROM </a:t>
            </a:r>
            <a:r>
              <a:rPr sz="2400" dirty="0">
                <a:cs typeface="Verdana"/>
              </a:rPr>
              <a:t>disks </a:t>
            </a:r>
            <a:r>
              <a:rPr sz="2400" spc="-5" dirty="0">
                <a:cs typeface="Verdana"/>
              </a:rPr>
              <a:t>by  using a CD-recordable (CD-R) drive that </a:t>
            </a:r>
            <a:r>
              <a:rPr sz="240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 </a:t>
            </a:r>
            <a:r>
              <a:rPr sz="2400" spc="-10" dirty="0">
                <a:cs typeface="Verdana"/>
              </a:rPr>
              <a:t>attached </a:t>
            </a:r>
            <a:r>
              <a:rPr sz="2400" spc="-5" dirty="0">
                <a:cs typeface="Verdana"/>
              </a:rPr>
              <a:t>to a computer as a </a:t>
            </a:r>
            <a:r>
              <a:rPr sz="2400" dirty="0">
                <a:cs typeface="Verdana"/>
              </a:rPr>
              <a:t>regular </a:t>
            </a:r>
            <a:r>
              <a:rPr sz="2400" spc="-10" dirty="0">
                <a:cs typeface="Verdana"/>
              </a:rPr>
              <a:t>peripheral  </a:t>
            </a:r>
            <a:r>
              <a:rPr sz="2400" spc="-5" dirty="0">
                <a:cs typeface="Verdana"/>
              </a:rPr>
              <a:t>device</a:t>
            </a:r>
            <a:endParaRPr sz="2400" dirty="0">
              <a:cs typeface="Verdana"/>
            </a:endParaRPr>
          </a:p>
          <a:p>
            <a:pPr marL="814069" marR="5080" indent="-344805" algn="just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5" dirty="0">
                <a:cs typeface="Verdana"/>
              </a:rPr>
              <a:t>Data to </a:t>
            </a:r>
            <a:r>
              <a:rPr sz="2400" spc="10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recorded </a:t>
            </a:r>
            <a:r>
              <a:rPr sz="240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</a:t>
            </a:r>
            <a:r>
              <a:rPr sz="2400" dirty="0">
                <a:cs typeface="Verdana"/>
              </a:rPr>
              <a:t>written </a:t>
            </a:r>
            <a:r>
              <a:rPr sz="2400" spc="-10" dirty="0">
                <a:cs typeface="Verdana"/>
              </a:rPr>
              <a:t>on </a:t>
            </a:r>
            <a:r>
              <a:rPr sz="2400" spc="5" dirty="0">
                <a:cs typeface="Verdana"/>
              </a:rPr>
              <a:t>its </a:t>
            </a:r>
            <a:r>
              <a:rPr sz="2400" spc="-10" dirty="0">
                <a:cs typeface="Verdana"/>
              </a:rPr>
              <a:t>surface </a:t>
            </a:r>
            <a:r>
              <a:rPr sz="2400" spc="-5" dirty="0">
                <a:cs typeface="Verdana"/>
              </a:rPr>
              <a:t>in  </a:t>
            </a:r>
            <a:r>
              <a:rPr sz="2400" dirty="0">
                <a:cs typeface="Verdana"/>
              </a:rPr>
              <a:t>multiple </a:t>
            </a:r>
            <a:r>
              <a:rPr sz="2400" spc="-10" dirty="0">
                <a:cs typeface="Verdana"/>
              </a:rPr>
              <a:t>recording</a:t>
            </a:r>
            <a:r>
              <a:rPr sz="2400" spc="-2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sessions</a:t>
            </a:r>
            <a:endParaRPr sz="2400" dirty="0">
              <a:cs typeface="Verdana"/>
            </a:endParaRPr>
          </a:p>
          <a:p>
            <a:pPr marL="814069" marR="8255" indent="-344805" algn="just">
              <a:lnSpc>
                <a:spcPts val="2380"/>
              </a:lnSpc>
              <a:spcBef>
                <a:spcPts val="1510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5" dirty="0">
                <a:cs typeface="Verdana"/>
              </a:rPr>
              <a:t>Made </a:t>
            </a:r>
            <a:r>
              <a:rPr sz="2400" spc="-10" dirty="0">
                <a:cs typeface="Verdana"/>
              </a:rPr>
              <a:t>of </a:t>
            </a:r>
            <a:r>
              <a:rPr sz="2400" dirty="0">
                <a:cs typeface="Verdana"/>
              </a:rPr>
              <a:t>metallic </a:t>
            </a:r>
            <a:r>
              <a:rPr sz="2400" spc="-10" dirty="0">
                <a:cs typeface="Verdana"/>
              </a:rPr>
              <a:t>alloy </a:t>
            </a:r>
            <a:r>
              <a:rPr sz="2400" spc="-5" dirty="0">
                <a:cs typeface="Verdana"/>
              </a:rPr>
              <a:t>layer whose chemical  properties are changed </a:t>
            </a:r>
            <a:r>
              <a:rPr sz="2400" dirty="0">
                <a:cs typeface="Verdana"/>
              </a:rPr>
              <a:t>during </a:t>
            </a:r>
            <a:r>
              <a:rPr sz="2400" spc="-10" dirty="0">
                <a:cs typeface="Verdana"/>
              </a:rPr>
              <a:t>burn and</a:t>
            </a:r>
            <a:r>
              <a:rPr sz="2400" spc="-5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erase</a:t>
            </a:r>
            <a:endParaRPr sz="2400" dirty="0"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340"/>
              </a:spcBef>
              <a:buClr>
                <a:srgbClr val="FF00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1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erased </a:t>
            </a:r>
            <a:r>
              <a:rPr sz="2400" spc="-5" dirty="0">
                <a:cs typeface="Verdana"/>
              </a:rPr>
              <a:t>and written</a:t>
            </a:r>
            <a:r>
              <a:rPr sz="2400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a</a:t>
            </a:r>
            <a:r>
              <a:rPr lang="en-US" sz="2400" spc="-10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fresh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068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Types of </a:t>
            </a:r>
            <a:r>
              <a:rPr sz="3200" dirty="0"/>
              <a:t>Optical</a:t>
            </a:r>
            <a:r>
              <a:rPr sz="3200" spc="30" dirty="0"/>
              <a:t> </a:t>
            </a:r>
            <a:r>
              <a:rPr sz="3200" spc="-1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14055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0600" y="1755139"/>
            <a:ext cx="7867650" cy="2463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cs typeface="Verdana"/>
              </a:rPr>
              <a:t>Digital Video </a:t>
            </a:r>
            <a:r>
              <a:rPr sz="2400" b="1" spc="-10" dirty="0">
                <a:cs typeface="Verdana"/>
              </a:rPr>
              <a:t>/ </a:t>
            </a:r>
            <a:r>
              <a:rPr sz="2400" b="1" spc="-5" dirty="0">
                <a:cs typeface="Verdana"/>
              </a:rPr>
              <a:t>Versatile </a:t>
            </a:r>
            <a:r>
              <a:rPr sz="2400" b="1" dirty="0">
                <a:cs typeface="Verdana"/>
              </a:rPr>
              <a:t>Disk</a:t>
            </a:r>
            <a:r>
              <a:rPr sz="2400" b="1" spc="15" dirty="0">
                <a:cs typeface="Verdana"/>
              </a:rPr>
              <a:t> </a:t>
            </a:r>
            <a:r>
              <a:rPr sz="2400" b="1" spc="5" dirty="0">
                <a:cs typeface="Verdana"/>
              </a:rPr>
              <a:t>(DVD)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cs typeface="Verdana"/>
            </a:endParaRPr>
          </a:p>
          <a:p>
            <a:pPr marL="802005" indent="-345440">
              <a:lnSpc>
                <a:spcPts val="2390"/>
              </a:lnSpc>
              <a:buClr>
                <a:srgbClr val="FF0000"/>
              </a:buClr>
              <a:buFont typeface="Wingdings"/>
              <a:buChar char=""/>
              <a:tabLst>
                <a:tab pos="802005" algn="l"/>
                <a:tab pos="802640" algn="l"/>
              </a:tabLst>
            </a:pPr>
            <a:r>
              <a:rPr sz="2400" spc="-10" dirty="0">
                <a:cs typeface="Verdana"/>
              </a:rPr>
              <a:t>Looks</a:t>
            </a:r>
            <a:r>
              <a:rPr sz="2400" spc="13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same</a:t>
            </a:r>
            <a:r>
              <a:rPr sz="2400" spc="12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as</a:t>
            </a:r>
            <a:r>
              <a:rPr sz="2400" spc="13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CD-ROM</a:t>
            </a:r>
            <a:r>
              <a:rPr sz="2400" spc="16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but</a:t>
            </a:r>
            <a:r>
              <a:rPr sz="2400" spc="14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has</a:t>
            </a:r>
            <a:r>
              <a:rPr sz="2400" spc="13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capacity</a:t>
            </a:r>
            <a:r>
              <a:rPr sz="2400" spc="140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of</a:t>
            </a:r>
            <a:r>
              <a:rPr sz="2400" spc="125" dirty="0">
                <a:cs typeface="Verdana"/>
              </a:rPr>
              <a:t> </a:t>
            </a:r>
            <a:r>
              <a:rPr sz="2400" dirty="0">
                <a:cs typeface="Verdana"/>
              </a:rPr>
              <a:t>4.7</a:t>
            </a:r>
            <a:r>
              <a:rPr sz="2400" spc="170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GB</a:t>
            </a:r>
            <a:r>
              <a:rPr sz="2400" spc="160" dirty="0">
                <a:cs typeface="Verdana"/>
              </a:rPr>
              <a:t> </a:t>
            </a:r>
            <a:r>
              <a:rPr sz="2400" dirty="0">
                <a:cs typeface="Verdana"/>
              </a:rPr>
              <a:t>or</a:t>
            </a:r>
          </a:p>
          <a:p>
            <a:pPr marL="802005">
              <a:lnSpc>
                <a:spcPts val="2390"/>
              </a:lnSpc>
            </a:pPr>
            <a:r>
              <a:rPr sz="2400" spc="-5" dirty="0">
                <a:cs typeface="Verdana"/>
              </a:rPr>
              <a:t>8.5</a:t>
            </a:r>
            <a:r>
              <a:rPr sz="2400" spc="-100" dirty="0">
                <a:cs typeface="Verdana"/>
              </a:rPr>
              <a:t> </a:t>
            </a:r>
            <a:r>
              <a:rPr sz="2400" spc="5" dirty="0">
                <a:cs typeface="Verdana"/>
              </a:rPr>
              <a:t>GB</a:t>
            </a:r>
            <a:endParaRPr sz="2400" dirty="0">
              <a:cs typeface="Verdana"/>
            </a:endParaRPr>
          </a:p>
          <a:p>
            <a:pPr marL="802005" indent="-345440">
              <a:lnSpc>
                <a:spcPct val="100000"/>
              </a:lnSpc>
              <a:spcBef>
                <a:spcPts val="1390"/>
              </a:spcBef>
              <a:buClr>
                <a:srgbClr val="FF0000"/>
              </a:buClr>
              <a:buFont typeface="Wingdings"/>
              <a:buChar char=""/>
              <a:tabLst>
                <a:tab pos="802005" algn="l"/>
                <a:tab pos="802640" algn="l"/>
              </a:tabLst>
            </a:pPr>
            <a:r>
              <a:rPr sz="2400" spc="-5" dirty="0">
                <a:cs typeface="Verdana"/>
              </a:rPr>
              <a:t>Designed </a:t>
            </a:r>
            <a:r>
              <a:rPr sz="2400" dirty="0">
                <a:cs typeface="Verdana"/>
              </a:rPr>
              <a:t>primarily </a:t>
            </a:r>
            <a:r>
              <a:rPr sz="2400" spc="-5" dirty="0">
                <a:cs typeface="Verdana"/>
              </a:rPr>
              <a:t>to </a:t>
            </a:r>
            <a:r>
              <a:rPr sz="2400" spc="-10" dirty="0">
                <a:cs typeface="Verdana"/>
              </a:rPr>
              <a:t>store </a:t>
            </a:r>
            <a:r>
              <a:rPr sz="2400" spc="-5" dirty="0">
                <a:cs typeface="Verdana"/>
              </a:rPr>
              <a:t>and </a:t>
            </a:r>
            <a:r>
              <a:rPr sz="2400" dirty="0">
                <a:cs typeface="Verdana"/>
              </a:rPr>
              <a:t>distribute</a:t>
            </a:r>
            <a:r>
              <a:rPr sz="2400" spc="-7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movies</a:t>
            </a:r>
            <a:endParaRPr sz="2400" dirty="0">
              <a:cs typeface="Verdana"/>
            </a:endParaRPr>
          </a:p>
          <a:p>
            <a:pPr marL="802005" indent="-345440">
              <a:lnSpc>
                <a:spcPct val="100000"/>
              </a:lnSpc>
              <a:spcBef>
                <a:spcPts val="1420"/>
              </a:spcBef>
              <a:buClr>
                <a:srgbClr val="FF0000"/>
              </a:buClr>
              <a:buFont typeface="Wingdings"/>
              <a:buChar char=""/>
              <a:tabLst>
                <a:tab pos="802005" algn="l"/>
                <a:tab pos="802640" algn="l"/>
              </a:tabLst>
            </a:pPr>
            <a:r>
              <a:rPr sz="2400" spc="-10" dirty="0">
                <a:cs typeface="Verdana"/>
              </a:rPr>
              <a:t>Can </a:t>
            </a:r>
            <a:r>
              <a:rPr sz="2400" spc="-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used </a:t>
            </a:r>
            <a:r>
              <a:rPr sz="2400" spc="-5" dirty="0">
                <a:cs typeface="Verdana"/>
              </a:rPr>
              <a:t>for storage </a:t>
            </a:r>
            <a:r>
              <a:rPr sz="2400" spc="-10" dirty="0">
                <a:cs typeface="Verdana"/>
              </a:rPr>
              <a:t>of </a:t>
            </a:r>
            <a:r>
              <a:rPr sz="2400" spc="-5" dirty="0">
                <a:cs typeface="Verdana"/>
              </a:rPr>
              <a:t>large</a:t>
            </a:r>
            <a:r>
              <a:rPr sz="2400" spc="-1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data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068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Types of </a:t>
            </a:r>
            <a:r>
              <a:rPr sz="3200" dirty="0"/>
              <a:t>Optical</a:t>
            </a:r>
            <a:r>
              <a:rPr sz="3200" spc="30" dirty="0"/>
              <a:t> </a:t>
            </a:r>
            <a:r>
              <a:rPr sz="3200" spc="-1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05922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1" y="1739900"/>
            <a:ext cx="8119870" cy="3655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spc="-10" dirty="0">
                <a:cs typeface="Verdana"/>
              </a:rPr>
              <a:t>The </a:t>
            </a:r>
            <a:r>
              <a:rPr sz="2400" b="1" dirty="0">
                <a:cs typeface="Verdana"/>
              </a:rPr>
              <a:t>cost-per-bit </a:t>
            </a:r>
            <a:r>
              <a:rPr sz="2400" b="1" spc="5" dirty="0">
                <a:cs typeface="Verdana"/>
              </a:rPr>
              <a:t>of </a:t>
            </a:r>
            <a:r>
              <a:rPr sz="2400" b="1" spc="-5" dirty="0">
                <a:cs typeface="Verdana"/>
              </a:rPr>
              <a:t>storage </a:t>
            </a:r>
            <a:r>
              <a:rPr sz="2400" b="1" dirty="0">
                <a:cs typeface="Verdana"/>
              </a:rPr>
              <a:t>for </a:t>
            </a:r>
            <a:r>
              <a:rPr sz="2400" b="1" spc="5" dirty="0">
                <a:cs typeface="Verdana"/>
              </a:rPr>
              <a:t>optical </a:t>
            </a:r>
            <a:r>
              <a:rPr sz="2400" b="1" spc="-5" dirty="0">
                <a:cs typeface="Verdana"/>
              </a:rPr>
              <a:t>disks </a:t>
            </a:r>
            <a:r>
              <a:rPr sz="2400" b="1" dirty="0">
                <a:cs typeface="Verdana"/>
              </a:rPr>
              <a:t>is very </a:t>
            </a:r>
            <a:r>
              <a:rPr sz="2400" b="1" spc="5" dirty="0">
                <a:cs typeface="Verdana"/>
              </a:rPr>
              <a:t>low  </a:t>
            </a:r>
            <a:r>
              <a:rPr sz="2400" spc="-5" dirty="0">
                <a:cs typeface="Verdana"/>
              </a:rPr>
              <a:t>because </a:t>
            </a:r>
            <a:r>
              <a:rPr sz="2400" spc="5" dirty="0">
                <a:cs typeface="Verdana"/>
              </a:rPr>
              <a:t>of </a:t>
            </a:r>
            <a:r>
              <a:rPr sz="2400" dirty="0">
                <a:cs typeface="Verdana"/>
              </a:rPr>
              <a:t>their </a:t>
            </a:r>
            <a:r>
              <a:rPr sz="2400" spc="5" dirty="0">
                <a:cs typeface="Verdana"/>
              </a:rPr>
              <a:t>low </a:t>
            </a:r>
            <a:r>
              <a:rPr sz="2400" dirty="0">
                <a:cs typeface="Verdana"/>
              </a:rPr>
              <a:t>cost </a:t>
            </a:r>
            <a:r>
              <a:rPr sz="2400" spc="-5" dirty="0">
                <a:cs typeface="Verdana"/>
              </a:rPr>
              <a:t>and enormous </a:t>
            </a:r>
            <a:r>
              <a:rPr sz="2400" dirty="0">
                <a:cs typeface="Verdana"/>
              </a:rPr>
              <a:t>storage</a:t>
            </a:r>
            <a:r>
              <a:rPr sz="2400" spc="-6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density.</a:t>
            </a:r>
            <a:endParaRPr sz="2400" dirty="0">
              <a:cs typeface="Verdana"/>
            </a:endParaRPr>
          </a:p>
          <a:p>
            <a:pPr marL="356870" marR="5080" indent="-344805" algn="just">
              <a:lnSpc>
                <a:spcPct val="100600"/>
              </a:lnSpc>
              <a:spcBef>
                <a:spcPts val="1185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spc="-10" dirty="0">
                <a:cs typeface="Verdana"/>
              </a:rPr>
              <a:t>The </a:t>
            </a:r>
            <a:r>
              <a:rPr sz="2400" spc="-5" dirty="0">
                <a:cs typeface="Verdana"/>
              </a:rPr>
              <a:t>use </a:t>
            </a:r>
            <a:r>
              <a:rPr sz="2400" spc="5" dirty="0">
                <a:cs typeface="Verdana"/>
              </a:rPr>
              <a:t>of </a:t>
            </a:r>
            <a:r>
              <a:rPr sz="2400" dirty="0">
                <a:cs typeface="Verdana"/>
              </a:rPr>
              <a:t>a </a:t>
            </a:r>
            <a:r>
              <a:rPr sz="2400" b="1" dirty="0">
                <a:cs typeface="Verdana"/>
              </a:rPr>
              <a:t>single spiral track </a:t>
            </a:r>
            <a:r>
              <a:rPr sz="2400" b="1" spc="-5" dirty="0">
                <a:cs typeface="Verdana"/>
              </a:rPr>
              <a:t>makes </a:t>
            </a:r>
            <a:r>
              <a:rPr sz="2400" b="1" spc="5" dirty="0">
                <a:cs typeface="Verdana"/>
              </a:rPr>
              <a:t>optical </a:t>
            </a:r>
            <a:r>
              <a:rPr sz="2400" b="1" spc="-5" dirty="0">
                <a:cs typeface="Verdana"/>
              </a:rPr>
              <a:t>disks </a:t>
            </a:r>
            <a:r>
              <a:rPr sz="2400" b="1" dirty="0">
                <a:cs typeface="Verdana"/>
              </a:rPr>
              <a:t>an </a:t>
            </a:r>
            <a:r>
              <a:rPr sz="2400" b="1" spc="5" dirty="0">
                <a:cs typeface="Verdana"/>
              </a:rPr>
              <a:t>ideal  </a:t>
            </a:r>
            <a:r>
              <a:rPr sz="2400" b="1" dirty="0">
                <a:cs typeface="Verdana"/>
              </a:rPr>
              <a:t>storage</a:t>
            </a:r>
            <a:r>
              <a:rPr sz="240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medium </a:t>
            </a:r>
            <a:r>
              <a:rPr sz="2400" dirty="0">
                <a:cs typeface="Verdana"/>
              </a:rPr>
              <a:t>for </a:t>
            </a:r>
            <a:r>
              <a:rPr sz="2400" spc="-5" dirty="0">
                <a:cs typeface="Verdana"/>
              </a:rPr>
              <a:t>reading </a:t>
            </a:r>
            <a:r>
              <a:rPr sz="2400" dirty="0">
                <a:cs typeface="Verdana"/>
              </a:rPr>
              <a:t>large </a:t>
            </a:r>
            <a:r>
              <a:rPr sz="2400" spc="-5" dirty="0">
                <a:cs typeface="Verdana"/>
              </a:rPr>
              <a:t>blocks </a:t>
            </a:r>
            <a:r>
              <a:rPr sz="2400" spc="5" dirty="0">
                <a:cs typeface="Verdana"/>
              </a:rPr>
              <a:t>of </a:t>
            </a:r>
            <a:r>
              <a:rPr sz="2400" dirty="0">
                <a:cs typeface="Verdana"/>
              </a:rPr>
              <a:t>sequential data,  </a:t>
            </a:r>
            <a:r>
              <a:rPr sz="2400" spc="-5" dirty="0">
                <a:cs typeface="Verdana"/>
              </a:rPr>
              <a:t>such </a:t>
            </a:r>
            <a:r>
              <a:rPr sz="2400" dirty="0">
                <a:cs typeface="Verdana"/>
              </a:rPr>
              <a:t>as</a:t>
            </a:r>
            <a:r>
              <a:rPr sz="2400" spc="-1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music.</a:t>
            </a:r>
            <a:endParaRPr sz="2400" dirty="0">
              <a:cs typeface="Verdana"/>
            </a:endParaRPr>
          </a:p>
          <a:p>
            <a:pPr marL="356870" marR="8890" indent="-344805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dirty="0">
                <a:cs typeface="Verdana"/>
              </a:rPr>
              <a:t>Optical disk drives </a:t>
            </a:r>
            <a:r>
              <a:rPr sz="2400" b="1" dirty="0">
                <a:cs typeface="Verdana"/>
              </a:rPr>
              <a:t>do </a:t>
            </a:r>
            <a:r>
              <a:rPr sz="2400" b="1" spc="-5" dirty="0">
                <a:cs typeface="Verdana"/>
              </a:rPr>
              <a:t>not </a:t>
            </a:r>
            <a:r>
              <a:rPr sz="2400" b="1" spc="-10" dirty="0">
                <a:cs typeface="Verdana"/>
              </a:rPr>
              <a:t>have </a:t>
            </a:r>
            <a:r>
              <a:rPr sz="2400" b="1" dirty="0">
                <a:cs typeface="Verdana"/>
              </a:rPr>
              <a:t>any mechanical read/write  </a:t>
            </a:r>
            <a:r>
              <a:rPr sz="2400" b="1" spc="-5" dirty="0">
                <a:cs typeface="Verdana"/>
              </a:rPr>
              <a:t>heads </a:t>
            </a:r>
            <a:r>
              <a:rPr sz="2400" spc="5" dirty="0">
                <a:cs typeface="Verdana"/>
              </a:rPr>
              <a:t>to </a:t>
            </a:r>
            <a:r>
              <a:rPr sz="2400" spc="-5" dirty="0">
                <a:cs typeface="Verdana"/>
              </a:rPr>
              <a:t>rub against </a:t>
            </a:r>
            <a:r>
              <a:rPr sz="2400" spc="5" dirty="0">
                <a:cs typeface="Verdana"/>
              </a:rPr>
              <a:t>or </a:t>
            </a:r>
            <a:r>
              <a:rPr sz="2400" dirty="0">
                <a:cs typeface="Verdana"/>
              </a:rPr>
              <a:t>crash into </a:t>
            </a:r>
            <a:r>
              <a:rPr sz="2400" spc="-5" dirty="0">
                <a:cs typeface="Verdana"/>
              </a:rPr>
              <a:t>the </a:t>
            </a:r>
            <a:r>
              <a:rPr sz="2400" dirty="0">
                <a:cs typeface="Verdana"/>
              </a:rPr>
              <a:t>disk </a:t>
            </a:r>
            <a:r>
              <a:rPr sz="2400" spc="-5" dirty="0">
                <a:cs typeface="Verdana"/>
              </a:rPr>
              <a:t>surface. This  makes </a:t>
            </a:r>
            <a:r>
              <a:rPr sz="2400" dirty="0">
                <a:cs typeface="Verdana"/>
              </a:rPr>
              <a:t>optical </a:t>
            </a:r>
            <a:r>
              <a:rPr sz="2400" spc="-5" dirty="0">
                <a:cs typeface="Verdana"/>
              </a:rPr>
              <a:t>disks </a:t>
            </a:r>
            <a:r>
              <a:rPr sz="2400" dirty="0">
                <a:cs typeface="Verdana"/>
              </a:rPr>
              <a:t>a </a:t>
            </a:r>
            <a:r>
              <a:rPr sz="2400" spc="-5" dirty="0">
                <a:cs typeface="Verdana"/>
              </a:rPr>
              <a:t>more </a:t>
            </a:r>
            <a:r>
              <a:rPr sz="2400" dirty="0">
                <a:cs typeface="Verdana"/>
              </a:rPr>
              <a:t>reliable storage </a:t>
            </a:r>
            <a:r>
              <a:rPr sz="2400" spc="-5" dirty="0">
                <a:cs typeface="Verdana"/>
              </a:rPr>
              <a:t>medium than  </a:t>
            </a:r>
            <a:r>
              <a:rPr sz="2400" dirty="0">
                <a:cs typeface="Verdana"/>
              </a:rPr>
              <a:t>magnetic tapes </a:t>
            </a:r>
            <a:r>
              <a:rPr sz="2400" spc="5" dirty="0">
                <a:cs typeface="Verdana"/>
              </a:rPr>
              <a:t>or </a:t>
            </a:r>
            <a:r>
              <a:rPr sz="2400" spc="-5" dirty="0">
                <a:cs typeface="Verdana"/>
              </a:rPr>
              <a:t>magnetic</a:t>
            </a:r>
            <a:r>
              <a:rPr sz="2400" spc="-5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disks.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64154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Advantages </a:t>
            </a:r>
            <a:r>
              <a:rPr sz="3200" dirty="0"/>
              <a:t>of Optical</a:t>
            </a:r>
            <a:r>
              <a:rPr sz="3200" spc="50" dirty="0"/>
              <a:t> </a:t>
            </a:r>
            <a:r>
              <a:rPr sz="320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221162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07667" y="1742948"/>
            <a:ext cx="155257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469265" algn="l"/>
                <a:tab pos="469900" algn="l"/>
                <a:tab pos="975994" algn="l"/>
              </a:tabLst>
            </a:pPr>
            <a:r>
              <a:rPr sz="2400" dirty="0">
                <a:cs typeface="Verdana"/>
              </a:rPr>
              <a:t>A</a:t>
            </a:r>
            <a:r>
              <a:rPr sz="2400" spc="-5" dirty="0">
                <a:cs typeface="Verdana"/>
              </a:rPr>
              <a:t>s</a:t>
            </a:r>
            <a:r>
              <a:rPr sz="2400" dirty="0">
                <a:cs typeface="Verdana"/>
              </a:rPr>
              <a:t>	</a:t>
            </a:r>
            <a:r>
              <a:rPr sz="2400" spc="-5" dirty="0">
                <a:cs typeface="Verdana"/>
              </a:rPr>
              <a:t>da</a:t>
            </a:r>
            <a:r>
              <a:rPr sz="2400" dirty="0">
                <a:cs typeface="Verdana"/>
              </a:rPr>
              <a:t>t</a:t>
            </a:r>
            <a:r>
              <a:rPr sz="2400" spc="-5" dirty="0">
                <a:cs typeface="Verdana"/>
              </a:rPr>
              <a:t>a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5635" y="1742948"/>
            <a:ext cx="573532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795020" algn="l"/>
                <a:tab pos="1804035" algn="l"/>
                <a:tab pos="2319020" algn="l"/>
                <a:tab pos="2833370" algn="l"/>
                <a:tab pos="3875404" algn="l"/>
                <a:tab pos="4583430" algn="l"/>
              </a:tabLst>
            </a:pPr>
            <a:r>
              <a:rPr sz="2400" spc="-15" dirty="0">
                <a:cs typeface="Verdana"/>
              </a:rPr>
              <a:t>o</a:t>
            </a:r>
            <a:r>
              <a:rPr sz="2400" dirty="0">
                <a:cs typeface="Verdana"/>
              </a:rPr>
              <a:t>n</a:t>
            </a:r>
            <a:r>
              <a:rPr sz="2400" spc="-15" dirty="0">
                <a:cs typeface="Verdana"/>
              </a:rPr>
              <a:t>c</a:t>
            </a:r>
            <a:r>
              <a:rPr sz="2400" spc="-5" dirty="0">
                <a:cs typeface="Verdana"/>
              </a:rPr>
              <a:t>e</a:t>
            </a:r>
            <a:r>
              <a:rPr sz="2400" dirty="0">
                <a:cs typeface="Verdana"/>
              </a:rPr>
              <a:t>	</a:t>
            </a:r>
            <a:r>
              <a:rPr sz="2400" spc="-15" dirty="0">
                <a:cs typeface="Verdana"/>
              </a:rPr>
              <a:t>s</a:t>
            </a:r>
            <a:r>
              <a:rPr sz="2400" spc="25" dirty="0">
                <a:cs typeface="Verdana"/>
              </a:rPr>
              <a:t>t</a:t>
            </a:r>
            <a:r>
              <a:rPr sz="2400" spc="-15" dirty="0">
                <a:cs typeface="Verdana"/>
              </a:rPr>
              <a:t>o</a:t>
            </a:r>
            <a:r>
              <a:rPr sz="2400" spc="5" dirty="0">
                <a:cs typeface="Verdana"/>
              </a:rPr>
              <a:t>r</a:t>
            </a:r>
            <a:r>
              <a:rPr sz="2400" spc="-20" dirty="0">
                <a:cs typeface="Verdana"/>
              </a:rPr>
              <a:t>e</a:t>
            </a:r>
            <a:r>
              <a:rPr sz="2400" spc="-5" dirty="0">
                <a:cs typeface="Verdana"/>
              </a:rPr>
              <a:t>d</a:t>
            </a:r>
            <a:r>
              <a:rPr sz="2400" dirty="0">
                <a:cs typeface="Verdana"/>
              </a:rPr>
              <a:t>	</a:t>
            </a:r>
            <a:r>
              <a:rPr sz="2400" spc="-15" dirty="0">
                <a:cs typeface="Verdana"/>
              </a:rPr>
              <a:t>o</a:t>
            </a:r>
            <a:r>
              <a:rPr sz="2400" spc="-10" dirty="0">
                <a:cs typeface="Verdana"/>
              </a:rPr>
              <a:t>n</a:t>
            </a:r>
            <a:r>
              <a:rPr sz="2400" dirty="0">
                <a:cs typeface="Verdana"/>
              </a:rPr>
              <a:t>	</a:t>
            </a:r>
            <a:r>
              <a:rPr sz="2400" spc="-5" dirty="0">
                <a:cs typeface="Verdana"/>
              </a:rPr>
              <a:t>an</a:t>
            </a:r>
            <a:r>
              <a:rPr sz="2400" dirty="0">
                <a:cs typeface="Verdana"/>
              </a:rPr>
              <a:t>	</a:t>
            </a:r>
            <a:r>
              <a:rPr sz="2400" spc="-15" dirty="0">
                <a:cs typeface="Verdana"/>
              </a:rPr>
              <a:t>o</a:t>
            </a:r>
            <a:r>
              <a:rPr sz="2400" dirty="0">
                <a:cs typeface="Verdana"/>
              </a:rPr>
              <a:t>pt</a:t>
            </a:r>
            <a:r>
              <a:rPr sz="2400" spc="25" dirty="0">
                <a:cs typeface="Verdana"/>
              </a:rPr>
              <a:t>i</a:t>
            </a:r>
            <a:r>
              <a:rPr sz="2400" spc="-15" dirty="0">
                <a:cs typeface="Verdana"/>
              </a:rPr>
              <a:t>c</a:t>
            </a:r>
            <a:r>
              <a:rPr sz="2400" spc="-5" dirty="0">
                <a:cs typeface="Verdana"/>
              </a:rPr>
              <a:t>al</a:t>
            </a:r>
            <a:r>
              <a:rPr sz="2400" dirty="0">
                <a:cs typeface="Verdana"/>
              </a:rPr>
              <a:t>	</a:t>
            </a:r>
            <a:r>
              <a:rPr sz="2400" spc="-30" dirty="0">
                <a:cs typeface="Verdana"/>
              </a:rPr>
              <a:t>d</a:t>
            </a:r>
            <a:r>
              <a:rPr sz="2400" spc="25" dirty="0">
                <a:cs typeface="Verdana"/>
              </a:rPr>
              <a:t>i</a:t>
            </a:r>
            <a:r>
              <a:rPr sz="2400" spc="-15" dirty="0">
                <a:cs typeface="Verdana"/>
              </a:rPr>
              <a:t>s</a:t>
            </a:r>
            <a:r>
              <a:rPr sz="2400" spc="-5" dirty="0">
                <a:cs typeface="Verdana"/>
              </a:rPr>
              <a:t>k</a:t>
            </a:r>
            <a:r>
              <a:rPr sz="2400" dirty="0">
                <a:cs typeface="Verdana"/>
              </a:rPr>
              <a:t>	</a:t>
            </a:r>
            <a:r>
              <a:rPr sz="2400" spc="-5" dirty="0">
                <a:cs typeface="Verdana"/>
              </a:rPr>
              <a:t>b</a:t>
            </a:r>
            <a:r>
              <a:rPr sz="2400" spc="5" dirty="0">
                <a:cs typeface="Verdana"/>
              </a:rPr>
              <a:t>e</a:t>
            </a:r>
            <a:r>
              <a:rPr sz="2400" spc="-15" dirty="0">
                <a:cs typeface="Verdana"/>
              </a:rPr>
              <a:t>co</a:t>
            </a:r>
            <a:r>
              <a:rPr sz="2400" spc="-5" dirty="0">
                <a:cs typeface="Verdana"/>
              </a:rPr>
              <a:t>m</a:t>
            </a:r>
            <a:r>
              <a:rPr sz="2400" spc="5" dirty="0">
                <a:cs typeface="Verdana"/>
              </a:rPr>
              <a:t>e</a:t>
            </a:r>
            <a:r>
              <a:rPr sz="2400" spc="-5" dirty="0">
                <a:cs typeface="Verdana"/>
              </a:rPr>
              <a:t>s</a:t>
            </a:r>
            <a:endParaRPr sz="2400" dirty="0"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cs typeface="Verdana"/>
              </a:rPr>
              <a:t>g</a:t>
            </a:r>
            <a:r>
              <a:rPr sz="2400" spc="-20" dirty="0">
                <a:cs typeface="Verdana"/>
              </a:rPr>
              <a:t>e</a:t>
            </a:r>
            <a:r>
              <a:rPr sz="2400" dirty="0">
                <a:cs typeface="Verdana"/>
              </a:rPr>
              <a:t>tt</a:t>
            </a:r>
            <a:r>
              <a:rPr sz="2400" spc="25" dirty="0">
                <a:cs typeface="Verdana"/>
              </a:rPr>
              <a:t>i</a:t>
            </a:r>
            <a:r>
              <a:rPr sz="2400" dirty="0">
                <a:cs typeface="Verdana"/>
              </a:rPr>
              <a:t>n</a:t>
            </a:r>
            <a:r>
              <a:rPr sz="2400" spc="-5" dirty="0">
                <a:cs typeface="Verdana"/>
              </a:rPr>
              <a:t>g</a:t>
            </a:r>
            <a:endParaRPr sz="2400" dirty="0"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867" y="2047748"/>
            <a:ext cx="5720715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1911350" algn="l"/>
                <a:tab pos="3224530" algn="l"/>
                <a:tab pos="3884929" algn="l"/>
                <a:tab pos="5107305" algn="l"/>
              </a:tabLst>
            </a:pPr>
            <a:r>
              <a:rPr sz="2400" spc="-10" dirty="0">
                <a:cs typeface="Verdana"/>
              </a:rPr>
              <a:t>permanent,	</a:t>
            </a:r>
            <a:r>
              <a:rPr sz="2400" dirty="0">
                <a:cs typeface="Verdana"/>
              </a:rPr>
              <a:t>danger	</a:t>
            </a:r>
            <a:r>
              <a:rPr sz="2400" spc="-10" dirty="0">
                <a:cs typeface="Verdana"/>
              </a:rPr>
              <a:t>of	stored	</a:t>
            </a:r>
            <a:r>
              <a:rPr sz="2400" spc="-5" dirty="0">
                <a:cs typeface="Verdana"/>
              </a:rPr>
              <a:t>data  </a:t>
            </a:r>
            <a:r>
              <a:rPr sz="2400" dirty="0">
                <a:cs typeface="Verdana"/>
              </a:rPr>
              <a:t>inadvertently </a:t>
            </a:r>
            <a:r>
              <a:rPr sz="2400" spc="-5" dirty="0">
                <a:cs typeface="Verdana"/>
              </a:rPr>
              <a:t>erased/overwritten </a:t>
            </a:r>
            <a:r>
              <a:rPr sz="2400" spc="10" dirty="0">
                <a:cs typeface="Verdana"/>
              </a:rPr>
              <a:t>is</a:t>
            </a:r>
            <a:r>
              <a:rPr sz="2400" spc="-105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removed</a:t>
            </a:r>
            <a:endParaRPr sz="2400" dirty="0"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667" y="2809748"/>
            <a:ext cx="746379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8255" indent="-457200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5" dirty="0">
                <a:cs typeface="Verdana"/>
              </a:rPr>
              <a:t>Due to </a:t>
            </a:r>
            <a:r>
              <a:rPr sz="2400" dirty="0">
                <a:cs typeface="Verdana"/>
              </a:rPr>
              <a:t>their </a:t>
            </a:r>
            <a:r>
              <a:rPr sz="2400" spc="-10" dirty="0">
                <a:cs typeface="Verdana"/>
              </a:rPr>
              <a:t>compact </a:t>
            </a:r>
            <a:r>
              <a:rPr sz="2400" dirty="0">
                <a:cs typeface="Verdana"/>
              </a:rPr>
              <a:t>size </a:t>
            </a:r>
            <a:r>
              <a:rPr sz="2400" spc="-5" dirty="0">
                <a:cs typeface="Verdana"/>
              </a:rPr>
              <a:t>and </a:t>
            </a:r>
            <a:r>
              <a:rPr sz="2400" spc="5" dirty="0">
                <a:cs typeface="Verdana"/>
              </a:rPr>
              <a:t>light </a:t>
            </a:r>
            <a:r>
              <a:rPr sz="2400" spc="-5" dirty="0">
                <a:cs typeface="Verdana"/>
              </a:rPr>
              <a:t>weight, optical  </a:t>
            </a:r>
            <a:r>
              <a:rPr sz="2400" dirty="0">
                <a:cs typeface="Verdana"/>
              </a:rPr>
              <a:t>disks </a:t>
            </a:r>
            <a:r>
              <a:rPr sz="2400" spc="-10" dirty="0">
                <a:cs typeface="Verdana"/>
              </a:rPr>
              <a:t>are </a:t>
            </a:r>
            <a:r>
              <a:rPr sz="2400" spc="-5" dirty="0">
                <a:cs typeface="Verdana"/>
              </a:rPr>
              <a:t>easy </a:t>
            </a:r>
            <a:r>
              <a:rPr sz="2400" spc="10" dirty="0">
                <a:cs typeface="Verdana"/>
              </a:rPr>
              <a:t>to </a:t>
            </a:r>
            <a:r>
              <a:rPr sz="2400" dirty="0">
                <a:cs typeface="Verdana"/>
              </a:rPr>
              <a:t>handle, </a:t>
            </a:r>
            <a:r>
              <a:rPr sz="2400" spc="-10" dirty="0">
                <a:cs typeface="Verdana"/>
              </a:rPr>
              <a:t>store, </a:t>
            </a:r>
            <a:r>
              <a:rPr sz="2400" spc="-5" dirty="0">
                <a:cs typeface="Verdana"/>
              </a:rPr>
              <a:t>and port </a:t>
            </a:r>
            <a:r>
              <a:rPr sz="2400" spc="-10" dirty="0">
                <a:cs typeface="Verdana"/>
              </a:rPr>
              <a:t>from </a:t>
            </a:r>
            <a:r>
              <a:rPr sz="2400" spc="-5" dirty="0">
                <a:cs typeface="Verdana"/>
              </a:rPr>
              <a:t>one  </a:t>
            </a:r>
            <a:r>
              <a:rPr sz="2400" dirty="0">
                <a:cs typeface="Verdana"/>
              </a:rPr>
              <a:t>place </a:t>
            </a:r>
            <a:r>
              <a:rPr sz="2400" spc="-5" dirty="0">
                <a:cs typeface="Verdana"/>
              </a:rPr>
              <a:t>to</a:t>
            </a:r>
            <a:r>
              <a:rPr sz="2400" spc="-50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another</a:t>
            </a:r>
            <a:endParaRPr sz="2400" dirty="0"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64154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Advantages </a:t>
            </a:r>
            <a:r>
              <a:rPr sz="3200" dirty="0"/>
              <a:t>of Optical</a:t>
            </a:r>
            <a:r>
              <a:rPr sz="3200" spc="50" dirty="0"/>
              <a:t> </a:t>
            </a:r>
            <a:r>
              <a:rPr sz="320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78941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10716" y="1755139"/>
            <a:ext cx="7402195" cy="2535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20" dirty="0">
                <a:cs typeface="Verdana"/>
              </a:rPr>
              <a:t>It </a:t>
            </a:r>
            <a:r>
              <a:rPr sz="2400" spc="10" dirty="0">
                <a:cs typeface="Verdana"/>
              </a:rPr>
              <a:t>is </a:t>
            </a:r>
            <a:r>
              <a:rPr sz="2400" dirty="0">
                <a:cs typeface="Verdana"/>
              </a:rPr>
              <a:t>largely </a:t>
            </a:r>
            <a:r>
              <a:rPr sz="2400" spc="-5" dirty="0">
                <a:cs typeface="Verdana"/>
              </a:rPr>
              <a:t>read-only (permanent) storage </a:t>
            </a:r>
            <a:r>
              <a:rPr sz="2400" dirty="0">
                <a:cs typeface="Verdana"/>
              </a:rPr>
              <a:t>medium.  </a:t>
            </a:r>
            <a:r>
              <a:rPr sz="2400" spc="-5" dirty="0">
                <a:cs typeface="Verdana"/>
              </a:rPr>
              <a:t>Data </a:t>
            </a:r>
            <a:r>
              <a:rPr sz="2400" spc="-10" dirty="0">
                <a:cs typeface="Verdana"/>
              </a:rPr>
              <a:t>once recorded, </a:t>
            </a:r>
            <a:r>
              <a:rPr sz="2400" spc="-5" dirty="0">
                <a:cs typeface="Verdana"/>
              </a:rPr>
              <a:t>cannot be </a:t>
            </a:r>
            <a:r>
              <a:rPr sz="2400" spc="-10" dirty="0">
                <a:cs typeface="Verdana"/>
              </a:rPr>
              <a:t>erased </a:t>
            </a:r>
            <a:r>
              <a:rPr sz="2400" spc="-5" dirty="0">
                <a:cs typeface="Verdana"/>
              </a:rPr>
              <a:t>and </a:t>
            </a:r>
            <a:r>
              <a:rPr sz="2400" spc="-10" dirty="0">
                <a:cs typeface="Verdana"/>
              </a:rPr>
              <a:t>hence </a:t>
            </a:r>
            <a:r>
              <a:rPr sz="2400" spc="-5" dirty="0">
                <a:cs typeface="Verdana"/>
              </a:rPr>
              <a:t>the  </a:t>
            </a:r>
            <a:r>
              <a:rPr sz="2400" b="1" spc="-10" dirty="0">
                <a:cs typeface="Verdana"/>
              </a:rPr>
              <a:t>optical </a:t>
            </a:r>
            <a:r>
              <a:rPr sz="2400" b="1" dirty="0">
                <a:cs typeface="Verdana"/>
              </a:rPr>
              <a:t>disks </a:t>
            </a:r>
            <a:r>
              <a:rPr sz="2400" b="1" spc="-5" dirty="0">
                <a:cs typeface="Verdana"/>
              </a:rPr>
              <a:t>cannot be </a:t>
            </a:r>
            <a:r>
              <a:rPr sz="2400" b="1" spc="-15" dirty="0">
                <a:cs typeface="Verdana"/>
              </a:rPr>
              <a:t>reused</a:t>
            </a:r>
            <a:endParaRPr sz="2400" b="1" dirty="0">
              <a:cs typeface="Verdana"/>
            </a:endParaRPr>
          </a:p>
          <a:p>
            <a:pPr marL="469900" marR="12065" indent="-457200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469900" algn="l"/>
              </a:tabLst>
            </a:pPr>
            <a:r>
              <a:rPr sz="2400" spc="-5" dirty="0">
                <a:cs typeface="Verdana"/>
              </a:rPr>
              <a:t>The data </a:t>
            </a:r>
            <a:r>
              <a:rPr sz="2400" b="1" spc="-15" dirty="0">
                <a:cs typeface="Verdana"/>
              </a:rPr>
              <a:t>access </a:t>
            </a:r>
            <a:r>
              <a:rPr sz="2400" b="1" spc="-5" dirty="0">
                <a:cs typeface="Verdana"/>
              </a:rPr>
              <a:t>speed for optical disks </a:t>
            </a:r>
            <a:r>
              <a:rPr sz="2400" b="1" spc="10" dirty="0">
                <a:cs typeface="Verdana"/>
              </a:rPr>
              <a:t>is </a:t>
            </a:r>
            <a:r>
              <a:rPr sz="2400" b="1" spc="-10" dirty="0">
                <a:cs typeface="Verdana"/>
              </a:rPr>
              <a:t>slower </a:t>
            </a:r>
            <a:r>
              <a:rPr sz="2400" spc="-5" dirty="0">
                <a:cs typeface="Verdana"/>
              </a:rPr>
              <a:t>than  magnetic</a:t>
            </a:r>
            <a:r>
              <a:rPr sz="2400" spc="-20" dirty="0">
                <a:cs typeface="Verdana"/>
              </a:rPr>
              <a:t> </a:t>
            </a:r>
            <a:r>
              <a:rPr sz="2400" dirty="0">
                <a:cs typeface="Verdana"/>
              </a:rPr>
              <a:t>disks</a:t>
            </a: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5" dirty="0">
                <a:cs typeface="Verdana"/>
              </a:rPr>
              <a:t>Optical disks </a:t>
            </a:r>
            <a:r>
              <a:rPr sz="2400" b="1" spc="-5" dirty="0">
                <a:cs typeface="Verdana"/>
              </a:rPr>
              <a:t>require a </a:t>
            </a:r>
            <a:r>
              <a:rPr sz="2400" b="1" dirty="0">
                <a:cs typeface="Verdana"/>
              </a:rPr>
              <a:t>complicated </a:t>
            </a:r>
            <a:r>
              <a:rPr sz="2400" b="1" spc="-5" dirty="0">
                <a:cs typeface="Verdana"/>
              </a:rPr>
              <a:t>drive</a:t>
            </a:r>
            <a:r>
              <a:rPr sz="2400" b="1" spc="-3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mechanism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62992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Limitations </a:t>
            </a:r>
            <a:r>
              <a:rPr sz="3200" dirty="0"/>
              <a:t>of Optical</a:t>
            </a:r>
            <a:r>
              <a:rPr sz="3200" spc="15" dirty="0"/>
              <a:t> </a:t>
            </a:r>
            <a:r>
              <a:rPr sz="3200" dirty="0"/>
              <a:t>Disks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8720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4495801" y="2220466"/>
            <a:ext cx="4547362" cy="474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tabLst>
                <a:tab pos="357505" algn="l"/>
              </a:tabLst>
            </a:pPr>
            <a:r>
              <a:rPr lang="en-US" sz="2800" b="1" dirty="0">
                <a:cs typeface="Verdana"/>
              </a:rPr>
              <a:t>Tracks</a:t>
            </a:r>
          </a:p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400" dirty="0">
                <a:cs typeface="Verdana"/>
              </a:rPr>
              <a:t>A </a:t>
            </a:r>
            <a:r>
              <a:rPr sz="2400" spc="-5" dirty="0">
                <a:cs typeface="Verdana"/>
              </a:rPr>
              <a:t>disk’s surface </a:t>
            </a:r>
            <a:r>
              <a:rPr sz="2400" dirty="0">
                <a:cs typeface="Verdana"/>
              </a:rPr>
              <a:t>is divided into  a </a:t>
            </a:r>
            <a:r>
              <a:rPr sz="2400" spc="-5" dirty="0">
                <a:cs typeface="Verdana"/>
              </a:rPr>
              <a:t>number </a:t>
            </a:r>
            <a:r>
              <a:rPr sz="2400" spc="5" dirty="0">
                <a:cs typeface="Verdana"/>
              </a:rPr>
              <a:t>of </a:t>
            </a:r>
            <a:r>
              <a:rPr sz="2400" dirty="0">
                <a:cs typeface="Verdana"/>
              </a:rPr>
              <a:t>invisible  concentric circles called</a:t>
            </a:r>
            <a:r>
              <a:rPr sz="2400" spc="-3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tracks</a:t>
            </a:r>
            <a:r>
              <a:rPr lang="en-US" sz="2400" spc="-10" dirty="0">
                <a:cs typeface="Verdana"/>
              </a:rPr>
              <a:t>.</a:t>
            </a:r>
          </a:p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lang="en-GB" sz="2400" spc="-5" dirty="0">
                <a:cs typeface="Verdana"/>
              </a:rPr>
              <a:t>T</a:t>
            </a:r>
            <a:r>
              <a:rPr lang="en-GB" sz="2400" spc="-15" dirty="0">
                <a:cs typeface="Verdana"/>
              </a:rPr>
              <a:t>h</a:t>
            </a:r>
            <a:r>
              <a:rPr lang="en-GB" sz="2400" dirty="0">
                <a:cs typeface="Verdana"/>
              </a:rPr>
              <a:t>e	</a:t>
            </a:r>
            <a:r>
              <a:rPr lang="en-GB" sz="2400" spc="5" dirty="0">
                <a:cs typeface="Verdana"/>
              </a:rPr>
              <a:t>t</a:t>
            </a:r>
            <a:r>
              <a:rPr lang="en-GB" sz="2400" dirty="0">
                <a:cs typeface="Verdana"/>
              </a:rPr>
              <a:t>rac</a:t>
            </a:r>
            <a:r>
              <a:rPr lang="en-GB" sz="2400" spc="-10" dirty="0">
                <a:cs typeface="Verdana"/>
              </a:rPr>
              <a:t>k</a:t>
            </a:r>
            <a:r>
              <a:rPr lang="en-GB" sz="2400" dirty="0">
                <a:cs typeface="Verdana"/>
              </a:rPr>
              <a:t>s are </a:t>
            </a:r>
            <a:r>
              <a:rPr lang="en-GB" sz="2400" spc="-15" dirty="0">
                <a:cs typeface="Verdana"/>
              </a:rPr>
              <a:t>nu</a:t>
            </a:r>
            <a:r>
              <a:rPr lang="en-GB" sz="2400" dirty="0">
                <a:cs typeface="Verdana"/>
              </a:rPr>
              <a:t>m</a:t>
            </a:r>
            <a:r>
              <a:rPr lang="en-GB" sz="2400" spc="30" dirty="0">
                <a:cs typeface="Verdana"/>
              </a:rPr>
              <a:t>b</a:t>
            </a:r>
            <a:r>
              <a:rPr lang="en-GB" sz="2400" spc="5" dirty="0">
                <a:cs typeface="Verdana"/>
              </a:rPr>
              <a:t>e</a:t>
            </a:r>
            <a:r>
              <a:rPr lang="en-GB" sz="2400" dirty="0">
                <a:cs typeface="Verdana"/>
              </a:rPr>
              <a:t>r</a:t>
            </a:r>
            <a:r>
              <a:rPr lang="en-GB" sz="2400" spc="5" dirty="0">
                <a:cs typeface="Verdana"/>
              </a:rPr>
              <a:t>e</a:t>
            </a:r>
            <a:r>
              <a:rPr lang="en-GB" sz="2400" dirty="0">
                <a:cs typeface="Verdana"/>
              </a:rPr>
              <a:t>d c</a:t>
            </a:r>
            <a:r>
              <a:rPr lang="en-GB" sz="2400" spc="10" dirty="0">
                <a:cs typeface="Verdana"/>
              </a:rPr>
              <a:t>o</a:t>
            </a:r>
            <a:r>
              <a:rPr lang="en-GB" sz="2400" spc="-15" dirty="0">
                <a:cs typeface="Verdana"/>
              </a:rPr>
              <a:t>n</a:t>
            </a:r>
            <a:r>
              <a:rPr lang="en-GB" sz="2400" dirty="0">
                <a:cs typeface="Verdana"/>
              </a:rPr>
              <a:t>s</a:t>
            </a:r>
            <a:r>
              <a:rPr lang="en-GB" sz="2400" spc="5" dirty="0">
                <a:cs typeface="Verdana"/>
              </a:rPr>
              <a:t>e</a:t>
            </a:r>
            <a:r>
              <a:rPr lang="en-GB" sz="2400" dirty="0">
                <a:cs typeface="Verdana"/>
              </a:rPr>
              <a:t>c</a:t>
            </a:r>
            <a:r>
              <a:rPr lang="en-GB" sz="2400" spc="-15" dirty="0">
                <a:cs typeface="Verdana"/>
              </a:rPr>
              <a:t>u</a:t>
            </a:r>
            <a:r>
              <a:rPr lang="en-GB" sz="2400" spc="5" dirty="0">
                <a:cs typeface="Verdana"/>
              </a:rPr>
              <a:t>ti</a:t>
            </a:r>
            <a:r>
              <a:rPr lang="en-GB" sz="2400" spc="-10" dirty="0">
                <a:cs typeface="Verdana"/>
              </a:rPr>
              <a:t>v</a:t>
            </a:r>
            <a:r>
              <a:rPr lang="en-GB" sz="2400" dirty="0">
                <a:cs typeface="Verdana"/>
              </a:rPr>
              <a:t>ely </a:t>
            </a:r>
            <a:r>
              <a:rPr lang="en-GB" sz="2400" spc="-10" dirty="0">
                <a:cs typeface="Verdana"/>
              </a:rPr>
              <a:t>f</a:t>
            </a:r>
            <a:r>
              <a:rPr lang="en-GB" sz="2400" dirty="0">
                <a:cs typeface="Verdana"/>
              </a:rPr>
              <a:t>r</a:t>
            </a:r>
            <a:r>
              <a:rPr lang="en-GB" sz="2400" spc="10" dirty="0">
                <a:cs typeface="Verdana"/>
              </a:rPr>
              <a:t>o</a:t>
            </a:r>
            <a:r>
              <a:rPr lang="en-GB" sz="2400" dirty="0">
                <a:cs typeface="Verdana"/>
              </a:rPr>
              <a:t>m </a:t>
            </a:r>
            <a:r>
              <a:rPr lang="en-GB" sz="2400" spc="10" dirty="0">
                <a:cs typeface="Verdana"/>
              </a:rPr>
              <a:t>o</a:t>
            </a:r>
            <a:r>
              <a:rPr lang="en-GB" sz="2400" spc="-15" dirty="0">
                <a:cs typeface="Verdana"/>
              </a:rPr>
              <a:t>u</a:t>
            </a:r>
            <a:r>
              <a:rPr lang="en-GB" sz="2400" spc="5" dirty="0">
                <a:cs typeface="Verdana"/>
              </a:rPr>
              <a:t>t</a:t>
            </a:r>
            <a:r>
              <a:rPr lang="en-GB" sz="2400" spc="-20" dirty="0">
                <a:cs typeface="Verdana"/>
              </a:rPr>
              <a:t>e</a:t>
            </a:r>
            <a:r>
              <a:rPr lang="en-GB" sz="2400" spc="-25" dirty="0">
                <a:cs typeface="Verdana"/>
              </a:rPr>
              <a:t>r</a:t>
            </a:r>
            <a:r>
              <a:rPr lang="en-GB" sz="2400" dirty="0">
                <a:cs typeface="Verdana"/>
              </a:rPr>
              <a:t>m</a:t>
            </a:r>
            <a:r>
              <a:rPr lang="en-GB" sz="2400" spc="10" dirty="0">
                <a:cs typeface="Verdana"/>
              </a:rPr>
              <a:t>o</a:t>
            </a:r>
            <a:r>
              <a:rPr lang="en-GB" sz="2400" dirty="0">
                <a:cs typeface="Verdana"/>
              </a:rPr>
              <a:t>s</a:t>
            </a:r>
            <a:r>
              <a:rPr lang="en-GB" sz="2400" spc="-5" dirty="0">
                <a:cs typeface="Verdana"/>
              </a:rPr>
              <a:t>t </a:t>
            </a:r>
            <a:r>
              <a:rPr lang="en-US" sz="2400" spc="10" dirty="0">
                <a:cs typeface="Verdana"/>
              </a:rPr>
              <a:t>t</a:t>
            </a:r>
            <a:r>
              <a:rPr lang="en-US" sz="2400" spc="-5" dirty="0">
                <a:cs typeface="Verdana"/>
              </a:rPr>
              <a:t>o </a:t>
            </a:r>
            <a:r>
              <a:rPr lang="en-US" sz="2400" spc="5" dirty="0">
                <a:cs typeface="Verdana"/>
              </a:rPr>
              <a:t>i</a:t>
            </a:r>
            <a:r>
              <a:rPr lang="en-US" sz="2400" spc="-15" dirty="0">
                <a:cs typeface="Verdana"/>
              </a:rPr>
              <a:t>nn</a:t>
            </a:r>
            <a:r>
              <a:rPr lang="en-US" sz="2400" spc="5" dirty="0">
                <a:cs typeface="Verdana"/>
              </a:rPr>
              <a:t>e</a:t>
            </a:r>
            <a:r>
              <a:rPr lang="en-US" sz="2400" dirty="0">
                <a:cs typeface="Verdana"/>
              </a:rPr>
              <a:t>rm</a:t>
            </a:r>
            <a:r>
              <a:rPr lang="en-US" sz="2400" spc="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s</a:t>
            </a:r>
            <a:r>
              <a:rPr lang="en-US" sz="2400" spc="-5" dirty="0">
                <a:cs typeface="Verdana"/>
              </a:rPr>
              <a:t>t</a:t>
            </a:r>
            <a:r>
              <a:rPr lang="en-US" sz="2400" dirty="0">
                <a:cs typeface="Verdana"/>
              </a:rPr>
              <a:t>	s</a:t>
            </a:r>
            <a:r>
              <a:rPr lang="en-US" sz="2400" spc="-20" dirty="0">
                <a:cs typeface="Verdana"/>
              </a:rPr>
              <a:t>t</a:t>
            </a:r>
            <a:r>
              <a:rPr lang="en-US" sz="2400" dirty="0">
                <a:cs typeface="Verdana"/>
              </a:rPr>
              <a:t>ar</a:t>
            </a:r>
            <a:r>
              <a:rPr lang="en-US" sz="2400" spc="5" dirty="0">
                <a:cs typeface="Verdana"/>
              </a:rPr>
              <a:t>ti</a:t>
            </a:r>
            <a:r>
              <a:rPr lang="en-US" sz="2400" spc="-15" dirty="0">
                <a:cs typeface="Verdana"/>
              </a:rPr>
              <a:t>n</a:t>
            </a:r>
            <a:r>
              <a:rPr lang="en-US" sz="2400" dirty="0">
                <a:cs typeface="Verdana"/>
              </a:rPr>
              <a:t>g </a:t>
            </a:r>
            <a:r>
              <a:rPr lang="en-US" sz="2400" spc="-10" dirty="0">
                <a:cs typeface="Verdana"/>
              </a:rPr>
              <a:t>f</a:t>
            </a:r>
            <a:r>
              <a:rPr lang="en-US" sz="2400" dirty="0">
                <a:cs typeface="Verdana"/>
              </a:rPr>
              <a:t>r</a:t>
            </a:r>
            <a:r>
              <a:rPr lang="en-US" sz="2400" spc="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m  </a:t>
            </a:r>
            <a:r>
              <a:rPr lang="en-US" sz="2400" spc="-5" dirty="0">
                <a:cs typeface="Verdana"/>
              </a:rPr>
              <a:t>zero</a:t>
            </a:r>
            <a:endParaRPr lang="en-US" sz="2400" dirty="0">
              <a:cs typeface="Verdana"/>
            </a:endParaRPr>
          </a:p>
          <a:p>
            <a:pPr marL="356870" marR="6350" indent="-344170">
              <a:lnSpc>
                <a:spcPct val="101099"/>
              </a:lnSpc>
              <a:spcBef>
                <a:spcPts val="148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963930" algn="l"/>
                <a:tab pos="2039620" algn="l"/>
                <a:tab pos="2441575" algn="l"/>
                <a:tab pos="3326129" algn="l"/>
                <a:tab pos="3792220" algn="l"/>
              </a:tabLst>
            </a:pPr>
            <a:r>
              <a:rPr lang="en-US" sz="2400" spc="-5" dirty="0">
                <a:cs typeface="Verdana"/>
              </a:rPr>
              <a:t>T</a:t>
            </a:r>
            <a:r>
              <a:rPr lang="en-US" sz="2400" spc="-1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e	</a:t>
            </a:r>
            <a:r>
              <a:rPr lang="en-US" sz="2400" spc="10" dirty="0">
                <a:cs typeface="Verdana"/>
              </a:rPr>
              <a:t>n</a:t>
            </a:r>
            <a:r>
              <a:rPr lang="en-US" sz="2400" spc="-15" dirty="0">
                <a:cs typeface="Verdana"/>
              </a:rPr>
              <a:t>u</a:t>
            </a:r>
            <a:r>
              <a:rPr lang="en-US" sz="2400" dirty="0">
                <a:cs typeface="Verdana"/>
              </a:rPr>
              <a:t>m</a:t>
            </a:r>
            <a:r>
              <a:rPr lang="en-US" sz="2400" spc="5" dirty="0">
                <a:cs typeface="Verdana"/>
              </a:rPr>
              <a:t>be</a:t>
            </a:r>
            <a:r>
              <a:rPr lang="en-US" sz="2400" dirty="0">
                <a:cs typeface="Verdana"/>
              </a:rPr>
              <a:t>r	</a:t>
            </a:r>
            <a:r>
              <a:rPr lang="en-US" sz="2400" spc="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f	</a:t>
            </a:r>
            <a:r>
              <a:rPr lang="en-US" sz="2400" spc="5" dirty="0">
                <a:cs typeface="Verdana"/>
              </a:rPr>
              <a:t>t</a:t>
            </a:r>
            <a:r>
              <a:rPr lang="en-US" sz="2400" dirty="0">
                <a:cs typeface="Verdana"/>
              </a:rPr>
              <a:t>rac</a:t>
            </a:r>
            <a:r>
              <a:rPr lang="en-US" sz="2400" spc="-10" dirty="0">
                <a:cs typeface="Verdana"/>
              </a:rPr>
              <a:t>k</a:t>
            </a:r>
            <a:r>
              <a:rPr lang="en-US" sz="2400" dirty="0">
                <a:cs typeface="Verdana"/>
              </a:rPr>
              <a:t>s	</a:t>
            </a:r>
            <a:r>
              <a:rPr lang="en-US" sz="2400" spc="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n	a  disk</a:t>
            </a:r>
            <a:r>
              <a:rPr lang="en-US" sz="2400" spc="30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may</a:t>
            </a:r>
            <a:r>
              <a:rPr lang="en-US" sz="2400" spc="30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be</a:t>
            </a:r>
            <a:r>
              <a:rPr lang="en-US" sz="2400" spc="3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as</a:t>
            </a:r>
            <a:r>
              <a:rPr lang="en-US" sz="2400" spc="310" dirty="0">
                <a:cs typeface="Verdana"/>
              </a:rPr>
              <a:t> </a:t>
            </a:r>
            <a:r>
              <a:rPr lang="en-US" sz="2400" spc="-5" dirty="0">
                <a:cs typeface="Verdana"/>
              </a:rPr>
              <a:t>few</a:t>
            </a:r>
            <a:r>
              <a:rPr lang="en-US" sz="2400" spc="30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as</a:t>
            </a:r>
            <a:r>
              <a:rPr lang="en-US" sz="2400" spc="290" dirty="0">
                <a:cs typeface="Verdana"/>
              </a:rPr>
              <a:t> </a:t>
            </a:r>
            <a:r>
              <a:rPr lang="en-US" sz="2400" spc="15" dirty="0">
                <a:cs typeface="Verdana"/>
              </a:rPr>
              <a:t>40</a:t>
            </a:r>
            <a:r>
              <a:rPr lang="en-US" sz="2400" spc="300" dirty="0">
                <a:cs typeface="Verdana"/>
              </a:rPr>
              <a:t> </a:t>
            </a:r>
            <a:r>
              <a:rPr lang="en-US" sz="2400" spc="5" dirty="0">
                <a:cs typeface="Verdana"/>
              </a:rPr>
              <a:t>on </a:t>
            </a:r>
            <a:r>
              <a:rPr lang="en-US" sz="2400" dirty="0">
                <a:cs typeface="Verdana"/>
              </a:rPr>
              <a:t>small, low-capacity </a:t>
            </a:r>
            <a:r>
              <a:rPr lang="en-US" sz="2400" spc="-5" dirty="0">
                <a:cs typeface="Verdana"/>
              </a:rPr>
              <a:t>disks, </a:t>
            </a:r>
            <a:r>
              <a:rPr lang="en-US" sz="2400" spc="5" dirty="0">
                <a:cs typeface="Verdana"/>
              </a:rPr>
              <a:t>to  </a:t>
            </a:r>
            <a:r>
              <a:rPr lang="en-US" sz="2400" spc="-5" dirty="0">
                <a:cs typeface="Verdana"/>
              </a:rPr>
              <a:t>several thousand </a:t>
            </a:r>
            <a:r>
              <a:rPr lang="en-US" sz="2400" spc="5" dirty="0">
                <a:cs typeface="Verdana"/>
              </a:rPr>
              <a:t>on </a:t>
            </a:r>
            <a:r>
              <a:rPr lang="en-US" sz="2400" dirty="0">
                <a:cs typeface="Verdana"/>
              </a:rPr>
              <a:t>large,  high-capacity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spc="-5" dirty="0">
                <a:cs typeface="Verdana"/>
              </a:rPr>
              <a:t>disks</a:t>
            </a:r>
            <a:endParaRPr sz="2400" dirty="0"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74623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5" dirty="0"/>
              <a:t>Magnetic Disk </a:t>
            </a:r>
            <a:r>
              <a:rPr sz="4400" b="1" dirty="0"/>
              <a:t>– Storage Organization  Illustrates the Concept of</a:t>
            </a:r>
            <a:r>
              <a:rPr sz="4400" b="1" spc="-25" dirty="0"/>
              <a:t> </a:t>
            </a:r>
            <a:r>
              <a:rPr sz="4400" b="1" dirty="0"/>
              <a:t>Tracks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346450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1" y="1742948"/>
            <a:ext cx="8196070" cy="51385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Flash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Drive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(Pen</a:t>
            </a:r>
            <a:r>
              <a:rPr sz="2000" b="1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Drive)</a:t>
            </a:r>
            <a:endParaRPr sz="2000" dirty="0">
              <a:latin typeface="Verdana"/>
              <a:cs typeface="Verdana"/>
            </a:endParaRPr>
          </a:p>
          <a:p>
            <a:pPr marL="814069" marR="7620" indent="-344805" algn="just">
              <a:lnSpc>
                <a:spcPct val="99500"/>
              </a:lnSpc>
              <a:spcBef>
                <a:spcPts val="1689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Relatively </a:t>
            </a:r>
            <a:r>
              <a:rPr sz="2400" spc="-10" dirty="0">
                <a:cs typeface="Verdana"/>
              </a:rPr>
              <a:t>new secondary </a:t>
            </a:r>
            <a:r>
              <a:rPr sz="2400" spc="-5" dirty="0">
                <a:cs typeface="Verdana"/>
              </a:rPr>
              <a:t>storage </a:t>
            </a:r>
            <a:r>
              <a:rPr sz="2400" dirty="0">
                <a:cs typeface="Verdana"/>
              </a:rPr>
              <a:t>device based </a:t>
            </a:r>
            <a:r>
              <a:rPr sz="2400" spc="-10" dirty="0">
                <a:cs typeface="Verdana"/>
              </a:rPr>
              <a:t>on  </a:t>
            </a:r>
            <a:r>
              <a:rPr sz="2400" spc="-5" dirty="0">
                <a:cs typeface="Verdana"/>
              </a:rPr>
              <a:t>flash </a:t>
            </a:r>
            <a:r>
              <a:rPr sz="2400" spc="-10" dirty="0">
                <a:cs typeface="Verdana"/>
              </a:rPr>
              <a:t>memory, </a:t>
            </a:r>
            <a:r>
              <a:rPr sz="2400" dirty="0">
                <a:cs typeface="Verdana"/>
              </a:rPr>
              <a:t>enabling </a:t>
            </a:r>
            <a:r>
              <a:rPr sz="2400" spc="-15" dirty="0">
                <a:cs typeface="Verdana"/>
              </a:rPr>
              <a:t>easy </a:t>
            </a:r>
            <a:r>
              <a:rPr sz="2400" spc="-5" dirty="0">
                <a:cs typeface="Verdana"/>
              </a:rPr>
              <a:t>transport </a:t>
            </a:r>
            <a:r>
              <a:rPr sz="2400" spc="-10" dirty="0">
                <a:cs typeface="Verdana"/>
              </a:rPr>
              <a:t>of </a:t>
            </a:r>
            <a:r>
              <a:rPr sz="2400" spc="-5" dirty="0">
                <a:cs typeface="Verdana"/>
              </a:rPr>
              <a:t>data </a:t>
            </a:r>
            <a:r>
              <a:rPr sz="2400" spc="-15" dirty="0">
                <a:cs typeface="Verdana"/>
              </a:rPr>
              <a:t>from </a:t>
            </a:r>
            <a:r>
              <a:rPr sz="2400" spc="67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one computer </a:t>
            </a:r>
            <a:r>
              <a:rPr sz="2400" spc="10" dirty="0">
                <a:cs typeface="Verdana"/>
              </a:rPr>
              <a:t>to</a:t>
            </a:r>
            <a:r>
              <a:rPr sz="2400" spc="-6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another</a:t>
            </a:r>
            <a:endParaRPr sz="2400" dirty="0">
              <a:cs typeface="Verdana"/>
            </a:endParaRPr>
          </a:p>
          <a:p>
            <a:pPr marL="814069" marR="6350" indent="-344805" algn="just">
              <a:lnSpc>
                <a:spcPct val="100000"/>
              </a:lnSpc>
              <a:spcBef>
                <a:spcPts val="1420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10" dirty="0">
                <a:cs typeface="Verdana"/>
              </a:rPr>
              <a:t>Compact </a:t>
            </a:r>
            <a:r>
              <a:rPr sz="2400" dirty="0">
                <a:cs typeface="Verdana"/>
              </a:rPr>
              <a:t>device of </a:t>
            </a:r>
            <a:r>
              <a:rPr sz="2400" spc="5" dirty="0">
                <a:cs typeface="Verdana"/>
              </a:rPr>
              <a:t>the </a:t>
            </a:r>
            <a:r>
              <a:rPr sz="2400" dirty="0">
                <a:cs typeface="Verdana"/>
              </a:rPr>
              <a:t>size of </a:t>
            </a:r>
            <a:r>
              <a:rPr sz="2400" spc="-5" dirty="0">
                <a:cs typeface="Verdana"/>
              </a:rPr>
              <a:t>a </a:t>
            </a:r>
            <a:r>
              <a:rPr sz="2400" dirty="0">
                <a:cs typeface="Verdana"/>
              </a:rPr>
              <a:t>pen, </a:t>
            </a:r>
            <a:r>
              <a:rPr sz="2400" spc="-10" dirty="0">
                <a:cs typeface="Verdana"/>
              </a:rPr>
              <a:t>comes </a:t>
            </a:r>
            <a:r>
              <a:rPr sz="2400" spc="10" dirty="0">
                <a:cs typeface="Verdana"/>
              </a:rPr>
              <a:t>in  </a:t>
            </a:r>
            <a:r>
              <a:rPr sz="2400" spc="-5" dirty="0">
                <a:cs typeface="Verdana"/>
              </a:rPr>
              <a:t>various </a:t>
            </a:r>
            <a:r>
              <a:rPr sz="2400" spc="-10" dirty="0">
                <a:cs typeface="Verdana"/>
              </a:rPr>
              <a:t>shapes </a:t>
            </a:r>
            <a:r>
              <a:rPr sz="2400" spc="-5" dirty="0">
                <a:cs typeface="Verdana"/>
              </a:rPr>
              <a:t>and </a:t>
            </a:r>
            <a:r>
              <a:rPr sz="2400" dirty="0">
                <a:cs typeface="Verdana"/>
              </a:rPr>
              <a:t>stylish </a:t>
            </a:r>
            <a:r>
              <a:rPr sz="2400" spc="-5" dirty="0">
                <a:cs typeface="Verdana"/>
              </a:rPr>
              <a:t>designs </a:t>
            </a:r>
            <a:r>
              <a:rPr sz="2400" spc="-10" dirty="0">
                <a:cs typeface="Verdana"/>
              </a:rPr>
              <a:t>and </a:t>
            </a:r>
            <a:r>
              <a:rPr sz="2400" spc="-5" dirty="0">
                <a:cs typeface="Verdana"/>
              </a:rPr>
              <a:t>may have  different </a:t>
            </a:r>
            <a:r>
              <a:rPr sz="2400" spc="-10" dirty="0">
                <a:cs typeface="Verdana"/>
              </a:rPr>
              <a:t>added</a:t>
            </a:r>
            <a:r>
              <a:rPr sz="2400" spc="-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features</a:t>
            </a:r>
            <a:endParaRPr sz="2400" dirty="0">
              <a:cs typeface="Verdana"/>
            </a:endParaRPr>
          </a:p>
          <a:p>
            <a:pPr marL="814069" marR="5080" indent="-344805" algn="just">
              <a:lnSpc>
                <a:spcPct val="99500"/>
              </a:lnSpc>
              <a:spcBef>
                <a:spcPts val="142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Plug-and-play </a:t>
            </a:r>
            <a:r>
              <a:rPr sz="2400" spc="-5" dirty="0">
                <a:cs typeface="Verdana"/>
              </a:rPr>
              <a:t>device </a:t>
            </a:r>
            <a:r>
              <a:rPr sz="2400" spc="5" dirty="0">
                <a:cs typeface="Verdana"/>
              </a:rPr>
              <a:t>that </a:t>
            </a:r>
            <a:r>
              <a:rPr sz="2400" dirty="0">
                <a:cs typeface="Verdana"/>
              </a:rPr>
              <a:t>simply </a:t>
            </a:r>
            <a:r>
              <a:rPr sz="2400" spc="5" dirty="0">
                <a:cs typeface="Verdana"/>
              </a:rPr>
              <a:t>plugs into </a:t>
            </a:r>
            <a:r>
              <a:rPr sz="2400" spc="-5" dirty="0">
                <a:cs typeface="Verdana"/>
              </a:rPr>
              <a:t>a USB  </a:t>
            </a:r>
            <a:r>
              <a:rPr sz="2400" spc="-10" dirty="0">
                <a:cs typeface="Verdana"/>
              </a:rPr>
              <a:t>(Universal </a:t>
            </a:r>
            <a:r>
              <a:rPr sz="2400" spc="-5" dirty="0">
                <a:cs typeface="Verdana"/>
              </a:rPr>
              <a:t>Serial Bus) </a:t>
            </a:r>
            <a:r>
              <a:rPr sz="2400" spc="-15" dirty="0">
                <a:cs typeface="Verdana"/>
              </a:rPr>
              <a:t>port </a:t>
            </a:r>
            <a:r>
              <a:rPr sz="2400" spc="-10" dirty="0">
                <a:cs typeface="Verdana"/>
              </a:rPr>
              <a:t>of </a:t>
            </a:r>
            <a:r>
              <a:rPr sz="2400" spc="-5" dirty="0">
                <a:cs typeface="Verdana"/>
              </a:rPr>
              <a:t>a computer, treated as  removable</a:t>
            </a:r>
            <a:r>
              <a:rPr sz="2400" spc="-2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drive</a:t>
            </a:r>
            <a:endParaRPr sz="2400" dirty="0">
              <a:cs typeface="Verdana"/>
            </a:endParaRPr>
          </a:p>
          <a:p>
            <a:pPr marL="814069" marR="12700" indent="-344805" algn="just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dirty="0">
                <a:cs typeface="Verdana"/>
              </a:rPr>
              <a:t>Available </a:t>
            </a:r>
            <a:r>
              <a:rPr sz="2400" spc="-10" dirty="0">
                <a:cs typeface="Verdana"/>
              </a:rPr>
              <a:t>storage </a:t>
            </a:r>
            <a:r>
              <a:rPr sz="2400" spc="-5" dirty="0">
                <a:cs typeface="Verdana"/>
              </a:rPr>
              <a:t>capacities </a:t>
            </a:r>
            <a:r>
              <a:rPr sz="2400" spc="-10" dirty="0">
                <a:cs typeface="Verdana"/>
              </a:rPr>
              <a:t>are </a:t>
            </a:r>
            <a:r>
              <a:rPr sz="2400" dirty="0">
                <a:cs typeface="Verdana"/>
              </a:rPr>
              <a:t>8MB, 16MB, 64MB,  </a:t>
            </a:r>
            <a:r>
              <a:rPr sz="2400" spc="-5" dirty="0">
                <a:cs typeface="Verdana"/>
              </a:rPr>
              <a:t>128MB, </a:t>
            </a:r>
            <a:r>
              <a:rPr sz="2400" dirty="0">
                <a:cs typeface="Verdana"/>
              </a:rPr>
              <a:t>256MB, 512MB, </a:t>
            </a:r>
            <a:r>
              <a:rPr sz="2400" spc="-10" dirty="0">
                <a:cs typeface="Verdana"/>
              </a:rPr>
              <a:t>1GB, </a:t>
            </a:r>
            <a:r>
              <a:rPr sz="2400" spc="-5" dirty="0">
                <a:cs typeface="Verdana"/>
              </a:rPr>
              <a:t>2GB, 4GB, and</a:t>
            </a:r>
            <a:r>
              <a:rPr sz="2400" spc="-10" dirty="0">
                <a:cs typeface="Verdana"/>
              </a:rPr>
              <a:t> </a:t>
            </a:r>
            <a:r>
              <a:rPr sz="2400" spc="-5" dirty="0">
                <a:cs typeface="Verdana"/>
              </a:rPr>
              <a:t>8GB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675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Memory </a:t>
            </a:r>
            <a:r>
              <a:rPr sz="3200" spc="-10" dirty="0"/>
              <a:t>Storage</a:t>
            </a:r>
            <a:r>
              <a:rPr sz="3200" spc="40" dirty="0"/>
              <a:t> </a:t>
            </a:r>
            <a:r>
              <a:rPr sz="3200" spc="-10" dirty="0"/>
              <a:t>Devices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87012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2133600"/>
            <a:ext cx="7449820" cy="37510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cs typeface="Verdana"/>
              </a:rPr>
              <a:t>Memory </a:t>
            </a:r>
            <a:r>
              <a:rPr sz="2400" b="1" spc="-10" dirty="0">
                <a:cs typeface="Verdana"/>
              </a:rPr>
              <a:t>Card</a:t>
            </a:r>
            <a:r>
              <a:rPr sz="2400" b="1" spc="20" dirty="0">
                <a:cs typeface="Verdana"/>
              </a:rPr>
              <a:t> </a:t>
            </a:r>
            <a:r>
              <a:rPr sz="2400" b="1" dirty="0">
                <a:cs typeface="Verdana"/>
              </a:rPr>
              <a:t>(SD/MMC)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cs typeface="Verdana"/>
            </a:endParaRPr>
          </a:p>
          <a:p>
            <a:pPr marL="826135" indent="-34480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826135" algn="l"/>
                <a:tab pos="826769" algn="l"/>
              </a:tabLst>
            </a:pPr>
            <a:r>
              <a:rPr sz="2400" dirty="0">
                <a:cs typeface="Verdana"/>
              </a:rPr>
              <a:t>Similar </a:t>
            </a:r>
            <a:r>
              <a:rPr sz="2400" spc="-5" dirty="0">
                <a:cs typeface="Verdana"/>
              </a:rPr>
              <a:t>to </a:t>
            </a:r>
            <a:r>
              <a:rPr sz="2400" dirty="0">
                <a:cs typeface="Verdana"/>
              </a:rPr>
              <a:t>Flash </a:t>
            </a:r>
            <a:r>
              <a:rPr sz="2400" spc="-10" dirty="0">
                <a:cs typeface="Verdana"/>
              </a:rPr>
              <a:t>Drive </a:t>
            </a:r>
            <a:r>
              <a:rPr sz="2400" spc="-5" dirty="0">
                <a:cs typeface="Verdana"/>
              </a:rPr>
              <a:t>but in </a:t>
            </a:r>
            <a:r>
              <a:rPr sz="2400" spc="-15" dirty="0">
                <a:cs typeface="Verdana"/>
              </a:rPr>
              <a:t>card</a:t>
            </a:r>
            <a:r>
              <a:rPr sz="2400" spc="-5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shape</a:t>
            </a:r>
            <a:endParaRPr sz="2400" dirty="0">
              <a:cs typeface="Verdana"/>
            </a:endParaRPr>
          </a:p>
          <a:p>
            <a:pPr marL="826135" marR="5715" indent="-344805">
              <a:lnSpc>
                <a:spcPts val="2380"/>
              </a:lnSpc>
              <a:spcBef>
                <a:spcPts val="1515"/>
              </a:spcBef>
              <a:buClr>
                <a:srgbClr val="FF0000"/>
              </a:buClr>
              <a:buFont typeface="Wingdings"/>
              <a:buChar char=""/>
              <a:tabLst>
                <a:tab pos="826135" algn="l"/>
                <a:tab pos="826769" algn="l"/>
              </a:tabLst>
            </a:pPr>
            <a:r>
              <a:rPr sz="2400" dirty="0">
                <a:cs typeface="Verdana"/>
              </a:rPr>
              <a:t>Plug-and-play </a:t>
            </a:r>
            <a:r>
              <a:rPr sz="2400" spc="-5" dirty="0">
                <a:cs typeface="Verdana"/>
              </a:rPr>
              <a:t>device </a:t>
            </a:r>
            <a:r>
              <a:rPr sz="2400" spc="5" dirty="0">
                <a:cs typeface="Verdana"/>
              </a:rPr>
              <a:t>that simply </a:t>
            </a:r>
            <a:r>
              <a:rPr sz="2400" spc="-5" dirty="0">
                <a:cs typeface="Verdana"/>
              </a:rPr>
              <a:t>plugs </a:t>
            </a:r>
            <a:r>
              <a:rPr sz="2400" spc="5" dirty="0">
                <a:cs typeface="Verdana"/>
              </a:rPr>
              <a:t>into </a:t>
            </a:r>
            <a:r>
              <a:rPr sz="2400" spc="-5" dirty="0">
                <a:cs typeface="Verdana"/>
              </a:rPr>
              <a:t>a </a:t>
            </a:r>
            <a:r>
              <a:rPr sz="2400" spc="-10" dirty="0">
                <a:cs typeface="Verdana"/>
              </a:rPr>
              <a:t>port  of </a:t>
            </a:r>
            <a:r>
              <a:rPr sz="2400" spc="-5" dirty="0">
                <a:cs typeface="Verdana"/>
              </a:rPr>
              <a:t>a computer, </a:t>
            </a:r>
            <a:r>
              <a:rPr sz="2400" spc="-10" dirty="0">
                <a:cs typeface="Verdana"/>
              </a:rPr>
              <a:t>treated </a:t>
            </a:r>
            <a:r>
              <a:rPr sz="2400" spc="-5" dirty="0">
                <a:cs typeface="Verdana"/>
              </a:rPr>
              <a:t>as </a:t>
            </a:r>
            <a:r>
              <a:rPr sz="2400" dirty="0">
                <a:cs typeface="Verdana"/>
              </a:rPr>
              <a:t>removable</a:t>
            </a:r>
            <a:r>
              <a:rPr sz="2400" spc="-3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drive</a:t>
            </a:r>
            <a:endParaRPr sz="2400" dirty="0">
              <a:cs typeface="Verdana"/>
            </a:endParaRPr>
          </a:p>
          <a:p>
            <a:pPr marL="826135" marR="5080" indent="-344805">
              <a:lnSpc>
                <a:spcPct val="100000"/>
              </a:lnSpc>
              <a:spcBef>
                <a:spcPts val="1335"/>
              </a:spcBef>
              <a:buClr>
                <a:srgbClr val="FF0000"/>
              </a:buClr>
              <a:buFont typeface="Wingdings"/>
              <a:buChar char=""/>
              <a:tabLst>
                <a:tab pos="826135" algn="l"/>
                <a:tab pos="826769" algn="l"/>
                <a:tab pos="1807210" algn="l"/>
                <a:tab pos="2230755" algn="l"/>
                <a:tab pos="3650615" algn="l"/>
                <a:tab pos="4784725" algn="l"/>
                <a:tab pos="5422265" algn="l"/>
                <a:tab pos="6691630" algn="l"/>
              </a:tabLst>
            </a:pPr>
            <a:r>
              <a:rPr sz="2400" spc="-5" dirty="0">
                <a:cs typeface="Verdana"/>
              </a:rPr>
              <a:t>U</a:t>
            </a:r>
            <a:r>
              <a:rPr sz="2400" spc="-15" dirty="0">
                <a:cs typeface="Verdana"/>
              </a:rPr>
              <a:t>s</a:t>
            </a:r>
            <a:r>
              <a:rPr sz="2400" spc="-20" dirty="0">
                <a:cs typeface="Verdana"/>
              </a:rPr>
              <a:t>e</a:t>
            </a:r>
            <a:r>
              <a:rPr sz="2400" spc="-10" dirty="0">
                <a:cs typeface="Verdana"/>
              </a:rPr>
              <a:t>f</a:t>
            </a:r>
            <a:r>
              <a:rPr sz="2400" dirty="0">
                <a:cs typeface="Verdana"/>
              </a:rPr>
              <a:t>u</a:t>
            </a:r>
            <a:r>
              <a:rPr sz="2400" spc="-5" dirty="0">
                <a:cs typeface="Verdana"/>
              </a:rPr>
              <a:t>l</a:t>
            </a:r>
            <a:r>
              <a:rPr sz="2400" dirty="0">
                <a:cs typeface="Verdana"/>
              </a:rPr>
              <a:t>	i</a:t>
            </a:r>
            <a:r>
              <a:rPr sz="2400" spc="-10" dirty="0">
                <a:cs typeface="Verdana"/>
              </a:rPr>
              <a:t>n</a:t>
            </a:r>
            <a:r>
              <a:rPr sz="2400" dirty="0">
                <a:cs typeface="Verdana"/>
              </a:rPr>
              <a:t>	</a:t>
            </a:r>
            <a:r>
              <a:rPr sz="2400" spc="-20" dirty="0">
                <a:cs typeface="Verdana"/>
              </a:rPr>
              <a:t>e</a:t>
            </a:r>
            <a:r>
              <a:rPr sz="2400" spc="25" dirty="0">
                <a:cs typeface="Verdana"/>
              </a:rPr>
              <a:t>l</a:t>
            </a:r>
            <a:r>
              <a:rPr sz="2400" spc="-20" dirty="0">
                <a:cs typeface="Verdana"/>
              </a:rPr>
              <a:t>e</a:t>
            </a:r>
            <a:r>
              <a:rPr sz="2400" spc="-15" dirty="0">
                <a:cs typeface="Verdana"/>
              </a:rPr>
              <a:t>c</a:t>
            </a:r>
            <a:r>
              <a:rPr sz="2400" dirty="0">
                <a:cs typeface="Verdana"/>
              </a:rPr>
              <a:t>t</a:t>
            </a:r>
            <a:r>
              <a:rPr sz="2400" spc="-20" dirty="0">
                <a:cs typeface="Verdana"/>
              </a:rPr>
              <a:t>ro</a:t>
            </a:r>
            <a:r>
              <a:rPr sz="2400" dirty="0">
                <a:cs typeface="Verdana"/>
              </a:rPr>
              <a:t>n</a:t>
            </a:r>
            <a:r>
              <a:rPr sz="2400" spc="25" dirty="0">
                <a:cs typeface="Verdana"/>
              </a:rPr>
              <a:t>i</a:t>
            </a:r>
            <a:r>
              <a:rPr sz="2400" spc="-5" dirty="0">
                <a:cs typeface="Verdana"/>
              </a:rPr>
              <a:t>c</a:t>
            </a:r>
            <a:r>
              <a:rPr sz="2400" dirty="0">
                <a:cs typeface="Verdana"/>
              </a:rPr>
              <a:t>	</a:t>
            </a:r>
            <a:r>
              <a:rPr sz="2400" spc="-5" dirty="0">
                <a:cs typeface="Verdana"/>
              </a:rPr>
              <a:t>d</a:t>
            </a:r>
            <a:r>
              <a:rPr sz="2400" spc="-20" dirty="0">
                <a:cs typeface="Verdana"/>
              </a:rPr>
              <a:t>e</a:t>
            </a:r>
            <a:r>
              <a:rPr sz="2400" spc="-5" dirty="0">
                <a:cs typeface="Verdana"/>
              </a:rPr>
              <a:t>v</a:t>
            </a:r>
            <a:r>
              <a:rPr sz="2400" spc="25" dirty="0">
                <a:cs typeface="Verdana"/>
              </a:rPr>
              <a:t>i</a:t>
            </a:r>
            <a:r>
              <a:rPr sz="2400" spc="-15" dirty="0">
                <a:cs typeface="Verdana"/>
              </a:rPr>
              <a:t>c</a:t>
            </a:r>
            <a:r>
              <a:rPr sz="2400" spc="-20" dirty="0">
                <a:cs typeface="Verdana"/>
              </a:rPr>
              <a:t>e</a:t>
            </a:r>
            <a:r>
              <a:rPr sz="2400" spc="-5" dirty="0">
                <a:cs typeface="Verdana"/>
              </a:rPr>
              <a:t>s</a:t>
            </a:r>
            <a:r>
              <a:rPr sz="2400" dirty="0">
                <a:cs typeface="Verdana"/>
              </a:rPr>
              <a:t>	</a:t>
            </a:r>
            <a:r>
              <a:rPr sz="2400" spc="25" dirty="0">
                <a:cs typeface="Verdana"/>
              </a:rPr>
              <a:t>li</a:t>
            </a:r>
            <a:r>
              <a:rPr sz="2400" spc="-5" dirty="0">
                <a:cs typeface="Verdana"/>
              </a:rPr>
              <a:t>ke</a:t>
            </a:r>
            <a:r>
              <a:rPr sz="2400" dirty="0">
                <a:cs typeface="Verdana"/>
              </a:rPr>
              <a:t>	</a:t>
            </a:r>
            <a:r>
              <a:rPr sz="2400" spc="-10" dirty="0">
                <a:cs typeface="Verdana"/>
              </a:rPr>
              <a:t>Ca</a:t>
            </a:r>
            <a:r>
              <a:rPr sz="2400" spc="-5" dirty="0">
                <a:cs typeface="Verdana"/>
              </a:rPr>
              <a:t>m</a:t>
            </a:r>
            <a:r>
              <a:rPr sz="2400" spc="-20" dirty="0">
                <a:cs typeface="Verdana"/>
              </a:rPr>
              <a:t>er</a:t>
            </a:r>
            <a:r>
              <a:rPr sz="2400" spc="-5" dirty="0">
                <a:cs typeface="Verdana"/>
              </a:rPr>
              <a:t>a,</a:t>
            </a:r>
            <a:r>
              <a:rPr sz="2400" dirty="0">
                <a:cs typeface="Verdana"/>
              </a:rPr>
              <a:t>	</a:t>
            </a:r>
            <a:r>
              <a:rPr sz="2400" spc="-5" dirty="0">
                <a:cs typeface="Verdana"/>
              </a:rPr>
              <a:t>m</a:t>
            </a:r>
            <a:r>
              <a:rPr sz="2400" dirty="0">
                <a:cs typeface="Verdana"/>
              </a:rPr>
              <a:t>u</a:t>
            </a:r>
            <a:r>
              <a:rPr sz="2400" spc="-15" dirty="0">
                <a:cs typeface="Verdana"/>
              </a:rPr>
              <a:t>s</a:t>
            </a:r>
            <a:r>
              <a:rPr sz="2400" spc="25" dirty="0">
                <a:cs typeface="Verdana"/>
              </a:rPr>
              <a:t>i</a:t>
            </a:r>
            <a:r>
              <a:rPr sz="2400" spc="-5" dirty="0">
                <a:cs typeface="Verdana"/>
              </a:rPr>
              <a:t>c  player</a:t>
            </a:r>
            <a:endParaRPr sz="2400" dirty="0">
              <a:cs typeface="Verdana"/>
            </a:endParaRPr>
          </a:p>
          <a:p>
            <a:pPr marL="826135" marR="9525" indent="-344805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Wingdings"/>
              <a:buChar char=""/>
              <a:tabLst>
                <a:tab pos="826135" algn="l"/>
                <a:tab pos="826769" algn="l"/>
              </a:tabLst>
            </a:pPr>
            <a:r>
              <a:rPr sz="2400" dirty="0">
                <a:cs typeface="Verdana"/>
              </a:rPr>
              <a:t>Available </a:t>
            </a:r>
            <a:r>
              <a:rPr sz="2400" spc="-10" dirty="0">
                <a:cs typeface="Verdana"/>
              </a:rPr>
              <a:t>storage </a:t>
            </a:r>
            <a:r>
              <a:rPr sz="2400" spc="-5" dirty="0">
                <a:cs typeface="Verdana"/>
              </a:rPr>
              <a:t>capacities </a:t>
            </a:r>
            <a:r>
              <a:rPr sz="2400" spc="-10" dirty="0">
                <a:cs typeface="Verdana"/>
              </a:rPr>
              <a:t>are </a:t>
            </a:r>
            <a:r>
              <a:rPr sz="2400" dirty="0">
                <a:cs typeface="Verdana"/>
              </a:rPr>
              <a:t>8MB, 16MB, 64MB,  </a:t>
            </a:r>
            <a:r>
              <a:rPr sz="2400" spc="-5" dirty="0">
                <a:cs typeface="Verdana"/>
              </a:rPr>
              <a:t>128MB, </a:t>
            </a:r>
            <a:r>
              <a:rPr sz="2400" dirty="0">
                <a:cs typeface="Verdana"/>
              </a:rPr>
              <a:t>256MB, 512MB, </a:t>
            </a:r>
            <a:r>
              <a:rPr sz="2400" spc="-10" dirty="0">
                <a:cs typeface="Verdana"/>
              </a:rPr>
              <a:t>1GB, </a:t>
            </a:r>
            <a:r>
              <a:rPr sz="2400" spc="-5" dirty="0">
                <a:cs typeface="Verdana"/>
              </a:rPr>
              <a:t>2GB, 4GB, and 8GB</a:t>
            </a:r>
            <a:endParaRPr sz="2400" dirty="0"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1803" y="679196"/>
            <a:ext cx="5675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Memory </a:t>
            </a:r>
            <a:r>
              <a:rPr sz="3200" spc="-10" dirty="0"/>
              <a:t>Storage</a:t>
            </a:r>
            <a:r>
              <a:rPr sz="3200" spc="40" dirty="0"/>
              <a:t> </a:t>
            </a:r>
            <a:r>
              <a:rPr sz="3200" spc="-10" dirty="0"/>
              <a:t>Devices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687714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2667000" y="3352800"/>
            <a:ext cx="426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1" spc="-5" dirty="0"/>
              <a:t>Lecture End</a:t>
            </a:r>
            <a:endParaRPr sz="6000" b="1" dirty="0"/>
          </a:p>
        </p:txBody>
      </p:sp>
    </p:spTree>
    <p:extLst>
      <p:ext uri="{BB962C8B-B14F-4D97-AF65-F5344CB8AC3E}">
        <p14:creationId xmlns:p14="http://schemas.microsoft.com/office/powerpoint/2010/main" val="217635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3400" y="2214372"/>
            <a:ext cx="4090416" cy="401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3816" y="1828800"/>
            <a:ext cx="4510911" cy="50895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cs typeface="Verdana"/>
              </a:rPr>
              <a:t>A</a:t>
            </a:r>
            <a:r>
              <a:rPr sz="2400" spc="-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sector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cs typeface="Times New Roman"/>
            </a:endParaRPr>
          </a:p>
          <a:p>
            <a:pPr marL="619124" marR="6350" algn="just">
              <a:lnSpc>
                <a:spcPct val="100000"/>
              </a:lnSpc>
              <a:buClr>
                <a:srgbClr val="FF0000"/>
              </a:buClr>
              <a:tabLst>
                <a:tab pos="963930" algn="l"/>
              </a:tabLst>
            </a:pPr>
            <a:r>
              <a:rPr lang="en-US" sz="2800" b="1" spc="-5" dirty="0">
                <a:cs typeface="Verdana"/>
              </a:rPr>
              <a:t>Sectors</a:t>
            </a:r>
          </a:p>
          <a:p>
            <a:pPr marL="963294" marR="6350" indent="-34417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963930" algn="l"/>
              </a:tabLst>
            </a:pPr>
            <a:r>
              <a:rPr sz="2400" spc="-5" dirty="0">
                <a:cs typeface="Verdana"/>
              </a:rPr>
              <a:t>Each </a:t>
            </a:r>
            <a:r>
              <a:rPr sz="2400" dirty="0">
                <a:cs typeface="Verdana"/>
              </a:rPr>
              <a:t>track </a:t>
            </a:r>
            <a:r>
              <a:rPr sz="2400" spc="5" dirty="0">
                <a:cs typeface="Verdana"/>
              </a:rPr>
              <a:t>of </a:t>
            </a:r>
            <a:r>
              <a:rPr sz="2400" dirty="0">
                <a:cs typeface="Verdana"/>
              </a:rPr>
              <a:t>a disk </a:t>
            </a:r>
            <a:r>
              <a:rPr sz="2400" spc="10" dirty="0">
                <a:cs typeface="Verdana"/>
              </a:rPr>
              <a:t>is  </a:t>
            </a:r>
            <a:r>
              <a:rPr sz="2400" dirty="0">
                <a:cs typeface="Verdana"/>
              </a:rPr>
              <a:t>subdivided into</a:t>
            </a:r>
            <a:r>
              <a:rPr sz="2400" spc="-15" dirty="0">
                <a:cs typeface="Verdana"/>
              </a:rPr>
              <a:t> </a:t>
            </a:r>
            <a:r>
              <a:rPr sz="2400" dirty="0">
                <a:cs typeface="Verdana"/>
              </a:rPr>
              <a:t>sectors</a:t>
            </a:r>
          </a:p>
          <a:p>
            <a:pPr marL="963294" marR="7620" indent="-344170" algn="just">
              <a:lnSpc>
                <a:spcPct val="101099"/>
              </a:lnSpc>
              <a:spcBef>
                <a:spcPts val="1485"/>
              </a:spcBef>
              <a:buClr>
                <a:srgbClr val="FF0000"/>
              </a:buClr>
              <a:buFont typeface="Wingdings"/>
              <a:buChar char=""/>
              <a:tabLst>
                <a:tab pos="963930" algn="l"/>
              </a:tabLst>
            </a:pPr>
            <a:r>
              <a:rPr sz="2400" spc="-5" dirty="0">
                <a:cs typeface="Verdana"/>
              </a:rPr>
              <a:t>There </a:t>
            </a:r>
            <a:r>
              <a:rPr sz="2400" dirty="0">
                <a:cs typeface="Verdana"/>
              </a:rPr>
              <a:t>are 8 </a:t>
            </a:r>
            <a:r>
              <a:rPr sz="2400" spc="5" dirty="0">
                <a:cs typeface="Verdana"/>
              </a:rPr>
              <a:t>or </a:t>
            </a:r>
            <a:r>
              <a:rPr sz="2400" spc="-5" dirty="0">
                <a:cs typeface="Verdana"/>
              </a:rPr>
              <a:t>more  </a:t>
            </a:r>
            <a:r>
              <a:rPr sz="2400" dirty="0">
                <a:cs typeface="Verdana"/>
              </a:rPr>
              <a:t>sectors per</a:t>
            </a:r>
            <a:r>
              <a:rPr sz="2400" spc="-30" dirty="0">
                <a:cs typeface="Verdana"/>
              </a:rPr>
              <a:t> </a:t>
            </a:r>
            <a:r>
              <a:rPr sz="2400" dirty="0">
                <a:cs typeface="Verdana"/>
              </a:rPr>
              <a:t>track</a:t>
            </a:r>
          </a:p>
          <a:p>
            <a:pPr marL="963294" marR="6350" indent="-344170" algn="just">
              <a:lnSpc>
                <a:spcPct val="100000"/>
              </a:lnSpc>
              <a:spcBef>
                <a:spcPts val="1515"/>
              </a:spcBef>
              <a:buClr>
                <a:srgbClr val="FF0000"/>
              </a:buClr>
              <a:buFont typeface="Wingdings"/>
              <a:buChar char=""/>
              <a:tabLst>
                <a:tab pos="963930" algn="l"/>
              </a:tabLst>
            </a:pPr>
            <a:r>
              <a:rPr sz="2400" dirty="0">
                <a:cs typeface="Verdana"/>
              </a:rPr>
              <a:t>A sector typically </a:t>
            </a:r>
            <a:r>
              <a:rPr sz="2400" spc="-5" dirty="0">
                <a:cs typeface="Verdana"/>
              </a:rPr>
              <a:t>contains  </a:t>
            </a:r>
            <a:r>
              <a:rPr sz="2400" dirty="0">
                <a:cs typeface="Verdana"/>
              </a:rPr>
              <a:t>512</a:t>
            </a:r>
            <a:r>
              <a:rPr sz="2400" spc="-10" dirty="0">
                <a:cs typeface="Verdana"/>
              </a:rPr>
              <a:t> </a:t>
            </a:r>
            <a:r>
              <a:rPr sz="2400" spc="5" dirty="0">
                <a:cs typeface="Verdana"/>
              </a:rPr>
              <a:t>bytes</a:t>
            </a:r>
            <a:endParaRPr sz="2400" dirty="0">
              <a:cs typeface="Verdana"/>
            </a:endParaRPr>
          </a:p>
          <a:p>
            <a:pPr marL="963294" marR="5080" indent="-344170" algn="just">
              <a:lnSpc>
                <a:spcPct val="100000"/>
              </a:lnSpc>
              <a:spcBef>
                <a:spcPts val="1510"/>
              </a:spcBef>
              <a:buClr>
                <a:srgbClr val="FF0000"/>
              </a:buClr>
              <a:buFont typeface="Wingdings"/>
              <a:buChar char=""/>
              <a:tabLst>
                <a:tab pos="963930" algn="l"/>
              </a:tabLst>
            </a:pPr>
            <a:r>
              <a:rPr sz="2400" dirty="0">
                <a:cs typeface="Verdana"/>
              </a:rPr>
              <a:t>Disk drives are designed </a:t>
            </a:r>
            <a:r>
              <a:rPr sz="2400" spc="15" dirty="0">
                <a:cs typeface="Verdana"/>
              </a:rPr>
              <a:t>to  </a:t>
            </a:r>
            <a:r>
              <a:rPr sz="2400" dirty="0">
                <a:cs typeface="Verdana"/>
              </a:rPr>
              <a:t>read/write only whole  sectors at a</a:t>
            </a:r>
            <a:r>
              <a:rPr sz="2400" spc="-30" dirty="0">
                <a:cs typeface="Verdana"/>
              </a:rPr>
              <a:t> </a:t>
            </a:r>
            <a:r>
              <a:rPr sz="2400" dirty="0">
                <a:cs typeface="Verdana"/>
              </a:rPr>
              <a:t>time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0223" y="457200"/>
            <a:ext cx="8298180" cy="125803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spcBef>
                <a:spcPts val="210"/>
              </a:spcBef>
            </a:pPr>
            <a:r>
              <a:rPr sz="4000" b="1" spc="-5" dirty="0"/>
              <a:t>Magnetic Disk </a:t>
            </a:r>
            <a:r>
              <a:rPr sz="4000" b="1" dirty="0"/>
              <a:t>– Storage Organization  Illustrates the Concept of</a:t>
            </a:r>
            <a:r>
              <a:rPr sz="4000" b="1" spc="-20" dirty="0"/>
              <a:t> </a:t>
            </a:r>
            <a:r>
              <a:rPr sz="4000" b="1" dirty="0"/>
              <a:t>Sectors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79932" y="3012948"/>
            <a:ext cx="3773424" cy="337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7939" y="2023363"/>
            <a:ext cx="7515859" cy="4451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8745" indent="-6985" algn="ctr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Illustrates Grouping of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Tracks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of Different  Number of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Sectors in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Tracks </a:t>
            </a:r>
            <a:r>
              <a:rPr sz="2000" b="1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Different Groups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for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Increased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r>
              <a:rPr sz="2000" b="1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Capacity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325620" marR="5080" indent="-34480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4324985" algn="l"/>
                <a:tab pos="4325620" algn="l"/>
                <a:tab pos="5650865" algn="l"/>
                <a:tab pos="6452870" algn="l"/>
                <a:tab pos="6806565" algn="l"/>
              </a:tabLst>
            </a:pPr>
            <a:r>
              <a:rPr sz="2400" spc="-15" dirty="0">
                <a:cs typeface="Verdana"/>
              </a:rPr>
              <a:t>I</a:t>
            </a:r>
            <a:r>
              <a:rPr sz="2400" spc="10" dirty="0">
                <a:cs typeface="Verdana"/>
              </a:rPr>
              <a:t>n</a:t>
            </a:r>
            <a:r>
              <a:rPr sz="2400" spc="-15" dirty="0">
                <a:cs typeface="Verdana"/>
              </a:rPr>
              <a:t>n</a:t>
            </a:r>
            <a:r>
              <a:rPr sz="2400" spc="5" dirty="0">
                <a:cs typeface="Verdana"/>
              </a:rPr>
              <a:t>e</a:t>
            </a:r>
            <a:r>
              <a:rPr sz="2400" dirty="0">
                <a:cs typeface="Verdana"/>
              </a:rPr>
              <a:t>rm</a:t>
            </a:r>
            <a:r>
              <a:rPr sz="2400" spc="10" dirty="0">
                <a:cs typeface="Verdana"/>
              </a:rPr>
              <a:t>o</a:t>
            </a:r>
            <a:r>
              <a:rPr sz="2400" dirty="0">
                <a:cs typeface="Verdana"/>
              </a:rPr>
              <a:t>s</a:t>
            </a:r>
            <a:r>
              <a:rPr sz="2400" spc="-5" dirty="0">
                <a:cs typeface="Verdana"/>
              </a:rPr>
              <a:t>t</a:t>
            </a:r>
            <a:r>
              <a:rPr sz="2400" dirty="0">
                <a:cs typeface="Verdana"/>
              </a:rPr>
              <a:t>	</a:t>
            </a:r>
            <a:r>
              <a:rPr sz="2400" spc="5" dirty="0">
                <a:cs typeface="Verdana"/>
              </a:rPr>
              <a:t>g</a:t>
            </a:r>
            <a:r>
              <a:rPr sz="2400" dirty="0">
                <a:cs typeface="Verdana"/>
              </a:rPr>
              <a:t>r</a:t>
            </a:r>
            <a:r>
              <a:rPr sz="2400" spc="10" dirty="0">
                <a:cs typeface="Verdana"/>
              </a:rPr>
              <a:t>o</a:t>
            </a:r>
            <a:r>
              <a:rPr sz="2400" spc="-15" dirty="0">
                <a:cs typeface="Verdana"/>
              </a:rPr>
              <a:t>u</a:t>
            </a:r>
            <a:r>
              <a:rPr sz="2400" dirty="0">
                <a:cs typeface="Verdana"/>
              </a:rPr>
              <a:t>p	</a:t>
            </a:r>
            <a:r>
              <a:rPr sz="2400" spc="10" dirty="0">
                <a:cs typeface="Verdana"/>
              </a:rPr>
              <a:t>o</a:t>
            </a:r>
            <a:r>
              <a:rPr sz="2400" dirty="0">
                <a:cs typeface="Verdana"/>
              </a:rPr>
              <a:t>f</a:t>
            </a:r>
            <a:r>
              <a:rPr lang="en-US" sz="2400" dirty="0">
                <a:cs typeface="Verdana"/>
              </a:rPr>
              <a:t> </a:t>
            </a:r>
            <a:r>
              <a:rPr sz="2400" spc="5" dirty="0">
                <a:cs typeface="Verdana"/>
              </a:rPr>
              <a:t>t</a:t>
            </a:r>
            <a:r>
              <a:rPr sz="2400" dirty="0">
                <a:cs typeface="Verdana"/>
              </a:rPr>
              <a:t>rac</a:t>
            </a:r>
            <a:r>
              <a:rPr sz="2400" spc="-35" dirty="0">
                <a:cs typeface="Verdana"/>
              </a:rPr>
              <a:t>k</a:t>
            </a:r>
            <a:r>
              <a:rPr sz="2400" dirty="0">
                <a:cs typeface="Verdana"/>
              </a:rPr>
              <a:t>s  </a:t>
            </a:r>
            <a:r>
              <a:rPr sz="2400" spc="-5" dirty="0">
                <a:cs typeface="Verdana"/>
              </a:rPr>
              <a:t>has </a:t>
            </a:r>
            <a:r>
              <a:rPr sz="2400" dirty="0">
                <a:cs typeface="Verdana"/>
              </a:rPr>
              <a:t>8</a:t>
            </a:r>
            <a:r>
              <a:rPr sz="2400" spc="-20" dirty="0">
                <a:cs typeface="Verdana"/>
              </a:rPr>
              <a:t> </a:t>
            </a:r>
            <a:r>
              <a:rPr sz="2400" dirty="0">
                <a:cs typeface="Verdana"/>
              </a:rPr>
              <a:t>sectors/track</a:t>
            </a:r>
          </a:p>
          <a:p>
            <a:pPr marL="4325620" marR="5080" indent="-344805">
              <a:lnSpc>
                <a:spcPct val="100000"/>
              </a:lnSpc>
              <a:spcBef>
                <a:spcPts val="1515"/>
              </a:spcBef>
              <a:buClr>
                <a:srgbClr val="FF0000"/>
              </a:buClr>
              <a:buFont typeface="Wingdings"/>
              <a:buChar char=""/>
              <a:tabLst>
                <a:tab pos="4324985" algn="l"/>
                <a:tab pos="4325620" algn="l"/>
                <a:tab pos="4993005" algn="l"/>
                <a:tab pos="5913755" algn="l"/>
                <a:tab pos="6267450" algn="l"/>
                <a:tab pos="7099934" algn="l"/>
              </a:tabLst>
            </a:pPr>
            <a:r>
              <a:rPr sz="2400" dirty="0">
                <a:cs typeface="Verdana"/>
              </a:rPr>
              <a:t>N</a:t>
            </a:r>
            <a:r>
              <a:rPr sz="2400" spc="5" dirty="0">
                <a:cs typeface="Verdana"/>
              </a:rPr>
              <a:t>e</a:t>
            </a:r>
            <a:r>
              <a:rPr sz="2400" spc="-10" dirty="0">
                <a:cs typeface="Verdana"/>
              </a:rPr>
              <a:t>x</a:t>
            </a:r>
            <a:r>
              <a:rPr sz="2400" spc="-5" dirty="0">
                <a:cs typeface="Verdana"/>
              </a:rPr>
              <a:t>t</a:t>
            </a:r>
            <a:r>
              <a:rPr sz="2400" dirty="0">
                <a:cs typeface="Verdana"/>
              </a:rPr>
              <a:t>	</a:t>
            </a:r>
            <a:r>
              <a:rPr sz="2400" spc="5" dirty="0">
                <a:cs typeface="Verdana"/>
              </a:rPr>
              <a:t>g</a:t>
            </a:r>
            <a:r>
              <a:rPr sz="2400" dirty="0">
                <a:cs typeface="Verdana"/>
              </a:rPr>
              <a:t>r</a:t>
            </a:r>
            <a:r>
              <a:rPr sz="2400" spc="10" dirty="0">
                <a:cs typeface="Verdana"/>
              </a:rPr>
              <a:t>o</a:t>
            </a:r>
            <a:r>
              <a:rPr sz="2400" spc="-15" dirty="0">
                <a:cs typeface="Verdana"/>
              </a:rPr>
              <a:t>u</a:t>
            </a:r>
            <a:r>
              <a:rPr sz="2400" spc="5" dirty="0">
                <a:cs typeface="Verdana"/>
              </a:rPr>
              <a:t>p</a:t>
            </a:r>
            <a:r>
              <a:rPr sz="2400" dirty="0">
                <a:cs typeface="Verdana"/>
              </a:rPr>
              <a:t>s	</a:t>
            </a:r>
            <a:r>
              <a:rPr sz="2400" spc="10" dirty="0">
                <a:cs typeface="Verdana"/>
              </a:rPr>
              <a:t>o</a:t>
            </a:r>
            <a:r>
              <a:rPr sz="2400" dirty="0">
                <a:cs typeface="Verdana"/>
              </a:rPr>
              <a:t>f	</a:t>
            </a:r>
            <a:r>
              <a:rPr sz="2400" spc="5" dirty="0">
                <a:cs typeface="Verdana"/>
              </a:rPr>
              <a:t>t</a:t>
            </a:r>
            <a:r>
              <a:rPr sz="2400" dirty="0">
                <a:cs typeface="Verdana"/>
              </a:rPr>
              <a:t>rac</a:t>
            </a:r>
            <a:r>
              <a:rPr sz="2400" spc="-10" dirty="0">
                <a:cs typeface="Verdana"/>
              </a:rPr>
              <a:t>k</a:t>
            </a:r>
            <a:r>
              <a:rPr sz="2400" dirty="0">
                <a:cs typeface="Verdana"/>
              </a:rPr>
              <a:t>s</a:t>
            </a:r>
            <a:r>
              <a:rPr lang="en-US" sz="2400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h</a:t>
            </a:r>
            <a:r>
              <a:rPr sz="2400" spc="20" dirty="0">
                <a:cs typeface="Verdana"/>
              </a:rPr>
              <a:t>a</a:t>
            </a:r>
            <a:r>
              <a:rPr sz="2400" dirty="0">
                <a:cs typeface="Verdana"/>
              </a:rPr>
              <a:t>s  9</a:t>
            </a:r>
            <a:r>
              <a:rPr sz="2400" spc="-10" dirty="0">
                <a:cs typeface="Verdana"/>
              </a:rPr>
              <a:t> </a:t>
            </a:r>
            <a:r>
              <a:rPr sz="2400" dirty="0">
                <a:cs typeface="Verdana"/>
              </a:rPr>
              <a:t>sectors/track</a:t>
            </a:r>
          </a:p>
          <a:p>
            <a:pPr marL="4325620" marR="5080" indent="-344805">
              <a:lnSpc>
                <a:spcPct val="100000"/>
              </a:lnSpc>
              <a:spcBef>
                <a:spcPts val="1510"/>
              </a:spcBef>
              <a:buClr>
                <a:srgbClr val="FF0000"/>
              </a:buClr>
              <a:buFont typeface="Wingdings"/>
              <a:buChar char=""/>
              <a:tabLst>
                <a:tab pos="4324985" algn="l"/>
                <a:tab pos="4325620" algn="l"/>
              </a:tabLst>
            </a:pPr>
            <a:r>
              <a:rPr sz="2400" spc="-5" dirty="0">
                <a:cs typeface="Verdana"/>
              </a:rPr>
              <a:t>Outermost </a:t>
            </a:r>
            <a:r>
              <a:rPr sz="2400" dirty="0">
                <a:cs typeface="Verdana"/>
              </a:rPr>
              <a:t>group </a:t>
            </a:r>
            <a:r>
              <a:rPr sz="2400" spc="5" dirty="0">
                <a:cs typeface="Verdana"/>
              </a:rPr>
              <a:t>of </a:t>
            </a:r>
            <a:r>
              <a:rPr sz="2400" spc="-5" dirty="0">
                <a:cs typeface="Verdana"/>
              </a:rPr>
              <a:t>tracks  has </a:t>
            </a:r>
            <a:r>
              <a:rPr sz="2400" dirty="0">
                <a:cs typeface="Verdana"/>
              </a:rPr>
              <a:t>10</a:t>
            </a:r>
            <a:r>
              <a:rPr sz="2400" spc="-20" dirty="0">
                <a:cs typeface="Verdana"/>
              </a:rPr>
              <a:t> </a:t>
            </a:r>
            <a:r>
              <a:rPr sz="2400" dirty="0">
                <a:cs typeface="Verdana"/>
              </a:rPr>
              <a:t>sectors/track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6681" y="685800"/>
            <a:ext cx="80981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/>
              <a:t>Magnetic </a:t>
            </a:r>
            <a:r>
              <a:rPr sz="4000" b="1" dirty="0"/>
              <a:t>Disk – </a:t>
            </a:r>
            <a:r>
              <a:rPr sz="4000" b="1" spc="-5" dirty="0"/>
              <a:t>Storage</a:t>
            </a:r>
            <a:r>
              <a:rPr sz="4000" b="1" spc="-10" dirty="0"/>
              <a:t> </a:t>
            </a:r>
            <a:r>
              <a:rPr sz="4000" b="1" spc="-5" dirty="0"/>
              <a:t>Organization</a:t>
            </a:r>
            <a:endParaRPr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0" y="2379344"/>
            <a:ext cx="8382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Storage </a:t>
            </a:r>
            <a:r>
              <a:rPr sz="2400" dirty="0">
                <a:solidFill>
                  <a:srgbClr val="333333"/>
                </a:solidFill>
                <a:cs typeface="Verdana"/>
              </a:rPr>
              <a:t>capacity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dirty="0">
                <a:solidFill>
                  <a:srgbClr val="333333"/>
                </a:solidFill>
                <a:cs typeface="Verdana"/>
              </a:rPr>
              <a:t>a disk system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= Number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dirty="0">
                <a:solidFill>
                  <a:srgbClr val="333333"/>
                </a:solidFill>
                <a:cs typeface="Verdana"/>
              </a:rPr>
              <a:t>recording</a:t>
            </a:r>
            <a:r>
              <a:rPr sz="2400" spc="-65" dirty="0">
                <a:solidFill>
                  <a:srgbClr val="333333"/>
                </a:solidFill>
                <a:cs typeface="Verdana"/>
              </a:rPr>
              <a:t> </a:t>
            </a:r>
            <a:r>
              <a:rPr lang="en-US" sz="2400" spc="-65" dirty="0">
                <a:solidFill>
                  <a:srgbClr val="333333"/>
                </a:solidFill>
                <a:cs typeface="Verdana"/>
              </a:rPr>
              <a:t>s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urfaces</a:t>
            </a:r>
            <a:endParaRPr sz="2400" dirty="0">
              <a:cs typeface="Verdana"/>
            </a:endParaRPr>
          </a:p>
          <a:p>
            <a:pPr marL="4508500" indent="-207645">
              <a:lnSpc>
                <a:spcPct val="100000"/>
              </a:lnSpc>
              <a:spcBef>
                <a:spcPts val="25"/>
              </a:spcBef>
              <a:buFont typeface="Symbol"/>
              <a:buChar char=""/>
              <a:tabLst>
                <a:tab pos="4508500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Number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dirty="0">
                <a:solidFill>
                  <a:srgbClr val="333333"/>
                </a:solidFill>
                <a:cs typeface="Verdana"/>
              </a:rPr>
              <a:t>tracks per</a:t>
            </a:r>
            <a:r>
              <a:rPr sz="2400" spc="-8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surface</a:t>
            </a:r>
            <a:endParaRPr sz="2400" dirty="0">
              <a:cs typeface="Verdana"/>
            </a:endParaRPr>
          </a:p>
          <a:p>
            <a:pPr marL="4529455" indent="-207010">
              <a:lnSpc>
                <a:spcPct val="100000"/>
              </a:lnSpc>
              <a:buFont typeface="Symbol"/>
              <a:buChar char=""/>
              <a:tabLst>
                <a:tab pos="4530090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Number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dirty="0">
                <a:solidFill>
                  <a:srgbClr val="333333"/>
                </a:solidFill>
                <a:cs typeface="Verdana"/>
              </a:rPr>
              <a:t>sectors per</a:t>
            </a:r>
            <a:r>
              <a:rPr sz="2400" spc="-7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cs typeface="Verdana"/>
              </a:rPr>
              <a:t>track</a:t>
            </a:r>
            <a:endParaRPr sz="2400" dirty="0">
              <a:cs typeface="Verdana"/>
            </a:endParaRPr>
          </a:p>
          <a:p>
            <a:pPr marL="4529455" indent="-207010">
              <a:lnSpc>
                <a:spcPct val="100000"/>
              </a:lnSpc>
              <a:buFont typeface="Symbol"/>
              <a:buChar char=""/>
              <a:tabLst>
                <a:tab pos="4530090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Number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dirty="0">
                <a:solidFill>
                  <a:srgbClr val="333333"/>
                </a:solidFill>
                <a:cs typeface="Verdana"/>
              </a:rPr>
              <a:t>bytes per</a:t>
            </a:r>
            <a:r>
              <a:rPr sz="2400" spc="-6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sector</a:t>
            </a:r>
            <a:endParaRPr sz="24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3996" y="1325324"/>
            <a:ext cx="765937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5" dirty="0"/>
              <a:t>Magnetic Disk </a:t>
            </a:r>
            <a:r>
              <a:rPr sz="4000" b="1" spc="-10" dirty="0"/>
              <a:t>– </a:t>
            </a:r>
            <a:r>
              <a:rPr sz="4000" b="1" spc="-5" dirty="0"/>
              <a:t>Storage</a:t>
            </a:r>
            <a:r>
              <a:rPr sz="4000" b="1" spc="60" dirty="0"/>
              <a:t> </a:t>
            </a:r>
            <a:r>
              <a:rPr sz="4000" b="1" spc="-5" dirty="0"/>
              <a:t>Capacity</a:t>
            </a:r>
            <a:endParaRPr sz="4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953511" y="4514689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6560" y="4673184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6560" y="4511641"/>
            <a:ext cx="734695" cy="3175"/>
          </a:xfrm>
          <a:custGeom>
            <a:avLst/>
            <a:gdLst/>
            <a:ahLst/>
            <a:cxnLst/>
            <a:rect l="l" t="t" r="r" b="b"/>
            <a:pathLst>
              <a:path w="734695" h="3175">
                <a:moveTo>
                  <a:pt x="0" y="3048"/>
                </a:moveTo>
                <a:lnTo>
                  <a:pt x="73456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0271" y="3255864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125577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3320" y="4676233"/>
            <a:ext cx="0" cy="1247140"/>
          </a:xfrm>
          <a:custGeom>
            <a:avLst/>
            <a:gdLst/>
            <a:ahLst/>
            <a:cxnLst/>
            <a:rect l="l" t="t" r="r" b="b"/>
            <a:pathLst>
              <a:path h="1247139">
                <a:moveTo>
                  <a:pt x="0" y="124663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320" y="3252817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3152" y="3423505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3152" y="3426552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3152" y="3902040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3152" y="4048345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3152" y="4045297"/>
            <a:ext cx="0" cy="475615"/>
          </a:xfrm>
          <a:custGeom>
            <a:avLst/>
            <a:gdLst/>
            <a:ahLst/>
            <a:cxnLst/>
            <a:rect l="l" t="t" r="r" b="b"/>
            <a:pathLst>
              <a:path h="475614">
                <a:moveTo>
                  <a:pt x="0" y="0"/>
                </a:moveTo>
                <a:lnTo>
                  <a:pt x="0" y="4754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3152" y="4529928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3152" y="4670136"/>
            <a:ext cx="1146175" cy="3175"/>
          </a:xfrm>
          <a:custGeom>
            <a:avLst/>
            <a:gdLst/>
            <a:ahLst/>
            <a:cxnLst/>
            <a:rect l="l" t="t" r="r" b="b"/>
            <a:pathLst>
              <a:path w="1146175" h="3175">
                <a:moveTo>
                  <a:pt x="0" y="3048"/>
                </a:moveTo>
                <a:lnTo>
                  <a:pt x="11460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3152" y="4673184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3152" y="5148672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3152" y="5298024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3152" y="5298024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0"/>
                </a:moveTo>
                <a:lnTo>
                  <a:pt x="0" y="46634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3152" y="5773513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3320" y="5922865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328" y="3140040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80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328" y="3140040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80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07279" y="3423505"/>
            <a:ext cx="125095" cy="109855"/>
          </a:xfrm>
          <a:custGeom>
            <a:avLst/>
            <a:gdLst/>
            <a:ahLst/>
            <a:cxnLst/>
            <a:rect l="l" t="t" r="r" b="b"/>
            <a:pathLst>
              <a:path w="125095" h="109855">
                <a:moveTo>
                  <a:pt x="0" y="109727"/>
                </a:moveTo>
                <a:lnTo>
                  <a:pt x="124967" y="109727"/>
                </a:lnTo>
                <a:lnTo>
                  <a:pt x="124967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7279" y="3423505"/>
            <a:ext cx="125095" cy="109855"/>
          </a:xfrm>
          <a:custGeom>
            <a:avLst/>
            <a:gdLst/>
            <a:ahLst/>
            <a:cxnLst/>
            <a:rect l="l" t="t" r="r" b="b"/>
            <a:pathLst>
              <a:path w="125095" h="109855">
                <a:moveTo>
                  <a:pt x="0" y="109727"/>
                </a:moveTo>
                <a:lnTo>
                  <a:pt x="124967" y="109727"/>
                </a:lnTo>
                <a:lnTo>
                  <a:pt x="124967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4232" y="3792313"/>
            <a:ext cx="125095" cy="104139"/>
          </a:xfrm>
          <a:custGeom>
            <a:avLst/>
            <a:gdLst/>
            <a:ahLst/>
            <a:cxnLst/>
            <a:rect l="l" t="t" r="r" b="b"/>
            <a:pathLst>
              <a:path w="125095" h="104139">
                <a:moveTo>
                  <a:pt x="0" y="103632"/>
                </a:moveTo>
                <a:lnTo>
                  <a:pt x="124967" y="103632"/>
                </a:lnTo>
                <a:lnTo>
                  <a:pt x="124967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4232" y="3792313"/>
            <a:ext cx="125095" cy="104139"/>
          </a:xfrm>
          <a:custGeom>
            <a:avLst/>
            <a:gdLst/>
            <a:ahLst/>
            <a:cxnLst/>
            <a:rect l="l" t="t" r="r" b="b"/>
            <a:pathLst>
              <a:path w="125095" h="104139">
                <a:moveTo>
                  <a:pt x="0" y="103632"/>
                </a:moveTo>
                <a:lnTo>
                  <a:pt x="124967" y="103632"/>
                </a:lnTo>
                <a:lnTo>
                  <a:pt x="124967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7279" y="4048345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07279" y="4048345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4232" y="4417153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4232" y="4417153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4232" y="4679280"/>
            <a:ext cx="125095" cy="104139"/>
          </a:xfrm>
          <a:custGeom>
            <a:avLst/>
            <a:gdLst/>
            <a:ahLst/>
            <a:cxnLst/>
            <a:rect l="l" t="t" r="r" b="b"/>
            <a:pathLst>
              <a:path w="125095" h="104139">
                <a:moveTo>
                  <a:pt x="0" y="103632"/>
                </a:moveTo>
                <a:lnTo>
                  <a:pt x="124967" y="103632"/>
                </a:lnTo>
                <a:lnTo>
                  <a:pt x="124967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04232" y="4679280"/>
            <a:ext cx="125095" cy="104139"/>
          </a:xfrm>
          <a:custGeom>
            <a:avLst/>
            <a:gdLst/>
            <a:ahLst/>
            <a:cxnLst/>
            <a:rect l="l" t="t" r="r" b="b"/>
            <a:pathLst>
              <a:path w="125095" h="104139">
                <a:moveTo>
                  <a:pt x="0" y="103632"/>
                </a:moveTo>
                <a:lnTo>
                  <a:pt x="124967" y="103632"/>
                </a:lnTo>
                <a:lnTo>
                  <a:pt x="124967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04232" y="5041992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4232" y="5041992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79"/>
                </a:moveTo>
                <a:lnTo>
                  <a:pt x="124967" y="106679"/>
                </a:lnTo>
                <a:lnTo>
                  <a:pt x="124967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7279" y="5301072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80"/>
                </a:moveTo>
                <a:lnTo>
                  <a:pt x="124967" y="106680"/>
                </a:lnTo>
                <a:lnTo>
                  <a:pt x="124967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7279" y="5301072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80"/>
                </a:moveTo>
                <a:lnTo>
                  <a:pt x="124967" y="106680"/>
                </a:lnTo>
                <a:lnTo>
                  <a:pt x="124967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4232" y="5666833"/>
            <a:ext cx="125095" cy="104139"/>
          </a:xfrm>
          <a:custGeom>
            <a:avLst/>
            <a:gdLst/>
            <a:ahLst/>
            <a:cxnLst/>
            <a:rect l="l" t="t" r="r" b="b"/>
            <a:pathLst>
              <a:path w="125095" h="104139">
                <a:moveTo>
                  <a:pt x="0" y="103631"/>
                </a:moveTo>
                <a:lnTo>
                  <a:pt x="124967" y="103631"/>
                </a:lnTo>
                <a:lnTo>
                  <a:pt x="124967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4232" y="5666833"/>
            <a:ext cx="125095" cy="104139"/>
          </a:xfrm>
          <a:custGeom>
            <a:avLst/>
            <a:gdLst/>
            <a:ahLst/>
            <a:cxnLst/>
            <a:rect l="l" t="t" r="r" b="b"/>
            <a:pathLst>
              <a:path w="125095" h="104139">
                <a:moveTo>
                  <a:pt x="0" y="103631"/>
                </a:moveTo>
                <a:lnTo>
                  <a:pt x="124967" y="103631"/>
                </a:lnTo>
                <a:lnTo>
                  <a:pt x="124967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4232" y="5925913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80"/>
                </a:moveTo>
                <a:lnTo>
                  <a:pt x="124967" y="106680"/>
                </a:lnTo>
                <a:lnTo>
                  <a:pt x="124967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4232" y="5925913"/>
            <a:ext cx="125095" cy="106680"/>
          </a:xfrm>
          <a:custGeom>
            <a:avLst/>
            <a:gdLst/>
            <a:ahLst/>
            <a:cxnLst/>
            <a:rect l="l" t="t" r="r" b="b"/>
            <a:pathLst>
              <a:path w="125095" h="106679">
                <a:moveTo>
                  <a:pt x="0" y="106680"/>
                </a:moveTo>
                <a:lnTo>
                  <a:pt x="124967" y="106680"/>
                </a:lnTo>
                <a:lnTo>
                  <a:pt x="124967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4400" y="2957161"/>
            <a:ext cx="2514600" cy="10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4400" y="2957161"/>
            <a:ext cx="2514600" cy="106680"/>
          </a:xfrm>
          <a:custGeom>
            <a:avLst/>
            <a:gdLst/>
            <a:ahLst/>
            <a:cxnLst/>
            <a:rect l="l" t="t" r="r" b="b"/>
            <a:pathLst>
              <a:path w="2514600" h="106680">
                <a:moveTo>
                  <a:pt x="0" y="106679"/>
                </a:moveTo>
                <a:lnTo>
                  <a:pt x="2514600" y="106679"/>
                </a:lnTo>
                <a:lnTo>
                  <a:pt x="251460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3582001"/>
            <a:ext cx="2514600" cy="10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4400" y="3582001"/>
            <a:ext cx="2514600" cy="106680"/>
          </a:xfrm>
          <a:custGeom>
            <a:avLst/>
            <a:gdLst/>
            <a:ahLst/>
            <a:cxnLst/>
            <a:rect l="l" t="t" r="r" b="b"/>
            <a:pathLst>
              <a:path w="2514600" h="106680">
                <a:moveTo>
                  <a:pt x="0" y="106679"/>
                </a:moveTo>
                <a:lnTo>
                  <a:pt x="2514600" y="106679"/>
                </a:lnTo>
                <a:lnTo>
                  <a:pt x="251460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4400" y="4206841"/>
            <a:ext cx="2514600" cy="10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4400" y="4206841"/>
            <a:ext cx="2514600" cy="106680"/>
          </a:xfrm>
          <a:custGeom>
            <a:avLst/>
            <a:gdLst/>
            <a:ahLst/>
            <a:cxnLst/>
            <a:rect l="l" t="t" r="r" b="b"/>
            <a:pathLst>
              <a:path w="2514600" h="106679">
                <a:moveTo>
                  <a:pt x="0" y="106679"/>
                </a:moveTo>
                <a:lnTo>
                  <a:pt x="2514600" y="106679"/>
                </a:lnTo>
                <a:lnTo>
                  <a:pt x="251460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24400" y="4831680"/>
            <a:ext cx="2514600" cy="10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24400" y="4831680"/>
            <a:ext cx="2514600" cy="109855"/>
          </a:xfrm>
          <a:custGeom>
            <a:avLst/>
            <a:gdLst/>
            <a:ahLst/>
            <a:cxnLst/>
            <a:rect l="l" t="t" r="r" b="b"/>
            <a:pathLst>
              <a:path w="2514600" h="109854">
                <a:moveTo>
                  <a:pt x="0" y="109727"/>
                </a:moveTo>
                <a:lnTo>
                  <a:pt x="2514600" y="109727"/>
                </a:lnTo>
                <a:lnTo>
                  <a:pt x="2514600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4400" y="5456521"/>
            <a:ext cx="2514600" cy="10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4400" y="5456521"/>
            <a:ext cx="2514600" cy="109855"/>
          </a:xfrm>
          <a:custGeom>
            <a:avLst/>
            <a:gdLst/>
            <a:ahLst/>
            <a:cxnLst/>
            <a:rect l="l" t="t" r="r" b="b"/>
            <a:pathLst>
              <a:path w="2514600" h="109854">
                <a:moveTo>
                  <a:pt x="0" y="109727"/>
                </a:moveTo>
                <a:lnTo>
                  <a:pt x="2514600" y="109727"/>
                </a:lnTo>
                <a:lnTo>
                  <a:pt x="2514600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24400" y="6081360"/>
            <a:ext cx="2514600" cy="103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24400" y="6084409"/>
            <a:ext cx="2514600" cy="104139"/>
          </a:xfrm>
          <a:custGeom>
            <a:avLst/>
            <a:gdLst/>
            <a:ahLst/>
            <a:cxnLst/>
            <a:rect l="l" t="t" r="r" b="b"/>
            <a:pathLst>
              <a:path w="2514600" h="104139">
                <a:moveTo>
                  <a:pt x="0" y="103631"/>
                </a:moveTo>
                <a:lnTo>
                  <a:pt x="2514600" y="103631"/>
                </a:lnTo>
                <a:lnTo>
                  <a:pt x="2514600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35040" y="2795617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31991" y="3066889"/>
            <a:ext cx="0" cy="512445"/>
          </a:xfrm>
          <a:custGeom>
            <a:avLst/>
            <a:gdLst/>
            <a:ahLst/>
            <a:cxnLst/>
            <a:rect l="l" t="t" r="r" b="b"/>
            <a:pathLst>
              <a:path h="512444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35040" y="3688680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0"/>
                </a:moveTo>
                <a:lnTo>
                  <a:pt x="0" y="5212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38088" y="4310472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30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1991" y="4944457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96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31991" y="5572345"/>
            <a:ext cx="0" cy="512445"/>
          </a:xfrm>
          <a:custGeom>
            <a:avLst/>
            <a:gdLst/>
            <a:ahLst/>
            <a:cxnLst/>
            <a:rect l="l" t="t" r="r" b="b"/>
            <a:pathLst>
              <a:path h="512445">
                <a:moveTo>
                  <a:pt x="0" y="0"/>
                </a:moveTo>
                <a:lnTo>
                  <a:pt x="0" y="5120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30111" y="279561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36208" y="3066889"/>
            <a:ext cx="0" cy="509270"/>
          </a:xfrm>
          <a:custGeom>
            <a:avLst/>
            <a:gdLst/>
            <a:ahLst/>
            <a:cxnLst/>
            <a:rect l="l" t="t" r="r" b="b"/>
            <a:pathLst>
              <a:path h="509269">
                <a:moveTo>
                  <a:pt x="0" y="0"/>
                </a:moveTo>
                <a:lnTo>
                  <a:pt x="0" y="5090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6208" y="3694777"/>
            <a:ext cx="0" cy="512445"/>
          </a:xfrm>
          <a:custGeom>
            <a:avLst/>
            <a:gdLst/>
            <a:ahLst/>
            <a:cxnLst/>
            <a:rect l="l" t="t" r="r" b="b"/>
            <a:pathLst>
              <a:path h="512445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36208" y="4313521"/>
            <a:ext cx="0" cy="512445"/>
          </a:xfrm>
          <a:custGeom>
            <a:avLst/>
            <a:gdLst/>
            <a:ahLst/>
            <a:cxnLst/>
            <a:rect l="l" t="t" r="r" b="b"/>
            <a:pathLst>
              <a:path h="512445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36208" y="4944457"/>
            <a:ext cx="0" cy="509270"/>
          </a:xfrm>
          <a:custGeom>
            <a:avLst/>
            <a:gdLst/>
            <a:ahLst/>
            <a:cxnLst/>
            <a:rect l="l" t="t" r="r" b="b"/>
            <a:pathLst>
              <a:path h="509270">
                <a:moveTo>
                  <a:pt x="0" y="0"/>
                </a:moveTo>
                <a:lnTo>
                  <a:pt x="0" y="5090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36208" y="5566248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0"/>
                </a:moveTo>
                <a:lnTo>
                  <a:pt x="0" y="5212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35040" y="2792568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31991" y="618804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36208" y="6188041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35040" y="636177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784340" y="2624420"/>
            <a:ext cx="13449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Central</a:t>
            </a:r>
            <a:r>
              <a:rPr sz="16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shaft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23820" y="2371437"/>
            <a:ext cx="1746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read/write  head per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surface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92044" y="3907629"/>
            <a:ext cx="4787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5455" algn="l"/>
              </a:tabLst>
            </a:pPr>
            <a:r>
              <a:rPr sz="1500" u="heavy" dirty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18108" y="3602190"/>
            <a:ext cx="1317625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7780">
              <a:lnSpc>
                <a:spcPct val="112000"/>
              </a:lnSpc>
              <a:spcBef>
                <a:spcPts val="120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Direction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500" spc="-5" dirty="0">
                <a:solidFill>
                  <a:srgbClr val="333333"/>
                </a:solidFill>
                <a:latin typeface="Verdana"/>
                <a:cs typeface="Verdana"/>
              </a:rPr>
              <a:t>movement </a:t>
            </a:r>
            <a:r>
              <a:rPr sz="150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access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arms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assembly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83735" y="2966305"/>
            <a:ext cx="460375" cy="121920"/>
          </a:xfrm>
          <a:custGeom>
            <a:avLst/>
            <a:gdLst/>
            <a:ahLst/>
            <a:cxnLst/>
            <a:rect l="l" t="t" r="r" b="b"/>
            <a:pathLst>
              <a:path w="460375" h="121919">
                <a:moveTo>
                  <a:pt x="0" y="0"/>
                </a:moveTo>
                <a:lnTo>
                  <a:pt x="460248" y="12192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04359" y="2987640"/>
            <a:ext cx="167640" cy="207645"/>
          </a:xfrm>
          <a:custGeom>
            <a:avLst/>
            <a:gdLst/>
            <a:ahLst/>
            <a:cxnLst/>
            <a:rect l="l" t="t" r="r" b="b"/>
            <a:pathLst>
              <a:path w="167639" h="207644">
                <a:moveTo>
                  <a:pt x="64007" y="0"/>
                </a:moveTo>
                <a:lnTo>
                  <a:pt x="0" y="207263"/>
                </a:lnTo>
                <a:lnTo>
                  <a:pt x="167639" y="143256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88608" y="2801713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81928" y="2713320"/>
            <a:ext cx="116205" cy="177165"/>
          </a:xfrm>
          <a:custGeom>
            <a:avLst/>
            <a:gdLst/>
            <a:ahLst/>
            <a:cxnLst/>
            <a:rect l="l" t="t" r="r" b="b"/>
            <a:pathLst>
              <a:path w="116204" h="177164">
                <a:moveTo>
                  <a:pt x="115824" y="0"/>
                </a:moveTo>
                <a:lnTo>
                  <a:pt x="0" y="85343"/>
                </a:lnTo>
                <a:lnTo>
                  <a:pt x="115824" y="176783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34055" y="404224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3" y="0"/>
                </a:moveTo>
                <a:lnTo>
                  <a:pt x="0" y="85343"/>
                </a:lnTo>
                <a:lnTo>
                  <a:pt x="176783" y="176784"/>
                </a:lnTo>
                <a:lnTo>
                  <a:pt x="176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88791" y="4042248"/>
            <a:ext cx="113030" cy="177165"/>
          </a:xfrm>
          <a:custGeom>
            <a:avLst/>
            <a:gdLst/>
            <a:ahLst/>
            <a:cxnLst/>
            <a:rect l="l" t="t" r="r" b="b"/>
            <a:pathLst>
              <a:path w="113029" h="177164">
                <a:moveTo>
                  <a:pt x="0" y="0"/>
                </a:moveTo>
                <a:lnTo>
                  <a:pt x="0" y="176784"/>
                </a:lnTo>
                <a:lnTo>
                  <a:pt x="112775" y="853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47416" y="5599777"/>
            <a:ext cx="603885" cy="399415"/>
          </a:xfrm>
          <a:custGeom>
            <a:avLst/>
            <a:gdLst/>
            <a:ahLst/>
            <a:cxnLst/>
            <a:rect l="l" t="t" r="r" b="b"/>
            <a:pathLst>
              <a:path w="603885" h="399414">
                <a:moveTo>
                  <a:pt x="0" y="399288"/>
                </a:moveTo>
                <a:lnTo>
                  <a:pt x="60350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96055" y="5532721"/>
            <a:ext cx="143510" cy="146685"/>
          </a:xfrm>
          <a:custGeom>
            <a:avLst/>
            <a:gdLst/>
            <a:ahLst/>
            <a:cxnLst/>
            <a:rect l="l" t="t" r="r" b="b"/>
            <a:pathLst>
              <a:path w="143510" h="146685">
                <a:moveTo>
                  <a:pt x="0" y="0"/>
                </a:moveTo>
                <a:lnTo>
                  <a:pt x="97536" y="146304"/>
                </a:lnTo>
                <a:lnTo>
                  <a:pt x="143256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39967" y="2445096"/>
            <a:ext cx="591820" cy="259079"/>
          </a:xfrm>
          <a:custGeom>
            <a:avLst/>
            <a:gdLst/>
            <a:ahLst/>
            <a:cxnLst/>
            <a:rect l="l" t="t" r="r" b="b"/>
            <a:pathLst>
              <a:path w="591820" h="259080">
                <a:moveTo>
                  <a:pt x="530352" y="21336"/>
                </a:moveTo>
                <a:lnTo>
                  <a:pt x="554736" y="36575"/>
                </a:lnTo>
                <a:lnTo>
                  <a:pt x="573024" y="57912"/>
                </a:lnTo>
                <a:lnTo>
                  <a:pt x="588264" y="76200"/>
                </a:lnTo>
                <a:lnTo>
                  <a:pt x="591312" y="100583"/>
                </a:lnTo>
                <a:lnTo>
                  <a:pt x="591312" y="112775"/>
                </a:lnTo>
                <a:lnTo>
                  <a:pt x="569976" y="158495"/>
                </a:lnTo>
                <a:lnTo>
                  <a:pt x="509016" y="204215"/>
                </a:lnTo>
                <a:lnTo>
                  <a:pt x="469392" y="225551"/>
                </a:lnTo>
                <a:lnTo>
                  <a:pt x="417576" y="240791"/>
                </a:lnTo>
                <a:lnTo>
                  <a:pt x="362712" y="252983"/>
                </a:lnTo>
                <a:lnTo>
                  <a:pt x="301752" y="259079"/>
                </a:lnTo>
                <a:lnTo>
                  <a:pt x="243840" y="259079"/>
                </a:lnTo>
                <a:lnTo>
                  <a:pt x="185928" y="249936"/>
                </a:lnTo>
                <a:lnTo>
                  <a:pt x="134112" y="237743"/>
                </a:lnTo>
                <a:lnTo>
                  <a:pt x="91440" y="225551"/>
                </a:lnTo>
                <a:lnTo>
                  <a:pt x="54864" y="204215"/>
                </a:lnTo>
                <a:lnTo>
                  <a:pt x="15240" y="170687"/>
                </a:lnTo>
                <a:lnTo>
                  <a:pt x="0" y="128015"/>
                </a:lnTo>
                <a:lnTo>
                  <a:pt x="3048" y="109727"/>
                </a:lnTo>
                <a:lnTo>
                  <a:pt x="9144" y="94487"/>
                </a:lnTo>
                <a:lnTo>
                  <a:pt x="18287" y="73151"/>
                </a:lnTo>
                <a:lnTo>
                  <a:pt x="36576" y="57912"/>
                </a:lnTo>
                <a:lnTo>
                  <a:pt x="54864" y="39624"/>
                </a:lnTo>
                <a:lnTo>
                  <a:pt x="76200" y="24383"/>
                </a:lnTo>
                <a:lnTo>
                  <a:pt x="100584" y="12191"/>
                </a:lnTo>
                <a:lnTo>
                  <a:pt x="13106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02679" y="2381089"/>
            <a:ext cx="195580" cy="170815"/>
          </a:xfrm>
          <a:custGeom>
            <a:avLst/>
            <a:gdLst/>
            <a:ahLst/>
            <a:cxnLst/>
            <a:rect l="l" t="t" r="r" b="b"/>
            <a:pathLst>
              <a:path w="195579" h="170814">
                <a:moveTo>
                  <a:pt x="195072" y="0"/>
                </a:moveTo>
                <a:lnTo>
                  <a:pt x="0" y="33527"/>
                </a:lnTo>
                <a:lnTo>
                  <a:pt x="146304" y="170687"/>
                </a:lnTo>
                <a:lnTo>
                  <a:pt x="195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163827" y="5960151"/>
            <a:ext cx="74428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7580" marR="5203825">
              <a:lnSpc>
                <a:spcPct val="108800"/>
              </a:lnSpc>
              <a:spcBef>
                <a:spcPts val="9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Access</a:t>
            </a:r>
            <a:r>
              <a:rPr sz="16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arms  assembly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Vertical cross section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 disk system. There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read/write head per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recording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surface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752092" y="657153"/>
            <a:ext cx="862050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/>
              <a:t>Magnetic Disk Pack </a:t>
            </a:r>
            <a:r>
              <a:rPr sz="4000" b="1" dirty="0"/>
              <a:t>– Access</a:t>
            </a:r>
            <a:r>
              <a:rPr sz="4000" b="1" spc="-10" dirty="0"/>
              <a:t> </a:t>
            </a:r>
            <a:r>
              <a:rPr sz="4000" b="1" dirty="0"/>
              <a:t>Mechanism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b="1" spc="-5" dirty="0"/>
              <a:t>Magnetic Disk </a:t>
            </a:r>
            <a:r>
              <a:rPr lang="en-GB" sz="4000" b="1" spc="-10" dirty="0"/>
              <a:t>– </a:t>
            </a:r>
            <a:r>
              <a:rPr lang="en-GB" sz="4000" b="1" spc="-5" dirty="0"/>
              <a:t>Access</a:t>
            </a:r>
            <a:r>
              <a:rPr lang="en-GB" sz="4000" b="1" spc="35" dirty="0"/>
              <a:t> </a:t>
            </a:r>
            <a:r>
              <a:rPr lang="en-GB" sz="4000" b="1" spc="5" dirty="0"/>
              <a:t>Time</a:t>
            </a:r>
            <a:endParaRPr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lang="en-US" sz="2400" i="1" spc="-5" dirty="0">
                <a:cs typeface="Verdana"/>
              </a:rPr>
              <a:t>Disk </a:t>
            </a:r>
            <a:r>
              <a:rPr lang="en-US" sz="2400" i="1" spc="-10" dirty="0">
                <a:cs typeface="Verdana"/>
              </a:rPr>
              <a:t>access </a:t>
            </a:r>
            <a:r>
              <a:rPr lang="en-US" sz="2400" i="1" spc="-5" dirty="0">
                <a:cs typeface="Verdana"/>
              </a:rPr>
              <a:t>time </a:t>
            </a:r>
            <a:r>
              <a:rPr lang="en-US" sz="2400" spc="10" dirty="0">
                <a:cs typeface="Verdana"/>
              </a:rPr>
              <a:t>is </a:t>
            </a:r>
            <a:r>
              <a:rPr lang="en-US" sz="2400" spc="-5" dirty="0">
                <a:cs typeface="Verdana"/>
              </a:rPr>
              <a:t>the interval </a:t>
            </a:r>
            <a:r>
              <a:rPr lang="en-US" sz="2400" spc="-10" dirty="0">
                <a:cs typeface="Verdana"/>
              </a:rPr>
              <a:t>between </a:t>
            </a:r>
            <a:r>
              <a:rPr lang="en-US" sz="2400" spc="-5" dirty="0">
                <a:cs typeface="Verdana"/>
              </a:rPr>
              <a:t>the </a:t>
            </a:r>
            <a:r>
              <a:rPr lang="en-US" sz="2400" dirty="0">
                <a:cs typeface="Verdana"/>
              </a:rPr>
              <a:t>instant </a:t>
            </a:r>
            <a:r>
              <a:rPr lang="en-US" sz="2400" spc="-5" dirty="0">
                <a:cs typeface="Verdana"/>
              </a:rPr>
              <a:t>a  </a:t>
            </a:r>
            <a:r>
              <a:rPr lang="en-US" sz="2400" spc="-10" dirty="0">
                <a:cs typeface="Verdana"/>
              </a:rPr>
              <a:t>computer </a:t>
            </a:r>
            <a:r>
              <a:rPr lang="en-US" sz="2400" spc="-5" dirty="0">
                <a:cs typeface="Verdana"/>
              </a:rPr>
              <a:t>makes a request </a:t>
            </a:r>
            <a:r>
              <a:rPr lang="en-US" sz="2400" spc="-10" dirty="0">
                <a:cs typeface="Verdana"/>
              </a:rPr>
              <a:t>for transfer of </a:t>
            </a:r>
            <a:r>
              <a:rPr lang="en-US" sz="2400" dirty="0">
                <a:cs typeface="Verdana"/>
              </a:rPr>
              <a:t>data </a:t>
            </a:r>
            <a:r>
              <a:rPr lang="en-US" sz="2400" spc="-10" dirty="0">
                <a:cs typeface="Verdana"/>
              </a:rPr>
              <a:t>from </a:t>
            </a:r>
            <a:r>
              <a:rPr lang="en-US" sz="2400" spc="-5" dirty="0">
                <a:cs typeface="Verdana"/>
              </a:rPr>
              <a:t>a </a:t>
            </a:r>
            <a:r>
              <a:rPr lang="en-US" sz="2400" dirty="0">
                <a:cs typeface="Verdana"/>
              </a:rPr>
              <a:t>disk </a:t>
            </a:r>
            <a:r>
              <a:rPr lang="en-US" sz="2400" spc="-10" dirty="0">
                <a:cs typeface="Verdana"/>
              </a:rPr>
              <a:t>system </a:t>
            </a:r>
            <a:r>
              <a:rPr lang="en-US" sz="2400" spc="-5" dirty="0">
                <a:cs typeface="Verdana"/>
              </a:rPr>
              <a:t>to the primary </a:t>
            </a:r>
            <a:r>
              <a:rPr lang="en-US" sz="2400" dirty="0">
                <a:cs typeface="Verdana"/>
              </a:rPr>
              <a:t>storage </a:t>
            </a:r>
            <a:r>
              <a:rPr lang="en-US" sz="2400" spc="-5" dirty="0">
                <a:cs typeface="Verdana"/>
              </a:rPr>
              <a:t>and the </a:t>
            </a:r>
            <a:r>
              <a:rPr lang="en-US" sz="2400" dirty="0">
                <a:cs typeface="Verdana"/>
              </a:rPr>
              <a:t>instant this </a:t>
            </a:r>
            <a:r>
              <a:rPr lang="en-US" sz="2400" spc="-5" dirty="0">
                <a:cs typeface="Verdana"/>
              </a:rPr>
              <a:t>operation </a:t>
            </a:r>
            <a:r>
              <a:rPr lang="en-US" sz="2400" spc="10" dirty="0">
                <a:cs typeface="Verdana"/>
              </a:rPr>
              <a:t>is</a:t>
            </a:r>
            <a:r>
              <a:rPr lang="en-US" sz="2400" spc="-3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completed</a:t>
            </a:r>
            <a:endParaRPr lang="en-US" sz="2400" dirty="0">
              <a:cs typeface="Verdana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1655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lang="en-US" sz="2400" dirty="0">
                <a:cs typeface="Verdana"/>
              </a:rPr>
              <a:t>Disk </a:t>
            </a:r>
            <a:r>
              <a:rPr lang="en-US" sz="2400" spc="-15" dirty="0">
                <a:cs typeface="Verdana"/>
              </a:rPr>
              <a:t>access </a:t>
            </a:r>
            <a:r>
              <a:rPr lang="en-US" sz="2400" spc="5" dirty="0">
                <a:cs typeface="Verdana"/>
              </a:rPr>
              <a:t>time </a:t>
            </a:r>
            <a:r>
              <a:rPr lang="en-US" sz="2400" spc="-5" dirty="0">
                <a:cs typeface="Verdana"/>
              </a:rPr>
              <a:t>depends </a:t>
            </a:r>
            <a:r>
              <a:rPr lang="en-US" sz="2400" spc="-10" dirty="0">
                <a:cs typeface="Verdana"/>
              </a:rPr>
              <a:t>on </a:t>
            </a:r>
            <a:r>
              <a:rPr lang="en-US" sz="2400" spc="-5" dirty="0">
                <a:cs typeface="Verdana"/>
              </a:rPr>
              <a:t>the following </a:t>
            </a:r>
            <a:r>
              <a:rPr lang="en-US" sz="2400" spc="-10" dirty="0">
                <a:cs typeface="Verdana"/>
              </a:rPr>
              <a:t>three  parameters:</a:t>
            </a:r>
            <a:endParaRPr lang="en-US" sz="2400" dirty="0">
              <a:cs typeface="Verdana"/>
            </a:endParaRPr>
          </a:p>
          <a:p>
            <a:pPr marL="920750" marR="11430" lvl="1" indent="-329565" algn="just">
              <a:lnSpc>
                <a:spcPct val="100000"/>
              </a:lnSpc>
              <a:spcBef>
                <a:spcPts val="1680"/>
              </a:spcBef>
              <a:buFont typeface="Verdana"/>
              <a:buChar char="–"/>
              <a:tabLst>
                <a:tab pos="921385" algn="l"/>
              </a:tabLst>
            </a:pPr>
            <a:r>
              <a:rPr lang="en-US" sz="2400" i="1" spc="-15" dirty="0">
                <a:cs typeface="Verdana"/>
              </a:rPr>
              <a:t>Seek </a:t>
            </a:r>
            <a:r>
              <a:rPr lang="en-US" sz="2400" i="1" spc="-5" dirty="0">
                <a:cs typeface="Verdana"/>
              </a:rPr>
              <a:t>Time</a:t>
            </a:r>
            <a:r>
              <a:rPr lang="en-US" sz="2400" spc="-5" dirty="0">
                <a:cs typeface="Verdana"/>
              </a:rPr>
              <a:t>: </a:t>
            </a:r>
            <a:r>
              <a:rPr lang="en-US" sz="2400" spc="-20" dirty="0">
                <a:cs typeface="Verdana"/>
              </a:rPr>
              <a:t>It </a:t>
            </a:r>
            <a:r>
              <a:rPr lang="en-US" sz="2400" spc="10" dirty="0">
                <a:cs typeface="Verdana"/>
              </a:rPr>
              <a:t>is </a:t>
            </a:r>
            <a:r>
              <a:rPr lang="en-US" sz="2400" spc="-5" dirty="0">
                <a:cs typeface="Verdana"/>
              </a:rPr>
              <a:t>the </a:t>
            </a:r>
            <a:r>
              <a:rPr lang="en-US" sz="2400" spc="-10" dirty="0">
                <a:cs typeface="Verdana"/>
              </a:rPr>
              <a:t>time </a:t>
            </a:r>
            <a:r>
              <a:rPr lang="en-US" sz="2400" spc="-5" dirty="0">
                <a:cs typeface="Verdana"/>
              </a:rPr>
              <a:t>required to </a:t>
            </a:r>
            <a:r>
              <a:rPr lang="en-US" sz="2400" dirty="0">
                <a:cs typeface="Verdana"/>
              </a:rPr>
              <a:t>position </a:t>
            </a:r>
            <a:r>
              <a:rPr lang="en-US" sz="2400" spc="-5" dirty="0">
                <a:cs typeface="Verdana"/>
              </a:rPr>
              <a:t>the  read/write </a:t>
            </a:r>
            <a:r>
              <a:rPr lang="en-US" sz="2400" spc="-10" dirty="0">
                <a:cs typeface="Verdana"/>
              </a:rPr>
              <a:t>head </a:t>
            </a:r>
            <a:r>
              <a:rPr lang="en-US" sz="2400" spc="-5" dirty="0">
                <a:cs typeface="Verdana"/>
              </a:rPr>
              <a:t>over the </a:t>
            </a:r>
            <a:r>
              <a:rPr lang="en-US" sz="2400" spc="-10" dirty="0">
                <a:cs typeface="Verdana"/>
              </a:rPr>
              <a:t>desired </a:t>
            </a:r>
            <a:r>
              <a:rPr lang="en-US" sz="2400" spc="-5" dirty="0">
                <a:cs typeface="Verdana"/>
              </a:rPr>
              <a:t>track, as </a:t>
            </a:r>
            <a:r>
              <a:rPr lang="en-US" sz="2400" spc="-10" dirty="0">
                <a:cs typeface="Verdana"/>
              </a:rPr>
              <a:t>soon </a:t>
            </a:r>
            <a:r>
              <a:rPr lang="en-US" sz="2400" spc="-5" dirty="0">
                <a:cs typeface="Verdana"/>
              </a:rPr>
              <a:t>as  a read/write </a:t>
            </a:r>
            <a:r>
              <a:rPr lang="en-US" sz="2400" spc="-10" dirty="0">
                <a:cs typeface="Verdana"/>
              </a:rPr>
              <a:t>command </a:t>
            </a:r>
            <a:r>
              <a:rPr lang="en-US" sz="2400" spc="10" dirty="0">
                <a:cs typeface="Verdana"/>
              </a:rPr>
              <a:t>is </a:t>
            </a:r>
            <a:r>
              <a:rPr lang="en-US" sz="2400" spc="-10" dirty="0">
                <a:cs typeface="Verdana"/>
              </a:rPr>
              <a:t>received </a:t>
            </a:r>
            <a:r>
              <a:rPr lang="en-US" sz="2400" spc="10" dirty="0">
                <a:cs typeface="Verdana"/>
              </a:rPr>
              <a:t>by </a:t>
            </a:r>
            <a:r>
              <a:rPr lang="en-US" sz="2400" spc="-5" dirty="0">
                <a:cs typeface="Verdana"/>
              </a:rPr>
              <a:t>the </a:t>
            </a:r>
            <a:r>
              <a:rPr lang="en-US" sz="2400" dirty="0">
                <a:cs typeface="Verdana"/>
              </a:rPr>
              <a:t>disk</a:t>
            </a:r>
            <a:r>
              <a:rPr lang="en-US" sz="2400" spc="-60" dirty="0">
                <a:cs typeface="Verdana"/>
              </a:rPr>
              <a:t> </a:t>
            </a:r>
            <a:r>
              <a:rPr lang="en-US" sz="2400" spc="5" dirty="0">
                <a:cs typeface="Verdana"/>
              </a:rPr>
              <a:t>unit</a:t>
            </a:r>
            <a:endParaRPr lang="en-US" sz="2400" dirty="0">
              <a:cs typeface="Verdana"/>
            </a:endParaRPr>
          </a:p>
          <a:p>
            <a:pPr marL="920750" marR="12065" lvl="1" indent="-329565" algn="just">
              <a:lnSpc>
                <a:spcPct val="100000"/>
              </a:lnSpc>
              <a:spcBef>
                <a:spcPts val="1680"/>
              </a:spcBef>
              <a:buFont typeface="Verdana"/>
              <a:buChar char="–"/>
              <a:tabLst>
                <a:tab pos="921385" algn="l"/>
              </a:tabLst>
            </a:pPr>
            <a:r>
              <a:rPr lang="en-US" sz="2400" i="1" spc="-10" dirty="0">
                <a:cs typeface="Verdana"/>
              </a:rPr>
              <a:t>Latency</a:t>
            </a:r>
            <a:r>
              <a:rPr lang="en-US" sz="2400" spc="-10" dirty="0">
                <a:cs typeface="Verdana"/>
              </a:rPr>
              <a:t>: </a:t>
            </a:r>
            <a:r>
              <a:rPr lang="en-US" sz="2400" spc="-20" dirty="0">
                <a:cs typeface="Verdana"/>
              </a:rPr>
              <a:t>It </a:t>
            </a:r>
            <a:r>
              <a:rPr lang="en-US" sz="2400" spc="10" dirty="0">
                <a:cs typeface="Verdana"/>
              </a:rPr>
              <a:t>is </a:t>
            </a:r>
            <a:r>
              <a:rPr lang="en-US" sz="2400" spc="-5" dirty="0">
                <a:cs typeface="Verdana"/>
              </a:rPr>
              <a:t>the time </a:t>
            </a:r>
            <a:r>
              <a:rPr lang="en-US" sz="2400" spc="-10" dirty="0">
                <a:cs typeface="Verdana"/>
              </a:rPr>
              <a:t>required </a:t>
            </a:r>
            <a:r>
              <a:rPr lang="en-US" sz="2400" spc="-5" dirty="0">
                <a:cs typeface="Verdana"/>
              </a:rPr>
              <a:t>to </a:t>
            </a:r>
            <a:r>
              <a:rPr lang="en-US" sz="2400" dirty="0">
                <a:cs typeface="Verdana"/>
              </a:rPr>
              <a:t>spin </a:t>
            </a:r>
            <a:r>
              <a:rPr lang="en-US" sz="2400" spc="-5" dirty="0">
                <a:cs typeface="Verdana"/>
              </a:rPr>
              <a:t>the </a:t>
            </a:r>
            <a:r>
              <a:rPr lang="en-US" sz="2400" spc="-10" dirty="0">
                <a:cs typeface="Verdana"/>
              </a:rPr>
              <a:t>desired  sector </a:t>
            </a:r>
            <a:r>
              <a:rPr lang="en-US" sz="2400" spc="-5" dirty="0">
                <a:cs typeface="Verdana"/>
              </a:rPr>
              <a:t>under the </a:t>
            </a:r>
            <a:r>
              <a:rPr lang="en-US" sz="2400" dirty="0">
                <a:cs typeface="Verdana"/>
              </a:rPr>
              <a:t>read/write </a:t>
            </a:r>
            <a:r>
              <a:rPr lang="en-US" sz="2400" spc="-5" dirty="0">
                <a:cs typeface="Verdana"/>
              </a:rPr>
              <a:t>head, </a:t>
            </a:r>
            <a:r>
              <a:rPr lang="en-US" sz="2400" spc="-10" dirty="0">
                <a:cs typeface="Verdana"/>
              </a:rPr>
              <a:t>once </a:t>
            </a:r>
            <a:r>
              <a:rPr lang="en-US" sz="2400" spc="-5" dirty="0">
                <a:cs typeface="Verdana"/>
              </a:rPr>
              <a:t>the  read/write </a:t>
            </a:r>
            <a:r>
              <a:rPr lang="en-US" sz="2400" spc="-10" dirty="0">
                <a:cs typeface="Verdana"/>
              </a:rPr>
              <a:t>head </a:t>
            </a:r>
            <a:r>
              <a:rPr lang="en-US" sz="2400" spc="10" dirty="0">
                <a:cs typeface="Verdana"/>
              </a:rPr>
              <a:t>is </a:t>
            </a:r>
            <a:r>
              <a:rPr lang="en-US" sz="2400" spc="-10" dirty="0">
                <a:cs typeface="Verdana"/>
              </a:rPr>
              <a:t>positioned on </a:t>
            </a:r>
            <a:r>
              <a:rPr lang="en-US" sz="2400" spc="-5" dirty="0">
                <a:cs typeface="Verdana"/>
              </a:rPr>
              <a:t>the desired</a:t>
            </a:r>
            <a:r>
              <a:rPr lang="en-US" sz="2400" spc="-15" dirty="0">
                <a:cs typeface="Verdana"/>
              </a:rPr>
              <a:t> </a:t>
            </a:r>
            <a:r>
              <a:rPr lang="en-US" sz="2400" spc="-10" dirty="0">
                <a:cs typeface="Verdana"/>
              </a:rPr>
              <a:t>track</a:t>
            </a:r>
            <a:endParaRPr lang="en-US" sz="2400" dirty="0">
              <a:cs typeface="Verdan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4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b="1" spc="-5" dirty="0"/>
              <a:t>Magnetic Disk </a:t>
            </a:r>
            <a:r>
              <a:rPr lang="en-GB" sz="4000" b="1" spc="-10" dirty="0"/>
              <a:t>– </a:t>
            </a:r>
            <a:r>
              <a:rPr lang="en-GB" sz="4000" b="1" spc="-5" dirty="0"/>
              <a:t>Access</a:t>
            </a:r>
            <a:r>
              <a:rPr lang="en-GB" sz="4000" b="1" spc="35" dirty="0"/>
              <a:t> </a:t>
            </a:r>
            <a:r>
              <a:rPr lang="en-GB" sz="4000" b="1" spc="5" dirty="0"/>
              <a:t>Time</a:t>
            </a:r>
            <a:endParaRPr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0" marR="5080" indent="-329565" algn="just">
              <a:lnSpc>
                <a:spcPct val="100000"/>
              </a:lnSpc>
              <a:spcBef>
                <a:spcPts val="90"/>
              </a:spcBef>
            </a:pPr>
            <a:r>
              <a:rPr lang="en-US" sz="2800" i="1" spc="-10" dirty="0">
                <a:cs typeface="Verdana"/>
              </a:rPr>
              <a:t>Transfer </a:t>
            </a:r>
            <a:r>
              <a:rPr lang="en-US" sz="2800" i="1" dirty="0">
                <a:cs typeface="Verdana"/>
              </a:rPr>
              <a:t>Rate</a:t>
            </a:r>
            <a:r>
              <a:rPr lang="en-US" sz="2800" dirty="0">
                <a:cs typeface="Verdana"/>
              </a:rPr>
              <a:t>: </a:t>
            </a:r>
            <a:r>
              <a:rPr lang="en-US" sz="2800" spc="-20" dirty="0">
                <a:cs typeface="Verdana"/>
              </a:rPr>
              <a:t>It </a:t>
            </a:r>
            <a:r>
              <a:rPr lang="en-US" sz="2800" spc="10" dirty="0">
                <a:cs typeface="Verdana"/>
              </a:rPr>
              <a:t>is </a:t>
            </a:r>
            <a:r>
              <a:rPr lang="en-US" sz="2800" spc="-5" dirty="0">
                <a:cs typeface="Verdana"/>
              </a:rPr>
              <a:t>the </a:t>
            </a:r>
            <a:r>
              <a:rPr lang="en-US" sz="2800" spc="-10" dirty="0">
                <a:cs typeface="Verdana"/>
              </a:rPr>
              <a:t>rate </a:t>
            </a:r>
            <a:r>
              <a:rPr lang="en-US" sz="2800" spc="-5" dirty="0">
                <a:cs typeface="Verdana"/>
              </a:rPr>
              <a:t>at </a:t>
            </a:r>
            <a:r>
              <a:rPr lang="en-US" sz="2800" dirty="0">
                <a:cs typeface="Verdana"/>
              </a:rPr>
              <a:t>which </a:t>
            </a:r>
            <a:r>
              <a:rPr lang="en-US" sz="2800" spc="-5" dirty="0">
                <a:cs typeface="Verdana"/>
              </a:rPr>
              <a:t>data </a:t>
            </a:r>
            <a:r>
              <a:rPr lang="en-US" sz="2800" dirty="0">
                <a:cs typeface="Verdana"/>
              </a:rPr>
              <a:t>are  </a:t>
            </a:r>
            <a:r>
              <a:rPr lang="en-US" sz="2800" spc="-5" dirty="0">
                <a:cs typeface="Verdana"/>
              </a:rPr>
              <a:t>read/written to the </a:t>
            </a:r>
            <a:r>
              <a:rPr lang="en-US" sz="2800" spc="5" dirty="0">
                <a:cs typeface="Verdana"/>
              </a:rPr>
              <a:t>disk, </a:t>
            </a:r>
            <a:r>
              <a:rPr lang="en-US" sz="2800" spc="-5" dirty="0">
                <a:cs typeface="Verdana"/>
              </a:rPr>
              <a:t>once the read/write </a:t>
            </a:r>
            <a:r>
              <a:rPr lang="en-US" sz="2800" spc="-10" dirty="0">
                <a:cs typeface="Verdana"/>
              </a:rPr>
              <a:t>head  </a:t>
            </a:r>
            <a:r>
              <a:rPr lang="en-US" sz="2800" spc="10" dirty="0">
                <a:cs typeface="Verdana"/>
              </a:rPr>
              <a:t>is </a:t>
            </a:r>
            <a:r>
              <a:rPr lang="en-US" sz="2800" spc="-5" dirty="0">
                <a:cs typeface="Verdana"/>
              </a:rPr>
              <a:t>positioned over the desired</a:t>
            </a:r>
            <a:r>
              <a:rPr lang="en-US" sz="2800" spc="-70" dirty="0">
                <a:cs typeface="Verdana"/>
              </a:rPr>
              <a:t> </a:t>
            </a:r>
            <a:r>
              <a:rPr lang="en-US" sz="2800" spc="-10" dirty="0">
                <a:cs typeface="Verdana"/>
              </a:rPr>
              <a:t>sector</a:t>
            </a:r>
            <a:endParaRPr lang="en-US" sz="2800" dirty="0">
              <a:cs typeface="Verdana"/>
            </a:endParaRPr>
          </a:p>
          <a:p>
            <a:pPr marL="356870" marR="7620" indent="-34480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800" spc="-5" dirty="0">
                <a:cs typeface="Verdana"/>
              </a:rPr>
              <a:t>As the </a:t>
            </a:r>
            <a:r>
              <a:rPr lang="en-US" sz="2800" spc="-10" dirty="0">
                <a:cs typeface="Verdana"/>
              </a:rPr>
              <a:t>transfer </a:t>
            </a:r>
            <a:r>
              <a:rPr lang="en-US" sz="2800" spc="-5" dirty="0">
                <a:cs typeface="Verdana"/>
              </a:rPr>
              <a:t>rate </a:t>
            </a:r>
            <a:r>
              <a:rPr lang="en-US" sz="2800" spc="10" dirty="0">
                <a:cs typeface="Verdana"/>
              </a:rPr>
              <a:t>is </a:t>
            </a:r>
            <a:r>
              <a:rPr lang="en-US" sz="2800" dirty="0">
                <a:cs typeface="Verdana"/>
              </a:rPr>
              <a:t>negligible </a:t>
            </a:r>
            <a:r>
              <a:rPr lang="en-US" sz="2800" spc="-5" dirty="0">
                <a:cs typeface="Verdana"/>
              </a:rPr>
              <a:t>as </a:t>
            </a:r>
            <a:r>
              <a:rPr lang="en-US" sz="2800" spc="-10" dirty="0">
                <a:cs typeface="Verdana"/>
              </a:rPr>
              <a:t>compared </a:t>
            </a:r>
            <a:r>
              <a:rPr lang="en-US" sz="2800" spc="-5" dirty="0">
                <a:cs typeface="Verdana"/>
              </a:rPr>
              <a:t>to </a:t>
            </a:r>
            <a:r>
              <a:rPr lang="en-US" sz="2800" spc="-15" dirty="0">
                <a:cs typeface="Verdana"/>
              </a:rPr>
              <a:t>seek </a:t>
            </a:r>
            <a:r>
              <a:rPr lang="en-US" sz="2800" spc="670" dirty="0">
                <a:cs typeface="Verdana"/>
              </a:rPr>
              <a:t> </a:t>
            </a:r>
            <a:r>
              <a:rPr lang="en-US" sz="2800" spc="5" dirty="0">
                <a:cs typeface="Verdana"/>
              </a:rPr>
              <a:t>time </a:t>
            </a:r>
            <a:r>
              <a:rPr lang="en-US" sz="2800" spc="-5" dirty="0">
                <a:cs typeface="Verdana"/>
              </a:rPr>
              <a:t>and</a:t>
            </a:r>
            <a:r>
              <a:rPr lang="en-US" sz="2800" spc="-50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latency,</a:t>
            </a:r>
            <a:endParaRPr lang="en-US" sz="2800" dirty="0">
              <a:cs typeface="Verdana"/>
            </a:endParaRPr>
          </a:p>
          <a:p>
            <a:pPr marL="920750">
              <a:lnSpc>
                <a:spcPct val="100000"/>
              </a:lnSpc>
              <a:spcBef>
                <a:spcPts val="1680"/>
              </a:spcBef>
            </a:pPr>
            <a:r>
              <a:rPr lang="en-US" sz="2800" spc="-5" dirty="0">
                <a:cs typeface="Verdana"/>
              </a:rPr>
              <a:t>Average </a:t>
            </a:r>
            <a:r>
              <a:rPr lang="en-US" sz="2800" spc="-10" dirty="0">
                <a:cs typeface="Verdana"/>
              </a:rPr>
              <a:t>access</a:t>
            </a:r>
            <a:r>
              <a:rPr lang="en-US" sz="2800" spc="-35" dirty="0">
                <a:cs typeface="Verdana"/>
              </a:rPr>
              <a:t> </a:t>
            </a:r>
            <a:r>
              <a:rPr lang="en-US" sz="2800" spc="5" dirty="0">
                <a:cs typeface="Verdana"/>
              </a:rPr>
              <a:t>time</a:t>
            </a:r>
            <a:endParaRPr lang="en-US" sz="2800" dirty="0"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655"/>
              </a:spcBef>
            </a:pPr>
            <a:r>
              <a:rPr lang="en-US" sz="2800" spc="-10" dirty="0">
                <a:cs typeface="Verdana"/>
              </a:rPr>
              <a:t>= </a:t>
            </a:r>
            <a:r>
              <a:rPr lang="en-US" sz="2800" spc="-5" dirty="0">
                <a:cs typeface="Verdana"/>
              </a:rPr>
              <a:t>Average </a:t>
            </a:r>
            <a:r>
              <a:rPr lang="en-US" sz="2800" spc="-10" dirty="0">
                <a:cs typeface="Verdana"/>
              </a:rPr>
              <a:t>seek </a:t>
            </a:r>
            <a:r>
              <a:rPr lang="en-US" sz="2800" spc="5" dirty="0">
                <a:cs typeface="Verdana"/>
              </a:rPr>
              <a:t>time </a:t>
            </a:r>
            <a:r>
              <a:rPr lang="en-US" sz="2800" spc="-10" dirty="0">
                <a:cs typeface="Verdana"/>
              </a:rPr>
              <a:t>+ </a:t>
            </a:r>
            <a:r>
              <a:rPr lang="en-US" sz="2800" spc="-5" dirty="0">
                <a:cs typeface="Verdana"/>
              </a:rPr>
              <a:t>Average</a:t>
            </a:r>
            <a:r>
              <a:rPr lang="en-US" sz="2800" spc="-40" dirty="0">
                <a:cs typeface="Verdana"/>
              </a:rPr>
              <a:t> </a:t>
            </a:r>
            <a:r>
              <a:rPr lang="en-US" sz="2800" spc="-5" dirty="0">
                <a:cs typeface="Verdana"/>
              </a:rPr>
              <a:t>latency</a:t>
            </a:r>
            <a:endParaRPr lang="en-US" sz="2800" dirty="0">
              <a:cs typeface="Verdan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2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2455</TotalTime>
  <Words>1647</Words>
  <Application>Microsoft Office PowerPoint</Application>
  <PresentationFormat>Custom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Verdana</vt:lpstr>
      <vt:lpstr>Wingdings</vt:lpstr>
      <vt:lpstr>Adjacency</vt:lpstr>
      <vt:lpstr> Storage Devices  Part 2</vt:lpstr>
      <vt:lpstr>Magnetic Disk - Basics</vt:lpstr>
      <vt:lpstr>Magnetic Disk – Storage Organization  Illustrates the Concept of Tracks</vt:lpstr>
      <vt:lpstr>Magnetic Disk – Storage Organization  Illustrates the Concept of Sectors</vt:lpstr>
      <vt:lpstr>Magnetic Disk – Storage Organization</vt:lpstr>
      <vt:lpstr>Magnetic Disk – Storage Capacity</vt:lpstr>
      <vt:lpstr>Magnetic Disk Pack – Access Mechanism</vt:lpstr>
      <vt:lpstr>Magnetic Disk – Access Time</vt:lpstr>
      <vt:lpstr>Magnetic Disk – Access Time</vt:lpstr>
      <vt:lpstr>Types of Magnetic Disks</vt:lpstr>
      <vt:lpstr>Hard Disks</vt:lpstr>
      <vt:lpstr>Advantages of Magnetic Disks</vt:lpstr>
      <vt:lpstr>Advantages of Magnetic Disks</vt:lpstr>
      <vt:lpstr>Advantages of Magnetic Disks</vt:lpstr>
      <vt:lpstr>Advantages of Magnetic Disks</vt:lpstr>
      <vt:lpstr>Limitations of Magnetic Disks</vt:lpstr>
      <vt:lpstr>Optical Disk – Basics</vt:lpstr>
      <vt:lpstr>Optical Disk – Storage Organization</vt:lpstr>
      <vt:lpstr>Optical Disk – Storage Capacity</vt:lpstr>
      <vt:lpstr>Optical Disk – Access Mechanism</vt:lpstr>
      <vt:lpstr>Optical Disk Drive</vt:lpstr>
      <vt:lpstr>Types of Optical Disks</vt:lpstr>
      <vt:lpstr>Types of Optical Disks</vt:lpstr>
      <vt:lpstr>Types of Optical Disks</vt:lpstr>
      <vt:lpstr>Types of Optical Disks</vt:lpstr>
      <vt:lpstr>Types of Optical Disks</vt:lpstr>
      <vt:lpstr>Advantages of Optical Disks</vt:lpstr>
      <vt:lpstr>Advantages of Optical Disks</vt:lpstr>
      <vt:lpstr>Limitations of Optical Disks</vt:lpstr>
      <vt:lpstr>Memory Storage Devices</vt:lpstr>
      <vt:lpstr>Memory Storage Devices</vt:lpstr>
      <vt:lpstr>Lecture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8-Secondary Storage.ppt</dc:title>
  <dc:creator>Pradeep K. Sinha &amp; Priti Sinha</dc:creator>
  <cp:lastModifiedBy>Microsoft account</cp:lastModifiedBy>
  <cp:revision>95</cp:revision>
  <dcterms:created xsi:type="dcterms:W3CDTF">2019-11-05T04:48:37Z</dcterms:created>
  <dcterms:modified xsi:type="dcterms:W3CDTF">2024-11-21T06:11:18Z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2019-11-05T00:00:00Z</vt:filetime>
  </property>
</Properties>
</file>