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media/image7.jpg" ContentType="image/jpg"/>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50"/>
  </p:notesMasterIdLst>
  <p:handoutMasterIdLst>
    <p:handoutMasterId r:id="rId51"/>
  </p:handoutMasterIdLst>
  <p:sldIdLst>
    <p:sldId id="258" r:id="rId2"/>
    <p:sldId id="259" r:id="rId3"/>
    <p:sldId id="305" r:id="rId4"/>
    <p:sldId id="260" r:id="rId5"/>
    <p:sldId id="261" r:id="rId6"/>
    <p:sldId id="262" r:id="rId7"/>
    <p:sldId id="306" r:id="rId8"/>
    <p:sldId id="307" r:id="rId9"/>
    <p:sldId id="308" r:id="rId10"/>
    <p:sldId id="309" r:id="rId11"/>
    <p:sldId id="310" r:id="rId12"/>
    <p:sldId id="311" r:id="rId13"/>
    <p:sldId id="268" r:id="rId14"/>
    <p:sldId id="269" r:id="rId15"/>
    <p:sldId id="257" r:id="rId16"/>
    <p:sldId id="270" r:id="rId17"/>
    <p:sldId id="271" r:id="rId18"/>
    <p:sldId id="272" r:id="rId19"/>
    <p:sldId id="273" r:id="rId20"/>
    <p:sldId id="274" r:id="rId21"/>
    <p:sldId id="275" r:id="rId22"/>
    <p:sldId id="276" r:id="rId23"/>
    <p:sldId id="294" r:id="rId24"/>
    <p:sldId id="277" r:id="rId25"/>
    <p:sldId id="278" r:id="rId26"/>
    <p:sldId id="279" r:id="rId27"/>
    <p:sldId id="280" r:id="rId28"/>
    <p:sldId id="281" r:id="rId29"/>
    <p:sldId id="282" r:id="rId30"/>
    <p:sldId id="283" r:id="rId31"/>
    <p:sldId id="284" r:id="rId32"/>
    <p:sldId id="285" r:id="rId33"/>
    <p:sldId id="312" r:id="rId34"/>
    <p:sldId id="313" r:id="rId35"/>
    <p:sldId id="286" r:id="rId36"/>
    <p:sldId id="287" r:id="rId37"/>
    <p:sldId id="288" r:id="rId38"/>
    <p:sldId id="289" r:id="rId39"/>
    <p:sldId id="290" r:id="rId40"/>
    <p:sldId id="291" r:id="rId41"/>
    <p:sldId id="292" r:id="rId42"/>
    <p:sldId id="293" r:id="rId43"/>
    <p:sldId id="264" r:id="rId44"/>
    <p:sldId id="295" r:id="rId45"/>
    <p:sldId id="296" r:id="rId46"/>
    <p:sldId id="314" r:id="rId47"/>
    <p:sldId id="297" r:id="rId48"/>
    <p:sldId id="298" r:id="rId49"/>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45">
          <p15:clr>
            <a:srgbClr val="A4A3A4"/>
          </p15:clr>
        </p15:guide>
        <p15:guide id="3" orient="horz" pos="3888">
          <p15:clr>
            <a:srgbClr val="A4A3A4"/>
          </p15:clr>
        </p15:guide>
        <p15:guide id="4" orient="horz" pos="192">
          <p15:clr>
            <a:srgbClr val="A4A3A4"/>
          </p15:clr>
        </p15:guide>
        <p15:guide id="5" orient="horz" pos="1072">
          <p15:clr>
            <a:srgbClr val="A4A3A4"/>
          </p15:clr>
        </p15:guide>
        <p15:guide id="6" pos="3839">
          <p15:clr>
            <a:srgbClr val="A4A3A4"/>
          </p15:clr>
        </p15:guide>
        <p15:guide id="7" pos="704">
          <p15:clr>
            <a:srgbClr val="A4A3A4"/>
          </p15:clr>
        </p15:guide>
        <p15:guide id="8" pos="710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9739" autoAdjust="0"/>
  </p:normalViewPr>
  <p:slideViewPr>
    <p:cSldViewPr showGuides="1">
      <p:cViewPr varScale="1">
        <p:scale>
          <a:sx n="66" d="100"/>
          <a:sy n="66" d="100"/>
        </p:scale>
        <p:origin x="1330" y="43"/>
      </p:cViewPr>
      <p:guideLst>
        <p:guide orient="horz" pos="2160"/>
        <p:guide orient="horz" pos="945"/>
        <p:guide orient="horz" pos="3888"/>
        <p:guide orient="horz" pos="192"/>
        <p:guide orient="horz" pos="1072"/>
        <p:guide pos="3839"/>
        <p:guide pos="704"/>
        <p:guide pos="7102"/>
      </p:guideLst>
    </p:cSldViewPr>
  </p:slideViewPr>
  <p:outlineViewPr>
    <p:cViewPr>
      <p:scale>
        <a:sx n="33" d="100"/>
        <a:sy n="33" d="100"/>
      </p:scale>
      <p:origin x="0" y="-2886"/>
    </p:cViewPr>
  </p:outlineViewPr>
  <p:notesTextViewPr>
    <p:cViewPr>
      <p:scale>
        <a:sx n="3" d="2"/>
        <a:sy n="3" d="2"/>
      </p:scale>
      <p:origin x="0" y="0"/>
    </p:cViewPr>
  </p:notesTextViewPr>
  <p:notesViewPr>
    <p:cSldViewPr>
      <p:cViewPr varScale="1">
        <p:scale>
          <a:sx n="79" d="100"/>
          <a:sy n="79" d="100"/>
        </p:scale>
        <p:origin x="319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solidFill>
                <a:schemeClr val="tx2"/>
              </a:solidFill>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973C59C-4E16-4A64-A766-34DB213E11B3}" type="datetimeFigureOut">
              <a:rPr lang="en-US">
                <a:solidFill>
                  <a:schemeClr val="tx2"/>
                </a:solidFill>
              </a:rPr>
              <a:t>10/17/2024</a:t>
            </a:fld>
            <a:endParaRPr>
              <a:solidFill>
                <a:schemeClr val="tx2"/>
              </a:solidFill>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solidFill>
                <a:schemeClr val="tx2"/>
              </a:solidFill>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FD77566-CD65-4859-9FA1-43956DC85B8C}" type="slidenum">
              <a:rPr>
                <a:solidFill>
                  <a:schemeClr val="tx2"/>
                </a:solidFill>
              </a:rPr>
              <a:t>‹#›</a:t>
            </a:fld>
            <a:endParaRPr>
              <a:solidFill>
                <a:schemeClr val="tx2"/>
              </a:solidFill>
            </a:endParaRPr>
          </a:p>
        </p:txBody>
      </p:sp>
    </p:spTree>
    <p:extLst>
      <p:ext uri="{BB962C8B-B14F-4D97-AF65-F5344CB8AC3E}">
        <p14:creationId xmlns:p14="http://schemas.microsoft.com/office/powerpoint/2010/main" val="2708798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solidFill>
                  <a:schemeClr val="tx2"/>
                </a:solidFill>
              </a:defRPr>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solidFill>
                  <a:schemeClr val="tx2"/>
                </a:solidFill>
              </a:defRPr>
            </a:lvl1pPr>
          </a:lstStyle>
          <a:p>
            <a:fld id="{F95CF31C-F757-429C-A789-86504F04C3BE}" type="datetimeFigureOut">
              <a:rPr lang="en-US"/>
              <a:pPr/>
              <a:t>10/17/2024</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solidFill>
                  <a:schemeClr val="tx2"/>
                </a:solidFill>
              </a:defRPr>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solidFill>
                  <a:schemeClr val="tx2"/>
                </a:solidFill>
              </a:defRPr>
            </a:lvl1pPr>
          </a:lstStyle>
          <a:p>
            <a:fld id="{B8796F01-7154-41E0-B48B-A6921757531A}" type="slidenum">
              <a:rPr/>
              <a:pPr/>
              <a:t>‹#›</a:t>
            </a:fld>
            <a:endParaRPr/>
          </a:p>
        </p:txBody>
      </p:sp>
    </p:spTree>
    <p:extLst>
      <p:ext uri="{BB962C8B-B14F-4D97-AF65-F5344CB8AC3E}">
        <p14:creationId xmlns:p14="http://schemas.microsoft.com/office/powerpoint/2010/main" val="44077566"/>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2"/>
        </a:solidFill>
        <a:latin typeface="+mn-lt"/>
        <a:ea typeface="+mn-ea"/>
        <a:cs typeface="+mn-cs"/>
      </a:defRPr>
    </a:lvl1pPr>
    <a:lvl2pPr marL="609493" algn="l" defTabSz="1218987" rtl="0" eaLnBrk="1" latinLnBrk="0" hangingPunct="1">
      <a:defRPr sz="1600" kern="1200">
        <a:solidFill>
          <a:schemeClr val="tx2"/>
        </a:solidFill>
        <a:latin typeface="+mn-lt"/>
        <a:ea typeface="+mn-ea"/>
        <a:cs typeface="+mn-cs"/>
      </a:defRPr>
    </a:lvl2pPr>
    <a:lvl3pPr marL="1218987" algn="l" defTabSz="1218987" rtl="0" eaLnBrk="1" latinLnBrk="0" hangingPunct="1">
      <a:defRPr sz="1600" kern="1200">
        <a:solidFill>
          <a:schemeClr val="tx2"/>
        </a:solidFill>
        <a:latin typeface="+mn-lt"/>
        <a:ea typeface="+mn-ea"/>
        <a:cs typeface="+mn-cs"/>
      </a:defRPr>
    </a:lvl3pPr>
    <a:lvl4pPr marL="1828480" algn="l" defTabSz="1218987" rtl="0" eaLnBrk="1" latinLnBrk="0" hangingPunct="1">
      <a:defRPr sz="1600" kern="1200">
        <a:solidFill>
          <a:schemeClr val="tx2"/>
        </a:solidFill>
        <a:latin typeface="+mn-lt"/>
        <a:ea typeface="+mn-ea"/>
        <a:cs typeface="+mn-cs"/>
      </a:defRPr>
    </a:lvl4pPr>
    <a:lvl5pPr marL="2437973" algn="l" defTabSz="1218987" rtl="0" eaLnBrk="1" latinLnBrk="0" hangingPunct="1">
      <a:defRPr sz="1600" kern="1200">
        <a:solidFill>
          <a:schemeClr val="tx2"/>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Iostream" TargetMode="External"/><Relationship Id="rId2" Type="http://schemas.openxmlformats.org/officeDocument/2006/relationships/slide" Target="../slides/slide38.xml"/><Relationship Id="rId1" Type="http://schemas.openxmlformats.org/officeDocument/2006/relationships/notesMaster" Target="../notesMasters/notesMaster1.xml"/><Relationship Id="rId6" Type="http://schemas.openxmlformats.org/officeDocument/2006/relationships/hyperlink" Target="https://en.wikipedia.org/wiki/Floating_point" TargetMode="External"/><Relationship Id="rId5" Type="http://schemas.openxmlformats.org/officeDocument/2006/relationships/hyperlink" Target="https://en.wikipedia.org/wiki/Arithmetic_precision" TargetMode="External"/><Relationship Id="rId4" Type="http://schemas.openxmlformats.org/officeDocument/2006/relationships/hyperlink" Target="https://en.wikipedia.org/wiki/Radix"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BBF81A0-ADA6-4623-BE4F-40CFB8BBCB3D}" type="slidenum">
              <a:rPr lang="en-US" smtClean="0"/>
              <a:t>1</a:t>
            </a:fld>
            <a:endParaRPr lang="en-US"/>
          </a:p>
        </p:txBody>
      </p:sp>
    </p:spTree>
    <p:extLst>
      <p:ext uri="{BB962C8B-B14F-4D97-AF65-F5344CB8AC3E}">
        <p14:creationId xmlns:p14="http://schemas.microsoft.com/office/powerpoint/2010/main" val="2855903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a:spcBef>
                <a:spcPts val="0"/>
              </a:spcBef>
              <a:spcAft>
                <a:spcPts val="0"/>
              </a:spcAft>
              <a:tabLst>
                <a:tab pos="2343150" algn="l"/>
              </a:tabLst>
            </a:pPr>
            <a:r>
              <a:rPr lang="en-US" sz="1050" dirty="0">
                <a:effectLst/>
                <a:latin typeface="Times New Roman" panose="02020603050405020304" pitchFamily="18" charset="0"/>
                <a:ea typeface="Times New Roman" panose="02020603050405020304" pitchFamily="18" charset="0"/>
              </a:rPr>
              <a:t>Important Header files in C++</a:t>
            </a:r>
          </a:p>
          <a:p>
            <a:pPr marL="228600" marR="0">
              <a:spcBef>
                <a:spcPts val="0"/>
              </a:spcBef>
              <a:spcAft>
                <a:spcPts val="0"/>
              </a:spcAft>
            </a:pPr>
            <a:r>
              <a:rPr lang="en-US" sz="1050" b="1" dirty="0">
                <a:effectLst/>
                <a:latin typeface="Times New Roman" panose="02020603050405020304" pitchFamily="18" charset="0"/>
                <a:ea typeface="Times New Roman" panose="02020603050405020304" pitchFamily="18" charset="0"/>
              </a:rPr>
              <a:t>Some library Files and where to use them:</a:t>
            </a:r>
            <a:endParaRPr lang="en-US" sz="1050" dirty="0">
              <a:effectLst/>
              <a:latin typeface="Times New Roman" panose="02020603050405020304" pitchFamily="18" charset="0"/>
              <a:ea typeface="Times New Roman" panose="02020603050405020304" pitchFamily="18" charset="0"/>
            </a:endParaRPr>
          </a:p>
          <a:p>
            <a:pPr marL="228600" marR="0">
              <a:spcBef>
                <a:spcPts val="0"/>
              </a:spcBef>
              <a:spcAft>
                <a:spcPts val="120"/>
              </a:spcAft>
              <a:tabLst>
                <a:tab pos="2165350" algn="l"/>
              </a:tabLst>
            </a:pPr>
            <a:r>
              <a:rPr lang="en-US" sz="1050" b="1" dirty="0">
                <a:solidFill>
                  <a:srgbClr val="222222"/>
                </a:solidFill>
                <a:effectLst/>
                <a:latin typeface="Times New Roman" panose="02020603050405020304" pitchFamily="18" charset="0"/>
                <a:ea typeface="Times New Roman" panose="02020603050405020304" pitchFamily="18" charset="0"/>
              </a:rPr>
              <a:t>&lt;iostream&gt;	</a:t>
            </a:r>
            <a:endParaRPr lang="en-US" sz="1050" dirty="0">
              <a:effectLst/>
              <a:latin typeface="Times New Roman" panose="02020603050405020304" pitchFamily="18" charset="0"/>
              <a:ea typeface="Times New Roman" panose="02020603050405020304" pitchFamily="18" charset="0"/>
            </a:endParaRPr>
          </a:p>
          <a:p>
            <a:pPr marL="228600" marR="0">
              <a:spcBef>
                <a:spcPts val="0"/>
              </a:spcBef>
              <a:spcAft>
                <a:spcPts val="120"/>
              </a:spcAft>
            </a:pPr>
            <a:r>
              <a:rPr lang="en-US" sz="1050" dirty="0">
                <a:solidFill>
                  <a:srgbClr val="222222"/>
                </a:solidFill>
                <a:effectLst/>
                <a:latin typeface="Times New Roman" panose="02020603050405020304" pitchFamily="18" charset="0"/>
                <a:ea typeface="Times New Roman" panose="02020603050405020304" pitchFamily="18" charset="0"/>
              </a:rPr>
              <a:t>Provides C++ input and output fundamentals. See </a:t>
            </a:r>
            <a:r>
              <a:rPr lang="en-US" sz="1050" u="sng" dirty="0">
                <a:solidFill>
                  <a:srgbClr val="0B0080"/>
                </a:solidFill>
                <a:effectLst/>
                <a:latin typeface="Times New Roman" panose="02020603050405020304" pitchFamily="18" charset="0"/>
                <a:ea typeface="Times New Roman" panose="02020603050405020304" pitchFamily="18" charset="0"/>
                <a:hlinkClick r:id="rId3" tooltip="Iostream"/>
              </a:rPr>
              <a:t>iostream</a:t>
            </a:r>
            <a:r>
              <a:rPr lang="en-US" sz="1050" dirty="0">
                <a:solidFill>
                  <a:srgbClr val="222222"/>
                </a:solidFill>
                <a:effectLst/>
                <a:latin typeface="Times New Roman" panose="02020603050405020304" pitchFamily="18" charset="0"/>
                <a:ea typeface="Times New Roman" panose="02020603050405020304" pitchFamily="18" charset="0"/>
              </a:rPr>
              <a:t>.</a:t>
            </a:r>
            <a:endParaRPr lang="en-US" sz="1050" dirty="0">
              <a:effectLst/>
              <a:latin typeface="Times New Roman" panose="02020603050405020304" pitchFamily="18" charset="0"/>
              <a:ea typeface="Times New Roman" panose="02020603050405020304" pitchFamily="18" charset="0"/>
            </a:endParaRPr>
          </a:p>
          <a:p>
            <a:pPr marL="228600" marR="0">
              <a:spcBef>
                <a:spcPts val="0"/>
              </a:spcBef>
              <a:spcAft>
                <a:spcPts val="120"/>
              </a:spcAft>
            </a:pPr>
            <a:r>
              <a:rPr lang="en-US" sz="1050" b="1" dirty="0">
                <a:solidFill>
                  <a:srgbClr val="222222"/>
                </a:solidFill>
                <a:effectLst/>
                <a:latin typeface="Times New Roman" panose="02020603050405020304" pitchFamily="18" charset="0"/>
                <a:ea typeface="Times New Roman" panose="02020603050405020304" pitchFamily="18" charset="0"/>
              </a:rPr>
              <a:t>&lt;</a:t>
            </a:r>
            <a:r>
              <a:rPr lang="en-US" sz="1050" b="1" dirty="0" err="1">
                <a:solidFill>
                  <a:srgbClr val="222222"/>
                </a:solidFill>
                <a:effectLst/>
                <a:latin typeface="Times New Roman" panose="02020603050405020304" pitchFamily="18" charset="0"/>
                <a:ea typeface="Times New Roman" panose="02020603050405020304" pitchFamily="18" charset="0"/>
              </a:rPr>
              <a:t>iomanip</a:t>
            </a:r>
            <a:r>
              <a:rPr lang="en-US" sz="1050" b="1" dirty="0">
                <a:solidFill>
                  <a:srgbClr val="222222"/>
                </a:solidFill>
                <a:effectLst/>
                <a:latin typeface="Times New Roman" panose="02020603050405020304" pitchFamily="18" charset="0"/>
                <a:ea typeface="Times New Roman" panose="02020603050405020304" pitchFamily="18" charset="0"/>
              </a:rPr>
              <a:t>&gt;</a:t>
            </a:r>
            <a:endParaRPr lang="en-US" sz="1050" dirty="0">
              <a:effectLst/>
              <a:latin typeface="Times New Roman" panose="02020603050405020304" pitchFamily="18" charset="0"/>
              <a:ea typeface="Times New Roman" panose="02020603050405020304" pitchFamily="18" charset="0"/>
            </a:endParaRPr>
          </a:p>
          <a:p>
            <a:pPr marL="228600" marR="0">
              <a:spcBef>
                <a:spcPts val="0"/>
              </a:spcBef>
              <a:spcAft>
                <a:spcPts val="120"/>
              </a:spcAft>
            </a:pPr>
            <a:r>
              <a:rPr lang="en-US" sz="1050" dirty="0">
                <a:solidFill>
                  <a:srgbClr val="222222"/>
                </a:solidFill>
                <a:effectLst/>
                <a:latin typeface="Times New Roman" panose="02020603050405020304" pitchFamily="18" charset="0"/>
                <a:ea typeface="Times New Roman" panose="02020603050405020304" pitchFamily="18" charset="0"/>
              </a:rPr>
              <a:t>Provides facilities to manipulate output formatting, such as the </a:t>
            </a:r>
            <a:r>
              <a:rPr lang="en-US" sz="1050" u="sng" dirty="0">
                <a:solidFill>
                  <a:srgbClr val="0B0080"/>
                </a:solidFill>
                <a:effectLst/>
                <a:latin typeface="Times New Roman" panose="02020603050405020304" pitchFamily="18" charset="0"/>
                <a:ea typeface="Times New Roman" panose="02020603050405020304" pitchFamily="18" charset="0"/>
                <a:hlinkClick r:id="rId4" tooltip="Radix"/>
              </a:rPr>
              <a:t>base</a:t>
            </a:r>
            <a:r>
              <a:rPr lang="en-US" sz="1050" dirty="0">
                <a:solidFill>
                  <a:srgbClr val="222222"/>
                </a:solidFill>
                <a:effectLst/>
                <a:latin typeface="Times New Roman" panose="02020603050405020304" pitchFamily="18" charset="0"/>
                <a:ea typeface="Times New Roman" panose="02020603050405020304" pitchFamily="18" charset="0"/>
              </a:rPr>
              <a:t> used when formatting integers and the </a:t>
            </a:r>
            <a:r>
              <a:rPr lang="en-US" sz="1050" u="sng" dirty="0">
                <a:solidFill>
                  <a:srgbClr val="0B0080"/>
                </a:solidFill>
                <a:effectLst/>
                <a:latin typeface="Times New Roman" panose="02020603050405020304" pitchFamily="18" charset="0"/>
                <a:ea typeface="Times New Roman" panose="02020603050405020304" pitchFamily="18" charset="0"/>
                <a:hlinkClick r:id="rId5" tooltip="Arithmetic precision"/>
              </a:rPr>
              <a:t>precision</a:t>
            </a:r>
            <a:r>
              <a:rPr lang="en-US" sz="1050" dirty="0">
                <a:solidFill>
                  <a:srgbClr val="222222"/>
                </a:solidFill>
                <a:effectLst/>
                <a:latin typeface="Times New Roman" panose="02020603050405020304" pitchFamily="18" charset="0"/>
                <a:ea typeface="Times New Roman" panose="02020603050405020304" pitchFamily="18" charset="0"/>
              </a:rPr>
              <a:t> of </a:t>
            </a:r>
            <a:r>
              <a:rPr lang="en-US" sz="1050" u="sng" dirty="0">
                <a:solidFill>
                  <a:srgbClr val="0B0080"/>
                </a:solidFill>
                <a:effectLst/>
                <a:latin typeface="Times New Roman" panose="02020603050405020304" pitchFamily="18" charset="0"/>
                <a:ea typeface="Times New Roman" panose="02020603050405020304" pitchFamily="18" charset="0"/>
                <a:hlinkClick r:id="rId6" tooltip="Floating point"/>
              </a:rPr>
              <a:t>floating point</a:t>
            </a:r>
            <a:r>
              <a:rPr lang="en-US" sz="1050" dirty="0">
                <a:solidFill>
                  <a:srgbClr val="222222"/>
                </a:solidFill>
                <a:effectLst/>
                <a:latin typeface="Times New Roman" panose="02020603050405020304" pitchFamily="18" charset="0"/>
                <a:ea typeface="Times New Roman" panose="02020603050405020304" pitchFamily="18" charset="0"/>
              </a:rPr>
              <a:t> values.</a:t>
            </a:r>
            <a:endParaRPr lang="en-US" sz="1050" dirty="0">
              <a:effectLst/>
              <a:latin typeface="Times New Roman" panose="02020603050405020304" pitchFamily="18" charset="0"/>
              <a:ea typeface="Times New Roman" panose="02020603050405020304" pitchFamily="18" charset="0"/>
            </a:endParaRPr>
          </a:p>
          <a:p>
            <a:pPr marL="228600" marR="0">
              <a:spcBef>
                <a:spcPts val="0"/>
              </a:spcBef>
              <a:spcAft>
                <a:spcPts val="120"/>
              </a:spcAft>
            </a:pPr>
            <a:r>
              <a:rPr lang="en-US" sz="1050" b="1" dirty="0">
                <a:solidFill>
                  <a:srgbClr val="222222"/>
                </a:solidFill>
                <a:effectLst/>
                <a:latin typeface="Times New Roman" panose="02020603050405020304" pitchFamily="18" charset="0"/>
                <a:ea typeface="Times New Roman" panose="02020603050405020304" pitchFamily="18" charset="0"/>
              </a:rPr>
              <a:t>&lt;</a:t>
            </a:r>
            <a:r>
              <a:rPr lang="en-US" sz="1050" b="1" dirty="0" err="1">
                <a:solidFill>
                  <a:srgbClr val="222222"/>
                </a:solidFill>
                <a:effectLst/>
                <a:latin typeface="Times New Roman" panose="02020603050405020304" pitchFamily="18" charset="0"/>
                <a:ea typeface="Times New Roman" panose="02020603050405020304" pitchFamily="18" charset="0"/>
              </a:rPr>
              <a:t>math.h</a:t>
            </a:r>
            <a:r>
              <a:rPr lang="en-US" sz="1050" b="1" dirty="0">
                <a:solidFill>
                  <a:srgbClr val="222222"/>
                </a:solidFill>
                <a:effectLst/>
                <a:latin typeface="Times New Roman" panose="02020603050405020304" pitchFamily="18" charset="0"/>
                <a:ea typeface="Times New Roman" panose="02020603050405020304" pitchFamily="18" charset="0"/>
              </a:rPr>
              <a:t>&gt;</a:t>
            </a:r>
            <a:endParaRPr lang="en-US" sz="1050" dirty="0">
              <a:effectLst/>
              <a:latin typeface="Times New Roman" panose="02020603050405020304" pitchFamily="18" charset="0"/>
              <a:ea typeface="Times New Roman" panose="02020603050405020304" pitchFamily="18" charset="0"/>
            </a:endParaRPr>
          </a:p>
          <a:p>
            <a:pPr marL="228600" marR="0">
              <a:spcBef>
                <a:spcPts val="0"/>
              </a:spcBef>
              <a:spcAft>
                <a:spcPts val="120"/>
              </a:spcAft>
            </a:pPr>
            <a:r>
              <a:rPr lang="en-US" sz="1050" b="1" dirty="0">
                <a:solidFill>
                  <a:srgbClr val="222222"/>
                </a:solidFill>
                <a:effectLst/>
                <a:latin typeface="Times New Roman" panose="02020603050405020304" pitchFamily="18" charset="0"/>
                <a:ea typeface="Times New Roman" panose="02020603050405020304" pitchFamily="18" charset="0"/>
              </a:rPr>
              <a:t>	</a:t>
            </a:r>
            <a:r>
              <a:rPr lang="en-US" sz="1050" dirty="0" err="1">
                <a:solidFill>
                  <a:srgbClr val="222222"/>
                </a:solidFill>
                <a:effectLst/>
                <a:latin typeface="Times New Roman" panose="02020603050405020304" pitchFamily="18" charset="0"/>
                <a:ea typeface="Times New Roman" panose="02020603050405020304" pitchFamily="18" charset="0"/>
              </a:rPr>
              <a:t>math.h</a:t>
            </a:r>
            <a:r>
              <a:rPr lang="en-US" sz="1050" dirty="0">
                <a:solidFill>
                  <a:srgbClr val="222222"/>
                </a:solidFill>
                <a:effectLst/>
                <a:latin typeface="Times New Roman" panose="02020603050405020304" pitchFamily="18" charset="0"/>
                <a:ea typeface="Times New Roman" panose="02020603050405020304" pitchFamily="18" charset="0"/>
              </a:rPr>
              <a:t> header file supports all the mathematical related functions in C language.</a:t>
            </a:r>
            <a:endParaRPr lang="en-US" sz="1050" dirty="0">
              <a:effectLst/>
              <a:latin typeface="Times New Roman" panose="02020603050405020304" pitchFamily="18" charset="0"/>
              <a:ea typeface="Times New Roman" panose="02020603050405020304" pitchFamily="18" charset="0"/>
            </a:endParaRPr>
          </a:p>
          <a:p>
            <a:pPr marL="228600" marR="0">
              <a:spcBef>
                <a:spcPts val="0"/>
              </a:spcBef>
              <a:spcAft>
                <a:spcPts val="120"/>
              </a:spcAft>
            </a:pPr>
            <a:r>
              <a:rPr lang="en-US" sz="1050" b="1" dirty="0">
                <a:solidFill>
                  <a:srgbClr val="222222"/>
                </a:solidFill>
                <a:effectLst/>
                <a:latin typeface="Times New Roman" panose="02020603050405020304" pitchFamily="18" charset="0"/>
                <a:ea typeface="Times New Roman" panose="02020603050405020304" pitchFamily="18" charset="0"/>
              </a:rPr>
              <a:t>&lt;</a:t>
            </a:r>
            <a:r>
              <a:rPr lang="en-US" sz="1050" b="1" dirty="0" err="1">
                <a:solidFill>
                  <a:srgbClr val="222222"/>
                </a:solidFill>
                <a:effectLst/>
                <a:latin typeface="Times New Roman" panose="02020603050405020304" pitchFamily="18" charset="0"/>
                <a:ea typeface="Times New Roman" panose="02020603050405020304" pitchFamily="18" charset="0"/>
              </a:rPr>
              <a:t>string.h</a:t>
            </a:r>
            <a:r>
              <a:rPr lang="en-US" sz="1050" b="1" dirty="0">
                <a:solidFill>
                  <a:srgbClr val="222222"/>
                </a:solidFill>
                <a:effectLst/>
                <a:latin typeface="Times New Roman" panose="02020603050405020304" pitchFamily="18" charset="0"/>
                <a:ea typeface="Times New Roman" panose="02020603050405020304" pitchFamily="18" charset="0"/>
              </a:rPr>
              <a:t>&gt;</a:t>
            </a:r>
            <a:endParaRPr lang="en-US" sz="1050" dirty="0">
              <a:effectLst/>
              <a:latin typeface="Times New Roman" panose="02020603050405020304" pitchFamily="18" charset="0"/>
              <a:ea typeface="Times New Roman" panose="02020603050405020304" pitchFamily="18" charset="0"/>
            </a:endParaRPr>
          </a:p>
          <a:p>
            <a:pPr marL="228600" marR="0">
              <a:spcBef>
                <a:spcPts val="0"/>
              </a:spcBef>
              <a:spcAft>
                <a:spcPts val="0"/>
              </a:spcAft>
            </a:pPr>
            <a:r>
              <a:rPr lang="en-US" sz="1050" dirty="0">
                <a:effectLst/>
                <a:latin typeface="Times New Roman" panose="02020603050405020304" pitchFamily="18" charset="0"/>
                <a:ea typeface="Times New Roman" panose="02020603050405020304" pitchFamily="18" charset="0"/>
              </a:rPr>
              <a:t>	Use for all string functions</a:t>
            </a:r>
          </a:p>
          <a:p>
            <a:endParaRPr lang="en-US" dirty="0"/>
          </a:p>
        </p:txBody>
      </p:sp>
      <p:sp>
        <p:nvSpPr>
          <p:cNvPr id="4" name="Slide Number Placeholder 3"/>
          <p:cNvSpPr>
            <a:spLocks noGrp="1"/>
          </p:cNvSpPr>
          <p:nvPr>
            <p:ph type="sldNum" sz="quarter" idx="5"/>
          </p:nvPr>
        </p:nvSpPr>
        <p:spPr/>
        <p:txBody>
          <a:bodyPr/>
          <a:lstStyle/>
          <a:p>
            <a:fld id="{B8796F01-7154-41E0-B48B-A6921757531A}" type="slidenum">
              <a:rPr lang="en-US" smtClean="0"/>
              <a:pPr/>
              <a:t>38</a:t>
            </a:fld>
            <a:endParaRPr lang="en-US"/>
          </a:p>
        </p:txBody>
      </p:sp>
    </p:spTree>
    <p:extLst>
      <p:ext uri="{BB962C8B-B14F-4D97-AF65-F5344CB8AC3E}">
        <p14:creationId xmlns:p14="http://schemas.microsoft.com/office/powerpoint/2010/main" val="317039751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4" name="Group 13" descr="Stack of books"/>
          <p:cNvGrpSpPr/>
          <p:nvPr userDrawn="1"/>
        </p:nvGrpSpPr>
        <p:grpSpPr>
          <a:xfrm>
            <a:off x="0" y="0"/>
            <a:ext cx="12190572" cy="6858000"/>
            <a:chOff x="0" y="0"/>
            <a:chExt cx="12190572" cy="6858000"/>
          </a:xfrm>
        </p:grpSpPr>
        <p:sp>
          <p:nvSpPr>
            <p:cNvPr id="13" name="Rectangle 12"/>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nvGrpSpPr>
            <p:cNvPr id="12" name="Group 11"/>
            <p:cNvGrpSpPr/>
            <p:nvPr/>
          </p:nvGrpSpPr>
          <p:grpSpPr>
            <a:xfrm>
              <a:off x="0" y="0"/>
              <a:ext cx="4726044" cy="6858000"/>
              <a:chOff x="0" y="0"/>
              <a:chExt cx="4726044" cy="6858000"/>
            </a:xfrm>
          </p:grpSpPr>
          <p:pic>
            <p:nvPicPr>
              <p:cNvPr id="9" name="Picture 8"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4591594" cy="6858000"/>
              </a:xfrm>
              <a:prstGeom prst="rect">
                <a:avLst/>
              </a:prstGeom>
            </p:spPr>
          </p:pic>
          <p:sp>
            <p:nvSpPr>
              <p:cNvPr id="10" name="Rectangle 9"/>
              <p:cNvSpPr/>
              <p:nvPr/>
            </p:nvSpPr>
            <p:spPr>
              <a:xfrm>
                <a:off x="4588884"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p:cNvSpPr>
            <a:spLocks noGrp="1"/>
          </p:cNvSpPr>
          <p:nvPr>
            <p:ph type="ctrTitle"/>
          </p:nvPr>
        </p:nvSpPr>
        <p:spPr>
          <a:xfrm>
            <a:off x="4879346"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3" name="Subtitle 2"/>
          <p:cNvSpPr>
            <a:spLocks noGrp="1"/>
          </p:cNvSpPr>
          <p:nvPr>
            <p:ph type="subTitle" idx="1"/>
          </p:nvPr>
        </p:nvSpPr>
        <p:spPr>
          <a:xfrm>
            <a:off x="4879346"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Date Placeholder 4"/>
          <p:cNvSpPr>
            <a:spLocks noGrp="1"/>
          </p:cNvSpPr>
          <p:nvPr>
            <p:ph type="dt" sz="half" idx="10"/>
          </p:nvPr>
        </p:nvSpPr>
        <p:spPr/>
        <p:txBody>
          <a:bodyPr/>
          <a:lstStyle/>
          <a:p>
            <a:fld id="{42E3C847-D284-421D-B330-2D43513B0F9C}" type="datetime1">
              <a:rPr lang="en-US" smtClean="0"/>
              <a:t>10/17/2024</a:t>
            </a:fld>
            <a:endParaRPr lang="en-US"/>
          </a:p>
        </p:txBody>
      </p:sp>
      <p:sp>
        <p:nvSpPr>
          <p:cNvPr id="7" name="Footer Placeholder 6"/>
          <p:cNvSpPr>
            <a:spLocks noGrp="1"/>
          </p:cNvSpPr>
          <p:nvPr>
            <p:ph type="ftr" sz="quarter" idx="11"/>
          </p:nvPr>
        </p:nvSpPr>
        <p:spPr/>
        <p:txBody>
          <a:bodyPr/>
          <a:lstStyle/>
          <a:p>
            <a:r>
              <a:rPr lang="en-US" dirty="0"/>
              <a:t>Add a footer</a:t>
            </a:r>
          </a:p>
        </p:txBody>
      </p:sp>
      <p:sp>
        <p:nvSpPr>
          <p:cNvPr id="11" name="Slide Number Placeholder 10"/>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44051740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F6987518-40ED-4895-8580-DE2A722FC423}" type="datetime1">
              <a:rPr lang="en-US" smtClean="0"/>
              <a:t>10/17/2024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96022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852633" y="274638"/>
            <a:ext cx="1422030" cy="5897561"/>
          </a:xfrm>
        </p:spPr>
        <p:txBody>
          <a:bodyPr vert="eaVert"/>
          <a:lstStyle/>
          <a:p>
            <a:r>
              <a:rPr lang="en-US"/>
              <a:t>Click to edit Master title style</a:t>
            </a:r>
            <a:endParaRPr dirty="0"/>
          </a:p>
        </p:txBody>
      </p:sp>
      <p:sp>
        <p:nvSpPr>
          <p:cNvPr id="3" name="Vertical Text Placeholder 2"/>
          <p:cNvSpPr>
            <a:spLocks noGrp="1"/>
          </p:cNvSpPr>
          <p:nvPr>
            <p:ph type="body" orient="vert" idx="1"/>
          </p:nvPr>
        </p:nvSpPr>
        <p:spPr>
          <a:xfrm>
            <a:off x="1117309" y="274638"/>
            <a:ext cx="8532178" cy="58975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CA8D9F34-BDBC-4273-B9BC-22458F940BE7}" type="datetime1">
              <a:rPr lang="en-US" smtClean="0"/>
              <a:t>10/17/2024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591C5AD9-787D-40FA-8A4D-16A055B9AF81}" type="slidenum">
              <a:rPr lang="en-US" smtClean="0"/>
              <a:t>‹#›</a:t>
            </a:fld>
            <a:endParaRPr lang="en-US"/>
          </a:p>
        </p:txBody>
      </p:sp>
    </p:spTree>
    <p:extLst>
      <p:ext uri="{BB962C8B-B14F-4D97-AF65-F5344CB8AC3E}">
        <p14:creationId xmlns:p14="http://schemas.microsoft.com/office/powerpoint/2010/main" val="23982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E5785147-19A6-4970-A04E-ED9B1D83C0F1}" type="datetime1">
              <a:rPr lang="en-US" smtClean="0"/>
              <a:t>10/17/2024</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A60BA0E-20D0-4E7C-B286-26C960A6788F}" type="slidenum">
              <a:rPr lang="en-US" smtClean="0"/>
              <a:t>‹#›</a:t>
            </a:fld>
            <a:endParaRPr lang="en-US"/>
          </a:p>
        </p:txBody>
      </p:sp>
    </p:spTree>
    <p:extLst>
      <p:ext uri="{BB962C8B-B14F-4D97-AF65-F5344CB8AC3E}">
        <p14:creationId xmlns:p14="http://schemas.microsoft.com/office/powerpoint/2010/main" val="2358978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bwMode="auto">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12" name="Group 11"/>
          <p:cNvGrpSpPr/>
          <p:nvPr/>
        </p:nvGrpSpPr>
        <p:grpSpPr>
          <a:xfrm>
            <a:off x="1620" y="0"/>
            <a:ext cx="12188952" cy="6858000"/>
            <a:chOff x="1620" y="0"/>
            <a:chExt cx="12188952" cy="6858000"/>
          </a:xfrm>
        </p:grpSpPr>
        <p:sp>
          <p:nvSpPr>
            <p:cNvPr id="4" name="Rectangle 3"/>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11" name="Rectangle 10"/>
            <p:cNvSpPr/>
            <p:nvPr/>
          </p:nvSpPr>
          <p:spPr>
            <a:xfrm>
              <a:off x="7481252" y="0"/>
              <a:ext cx="13716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solidFill>
                  <a:schemeClr val="tx2"/>
                </a:solidFill>
              </a:endParaRPr>
            </a:p>
          </p:txBody>
        </p:sp>
      </p:grpSp>
      <p:pic>
        <p:nvPicPr>
          <p:cNvPr id="5" name="Picture 4" descr="Stack of book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8818" y="0"/>
            <a:ext cx="4591594" cy="6858000"/>
          </a:xfrm>
          <a:prstGeom prst="rect">
            <a:avLst/>
          </a:prstGeom>
        </p:spPr>
      </p:pic>
      <p:sp>
        <p:nvSpPr>
          <p:cNvPr id="7" name="Title 1"/>
          <p:cNvSpPr>
            <a:spLocks noGrp="1"/>
          </p:cNvSpPr>
          <p:nvPr>
            <p:ph type="ctrTitle"/>
          </p:nvPr>
        </p:nvSpPr>
        <p:spPr>
          <a:xfrm>
            <a:off x="237149" y="1498601"/>
            <a:ext cx="7008574" cy="3298825"/>
          </a:xfrm>
        </p:spPr>
        <p:txBody>
          <a:bodyPr>
            <a:normAutofit/>
          </a:bodyPr>
          <a:lstStyle>
            <a:lvl1pPr algn="l">
              <a:lnSpc>
                <a:spcPct val="90000"/>
              </a:lnSpc>
              <a:defRPr sz="5400" b="0" cap="none" spc="0" baseline="0">
                <a:ln w="0"/>
                <a:solidFill>
                  <a:schemeClr val="tx2"/>
                </a:solidFill>
                <a:effectLst/>
              </a:defRPr>
            </a:lvl1pPr>
          </a:lstStyle>
          <a:p>
            <a:r>
              <a:rPr lang="en-US"/>
              <a:t>Click to edit Master title style</a:t>
            </a:r>
            <a:endParaRPr dirty="0"/>
          </a:p>
        </p:txBody>
      </p:sp>
      <p:sp>
        <p:nvSpPr>
          <p:cNvPr id="8" name="Subtitle 2"/>
          <p:cNvSpPr>
            <a:spLocks noGrp="1"/>
          </p:cNvSpPr>
          <p:nvPr>
            <p:ph type="subTitle" idx="1"/>
          </p:nvPr>
        </p:nvSpPr>
        <p:spPr>
          <a:xfrm>
            <a:off x="237149" y="4927600"/>
            <a:ext cx="7008574" cy="1244600"/>
          </a:xfrm>
        </p:spPr>
        <p:txBody>
          <a:bodyPr>
            <a:normAutofit/>
          </a:bodyPr>
          <a:lstStyle>
            <a:lvl1pPr marL="0" indent="0" algn="l">
              <a:spcBef>
                <a:spcPts val="0"/>
              </a:spcBef>
              <a:buNone/>
              <a:defRPr sz="2800" b="0" cap="none" spc="0">
                <a:ln w="0"/>
                <a:solidFill>
                  <a:schemeClr val="accent2">
                    <a:lumMod val="50000"/>
                  </a:schemeClr>
                </a:solidFill>
                <a:effectLst/>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2" name="Date Placeholder 1"/>
          <p:cNvSpPr>
            <a:spLocks noGrp="1"/>
          </p:cNvSpPr>
          <p:nvPr>
            <p:ph type="dt" sz="half" idx="10"/>
          </p:nvPr>
        </p:nvSpPr>
        <p:spPr/>
        <p:txBody>
          <a:bodyPr/>
          <a:lstStyle/>
          <a:p>
            <a:fld id="{E8F41008-E89D-49CD-9BF4-E6F3FE09F7AC}" type="datetime1">
              <a:rPr lang="en-US" smtClean="0"/>
              <a:t>10/17/2024</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pPr/>
              <a:t>‹#›</a:t>
            </a:fld>
            <a:endParaRPr lang="en-US"/>
          </a:p>
        </p:txBody>
      </p:sp>
    </p:spTree>
    <p:extLst>
      <p:ext uri="{BB962C8B-B14F-4D97-AF65-F5344CB8AC3E}">
        <p14:creationId xmlns:p14="http://schemas.microsoft.com/office/powerpoint/2010/main" val="7272354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11730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297559" y="1701800"/>
            <a:ext cx="4977104" cy="4470400"/>
          </a:xfrm>
        </p:spPr>
        <p:txBody>
          <a:bodyPr>
            <a:normAutofit/>
          </a:bodyPr>
          <a:lstStyle>
            <a:lvl1pPr>
              <a:defRPr sz="2400"/>
            </a:lvl1pPr>
            <a:lvl2pPr>
              <a:defRPr sz="20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6C9E199F-4583-41EB-929F-5865E95EECAA}" type="datetime1">
              <a:rPr lang="en-US" smtClean="0"/>
              <a:t>10/17/2024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2701748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2137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1730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301622" y="1608836"/>
            <a:ext cx="4973041" cy="512064"/>
          </a:xfrm>
        </p:spPr>
        <p:txBody>
          <a:bodyPr anchor="b">
            <a:noAutofit/>
          </a:bodyPr>
          <a:lstStyle>
            <a:lvl1pPr marL="0" indent="0">
              <a:spcBef>
                <a:spcPts val="0"/>
              </a:spcBef>
              <a:buNone/>
              <a:defRPr sz="24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297559" y="2209800"/>
            <a:ext cx="4977104" cy="3962400"/>
          </a:xfrm>
        </p:spPr>
        <p:txBody>
          <a:bodyPr>
            <a:normAutofit/>
          </a:bodyPr>
          <a:lstStyle>
            <a:lvl1pPr>
              <a:defRPr sz="2000"/>
            </a:lvl1pPr>
            <a:lvl2pPr>
              <a:defRPr sz="1800"/>
            </a:lvl2pPr>
            <a:lvl3pPr>
              <a:defRPr sz="1800"/>
            </a:lvl3pPr>
            <a:lvl4pPr>
              <a:defRPr sz="1800"/>
            </a:lvl4pPr>
            <a:lvl5pPr marL="2011328">
              <a:defRPr sz="1800"/>
            </a:lvl5pPr>
            <a:lvl6pPr marL="2011328">
              <a:defRPr sz="1800"/>
            </a:lvl6pPr>
            <a:lvl7pPr marL="2011328">
              <a:defRPr sz="1800"/>
            </a:lvl7pPr>
            <a:lvl8pPr marL="2011328">
              <a:defRPr sz="1800"/>
            </a:lvl8pPr>
            <a:lvl9pPr marL="2011328">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ADE652EB-356C-4482-B27C-7C8E08F5D88F}" type="datetime1">
              <a:rPr lang="en-US" smtClean="0"/>
              <a:t>10/17/2024</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47465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51B0895E-43C3-4560-B59A-90049317E860}" type="datetime1">
              <a:rPr lang="en-US" smtClean="0"/>
              <a:t>10/17/2024</a:t>
            </a:fld>
            <a:endParaRPr lang="en-US"/>
          </a:p>
        </p:txBody>
      </p:sp>
      <p:sp>
        <p:nvSpPr>
          <p:cNvPr id="4" name="Footer Placeholder 3"/>
          <p:cNvSpPr>
            <a:spLocks noGrp="1"/>
          </p:cNvSpPr>
          <p:nvPr>
            <p:ph type="ftr" sz="quarter" idx="11"/>
          </p:nvPr>
        </p:nvSpPr>
        <p:spPr/>
        <p:txBody>
          <a:bodyPr/>
          <a:lstStyle/>
          <a:p>
            <a:r>
              <a:rPr lang="en-US" dirty="0"/>
              <a:t>Add a footer</a:t>
            </a:r>
          </a:p>
        </p:txBody>
      </p:sp>
      <p:sp>
        <p:nvSpPr>
          <p:cNvPr id="5" name="Slide Number Placeholder 4"/>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181024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778C32-B81D-4A68-A851-5185C690F024}" type="datetime1">
              <a:rPr lang="en-US" smtClean="0"/>
              <a:t>10/17/2024</a:t>
            </a:fld>
            <a:endParaRPr lang="en-US"/>
          </a:p>
        </p:txBody>
      </p:sp>
      <p:sp>
        <p:nvSpPr>
          <p:cNvPr id="3" name="Footer Placeholder 2"/>
          <p:cNvSpPr>
            <a:spLocks noGrp="1"/>
          </p:cNvSpPr>
          <p:nvPr>
            <p:ph type="ftr" sz="quarter" idx="11"/>
          </p:nvPr>
        </p:nvSpPr>
        <p:spPr/>
        <p:txBody>
          <a:bodyPr/>
          <a:lstStyle/>
          <a:p>
            <a:r>
              <a:rPr lang="en-US" dirty="0"/>
              <a:t>Add a footer</a:t>
            </a:r>
          </a:p>
        </p:txBody>
      </p:sp>
      <p:sp>
        <p:nvSpPr>
          <p:cNvPr id="4" name="Slide Number Placeholder 3"/>
          <p:cNvSpPr>
            <a:spLocks noGrp="1"/>
          </p:cNvSpPr>
          <p:nvPr>
            <p:ph type="sldNum" sz="quarter" idx="12"/>
          </p:nvPr>
        </p:nvSpPr>
        <p:spPr/>
        <p:txBody>
          <a:bodyPr/>
          <a:lstStyle/>
          <a:p>
            <a:fld id="{EB37DED6-D4C7-42EE-AB49-D2E39E64FDE4}" type="slidenum">
              <a:rPr lang="en-US" smtClean="0"/>
              <a:t>‹#›</a:t>
            </a:fld>
            <a:endParaRPr lang="en-US"/>
          </a:p>
        </p:txBody>
      </p:sp>
    </p:spTree>
    <p:extLst>
      <p:ext uri="{BB962C8B-B14F-4D97-AF65-F5344CB8AC3E}">
        <p14:creationId xmlns:p14="http://schemas.microsoft.com/office/powerpoint/2010/main" val="66448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3961368" y="0"/>
            <a:ext cx="7922736"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455612" y="1701800"/>
            <a:ext cx="3351927" cy="2844800"/>
          </a:xfrm>
        </p:spPr>
        <p:txBody>
          <a:bodyPr anchor="b">
            <a:normAutofit/>
          </a:bodyPr>
          <a:lstStyle>
            <a:lvl1pPr algn="l">
              <a:defRPr sz="2000" b="1">
                <a:effectLst/>
              </a:defRPr>
            </a:lvl1pPr>
          </a:lstStyle>
          <a:p>
            <a:r>
              <a:rPr lang="en-US"/>
              <a:t>Click to edit Master title style</a:t>
            </a:r>
            <a:endParaRPr dirty="0"/>
          </a:p>
        </p:txBody>
      </p:sp>
      <p:sp>
        <p:nvSpPr>
          <p:cNvPr id="3" name="Content Placeholder 2"/>
          <p:cNvSpPr>
            <a:spLocks noGrp="1"/>
          </p:cNvSpPr>
          <p:nvPr>
            <p:ph idx="1"/>
          </p:nvPr>
        </p:nvSpPr>
        <p:spPr>
          <a:xfrm>
            <a:off x="4469236" y="482600"/>
            <a:ext cx="6805427" cy="5892800"/>
          </a:xfrm>
        </p:spPr>
        <p:txBody>
          <a:bodyPr>
            <a:normAutofit/>
          </a:bodyPr>
          <a:lstStyle>
            <a:lvl1pPr>
              <a:defRPr sz="24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455612" y="4648200"/>
            <a:ext cx="3351927" cy="1727200"/>
          </a:xfrm>
        </p:spPr>
        <p:txBody>
          <a:bodyPr>
            <a:normAutofit/>
          </a:bodyPr>
          <a:lstStyle>
            <a:lvl1pPr marL="0" indent="0">
              <a:spcBef>
                <a:spcPts val="120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11765D79-EF31-4E8F-A1BE-AF31805C2859}" type="datetime1">
              <a:rPr lang="en-US" smtClean="0"/>
              <a:t>10/17/2024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28012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082258" y="0"/>
            <a:ext cx="8024310" cy="6858000"/>
          </a:xfrm>
          <a:prstGeom prst="rect">
            <a:avLst/>
          </a:prstGeom>
          <a:gradFill flip="none" rotWithShape="1">
            <a:gsLst>
              <a:gs pos="0">
                <a:schemeClr val="bg1">
                  <a:alpha val="0"/>
                </a:schemeClr>
              </a:gs>
              <a:gs pos="100000">
                <a:schemeClr val="bg1">
                  <a:alpha val="55000"/>
                </a:schemeClr>
              </a:gs>
            </a:gsLst>
            <a:lin ang="7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2" name="Title 1"/>
          <p:cNvSpPr>
            <a:spLocks noGrp="1"/>
          </p:cNvSpPr>
          <p:nvPr>
            <p:ph type="title"/>
          </p:nvPr>
        </p:nvSpPr>
        <p:spPr>
          <a:xfrm>
            <a:off x="2437765" y="4800600"/>
            <a:ext cx="7313295" cy="762000"/>
          </a:xfrm>
        </p:spPr>
        <p:txBody>
          <a:bodyPr anchor="b">
            <a:normAutofit/>
          </a:bodyPr>
          <a:lstStyle>
            <a:lvl1pPr algn="l">
              <a:defRPr sz="2000" b="1">
                <a:effectLst/>
              </a:defRPr>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2437765" y="279401"/>
            <a:ext cx="7313295" cy="4448175"/>
          </a:xfrm>
        </p:spPr>
        <p:txBody>
          <a:bodyPr>
            <a:normAutofit/>
          </a:bodyPr>
          <a:lstStyle>
            <a:lvl1pPr marL="0" indent="0">
              <a:buNone/>
              <a:defRPr sz="28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US"/>
              <a:t>Click icon to add picture</a:t>
            </a:r>
            <a:endParaRPr/>
          </a:p>
        </p:txBody>
      </p:sp>
      <p:sp>
        <p:nvSpPr>
          <p:cNvPr id="4" name="Text Placeholder 3"/>
          <p:cNvSpPr>
            <a:spLocks noGrp="1"/>
          </p:cNvSpPr>
          <p:nvPr>
            <p:ph type="body" sz="half" idx="2"/>
          </p:nvPr>
        </p:nvSpPr>
        <p:spPr>
          <a:xfrm>
            <a:off x="2437765" y="5562600"/>
            <a:ext cx="7313295" cy="812800"/>
          </a:xfrm>
        </p:spPr>
        <p:txBody>
          <a:bodyPr>
            <a:normAutofit/>
          </a:bodyPr>
          <a:lstStyle>
            <a:lvl1pPr marL="0" indent="0">
              <a:spcBef>
                <a:spcPts val="0"/>
              </a:spcBef>
              <a:buNone/>
              <a:defRPr sz="16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932FBA3B-941F-4778-A0CB-865223FDAE69}" type="datetime1">
              <a:rPr lang="en-US" smtClean="0"/>
              <a:t>10/17/2024</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2DFBB78A-01B4-41F2-96B0-677A4A282832}" type="slidenum">
              <a:rPr lang="en-US" smtClean="0"/>
              <a:t>‹#›</a:t>
            </a:fld>
            <a:endParaRPr lang="en-US"/>
          </a:p>
        </p:txBody>
      </p:sp>
    </p:spTree>
    <p:extLst>
      <p:ext uri="{BB962C8B-B14F-4D97-AF65-F5344CB8AC3E}">
        <p14:creationId xmlns:p14="http://schemas.microsoft.com/office/powerpoint/2010/main" val="1478196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grpSp>
        <p:nvGrpSpPr>
          <p:cNvPr id="7" name="Group 6"/>
          <p:cNvGrpSpPr/>
          <p:nvPr/>
        </p:nvGrpSpPr>
        <p:grpSpPr>
          <a:xfrm>
            <a:off x="1620" y="0"/>
            <a:ext cx="12188952" cy="6858000"/>
            <a:chOff x="1620" y="0"/>
            <a:chExt cx="12188952" cy="6858000"/>
          </a:xfrm>
        </p:grpSpPr>
        <p:sp>
          <p:nvSpPr>
            <p:cNvPr id="10" name="Rectangle 9"/>
            <p:cNvSpPr/>
            <p:nvPr/>
          </p:nvSpPr>
          <p:spPr>
            <a:xfrm>
              <a:off x="1620" y="0"/>
              <a:ext cx="12188952" cy="6858000"/>
            </a:xfrm>
            <a:prstGeom prst="rect">
              <a:avLst/>
            </a:prstGeom>
            <a:gradFill flip="none" rotWithShape="1">
              <a:gsLst>
                <a:gs pos="0">
                  <a:schemeClr val="accent1">
                    <a:lumMod val="50000"/>
                  </a:schemeClr>
                </a:gs>
                <a:gs pos="58000">
                  <a:schemeClr val="accent1">
                    <a:lumMod val="40000"/>
                    <a:lumOff val="60000"/>
                  </a:schemeClr>
                </a:gs>
                <a:gs pos="100000">
                  <a:schemeClr val="accent1">
                    <a:lumMod val="5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sp>
          <p:nvSpPr>
            <p:cNvPr id="8" name="Rectangle 7"/>
            <p:cNvSpPr/>
            <p:nvPr/>
          </p:nvSpPr>
          <p:spPr>
            <a:xfrm>
              <a:off x="304721" y="0"/>
              <a:ext cx="11579384" cy="6858000"/>
            </a:xfrm>
            <a:prstGeom prst="rect">
              <a:avLst/>
            </a:prstGeom>
            <a:solidFill>
              <a:schemeClr val="accent1">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899" tIns="60949" rIns="121899" bIns="60949" rtlCol="0" anchor="ctr"/>
            <a:lstStyle/>
            <a:p>
              <a:pPr algn="ctr"/>
              <a:endParaRPr/>
            </a:p>
          </p:txBody>
        </p:sp>
      </p:grpSp>
      <p:sp>
        <p:nvSpPr>
          <p:cNvPr id="2" name="Title Placeholder 1"/>
          <p:cNvSpPr>
            <a:spLocks noGrp="1"/>
          </p:cNvSpPr>
          <p:nvPr>
            <p:ph type="title"/>
          </p:nvPr>
        </p:nvSpPr>
        <p:spPr>
          <a:xfrm>
            <a:off x="1117309" y="76200"/>
            <a:ext cx="10157354" cy="1397000"/>
          </a:xfrm>
          <a:prstGeom prst="rect">
            <a:avLst/>
          </a:prstGeom>
        </p:spPr>
        <p:txBody>
          <a:bodyPr vert="horz" lIns="121899" tIns="60949" rIns="121899" bIns="60949" rtlCol="0" anchor="b">
            <a:normAutofit/>
          </a:bodyPr>
          <a:lstStyle/>
          <a:p>
            <a:r>
              <a:rPr lang="en-US"/>
              <a:t>Click to edit Master title style</a:t>
            </a:r>
            <a:endParaRPr dirty="0"/>
          </a:p>
        </p:txBody>
      </p:sp>
      <p:sp>
        <p:nvSpPr>
          <p:cNvPr id="3" name="Text Placeholder 2"/>
          <p:cNvSpPr>
            <a:spLocks noGrp="1"/>
          </p:cNvSpPr>
          <p:nvPr>
            <p:ph type="body" idx="1"/>
          </p:nvPr>
        </p:nvSpPr>
        <p:spPr>
          <a:xfrm>
            <a:off x="1117309" y="1701800"/>
            <a:ext cx="10157354" cy="44704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7309" y="6400801"/>
            <a:ext cx="2742486" cy="320675"/>
          </a:xfrm>
          <a:prstGeom prst="rect">
            <a:avLst/>
          </a:prstGeom>
        </p:spPr>
        <p:txBody>
          <a:bodyPr vert="horz" lIns="121899" tIns="60949" rIns="121899" bIns="60949" rtlCol="0" anchor="b"/>
          <a:lstStyle>
            <a:lvl1pPr algn="l">
              <a:defRPr sz="1200">
                <a:solidFill>
                  <a:schemeClr val="tx2">
                    <a:lumMod val="50000"/>
                  </a:schemeClr>
                </a:solidFill>
              </a:defRPr>
            </a:lvl1pPr>
          </a:lstStyle>
          <a:p>
            <a:fld id="{72EBFD46-0FD3-4428-ADEC-1DFD6489930D}" type="datetime1">
              <a:rPr lang="en-US" smtClean="0"/>
              <a:t>10/17/2024</a:t>
            </a:fld>
            <a:endParaRPr lang="en-US"/>
          </a:p>
        </p:txBody>
      </p:sp>
      <p:sp>
        <p:nvSpPr>
          <p:cNvPr id="5" name="Footer Placeholder 4"/>
          <p:cNvSpPr>
            <a:spLocks noGrp="1"/>
          </p:cNvSpPr>
          <p:nvPr>
            <p:ph type="ftr" sz="quarter" idx="3"/>
          </p:nvPr>
        </p:nvSpPr>
        <p:spPr>
          <a:xfrm>
            <a:off x="3907842" y="6400801"/>
            <a:ext cx="6216301" cy="320675"/>
          </a:xfrm>
          <a:prstGeom prst="rect">
            <a:avLst/>
          </a:prstGeom>
        </p:spPr>
        <p:txBody>
          <a:bodyPr vert="horz" lIns="121899" tIns="60949" rIns="121899" bIns="60949" rtlCol="0" anchor="b"/>
          <a:lstStyle>
            <a:lvl1pPr algn="ctr">
              <a:defRPr sz="1200">
                <a:solidFill>
                  <a:schemeClr val="tx2">
                    <a:lumMod val="50000"/>
                  </a:schemeClr>
                </a:solidFill>
              </a:defRPr>
            </a:lvl1pPr>
          </a:lstStyle>
          <a:p>
            <a:r>
              <a:rPr lang="en-US" dirty="0"/>
              <a:t>Add a footer</a:t>
            </a:r>
          </a:p>
        </p:txBody>
      </p:sp>
      <p:sp>
        <p:nvSpPr>
          <p:cNvPr id="6" name="Slide Number Placeholder 5"/>
          <p:cNvSpPr>
            <a:spLocks noGrp="1"/>
          </p:cNvSpPr>
          <p:nvPr>
            <p:ph type="sldNum" sz="quarter" idx="4"/>
          </p:nvPr>
        </p:nvSpPr>
        <p:spPr>
          <a:xfrm>
            <a:off x="10167146" y="6400801"/>
            <a:ext cx="1107518" cy="320675"/>
          </a:xfrm>
          <a:prstGeom prst="rect">
            <a:avLst/>
          </a:prstGeom>
        </p:spPr>
        <p:txBody>
          <a:bodyPr vert="horz" lIns="121899" tIns="60949" rIns="121899" bIns="60949" rtlCol="0" anchor="b"/>
          <a:lstStyle>
            <a:lvl1pPr algn="r">
              <a:defRPr sz="1200">
                <a:solidFill>
                  <a:schemeClr val="tx2">
                    <a:lumMod val="50000"/>
                  </a:schemeClr>
                </a:solidFill>
              </a:defRPr>
            </a:lvl1pPr>
          </a:lstStyle>
          <a:p>
            <a:fld id="{EB37DED6-D4C7-42EE-AB49-D2E39E64FDE4}" type="slidenum">
              <a:rPr lang="en-US" smtClean="0"/>
              <a:pPr/>
              <a:t>‹#›</a:t>
            </a:fld>
            <a:endParaRPr lang="en-US"/>
          </a:p>
        </p:txBody>
      </p:sp>
    </p:spTree>
    <p:extLst>
      <p:ext uri="{BB962C8B-B14F-4D97-AF65-F5344CB8AC3E}">
        <p14:creationId xmlns:p14="http://schemas.microsoft.com/office/powerpoint/2010/main" val="414278595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1218987" rtl="0" eaLnBrk="1" latinLnBrk="0" hangingPunct="1">
        <a:lnSpc>
          <a:spcPct val="85000"/>
        </a:lnSpc>
        <a:spcBef>
          <a:spcPct val="0"/>
        </a:spcBef>
        <a:buNone/>
        <a:tabLst/>
        <a:defRPr sz="4400" b="0" kern="1200" cap="none" baseline="0">
          <a:solidFill>
            <a:schemeClr val="accent2">
              <a:lumMod val="50000"/>
            </a:schemeClr>
          </a:solidFill>
          <a:effectLst/>
          <a:latin typeface="+mj-lt"/>
          <a:ea typeface="+mj-ea"/>
          <a:cs typeface="+mj-cs"/>
        </a:defRPr>
      </a:lvl1pPr>
    </p:titleStyle>
    <p:bodyStyle>
      <a:lvl1pPr marL="304747" indent="-304747" algn="l" defTabSz="1218987" rtl="0" eaLnBrk="1" latinLnBrk="0" hangingPunct="1">
        <a:lnSpc>
          <a:spcPct val="95000"/>
        </a:lnSpc>
        <a:spcBef>
          <a:spcPts val="1866"/>
        </a:spcBef>
        <a:buClr>
          <a:schemeClr val="accent6">
            <a:lumMod val="50000"/>
          </a:schemeClr>
        </a:buClr>
        <a:buSzPct val="100000"/>
        <a:buFont typeface="Arial" pitchFamily="34" charset="0"/>
        <a:buChar char="•"/>
        <a:defRPr sz="2400" kern="1200">
          <a:solidFill>
            <a:schemeClr val="tx1"/>
          </a:solidFill>
          <a:latin typeface="+mn-lt"/>
          <a:ea typeface="+mn-ea"/>
          <a:cs typeface="+mn-cs"/>
        </a:defRPr>
      </a:lvl1pPr>
      <a:lvl2pPr marL="731392"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2000" kern="1200">
          <a:solidFill>
            <a:schemeClr val="tx1"/>
          </a:solidFill>
          <a:latin typeface="+mn-lt"/>
          <a:ea typeface="+mn-ea"/>
          <a:cs typeface="+mn-cs"/>
        </a:defRPr>
      </a:lvl2pPr>
      <a:lvl3pPr marL="1158037"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3pPr>
      <a:lvl4pPr marL="1584683"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4pPr>
      <a:lvl5pPr marL="2011328" indent="-304747" algn="l" defTabSz="1218987" rtl="0" eaLnBrk="1" latinLnBrk="0" hangingPunct="1">
        <a:lnSpc>
          <a:spcPct val="95000"/>
        </a:lnSpc>
        <a:spcBef>
          <a:spcPts val="1066"/>
        </a:spcBef>
        <a:buClr>
          <a:schemeClr val="accent6">
            <a:lumMod val="50000"/>
          </a:schemeClr>
        </a:buClr>
        <a:buSzPct val="100000"/>
        <a:buFont typeface="Century Gothic" pitchFamily="34" charset="0"/>
        <a:buChar char="–"/>
        <a:defRPr sz="1800" kern="1200">
          <a:solidFill>
            <a:schemeClr val="tx1"/>
          </a:solidFill>
          <a:latin typeface="+mn-lt"/>
          <a:ea typeface="+mn-ea"/>
          <a:cs typeface="+mn-cs"/>
        </a:defRPr>
      </a:lvl5pPr>
      <a:lvl6pPr marL="2437973" indent="-304747" algn="l" defTabSz="1218987" rtl="0" eaLnBrk="1" latinLnBrk="0" hangingPunct="1">
        <a:lnSpc>
          <a:spcPct val="95000"/>
        </a:lnSpc>
        <a:spcBef>
          <a:spcPts val="1066"/>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6pPr>
      <a:lvl7pPr marL="2864619" indent="-304747" algn="l" defTabSz="1218987" rtl="0" eaLnBrk="1" latinLnBrk="0" hangingPunct="1">
        <a:lnSpc>
          <a:spcPct val="95000"/>
        </a:lnSpc>
        <a:spcBef>
          <a:spcPts val="1066"/>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7pPr>
      <a:lvl8pPr marL="3291264" indent="-304747" algn="l" defTabSz="1218987" rtl="0" eaLnBrk="1" latinLnBrk="0" hangingPunct="1">
        <a:lnSpc>
          <a:spcPct val="95000"/>
        </a:lnSpc>
        <a:spcBef>
          <a:spcPts val="1066"/>
        </a:spcBef>
        <a:buClr>
          <a:schemeClr val="accent6">
            <a:lumMod val="50000"/>
          </a:schemeClr>
        </a:buClr>
        <a:buSzPct val="90000"/>
        <a:buFont typeface="Century Gothic" pitchFamily="34" charset="0"/>
        <a:buChar char="–"/>
        <a:defRPr sz="1800" kern="1200">
          <a:solidFill>
            <a:schemeClr val="tx2">
              <a:lumMod val="50000"/>
            </a:schemeClr>
          </a:solidFill>
          <a:latin typeface="+mn-lt"/>
          <a:ea typeface="+mn-ea"/>
          <a:cs typeface="+mn-cs"/>
        </a:defRPr>
      </a:lvl8pPr>
      <a:lvl9pPr marL="3474112" indent="0" algn="l" defTabSz="1218987" rtl="0" eaLnBrk="1" latinLnBrk="0" hangingPunct="1">
        <a:lnSpc>
          <a:spcPct val="95000"/>
        </a:lnSpc>
        <a:spcBef>
          <a:spcPts val="1066"/>
        </a:spcBef>
        <a:buClr>
          <a:schemeClr val="accent6">
            <a:lumMod val="50000"/>
          </a:schemeClr>
        </a:buClr>
        <a:buSzPct val="90000"/>
        <a:buFont typeface="Century Gothic" pitchFamily="34" charset="0"/>
        <a:buNone/>
        <a:defRPr sz="1800" kern="1200">
          <a:solidFill>
            <a:schemeClr val="tx2">
              <a:lumMod val="50000"/>
            </a:schemeClr>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sourceforge.net/projects/orwelldevcpp/files/latest/downloa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softwaretestinghelp.com/wp-content/qa/uploads/2019/11/select_language.png"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softwaretestinghelp.com/wp-content/qa/uploads/2019/11/license_agreement.pn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softwaretestinghelp.com/wp-content/qa/uploads/2019/11/Component_selection.pn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softwaretestinghelp.com/wp-content/qa/uploads/2019/11/installdirectory_selection.png"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softwaretestinghelp.com/wp-content/qa/uploads/2019/11/installation.p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softwaretestinghelp.com/wp-content/qa/uploads/2019/11/new_project.png"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softwaretestinghelp.com/wp-content/qa/uploads/2019/11/debugging.png"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Lab 2</a:t>
            </a:r>
          </a:p>
        </p:txBody>
      </p:sp>
      <p:sp>
        <p:nvSpPr>
          <p:cNvPr id="3" name="Subtitle 2"/>
          <p:cNvSpPr>
            <a:spLocks noGrp="1"/>
          </p:cNvSpPr>
          <p:nvPr>
            <p:ph type="subTitle" idx="1"/>
          </p:nvPr>
        </p:nvSpPr>
        <p:spPr/>
        <p:txBody>
          <a:bodyPr/>
          <a:lstStyle/>
          <a:p>
            <a:r>
              <a:rPr lang="en-US" dirty="0"/>
              <a:t>Introduction to Programming</a:t>
            </a:r>
          </a:p>
          <a:p>
            <a:r>
              <a:rPr lang="en-US" dirty="0"/>
              <a:t>Using Dev C++</a:t>
            </a:r>
          </a:p>
        </p:txBody>
      </p:sp>
    </p:spTree>
    <p:extLst>
      <p:ext uri="{BB962C8B-B14F-4D97-AF65-F5344CB8AC3E}">
        <p14:creationId xmlns:p14="http://schemas.microsoft.com/office/powerpoint/2010/main" val="173668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06127" y="1126756"/>
            <a:ext cx="6883131" cy="431160"/>
          </a:xfrm>
          <a:prstGeom prst="rect">
            <a:avLst/>
          </a:prstGeom>
        </p:spPr>
        <p:txBody>
          <a:bodyPr vert="horz" wrap="square" lIns="0" tIns="12697" rIns="0" bIns="0" rtlCol="0" anchor="b">
            <a:spAutoFit/>
          </a:bodyPr>
          <a:lstStyle/>
          <a:p>
            <a:pPr marL="12696">
              <a:spcBef>
                <a:spcPts val="100"/>
              </a:spcBef>
              <a:tabLst>
                <a:tab pos="268524" algn="l"/>
              </a:tabLst>
            </a:pPr>
            <a:r>
              <a:rPr sz="1600" spc="-505" dirty="0">
                <a:solidFill>
                  <a:srgbClr val="2CA1BE"/>
                </a:solidFill>
                <a:latin typeface="Arial"/>
                <a:cs typeface="Arial"/>
              </a:rPr>
              <a:t></a:t>
            </a:r>
            <a:r>
              <a:rPr sz="1600" b="1" spc="-505" dirty="0">
                <a:solidFill>
                  <a:srgbClr val="2CA1BE"/>
                </a:solidFill>
                <a:latin typeface="Times New Roman" panose="02020603050405020304" pitchFamily="18" charset="0"/>
                <a:cs typeface="Times New Roman" panose="02020603050405020304" pitchFamily="18" charset="0"/>
              </a:rPr>
              <a:t>	</a:t>
            </a:r>
            <a:r>
              <a:rPr sz="3199" b="1" spc="245" dirty="0">
                <a:latin typeface="Arial" panose="020B0604020202020204" pitchFamily="34" charset="0"/>
                <a:cs typeface="Arial" panose="020B0604020202020204" pitchFamily="34" charset="0"/>
              </a:rPr>
              <a:t>Phase </a:t>
            </a:r>
            <a:r>
              <a:rPr sz="3199" b="1" spc="80" dirty="0">
                <a:latin typeface="Arial" panose="020B0604020202020204" pitchFamily="34" charset="0"/>
                <a:cs typeface="Arial" panose="020B0604020202020204" pitchFamily="34" charset="0"/>
              </a:rPr>
              <a:t>2 </a:t>
            </a:r>
            <a:r>
              <a:rPr sz="3199" b="1" dirty="0">
                <a:latin typeface="Arial" panose="020B0604020202020204" pitchFamily="34" charset="0"/>
                <a:cs typeface="Arial" panose="020B0604020202020204" pitchFamily="34" charset="0"/>
              </a:rPr>
              <a:t>–</a:t>
            </a:r>
            <a:r>
              <a:rPr sz="3199" b="1" spc="140" dirty="0">
                <a:latin typeface="Arial" panose="020B0604020202020204" pitchFamily="34" charset="0"/>
                <a:cs typeface="Arial" panose="020B0604020202020204" pitchFamily="34" charset="0"/>
              </a:rPr>
              <a:t> </a:t>
            </a:r>
            <a:r>
              <a:rPr sz="3199" b="1" spc="210" dirty="0">
                <a:latin typeface="Arial" panose="020B0604020202020204" pitchFamily="34" charset="0"/>
                <a:cs typeface="Arial" panose="020B0604020202020204" pitchFamily="34" charset="0"/>
              </a:rPr>
              <a:t>preprocessor</a:t>
            </a:r>
            <a:endParaRPr sz="1600" b="1" dirty="0">
              <a:latin typeface="Arial" panose="020B0604020202020204" pitchFamily="34" charset="0"/>
              <a:cs typeface="Arial" panose="020B0604020202020204" pitchFamily="34" charset="0"/>
            </a:endParaRPr>
          </a:p>
        </p:txBody>
      </p:sp>
      <p:sp>
        <p:nvSpPr>
          <p:cNvPr id="3" name="object 3"/>
          <p:cNvSpPr txBox="1"/>
          <p:nvPr/>
        </p:nvSpPr>
        <p:spPr>
          <a:xfrm>
            <a:off x="1447423" y="1684232"/>
            <a:ext cx="9370159" cy="3561073"/>
          </a:xfrm>
          <a:prstGeom prst="rect">
            <a:avLst/>
          </a:prstGeom>
        </p:spPr>
        <p:txBody>
          <a:bodyPr vert="horz" wrap="square" lIns="0" tIns="48247" rIns="0" bIns="0" rtlCol="0">
            <a:spAutoFit/>
          </a:bodyPr>
          <a:lstStyle/>
          <a:p>
            <a:pPr marL="524353" marR="66655" indent="-229166" algn="just">
              <a:lnSpc>
                <a:spcPct val="90000"/>
              </a:lnSpc>
              <a:spcBef>
                <a:spcPts val="380"/>
              </a:spcBef>
              <a:buClr>
                <a:srgbClr val="2CA1BE"/>
              </a:buClr>
              <a:buFont typeface="Verdana"/>
              <a:buChar char="◦"/>
              <a:tabLst>
                <a:tab pos="614496" algn="l"/>
                <a:tab pos="615130" algn="l"/>
              </a:tabLst>
            </a:pPr>
            <a:r>
              <a:rPr sz="2399" dirty="0">
                <a:latin typeface="Times New Roman" panose="02020603050405020304" pitchFamily="18" charset="0"/>
                <a:cs typeface="Times New Roman" panose="02020603050405020304" pitchFamily="18" charset="0"/>
              </a:rPr>
              <a:t>	</a:t>
            </a:r>
            <a:r>
              <a:rPr sz="2299" spc="260" dirty="0">
                <a:latin typeface="Arial" panose="020B0604020202020204" pitchFamily="34" charset="0"/>
                <a:cs typeface="Arial" panose="020B0604020202020204" pitchFamily="34" charset="0"/>
              </a:rPr>
              <a:t>The </a:t>
            </a:r>
            <a:r>
              <a:rPr sz="2299" spc="365" dirty="0">
                <a:latin typeface="Arial" panose="020B0604020202020204" pitchFamily="34" charset="0"/>
                <a:cs typeface="Arial" panose="020B0604020202020204" pitchFamily="34" charset="0"/>
              </a:rPr>
              <a:t>C++ </a:t>
            </a:r>
            <a:r>
              <a:rPr sz="2299" spc="180" dirty="0">
                <a:latin typeface="Arial" panose="020B0604020202020204" pitchFamily="34" charset="0"/>
                <a:cs typeface="Arial" panose="020B0604020202020204" pitchFamily="34" charset="0"/>
              </a:rPr>
              <a:t>preprocessor </a:t>
            </a:r>
            <a:r>
              <a:rPr sz="2299" spc="220" dirty="0">
                <a:latin typeface="Arial" panose="020B0604020202020204" pitchFamily="34" charset="0"/>
                <a:cs typeface="Arial" panose="020B0604020202020204" pitchFamily="34" charset="0"/>
              </a:rPr>
              <a:t>obeys </a:t>
            </a:r>
            <a:r>
              <a:rPr sz="2299" spc="370" dirty="0">
                <a:latin typeface="Arial" panose="020B0604020202020204" pitchFamily="34" charset="0"/>
                <a:cs typeface="Arial" panose="020B0604020202020204" pitchFamily="34" charset="0"/>
              </a:rPr>
              <a:t>commands </a:t>
            </a:r>
            <a:r>
              <a:rPr sz="2299" spc="50" dirty="0">
                <a:latin typeface="Arial" panose="020B0604020202020204" pitchFamily="34" charset="0"/>
                <a:cs typeface="Arial" panose="020B0604020202020204" pitchFamily="34" charset="0"/>
              </a:rPr>
              <a:t>called </a:t>
            </a:r>
            <a:r>
              <a:rPr sz="2299" spc="50" dirty="0">
                <a:solidFill>
                  <a:srgbClr val="0000FF"/>
                </a:solidFill>
                <a:latin typeface="Arial" panose="020B0604020202020204" pitchFamily="34" charset="0"/>
                <a:cs typeface="Arial" panose="020B0604020202020204" pitchFamily="34" charset="0"/>
              </a:rPr>
              <a:t> </a:t>
            </a:r>
            <a:r>
              <a:rPr sz="2299" spc="180" dirty="0">
                <a:solidFill>
                  <a:srgbClr val="0000FF"/>
                </a:solidFill>
                <a:latin typeface="Arial" panose="020B0604020202020204" pitchFamily="34" charset="0"/>
                <a:cs typeface="Arial" panose="020B0604020202020204" pitchFamily="34" charset="0"/>
              </a:rPr>
              <a:t>preprocessor </a:t>
            </a:r>
            <a:r>
              <a:rPr sz="2299" spc="150" dirty="0">
                <a:solidFill>
                  <a:srgbClr val="0000FF"/>
                </a:solidFill>
                <a:latin typeface="Arial" panose="020B0604020202020204" pitchFamily="34" charset="0"/>
                <a:cs typeface="Arial" panose="020B0604020202020204" pitchFamily="34" charset="0"/>
              </a:rPr>
              <a:t>directives, </a:t>
            </a:r>
            <a:r>
              <a:rPr sz="2299" spc="220" dirty="0">
                <a:latin typeface="Arial" panose="020B0604020202020204" pitchFamily="34" charset="0"/>
                <a:cs typeface="Arial" panose="020B0604020202020204" pitchFamily="34" charset="0"/>
              </a:rPr>
              <a:t>which </a:t>
            </a:r>
            <a:r>
              <a:rPr sz="2299" spc="180" dirty="0">
                <a:latin typeface="Arial" panose="020B0604020202020204" pitchFamily="34" charset="0"/>
                <a:cs typeface="Arial" panose="020B0604020202020204" pitchFamily="34" charset="0"/>
              </a:rPr>
              <a:t>indicate </a:t>
            </a:r>
            <a:r>
              <a:rPr sz="2299" spc="-55" dirty="0">
                <a:latin typeface="Arial" panose="020B0604020202020204" pitchFamily="34" charset="0"/>
                <a:cs typeface="Arial" panose="020B0604020202020204" pitchFamily="34" charset="0"/>
              </a:rPr>
              <a:t>that </a:t>
            </a:r>
            <a:r>
              <a:rPr sz="2299" spc="114" dirty="0">
                <a:latin typeface="Arial" panose="020B0604020202020204" pitchFamily="34" charset="0"/>
                <a:cs typeface="Arial" panose="020B0604020202020204" pitchFamily="34" charset="0"/>
              </a:rPr>
              <a:t>certain  </a:t>
            </a:r>
            <a:r>
              <a:rPr sz="2299" spc="200" dirty="0">
                <a:latin typeface="Arial" panose="020B0604020202020204" pitchFamily="34" charset="0"/>
                <a:cs typeface="Arial" panose="020B0604020202020204" pitchFamily="34" charset="0"/>
              </a:rPr>
              <a:t>manipulations </a:t>
            </a:r>
            <a:r>
              <a:rPr sz="2299" spc="140" dirty="0">
                <a:latin typeface="Arial" panose="020B0604020202020204" pitchFamily="34" charset="0"/>
                <a:cs typeface="Arial" panose="020B0604020202020204" pitchFamily="34" charset="0"/>
              </a:rPr>
              <a:t>are </a:t>
            </a:r>
            <a:r>
              <a:rPr sz="2299" spc="-120" dirty="0">
                <a:latin typeface="Arial" panose="020B0604020202020204" pitchFamily="34" charset="0"/>
                <a:cs typeface="Arial" panose="020B0604020202020204" pitchFamily="34" charset="0"/>
              </a:rPr>
              <a:t>to </a:t>
            </a:r>
            <a:r>
              <a:rPr sz="2299" spc="465" dirty="0">
                <a:latin typeface="Arial" panose="020B0604020202020204" pitchFamily="34" charset="0"/>
                <a:cs typeface="Arial" panose="020B0604020202020204" pitchFamily="34" charset="0"/>
              </a:rPr>
              <a:t>be </a:t>
            </a:r>
            <a:r>
              <a:rPr sz="2299" spc="305" dirty="0">
                <a:latin typeface="Arial" panose="020B0604020202020204" pitchFamily="34" charset="0"/>
                <a:cs typeface="Arial" panose="020B0604020202020204" pitchFamily="34" charset="0"/>
              </a:rPr>
              <a:t>performed </a:t>
            </a:r>
            <a:r>
              <a:rPr sz="2299" spc="260" dirty="0">
                <a:latin typeface="Arial" panose="020B0604020202020204" pitchFamily="34" charset="0"/>
                <a:cs typeface="Arial" panose="020B0604020202020204" pitchFamily="34" charset="0"/>
              </a:rPr>
              <a:t>on </a:t>
            </a:r>
            <a:r>
              <a:rPr sz="2299" spc="180" dirty="0">
                <a:latin typeface="Arial" panose="020B0604020202020204" pitchFamily="34" charset="0"/>
                <a:cs typeface="Arial" panose="020B0604020202020204" pitchFamily="34" charset="0"/>
              </a:rPr>
              <a:t>the</a:t>
            </a:r>
            <a:r>
              <a:rPr sz="2299" spc="-290" dirty="0">
                <a:latin typeface="Arial" panose="020B0604020202020204" pitchFamily="34" charset="0"/>
                <a:cs typeface="Arial" panose="020B0604020202020204" pitchFamily="34" charset="0"/>
              </a:rPr>
              <a:t> </a:t>
            </a:r>
            <a:r>
              <a:rPr sz="2299" spc="250" dirty="0">
                <a:latin typeface="Arial" panose="020B0604020202020204" pitchFamily="34" charset="0"/>
                <a:cs typeface="Arial" panose="020B0604020202020204" pitchFamily="34" charset="0"/>
              </a:rPr>
              <a:t>program  </a:t>
            </a:r>
            <a:r>
              <a:rPr sz="2299" spc="240" dirty="0">
                <a:latin typeface="Arial" panose="020B0604020202020204" pitchFamily="34" charset="0"/>
                <a:cs typeface="Arial" panose="020B0604020202020204" pitchFamily="34" charset="0"/>
              </a:rPr>
              <a:t>before</a:t>
            </a:r>
            <a:r>
              <a:rPr sz="2299" spc="110" dirty="0">
                <a:latin typeface="Arial" panose="020B0604020202020204" pitchFamily="34" charset="0"/>
                <a:cs typeface="Arial" panose="020B0604020202020204" pitchFamily="34" charset="0"/>
              </a:rPr>
              <a:t> </a:t>
            </a:r>
            <a:r>
              <a:rPr sz="2299" spc="180" dirty="0">
                <a:latin typeface="Arial" panose="020B0604020202020204" pitchFamily="34" charset="0"/>
                <a:cs typeface="Arial" panose="020B0604020202020204" pitchFamily="34" charset="0"/>
              </a:rPr>
              <a:t>compilation.</a:t>
            </a:r>
            <a:endParaRPr sz="2299" dirty="0">
              <a:latin typeface="Arial" panose="020B0604020202020204" pitchFamily="34" charset="0"/>
              <a:cs typeface="Arial" panose="020B0604020202020204" pitchFamily="34" charset="0"/>
            </a:endParaRPr>
          </a:p>
          <a:p>
            <a:pPr marL="524353" marR="5078" indent="-229166" algn="just">
              <a:lnSpc>
                <a:spcPts val="2479"/>
              </a:lnSpc>
              <a:spcBef>
                <a:spcPts val="340"/>
              </a:spcBef>
              <a:buClr>
                <a:srgbClr val="2CA1BE"/>
              </a:buClr>
              <a:buFont typeface="Verdana"/>
              <a:buChar char="◦"/>
              <a:tabLst>
                <a:tab pos="524987" algn="l"/>
              </a:tabLst>
            </a:pPr>
            <a:r>
              <a:rPr sz="2299" spc="270" dirty="0">
                <a:latin typeface="Arial" panose="020B0604020202020204" pitchFamily="34" charset="0"/>
                <a:cs typeface="Arial" panose="020B0604020202020204" pitchFamily="34" charset="0"/>
              </a:rPr>
              <a:t>These </a:t>
            </a:r>
            <a:r>
              <a:rPr sz="2299" spc="200" dirty="0">
                <a:latin typeface="Arial" panose="020B0604020202020204" pitchFamily="34" charset="0"/>
                <a:cs typeface="Arial" panose="020B0604020202020204" pitchFamily="34" charset="0"/>
              </a:rPr>
              <a:t>manipulations </a:t>
            </a:r>
            <a:r>
              <a:rPr sz="2299" dirty="0">
                <a:latin typeface="Arial" panose="020B0604020202020204" pitchFamily="34" charset="0"/>
                <a:cs typeface="Arial" panose="020B0604020202020204" pitchFamily="34" charset="0"/>
              </a:rPr>
              <a:t>usually </a:t>
            </a:r>
            <a:r>
              <a:rPr sz="2299" spc="210" dirty="0">
                <a:latin typeface="Arial" panose="020B0604020202020204" pitchFamily="34" charset="0"/>
                <a:cs typeface="Arial" panose="020B0604020202020204" pitchFamily="34" charset="0"/>
              </a:rPr>
              <a:t>include </a:t>
            </a:r>
            <a:r>
              <a:rPr sz="2299" spc="114" dirty="0">
                <a:latin typeface="Arial" panose="020B0604020202020204" pitchFamily="34" charset="0"/>
                <a:cs typeface="Arial" panose="020B0604020202020204" pitchFamily="34" charset="0"/>
              </a:rPr>
              <a:t>other </a:t>
            </a:r>
            <a:r>
              <a:rPr sz="2299" dirty="0">
                <a:latin typeface="Arial" panose="020B0604020202020204" pitchFamily="34" charset="0"/>
                <a:cs typeface="Arial" panose="020B0604020202020204" pitchFamily="34" charset="0"/>
              </a:rPr>
              <a:t>text </a:t>
            </a:r>
            <a:r>
              <a:rPr sz="2299" spc="100" dirty="0">
                <a:latin typeface="Arial" panose="020B0604020202020204" pitchFamily="34" charset="0"/>
                <a:cs typeface="Arial" panose="020B0604020202020204" pitchFamily="34" charset="0"/>
              </a:rPr>
              <a:t>files  </a:t>
            </a:r>
            <a:r>
              <a:rPr sz="2299" spc="-120" dirty="0">
                <a:latin typeface="Arial" panose="020B0604020202020204" pitchFamily="34" charset="0"/>
                <a:cs typeface="Arial" panose="020B0604020202020204" pitchFamily="34" charset="0"/>
              </a:rPr>
              <a:t>to </a:t>
            </a:r>
            <a:r>
              <a:rPr sz="2299" spc="465" dirty="0">
                <a:latin typeface="Arial" panose="020B0604020202020204" pitchFamily="34" charset="0"/>
                <a:cs typeface="Arial" panose="020B0604020202020204" pitchFamily="34" charset="0"/>
              </a:rPr>
              <a:t>be </a:t>
            </a:r>
            <a:r>
              <a:rPr sz="2299" spc="285" dirty="0">
                <a:latin typeface="Arial" panose="020B0604020202020204" pitchFamily="34" charset="0"/>
                <a:cs typeface="Arial" panose="020B0604020202020204" pitchFamily="34" charset="0"/>
              </a:rPr>
              <a:t>compiled, </a:t>
            </a:r>
            <a:r>
              <a:rPr sz="2299" spc="275" dirty="0">
                <a:latin typeface="Arial" panose="020B0604020202020204" pitchFamily="34" charset="0"/>
                <a:cs typeface="Arial" panose="020B0604020202020204" pitchFamily="34" charset="0"/>
              </a:rPr>
              <a:t>and perform </a:t>
            </a:r>
            <a:r>
              <a:rPr sz="2299" spc="70" dirty="0">
                <a:latin typeface="Arial" panose="020B0604020202020204" pitchFamily="34" charset="0"/>
                <a:cs typeface="Arial" panose="020B0604020202020204" pitchFamily="34" charset="0"/>
              </a:rPr>
              <a:t>various </a:t>
            </a:r>
            <a:r>
              <a:rPr sz="2299" spc="-5" dirty="0">
                <a:latin typeface="Arial" panose="020B0604020202020204" pitchFamily="34" charset="0"/>
                <a:cs typeface="Arial" panose="020B0604020202020204" pitchFamily="34" charset="0"/>
              </a:rPr>
              <a:t>text  </a:t>
            </a:r>
            <a:r>
              <a:rPr sz="2299" spc="229" dirty="0">
                <a:latin typeface="Arial" panose="020B0604020202020204" pitchFamily="34" charset="0"/>
                <a:cs typeface="Arial" panose="020B0604020202020204" pitchFamily="34" charset="0"/>
              </a:rPr>
              <a:t>replacements.</a:t>
            </a:r>
            <a:endParaRPr lang="en-US" sz="2299" spc="229" dirty="0">
              <a:latin typeface="Arial" panose="020B0604020202020204" pitchFamily="34" charset="0"/>
              <a:cs typeface="Arial" panose="020B0604020202020204" pitchFamily="34" charset="0"/>
            </a:endParaRPr>
          </a:p>
          <a:p>
            <a:pPr marL="524353" marR="5078" indent="-229166" algn="just">
              <a:lnSpc>
                <a:spcPts val="2479"/>
              </a:lnSpc>
              <a:spcBef>
                <a:spcPts val="340"/>
              </a:spcBef>
              <a:buClr>
                <a:srgbClr val="2CA1BE"/>
              </a:buClr>
              <a:buFont typeface="Verdana"/>
              <a:buChar char="◦"/>
              <a:tabLst>
                <a:tab pos="524987" algn="l"/>
              </a:tabLst>
            </a:pPr>
            <a:endParaRPr sz="2299" dirty="0">
              <a:latin typeface="Arial" panose="020B0604020202020204" pitchFamily="34" charset="0"/>
              <a:cs typeface="Arial" panose="020B0604020202020204" pitchFamily="34" charset="0"/>
            </a:endParaRPr>
          </a:p>
          <a:p>
            <a:pPr marL="725587" lvl="1" indent="-256463" algn="just">
              <a:spcBef>
                <a:spcPts val="245"/>
              </a:spcBef>
              <a:buClr>
                <a:srgbClr val="2CA1BE"/>
              </a:buClr>
              <a:buSzPct val="66666"/>
              <a:buFont typeface="Arial"/>
              <a:buChar char=""/>
              <a:tabLst>
                <a:tab pos="268524" algn="l"/>
                <a:tab pos="269159" algn="l"/>
              </a:tabLst>
            </a:pPr>
            <a:r>
              <a:rPr sz="2699" b="1" spc="320" dirty="0">
                <a:latin typeface="Arial" panose="020B0604020202020204" pitchFamily="34" charset="0"/>
                <a:cs typeface="Arial" panose="020B0604020202020204" pitchFamily="34" charset="0"/>
              </a:rPr>
              <a:t>In </a:t>
            </a:r>
            <a:r>
              <a:rPr sz="2699" b="1" spc="245" dirty="0">
                <a:latin typeface="Arial" panose="020B0604020202020204" pitchFamily="34" charset="0"/>
                <a:cs typeface="Arial" panose="020B0604020202020204" pitchFamily="34" charset="0"/>
              </a:rPr>
              <a:t>Phase </a:t>
            </a:r>
            <a:r>
              <a:rPr sz="2699" b="1" spc="65" dirty="0">
                <a:latin typeface="Arial" panose="020B0604020202020204" pitchFamily="34" charset="0"/>
                <a:cs typeface="Arial" panose="020B0604020202020204" pitchFamily="34" charset="0"/>
              </a:rPr>
              <a:t>3 </a:t>
            </a:r>
            <a:r>
              <a:rPr sz="2699" b="1" dirty="0">
                <a:latin typeface="Arial" panose="020B0604020202020204" pitchFamily="34" charset="0"/>
                <a:cs typeface="Arial" panose="020B0604020202020204" pitchFamily="34" charset="0"/>
              </a:rPr>
              <a:t>–</a:t>
            </a:r>
            <a:r>
              <a:rPr sz="2699" b="1" spc="25" dirty="0">
                <a:latin typeface="Arial" panose="020B0604020202020204" pitchFamily="34" charset="0"/>
                <a:cs typeface="Arial" panose="020B0604020202020204" pitchFamily="34" charset="0"/>
              </a:rPr>
              <a:t> </a:t>
            </a:r>
            <a:r>
              <a:rPr sz="2699" b="1" spc="275" dirty="0">
                <a:latin typeface="Arial" panose="020B0604020202020204" pitchFamily="34" charset="0"/>
                <a:cs typeface="Arial" panose="020B0604020202020204" pitchFamily="34" charset="0"/>
              </a:rPr>
              <a:t>compiler</a:t>
            </a:r>
            <a:endParaRPr sz="2699" b="1" dirty="0">
              <a:latin typeface="Arial" panose="020B0604020202020204" pitchFamily="34" charset="0"/>
              <a:cs typeface="Arial" panose="020B0604020202020204" pitchFamily="34" charset="0"/>
            </a:endParaRPr>
          </a:p>
          <a:p>
            <a:pPr marL="524353" marR="592277" lvl="1" indent="-229166" algn="just">
              <a:spcBef>
                <a:spcPts val="365"/>
              </a:spcBef>
              <a:buClr>
                <a:srgbClr val="2CA1BE"/>
              </a:buClr>
              <a:buFont typeface="Verdana"/>
              <a:buChar char="◦"/>
              <a:tabLst>
                <a:tab pos="524987" algn="l"/>
              </a:tabLst>
            </a:pPr>
            <a:r>
              <a:rPr sz="2299" spc="-110" dirty="0">
                <a:latin typeface="Arial" panose="020B0604020202020204" pitchFamily="34" charset="0"/>
                <a:cs typeface="Arial" panose="020B0604020202020204" pitchFamily="34" charset="0"/>
              </a:rPr>
              <a:t>It </a:t>
            </a:r>
            <a:r>
              <a:rPr sz="2299" spc="20" dirty="0">
                <a:latin typeface="Arial" panose="020B0604020202020204" pitchFamily="34" charset="0"/>
                <a:cs typeface="Arial" panose="020B0604020202020204" pitchFamily="34" charset="0"/>
              </a:rPr>
              <a:t>translates </a:t>
            </a:r>
            <a:r>
              <a:rPr sz="2299" spc="180" dirty="0">
                <a:latin typeface="Arial" panose="020B0604020202020204" pitchFamily="34" charset="0"/>
                <a:cs typeface="Arial" panose="020B0604020202020204" pitchFamily="34" charset="0"/>
              </a:rPr>
              <a:t>the </a:t>
            </a:r>
            <a:r>
              <a:rPr sz="2299" spc="365" dirty="0">
                <a:latin typeface="Arial" panose="020B0604020202020204" pitchFamily="34" charset="0"/>
                <a:cs typeface="Arial" panose="020B0604020202020204" pitchFamily="34" charset="0"/>
              </a:rPr>
              <a:t>C++ </a:t>
            </a:r>
            <a:r>
              <a:rPr sz="2299" spc="250" dirty="0">
                <a:latin typeface="Arial" panose="020B0604020202020204" pitchFamily="34" charset="0"/>
                <a:cs typeface="Arial" panose="020B0604020202020204" pitchFamily="34" charset="0"/>
              </a:rPr>
              <a:t>program </a:t>
            </a:r>
            <a:r>
              <a:rPr sz="2299" spc="100" dirty="0">
                <a:latin typeface="Arial" panose="020B0604020202020204" pitchFamily="34" charset="0"/>
                <a:cs typeface="Arial" panose="020B0604020202020204" pitchFamily="34" charset="0"/>
              </a:rPr>
              <a:t>into </a:t>
            </a:r>
            <a:r>
              <a:rPr sz="2299" spc="380" dirty="0">
                <a:latin typeface="Arial" panose="020B0604020202020204" pitchFamily="34" charset="0"/>
                <a:cs typeface="Arial" panose="020B0604020202020204" pitchFamily="34" charset="0"/>
              </a:rPr>
              <a:t>machine-  </a:t>
            </a:r>
            <a:r>
              <a:rPr sz="2299" spc="180" dirty="0">
                <a:latin typeface="Arial" panose="020B0604020202020204" pitchFamily="34" charset="0"/>
                <a:cs typeface="Arial" panose="020B0604020202020204" pitchFamily="34" charset="0"/>
              </a:rPr>
              <a:t>language </a:t>
            </a:r>
            <a:r>
              <a:rPr sz="2299" spc="240" dirty="0">
                <a:latin typeface="Arial" panose="020B0604020202020204" pitchFamily="34" charset="0"/>
                <a:cs typeface="Arial" panose="020B0604020202020204" pitchFamily="34" charset="0"/>
              </a:rPr>
              <a:t>code </a:t>
            </a:r>
            <a:r>
              <a:rPr sz="2299" spc="75" dirty="0">
                <a:latin typeface="Arial" panose="020B0604020202020204" pitchFamily="34" charset="0"/>
                <a:cs typeface="Arial" panose="020B0604020202020204" pitchFamily="34" charset="0"/>
              </a:rPr>
              <a:t>-also </a:t>
            </a:r>
            <a:r>
              <a:rPr sz="2299" spc="204" dirty="0">
                <a:latin typeface="Arial" panose="020B0604020202020204" pitchFamily="34" charset="0"/>
                <a:cs typeface="Arial" panose="020B0604020202020204" pitchFamily="34" charset="0"/>
              </a:rPr>
              <a:t>referred </a:t>
            </a:r>
            <a:r>
              <a:rPr sz="2299" spc="-120" dirty="0">
                <a:latin typeface="Arial" panose="020B0604020202020204" pitchFamily="34" charset="0"/>
                <a:cs typeface="Arial" panose="020B0604020202020204" pitchFamily="34" charset="0"/>
              </a:rPr>
              <a:t>to </a:t>
            </a:r>
            <a:r>
              <a:rPr sz="2299" spc="65" dirty="0">
                <a:latin typeface="Arial" panose="020B0604020202020204" pitchFamily="34" charset="0"/>
                <a:cs typeface="Arial" panose="020B0604020202020204" pitchFamily="34" charset="0"/>
              </a:rPr>
              <a:t>as </a:t>
            </a:r>
            <a:r>
              <a:rPr sz="2299" spc="155" dirty="0">
                <a:latin typeface="Arial" panose="020B0604020202020204" pitchFamily="34" charset="0"/>
                <a:cs typeface="Arial" panose="020B0604020202020204" pitchFamily="34" charset="0"/>
              </a:rPr>
              <a:t>object</a:t>
            </a:r>
            <a:r>
              <a:rPr sz="2299" spc="-125" dirty="0">
                <a:latin typeface="Arial" panose="020B0604020202020204" pitchFamily="34" charset="0"/>
                <a:cs typeface="Arial" panose="020B0604020202020204" pitchFamily="34" charset="0"/>
              </a:rPr>
              <a:t> </a:t>
            </a:r>
            <a:r>
              <a:rPr sz="2299" spc="240" dirty="0">
                <a:latin typeface="Arial" panose="020B0604020202020204" pitchFamily="34" charset="0"/>
                <a:cs typeface="Arial" panose="020B0604020202020204" pitchFamily="34" charset="0"/>
              </a:rPr>
              <a:t>code.</a:t>
            </a:r>
            <a:endParaRPr sz="2299" dirty="0">
              <a:latin typeface="Arial" panose="020B0604020202020204" pitchFamily="34" charset="0"/>
              <a:cs typeface="Arial" panose="020B0604020202020204" pitchFamily="34" charset="0"/>
            </a:endParaRPr>
          </a:p>
        </p:txBody>
      </p:sp>
      <p:sp>
        <p:nvSpPr>
          <p:cNvPr id="4" name="object 4"/>
          <p:cNvSpPr/>
          <p:nvPr/>
        </p:nvSpPr>
        <p:spPr>
          <a:xfrm>
            <a:off x="2084796" y="305614"/>
            <a:ext cx="8035483" cy="543925"/>
          </a:xfrm>
          <a:prstGeom prst="rect">
            <a:avLst/>
          </a:prstGeom>
          <a:blipFill>
            <a:blip r:embed="rId2" cstate="print"/>
            <a:stretch>
              <a:fillRect/>
            </a:stretch>
          </a:blipFill>
        </p:spPr>
        <p:txBody>
          <a:bodyPr wrap="square" lIns="0" tIns="0" rIns="0" bIns="0" rtlCol="0"/>
          <a:lstStyle/>
          <a:p>
            <a:endParaRPr sz="2399"/>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69103" y="1172784"/>
            <a:ext cx="3544408" cy="338979"/>
          </a:xfrm>
          <a:prstGeom prst="rect">
            <a:avLst/>
          </a:prstGeom>
        </p:spPr>
        <p:txBody>
          <a:bodyPr vert="horz" wrap="square" lIns="0" tIns="12062" rIns="0" bIns="0" rtlCol="0" anchor="b">
            <a:spAutoFit/>
          </a:bodyPr>
          <a:lstStyle/>
          <a:p>
            <a:pPr marL="12696">
              <a:spcBef>
                <a:spcPts val="95"/>
              </a:spcBef>
              <a:tabLst>
                <a:tab pos="268524" algn="l"/>
              </a:tabLst>
            </a:pPr>
            <a:r>
              <a:rPr sz="1699" spc="-500" dirty="0">
                <a:solidFill>
                  <a:srgbClr val="2CA1BE"/>
                </a:solidFill>
                <a:latin typeface="Arial"/>
                <a:cs typeface="Arial"/>
              </a:rPr>
              <a:t>	</a:t>
            </a:r>
            <a:r>
              <a:rPr sz="2499" b="1" spc="225" dirty="0">
                <a:latin typeface="Arial" panose="020B0604020202020204" pitchFamily="34" charset="0"/>
                <a:cs typeface="Arial" panose="020B0604020202020204" pitchFamily="34" charset="0"/>
              </a:rPr>
              <a:t>Phase </a:t>
            </a:r>
            <a:r>
              <a:rPr sz="2499" b="1" spc="75" dirty="0">
                <a:latin typeface="Arial" panose="020B0604020202020204" pitchFamily="34" charset="0"/>
                <a:cs typeface="Arial" panose="020B0604020202020204" pitchFamily="34" charset="0"/>
              </a:rPr>
              <a:t>4 </a:t>
            </a:r>
            <a:r>
              <a:rPr sz="2499" b="1" spc="-5" dirty="0">
                <a:latin typeface="Arial" panose="020B0604020202020204" pitchFamily="34" charset="0"/>
                <a:cs typeface="Arial" panose="020B0604020202020204" pitchFamily="34" charset="0"/>
              </a:rPr>
              <a:t>–</a:t>
            </a:r>
            <a:r>
              <a:rPr sz="2499" b="1" spc="110" dirty="0">
                <a:latin typeface="Arial" panose="020B0604020202020204" pitchFamily="34" charset="0"/>
                <a:cs typeface="Arial" panose="020B0604020202020204" pitchFamily="34" charset="0"/>
              </a:rPr>
              <a:t> </a:t>
            </a:r>
            <a:r>
              <a:rPr sz="2499" b="1" spc="265" dirty="0">
                <a:latin typeface="Arial" panose="020B0604020202020204" pitchFamily="34" charset="0"/>
                <a:cs typeface="Arial" panose="020B0604020202020204" pitchFamily="34" charset="0"/>
              </a:rPr>
              <a:t>linking</a:t>
            </a:r>
            <a:endParaRPr sz="2499" b="1" dirty="0">
              <a:latin typeface="Arial" panose="020B0604020202020204" pitchFamily="34" charset="0"/>
              <a:cs typeface="Arial" panose="020B0604020202020204" pitchFamily="34" charset="0"/>
            </a:endParaRPr>
          </a:p>
        </p:txBody>
      </p:sp>
      <p:sp>
        <p:nvSpPr>
          <p:cNvPr id="3" name="object 3"/>
          <p:cNvSpPr txBox="1"/>
          <p:nvPr/>
        </p:nvSpPr>
        <p:spPr>
          <a:xfrm>
            <a:off x="1599783" y="1676857"/>
            <a:ext cx="9293979" cy="4341083"/>
          </a:xfrm>
          <a:prstGeom prst="rect">
            <a:avLst/>
          </a:prstGeom>
        </p:spPr>
        <p:txBody>
          <a:bodyPr vert="horz" wrap="square" lIns="0" tIns="12697" rIns="0" bIns="0" rtlCol="0">
            <a:spAutoFit/>
          </a:bodyPr>
          <a:lstStyle/>
          <a:p>
            <a:pPr marL="524353" marR="5078" indent="-229166" algn="just">
              <a:spcBef>
                <a:spcPts val="100"/>
              </a:spcBef>
              <a:buClr>
                <a:srgbClr val="2CA1BE"/>
              </a:buClr>
              <a:buFont typeface="Verdana"/>
              <a:buChar char="◦"/>
              <a:tabLst>
                <a:tab pos="524987" algn="l"/>
              </a:tabLst>
            </a:pPr>
            <a:r>
              <a:rPr sz="2399" spc="240" dirty="0">
                <a:latin typeface="Arial" panose="020B0604020202020204" pitchFamily="34" charset="0"/>
                <a:cs typeface="Arial" panose="020B0604020202020204" pitchFamily="34" charset="0"/>
              </a:rPr>
              <a:t>The </a:t>
            </a:r>
            <a:r>
              <a:rPr sz="2399" spc="135" dirty="0">
                <a:latin typeface="Arial" panose="020B0604020202020204" pitchFamily="34" charset="0"/>
                <a:cs typeface="Arial" panose="020B0604020202020204" pitchFamily="34" charset="0"/>
              </a:rPr>
              <a:t>object </a:t>
            </a:r>
            <a:r>
              <a:rPr sz="2399" spc="215" dirty="0">
                <a:latin typeface="Arial" panose="020B0604020202020204" pitchFamily="34" charset="0"/>
                <a:cs typeface="Arial" panose="020B0604020202020204" pitchFamily="34" charset="0"/>
              </a:rPr>
              <a:t>code </a:t>
            </a:r>
            <a:r>
              <a:rPr sz="2399" spc="225" dirty="0">
                <a:latin typeface="Arial" panose="020B0604020202020204" pitchFamily="34" charset="0"/>
                <a:cs typeface="Arial" panose="020B0604020202020204" pitchFamily="34" charset="0"/>
              </a:rPr>
              <a:t>produced </a:t>
            </a:r>
            <a:r>
              <a:rPr sz="2399" spc="210" dirty="0">
                <a:latin typeface="Arial" panose="020B0604020202020204" pitchFamily="34" charset="0"/>
                <a:cs typeface="Arial" panose="020B0604020202020204" pitchFamily="34" charset="0"/>
              </a:rPr>
              <a:t>by </a:t>
            </a:r>
            <a:r>
              <a:rPr sz="2399" spc="160" dirty="0">
                <a:latin typeface="Arial" panose="020B0604020202020204" pitchFamily="34" charset="0"/>
                <a:cs typeface="Arial" panose="020B0604020202020204" pitchFamily="34" charset="0"/>
              </a:rPr>
              <a:t>the </a:t>
            </a:r>
            <a:r>
              <a:rPr sz="2399" spc="330" dirty="0">
                <a:latin typeface="Arial" panose="020B0604020202020204" pitchFamily="34" charset="0"/>
                <a:cs typeface="Arial" panose="020B0604020202020204" pitchFamily="34" charset="0"/>
              </a:rPr>
              <a:t>C++</a:t>
            </a:r>
            <a:r>
              <a:rPr sz="2399" spc="-254" dirty="0">
                <a:latin typeface="Arial" panose="020B0604020202020204" pitchFamily="34" charset="0"/>
                <a:cs typeface="Arial" panose="020B0604020202020204" pitchFamily="34" charset="0"/>
              </a:rPr>
              <a:t> </a:t>
            </a:r>
            <a:r>
              <a:rPr sz="2399" spc="210" dirty="0">
                <a:latin typeface="Arial" panose="020B0604020202020204" pitchFamily="34" charset="0"/>
                <a:cs typeface="Arial" panose="020B0604020202020204" pitchFamily="34" charset="0"/>
              </a:rPr>
              <a:t>compiler </a:t>
            </a:r>
            <a:r>
              <a:rPr sz="2399" spc="-20" dirty="0">
                <a:latin typeface="Arial" panose="020B0604020202020204" pitchFamily="34" charset="0"/>
                <a:cs typeface="Arial" panose="020B0604020202020204" pitchFamily="34" charset="0"/>
              </a:rPr>
              <a:t>typically  </a:t>
            </a:r>
            <a:r>
              <a:rPr sz="2399" spc="114" dirty="0">
                <a:latin typeface="Arial" panose="020B0604020202020204" pitchFamily="34" charset="0"/>
                <a:cs typeface="Arial" panose="020B0604020202020204" pitchFamily="34" charset="0"/>
              </a:rPr>
              <a:t>contains </a:t>
            </a:r>
            <a:r>
              <a:rPr sz="2399" spc="-80" dirty="0">
                <a:latin typeface="Arial" panose="020B0604020202020204" pitchFamily="34" charset="0"/>
                <a:cs typeface="Arial" panose="020B0604020202020204" pitchFamily="34" charset="0"/>
              </a:rPr>
              <a:t>―holes‖ </a:t>
            </a:r>
            <a:r>
              <a:rPr sz="2399" spc="315" dirty="0">
                <a:latin typeface="Arial" panose="020B0604020202020204" pitchFamily="34" charset="0"/>
                <a:cs typeface="Arial" panose="020B0604020202020204" pitchFamily="34" charset="0"/>
              </a:rPr>
              <a:t>due </a:t>
            </a:r>
            <a:r>
              <a:rPr sz="2399" spc="-110" dirty="0">
                <a:latin typeface="Arial" panose="020B0604020202020204" pitchFamily="34" charset="0"/>
                <a:cs typeface="Arial" panose="020B0604020202020204" pitchFamily="34" charset="0"/>
              </a:rPr>
              <a:t>to </a:t>
            </a:r>
            <a:r>
              <a:rPr sz="2399" spc="200" dirty="0">
                <a:latin typeface="Arial" panose="020B0604020202020204" pitchFamily="34" charset="0"/>
                <a:cs typeface="Arial" panose="020B0604020202020204" pitchFamily="34" charset="0"/>
              </a:rPr>
              <a:t>these </a:t>
            </a:r>
            <a:r>
              <a:rPr sz="2399" spc="305" dirty="0">
                <a:latin typeface="Arial" panose="020B0604020202020204" pitchFamily="34" charset="0"/>
                <a:cs typeface="Arial" panose="020B0604020202020204" pitchFamily="34" charset="0"/>
              </a:rPr>
              <a:t>missing</a:t>
            </a:r>
            <a:r>
              <a:rPr sz="2399" spc="5" dirty="0">
                <a:latin typeface="Arial" panose="020B0604020202020204" pitchFamily="34" charset="0"/>
                <a:cs typeface="Arial" panose="020B0604020202020204" pitchFamily="34" charset="0"/>
              </a:rPr>
              <a:t> </a:t>
            </a:r>
            <a:r>
              <a:rPr sz="2399" spc="75" dirty="0">
                <a:latin typeface="Arial" panose="020B0604020202020204" pitchFamily="34" charset="0"/>
                <a:cs typeface="Arial" panose="020B0604020202020204" pitchFamily="34" charset="0"/>
              </a:rPr>
              <a:t>parts.</a:t>
            </a:r>
            <a:endParaRPr sz="2399" dirty="0">
              <a:latin typeface="Arial" panose="020B0604020202020204" pitchFamily="34" charset="0"/>
              <a:cs typeface="Arial" panose="020B0604020202020204" pitchFamily="34" charset="0"/>
            </a:endParaRPr>
          </a:p>
          <a:p>
            <a:pPr marL="524353" indent="-229166" algn="just">
              <a:spcBef>
                <a:spcPts val="300"/>
              </a:spcBef>
              <a:buClr>
                <a:srgbClr val="2CA1BE"/>
              </a:buClr>
              <a:buFont typeface="Verdana"/>
              <a:buChar char="◦"/>
              <a:tabLst>
                <a:tab pos="524987" algn="l"/>
              </a:tabLst>
            </a:pPr>
            <a:r>
              <a:rPr sz="2399" spc="-25" dirty="0">
                <a:latin typeface="Arial" panose="020B0604020202020204" pitchFamily="34" charset="0"/>
                <a:cs typeface="Arial" panose="020B0604020202020204" pitchFamily="34" charset="0"/>
              </a:rPr>
              <a:t>A </a:t>
            </a:r>
            <a:r>
              <a:rPr sz="2399" spc="180" dirty="0">
                <a:solidFill>
                  <a:srgbClr val="0000FF"/>
                </a:solidFill>
                <a:latin typeface="Arial" panose="020B0604020202020204" pitchFamily="34" charset="0"/>
                <a:cs typeface="Arial" panose="020B0604020202020204" pitchFamily="34" charset="0"/>
              </a:rPr>
              <a:t>linker </a:t>
            </a:r>
            <a:r>
              <a:rPr sz="2399" spc="165" dirty="0">
                <a:latin typeface="Arial" panose="020B0604020202020204" pitchFamily="34" charset="0"/>
                <a:cs typeface="Arial" panose="020B0604020202020204" pitchFamily="34" charset="0"/>
              </a:rPr>
              <a:t>links </a:t>
            </a:r>
            <a:r>
              <a:rPr sz="2399" spc="160" dirty="0">
                <a:latin typeface="Arial" panose="020B0604020202020204" pitchFamily="34" charset="0"/>
                <a:cs typeface="Arial" panose="020B0604020202020204" pitchFamily="34" charset="0"/>
              </a:rPr>
              <a:t>the </a:t>
            </a:r>
            <a:r>
              <a:rPr sz="2399" spc="135" dirty="0">
                <a:latin typeface="Arial" panose="020B0604020202020204" pitchFamily="34" charset="0"/>
                <a:cs typeface="Arial" panose="020B0604020202020204" pitchFamily="34" charset="0"/>
              </a:rPr>
              <a:t>object </a:t>
            </a:r>
            <a:r>
              <a:rPr sz="2399" spc="215" dirty="0">
                <a:latin typeface="Arial" panose="020B0604020202020204" pitchFamily="34" charset="0"/>
                <a:cs typeface="Arial" panose="020B0604020202020204" pitchFamily="34" charset="0"/>
              </a:rPr>
              <a:t>code </a:t>
            </a:r>
            <a:r>
              <a:rPr sz="2399" spc="70" dirty="0">
                <a:latin typeface="Arial" panose="020B0604020202020204" pitchFamily="34" charset="0"/>
                <a:cs typeface="Arial" panose="020B0604020202020204" pitchFamily="34" charset="0"/>
              </a:rPr>
              <a:t>with </a:t>
            </a:r>
            <a:r>
              <a:rPr sz="2399" spc="165" dirty="0">
                <a:latin typeface="Arial" panose="020B0604020202020204" pitchFamily="34" charset="0"/>
                <a:cs typeface="Arial" panose="020B0604020202020204" pitchFamily="34" charset="0"/>
              </a:rPr>
              <a:t>the </a:t>
            </a:r>
            <a:r>
              <a:rPr sz="2399" spc="215" dirty="0">
                <a:latin typeface="Arial" panose="020B0604020202020204" pitchFamily="34" charset="0"/>
                <a:cs typeface="Arial" panose="020B0604020202020204" pitchFamily="34" charset="0"/>
              </a:rPr>
              <a:t>code </a:t>
            </a:r>
            <a:r>
              <a:rPr sz="2399" spc="15" dirty="0">
                <a:latin typeface="Arial" panose="020B0604020202020204" pitchFamily="34" charset="0"/>
                <a:cs typeface="Arial" panose="020B0604020202020204" pitchFamily="34" charset="0"/>
              </a:rPr>
              <a:t>for</a:t>
            </a:r>
            <a:r>
              <a:rPr sz="2399" spc="130" dirty="0">
                <a:latin typeface="Arial" panose="020B0604020202020204" pitchFamily="34" charset="0"/>
                <a:cs typeface="Arial" panose="020B0604020202020204" pitchFamily="34" charset="0"/>
              </a:rPr>
              <a:t> </a:t>
            </a:r>
            <a:r>
              <a:rPr sz="2399" spc="165" dirty="0">
                <a:latin typeface="Arial" panose="020B0604020202020204" pitchFamily="34" charset="0"/>
                <a:cs typeface="Arial" panose="020B0604020202020204" pitchFamily="34" charset="0"/>
              </a:rPr>
              <a:t>the</a:t>
            </a:r>
            <a:endParaRPr sz="2399" dirty="0">
              <a:latin typeface="Arial" panose="020B0604020202020204" pitchFamily="34" charset="0"/>
              <a:cs typeface="Arial" panose="020B0604020202020204" pitchFamily="34" charset="0"/>
            </a:endParaRPr>
          </a:p>
          <a:p>
            <a:pPr marL="524353" algn="just"/>
            <a:r>
              <a:rPr sz="2399" spc="305" dirty="0">
                <a:latin typeface="Arial" panose="020B0604020202020204" pitchFamily="34" charset="0"/>
                <a:cs typeface="Arial" panose="020B0604020202020204" pitchFamily="34" charset="0"/>
              </a:rPr>
              <a:t>missing </a:t>
            </a:r>
            <a:r>
              <a:rPr sz="2399" spc="130" dirty="0">
                <a:latin typeface="Arial" panose="020B0604020202020204" pitchFamily="34" charset="0"/>
                <a:cs typeface="Arial" panose="020B0604020202020204" pitchFamily="34" charset="0"/>
              </a:rPr>
              <a:t>functions </a:t>
            </a:r>
            <a:r>
              <a:rPr sz="2399" spc="-114" dirty="0">
                <a:latin typeface="Arial" panose="020B0604020202020204" pitchFamily="34" charset="0"/>
                <a:cs typeface="Arial" panose="020B0604020202020204" pitchFamily="34" charset="0"/>
              </a:rPr>
              <a:t>to </a:t>
            </a:r>
            <a:r>
              <a:rPr sz="2399" spc="210" dirty="0">
                <a:latin typeface="Arial" panose="020B0604020202020204" pitchFamily="34" charset="0"/>
                <a:cs typeface="Arial" panose="020B0604020202020204" pitchFamily="34" charset="0"/>
              </a:rPr>
              <a:t>produce </a:t>
            </a:r>
            <a:r>
              <a:rPr sz="2399" spc="204" dirty="0">
                <a:latin typeface="Arial" panose="020B0604020202020204" pitchFamily="34" charset="0"/>
                <a:cs typeface="Arial" panose="020B0604020202020204" pitchFamily="34" charset="0"/>
              </a:rPr>
              <a:t>an </a:t>
            </a:r>
            <a:r>
              <a:rPr sz="2399" spc="150" dirty="0">
                <a:solidFill>
                  <a:srgbClr val="0000FF"/>
                </a:solidFill>
                <a:latin typeface="Arial" panose="020B0604020202020204" pitchFamily="34" charset="0"/>
                <a:cs typeface="Arial" panose="020B0604020202020204" pitchFamily="34" charset="0"/>
              </a:rPr>
              <a:t>executable</a:t>
            </a:r>
            <a:r>
              <a:rPr sz="2399" spc="-315" dirty="0">
                <a:solidFill>
                  <a:srgbClr val="0000FF"/>
                </a:solidFill>
                <a:latin typeface="Arial" panose="020B0604020202020204" pitchFamily="34" charset="0"/>
                <a:cs typeface="Arial" panose="020B0604020202020204" pitchFamily="34" charset="0"/>
              </a:rPr>
              <a:t> </a:t>
            </a:r>
            <a:r>
              <a:rPr sz="2399" spc="229" dirty="0">
                <a:solidFill>
                  <a:srgbClr val="0000FF"/>
                </a:solidFill>
                <a:latin typeface="Arial" panose="020B0604020202020204" pitchFamily="34" charset="0"/>
                <a:cs typeface="Arial" panose="020B0604020202020204" pitchFamily="34" charset="0"/>
              </a:rPr>
              <a:t>program</a:t>
            </a:r>
            <a:r>
              <a:rPr sz="2399" spc="229" dirty="0">
                <a:latin typeface="Arial" panose="020B0604020202020204" pitchFamily="34" charset="0"/>
                <a:cs typeface="Arial" panose="020B0604020202020204" pitchFamily="34" charset="0"/>
              </a:rPr>
              <a:t>.</a:t>
            </a:r>
            <a:endParaRPr lang="en-US" sz="2399" spc="229" dirty="0">
              <a:latin typeface="Arial" panose="020B0604020202020204" pitchFamily="34" charset="0"/>
              <a:cs typeface="Arial" panose="020B0604020202020204" pitchFamily="34" charset="0"/>
            </a:endParaRPr>
          </a:p>
          <a:p>
            <a:pPr marL="524353" algn="just"/>
            <a:endParaRPr sz="2099" dirty="0">
              <a:latin typeface="Arial" panose="020B0604020202020204" pitchFamily="34" charset="0"/>
              <a:cs typeface="Arial" panose="020B0604020202020204" pitchFamily="34" charset="0"/>
            </a:endParaRPr>
          </a:p>
          <a:p>
            <a:pPr marL="725587" lvl="1" indent="-256463" algn="just">
              <a:spcBef>
                <a:spcPts val="345"/>
              </a:spcBef>
              <a:buClr>
                <a:srgbClr val="2CA1BE"/>
              </a:buClr>
              <a:buSzPct val="68000"/>
              <a:buFont typeface="Arial"/>
              <a:buChar char=""/>
              <a:tabLst>
                <a:tab pos="268524" algn="l"/>
                <a:tab pos="269159" algn="l"/>
              </a:tabLst>
            </a:pPr>
            <a:r>
              <a:rPr sz="2499" b="1" spc="225" dirty="0">
                <a:latin typeface="Arial" panose="020B0604020202020204" pitchFamily="34" charset="0"/>
                <a:cs typeface="Arial" panose="020B0604020202020204" pitchFamily="34" charset="0"/>
              </a:rPr>
              <a:t>Phase </a:t>
            </a:r>
            <a:r>
              <a:rPr sz="2499" b="1" spc="70" dirty="0">
                <a:latin typeface="Arial" panose="020B0604020202020204" pitchFamily="34" charset="0"/>
                <a:cs typeface="Arial" panose="020B0604020202020204" pitchFamily="34" charset="0"/>
              </a:rPr>
              <a:t>5 </a:t>
            </a:r>
            <a:r>
              <a:rPr sz="2499" b="1" spc="-5" dirty="0">
                <a:latin typeface="Arial" panose="020B0604020202020204" pitchFamily="34" charset="0"/>
                <a:cs typeface="Arial" panose="020B0604020202020204" pitchFamily="34" charset="0"/>
              </a:rPr>
              <a:t>–</a:t>
            </a:r>
            <a:r>
              <a:rPr sz="2499" b="1" spc="175" dirty="0">
                <a:latin typeface="Arial" panose="020B0604020202020204" pitchFamily="34" charset="0"/>
                <a:cs typeface="Arial" panose="020B0604020202020204" pitchFamily="34" charset="0"/>
              </a:rPr>
              <a:t> </a:t>
            </a:r>
            <a:r>
              <a:rPr sz="2499" b="1" spc="170" dirty="0">
                <a:latin typeface="Arial" panose="020B0604020202020204" pitchFamily="34" charset="0"/>
                <a:cs typeface="Arial" panose="020B0604020202020204" pitchFamily="34" charset="0"/>
              </a:rPr>
              <a:t>loading</a:t>
            </a:r>
            <a:endParaRPr sz="2499" b="1" dirty="0">
              <a:latin typeface="Arial" panose="020B0604020202020204" pitchFamily="34" charset="0"/>
              <a:cs typeface="Arial" panose="020B0604020202020204" pitchFamily="34" charset="0"/>
            </a:endParaRPr>
          </a:p>
          <a:p>
            <a:pPr marL="524353" marR="787799" lvl="1" indent="-229166" algn="just">
              <a:spcBef>
                <a:spcPts val="350"/>
              </a:spcBef>
              <a:buClr>
                <a:srgbClr val="2CA1BE"/>
              </a:buClr>
              <a:buFont typeface="Verdana"/>
              <a:buChar char="◦"/>
              <a:tabLst>
                <a:tab pos="524987" algn="l"/>
              </a:tabLst>
            </a:pPr>
            <a:r>
              <a:rPr sz="2099" spc="155" dirty="0">
                <a:latin typeface="Arial" panose="020B0604020202020204" pitchFamily="34" charset="0"/>
                <a:cs typeface="Arial" panose="020B0604020202020204" pitchFamily="34" charset="0"/>
              </a:rPr>
              <a:t>Before </a:t>
            </a:r>
            <a:r>
              <a:rPr sz="2099" spc="10" dirty="0">
                <a:latin typeface="Arial" panose="020B0604020202020204" pitchFamily="34" charset="0"/>
                <a:cs typeface="Arial" panose="020B0604020202020204" pitchFamily="34" charset="0"/>
              </a:rPr>
              <a:t>a </a:t>
            </a:r>
            <a:r>
              <a:rPr sz="2099" spc="225" dirty="0">
                <a:latin typeface="Arial" panose="020B0604020202020204" pitchFamily="34" charset="0"/>
                <a:cs typeface="Arial" panose="020B0604020202020204" pitchFamily="34" charset="0"/>
              </a:rPr>
              <a:t>program </a:t>
            </a:r>
            <a:r>
              <a:rPr sz="2099" spc="155" dirty="0">
                <a:latin typeface="Arial" panose="020B0604020202020204" pitchFamily="34" charset="0"/>
                <a:cs typeface="Arial" panose="020B0604020202020204" pitchFamily="34" charset="0"/>
              </a:rPr>
              <a:t>can </a:t>
            </a:r>
            <a:r>
              <a:rPr sz="2099" spc="420" dirty="0">
                <a:latin typeface="Arial" panose="020B0604020202020204" pitchFamily="34" charset="0"/>
                <a:cs typeface="Arial" panose="020B0604020202020204" pitchFamily="34" charset="0"/>
              </a:rPr>
              <a:t>be </a:t>
            </a:r>
            <a:r>
              <a:rPr sz="2099" spc="210" dirty="0">
                <a:latin typeface="Arial" panose="020B0604020202020204" pitchFamily="34" charset="0"/>
                <a:cs typeface="Arial" panose="020B0604020202020204" pitchFamily="34" charset="0"/>
              </a:rPr>
              <a:t>executed, </a:t>
            </a:r>
            <a:r>
              <a:rPr sz="2099" spc="-50" dirty="0">
                <a:latin typeface="Arial" panose="020B0604020202020204" pitchFamily="34" charset="0"/>
                <a:cs typeface="Arial" panose="020B0604020202020204" pitchFamily="34" charset="0"/>
              </a:rPr>
              <a:t>it </a:t>
            </a:r>
            <a:r>
              <a:rPr sz="2099" spc="220" dirty="0">
                <a:latin typeface="Arial" panose="020B0604020202020204" pitchFamily="34" charset="0"/>
                <a:cs typeface="Arial" panose="020B0604020202020204" pitchFamily="34" charset="0"/>
              </a:rPr>
              <a:t>must </a:t>
            </a:r>
            <a:r>
              <a:rPr sz="2099" dirty="0">
                <a:latin typeface="Arial" panose="020B0604020202020204" pitchFamily="34" charset="0"/>
                <a:cs typeface="Arial" panose="020B0604020202020204" pitchFamily="34" charset="0"/>
              </a:rPr>
              <a:t>first </a:t>
            </a:r>
            <a:r>
              <a:rPr sz="2099" spc="420" dirty="0">
                <a:latin typeface="Arial" panose="020B0604020202020204" pitchFamily="34" charset="0"/>
                <a:cs typeface="Arial" panose="020B0604020202020204" pitchFamily="34" charset="0"/>
              </a:rPr>
              <a:t>be  </a:t>
            </a:r>
            <a:r>
              <a:rPr sz="2099" spc="165" dirty="0">
                <a:latin typeface="Arial" panose="020B0604020202020204" pitchFamily="34" charset="0"/>
                <a:cs typeface="Arial" panose="020B0604020202020204" pitchFamily="34" charset="0"/>
              </a:rPr>
              <a:t>placed </a:t>
            </a:r>
            <a:r>
              <a:rPr sz="2099" spc="295" dirty="0">
                <a:latin typeface="Arial" panose="020B0604020202020204" pitchFamily="34" charset="0"/>
                <a:cs typeface="Arial" panose="020B0604020202020204" pitchFamily="34" charset="0"/>
              </a:rPr>
              <a:t>in</a:t>
            </a:r>
            <a:r>
              <a:rPr sz="2099" spc="100" dirty="0">
                <a:latin typeface="Arial" panose="020B0604020202020204" pitchFamily="34" charset="0"/>
                <a:cs typeface="Arial" panose="020B0604020202020204" pitchFamily="34" charset="0"/>
              </a:rPr>
              <a:t> </a:t>
            </a:r>
            <a:r>
              <a:rPr sz="2099" spc="335" dirty="0">
                <a:latin typeface="Arial" panose="020B0604020202020204" pitchFamily="34" charset="0"/>
                <a:cs typeface="Arial" panose="020B0604020202020204" pitchFamily="34" charset="0"/>
              </a:rPr>
              <a:t>memory.</a:t>
            </a:r>
            <a:endParaRPr sz="2099" dirty="0">
              <a:latin typeface="Arial" panose="020B0604020202020204" pitchFamily="34" charset="0"/>
              <a:cs typeface="Arial" panose="020B0604020202020204" pitchFamily="34" charset="0"/>
            </a:endParaRPr>
          </a:p>
          <a:p>
            <a:pPr marL="524353" marR="416434" lvl="1" indent="-229166" algn="just">
              <a:spcBef>
                <a:spcPts val="305"/>
              </a:spcBef>
              <a:buClr>
                <a:srgbClr val="2CA1BE"/>
              </a:buClr>
              <a:buFont typeface="Verdana"/>
              <a:buChar char="◦"/>
              <a:tabLst>
                <a:tab pos="524987" algn="l"/>
              </a:tabLst>
            </a:pPr>
            <a:r>
              <a:rPr sz="2099" spc="240" dirty="0">
                <a:latin typeface="Arial" panose="020B0604020202020204" pitchFamily="34" charset="0"/>
                <a:cs typeface="Arial" panose="020B0604020202020204" pitchFamily="34" charset="0"/>
              </a:rPr>
              <a:t>The </a:t>
            </a:r>
            <a:r>
              <a:rPr sz="2099" spc="85" dirty="0">
                <a:solidFill>
                  <a:srgbClr val="0000FF"/>
                </a:solidFill>
                <a:latin typeface="Arial" panose="020B0604020202020204" pitchFamily="34" charset="0"/>
                <a:cs typeface="Arial" panose="020B0604020202020204" pitchFamily="34" charset="0"/>
              </a:rPr>
              <a:t>loader </a:t>
            </a:r>
            <a:r>
              <a:rPr sz="2099" spc="120" dirty="0">
                <a:latin typeface="Arial" panose="020B0604020202020204" pitchFamily="34" charset="0"/>
                <a:cs typeface="Arial" panose="020B0604020202020204" pitchFamily="34" charset="0"/>
              </a:rPr>
              <a:t>takes </a:t>
            </a:r>
            <a:r>
              <a:rPr sz="2099" spc="165" dirty="0">
                <a:latin typeface="Arial" panose="020B0604020202020204" pitchFamily="34" charset="0"/>
                <a:cs typeface="Arial" panose="020B0604020202020204" pitchFamily="34" charset="0"/>
              </a:rPr>
              <a:t>the </a:t>
            </a:r>
            <a:r>
              <a:rPr sz="2099" spc="150" dirty="0">
                <a:latin typeface="Arial" panose="020B0604020202020204" pitchFamily="34" charset="0"/>
                <a:cs typeface="Arial" panose="020B0604020202020204" pitchFamily="34" charset="0"/>
              </a:rPr>
              <a:t>executable </a:t>
            </a:r>
            <a:r>
              <a:rPr sz="2099" spc="350" dirty="0">
                <a:latin typeface="Arial" panose="020B0604020202020204" pitchFamily="34" charset="0"/>
                <a:cs typeface="Arial" panose="020B0604020202020204" pitchFamily="34" charset="0"/>
              </a:rPr>
              <a:t>image </a:t>
            </a:r>
            <a:r>
              <a:rPr sz="2099" spc="229" dirty="0">
                <a:latin typeface="Arial" panose="020B0604020202020204" pitchFamily="34" charset="0"/>
                <a:cs typeface="Arial" panose="020B0604020202020204" pitchFamily="34" charset="0"/>
              </a:rPr>
              <a:t>from </a:t>
            </a:r>
            <a:r>
              <a:rPr sz="2099" spc="250" dirty="0">
                <a:latin typeface="Arial" panose="020B0604020202020204" pitchFamily="34" charset="0"/>
                <a:cs typeface="Arial" panose="020B0604020202020204" pitchFamily="34" charset="0"/>
              </a:rPr>
              <a:t>disk</a:t>
            </a:r>
            <a:r>
              <a:rPr sz="2099" spc="-175" dirty="0">
                <a:latin typeface="Arial" panose="020B0604020202020204" pitchFamily="34" charset="0"/>
                <a:cs typeface="Arial" panose="020B0604020202020204" pitchFamily="34" charset="0"/>
              </a:rPr>
              <a:t> </a:t>
            </a:r>
            <a:r>
              <a:rPr sz="2099" spc="254" dirty="0">
                <a:latin typeface="Arial" panose="020B0604020202020204" pitchFamily="34" charset="0"/>
                <a:cs typeface="Arial" panose="020B0604020202020204" pitchFamily="34" charset="0"/>
              </a:rPr>
              <a:t>and  </a:t>
            </a:r>
            <a:r>
              <a:rPr sz="2099" spc="75" dirty="0">
                <a:latin typeface="Arial" panose="020B0604020202020204" pitchFamily="34" charset="0"/>
                <a:cs typeface="Arial" panose="020B0604020202020204" pitchFamily="34" charset="0"/>
              </a:rPr>
              <a:t>transfers </a:t>
            </a:r>
            <a:r>
              <a:rPr sz="2099" spc="-45" dirty="0">
                <a:latin typeface="Arial" panose="020B0604020202020204" pitchFamily="34" charset="0"/>
                <a:cs typeface="Arial" panose="020B0604020202020204" pitchFamily="34" charset="0"/>
              </a:rPr>
              <a:t>it </a:t>
            </a:r>
            <a:r>
              <a:rPr sz="2099" spc="-110" dirty="0">
                <a:latin typeface="Arial" panose="020B0604020202020204" pitchFamily="34" charset="0"/>
                <a:cs typeface="Arial" panose="020B0604020202020204" pitchFamily="34" charset="0"/>
              </a:rPr>
              <a:t>to </a:t>
            </a:r>
            <a:r>
              <a:rPr sz="2099" spc="335" dirty="0">
                <a:latin typeface="Arial" panose="020B0604020202020204" pitchFamily="34" charset="0"/>
                <a:cs typeface="Arial" panose="020B0604020202020204" pitchFamily="34" charset="0"/>
              </a:rPr>
              <a:t>memory.</a:t>
            </a:r>
            <a:endParaRPr sz="2099" dirty="0">
              <a:latin typeface="Arial" panose="020B0604020202020204" pitchFamily="34" charset="0"/>
              <a:cs typeface="Arial" panose="020B0604020202020204" pitchFamily="34" charset="0"/>
            </a:endParaRPr>
          </a:p>
          <a:p>
            <a:pPr marL="524353" lvl="1" indent="-229166" algn="just">
              <a:spcBef>
                <a:spcPts val="300"/>
              </a:spcBef>
              <a:buClr>
                <a:srgbClr val="2CA1BE"/>
              </a:buClr>
              <a:buFont typeface="Verdana"/>
              <a:buChar char="◦"/>
              <a:tabLst>
                <a:tab pos="524987" algn="l"/>
              </a:tabLst>
            </a:pPr>
            <a:r>
              <a:rPr sz="2099" spc="100" dirty="0">
                <a:latin typeface="Arial" panose="020B0604020202020204" pitchFamily="34" charset="0"/>
                <a:cs typeface="Arial" panose="020B0604020202020204" pitchFamily="34" charset="0"/>
              </a:rPr>
              <a:t>Additional </a:t>
            </a:r>
            <a:r>
              <a:rPr sz="2099" spc="250" dirty="0">
                <a:latin typeface="Arial" panose="020B0604020202020204" pitchFamily="34" charset="0"/>
                <a:cs typeface="Arial" panose="020B0604020202020204" pitchFamily="34" charset="0"/>
              </a:rPr>
              <a:t>components </a:t>
            </a:r>
            <a:r>
              <a:rPr sz="2099" spc="229" dirty="0">
                <a:latin typeface="Arial" panose="020B0604020202020204" pitchFamily="34" charset="0"/>
                <a:cs typeface="Arial" panose="020B0604020202020204" pitchFamily="34" charset="0"/>
              </a:rPr>
              <a:t>from </a:t>
            </a:r>
            <a:r>
              <a:rPr sz="2099" spc="204" dirty="0">
                <a:latin typeface="Arial" panose="020B0604020202020204" pitchFamily="34" charset="0"/>
                <a:cs typeface="Arial" panose="020B0604020202020204" pitchFamily="34" charset="0"/>
              </a:rPr>
              <a:t>shared </a:t>
            </a:r>
            <a:r>
              <a:rPr sz="2099" spc="114" dirty="0">
                <a:latin typeface="Arial" panose="020B0604020202020204" pitchFamily="34" charset="0"/>
                <a:cs typeface="Arial" panose="020B0604020202020204" pitchFamily="34" charset="0"/>
              </a:rPr>
              <a:t>libraries</a:t>
            </a:r>
            <a:r>
              <a:rPr sz="2099" spc="-90" dirty="0">
                <a:latin typeface="Arial" panose="020B0604020202020204" pitchFamily="34" charset="0"/>
                <a:cs typeface="Arial" panose="020B0604020202020204" pitchFamily="34" charset="0"/>
              </a:rPr>
              <a:t> </a:t>
            </a:r>
            <a:r>
              <a:rPr sz="2099" spc="-55" dirty="0">
                <a:latin typeface="Arial" panose="020B0604020202020204" pitchFamily="34" charset="0"/>
                <a:cs typeface="Arial" panose="020B0604020202020204" pitchFamily="34" charset="0"/>
              </a:rPr>
              <a:t>that</a:t>
            </a:r>
            <a:endParaRPr sz="2099" dirty="0">
              <a:latin typeface="Arial" panose="020B0604020202020204" pitchFamily="34" charset="0"/>
              <a:cs typeface="Arial" panose="020B0604020202020204" pitchFamily="34" charset="0"/>
            </a:endParaRPr>
          </a:p>
          <a:p>
            <a:pPr marL="524353" algn="just"/>
            <a:r>
              <a:rPr sz="2099" spc="130" dirty="0">
                <a:latin typeface="Arial" panose="020B0604020202020204" pitchFamily="34" charset="0"/>
                <a:cs typeface="Arial" panose="020B0604020202020204" pitchFamily="34" charset="0"/>
              </a:rPr>
              <a:t>support </a:t>
            </a:r>
            <a:r>
              <a:rPr sz="2099" spc="165" dirty="0">
                <a:latin typeface="Arial" panose="020B0604020202020204" pitchFamily="34" charset="0"/>
                <a:cs typeface="Arial" panose="020B0604020202020204" pitchFamily="34" charset="0"/>
              </a:rPr>
              <a:t>the </a:t>
            </a:r>
            <a:r>
              <a:rPr sz="2099" spc="225" dirty="0">
                <a:latin typeface="Arial" panose="020B0604020202020204" pitchFamily="34" charset="0"/>
                <a:cs typeface="Arial" panose="020B0604020202020204" pitchFamily="34" charset="0"/>
              </a:rPr>
              <a:t>program </a:t>
            </a:r>
            <a:r>
              <a:rPr sz="2099" spc="130" dirty="0">
                <a:latin typeface="Arial" panose="020B0604020202020204" pitchFamily="34" charset="0"/>
                <a:cs typeface="Arial" panose="020B0604020202020204" pitchFamily="34" charset="0"/>
              </a:rPr>
              <a:t>are </a:t>
            </a:r>
            <a:r>
              <a:rPr sz="2099" spc="-15" dirty="0">
                <a:latin typeface="Arial" panose="020B0604020202020204" pitchFamily="34" charset="0"/>
                <a:cs typeface="Arial" panose="020B0604020202020204" pitchFamily="34" charset="0"/>
              </a:rPr>
              <a:t>also</a:t>
            </a:r>
            <a:r>
              <a:rPr sz="2099" spc="20" dirty="0">
                <a:latin typeface="Arial" panose="020B0604020202020204" pitchFamily="34" charset="0"/>
                <a:cs typeface="Arial" panose="020B0604020202020204" pitchFamily="34" charset="0"/>
              </a:rPr>
              <a:t> </a:t>
            </a:r>
            <a:r>
              <a:rPr sz="2099" spc="160" dirty="0">
                <a:latin typeface="Arial" panose="020B0604020202020204" pitchFamily="34" charset="0"/>
                <a:cs typeface="Arial" panose="020B0604020202020204" pitchFamily="34" charset="0"/>
              </a:rPr>
              <a:t>loaded.</a:t>
            </a:r>
            <a:endParaRPr sz="2099" dirty="0">
              <a:latin typeface="Arial" panose="020B0604020202020204" pitchFamily="34" charset="0"/>
              <a:cs typeface="Arial" panose="020B0604020202020204" pitchFamily="34" charset="0"/>
            </a:endParaRPr>
          </a:p>
        </p:txBody>
      </p:sp>
      <p:sp>
        <p:nvSpPr>
          <p:cNvPr id="4" name="object 4"/>
          <p:cNvSpPr/>
          <p:nvPr/>
        </p:nvSpPr>
        <p:spPr>
          <a:xfrm>
            <a:off x="2079718" y="305614"/>
            <a:ext cx="8035483" cy="543925"/>
          </a:xfrm>
          <a:prstGeom prst="rect">
            <a:avLst/>
          </a:prstGeom>
          <a:blipFill>
            <a:blip r:embed="rId2" cstate="print"/>
            <a:stretch>
              <a:fillRect/>
            </a:stretch>
          </a:blipFill>
        </p:spPr>
        <p:txBody>
          <a:bodyPr wrap="square" lIns="0" tIns="0" rIns="0" bIns="0" rtlCol="0"/>
          <a:lstStyle/>
          <a:p>
            <a:endParaRPr sz="2399"/>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69102" y="1143427"/>
            <a:ext cx="5144192" cy="378851"/>
          </a:xfrm>
          <a:prstGeom prst="rect">
            <a:avLst/>
          </a:prstGeom>
        </p:spPr>
        <p:txBody>
          <a:bodyPr vert="horz" wrap="square" lIns="0" tIns="12697" rIns="0" bIns="0" rtlCol="0" anchor="b">
            <a:spAutoFit/>
          </a:bodyPr>
          <a:lstStyle/>
          <a:p>
            <a:pPr marL="12696">
              <a:spcBef>
                <a:spcPts val="100"/>
              </a:spcBef>
              <a:tabLst>
                <a:tab pos="268524" algn="l"/>
              </a:tabLst>
            </a:pPr>
            <a:r>
              <a:rPr sz="1799" spc="-505" dirty="0">
                <a:solidFill>
                  <a:srgbClr val="2CA1BE"/>
                </a:solidFill>
                <a:latin typeface="Times New Roman" panose="02020603050405020304" pitchFamily="18" charset="0"/>
                <a:cs typeface="Times New Roman" panose="02020603050405020304" pitchFamily="18" charset="0"/>
              </a:rPr>
              <a:t>	</a:t>
            </a:r>
            <a:r>
              <a:rPr sz="2799" b="1" spc="245" dirty="0">
                <a:latin typeface="Arial" panose="020B0604020202020204" pitchFamily="34" charset="0"/>
                <a:cs typeface="Arial" panose="020B0604020202020204" pitchFamily="34" charset="0"/>
              </a:rPr>
              <a:t>Phase </a:t>
            </a:r>
            <a:r>
              <a:rPr sz="2799" b="1" spc="80" dirty="0">
                <a:latin typeface="Arial" panose="020B0604020202020204" pitchFamily="34" charset="0"/>
                <a:cs typeface="Arial" panose="020B0604020202020204" pitchFamily="34" charset="0"/>
              </a:rPr>
              <a:t>6 </a:t>
            </a:r>
            <a:r>
              <a:rPr sz="2799" b="1" spc="550" dirty="0">
                <a:latin typeface="Arial" panose="020B0604020202020204" pitchFamily="34" charset="0"/>
                <a:cs typeface="Arial" panose="020B0604020202020204" pitchFamily="34" charset="0"/>
              </a:rPr>
              <a:t>-</a:t>
            </a:r>
            <a:r>
              <a:rPr sz="2799" b="1" spc="125" dirty="0">
                <a:latin typeface="Arial" panose="020B0604020202020204" pitchFamily="34" charset="0"/>
                <a:cs typeface="Arial" panose="020B0604020202020204" pitchFamily="34" charset="0"/>
              </a:rPr>
              <a:t> </a:t>
            </a:r>
            <a:r>
              <a:rPr sz="2799" b="1" spc="195" dirty="0">
                <a:latin typeface="Arial" panose="020B0604020202020204" pitchFamily="34" charset="0"/>
                <a:cs typeface="Arial" panose="020B0604020202020204" pitchFamily="34" charset="0"/>
              </a:rPr>
              <a:t>Execution</a:t>
            </a:r>
            <a:endParaRPr sz="1799" b="1" dirty="0">
              <a:latin typeface="Arial" panose="020B0604020202020204" pitchFamily="34" charset="0"/>
              <a:cs typeface="Arial" panose="020B0604020202020204" pitchFamily="34" charset="0"/>
            </a:endParaRPr>
          </a:p>
        </p:txBody>
      </p:sp>
      <p:sp>
        <p:nvSpPr>
          <p:cNvPr id="3" name="object 3"/>
          <p:cNvSpPr txBox="1"/>
          <p:nvPr/>
        </p:nvSpPr>
        <p:spPr>
          <a:xfrm>
            <a:off x="1980683" y="1676857"/>
            <a:ext cx="8684538" cy="3426327"/>
          </a:xfrm>
          <a:prstGeom prst="rect">
            <a:avLst/>
          </a:prstGeom>
        </p:spPr>
        <p:txBody>
          <a:bodyPr vert="horz" wrap="square" lIns="0" tIns="13332" rIns="0" bIns="0" rtlCol="0">
            <a:spAutoFit/>
          </a:bodyPr>
          <a:lstStyle/>
          <a:p>
            <a:pPr marL="524353" marR="5078" indent="-229166">
              <a:spcBef>
                <a:spcPts val="105"/>
              </a:spcBef>
              <a:buClr>
                <a:srgbClr val="2CA1BE"/>
              </a:buClr>
              <a:buFont typeface="Verdana"/>
              <a:buChar char="◦"/>
              <a:tabLst>
                <a:tab pos="524987" algn="l"/>
              </a:tabLst>
            </a:pPr>
            <a:r>
              <a:rPr sz="2399" spc="65" dirty="0">
                <a:latin typeface="Arial" panose="020B0604020202020204" pitchFamily="34" charset="0"/>
                <a:cs typeface="Arial" panose="020B0604020202020204" pitchFamily="34" charset="0"/>
              </a:rPr>
              <a:t>Finally, </a:t>
            </a:r>
            <a:r>
              <a:rPr sz="2399" spc="180" dirty="0">
                <a:latin typeface="Arial" panose="020B0604020202020204" pitchFamily="34" charset="0"/>
                <a:cs typeface="Arial" panose="020B0604020202020204" pitchFamily="34" charset="0"/>
              </a:rPr>
              <a:t>the </a:t>
            </a:r>
            <a:r>
              <a:rPr sz="2399" spc="235" dirty="0">
                <a:latin typeface="Arial" panose="020B0604020202020204" pitchFamily="34" charset="0"/>
                <a:cs typeface="Arial" panose="020B0604020202020204" pitchFamily="34" charset="0"/>
              </a:rPr>
              <a:t>computer, </a:t>
            </a:r>
            <a:r>
              <a:rPr sz="2399" spc="295" dirty="0">
                <a:latin typeface="Arial" panose="020B0604020202020204" pitchFamily="34" charset="0"/>
                <a:cs typeface="Arial" panose="020B0604020202020204" pitchFamily="34" charset="0"/>
              </a:rPr>
              <a:t>under </a:t>
            </a:r>
            <a:r>
              <a:rPr sz="2399" spc="180" dirty="0">
                <a:latin typeface="Arial" panose="020B0604020202020204" pitchFamily="34" charset="0"/>
                <a:cs typeface="Arial" panose="020B0604020202020204" pitchFamily="34" charset="0"/>
              </a:rPr>
              <a:t>the </a:t>
            </a:r>
            <a:r>
              <a:rPr sz="2399" dirty="0">
                <a:latin typeface="Arial" panose="020B0604020202020204" pitchFamily="34" charset="0"/>
                <a:cs typeface="Arial" panose="020B0604020202020204" pitchFamily="34" charset="0"/>
              </a:rPr>
              <a:t>control </a:t>
            </a:r>
            <a:r>
              <a:rPr sz="2399" spc="45" dirty="0">
                <a:latin typeface="Arial" panose="020B0604020202020204" pitchFamily="34" charset="0"/>
                <a:cs typeface="Arial" panose="020B0604020202020204" pitchFamily="34" charset="0"/>
              </a:rPr>
              <a:t>of </a:t>
            </a:r>
            <a:r>
              <a:rPr sz="2399" dirty="0">
                <a:latin typeface="Arial" panose="020B0604020202020204" pitchFamily="34" charset="0"/>
                <a:cs typeface="Arial" panose="020B0604020202020204" pitchFamily="34" charset="0"/>
              </a:rPr>
              <a:t>its </a:t>
            </a:r>
            <a:r>
              <a:rPr sz="2399" spc="120" dirty="0">
                <a:latin typeface="Arial" panose="020B0604020202020204" pitchFamily="34" charset="0"/>
                <a:cs typeface="Arial" panose="020B0604020202020204" pitchFamily="34" charset="0"/>
              </a:rPr>
              <a:t>CPU, </a:t>
            </a:r>
            <a:r>
              <a:rPr sz="2399" spc="120" dirty="0">
                <a:solidFill>
                  <a:srgbClr val="0000FF"/>
                </a:solidFill>
                <a:latin typeface="Arial" panose="020B0604020202020204" pitchFamily="34" charset="0"/>
                <a:cs typeface="Arial" panose="020B0604020202020204" pitchFamily="34" charset="0"/>
              </a:rPr>
              <a:t> </a:t>
            </a:r>
            <a:r>
              <a:rPr sz="2399" spc="200" dirty="0">
                <a:solidFill>
                  <a:srgbClr val="0000FF"/>
                </a:solidFill>
                <a:latin typeface="Arial" panose="020B0604020202020204" pitchFamily="34" charset="0"/>
                <a:cs typeface="Arial" panose="020B0604020202020204" pitchFamily="34" charset="0"/>
              </a:rPr>
              <a:t>executes </a:t>
            </a:r>
            <a:r>
              <a:rPr sz="2399" spc="180" dirty="0">
                <a:latin typeface="Arial" panose="020B0604020202020204" pitchFamily="34" charset="0"/>
                <a:cs typeface="Arial" panose="020B0604020202020204" pitchFamily="34" charset="0"/>
              </a:rPr>
              <a:t>the </a:t>
            </a:r>
            <a:r>
              <a:rPr sz="2399" spc="250" dirty="0">
                <a:latin typeface="Arial" panose="020B0604020202020204" pitchFamily="34" charset="0"/>
                <a:cs typeface="Arial" panose="020B0604020202020204" pitchFamily="34" charset="0"/>
              </a:rPr>
              <a:t>program </a:t>
            </a:r>
            <a:r>
              <a:rPr sz="2399" spc="320" dirty="0">
                <a:latin typeface="Arial" panose="020B0604020202020204" pitchFamily="34" charset="0"/>
                <a:cs typeface="Arial" panose="020B0604020202020204" pitchFamily="34" charset="0"/>
              </a:rPr>
              <a:t>one </a:t>
            </a:r>
            <a:r>
              <a:rPr sz="2399" spc="100" dirty="0">
                <a:latin typeface="Arial" panose="020B0604020202020204" pitchFamily="34" charset="0"/>
                <a:cs typeface="Arial" panose="020B0604020202020204" pitchFamily="34" charset="0"/>
              </a:rPr>
              <a:t>instruction </a:t>
            </a:r>
            <a:r>
              <a:rPr sz="2399" spc="-150" dirty="0">
                <a:latin typeface="Arial" panose="020B0604020202020204" pitchFamily="34" charset="0"/>
                <a:cs typeface="Arial" panose="020B0604020202020204" pitchFamily="34" charset="0"/>
              </a:rPr>
              <a:t>at </a:t>
            </a:r>
            <a:r>
              <a:rPr sz="2399" spc="15" dirty="0">
                <a:latin typeface="Arial" panose="020B0604020202020204" pitchFamily="34" charset="0"/>
                <a:cs typeface="Arial" panose="020B0604020202020204" pitchFamily="34" charset="0"/>
              </a:rPr>
              <a:t>a</a:t>
            </a:r>
            <a:r>
              <a:rPr sz="2399" spc="55" dirty="0">
                <a:latin typeface="Arial" panose="020B0604020202020204" pitchFamily="34" charset="0"/>
                <a:cs typeface="Arial" panose="020B0604020202020204" pitchFamily="34" charset="0"/>
              </a:rPr>
              <a:t> </a:t>
            </a:r>
            <a:r>
              <a:rPr sz="2399" spc="310" dirty="0">
                <a:latin typeface="Arial" panose="020B0604020202020204" pitchFamily="34" charset="0"/>
                <a:cs typeface="Arial" panose="020B0604020202020204" pitchFamily="34" charset="0"/>
              </a:rPr>
              <a:t>time.</a:t>
            </a:r>
            <a:endParaRPr sz="2399" dirty="0">
              <a:latin typeface="Arial" panose="020B0604020202020204" pitchFamily="34" charset="0"/>
              <a:cs typeface="Arial" panose="020B0604020202020204" pitchFamily="34" charset="0"/>
            </a:endParaRPr>
          </a:p>
          <a:p>
            <a:pPr marL="524353" marR="83795" indent="-229166">
              <a:spcBef>
                <a:spcPts val="300"/>
              </a:spcBef>
              <a:buClr>
                <a:srgbClr val="2CA1BE"/>
              </a:buClr>
              <a:buFont typeface="Verdana"/>
              <a:buChar char="◦"/>
              <a:tabLst>
                <a:tab pos="524987" algn="l"/>
              </a:tabLst>
            </a:pPr>
            <a:r>
              <a:rPr sz="2399" spc="340" dirty="0">
                <a:latin typeface="Arial" panose="020B0604020202020204" pitchFamily="34" charset="0"/>
                <a:cs typeface="Arial" panose="020B0604020202020204" pitchFamily="34" charset="0"/>
              </a:rPr>
              <a:t>Some </a:t>
            </a:r>
            <a:r>
              <a:rPr sz="2399" spc="380" dirty="0">
                <a:latin typeface="Arial" panose="020B0604020202020204" pitchFamily="34" charset="0"/>
                <a:cs typeface="Arial" panose="020B0604020202020204" pitchFamily="34" charset="0"/>
              </a:rPr>
              <a:t>modern </a:t>
            </a:r>
            <a:r>
              <a:rPr sz="2399" spc="229" dirty="0">
                <a:latin typeface="Arial" panose="020B0604020202020204" pitchFamily="34" charset="0"/>
                <a:cs typeface="Arial" panose="020B0604020202020204" pitchFamily="34" charset="0"/>
              </a:rPr>
              <a:t>computer</a:t>
            </a:r>
            <a:r>
              <a:rPr sz="2399" spc="-310" dirty="0">
                <a:latin typeface="Arial" panose="020B0604020202020204" pitchFamily="34" charset="0"/>
                <a:cs typeface="Arial" panose="020B0604020202020204" pitchFamily="34" charset="0"/>
              </a:rPr>
              <a:t> </a:t>
            </a:r>
            <a:r>
              <a:rPr sz="2399" spc="95" dirty="0">
                <a:latin typeface="Arial" panose="020B0604020202020204" pitchFamily="34" charset="0"/>
                <a:cs typeface="Arial" panose="020B0604020202020204" pitchFamily="34" charset="0"/>
              </a:rPr>
              <a:t>architectures </a:t>
            </a:r>
            <a:r>
              <a:rPr sz="2399" spc="170" dirty="0">
                <a:latin typeface="Arial" panose="020B0604020202020204" pitchFamily="34" charset="0"/>
                <a:cs typeface="Arial" panose="020B0604020202020204" pitchFamily="34" charset="0"/>
              </a:rPr>
              <a:t>can </a:t>
            </a:r>
            <a:r>
              <a:rPr sz="2399" spc="210" dirty="0">
                <a:latin typeface="Arial" panose="020B0604020202020204" pitchFamily="34" charset="0"/>
                <a:cs typeface="Arial" panose="020B0604020202020204" pitchFamily="34" charset="0"/>
              </a:rPr>
              <a:t>execute  </a:t>
            </a:r>
            <a:r>
              <a:rPr sz="2399" spc="85" dirty="0">
                <a:latin typeface="Arial" panose="020B0604020202020204" pitchFamily="34" charset="0"/>
                <a:cs typeface="Arial" panose="020B0604020202020204" pitchFamily="34" charset="0"/>
              </a:rPr>
              <a:t>several </a:t>
            </a:r>
            <a:r>
              <a:rPr sz="2399" spc="105" dirty="0">
                <a:latin typeface="Arial" panose="020B0604020202020204" pitchFamily="34" charset="0"/>
                <a:cs typeface="Arial" panose="020B0604020202020204" pitchFamily="34" charset="0"/>
              </a:rPr>
              <a:t>instructions </a:t>
            </a:r>
            <a:r>
              <a:rPr sz="2399" spc="325" dirty="0">
                <a:latin typeface="Arial" panose="020B0604020202020204" pitchFamily="34" charset="0"/>
                <a:cs typeface="Arial" panose="020B0604020202020204" pitchFamily="34" charset="0"/>
              </a:rPr>
              <a:t>in</a:t>
            </a:r>
            <a:r>
              <a:rPr sz="2399" spc="175" dirty="0">
                <a:latin typeface="Arial" panose="020B0604020202020204" pitchFamily="34" charset="0"/>
                <a:cs typeface="Arial" panose="020B0604020202020204" pitchFamily="34" charset="0"/>
              </a:rPr>
              <a:t> </a:t>
            </a:r>
            <a:r>
              <a:rPr sz="2399" spc="35" dirty="0">
                <a:latin typeface="Arial" panose="020B0604020202020204" pitchFamily="34" charset="0"/>
                <a:cs typeface="Arial" panose="020B0604020202020204" pitchFamily="34" charset="0"/>
              </a:rPr>
              <a:t>parallel.</a:t>
            </a:r>
            <a:endParaRPr sz="2399" dirty="0">
              <a:latin typeface="Arial" panose="020B0604020202020204" pitchFamily="34" charset="0"/>
              <a:cs typeface="Arial" panose="020B0604020202020204" pitchFamily="34" charset="0"/>
            </a:endParaRPr>
          </a:p>
          <a:p>
            <a:pPr>
              <a:spcBef>
                <a:spcPts val="5"/>
              </a:spcBef>
            </a:pPr>
            <a:endParaRPr sz="2399" dirty="0">
              <a:latin typeface="Arial" panose="020B0604020202020204" pitchFamily="34" charset="0"/>
              <a:cs typeface="Arial" panose="020B0604020202020204" pitchFamily="34" charset="0"/>
            </a:endParaRPr>
          </a:p>
          <a:p>
            <a:pPr marL="268524" indent="-256463" algn="just">
              <a:buClr>
                <a:srgbClr val="2CA1BE"/>
              </a:buClr>
              <a:buSzPct val="66666"/>
              <a:buFont typeface="Arial"/>
              <a:buChar char=""/>
              <a:tabLst>
                <a:tab pos="269159" algn="l"/>
              </a:tabLst>
            </a:pPr>
            <a:r>
              <a:rPr sz="2399" b="1" spc="265" dirty="0">
                <a:latin typeface="Arial" panose="020B0604020202020204" pitchFamily="34" charset="0"/>
                <a:cs typeface="Arial" panose="020B0604020202020204" pitchFamily="34" charset="0"/>
              </a:rPr>
              <a:t>Problems </a:t>
            </a:r>
            <a:r>
              <a:rPr sz="2399" b="1" spc="-65" dirty="0">
                <a:latin typeface="Arial" panose="020B0604020202020204" pitchFamily="34" charset="0"/>
                <a:cs typeface="Arial" panose="020B0604020202020204" pitchFamily="34" charset="0"/>
              </a:rPr>
              <a:t>that </a:t>
            </a:r>
            <a:r>
              <a:rPr sz="2399" b="1" spc="370" dirty="0">
                <a:latin typeface="Arial" panose="020B0604020202020204" pitchFamily="34" charset="0"/>
                <a:cs typeface="Arial" panose="020B0604020202020204" pitchFamily="34" charset="0"/>
              </a:rPr>
              <a:t>may </a:t>
            </a:r>
            <a:r>
              <a:rPr sz="2399" b="1" spc="85" dirty="0">
                <a:latin typeface="Arial" panose="020B0604020202020204" pitchFamily="34" charset="0"/>
                <a:cs typeface="Arial" panose="020B0604020202020204" pitchFamily="34" charset="0"/>
              </a:rPr>
              <a:t>occur </a:t>
            </a:r>
            <a:r>
              <a:rPr sz="2399" b="1" spc="-180" dirty="0">
                <a:latin typeface="Arial" panose="020B0604020202020204" pitchFamily="34" charset="0"/>
                <a:cs typeface="Arial" panose="020B0604020202020204" pitchFamily="34" charset="0"/>
              </a:rPr>
              <a:t>at</a:t>
            </a:r>
            <a:r>
              <a:rPr sz="2399" b="1" spc="-415" dirty="0">
                <a:latin typeface="Arial" panose="020B0604020202020204" pitchFamily="34" charset="0"/>
                <a:cs typeface="Arial" panose="020B0604020202020204" pitchFamily="34" charset="0"/>
              </a:rPr>
              <a:t> </a:t>
            </a:r>
            <a:r>
              <a:rPr lang="en-US" sz="2399" b="1" spc="-415" dirty="0">
                <a:latin typeface="Arial" panose="020B0604020202020204" pitchFamily="34" charset="0"/>
                <a:cs typeface="Arial" panose="020B0604020202020204" pitchFamily="34" charset="0"/>
              </a:rPr>
              <a:t>  </a:t>
            </a:r>
            <a:r>
              <a:rPr sz="2399" b="1" spc="225" dirty="0">
                <a:latin typeface="Arial" panose="020B0604020202020204" pitchFamily="34" charset="0"/>
                <a:cs typeface="Arial" panose="020B0604020202020204" pitchFamily="34" charset="0"/>
              </a:rPr>
              <a:t>execution</a:t>
            </a:r>
            <a:endParaRPr sz="2399" b="1" dirty="0">
              <a:latin typeface="Arial" panose="020B0604020202020204" pitchFamily="34" charset="0"/>
              <a:cs typeface="Arial" panose="020B0604020202020204" pitchFamily="34" charset="0"/>
            </a:endParaRPr>
          </a:p>
          <a:p>
            <a:pPr marL="524353" marR="410086" lvl="1" indent="-229166" algn="just">
              <a:spcBef>
                <a:spcPts val="365"/>
              </a:spcBef>
              <a:buClr>
                <a:srgbClr val="2CA1BE"/>
              </a:buClr>
              <a:buFont typeface="Verdana"/>
              <a:buChar char="◦"/>
              <a:tabLst>
                <a:tab pos="524987" algn="l"/>
              </a:tabLst>
            </a:pPr>
            <a:r>
              <a:rPr sz="2399" spc="60" dirty="0">
                <a:latin typeface="Arial" panose="020B0604020202020204" pitchFamily="34" charset="0"/>
                <a:cs typeface="Arial" panose="020B0604020202020204" pitchFamily="34" charset="0"/>
              </a:rPr>
              <a:t>If </a:t>
            </a:r>
            <a:r>
              <a:rPr sz="2399" spc="300" dirty="0">
                <a:latin typeface="Arial" panose="020B0604020202020204" pitchFamily="34" charset="0"/>
                <a:cs typeface="Arial" panose="020B0604020202020204" pitchFamily="34" charset="0"/>
              </a:rPr>
              <a:t>problem </a:t>
            </a:r>
            <a:r>
              <a:rPr sz="2399" spc="105" dirty="0">
                <a:latin typeface="Arial" panose="020B0604020202020204" pitchFamily="34" charset="0"/>
                <a:cs typeface="Arial" panose="020B0604020202020204" pitchFamily="34" charset="0"/>
              </a:rPr>
              <a:t>occurs, </a:t>
            </a:r>
            <a:r>
              <a:rPr sz="2399" spc="95" dirty="0">
                <a:latin typeface="Arial" panose="020B0604020202020204" pitchFamily="34" charset="0"/>
                <a:cs typeface="Arial" panose="020B0604020202020204" pitchFamily="34" charset="0"/>
              </a:rPr>
              <a:t>you </a:t>
            </a:r>
            <a:r>
              <a:rPr sz="2399" spc="185" dirty="0">
                <a:latin typeface="Arial" panose="020B0604020202020204" pitchFamily="34" charset="0"/>
                <a:cs typeface="Arial" panose="020B0604020202020204" pitchFamily="34" charset="0"/>
              </a:rPr>
              <a:t>have </a:t>
            </a:r>
            <a:r>
              <a:rPr sz="2399" spc="-120" dirty="0">
                <a:latin typeface="Arial" panose="020B0604020202020204" pitchFamily="34" charset="0"/>
                <a:cs typeface="Arial" panose="020B0604020202020204" pitchFamily="34" charset="0"/>
              </a:rPr>
              <a:t>to </a:t>
            </a:r>
            <a:r>
              <a:rPr sz="2399" spc="120" dirty="0">
                <a:latin typeface="Arial" panose="020B0604020202020204" pitchFamily="34" charset="0"/>
                <a:cs typeface="Arial" panose="020B0604020202020204" pitchFamily="34" charset="0"/>
              </a:rPr>
              <a:t>return </a:t>
            </a:r>
            <a:r>
              <a:rPr sz="2399" spc="180" dirty="0">
                <a:latin typeface="Arial" panose="020B0604020202020204" pitchFamily="34" charset="0"/>
                <a:cs typeface="Arial" panose="020B0604020202020204" pitchFamily="34" charset="0"/>
              </a:rPr>
              <a:t>the </a:t>
            </a:r>
            <a:r>
              <a:rPr sz="2399" spc="125" dirty="0">
                <a:latin typeface="Arial" panose="020B0604020202020204" pitchFamily="34" charset="0"/>
                <a:cs typeface="Arial" panose="020B0604020202020204" pitchFamily="34" charset="0"/>
              </a:rPr>
              <a:t>editor  </a:t>
            </a:r>
            <a:r>
              <a:rPr sz="2399" spc="285" dirty="0">
                <a:latin typeface="Arial" panose="020B0604020202020204" pitchFamily="34" charset="0"/>
                <a:cs typeface="Arial" panose="020B0604020202020204" pitchFamily="34" charset="0"/>
              </a:rPr>
              <a:t>phase, </a:t>
            </a:r>
            <a:r>
              <a:rPr sz="2399" spc="459" dirty="0">
                <a:latin typeface="Arial" panose="020B0604020202020204" pitchFamily="34" charset="0"/>
                <a:cs typeface="Arial" panose="020B0604020202020204" pitchFamily="34" charset="0"/>
              </a:rPr>
              <a:t>make</a:t>
            </a:r>
            <a:r>
              <a:rPr sz="2399" spc="-200" dirty="0">
                <a:latin typeface="Arial" panose="020B0604020202020204" pitchFamily="34" charset="0"/>
                <a:cs typeface="Arial" panose="020B0604020202020204" pitchFamily="34" charset="0"/>
              </a:rPr>
              <a:t> </a:t>
            </a:r>
            <a:r>
              <a:rPr sz="2399" spc="180" dirty="0">
                <a:latin typeface="Arial" panose="020B0604020202020204" pitchFamily="34" charset="0"/>
                <a:cs typeface="Arial" panose="020B0604020202020204" pitchFamily="34" charset="0"/>
              </a:rPr>
              <a:t>necessary </a:t>
            </a:r>
            <a:r>
              <a:rPr sz="2399" spc="100" dirty="0">
                <a:latin typeface="Arial" panose="020B0604020202020204" pitchFamily="34" charset="0"/>
                <a:cs typeface="Arial" panose="020B0604020202020204" pitchFamily="34" charset="0"/>
              </a:rPr>
              <a:t>corrections </a:t>
            </a:r>
            <a:r>
              <a:rPr sz="2399" spc="275" dirty="0">
                <a:latin typeface="Arial" panose="020B0604020202020204" pitchFamily="34" charset="0"/>
                <a:cs typeface="Arial" panose="020B0604020202020204" pitchFamily="34" charset="0"/>
              </a:rPr>
              <a:t>and </a:t>
            </a:r>
            <a:r>
              <a:rPr sz="2399" spc="265" dirty="0">
                <a:latin typeface="Arial" panose="020B0604020202020204" pitchFamily="34" charset="0"/>
                <a:cs typeface="Arial" panose="020B0604020202020204" pitchFamily="34" charset="0"/>
              </a:rPr>
              <a:t>proceed  </a:t>
            </a:r>
            <a:r>
              <a:rPr sz="2399" spc="80" dirty="0">
                <a:latin typeface="Arial" panose="020B0604020202020204" pitchFamily="34" charset="0"/>
                <a:cs typeface="Arial" panose="020B0604020202020204" pitchFamily="34" charset="0"/>
              </a:rPr>
              <a:t>with </a:t>
            </a:r>
            <a:r>
              <a:rPr sz="2399" spc="55" dirty="0">
                <a:latin typeface="Arial" panose="020B0604020202020204" pitchFamily="34" charset="0"/>
                <a:cs typeface="Arial" panose="020B0604020202020204" pitchFamily="34" charset="0"/>
              </a:rPr>
              <a:t>rest </a:t>
            </a:r>
            <a:r>
              <a:rPr sz="2399" spc="45" dirty="0">
                <a:latin typeface="Arial" panose="020B0604020202020204" pitchFamily="34" charset="0"/>
                <a:cs typeface="Arial" panose="020B0604020202020204" pitchFamily="34" charset="0"/>
              </a:rPr>
              <a:t>of </a:t>
            </a:r>
            <a:r>
              <a:rPr sz="2399" spc="180" dirty="0">
                <a:latin typeface="Arial" panose="020B0604020202020204" pitchFamily="34" charset="0"/>
                <a:cs typeface="Arial" panose="020B0604020202020204" pitchFamily="34" charset="0"/>
              </a:rPr>
              <a:t>the</a:t>
            </a:r>
            <a:r>
              <a:rPr sz="2399" spc="365" dirty="0">
                <a:latin typeface="Arial" panose="020B0604020202020204" pitchFamily="34" charset="0"/>
                <a:cs typeface="Arial" panose="020B0604020202020204" pitchFamily="34" charset="0"/>
              </a:rPr>
              <a:t> </a:t>
            </a:r>
            <a:r>
              <a:rPr sz="2399" spc="260" dirty="0">
                <a:latin typeface="Arial" panose="020B0604020202020204" pitchFamily="34" charset="0"/>
                <a:cs typeface="Arial" panose="020B0604020202020204" pitchFamily="34" charset="0"/>
              </a:rPr>
              <a:t>phases.</a:t>
            </a:r>
            <a:endParaRPr sz="2399" dirty="0">
              <a:latin typeface="Arial" panose="020B0604020202020204" pitchFamily="34" charset="0"/>
              <a:cs typeface="Arial" panose="020B0604020202020204" pitchFamily="34" charset="0"/>
            </a:endParaRPr>
          </a:p>
        </p:txBody>
      </p:sp>
      <p:sp>
        <p:nvSpPr>
          <p:cNvPr id="4" name="object 4"/>
          <p:cNvSpPr/>
          <p:nvPr/>
        </p:nvSpPr>
        <p:spPr>
          <a:xfrm>
            <a:off x="2024169" y="305614"/>
            <a:ext cx="8035483" cy="543925"/>
          </a:xfrm>
          <a:prstGeom prst="rect">
            <a:avLst/>
          </a:prstGeom>
          <a:blipFill>
            <a:blip r:embed="rId2" cstate="print"/>
            <a:stretch>
              <a:fillRect/>
            </a:stretch>
          </a:blipFill>
        </p:spPr>
        <p:txBody>
          <a:bodyPr wrap="square" lIns="0" tIns="0" rIns="0" bIns="0" rtlCol="0"/>
          <a:lstStyle/>
          <a:p>
            <a:endParaRPr sz="2399"/>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273DE-CD64-DE50-0F96-60D963AEB4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F67927A-09DB-9943-6BCA-30D1A30EB874}"/>
              </a:ext>
            </a:extLst>
          </p:cNvPr>
          <p:cNvSpPr>
            <a:spLocks noGrp="1"/>
          </p:cNvSpPr>
          <p:nvPr>
            <p:ph idx="1"/>
          </p:nvPr>
        </p:nvSpPr>
        <p:spPr/>
        <p:txBody>
          <a:bodyPr/>
          <a:lstStyle/>
          <a:p>
            <a:r>
              <a:rPr lang="en-US" dirty="0"/>
              <a:t>Download Dev C++ From:</a:t>
            </a:r>
          </a:p>
          <a:p>
            <a:r>
              <a:rPr lang="en-US" dirty="0">
                <a:hlinkClick r:id="rId2"/>
              </a:rPr>
              <a:t>https://sourceforge.net/projects/orwelldevcpp/files/latest/download</a:t>
            </a:r>
            <a:endParaRPr lang="en-US" dirty="0"/>
          </a:p>
          <a:p>
            <a:endParaRPr lang="en-US" dirty="0"/>
          </a:p>
          <a:p>
            <a:endParaRPr lang="en-US" dirty="0"/>
          </a:p>
        </p:txBody>
      </p:sp>
    </p:spTree>
    <p:extLst>
      <p:ext uri="{BB962C8B-B14F-4D97-AF65-F5344CB8AC3E}">
        <p14:creationId xmlns:p14="http://schemas.microsoft.com/office/powerpoint/2010/main" val="293300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u="none" strike="noStrike" dirty="0">
                <a:solidFill>
                  <a:srgbClr val="000000"/>
                </a:solidFill>
                <a:effectLst/>
                <a:latin typeface="Arial" panose="020B0604020202020204" pitchFamily="34" charset="0"/>
              </a:rPr>
              <a:t>Where to Download the C++ Software</a:t>
            </a:r>
          </a:p>
        </p:txBody>
      </p:sp>
      <p:sp>
        <p:nvSpPr>
          <p:cNvPr id="3" name="Content Placeholder 2"/>
          <p:cNvSpPr>
            <a:spLocks noGrp="1"/>
          </p:cNvSpPr>
          <p:nvPr>
            <p:ph idx="1"/>
          </p:nvPr>
        </p:nvSpPr>
        <p:spPr/>
        <p:txBody>
          <a:bodyPr/>
          <a:lstStyle/>
          <a:p>
            <a:pPr marL="114266" indent="0">
              <a:buNone/>
            </a:pPr>
            <a:r>
              <a:rPr lang="en-US" dirty="0"/>
              <a:t>To download, the necessary software to run C++ code, go to the website: http://www.bloodshed.net/devcpp.html.</a:t>
            </a:r>
          </a:p>
          <a:p>
            <a:pPr marL="114266" indent="0">
              <a:buNone/>
            </a:pPr>
            <a:endParaRPr lang="en-US" dirty="0"/>
          </a:p>
          <a:p>
            <a:pPr marL="114266" indent="0">
              <a:buNone/>
            </a:pPr>
            <a:r>
              <a:rPr lang="en-US" dirty="0"/>
              <a:t>Or go to google and type in dev C++:</a:t>
            </a:r>
            <a:endParaRPr lang="en-GB" dirty="0"/>
          </a:p>
        </p:txBody>
      </p:sp>
      <p:pic>
        <p:nvPicPr>
          <p:cNvPr id="5" name="Picture 4">
            <a:extLst>
              <a:ext uri="{FF2B5EF4-FFF2-40B4-BE49-F238E27FC236}">
                <a16:creationId xmlns:a16="http://schemas.microsoft.com/office/drawing/2014/main" id="{C3FD897B-59AF-444C-BC39-C7C03E02E8EF}"/>
              </a:ext>
            </a:extLst>
          </p:cNvPr>
          <p:cNvPicPr>
            <a:picLocks noChangeAspect="1"/>
          </p:cNvPicPr>
          <p:nvPr/>
        </p:nvPicPr>
        <p:blipFill>
          <a:blip r:embed="rId2"/>
          <a:stretch>
            <a:fillRect/>
          </a:stretch>
        </p:blipFill>
        <p:spPr>
          <a:xfrm>
            <a:off x="1929898" y="4062529"/>
            <a:ext cx="7949055" cy="1728056"/>
          </a:xfrm>
          <a:prstGeom prst="rect">
            <a:avLst/>
          </a:prstGeom>
        </p:spPr>
      </p:pic>
    </p:spTree>
    <p:extLst>
      <p:ext uri="{BB962C8B-B14F-4D97-AF65-F5344CB8AC3E}">
        <p14:creationId xmlns:p14="http://schemas.microsoft.com/office/powerpoint/2010/main" val="3400842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73284-B575-4C63-99EE-31182F0293E0}"/>
              </a:ext>
            </a:extLst>
          </p:cNvPr>
          <p:cNvSpPr>
            <a:spLocks noGrp="1"/>
          </p:cNvSpPr>
          <p:nvPr>
            <p:ph type="title"/>
          </p:nvPr>
        </p:nvSpPr>
        <p:spPr>
          <a:xfrm>
            <a:off x="833365" y="328988"/>
            <a:ext cx="10512862" cy="1325218"/>
          </a:xfrm>
        </p:spPr>
        <p:txBody>
          <a:bodyPr/>
          <a:lstStyle/>
          <a:p>
            <a:r>
              <a:rPr lang="en-US" dirty="0"/>
              <a:t>Click on any one of the following link</a:t>
            </a:r>
          </a:p>
        </p:txBody>
      </p:sp>
      <p:sp>
        <p:nvSpPr>
          <p:cNvPr id="3" name="Content Placeholder 2">
            <a:extLst>
              <a:ext uri="{FF2B5EF4-FFF2-40B4-BE49-F238E27FC236}">
                <a16:creationId xmlns:a16="http://schemas.microsoft.com/office/drawing/2014/main" id="{A2239D95-0AAE-4D60-87BC-EF0A16518C7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7F426A4-0228-4E64-B5B4-4A252C3B4646}"/>
              </a:ext>
            </a:extLst>
          </p:cNvPr>
          <p:cNvPicPr>
            <a:picLocks noChangeAspect="1"/>
          </p:cNvPicPr>
          <p:nvPr/>
        </p:nvPicPr>
        <p:blipFill rotWithShape="1">
          <a:blip r:embed="rId2"/>
          <a:srcRect l="2652" t="7677" r="7955" b="4108"/>
          <a:stretch/>
        </p:blipFill>
        <p:spPr>
          <a:xfrm>
            <a:off x="221616" y="1654206"/>
            <a:ext cx="11736361" cy="5105944"/>
          </a:xfrm>
          <a:prstGeom prst="rect">
            <a:avLst/>
          </a:prstGeom>
        </p:spPr>
      </p:pic>
    </p:spTree>
    <p:extLst>
      <p:ext uri="{BB962C8B-B14F-4D97-AF65-F5344CB8AC3E}">
        <p14:creationId xmlns:p14="http://schemas.microsoft.com/office/powerpoint/2010/main" val="2414140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B7A93-D9A9-4A6D-8BBE-01484C615B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309926-FE17-4364-BA33-FF48F5CBDB8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076B5B1F-67A3-43CA-AE77-6751EB8A8DC1}"/>
              </a:ext>
            </a:extLst>
          </p:cNvPr>
          <p:cNvPicPr>
            <a:picLocks noChangeAspect="1"/>
          </p:cNvPicPr>
          <p:nvPr/>
        </p:nvPicPr>
        <p:blipFill rotWithShape="1">
          <a:blip r:embed="rId2"/>
          <a:srcRect l="2045" t="7273" r="1288" b="5324"/>
          <a:stretch/>
        </p:blipFill>
        <p:spPr>
          <a:xfrm>
            <a:off x="138508" y="277912"/>
            <a:ext cx="11782531" cy="6080561"/>
          </a:xfrm>
          <a:prstGeom prst="rect">
            <a:avLst/>
          </a:prstGeom>
        </p:spPr>
      </p:pic>
      <p:cxnSp>
        <p:nvCxnSpPr>
          <p:cNvPr id="7" name="Straight Arrow Connector 6">
            <a:extLst>
              <a:ext uri="{FF2B5EF4-FFF2-40B4-BE49-F238E27FC236}">
                <a16:creationId xmlns:a16="http://schemas.microsoft.com/office/drawing/2014/main" id="{D94A5069-F4A9-4F13-9C02-9194167819CC}"/>
              </a:ext>
            </a:extLst>
          </p:cNvPr>
          <p:cNvCxnSpPr/>
          <p:nvPr/>
        </p:nvCxnSpPr>
        <p:spPr>
          <a:xfrm flipH="1" flipV="1">
            <a:off x="2336192" y="3001930"/>
            <a:ext cx="794120" cy="840290"/>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9" name="Rectangle 8">
            <a:extLst>
              <a:ext uri="{FF2B5EF4-FFF2-40B4-BE49-F238E27FC236}">
                <a16:creationId xmlns:a16="http://schemas.microsoft.com/office/drawing/2014/main" id="{E2810D8F-2A16-48AB-8406-AA4F281470AB}"/>
              </a:ext>
            </a:extLst>
          </p:cNvPr>
          <p:cNvSpPr/>
          <p:nvPr/>
        </p:nvSpPr>
        <p:spPr>
          <a:xfrm>
            <a:off x="3130311" y="3629839"/>
            <a:ext cx="3518139" cy="1680580"/>
          </a:xfrm>
          <a:prstGeom prst="rect">
            <a:avLst/>
          </a:prstGeom>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399" dirty="0"/>
              <a:t>Click on Download to download .exe file</a:t>
            </a:r>
          </a:p>
        </p:txBody>
      </p:sp>
    </p:spTree>
    <p:extLst>
      <p:ext uri="{BB962C8B-B14F-4D97-AF65-F5344CB8AC3E}">
        <p14:creationId xmlns:p14="http://schemas.microsoft.com/office/powerpoint/2010/main" val="3507298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8FF84-416D-4F87-B70D-B0676210EAB5}"/>
              </a:ext>
            </a:extLst>
          </p:cNvPr>
          <p:cNvSpPr>
            <a:spLocks noGrp="1"/>
          </p:cNvSpPr>
          <p:nvPr>
            <p:ph type="title"/>
          </p:nvPr>
        </p:nvSpPr>
        <p:spPr/>
        <p:txBody>
          <a:bodyPr/>
          <a:lstStyle/>
          <a:p>
            <a:r>
              <a:rPr lang="en-US" b="1" dirty="0"/>
              <a:t>Dev C++ Installation</a:t>
            </a:r>
          </a:p>
        </p:txBody>
      </p:sp>
      <p:sp>
        <p:nvSpPr>
          <p:cNvPr id="3" name="Content Placeholder 2">
            <a:extLst>
              <a:ext uri="{FF2B5EF4-FFF2-40B4-BE49-F238E27FC236}">
                <a16:creationId xmlns:a16="http://schemas.microsoft.com/office/drawing/2014/main" id="{E1A893BD-6E93-423E-87A3-53D1C54BBA28}"/>
              </a:ext>
            </a:extLst>
          </p:cNvPr>
          <p:cNvSpPr>
            <a:spLocks noGrp="1"/>
          </p:cNvSpPr>
          <p:nvPr>
            <p:ph idx="1"/>
          </p:nvPr>
        </p:nvSpPr>
        <p:spPr/>
        <p:txBody>
          <a:bodyPr/>
          <a:lstStyle/>
          <a:p>
            <a:r>
              <a:rPr lang="en-US" dirty="0"/>
              <a:t>Click on downloaded .exe file</a:t>
            </a:r>
          </a:p>
          <a:p>
            <a:r>
              <a:rPr lang="en-US" dirty="0"/>
              <a:t>The first step while we start the installer is to select the language of our choice as shown in the below screenshot.</a:t>
            </a:r>
          </a:p>
          <a:p>
            <a:endParaRPr lang="en-US" dirty="0"/>
          </a:p>
        </p:txBody>
      </p:sp>
      <p:pic>
        <p:nvPicPr>
          <p:cNvPr id="4" name="Picture 3" descr="Installer language ">
            <a:hlinkClick r:id="rId2"/>
            <a:extLst>
              <a:ext uri="{FF2B5EF4-FFF2-40B4-BE49-F238E27FC236}">
                <a16:creationId xmlns:a16="http://schemas.microsoft.com/office/drawing/2014/main" id="{2D479DB4-D914-4DC9-96E7-572D670B748E}"/>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816357" y="3668331"/>
            <a:ext cx="5761990" cy="2642818"/>
          </a:xfrm>
          <a:prstGeom prst="rect">
            <a:avLst/>
          </a:prstGeom>
          <a:noFill/>
          <a:ln>
            <a:noFill/>
          </a:ln>
        </p:spPr>
      </p:pic>
      <p:cxnSp>
        <p:nvCxnSpPr>
          <p:cNvPr id="5" name="Straight Arrow Connector 4">
            <a:extLst>
              <a:ext uri="{FF2B5EF4-FFF2-40B4-BE49-F238E27FC236}">
                <a16:creationId xmlns:a16="http://schemas.microsoft.com/office/drawing/2014/main" id="{01BAF78F-5D3B-40B8-B12C-EB1EB9707B56}"/>
              </a:ext>
            </a:extLst>
          </p:cNvPr>
          <p:cNvCxnSpPr>
            <a:cxnSpLocks/>
            <a:stCxn id="6" idx="1"/>
          </p:cNvCxnSpPr>
          <p:nvPr/>
        </p:nvCxnSpPr>
        <p:spPr>
          <a:xfrm flipH="1">
            <a:off x="6168286" y="4422906"/>
            <a:ext cx="2502400" cy="1400647"/>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6" name="Rectangle 5">
            <a:extLst>
              <a:ext uri="{FF2B5EF4-FFF2-40B4-BE49-F238E27FC236}">
                <a16:creationId xmlns:a16="http://schemas.microsoft.com/office/drawing/2014/main" id="{39E7E170-E8E2-4514-BCBC-C8ABE0EC74BB}"/>
              </a:ext>
            </a:extLst>
          </p:cNvPr>
          <p:cNvSpPr/>
          <p:nvPr/>
        </p:nvSpPr>
        <p:spPr>
          <a:xfrm>
            <a:off x="8670686" y="3856071"/>
            <a:ext cx="2151513" cy="1133671"/>
          </a:xfrm>
          <a:prstGeom prst="rect">
            <a:avLst/>
          </a:prstGeom>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399" dirty="0"/>
              <a:t>Click OK</a:t>
            </a:r>
          </a:p>
        </p:txBody>
      </p:sp>
    </p:spTree>
    <p:extLst>
      <p:ext uri="{BB962C8B-B14F-4D97-AF65-F5344CB8AC3E}">
        <p14:creationId xmlns:p14="http://schemas.microsoft.com/office/powerpoint/2010/main" val="4145346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26316-04FC-4693-84EE-C91601376A37}"/>
              </a:ext>
            </a:extLst>
          </p:cNvPr>
          <p:cNvSpPr>
            <a:spLocks noGrp="1"/>
          </p:cNvSpPr>
          <p:nvPr>
            <p:ph type="title"/>
          </p:nvPr>
        </p:nvSpPr>
        <p:spPr>
          <a:xfrm>
            <a:off x="341312" y="443153"/>
            <a:ext cx="11506199" cy="1397000"/>
          </a:xfrm>
        </p:spPr>
        <p:txBody>
          <a:bodyPr>
            <a:normAutofit fontScale="90000"/>
          </a:bodyPr>
          <a:lstStyle/>
          <a:p>
            <a:r>
              <a:rPr lang="en-US" dirty="0"/>
              <a:t>Once you select the appropriate language, you have to agree to the license agreement that pop-ups next.</a:t>
            </a:r>
          </a:p>
        </p:txBody>
      </p:sp>
      <p:pic>
        <p:nvPicPr>
          <p:cNvPr id="4" name="Picture 3" descr="license_agreement">
            <a:hlinkClick r:id="rId2"/>
            <a:extLst>
              <a:ext uri="{FF2B5EF4-FFF2-40B4-BE49-F238E27FC236}">
                <a16:creationId xmlns:a16="http://schemas.microsoft.com/office/drawing/2014/main" id="{921EC35A-5BF1-4276-95A4-64B90DA4435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08698" y="1840154"/>
            <a:ext cx="6085178" cy="4779785"/>
          </a:xfrm>
          <a:prstGeom prst="rect">
            <a:avLst/>
          </a:prstGeom>
          <a:noFill/>
          <a:ln>
            <a:noFill/>
          </a:ln>
        </p:spPr>
      </p:pic>
      <p:cxnSp>
        <p:nvCxnSpPr>
          <p:cNvPr id="5" name="Straight Arrow Connector 4">
            <a:extLst>
              <a:ext uri="{FF2B5EF4-FFF2-40B4-BE49-F238E27FC236}">
                <a16:creationId xmlns:a16="http://schemas.microsoft.com/office/drawing/2014/main" id="{4D0F5F47-FAD1-40DF-8B60-3D48B0478211}"/>
              </a:ext>
            </a:extLst>
          </p:cNvPr>
          <p:cNvCxnSpPr>
            <a:cxnSpLocks/>
          </p:cNvCxnSpPr>
          <p:nvPr/>
        </p:nvCxnSpPr>
        <p:spPr>
          <a:xfrm flipH="1">
            <a:off x="7479505" y="5208846"/>
            <a:ext cx="1726750" cy="951097"/>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6" name="Rectangle 5">
            <a:extLst>
              <a:ext uri="{FF2B5EF4-FFF2-40B4-BE49-F238E27FC236}">
                <a16:creationId xmlns:a16="http://schemas.microsoft.com/office/drawing/2014/main" id="{122AA36F-C10F-4F93-8DFA-4F44E553BB4F}"/>
              </a:ext>
            </a:extLst>
          </p:cNvPr>
          <p:cNvSpPr/>
          <p:nvPr/>
        </p:nvSpPr>
        <p:spPr>
          <a:xfrm>
            <a:off x="9206256" y="3980729"/>
            <a:ext cx="2068405" cy="1228116"/>
          </a:xfrm>
          <a:prstGeom prst="rect">
            <a:avLst/>
          </a:prstGeom>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399" dirty="0"/>
              <a:t>Click I Agree</a:t>
            </a:r>
          </a:p>
        </p:txBody>
      </p:sp>
    </p:spTree>
    <p:extLst>
      <p:ext uri="{BB962C8B-B14F-4D97-AF65-F5344CB8AC3E}">
        <p14:creationId xmlns:p14="http://schemas.microsoft.com/office/powerpoint/2010/main" val="355922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4F104-8F86-49B1-8AE6-B227820CE52B}"/>
              </a:ext>
            </a:extLst>
          </p:cNvPr>
          <p:cNvSpPr>
            <a:spLocks noGrp="1"/>
          </p:cNvSpPr>
          <p:nvPr>
            <p:ph type="title"/>
          </p:nvPr>
        </p:nvSpPr>
        <p:spPr>
          <a:xfrm>
            <a:off x="303212" y="448740"/>
            <a:ext cx="11582400" cy="1397000"/>
          </a:xfrm>
        </p:spPr>
        <p:txBody>
          <a:bodyPr>
            <a:normAutofit fontScale="90000"/>
          </a:bodyPr>
          <a:lstStyle/>
          <a:p>
            <a:r>
              <a:rPr lang="en-US" dirty="0"/>
              <a:t>Next, we are asked to select the components that we need to install as a part of the dev-C++ installation.</a:t>
            </a:r>
          </a:p>
        </p:txBody>
      </p:sp>
      <p:pic>
        <p:nvPicPr>
          <p:cNvPr id="4" name="Content Placeholder 3" descr="Component_selection">
            <a:hlinkClick r:id="rId2"/>
            <a:extLst>
              <a:ext uri="{FF2B5EF4-FFF2-40B4-BE49-F238E27FC236}">
                <a16:creationId xmlns:a16="http://schemas.microsoft.com/office/drawing/2014/main" id="{62395EF3-8664-46E1-BAD9-6C95B3674CA9}"/>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72811" y="1919030"/>
            <a:ext cx="7043202" cy="4767248"/>
          </a:xfrm>
          <a:prstGeom prst="rect">
            <a:avLst/>
          </a:prstGeom>
          <a:noFill/>
          <a:ln>
            <a:noFill/>
          </a:ln>
        </p:spPr>
      </p:pic>
      <p:cxnSp>
        <p:nvCxnSpPr>
          <p:cNvPr id="5" name="Straight Arrow Connector 4">
            <a:extLst>
              <a:ext uri="{FF2B5EF4-FFF2-40B4-BE49-F238E27FC236}">
                <a16:creationId xmlns:a16="http://schemas.microsoft.com/office/drawing/2014/main" id="{3E0930EF-FE40-44EE-AD16-A939DCFDE357}"/>
              </a:ext>
            </a:extLst>
          </p:cNvPr>
          <p:cNvCxnSpPr>
            <a:cxnSpLocks/>
          </p:cNvCxnSpPr>
          <p:nvPr/>
        </p:nvCxnSpPr>
        <p:spPr>
          <a:xfrm flipH="1">
            <a:off x="7691888" y="5762883"/>
            <a:ext cx="1590550" cy="646377"/>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6" name="Rectangle 5">
            <a:extLst>
              <a:ext uri="{FF2B5EF4-FFF2-40B4-BE49-F238E27FC236}">
                <a16:creationId xmlns:a16="http://schemas.microsoft.com/office/drawing/2014/main" id="{3848A011-698A-4826-872A-A76F5FDEFF8C}"/>
              </a:ext>
            </a:extLst>
          </p:cNvPr>
          <p:cNvSpPr/>
          <p:nvPr/>
        </p:nvSpPr>
        <p:spPr>
          <a:xfrm>
            <a:off x="9282438" y="4728680"/>
            <a:ext cx="2068405" cy="1228116"/>
          </a:xfrm>
          <a:prstGeom prst="rect">
            <a:avLst/>
          </a:prstGeom>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399" dirty="0"/>
              <a:t>Click Next</a:t>
            </a:r>
          </a:p>
        </p:txBody>
      </p:sp>
    </p:spTree>
    <p:extLst>
      <p:ext uri="{BB962C8B-B14F-4D97-AF65-F5344CB8AC3E}">
        <p14:creationId xmlns:p14="http://schemas.microsoft.com/office/powerpoint/2010/main" val="1329039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to Be Covered</a:t>
            </a:r>
          </a:p>
        </p:txBody>
      </p:sp>
      <p:sp>
        <p:nvSpPr>
          <p:cNvPr id="3" name="Content Placeholder 2"/>
          <p:cNvSpPr>
            <a:spLocks noGrp="1"/>
          </p:cNvSpPr>
          <p:nvPr>
            <p:ph idx="1"/>
          </p:nvPr>
        </p:nvSpPr>
        <p:spPr/>
        <p:txBody>
          <a:bodyPr/>
          <a:lstStyle/>
          <a:p>
            <a:r>
              <a:rPr lang="en-US" dirty="0"/>
              <a:t>Program</a:t>
            </a:r>
          </a:p>
          <a:p>
            <a:r>
              <a:rPr lang="en-US" dirty="0"/>
              <a:t>Different Programming Languages</a:t>
            </a:r>
          </a:p>
          <a:p>
            <a:r>
              <a:rPr lang="en-US" dirty="0"/>
              <a:t>Introduction to C++</a:t>
            </a:r>
          </a:p>
          <a:p>
            <a:r>
              <a:rPr lang="en-US" dirty="0"/>
              <a:t>Programming Environment</a:t>
            </a:r>
          </a:p>
          <a:p>
            <a:r>
              <a:rPr lang="en-US" dirty="0"/>
              <a:t>First C++ Code</a:t>
            </a:r>
          </a:p>
        </p:txBody>
      </p:sp>
    </p:spTree>
    <p:extLst>
      <p:ext uri="{BB962C8B-B14F-4D97-AF65-F5344CB8AC3E}">
        <p14:creationId xmlns:p14="http://schemas.microsoft.com/office/powerpoint/2010/main" val="1153074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A1B98-8169-4607-9A57-696B297E9428}"/>
              </a:ext>
            </a:extLst>
          </p:cNvPr>
          <p:cNvSpPr>
            <a:spLocks noGrp="1"/>
          </p:cNvSpPr>
          <p:nvPr>
            <p:ph type="title"/>
          </p:nvPr>
        </p:nvSpPr>
        <p:spPr>
          <a:xfrm>
            <a:off x="341312" y="476475"/>
            <a:ext cx="11506200" cy="1397000"/>
          </a:xfrm>
        </p:spPr>
        <p:txBody>
          <a:bodyPr>
            <a:normAutofit fontScale="90000"/>
          </a:bodyPr>
          <a:lstStyle/>
          <a:p>
            <a:r>
              <a:rPr lang="en-US" dirty="0"/>
              <a:t>Now the installer prompts the user for the destination folder where the dev-C++ files/libraries etc. are to be copied.</a:t>
            </a:r>
          </a:p>
        </p:txBody>
      </p:sp>
      <p:pic>
        <p:nvPicPr>
          <p:cNvPr id="4" name="Content Placeholder 3" descr="install directory_selection">
            <a:hlinkClick r:id="rId2"/>
            <a:extLst>
              <a:ext uri="{FF2B5EF4-FFF2-40B4-BE49-F238E27FC236}">
                <a16:creationId xmlns:a16="http://schemas.microsoft.com/office/drawing/2014/main" id="{6A13B645-8FE0-4087-8A94-B6392A061780}"/>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74494" y="1978330"/>
            <a:ext cx="6750023" cy="4707949"/>
          </a:xfrm>
          <a:prstGeom prst="rect">
            <a:avLst/>
          </a:prstGeom>
          <a:noFill/>
          <a:ln>
            <a:noFill/>
          </a:ln>
        </p:spPr>
      </p:pic>
      <p:cxnSp>
        <p:nvCxnSpPr>
          <p:cNvPr id="5" name="Straight Arrow Connector 4">
            <a:extLst>
              <a:ext uri="{FF2B5EF4-FFF2-40B4-BE49-F238E27FC236}">
                <a16:creationId xmlns:a16="http://schemas.microsoft.com/office/drawing/2014/main" id="{EAB2231E-5FED-4906-8879-681A9548D707}"/>
              </a:ext>
            </a:extLst>
          </p:cNvPr>
          <p:cNvCxnSpPr>
            <a:cxnSpLocks/>
          </p:cNvCxnSpPr>
          <p:nvPr/>
        </p:nvCxnSpPr>
        <p:spPr>
          <a:xfrm flipH="1">
            <a:off x="6786960" y="5689012"/>
            <a:ext cx="1590550" cy="646377"/>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6" name="Rectangle 5">
            <a:extLst>
              <a:ext uri="{FF2B5EF4-FFF2-40B4-BE49-F238E27FC236}">
                <a16:creationId xmlns:a16="http://schemas.microsoft.com/office/drawing/2014/main" id="{1F4971EE-F9BF-4E6F-935F-62A2E3B72563}"/>
              </a:ext>
            </a:extLst>
          </p:cNvPr>
          <p:cNvSpPr/>
          <p:nvPr/>
        </p:nvSpPr>
        <p:spPr>
          <a:xfrm>
            <a:off x="8377510" y="4654808"/>
            <a:ext cx="2068405" cy="1228116"/>
          </a:xfrm>
          <a:prstGeom prst="rect">
            <a:avLst/>
          </a:prstGeom>
          <a:ln w="38100">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399" dirty="0"/>
              <a:t>Click Install</a:t>
            </a:r>
          </a:p>
        </p:txBody>
      </p:sp>
    </p:spTree>
    <p:extLst>
      <p:ext uri="{BB962C8B-B14F-4D97-AF65-F5344CB8AC3E}">
        <p14:creationId xmlns:p14="http://schemas.microsoft.com/office/powerpoint/2010/main" val="932275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9A411-CC62-4A22-8F78-84F0EE203207}"/>
              </a:ext>
            </a:extLst>
          </p:cNvPr>
          <p:cNvSpPr>
            <a:spLocks noGrp="1"/>
          </p:cNvSpPr>
          <p:nvPr>
            <p:ph type="title"/>
          </p:nvPr>
        </p:nvSpPr>
        <p:spPr/>
        <p:txBody>
          <a:bodyPr/>
          <a:lstStyle/>
          <a:p>
            <a:r>
              <a:rPr lang="en-US" dirty="0"/>
              <a:t>The following screenshot shows the progress of the installation.</a:t>
            </a:r>
          </a:p>
        </p:txBody>
      </p:sp>
      <p:pic>
        <p:nvPicPr>
          <p:cNvPr id="4" name="Content Placeholder 3" descr="installation progress">
            <a:hlinkClick r:id="rId2"/>
            <a:extLst>
              <a:ext uri="{FF2B5EF4-FFF2-40B4-BE49-F238E27FC236}">
                <a16:creationId xmlns:a16="http://schemas.microsoft.com/office/drawing/2014/main" id="{BCE0B1E5-12CB-4EF4-B3C9-6DC388E482DA}"/>
              </a:ext>
            </a:extLst>
          </p:cNvPr>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019504" y="1691142"/>
            <a:ext cx="6611514" cy="4635013"/>
          </a:xfrm>
          <a:prstGeom prst="rect">
            <a:avLst/>
          </a:prstGeom>
          <a:noFill/>
          <a:ln>
            <a:noFill/>
          </a:ln>
        </p:spPr>
      </p:pic>
    </p:spTree>
    <p:extLst>
      <p:ext uri="{BB962C8B-B14F-4D97-AF65-F5344CB8AC3E}">
        <p14:creationId xmlns:p14="http://schemas.microsoft.com/office/powerpoint/2010/main" val="2504375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33C3F5-B913-426A-94DE-8984598EE1CA}"/>
              </a:ext>
            </a:extLst>
          </p:cNvPr>
          <p:cNvSpPr>
            <a:spLocks noGrp="1"/>
          </p:cNvSpPr>
          <p:nvPr>
            <p:ph idx="1"/>
          </p:nvPr>
        </p:nvSpPr>
        <p:spPr/>
        <p:txBody>
          <a:bodyPr/>
          <a:lstStyle/>
          <a:p>
            <a:r>
              <a:rPr lang="en-US" dirty="0"/>
              <a:t>Once the installation is over, a “finish” dialog that signals the end of the installation appears. We click finish and then we can launch the dev-C++ IDE.</a:t>
            </a:r>
          </a:p>
          <a:p>
            <a:r>
              <a:rPr lang="en-US" dirty="0"/>
              <a:t>Now let’s see the working of this C++ IDE in detail.</a:t>
            </a:r>
          </a:p>
          <a:p>
            <a:endParaRPr lang="en-US" dirty="0"/>
          </a:p>
        </p:txBody>
      </p:sp>
    </p:spTree>
    <p:extLst>
      <p:ext uri="{BB962C8B-B14F-4D97-AF65-F5344CB8AC3E}">
        <p14:creationId xmlns:p14="http://schemas.microsoft.com/office/powerpoint/2010/main" val="2256601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E93E7-9EEA-0578-9FD9-290B222CAFAF}"/>
              </a:ext>
            </a:extLst>
          </p:cNvPr>
          <p:cNvSpPr>
            <a:spLocks noGrp="1"/>
          </p:cNvSpPr>
          <p:nvPr>
            <p:ph type="title"/>
          </p:nvPr>
        </p:nvSpPr>
        <p:spPr/>
        <p:txBody>
          <a:bodyPr/>
          <a:lstStyle/>
          <a:p>
            <a:r>
              <a:rPr lang="en-US" dirty="0"/>
              <a:t>Why using C++?</a:t>
            </a:r>
          </a:p>
        </p:txBody>
      </p:sp>
      <p:sp>
        <p:nvSpPr>
          <p:cNvPr id="3" name="Content Placeholder 2">
            <a:extLst>
              <a:ext uri="{FF2B5EF4-FFF2-40B4-BE49-F238E27FC236}">
                <a16:creationId xmlns:a16="http://schemas.microsoft.com/office/drawing/2014/main" id="{17F967B9-AB6A-071C-D64B-CF50F53C2F93}"/>
              </a:ext>
            </a:extLst>
          </p:cNvPr>
          <p:cNvSpPr>
            <a:spLocks noGrp="1"/>
          </p:cNvSpPr>
          <p:nvPr>
            <p:ph idx="1"/>
          </p:nvPr>
        </p:nvSpPr>
        <p:spPr>
          <a:xfrm>
            <a:off x="1117309" y="1701800"/>
            <a:ext cx="10157354" cy="5156200"/>
          </a:xfrm>
        </p:spPr>
        <p:txBody>
          <a:bodyPr>
            <a:normAutofit fontScale="92500" lnSpcReduction="20000"/>
          </a:bodyPr>
          <a:lstStyle/>
          <a:p>
            <a:pPr marL="0" marR="0" algn="just">
              <a:lnSpc>
                <a:spcPct val="150000"/>
              </a:lnSpc>
              <a:spcBef>
                <a:spcPts val="0"/>
              </a:spcBef>
              <a:spcAft>
                <a:spcPts val="0"/>
              </a:spcAft>
            </a:pPr>
            <a:r>
              <a:rPr lang="en-US" sz="2000" dirty="0">
                <a:solidFill>
                  <a:srgbClr val="000000"/>
                </a:solidFill>
                <a:effectLst/>
                <a:latin typeface="Times New Roman" panose="02020603050405020304" pitchFamily="18" charset="0"/>
                <a:ea typeface="Times New Roman" panose="02020603050405020304" pitchFamily="18" charset="0"/>
              </a:rPr>
              <a:t>C++ is a cross-platform language that can be used to create high-performance applications. It gives programmers a high level of control over system resources and memory.</a:t>
            </a:r>
            <a:endParaRPr lang="en-US" sz="20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US" sz="2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C++ is one of the world's most popular programming languages.</a:t>
            </a:r>
            <a:endParaRPr lang="en-US" sz="200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US" sz="2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C++ can be found in today's operating systems, Graphical User Interfaces, and embedded systems.</a:t>
            </a:r>
            <a:endParaRPr lang="en-US" sz="200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US" sz="2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C++ is an object-oriented programming language which gives a clear structure to programs and allows code to be reused, lowering development costs.</a:t>
            </a:r>
            <a:endParaRPr lang="en-US" sz="200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US" sz="2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C++ is portable and can be used to develop applications that can be adapted to multiple platforms.</a:t>
            </a:r>
            <a:endParaRPr lang="en-US" sz="200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US" sz="2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C++ is fun and easy to learn!</a:t>
            </a:r>
            <a:endParaRPr lang="en-US" sz="2000" dirty="0">
              <a:effectLst/>
              <a:latin typeface="Cambria" panose="02040503050406030204" pitchFamily="18"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US" sz="2000"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rPr>
              <a:t>As C++ is close to C# and Java, it makes it easy for programmers to switch to C++ or vice versa</a:t>
            </a:r>
            <a:endParaRPr lang="en-US" sz="2000" dirty="0">
              <a:effectLst/>
              <a:latin typeface="Cambria" panose="02040503050406030204" pitchFamily="18"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78968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E196F-962F-49C0-9AB0-B5C495E4DD39}"/>
              </a:ext>
            </a:extLst>
          </p:cNvPr>
          <p:cNvSpPr>
            <a:spLocks noGrp="1"/>
          </p:cNvSpPr>
          <p:nvPr>
            <p:ph type="title"/>
          </p:nvPr>
        </p:nvSpPr>
        <p:spPr/>
        <p:txBody>
          <a:bodyPr/>
          <a:lstStyle/>
          <a:p>
            <a:r>
              <a:rPr lang="en-US" dirty="0"/>
              <a:t>Development Using Dev-C++ IDE</a:t>
            </a:r>
          </a:p>
        </p:txBody>
      </p:sp>
      <p:sp>
        <p:nvSpPr>
          <p:cNvPr id="3" name="Content Placeholder 2">
            <a:extLst>
              <a:ext uri="{FF2B5EF4-FFF2-40B4-BE49-F238E27FC236}">
                <a16:creationId xmlns:a16="http://schemas.microsoft.com/office/drawing/2014/main" id="{0DC16D2B-79C6-4B35-B754-45BC4B82C3E6}"/>
              </a:ext>
            </a:extLst>
          </p:cNvPr>
          <p:cNvSpPr>
            <a:spLocks noGrp="1"/>
          </p:cNvSpPr>
          <p:nvPr>
            <p:ph idx="1"/>
          </p:nvPr>
        </p:nvSpPr>
        <p:spPr>
          <a:xfrm>
            <a:off x="837981" y="1484386"/>
            <a:ext cx="10512862" cy="4350205"/>
          </a:xfrm>
        </p:spPr>
        <p:txBody>
          <a:bodyPr/>
          <a:lstStyle/>
          <a:p>
            <a:r>
              <a:rPr lang="en-US" dirty="0"/>
              <a:t>Create A New Project</a:t>
            </a:r>
          </a:p>
          <a:p>
            <a:r>
              <a:rPr lang="en-US" dirty="0"/>
              <a:t>To create a new project in dev-C++ we need to follow the below steps:</a:t>
            </a:r>
          </a:p>
          <a:p>
            <a:pPr lvl="1"/>
            <a:r>
              <a:rPr lang="en-US" dirty="0"/>
              <a:t>Click File -&gt; New -&gt; Project.</a:t>
            </a:r>
          </a:p>
          <a:p>
            <a:pPr lvl="1"/>
            <a:r>
              <a:rPr lang="en-US" dirty="0"/>
              <a:t>A new dialog opens up as shown below.</a:t>
            </a:r>
          </a:p>
          <a:p>
            <a:endParaRPr lang="en-US" dirty="0"/>
          </a:p>
        </p:txBody>
      </p:sp>
      <p:pic>
        <p:nvPicPr>
          <p:cNvPr id="4" name="Picture 3" descr="new_project">
            <a:hlinkClick r:id="rId2"/>
            <a:extLst>
              <a:ext uri="{FF2B5EF4-FFF2-40B4-BE49-F238E27FC236}">
                <a16:creationId xmlns:a16="http://schemas.microsoft.com/office/drawing/2014/main" id="{4B9E8FB8-878D-4B11-BC3B-930CA6439EA4}"/>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3017023" y="3629839"/>
            <a:ext cx="5505921" cy="3227268"/>
          </a:xfrm>
          <a:prstGeom prst="rect">
            <a:avLst/>
          </a:prstGeom>
          <a:noFill/>
          <a:ln>
            <a:noFill/>
          </a:ln>
        </p:spPr>
      </p:pic>
    </p:spTree>
    <p:extLst>
      <p:ext uri="{BB962C8B-B14F-4D97-AF65-F5344CB8AC3E}">
        <p14:creationId xmlns:p14="http://schemas.microsoft.com/office/powerpoint/2010/main" val="619996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2C195-2851-4AA9-A0DA-F82413F2171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24A37C-E09C-4ABD-89F9-588F958EA3B9}"/>
              </a:ext>
            </a:extLst>
          </p:cNvPr>
          <p:cNvSpPr>
            <a:spLocks noGrp="1"/>
          </p:cNvSpPr>
          <p:nvPr>
            <p:ph idx="1"/>
          </p:nvPr>
        </p:nvSpPr>
        <p:spPr/>
        <p:txBody>
          <a:bodyPr/>
          <a:lstStyle/>
          <a:p>
            <a:r>
              <a:rPr lang="en-US" dirty="0"/>
              <a:t>Here, we can specify the project name. Make sure to select the “Empty Project” and also to check the “C++ Project” button.</a:t>
            </a:r>
          </a:p>
          <a:p>
            <a:r>
              <a:rPr lang="en-US" dirty="0"/>
              <a:t>Once the entire information is provided, we can click ok and the IDE will ask for the path where the project is to be saved. When this is done, a workspace will open with the project explorer on the left-hand side that shows the project we just created.</a:t>
            </a:r>
          </a:p>
          <a:p>
            <a:r>
              <a:rPr lang="en-US" dirty="0"/>
              <a:t>Now we can add or import the code files into this project.</a:t>
            </a:r>
          </a:p>
          <a:p>
            <a:endParaRPr lang="en-US" dirty="0"/>
          </a:p>
        </p:txBody>
      </p:sp>
    </p:spTree>
    <p:extLst>
      <p:ext uri="{BB962C8B-B14F-4D97-AF65-F5344CB8AC3E}">
        <p14:creationId xmlns:p14="http://schemas.microsoft.com/office/powerpoint/2010/main" val="2093845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E0A7D-7259-486E-AF5F-23BAF64C9DEF}"/>
              </a:ext>
            </a:extLst>
          </p:cNvPr>
          <p:cNvSpPr>
            <a:spLocks noGrp="1"/>
          </p:cNvSpPr>
          <p:nvPr>
            <p:ph type="title"/>
          </p:nvPr>
        </p:nvSpPr>
        <p:spPr/>
        <p:txBody>
          <a:bodyPr/>
          <a:lstStyle/>
          <a:p>
            <a:r>
              <a:rPr lang="en-US" b="1" dirty="0"/>
              <a:t>Add Source File(s)</a:t>
            </a:r>
          </a:p>
        </p:txBody>
      </p:sp>
      <p:sp>
        <p:nvSpPr>
          <p:cNvPr id="3" name="Content Placeholder 2">
            <a:extLst>
              <a:ext uri="{FF2B5EF4-FFF2-40B4-BE49-F238E27FC236}">
                <a16:creationId xmlns:a16="http://schemas.microsoft.com/office/drawing/2014/main" id="{7CABA255-41F6-46D2-80A2-767873CE1CF3}"/>
              </a:ext>
            </a:extLst>
          </p:cNvPr>
          <p:cNvSpPr>
            <a:spLocks noGrp="1"/>
          </p:cNvSpPr>
          <p:nvPr>
            <p:ph idx="1"/>
          </p:nvPr>
        </p:nvSpPr>
        <p:spPr/>
        <p:txBody>
          <a:bodyPr>
            <a:normAutofit fontScale="92500" lnSpcReduction="10000"/>
          </a:bodyPr>
          <a:lstStyle/>
          <a:p>
            <a:r>
              <a:rPr lang="en-US" dirty="0"/>
              <a:t>Adding a file to a project can be done in two ways.</a:t>
            </a:r>
          </a:p>
          <a:p>
            <a:pPr lvl="1"/>
            <a:r>
              <a:rPr lang="en-US" sz="2800" dirty="0"/>
              <a:t>Add a new file by clicking </a:t>
            </a:r>
            <a:r>
              <a:rPr lang="en-US" sz="2800" b="1" dirty="0"/>
              <a:t>Project -&gt;New File </a:t>
            </a:r>
            <a:r>
              <a:rPr lang="en-US" sz="2800" dirty="0"/>
              <a:t>or </a:t>
            </a:r>
            <a:r>
              <a:rPr lang="en-US" sz="2800" b="1" dirty="0"/>
              <a:t>Right-click</a:t>
            </a:r>
            <a:r>
              <a:rPr lang="en-US" sz="2800" dirty="0"/>
              <a:t> on Project Name in the project explorer and click </a:t>
            </a:r>
            <a:r>
              <a:rPr lang="en-US" sz="2800" b="1" dirty="0"/>
              <a:t>New File</a:t>
            </a:r>
            <a:r>
              <a:rPr lang="en-US" sz="2800" dirty="0"/>
              <a:t>.</a:t>
            </a:r>
          </a:p>
          <a:p>
            <a:pPr lvl="1"/>
            <a:r>
              <a:rPr lang="en-US" sz="2800" dirty="0"/>
              <a:t>Another way is to add the existing files to the project. This can be done by clicking </a:t>
            </a:r>
            <a:r>
              <a:rPr lang="en-US" sz="2800" b="1" dirty="0"/>
              <a:t>Project -&gt;Add to Project </a:t>
            </a:r>
            <a:r>
              <a:rPr lang="en-US" sz="2800" dirty="0"/>
              <a:t>or right-click on </a:t>
            </a:r>
            <a:r>
              <a:rPr lang="en-US" sz="2800" b="1" dirty="0"/>
              <a:t>Project Name</a:t>
            </a:r>
            <a:r>
              <a:rPr lang="en-US" sz="2800" dirty="0"/>
              <a:t> in the project explorer and select “</a:t>
            </a:r>
            <a:r>
              <a:rPr lang="en-US" sz="2800" b="1" dirty="0"/>
              <a:t>Add to Project</a:t>
            </a:r>
            <a:r>
              <a:rPr lang="en-US" sz="2800" dirty="0"/>
              <a:t>…” This will give a dialog to select files and import them to the project.</a:t>
            </a:r>
          </a:p>
          <a:p>
            <a:pPr lvl="1"/>
            <a:r>
              <a:rPr lang="en-US" sz="2800" dirty="0"/>
              <a:t>Once the files are added to the project, the workspace looks as shown in next slide.</a:t>
            </a:r>
          </a:p>
          <a:p>
            <a:endParaRPr lang="en-US" dirty="0"/>
          </a:p>
        </p:txBody>
      </p:sp>
    </p:spTree>
    <p:extLst>
      <p:ext uri="{BB962C8B-B14F-4D97-AF65-F5344CB8AC3E}">
        <p14:creationId xmlns:p14="http://schemas.microsoft.com/office/powerpoint/2010/main" val="3643883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8C67628-7673-4785-8029-EDD057CE08D0}"/>
              </a:ext>
            </a:extLst>
          </p:cNvPr>
          <p:cNvPicPr>
            <a:picLocks noGrp="1" noChangeAspect="1"/>
          </p:cNvPicPr>
          <p:nvPr>
            <p:ph idx="1"/>
          </p:nvPr>
        </p:nvPicPr>
        <p:blipFill>
          <a:blip r:embed="rId2"/>
          <a:stretch>
            <a:fillRect/>
          </a:stretch>
        </p:blipFill>
        <p:spPr>
          <a:xfrm>
            <a:off x="2576275" y="156191"/>
            <a:ext cx="6879297" cy="6545618"/>
          </a:xfrm>
          <a:prstGeom prst="rect">
            <a:avLst/>
          </a:prstGeom>
        </p:spPr>
      </p:pic>
    </p:spTree>
    <p:extLst>
      <p:ext uri="{BB962C8B-B14F-4D97-AF65-F5344CB8AC3E}">
        <p14:creationId xmlns:p14="http://schemas.microsoft.com/office/powerpoint/2010/main" val="1249140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2FF1E-B214-4BB2-A0FC-02B66F2E2D61}"/>
              </a:ext>
            </a:extLst>
          </p:cNvPr>
          <p:cNvSpPr>
            <a:spLocks noGrp="1"/>
          </p:cNvSpPr>
          <p:nvPr>
            <p:ph type="title"/>
          </p:nvPr>
        </p:nvSpPr>
        <p:spPr/>
        <p:txBody>
          <a:bodyPr/>
          <a:lstStyle/>
          <a:p>
            <a:r>
              <a:rPr lang="en-US" b="1" dirty="0"/>
              <a:t>Compile/Build &amp; Execute Project</a:t>
            </a:r>
          </a:p>
        </p:txBody>
      </p:sp>
      <p:sp>
        <p:nvSpPr>
          <p:cNvPr id="3" name="Content Placeholder 2">
            <a:extLst>
              <a:ext uri="{FF2B5EF4-FFF2-40B4-BE49-F238E27FC236}">
                <a16:creationId xmlns:a16="http://schemas.microsoft.com/office/drawing/2014/main" id="{6EB2ECF9-C016-4D20-8560-258847E44DA4}"/>
              </a:ext>
            </a:extLst>
          </p:cNvPr>
          <p:cNvSpPr>
            <a:spLocks noGrp="1"/>
          </p:cNvSpPr>
          <p:nvPr>
            <p:ph idx="1"/>
          </p:nvPr>
        </p:nvSpPr>
        <p:spPr/>
        <p:txBody>
          <a:bodyPr>
            <a:normAutofit fontScale="92500" lnSpcReduction="10000"/>
          </a:bodyPr>
          <a:lstStyle/>
          <a:p>
            <a:r>
              <a:rPr lang="en-US" dirty="0"/>
              <a:t>When we have all the code ready for the project, we will now compile and build the project.</a:t>
            </a:r>
          </a:p>
          <a:p>
            <a:r>
              <a:rPr lang="en-US" dirty="0"/>
              <a:t>Follow the below steps to build and execute the dev C++ project:</a:t>
            </a:r>
          </a:p>
          <a:p>
            <a:pPr lvl="1"/>
            <a:r>
              <a:rPr lang="en-US" dirty="0"/>
              <a:t>To compile the project, click Execute -&gt; Compile (or click F9).</a:t>
            </a:r>
          </a:p>
          <a:p>
            <a:pPr lvl="1"/>
            <a:r>
              <a:rPr lang="en-US" dirty="0"/>
              <a:t>We can see the compilation status in the “Compile Log” tab in the workspace.</a:t>
            </a:r>
          </a:p>
          <a:p>
            <a:pPr lvl="1"/>
            <a:r>
              <a:rPr lang="en-US" dirty="0"/>
              <a:t>If there are any errors whether syntax or linker errors, then they will appear in the compiler tab.</a:t>
            </a:r>
          </a:p>
          <a:p>
            <a:pPr lvl="1"/>
            <a:r>
              <a:rPr lang="en-US" dirty="0"/>
              <a:t>Once the project is compiled successfully, we need to run it.</a:t>
            </a:r>
          </a:p>
          <a:p>
            <a:pPr lvl="1"/>
            <a:r>
              <a:rPr lang="en-US" dirty="0"/>
              <a:t>Click on Execute -&gt;Run.( or click F10)</a:t>
            </a:r>
          </a:p>
          <a:p>
            <a:pPr lvl="1"/>
            <a:r>
              <a:rPr lang="en-US" dirty="0"/>
              <a:t>The console window that gives us the output will be shown in the below screenshot.</a:t>
            </a:r>
          </a:p>
          <a:p>
            <a:endParaRPr lang="en-US" dirty="0"/>
          </a:p>
        </p:txBody>
      </p:sp>
    </p:spTree>
    <p:extLst>
      <p:ext uri="{BB962C8B-B14F-4D97-AF65-F5344CB8AC3E}">
        <p14:creationId xmlns:p14="http://schemas.microsoft.com/office/powerpoint/2010/main" val="2189002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7E321B3-783B-41E9-BEE6-781EC993A215}"/>
              </a:ext>
            </a:extLst>
          </p:cNvPr>
          <p:cNvPicPr>
            <a:picLocks noGrp="1" noChangeAspect="1"/>
          </p:cNvPicPr>
          <p:nvPr>
            <p:ph idx="1"/>
          </p:nvPr>
        </p:nvPicPr>
        <p:blipFill>
          <a:blip r:embed="rId2"/>
          <a:stretch>
            <a:fillRect/>
          </a:stretch>
        </p:blipFill>
        <p:spPr>
          <a:xfrm>
            <a:off x="836612" y="108133"/>
            <a:ext cx="10210800" cy="6748975"/>
          </a:xfrm>
          <a:prstGeom prst="rect">
            <a:avLst/>
          </a:prstGeom>
        </p:spPr>
      </p:pic>
    </p:spTree>
    <p:extLst>
      <p:ext uri="{BB962C8B-B14F-4D97-AF65-F5344CB8AC3E}">
        <p14:creationId xmlns:p14="http://schemas.microsoft.com/office/powerpoint/2010/main" val="3024094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1243" y="1415397"/>
            <a:ext cx="9827240" cy="3232486"/>
          </a:xfrm>
          <a:prstGeom prst="rect">
            <a:avLst/>
          </a:prstGeom>
        </p:spPr>
        <p:txBody>
          <a:bodyPr vert="horz" wrap="square" lIns="0" tIns="63483" rIns="0" bIns="0" rtlCol="0">
            <a:spAutoFit/>
          </a:bodyPr>
          <a:lstStyle/>
          <a:p>
            <a:pPr marL="469124" indent="-457063">
              <a:spcBef>
                <a:spcPts val="500"/>
              </a:spcBef>
              <a:buClr>
                <a:srgbClr val="2CA1BE"/>
              </a:buClr>
              <a:buSzPct val="66666"/>
              <a:buFont typeface="Wingdings" panose="05000000000000000000" pitchFamily="2" charset="2"/>
              <a:buChar char="q"/>
              <a:tabLst>
                <a:tab pos="268524" algn="l"/>
                <a:tab pos="269159" algn="l"/>
              </a:tabLst>
            </a:pPr>
            <a:r>
              <a:rPr sz="2699" spc="290" dirty="0">
                <a:latin typeface="Times New Roman" panose="02020603050405020304" pitchFamily="18" charset="0"/>
                <a:cs typeface="Times New Roman" panose="02020603050405020304" pitchFamily="18" charset="0"/>
              </a:rPr>
              <a:t>Computer </a:t>
            </a:r>
            <a:r>
              <a:rPr sz="2699" spc="190" dirty="0">
                <a:latin typeface="Times New Roman" panose="02020603050405020304" pitchFamily="18" charset="0"/>
                <a:cs typeface="Times New Roman" panose="02020603050405020304" pitchFamily="18" charset="0"/>
              </a:rPr>
              <a:t>is </a:t>
            </a:r>
            <a:r>
              <a:rPr sz="2699" spc="15" dirty="0">
                <a:latin typeface="Times New Roman" panose="02020603050405020304" pitchFamily="18" charset="0"/>
                <a:cs typeface="Times New Roman" panose="02020603050405020304" pitchFamily="18" charset="0"/>
              </a:rPr>
              <a:t>a </a:t>
            </a:r>
            <a:r>
              <a:rPr lang="en-US" sz="2699" spc="590" dirty="0">
                <a:latin typeface="Times New Roman" panose="02020603050405020304" pitchFamily="18" charset="0"/>
                <a:cs typeface="Times New Roman" panose="02020603050405020304" pitchFamily="18" charset="0"/>
              </a:rPr>
              <a:t>d</a:t>
            </a:r>
            <a:r>
              <a:rPr sz="2699" spc="590" dirty="0">
                <a:latin typeface="Times New Roman" panose="02020603050405020304" pitchFamily="18" charset="0"/>
                <a:cs typeface="Times New Roman" panose="02020603050405020304" pitchFamily="18" charset="0"/>
              </a:rPr>
              <a:t>umb</a:t>
            </a:r>
            <a:r>
              <a:rPr sz="2699" spc="135" dirty="0">
                <a:latin typeface="Times New Roman" panose="02020603050405020304" pitchFamily="18" charset="0"/>
                <a:cs typeface="Times New Roman" panose="02020603050405020304" pitchFamily="18" charset="0"/>
              </a:rPr>
              <a:t> </a:t>
            </a:r>
            <a:r>
              <a:rPr sz="2699" spc="409" dirty="0">
                <a:latin typeface="Times New Roman" panose="02020603050405020304" pitchFamily="18" charset="0"/>
                <a:cs typeface="Times New Roman" panose="02020603050405020304" pitchFamily="18" charset="0"/>
              </a:rPr>
              <a:t>machine.</a:t>
            </a:r>
            <a:endParaRPr sz="2699" dirty="0">
              <a:latin typeface="Times New Roman" panose="02020603050405020304" pitchFamily="18" charset="0"/>
              <a:cs typeface="Times New Roman" panose="02020603050405020304" pitchFamily="18" charset="0"/>
            </a:endParaRPr>
          </a:p>
          <a:p>
            <a:pPr marL="469124" marR="1115360" indent="-457063">
              <a:spcBef>
                <a:spcPts val="400"/>
              </a:spcBef>
              <a:buClr>
                <a:srgbClr val="2CA1BE"/>
              </a:buClr>
              <a:buSzPct val="66666"/>
              <a:buFont typeface="Wingdings" panose="05000000000000000000" pitchFamily="2" charset="2"/>
              <a:buChar char="q"/>
              <a:tabLst>
                <a:tab pos="268524" algn="l"/>
                <a:tab pos="269159" algn="l"/>
              </a:tabLst>
            </a:pPr>
            <a:r>
              <a:rPr sz="2699" spc="5" dirty="0">
                <a:latin typeface="Times New Roman" panose="02020603050405020304" pitchFamily="18" charset="0"/>
                <a:cs typeface="Times New Roman" panose="02020603050405020304" pitchFamily="18" charset="0"/>
              </a:rPr>
              <a:t>To </a:t>
            </a:r>
            <a:r>
              <a:rPr sz="2699" dirty="0">
                <a:latin typeface="Times New Roman" panose="02020603050405020304" pitchFamily="18" charset="0"/>
                <a:cs typeface="Times New Roman" panose="02020603050405020304" pitchFamily="18" charset="0"/>
              </a:rPr>
              <a:t>control </a:t>
            </a:r>
            <a:r>
              <a:rPr sz="2699" spc="210" dirty="0">
                <a:latin typeface="Times New Roman" panose="02020603050405020304" pitchFamily="18" charset="0"/>
                <a:cs typeface="Times New Roman" panose="02020603050405020304" pitchFamily="18" charset="0"/>
              </a:rPr>
              <a:t>the </a:t>
            </a:r>
            <a:r>
              <a:rPr sz="2699" spc="270" dirty="0">
                <a:latin typeface="Times New Roman" panose="02020603050405020304" pitchFamily="18" charset="0"/>
                <a:cs typeface="Times New Roman" panose="02020603050405020304" pitchFamily="18" charset="0"/>
              </a:rPr>
              <a:t>computer </a:t>
            </a:r>
            <a:r>
              <a:rPr sz="2699" spc="20" dirty="0">
                <a:latin typeface="Times New Roman" panose="02020603050405020304" pitchFamily="18" charset="0"/>
                <a:cs typeface="Times New Roman" panose="02020603050405020304" pitchFamily="18" charset="0"/>
              </a:rPr>
              <a:t>or </a:t>
            </a:r>
            <a:r>
              <a:rPr sz="2699" spc="170" dirty="0">
                <a:latin typeface="Times New Roman" panose="02020603050405020304" pitchFamily="18" charset="0"/>
                <a:cs typeface="Times New Roman" panose="02020603050405020304" pitchFamily="18" charset="0"/>
              </a:rPr>
              <a:t>any </a:t>
            </a:r>
            <a:r>
              <a:rPr sz="2699" spc="130" dirty="0">
                <a:latin typeface="Times New Roman" panose="02020603050405020304" pitchFamily="18" charset="0"/>
                <a:cs typeface="Times New Roman" panose="02020603050405020304" pitchFamily="18" charset="0"/>
              </a:rPr>
              <a:t>other  </a:t>
            </a:r>
            <a:r>
              <a:rPr sz="2699" spc="175" dirty="0">
                <a:latin typeface="Times New Roman" panose="02020603050405020304" pitchFamily="18" charset="0"/>
                <a:cs typeface="Times New Roman" panose="02020603050405020304" pitchFamily="18" charset="0"/>
              </a:rPr>
              <a:t>hardware </a:t>
            </a:r>
            <a:r>
              <a:rPr sz="2699" spc="20" dirty="0">
                <a:latin typeface="Times New Roman" panose="02020603050405020304" pitchFamily="18" charset="0"/>
                <a:cs typeface="Times New Roman" panose="02020603050405020304" pitchFamily="18" charset="0"/>
              </a:rPr>
              <a:t>for </a:t>
            </a:r>
            <a:r>
              <a:rPr sz="2699" spc="325" dirty="0">
                <a:latin typeface="Times New Roman" panose="02020603050405020304" pitchFamily="18" charset="0"/>
                <a:cs typeface="Times New Roman" panose="02020603050405020304" pitchFamily="18" charset="0"/>
              </a:rPr>
              <a:t>desired </a:t>
            </a:r>
            <a:r>
              <a:rPr sz="2699" spc="80" dirty="0">
                <a:latin typeface="Times New Roman" panose="02020603050405020304" pitchFamily="18" charset="0"/>
                <a:cs typeface="Times New Roman" panose="02020603050405020304" pitchFamily="18" charset="0"/>
              </a:rPr>
              <a:t>functionality, </a:t>
            </a:r>
            <a:r>
              <a:rPr sz="2699" spc="265" dirty="0">
                <a:latin typeface="Times New Roman" panose="02020603050405020304" pitchFamily="18" charset="0"/>
                <a:cs typeface="Times New Roman" panose="02020603050405020304" pitchFamily="18" charset="0"/>
              </a:rPr>
              <a:t>we  </a:t>
            </a:r>
            <a:r>
              <a:rPr sz="2699" spc="235" dirty="0">
                <a:latin typeface="Times New Roman" panose="02020603050405020304" pitchFamily="18" charset="0"/>
                <a:cs typeface="Times New Roman" panose="02020603050405020304" pitchFamily="18" charset="0"/>
              </a:rPr>
              <a:t>develop</a:t>
            </a:r>
            <a:r>
              <a:rPr sz="2699" spc="155" dirty="0">
                <a:latin typeface="Times New Roman" panose="02020603050405020304" pitchFamily="18" charset="0"/>
                <a:cs typeface="Times New Roman" panose="02020603050405020304" pitchFamily="18" charset="0"/>
              </a:rPr>
              <a:t> </a:t>
            </a:r>
            <a:r>
              <a:rPr sz="2699" spc="175" dirty="0">
                <a:latin typeface="Times New Roman" panose="02020603050405020304" pitchFamily="18" charset="0"/>
                <a:cs typeface="Times New Roman" panose="02020603050405020304" pitchFamily="18" charset="0"/>
              </a:rPr>
              <a:t>software/programs.</a:t>
            </a:r>
            <a:endParaRPr sz="2699" dirty="0">
              <a:latin typeface="Times New Roman" panose="02020603050405020304" pitchFamily="18" charset="0"/>
              <a:cs typeface="Times New Roman" panose="02020603050405020304" pitchFamily="18" charset="0"/>
            </a:endParaRPr>
          </a:p>
          <a:p>
            <a:pPr marL="469124" indent="-457063">
              <a:spcBef>
                <a:spcPts val="395"/>
              </a:spcBef>
              <a:buClr>
                <a:srgbClr val="2CA1BE"/>
              </a:buClr>
              <a:buSzPct val="66666"/>
              <a:buFont typeface="Wingdings" panose="05000000000000000000" pitchFamily="2" charset="2"/>
              <a:buChar char="q"/>
              <a:tabLst>
                <a:tab pos="268524" algn="l"/>
                <a:tab pos="269159" algn="l"/>
              </a:tabLst>
            </a:pPr>
            <a:r>
              <a:rPr lang="en-US" sz="2699" b="1" spc="315" dirty="0">
                <a:latin typeface="Times New Roman" panose="02020603050405020304" pitchFamily="18" charset="0"/>
                <a:cs typeface="Times New Roman" panose="02020603050405020304" pitchFamily="18" charset="0"/>
              </a:rPr>
              <a:t>Computer</a:t>
            </a:r>
            <a:r>
              <a:rPr sz="2699" b="1" spc="315" dirty="0">
                <a:latin typeface="Times New Roman" panose="02020603050405020304" pitchFamily="18" charset="0"/>
                <a:cs typeface="Times New Roman" panose="02020603050405020304" pitchFamily="18" charset="0"/>
              </a:rPr>
              <a:t> </a:t>
            </a:r>
            <a:r>
              <a:rPr sz="2699" b="1" spc="270" dirty="0">
                <a:latin typeface="Times New Roman" panose="02020603050405020304" pitchFamily="18" charset="0"/>
                <a:cs typeface="Times New Roman" panose="02020603050405020304" pitchFamily="18" charset="0"/>
              </a:rPr>
              <a:t>programs </a:t>
            </a:r>
            <a:r>
              <a:rPr sz="2699" b="1" spc="165" dirty="0">
                <a:latin typeface="Times New Roman" panose="02020603050405020304" pitchFamily="18" charset="0"/>
                <a:cs typeface="Times New Roman" panose="02020603050405020304" pitchFamily="18" charset="0"/>
              </a:rPr>
              <a:t>are </a:t>
            </a:r>
            <a:r>
              <a:rPr sz="2699" b="1" spc="15" dirty="0">
                <a:latin typeface="Times New Roman" panose="02020603050405020304" pitchFamily="18" charset="0"/>
                <a:cs typeface="Times New Roman" panose="02020603050405020304" pitchFamily="18" charset="0"/>
              </a:rPr>
              <a:t>a </a:t>
            </a:r>
            <a:r>
              <a:rPr sz="2699" b="1" spc="100" dirty="0">
                <a:latin typeface="Times New Roman" panose="02020603050405020304" pitchFamily="18" charset="0"/>
                <a:cs typeface="Times New Roman" panose="02020603050405020304" pitchFamily="18" charset="0"/>
              </a:rPr>
              <a:t>set </a:t>
            </a:r>
            <a:r>
              <a:rPr sz="2699" b="1" spc="50" dirty="0">
                <a:latin typeface="Times New Roman" panose="02020603050405020304" pitchFamily="18" charset="0"/>
                <a:cs typeface="Times New Roman" panose="02020603050405020304" pitchFamily="18" charset="0"/>
              </a:rPr>
              <a:t>of</a:t>
            </a:r>
            <a:r>
              <a:rPr sz="2699" b="1" spc="120" dirty="0">
                <a:latin typeface="Times New Roman" panose="02020603050405020304" pitchFamily="18" charset="0"/>
                <a:cs typeface="Times New Roman" panose="02020603050405020304" pitchFamily="18" charset="0"/>
              </a:rPr>
              <a:t> </a:t>
            </a:r>
            <a:r>
              <a:rPr sz="2699" b="1" spc="130" dirty="0">
                <a:latin typeface="Times New Roman" panose="02020603050405020304" pitchFamily="18" charset="0"/>
                <a:cs typeface="Times New Roman" panose="02020603050405020304" pitchFamily="18" charset="0"/>
              </a:rPr>
              <a:t>instructions.</a:t>
            </a:r>
            <a:endParaRPr sz="2699" b="1" dirty="0">
              <a:latin typeface="Times New Roman" panose="02020603050405020304" pitchFamily="18" charset="0"/>
              <a:cs typeface="Times New Roman" panose="02020603050405020304" pitchFamily="18" charset="0"/>
            </a:endParaRPr>
          </a:p>
          <a:p>
            <a:pPr marL="469124" marR="5078" indent="-457063">
              <a:spcBef>
                <a:spcPts val="409"/>
              </a:spcBef>
              <a:buClr>
                <a:srgbClr val="2CA1BE"/>
              </a:buClr>
              <a:buSzPct val="66666"/>
              <a:buFont typeface="Wingdings" panose="05000000000000000000" pitchFamily="2" charset="2"/>
              <a:buChar char="q"/>
              <a:tabLst>
                <a:tab pos="268524" algn="l"/>
                <a:tab pos="269159" algn="l"/>
              </a:tabLst>
            </a:pPr>
            <a:r>
              <a:rPr sz="2699" spc="65" dirty="0">
                <a:latin typeface="Times New Roman" panose="02020603050405020304" pitchFamily="18" charset="0"/>
                <a:cs typeface="Times New Roman" panose="02020603050405020304" pitchFamily="18" charset="0"/>
              </a:rPr>
              <a:t>We </a:t>
            </a:r>
            <a:r>
              <a:rPr sz="2699" spc="505" dirty="0">
                <a:latin typeface="Times New Roman" panose="02020603050405020304" pitchFamily="18" charset="0"/>
                <a:cs typeface="Times New Roman" panose="02020603050405020304" pitchFamily="18" charset="0"/>
              </a:rPr>
              <a:t>need </a:t>
            </a:r>
            <a:r>
              <a:rPr sz="2699" spc="-145" dirty="0">
                <a:latin typeface="Times New Roman" panose="02020603050405020304" pitchFamily="18" charset="0"/>
                <a:cs typeface="Times New Roman" panose="02020603050405020304" pitchFamily="18" charset="0"/>
              </a:rPr>
              <a:t>to </a:t>
            </a:r>
            <a:r>
              <a:rPr sz="2699" spc="135" dirty="0">
                <a:latin typeface="Times New Roman" panose="02020603050405020304" pitchFamily="18" charset="0"/>
                <a:cs typeface="Times New Roman" panose="02020603050405020304" pitchFamily="18" charset="0"/>
              </a:rPr>
              <a:t>learn </a:t>
            </a:r>
            <a:r>
              <a:rPr sz="2699" spc="385" dirty="0">
                <a:latin typeface="Times New Roman" panose="02020603050405020304" pitchFamily="18" charset="0"/>
                <a:cs typeface="Times New Roman" panose="02020603050405020304" pitchFamily="18" charset="0"/>
              </a:rPr>
              <a:t>programming </a:t>
            </a:r>
            <a:r>
              <a:rPr sz="2699" spc="204" dirty="0">
                <a:latin typeface="Times New Roman" panose="02020603050405020304" pitchFamily="18" charset="0"/>
                <a:cs typeface="Times New Roman" panose="02020603050405020304" pitchFamily="18" charset="0"/>
              </a:rPr>
              <a:t>languages</a:t>
            </a:r>
            <a:r>
              <a:rPr sz="2699" spc="35" dirty="0">
                <a:latin typeface="Times New Roman" panose="02020603050405020304" pitchFamily="18" charset="0"/>
                <a:cs typeface="Times New Roman" panose="02020603050405020304" pitchFamily="18" charset="0"/>
              </a:rPr>
              <a:t> </a:t>
            </a:r>
            <a:r>
              <a:rPr sz="2699" spc="-145" dirty="0">
                <a:latin typeface="Times New Roman" panose="02020603050405020304" pitchFamily="18" charset="0"/>
                <a:cs typeface="Times New Roman" panose="02020603050405020304" pitchFamily="18" charset="0"/>
              </a:rPr>
              <a:t>to  </a:t>
            </a:r>
            <a:r>
              <a:rPr sz="2699" spc="70" dirty="0">
                <a:latin typeface="Times New Roman" panose="02020603050405020304" pitchFamily="18" charset="0"/>
                <a:cs typeface="Times New Roman" panose="02020603050405020304" pitchFamily="18" charset="0"/>
              </a:rPr>
              <a:t>write </a:t>
            </a:r>
            <a:r>
              <a:rPr sz="2699" spc="260" dirty="0">
                <a:latin typeface="Times New Roman" panose="02020603050405020304" pitchFamily="18" charset="0"/>
                <a:cs typeface="Times New Roman" panose="02020603050405020304" pitchFamily="18" charset="0"/>
              </a:rPr>
              <a:t>these</a:t>
            </a:r>
            <a:r>
              <a:rPr sz="2699" spc="229" dirty="0">
                <a:latin typeface="Times New Roman" panose="02020603050405020304" pitchFamily="18" charset="0"/>
                <a:cs typeface="Times New Roman" panose="02020603050405020304" pitchFamily="18" charset="0"/>
              </a:rPr>
              <a:t> </a:t>
            </a:r>
            <a:r>
              <a:rPr sz="2699" spc="275" dirty="0">
                <a:latin typeface="Times New Roman" panose="02020603050405020304" pitchFamily="18" charset="0"/>
                <a:cs typeface="Times New Roman" panose="02020603050405020304" pitchFamily="18" charset="0"/>
              </a:rPr>
              <a:t>programs.</a:t>
            </a:r>
            <a:endParaRPr sz="2699" dirty="0">
              <a:latin typeface="Times New Roman" panose="02020603050405020304" pitchFamily="18" charset="0"/>
              <a:cs typeface="Times New Roman" panose="02020603050405020304" pitchFamily="18" charset="0"/>
            </a:endParaRPr>
          </a:p>
        </p:txBody>
      </p:sp>
      <p:sp>
        <p:nvSpPr>
          <p:cNvPr id="3" name="object 3"/>
          <p:cNvSpPr/>
          <p:nvPr/>
        </p:nvSpPr>
        <p:spPr>
          <a:xfrm>
            <a:off x="2053817" y="572246"/>
            <a:ext cx="3638363" cy="548496"/>
          </a:xfrm>
          <a:prstGeom prst="rect">
            <a:avLst/>
          </a:prstGeom>
          <a:blipFill>
            <a:blip r:embed="rId2" cstate="print"/>
            <a:stretch>
              <a:fillRect/>
            </a:stretch>
          </a:blipFill>
        </p:spPr>
        <p:txBody>
          <a:bodyPr wrap="square" lIns="0" tIns="0" rIns="0" bIns="0" rtlCol="0"/>
          <a:lstStyle/>
          <a:p>
            <a:endParaRPr sz="2399"/>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A84BB-A4B1-4EC9-A482-E1E4421C58A0}"/>
              </a:ext>
            </a:extLst>
          </p:cNvPr>
          <p:cNvSpPr>
            <a:spLocks noGrp="1"/>
          </p:cNvSpPr>
          <p:nvPr>
            <p:ph type="title"/>
          </p:nvPr>
        </p:nvSpPr>
        <p:spPr/>
        <p:txBody>
          <a:bodyPr/>
          <a:lstStyle/>
          <a:p>
            <a:r>
              <a:rPr lang="en-US" b="1" dirty="0"/>
              <a:t>Debugging In C++ IDE</a:t>
            </a:r>
          </a:p>
        </p:txBody>
      </p:sp>
      <p:sp>
        <p:nvSpPr>
          <p:cNvPr id="3" name="Content Placeholder 2">
            <a:extLst>
              <a:ext uri="{FF2B5EF4-FFF2-40B4-BE49-F238E27FC236}">
                <a16:creationId xmlns:a16="http://schemas.microsoft.com/office/drawing/2014/main" id="{25E635D4-4472-457E-BE12-65ACD7E972C0}"/>
              </a:ext>
            </a:extLst>
          </p:cNvPr>
          <p:cNvSpPr>
            <a:spLocks noGrp="1"/>
          </p:cNvSpPr>
          <p:nvPr>
            <p:ph idx="1"/>
          </p:nvPr>
        </p:nvSpPr>
        <p:spPr/>
        <p:txBody>
          <a:bodyPr>
            <a:normAutofit fontScale="92500"/>
          </a:bodyPr>
          <a:lstStyle/>
          <a:p>
            <a:r>
              <a:rPr lang="en-US" dirty="0"/>
              <a:t>Sometimes we may not get the desired output from our program although the program is syntactically correct. In such a situation, we can debug the program. The dev-C++ IDE provides the inbuilt debugger.</a:t>
            </a:r>
          </a:p>
          <a:p>
            <a:r>
              <a:rPr lang="en-US" dirty="0"/>
              <a:t>Follow the below steps to debug the program using Dev-C++ IDE:</a:t>
            </a:r>
          </a:p>
          <a:p>
            <a:pPr lvl="1"/>
            <a:r>
              <a:rPr lang="en-US" dirty="0"/>
              <a:t>Click </a:t>
            </a:r>
            <a:r>
              <a:rPr lang="en-US" b="1" dirty="0"/>
              <a:t>Execute -&gt;Debug</a:t>
            </a:r>
            <a:r>
              <a:rPr lang="en-US" dirty="0"/>
              <a:t>. (or </a:t>
            </a:r>
            <a:r>
              <a:rPr lang="en-US" b="1" dirty="0"/>
              <a:t>click F5</a:t>
            </a:r>
            <a:r>
              <a:rPr lang="en-US" dirty="0"/>
              <a:t>).</a:t>
            </a:r>
          </a:p>
          <a:p>
            <a:pPr lvl="1"/>
            <a:r>
              <a:rPr lang="en-US" dirty="0"/>
              <a:t>Once the debug is clicked, we get the debug menu in the IDE, as shown below. </a:t>
            </a:r>
          </a:p>
          <a:p>
            <a:pPr lvl="1"/>
            <a:r>
              <a:rPr lang="en-US" dirty="0"/>
              <a:t>Before debugging we can toggle breakpoints using F4 at a particular line of code.</a:t>
            </a:r>
          </a:p>
          <a:p>
            <a:pPr lvl="1"/>
            <a:r>
              <a:rPr lang="en-US" dirty="0"/>
              <a:t>Using the debug menu, we can use options like add watches, run to cursor, into function, etc. to efficiently debug our program.</a:t>
            </a:r>
          </a:p>
          <a:p>
            <a:endParaRPr lang="en-US" dirty="0"/>
          </a:p>
        </p:txBody>
      </p:sp>
    </p:spTree>
    <p:extLst>
      <p:ext uri="{BB962C8B-B14F-4D97-AF65-F5344CB8AC3E}">
        <p14:creationId xmlns:p14="http://schemas.microsoft.com/office/powerpoint/2010/main" val="3540329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ebugging">
            <a:hlinkClick r:id="rId2"/>
            <a:extLst>
              <a:ext uri="{FF2B5EF4-FFF2-40B4-BE49-F238E27FC236}">
                <a16:creationId xmlns:a16="http://schemas.microsoft.com/office/drawing/2014/main" id="{1C40ECDF-D01B-4337-A228-8A998797617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69773" y="28594"/>
            <a:ext cx="8920003" cy="6856214"/>
          </a:xfrm>
          <a:prstGeom prst="rect">
            <a:avLst/>
          </a:prstGeom>
          <a:noFill/>
          <a:ln>
            <a:noFill/>
          </a:ln>
        </p:spPr>
      </p:pic>
    </p:spTree>
    <p:extLst>
      <p:ext uri="{BB962C8B-B14F-4D97-AF65-F5344CB8AC3E}">
        <p14:creationId xmlns:p14="http://schemas.microsoft.com/office/powerpoint/2010/main" val="422579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1E733-9DDC-4390-81D5-1B872E2876E0}"/>
              </a:ext>
            </a:extLst>
          </p:cNvPr>
          <p:cNvSpPr>
            <a:spLocks noGrp="1"/>
          </p:cNvSpPr>
          <p:nvPr>
            <p:ph type="ctrTitle"/>
          </p:nvPr>
        </p:nvSpPr>
        <p:spPr>
          <a:xfrm>
            <a:off x="4875212" y="1995289"/>
            <a:ext cx="6538019" cy="2867421"/>
          </a:xfrm>
          <a:noFill/>
        </p:spPr>
        <p:txBody>
          <a:bodyPr anchor="ctr">
            <a:normAutofit/>
          </a:bodyPr>
          <a:lstStyle/>
          <a:p>
            <a:r>
              <a:rPr lang="en-US" sz="4799" b="1" dirty="0">
                <a:solidFill>
                  <a:srgbClr val="080808"/>
                </a:solidFill>
              </a:rPr>
              <a:t>Basic C++ Coding using </a:t>
            </a:r>
            <a:r>
              <a:rPr lang="en-US" sz="4799" b="1" dirty="0" err="1">
                <a:solidFill>
                  <a:srgbClr val="080808"/>
                </a:solidFill>
              </a:rPr>
              <a:t>Cout</a:t>
            </a:r>
            <a:r>
              <a:rPr lang="en-US" sz="4799" b="1" dirty="0">
                <a:solidFill>
                  <a:srgbClr val="080808"/>
                </a:solidFill>
              </a:rPr>
              <a:t> and Escape Sequences</a:t>
            </a:r>
          </a:p>
        </p:txBody>
      </p:sp>
    </p:spTree>
    <p:extLst>
      <p:ext uri="{BB962C8B-B14F-4D97-AF65-F5344CB8AC3E}">
        <p14:creationId xmlns:p14="http://schemas.microsoft.com/office/powerpoint/2010/main" val="4070384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4399" dirty="0"/>
              <a:t>C++ Program Structure </a:t>
            </a:r>
            <a:endParaRPr lang="en-GB" dirty="0"/>
          </a:p>
        </p:txBody>
      </p:sp>
      <p:sp>
        <p:nvSpPr>
          <p:cNvPr id="3" name="Content Placeholder 2"/>
          <p:cNvSpPr>
            <a:spLocks noGrp="1"/>
          </p:cNvSpPr>
          <p:nvPr>
            <p:ph idx="1"/>
          </p:nvPr>
        </p:nvSpPr>
        <p:spPr/>
        <p:txBody>
          <a:bodyPr/>
          <a:lstStyle/>
          <a:p>
            <a:pPr marL="88728" indent="-88728" defTabSz="887287">
              <a:spcBef>
                <a:spcPts val="1165"/>
              </a:spcBef>
              <a:spcAft>
                <a:spcPts val="194"/>
              </a:spcAft>
              <a:defRPr/>
            </a:pPr>
            <a:r>
              <a:rPr lang="en-US" altLang="en-US" sz="2399" dirty="0"/>
              <a:t>A C++ program consists of three parts:</a:t>
            </a:r>
          </a:p>
          <a:p>
            <a:pPr marL="88728" indent="-88728" defTabSz="887287">
              <a:spcBef>
                <a:spcPts val="1165"/>
              </a:spcBef>
              <a:spcAft>
                <a:spcPts val="194"/>
              </a:spcAft>
              <a:buNone/>
              <a:defRPr/>
            </a:pPr>
            <a:endParaRPr lang="en-US" altLang="en-US" sz="2399" dirty="0"/>
          </a:p>
          <a:p>
            <a:pPr marL="385819" lvl="1" indent="-88728" defTabSz="887287">
              <a:spcBef>
                <a:spcPts val="1165"/>
              </a:spcBef>
              <a:spcAft>
                <a:spcPts val="194"/>
              </a:spcAft>
              <a:defRPr/>
            </a:pPr>
            <a:r>
              <a:rPr lang="en-US" altLang="en-US" sz="2399" dirty="0"/>
              <a:t> Preprocessor Directives</a:t>
            </a:r>
          </a:p>
          <a:p>
            <a:pPr marL="385819" lvl="1" indent="-88728" defTabSz="887287">
              <a:spcBef>
                <a:spcPts val="1165"/>
              </a:spcBef>
              <a:spcAft>
                <a:spcPts val="194"/>
              </a:spcAft>
              <a:defRPr/>
            </a:pPr>
            <a:r>
              <a:rPr lang="en-US" altLang="en-US" sz="2399" dirty="0"/>
              <a:t> Main() function</a:t>
            </a:r>
          </a:p>
          <a:p>
            <a:pPr marL="385819" lvl="1" indent="-88728" defTabSz="887287">
              <a:spcBef>
                <a:spcPts val="1165"/>
              </a:spcBef>
              <a:spcAft>
                <a:spcPts val="194"/>
              </a:spcAft>
              <a:defRPr/>
            </a:pPr>
            <a:r>
              <a:rPr lang="en-US" altLang="en-US" sz="2399" dirty="0"/>
              <a:t> C++ statements</a:t>
            </a:r>
          </a:p>
          <a:p>
            <a:endParaRPr lang="en-GB" dirty="0"/>
          </a:p>
        </p:txBody>
      </p:sp>
    </p:spTree>
    <p:extLst>
      <p:ext uri="{BB962C8B-B14F-4D97-AF65-F5344CB8AC3E}">
        <p14:creationId xmlns:p14="http://schemas.microsoft.com/office/powerpoint/2010/main" val="3599309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Rectangle 3">
            <a:extLst>
              <a:ext uri="{FF2B5EF4-FFF2-40B4-BE49-F238E27FC236}">
                <a16:creationId xmlns:a16="http://schemas.microsoft.com/office/drawing/2014/main" id="{B820E741-7932-4004-88E6-5BA92C45CCEA}"/>
              </a:ext>
            </a:extLst>
          </p:cNvPr>
          <p:cNvSpPr>
            <a:spLocks noGrp="1" noChangeArrowheads="1"/>
          </p:cNvSpPr>
          <p:nvPr>
            <p:ph type="subTitle" idx="4294967295"/>
          </p:nvPr>
        </p:nvSpPr>
        <p:spPr>
          <a:xfrm>
            <a:off x="609441" y="853159"/>
            <a:ext cx="9712970" cy="5318327"/>
          </a:xfrm>
        </p:spPr>
        <p:txBody>
          <a:bodyPr rtlCol="0">
            <a:normAutofit fontScale="92500" lnSpcReduction="20000"/>
          </a:bodyPr>
          <a:lstStyle/>
          <a:p>
            <a:pPr marL="457063" indent="-457063" defTabSz="887287">
              <a:spcBef>
                <a:spcPts val="1165"/>
              </a:spcBef>
              <a:spcAft>
                <a:spcPts val="194"/>
              </a:spcAft>
              <a:buFont typeface="+mj-lt"/>
              <a:buAutoNum type="arabicPeriod"/>
              <a:defRPr/>
            </a:pPr>
            <a:r>
              <a:rPr lang="en-US" altLang="en-US" dirty="0">
                <a:solidFill>
                  <a:srgbClr val="5F5F5F"/>
                </a:solidFill>
                <a:latin typeface="AvantGarde" pitchFamily="34" charset="0"/>
                <a:cs typeface="Times New Roman" panose="02020603050405020304" pitchFamily="18" charset="0"/>
              </a:rPr>
              <a:t> </a:t>
            </a:r>
            <a:r>
              <a:rPr lang="en-US" altLang="en-US" dirty="0">
                <a:solidFill>
                  <a:srgbClr val="008000"/>
                </a:solidFill>
                <a:cs typeface="Courier New" panose="02070309020205020404" pitchFamily="49" charset="0"/>
              </a:rPr>
              <a:t>// a first program in </a:t>
            </a:r>
            <a:r>
              <a:rPr lang="en-US" altLang="en-US" dirty="0" err="1">
                <a:solidFill>
                  <a:srgbClr val="008000"/>
                </a:solidFill>
                <a:cs typeface="Courier New" panose="02070309020205020404" pitchFamily="49" charset="0"/>
              </a:rPr>
              <a:t>c++</a:t>
            </a:r>
            <a:r>
              <a:rPr lang="en-US" altLang="en-US" dirty="0">
                <a:solidFill>
                  <a:srgbClr val="008000"/>
                </a:solidFill>
                <a:cs typeface="Courier New" panose="02070309020205020404" pitchFamily="49" charset="0"/>
              </a:rPr>
              <a:t>.</a:t>
            </a:r>
            <a:endParaRPr lang="en-US" altLang="en-US" dirty="0">
              <a:solidFill>
                <a:srgbClr val="000000"/>
              </a:solidFill>
              <a:latin typeface="Courier" pitchFamily="49" charset="0"/>
              <a:cs typeface="Times New Roman" panose="02020603050405020304" pitchFamily="18" charset="0"/>
            </a:endParaRPr>
          </a:p>
          <a:p>
            <a:pPr marL="457063" indent="-457063" defTabSz="887287">
              <a:spcBef>
                <a:spcPts val="1165"/>
              </a:spcBef>
              <a:spcAft>
                <a:spcPts val="194"/>
              </a:spcAft>
              <a:buFont typeface="+mj-lt"/>
              <a:buAutoNum type="arabicPeriod"/>
              <a:defRPr/>
            </a:pPr>
            <a:r>
              <a:rPr lang="en-US" altLang="en-US" dirty="0">
                <a:solidFill>
                  <a:srgbClr val="5F5F5F"/>
                </a:solidFill>
                <a:latin typeface="AvantGarde" pitchFamily="34" charset="0"/>
                <a:cs typeface="Times New Roman" panose="02020603050405020304" pitchFamily="18" charset="0"/>
              </a:rPr>
              <a:t>      </a:t>
            </a:r>
            <a:r>
              <a:rPr lang="en-US" altLang="en-US" dirty="0">
                <a:solidFill>
                  <a:srgbClr val="0000FF"/>
                </a:solidFill>
                <a:cs typeface="Courier New" panose="02070309020205020404" pitchFamily="49" charset="0"/>
              </a:rPr>
              <a:t>#include</a:t>
            </a:r>
            <a:r>
              <a:rPr lang="en-US" altLang="en-US" dirty="0">
                <a:solidFill>
                  <a:srgbClr val="000000"/>
                </a:solidFill>
                <a:cs typeface="Courier New" panose="02070309020205020404" pitchFamily="49" charset="0"/>
              </a:rPr>
              <a:t> &lt;iostream&gt;</a:t>
            </a:r>
            <a:endParaRPr lang="en-US" altLang="en-US" dirty="0">
              <a:solidFill>
                <a:srgbClr val="000000"/>
              </a:solidFill>
              <a:latin typeface="Courier" pitchFamily="49" charset="0"/>
              <a:cs typeface="Times New Roman" panose="02020603050405020304" pitchFamily="18" charset="0"/>
            </a:endParaRPr>
          </a:p>
          <a:p>
            <a:pPr marL="457063" indent="-457063" defTabSz="887287">
              <a:spcBef>
                <a:spcPts val="1165"/>
              </a:spcBef>
              <a:spcAft>
                <a:spcPts val="194"/>
              </a:spcAft>
              <a:buFont typeface="+mj-lt"/>
              <a:buAutoNum type="arabicPeriod"/>
              <a:defRPr/>
            </a:pPr>
            <a:r>
              <a:rPr lang="en-US" altLang="en-US" dirty="0">
                <a:solidFill>
                  <a:srgbClr val="5F5F5F"/>
                </a:solidFill>
                <a:latin typeface="AvantGarde" pitchFamily="34" charset="0"/>
                <a:cs typeface="Times New Roman" panose="02020603050405020304" pitchFamily="18" charset="0"/>
              </a:rPr>
              <a:t>      using namespace std;</a:t>
            </a:r>
            <a:endParaRPr lang="en-US" altLang="en-US" dirty="0">
              <a:solidFill>
                <a:srgbClr val="000000"/>
              </a:solidFill>
              <a:latin typeface="Courier" pitchFamily="49" charset="0"/>
              <a:cs typeface="Times New Roman" panose="02020603050405020304" pitchFamily="18" charset="0"/>
            </a:endParaRPr>
          </a:p>
          <a:p>
            <a:pPr marL="457063" indent="-457063" defTabSz="887287">
              <a:spcBef>
                <a:spcPts val="1165"/>
              </a:spcBef>
              <a:spcAft>
                <a:spcPts val="194"/>
              </a:spcAft>
              <a:buFont typeface="+mj-lt"/>
              <a:buAutoNum type="arabicPeriod"/>
              <a:defRPr/>
            </a:pPr>
            <a:r>
              <a:rPr lang="en-US" altLang="en-US" dirty="0">
                <a:solidFill>
                  <a:srgbClr val="5F5F5F"/>
                </a:solidFill>
                <a:latin typeface="AvantGarde" pitchFamily="34" charset="0"/>
                <a:cs typeface="Times New Roman" panose="02020603050405020304" pitchFamily="18" charset="0"/>
              </a:rPr>
              <a:t>      </a:t>
            </a:r>
          </a:p>
          <a:p>
            <a:pPr marL="457063" indent="-457063" defTabSz="887287">
              <a:spcBef>
                <a:spcPts val="1165"/>
              </a:spcBef>
              <a:spcAft>
                <a:spcPts val="194"/>
              </a:spcAft>
              <a:buFont typeface="+mj-lt"/>
              <a:buAutoNum type="arabicPeriod"/>
              <a:defRPr/>
            </a:pPr>
            <a:r>
              <a:rPr lang="en-US" altLang="en-US" dirty="0">
                <a:solidFill>
                  <a:srgbClr val="008000"/>
                </a:solidFill>
                <a:cs typeface="Courier New" panose="02070309020205020404" pitchFamily="49" charset="0"/>
              </a:rPr>
              <a:t>// function main begins program execution</a:t>
            </a:r>
            <a:endParaRPr lang="en-US" altLang="en-US" dirty="0">
              <a:solidFill>
                <a:srgbClr val="000000"/>
              </a:solidFill>
              <a:latin typeface="Courier" pitchFamily="49" charset="0"/>
              <a:cs typeface="Times New Roman" panose="02020603050405020304" pitchFamily="18" charset="0"/>
            </a:endParaRPr>
          </a:p>
          <a:p>
            <a:pPr marL="457063" indent="-457063" defTabSz="887287">
              <a:spcBef>
                <a:spcPts val="1165"/>
              </a:spcBef>
              <a:spcAft>
                <a:spcPts val="194"/>
              </a:spcAft>
              <a:buFont typeface="+mj-lt"/>
              <a:buAutoNum type="arabicPeriod"/>
              <a:defRPr/>
            </a:pPr>
            <a:r>
              <a:rPr lang="en-US" altLang="en-US" dirty="0">
                <a:solidFill>
                  <a:srgbClr val="5F5F5F"/>
                </a:solidFill>
                <a:latin typeface="AvantGarde" pitchFamily="34" charset="0"/>
                <a:cs typeface="Times New Roman" panose="02020603050405020304" pitchFamily="18" charset="0"/>
              </a:rPr>
              <a:t>      </a:t>
            </a:r>
            <a:r>
              <a:rPr lang="en-US" altLang="en-US" dirty="0" err="1">
                <a:solidFill>
                  <a:srgbClr val="0000FF"/>
                </a:solidFill>
                <a:cs typeface="Courier New" panose="02070309020205020404" pitchFamily="49" charset="0"/>
              </a:rPr>
              <a:t>int</a:t>
            </a:r>
            <a:r>
              <a:rPr lang="en-US" altLang="en-US" dirty="0">
                <a:solidFill>
                  <a:srgbClr val="000000"/>
                </a:solidFill>
                <a:cs typeface="Courier New" panose="02070309020205020404" pitchFamily="49" charset="0"/>
              </a:rPr>
              <a:t> main()</a:t>
            </a:r>
            <a:endParaRPr lang="en-US" altLang="en-US" dirty="0">
              <a:solidFill>
                <a:srgbClr val="000000"/>
              </a:solidFill>
              <a:latin typeface="Courier" pitchFamily="49" charset="0"/>
              <a:cs typeface="Times New Roman" panose="02020603050405020304" pitchFamily="18" charset="0"/>
            </a:endParaRPr>
          </a:p>
          <a:p>
            <a:pPr marL="457063" indent="-457063" defTabSz="887287">
              <a:spcBef>
                <a:spcPts val="1165"/>
              </a:spcBef>
              <a:spcAft>
                <a:spcPts val="194"/>
              </a:spcAft>
              <a:buFont typeface="+mj-lt"/>
              <a:buAutoNum type="arabicPeriod"/>
              <a:defRPr/>
            </a:pPr>
            <a:r>
              <a:rPr lang="en-US" altLang="en-US" dirty="0">
                <a:solidFill>
                  <a:srgbClr val="5F5F5F"/>
                </a:solidFill>
                <a:latin typeface="AvantGarde" pitchFamily="34" charset="0"/>
                <a:cs typeface="Times New Roman" panose="02020603050405020304" pitchFamily="18" charset="0"/>
              </a:rPr>
              <a:t>      </a:t>
            </a:r>
            <a:r>
              <a:rPr lang="en-US" altLang="en-US" dirty="0">
                <a:solidFill>
                  <a:srgbClr val="000000"/>
                </a:solidFill>
                <a:cs typeface="Courier New" panose="02070309020205020404" pitchFamily="49" charset="0"/>
              </a:rPr>
              <a:t>{</a:t>
            </a:r>
            <a:endParaRPr lang="en-US" altLang="en-US" dirty="0">
              <a:solidFill>
                <a:srgbClr val="000000"/>
              </a:solidFill>
              <a:latin typeface="Courier" pitchFamily="49" charset="0"/>
              <a:cs typeface="Times New Roman" panose="02020603050405020304" pitchFamily="18" charset="0"/>
            </a:endParaRPr>
          </a:p>
          <a:p>
            <a:pPr marL="457063" indent="-457063" defTabSz="887287">
              <a:spcBef>
                <a:spcPts val="1165"/>
              </a:spcBef>
              <a:spcAft>
                <a:spcPts val="194"/>
              </a:spcAft>
              <a:buFont typeface="+mj-lt"/>
              <a:buAutoNum type="arabicPeriod"/>
              <a:defRPr/>
            </a:pPr>
            <a:r>
              <a:rPr lang="en-US" altLang="en-US" dirty="0">
                <a:solidFill>
                  <a:srgbClr val="5F5F5F"/>
                </a:solidFill>
                <a:latin typeface="AvantGarde" pitchFamily="34" charset="0"/>
                <a:cs typeface="Times New Roman" panose="02020603050405020304" pitchFamily="18" charset="0"/>
              </a:rPr>
              <a:t>     </a:t>
            </a:r>
            <a:r>
              <a:rPr lang="en-US" altLang="en-US" dirty="0">
                <a:solidFill>
                  <a:srgbClr val="000000"/>
                </a:solidFill>
                <a:cs typeface="Courier New" panose="02070309020205020404" pitchFamily="49" charset="0"/>
              </a:rPr>
              <a:t>          </a:t>
            </a:r>
            <a:r>
              <a:rPr lang="en-US" altLang="en-US" dirty="0" err="1">
                <a:solidFill>
                  <a:srgbClr val="000000"/>
                </a:solidFill>
                <a:cs typeface="Courier New" panose="02070309020205020404" pitchFamily="49" charset="0"/>
              </a:rPr>
              <a:t>cout</a:t>
            </a:r>
            <a:r>
              <a:rPr lang="en-US" altLang="en-US" dirty="0">
                <a:solidFill>
                  <a:srgbClr val="000000"/>
                </a:solidFill>
                <a:cs typeface="Courier New" panose="02070309020205020404" pitchFamily="49" charset="0"/>
              </a:rPr>
              <a:t> &lt;&lt; </a:t>
            </a:r>
            <a:r>
              <a:rPr lang="en-US" altLang="en-US" dirty="0">
                <a:solidFill>
                  <a:srgbClr val="0099FF"/>
                </a:solidFill>
                <a:cs typeface="Courier New" panose="02070309020205020404" pitchFamily="49" charset="0"/>
              </a:rPr>
              <a:t>"welcome to </a:t>
            </a:r>
            <a:r>
              <a:rPr lang="en-US" altLang="en-US" dirty="0" err="1">
                <a:solidFill>
                  <a:srgbClr val="0099FF"/>
                </a:solidFill>
                <a:cs typeface="Courier New" panose="02070309020205020404" pitchFamily="49" charset="0"/>
              </a:rPr>
              <a:t>c++</a:t>
            </a:r>
            <a:r>
              <a:rPr lang="en-US" altLang="en-US" dirty="0">
                <a:solidFill>
                  <a:srgbClr val="0099FF"/>
                </a:solidFill>
                <a:cs typeface="Courier New" panose="02070309020205020404" pitchFamily="49" charset="0"/>
              </a:rPr>
              <a:t>!\n"</a:t>
            </a:r>
            <a:r>
              <a:rPr lang="en-US" altLang="en-US" dirty="0">
                <a:solidFill>
                  <a:srgbClr val="000000"/>
                </a:solidFill>
                <a:cs typeface="Courier New" panose="02070309020205020404" pitchFamily="49" charset="0"/>
              </a:rPr>
              <a:t>;</a:t>
            </a:r>
            <a:endParaRPr lang="en-US" altLang="en-US" dirty="0">
              <a:solidFill>
                <a:srgbClr val="000000"/>
              </a:solidFill>
              <a:latin typeface="Courier" pitchFamily="49" charset="0"/>
              <a:cs typeface="Times New Roman" panose="02020603050405020304" pitchFamily="18" charset="0"/>
            </a:endParaRPr>
          </a:p>
          <a:p>
            <a:pPr marL="457063" indent="-457063" defTabSz="887287">
              <a:spcBef>
                <a:spcPts val="1165"/>
              </a:spcBef>
              <a:spcAft>
                <a:spcPts val="194"/>
              </a:spcAft>
              <a:buFont typeface="+mj-lt"/>
              <a:buAutoNum type="arabicPeriod"/>
              <a:defRPr/>
            </a:pPr>
            <a:r>
              <a:rPr lang="en-US" altLang="en-US" dirty="0">
                <a:solidFill>
                  <a:srgbClr val="5F5F5F"/>
                </a:solidFill>
                <a:latin typeface="AvantGarde" pitchFamily="34" charset="0"/>
                <a:cs typeface="Times New Roman" panose="02020603050405020304" pitchFamily="18" charset="0"/>
              </a:rPr>
              <a:t>    </a:t>
            </a:r>
            <a:endParaRPr lang="en-US" altLang="en-US" dirty="0">
              <a:solidFill>
                <a:srgbClr val="000000"/>
              </a:solidFill>
              <a:latin typeface="Courier" pitchFamily="49" charset="0"/>
              <a:cs typeface="Times New Roman" panose="02020603050405020304" pitchFamily="18" charset="0"/>
            </a:endParaRPr>
          </a:p>
          <a:p>
            <a:pPr marL="457063" indent="-457063" defTabSz="887287">
              <a:spcBef>
                <a:spcPts val="1165"/>
              </a:spcBef>
              <a:spcAft>
                <a:spcPts val="194"/>
              </a:spcAft>
              <a:buFont typeface="+mj-lt"/>
              <a:buAutoNum type="arabicPeriod"/>
              <a:defRPr/>
            </a:pPr>
            <a:r>
              <a:rPr lang="en-US" altLang="en-US" dirty="0">
                <a:solidFill>
                  <a:srgbClr val="5F5F5F"/>
                </a:solidFill>
                <a:latin typeface="AvantGarde" pitchFamily="34" charset="0"/>
                <a:cs typeface="Times New Roman" panose="02020603050405020304" pitchFamily="18" charset="0"/>
              </a:rPr>
              <a:t>    </a:t>
            </a:r>
            <a:r>
              <a:rPr lang="en-US" altLang="en-US" dirty="0">
                <a:solidFill>
                  <a:srgbClr val="000000"/>
                </a:solidFill>
                <a:cs typeface="Courier New" panose="02070309020205020404" pitchFamily="49" charset="0"/>
              </a:rPr>
              <a:t>   </a:t>
            </a:r>
            <a:r>
              <a:rPr lang="en-US" altLang="en-US" dirty="0">
                <a:solidFill>
                  <a:srgbClr val="0000FF"/>
                </a:solidFill>
                <a:cs typeface="Courier New" panose="02070309020205020404" pitchFamily="49" charset="0"/>
              </a:rPr>
              <a:t>return</a:t>
            </a:r>
            <a:r>
              <a:rPr lang="en-US" altLang="en-US" dirty="0">
                <a:solidFill>
                  <a:srgbClr val="000000"/>
                </a:solidFill>
                <a:cs typeface="Courier New" panose="02070309020205020404" pitchFamily="49" charset="0"/>
              </a:rPr>
              <a:t> </a:t>
            </a:r>
            <a:r>
              <a:rPr lang="en-US" altLang="en-US" dirty="0">
                <a:solidFill>
                  <a:srgbClr val="0099FF"/>
                </a:solidFill>
                <a:cs typeface="Courier New" panose="02070309020205020404" pitchFamily="49" charset="0"/>
              </a:rPr>
              <a:t>0</a:t>
            </a:r>
            <a:r>
              <a:rPr lang="en-US" altLang="en-US" dirty="0">
                <a:solidFill>
                  <a:srgbClr val="000000"/>
                </a:solidFill>
                <a:cs typeface="Courier New" panose="02070309020205020404" pitchFamily="49" charset="0"/>
              </a:rPr>
              <a:t>;   </a:t>
            </a:r>
            <a:r>
              <a:rPr lang="en-US" altLang="en-US" dirty="0">
                <a:solidFill>
                  <a:srgbClr val="008000"/>
                </a:solidFill>
                <a:cs typeface="Courier New" panose="02070309020205020404" pitchFamily="49" charset="0"/>
              </a:rPr>
              <a:t>// indicate that program ended successfully</a:t>
            </a:r>
            <a:endParaRPr lang="en-US" altLang="en-US" dirty="0">
              <a:solidFill>
                <a:srgbClr val="000000"/>
              </a:solidFill>
              <a:latin typeface="Courier" pitchFamily="49" charset="0"/>
              <a:cs typeface="Times New Roman" panose="02020603050405020304" pitchFamily="18" charset="0"/>
            </a:endParaRPr>
          </a:p>
          <a:p>
            <a:pPr marL="457063" indent="-457063" defTabSz="887287">
              <a:spcBef>
                <a:spcPts val="1165"/>
              </a:spcBef>
              <a:spcAft>
                <a:spcPts val="194"/>
              </a:spcAft>
              <a:buFont typeface="+mj-lt"/>
              <a:buAutoNum type="arabicPeriod"/>
              <a:defRPr/>
            </a:pPr>
            <a:r>
              <a:rPr lang="en-US" altLang="en-US" dirty="0">
                <a:solidFill>
                  <a:srgbClr val="5F5F5F"/>
                </a:solidFill>
                <a:latin typeface="AvantGarde" pitchFamily="34" charset="0"/>
                <a:cs typeface="Times New Roman" panose="02020603050405020304" pitchFamily="18" charset="0"/>
              </a:rPr>
              <a:t>    </a:t>
            </a:r>
            <a:endParaRPr lang="en-US" altLang="en-US" dirty="0">
              <a:solidFill>
                <a:srgbClr val="000000"/>
              </a:solidFill>
              <a:latin typeface="Courier" pitchFamily="49" charset="0"/>
              <a:cs typeface="Times New Roman" panose="02020603050405020304" pitchFamily="18" charset="0"/>
            </a:endParaRPr>
          </a:p>
          <a:p>
            <a:pPr marL="457063" indent="-457063" defTabSz="887287">
              <a:spcBef>
                <a:spcPts val="1165"/>
              </a:spcBef>
              <a:spcAft>
                <a:spcPts val="194"/>
              </a:spcAft>
              <a:buFont typeface="+mj-lt"/>
              <a:buAutoNum type="arabicPeriod"/>
              <a:defRPr/>
            </a:pPr>
            <a:r>
              <a:rPr lang="en-US" altLang="en-US" dirty="0">
                <a:solidFill>
                  <a:srgbClr val="000000"/>
                </a:solidFill>
                <a:cs typeface="Courier New" panose="02070309020205020404" pitchFamily="49" charset="0"/>
              </a:rPr>
              <a:t>        } </a:t>
            </a:r>
            <a:r>
              <a:rPr lang="en-US" altLang="en-US" dirty="0">
                <a:solidFill>
                  <a:srgbClr val="008000"/>
                </a:solidFill>
                <a:cs typeface="Courier New" panose="02070309020205020404" pitchFamily="49" charset="0"/>
              </a:rPr>
              <a:t>// end function main</a:t>
            </a:r>
            <a:endParaRPr lang="en-US" altLang="en-US" dirty="0">
              <a:solidFill>
                <a:srgbClr val="000000"/>
              </a:solidFill>
              <a:latin typeface="Courier" pitchFamily="49" charset="0"/>
              <a:cs typeface="Times New Roman" panose="02020603050405020304" pitchFamily="18" charset="0"/>
            </a:endParaRPr>
          </a:p>
          <a:p>
            <a:pPr defTabSz="887287">
              <a:spcBef>
                <a:spcPts val="1165"/>
              </a:spcBef>
              <a:spcAft>
                <a:spcPts val="194"/>
              </a:spcAft>
              <a:defRPr/>
            </a:pPr>
            <a:endParaRPr lang="en-US" altLang="en-US" dirty="0"/>
          </a:p>
        </p:txBody>
      </p:sp>
      <p:sp>
        <p:nvSpPr>
          <p:cNvPr id="62467" name="Rectangle 4">
            <a:extLst>
              <a:ext uri="{FF2B5EF4-FFF2-40B4-BE49-F238E27FC236}">
                <a16:creationId xmlns:a16="http://schemas.microsoft.com/office/drawing/2014/main" id="{58F06227-E987-47AB-8E07-10D586ECD27A}"/>
              </a:ext>
            </a:extLst>
          </p:cNvPr>
          <p:cNvSpPr>
            <a:spLocks noChangeArrowheads="1"/>
          </p:cNvSpPr>
          <p:nvPr/>
        </p:nvSpPr>
        <p:spPr bwMode="auto">
          <a:xfrm>
            <a:off x="2666305" y="6171486"/>
            <a:ext cx="7008574" cy="533261"/>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82832" bIns="182832"/>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pPr>
            <a:r>
              <a:rPr lang="en-US" altLang="en-US" sz="1200" b="1">
                <a:latin typeface="Courier New" panose="02070309020205020404" pitchFamily="49" charset="0"/>
              </a:rPr>
              <a:t>Welcome to C++! </a:t>
            </a:r>
          </a:p>
        </p:txBody>
      </p:sp>
      <p:sp>
        <p:nvSpPr>
          <p:cNvPr id="4" name="Line 6">
            <a:extLst>
              <a:ext uri="{FF2B5EF4-FFF2-40B4-BE49-F238E27FC236}">
                <a16:creationId xmlns:a16="http://schemas.microsoft.com/office/drawing/2014/main" id="{63624E51-D402-4D13-8DC7-DBEBD3FCA37A}"/>
              </a:ext>
            </a:extLst>
          </p:cNvPr>
          <p:cNvSpPr>
            <a:spLocks noChangeShapeType="1"/>
          </p:cNvSpPr>
          <p:nvPr/>
        </p:nvSpPr>
        <p:spPr bwMode="auto">
          <a:xfrm flipH="1">
            <a:off x="3691562" y="1053131"/>
            <a:ext cx="922097" cy="331702"/>
          </a:xfrm>
          <a:prstGeom prst="line">
            <a:avLst/>
          </a:prstGeom>
          <a:noFill/>
          <a:ln w="28575">
            <a:solidFill>
              <a:srgbClr val="FF3300"/>
            </a:solidFill>
            <a:round/>
            <a:headEnd/>
            <a:tailEnd type="triangle" w="med" len="med"/>
          </a:ln>
        </p:spPr>
        <p:txBody>
          <a:bodyPr/>
          <a:lstStyle/>
          <a:p>
            <a:pPr defTabSz="806625">
              <a:defRPr/>
            </a:pPr>
            <a:endParaRPr lang="en-US" sz="1746">
              <a:solidFill>
                <a:srgbClr val="000000"/>
              </a:solidFill>
              <a:latin typeface="Arial" panose="020B0604020202020204"/>
            </a:endParaRPr>
          </a:p>
        </p:txBody>
      </p:sp>
      <p:sp>
        <p:nvSpPr>
          <p:cNvPr id="5" name="Text Box 7">
            <a:extLst>
              <a:ext uri="{FF2B5EF4-FFF2-40B4-BE49-F238E27FC236}">
                <a16:creationId xmlns:a16="http://schemas.microsoft.com/office/drawing/2014/main" id="{08AF0C5A-B76D-4442-89F0-CFA4C8354981}"/>
              </a:ext>
            </a:extLst>
          </p:cNvPr>
          <p:cNvSpPr txBox="1">
            <a:spLocks noChangeArrowheads="1"/>
          </p:cNvSpPr>
          <p:nvPr/>
        </p:nvSpPr>
        <p:spPr bwMode="auto">
          <a:xfrm>
            <a:off x="4613660" y="525069"/>
            <a:ext cx="5183425" cy="571351"/>
          </a:xfrm>
          <a:prstGeom prst="rect">
            <a:avLst/>
          </a:prstGeom>
          <a:noFill/>
          <a:ln w="9525">
            <a:solidFill>
              <a:srgbClr val="FF3300"/>
            </a:solidFill>
            <a:miter lim="800000"/>
            <a:headEnd/>
            <a:tailEnd/>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defTabSz="806625">
              <a:spcBef>
                <a:spcPct val="50000"/>
              </a:spcBef>
              <a:defRPr/>
            </a:pPr>
            <a:r>
              <a:rPr lang="en-US" altLang="en-US" sz="1553" dirty="0">
                <a:solidFill>
                  <a:srgbClr val="000000"/>
                </a:solidFill>
              </a:rPr>
              <a:t>Preprocessor directive that tells the processor to include I/O library in C++</a:t>
            </a:r>
          </a:p>
        </p:txBody>
      </p:sp>
      <p:sp>
        <p:nvSpPr>
          <p:cNvPr id="6" name="Text Box 7">
            <a:extLst>
              <a:ext uri="{FF2B5EF4-FFF2-40B4-BE49-F238E27FC236}">
                <a16:creationId xmlns:a16="http://schemas.microsoft.com/office/drawing/2014/main" id="{1802C4F1-74B9-404C-B3BD-A5151B35C2BC}"/>
              </a:ext>
            </a:extLst>
          </p:cNvPr>
          <p:cNvSpPr txBox="1">
            <a:spLocks noChangeArrowheads="1"/>
          </p:cNvSpPr>
          <p:nvPr/>
        </p:nvSpPr>
        <p:spPr bwMode="auto">
          <a:xfrm>
            <a:off x="4667622" y="1252873"/>
            <a:ext cx="4723170" cy="861788"/>
          </a:xfrm>
          <a:prstGeom prst="rect">
            <a:avLst/>
          </a:prstGeom>
          <a:noFill/>
          <a:ln w="9525">
            <a:solidFill>
              <a:srgbClr val="FF3300"/>
            </a:solidFill>
            <a:miter lim="800000"/>
            <a:headEnd/>
            <a:tailEnd/>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defRPr/>
            </a:pPr>
            <a:r>
              <a:rPr lang="en-US" sz="1600" dirty="0"/>
              <a:t>All the elements of the standard C++ library are declared within what is called a namespace, the</a:t>
            </a:r>
          </a:p>
          <a:p>
            <a:pPr>
              <a:defRPr/>
            </a:pPr>
            <a:r>
              <a:rPr lang="en-US" sz="1600" dirty="0"/>
              <a:t>namespace with the name </a:t>
            </a:r>
            <a:r>
              <a:rPr lang="en-US" sz="1600" i="1" dirty="0"/>
              <a:t>std</a:t>
            </a:r>
            <a:r>
              <a:rPr lang="en-US" sz="1600" dirty="0"/>
              <a:t>.</a:t>
            </a:r>
            <a:endParaRPr lang="en-US" altLang="en-US" sz="1553" dirty="0">
              <a:solidFill>
                <a:srgbClr val="000000"/>
              </a:solidFill>
            </a:endParaRPr>
          </a:p>
        </p:txBody>
      </p:sp>
      <p:sp>
        <p:nvSpPr>
          <p:cNvPr id="7" name="Line 6">
            <a:extLst>
              <a:ext uri="{FF2B5EF4-FFF2-40B4-BE49-F238E27FC236}">
                <a16:creationId xmlns:a16="http://schemas.microsoft.com/office/drawing/2014/main" id="{FE23E9BC-972C-451F-AE08-73E90E284FF5}"/>
              </a:ext>
            </a:extLst>
          </p:cNvPr>
          <p:cNvSpPr>
            <a:spLocks noChangeShapeType="1"/>
          </p:cNvSpPr>
          <p:nvPr/>
        </p:nvSpPr>
        <p:spPr bwMode="auto">
          <a:xfrm flipH="1">
            <a:off x="3726478" y="1559414"/>
            <a:ext cx="922097" cy="249172"/>
          </a:xfrm>
          <a:prstGeom prst="line">
            <a:avLst/>
          </a:prstGeom>
          <a:noFill/>
          <a:ln w="28575">
            <a:solidFill>
              <a:srgbClr val="FF3300"/>
            </a:solidFill>
            <a:round/>
            <a:headEnd/>
            <a:tailEnd type="triangle" w="med" len="med"/>
          </a:ln>
        </p:spPr>
        <p:txBody>
          <a:bodyPr/>
          <a:lstStyle/>
          <a:p>
            <a:pPr defTabSz="806625">
              <a:defRPr/>
            </a:pPr>
            <a:endParaRPr lang="en-US" sz="1746">
              <a:solidFill>
                <a:srgbClr val="000000"/>
              </a:solidFill>
              <a:latin typeface="Arial" panose="020B0604020202020204"/>
            </a:endParaRPr>
          </a:p>
        </p:txBody>
      </p:sp>
      <p:sp>
        <p:nvSpPr>
          <p:cNvPr id="8" name="Line 11">
            <a:extLst>
              <a:ext uri="{FF2B5EF4-FFF2-40B4-BE49-F238E27FC236}">
                <a16:creationId xmlns:a16="http://schemas.microsoft.com/office/drawing/2014/main" id="{B36522CD-259A-497C-BBAF-3478C55437B4}"/>
              </a:ext>
            </a:extLst>
          </p:cNvPr>
          <p:cNvSpPr>
            <a:spLocks noChangeShapeType="1"/>
          </p:cNvSpPr>
          <p:nvPr/>
        </p:nvSpPr>
        <p:spPr bwMode="auto">
          <a:xfrm flipH="1">
            <a:off x="2804379" y="3248072"/>
            <a:ext cx="922099" cy="28528"/>
          </a:xfrm>
          <a:prstGeom prst="line">
            <a:avLst/>
          </a:prstGeom>
          <a:noFill/>
          <a:ln w="28575">
            <a:solidFill>
              <a:srgbClr val="FF3300"/>
            </a:solidFill>
            <a:round/>
            <a:headEnd/>
            <a:tailEnd type="triangle" w="med" len="med"/>
          </a:ln>
        </p:spPr>
        <p:txBody>
          <a:bodyPr/>
          <a:lstStyle/>
          <a:p>
            <a:pPr defTabSz="806625">
              <a:defRPr/>
            </a:pPr>
            <a:endParaRPr lang="en-US" sz="1746">
              <a:solidFill>
                <a:srgbClr val="000000"/>
              </a:solidFill>
              <a:latin typeface="Arial" panose="020B0604020202020204"/>
            </a:endParaRPr>
          </a:p>
        </p:txBody>
      </p:sp>
      <p:sp>
        <p:nvSpPr>
          <p:cNvPr id="9" name="Text Box 12">
            <a:extLst>
              <a:ext uri="{FF2B5EF4-FFF2-40B4-BE49-F238E27FC236}">
                <a16:creationId xmlns:a16="http://schemas.microsoft.com/office/drawing/2014/main" id="{D41DBD20-EA36-4602-909B-3AABEC0E4371}"/>
              </a:ext>
            </a:extLst>
          </p:cNvPr>
          <p:cNvSpPr txBox="1">
            <a:spLocks noChangeArrowheads="1"/>
          </p:cNvSpPr>
          <p:nvPr/>
        </p:nvSpPr>
        <p:spPr bwMode="auto">
          <a:xfrm>
            <a:off x="3726479" y="3073492"/>
            <a:ext cx="1774363" cy="331702"/>
          </a:xfrm>
          <a:prstGeom prst="rect">
            <a:avLst/>
          </a:prstGeom>
          <a:noFill/>
          <a:ln w="9525">
            <a:solidFill>
              <a:srgbClr val="FF3300"/>
            </a:solidFill>
            <a:miter lim="800000"/>
            <a:headEnd/>
            <a:tailEnd/>
          </a:ln>
        </p:spPr>
        <p:txBody>
          <a:bodyPr>
            <a:spAutoFit/>
          </a:bodyPr>
          <a:lstStyle/>
          <a:p>
            <a:pPr defTabSz="806625">
              <a:spcBef>
                <a:spcPct val="50000"/>
              </a:spcBef>
              <a:defRPr/>
            </a:pPr>
            <a:r>
              <a:rPr lang="en-US" sz="1553" dirty="0">
                <a:solidFill>
                  <a:srgbClr val="000000"/>
                </a:solidFill>
                <a:latin typeface="Arial" panose="020B0604020202020204"/>
              </a:rPr>
              <a:t>Main</a:t>
            </a:r>
            <a:r>
              <a:rPr lang="en-US" sz="1553" dirty="0">
                <a:solidFill>
                  <a:srgbClr val="000000"/>
                </a:solidFill>
              </a:rPr>
              <a:t> function</a:t>
            </a:r>
          </a:p>
        </p:txBody>
      </p:sp>
      <p:sp>
        <p:nvSpPr>
          <p:cNvPr id="2" name="Right Brace 1">
            <a:extLst>
              <a:ext uri="{FF2B5EF4-FFF2-40B4-BE49-F238E27FC236}">
                <a16:creationId xmlns:a16="http://schemas.microsoft.com/office/drawing/2014/main" id="{C2B06E8A-4B6A-4B3B-BB02-4D0231C3E4DD}"/>
              </a:ext>
            </a:extLst>
          </p:cNvPr>
          <p:cNvSpPr/>
          <p:nvPr/>
        </p:nvSpPr>
        <p:spPr>
          <a:xfrm>
            <a:off x="7160934" y="3686902"/>
            <a:ext cx="990342" cy="2209225"/>
          </a:xfrm>
          <a:prstGeom prst="rightBrace">
            <a:avLst/>
          </a:prstGeom>
          <a:ln w="28575">
            <a:solidFill>
              <a:srgbClr val="FF0000"/>
            </a:solidFill>
          </a:ln>
        </p:spPr>
        <p:style>
          <a:lnRef idx="1">
            <a:schemeClr val="accent2"/>
          </a:lnRef>
          <a:fillRef idx="0">
            <a:schemeClr val="accent2"/>
          </a:fillRef>
          <a:effectRef idx="0">
            <a:schemeClr val="accent2"/>
          </a:effectRef>
          <a:fontRef idx="minor">
            <a:schemeClr val="tx1"/>
          </a:fontRef>
        </p:style>
        <p:txBody>
          <a:bodyPr anchor="ctr"/>
          <a:lstStyle/>
          <a:p>
            <a:pPr algn="ctr">
              <a:defRPr/>
            </a:pPr>
            <a:endParaRPr lang="en-US" sz="2399" dirty="0"/>
          </a:p>
        </p:txBody>
      </p:sp>
      <p:sp>
        <p:nvSpPr>
          <p:cNvPr id="11" name="Text Box 12">
            <a:extLst>
              <a:ext uri="{FF2B5EF4-FFF2-40B4-BE49-F238E27FC236}">
                <a16:creationId xmlns:a16="http://schemas.microsoft.com/office/drawing/2014/main" id="{A77AC2C7-9435-4A77-9997-849D32F51B13}"/>
              </a:ext>
            </a:extLst>
          </p:cNvPr>
          <p:cNvSpPr txBox="1">
            <a:spLocks noChangeArrowheads="1"/>
          </p:cNvSpPr>
          <p:nvPr/>
        </p:nvSpPr>
        <p:spPr bwMode="auto">
          <a:xfrm>
            <a:off x="8210950" y="4378717"/>
            <a:ext cx="1774363" cy="331702"/>
          </a:xfrm>
          <a:prstGeom prst="rect">
            <a:avLst/>
          </a:prstGeom>
          <a:noFill/>
          <a:ln w="9525">
            <a:solidFill>
              <a:srgbClr val="FF3300"/>
            </a:solidFill>
            <a:miter lim="800000"/>
            <a:headEnd/>
            <a:tailEnd/>
          </a:ln>
        </p:spPr>
        <p:txBody>
          <a:bodyPr>
            <a:spAutoFit/>
          </a:bodyPr>
          <a:lstStyle/>
          <a:p>
            <a:pPr defTabSz="806625">
              <a:spcBef>
                <a:spcPct val="50000"/>
              </a:spcBef>
              <a:defRPr/>
            </a:pPr>
            <a:r>
              <a:rPr lang="en-US" sz="1553" dirty="0">
                <a:solidFill>
                  <a:srgbClr val="000000"/>
                </a:solidFill>
                <a:latin typeface="Arial" panose="020B0604020202020204"/>
              </a:rPr>
              <a:t>C++ Statements</a:t>
            </a:r>
            <a:endParaRPr lang="en-US" sz="1553" dirty="0">
              <a:solidFill>
                <a:srgbClr val="00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1EA2-0526-42F3-8E7E-A5032F6A4B52}"/>
              </a:ext>
            </a:extLst>
          </p:cNvPr>
          <p:cNvSpPr>
            <a:spLocks noGrp="1"/>
          </p:cNvSpPr>
          <p:nvPr>
            <p:ph type="title"/>
          </p:nvPr>
        </p:nvSpPr>
        <p:spPr/>
        <p:txBody>
          <a:bodyPr/>
          <a:lstStyle/>
          <a:p>
            <a:r>
              <a:rPr lang="en-US" b="1" dirty="0"/>
              <a:t>Structure of a program</a:t>
            </a:r>
          </a:p>
        </p:txBody>
      </p:sp>
      <p:sp>
        <p:nvSpPr>
          <p:cNvPr id="3" name="Content Placeholder 2">
            <a:extLst>
              <a:ext uri="{FF2B5EF4-FFF2-40B4-BE49-F238E27FC236}">
                <a16:creationId xmlns:a16="http://schemas.microsoft.com/office/drawing/2014/main" id="{1201DC7A-B551-44AB-9FA6-DA2F7D57EA8D}"/>
              </a:ext>
            </a:extLst>
          </p:cNvPr>
          <p:cNvSpPr>
            <a:spLocks noGrp="1"/>
          </p:cNvSpPr>
          <p:nvPr>
            <p:ph idx="1"/>
          </p:nvPr>
        </p:nvSpPr>
        <p:spPr>
          <a:xfrm>
            <a:off x="517101" y="1561431"/>
            <a:ext cx="10833742" cy="4614816"/>
          </a:xfrm>
        </p:spPr>
        <p:txBody>
          <a:bodyPr>
            <a:normAutofit fontScale="92500" lnSpcReduction="20000"/>
          </a:bodyPr>
          <a:lstStyle/>
          <a:p>
            <a:r>
              <a:rPr lang="en-US" dirty="0"/>
              <a:t>Probably the best way to start learning a programming language is by writing a program. Therefore, here is our first program:</a:t>
            </a:r>
          </a:p>
          <a:p>
            <a:pPr marL="572916" indent="0">
              <a:buNone/>
            </a:pPr>
            <a:r>
              <a:rPr lang="en-US" dirty="0">
                <a:solidFill>
                  <a:schemeClr val="accent6">
                    <a:lumMod val="75000"/>
                  </a:schemeClr>
                </a:solidFill>
              </a:rPr>
              <a:t>// my first program in C++</a:t>
            </a:r>
          </a:p>
          <a:p>
            <a:pPr marL="572916" indent="0">
              <a:buNone/>
            </a:pPr>
            <a:r>
              <a:rPr lang="en-US" dirty="0">
                <a:solidFill>
                  <a:srgbClr val="7030A0"/>
                </a:solidFill>
              </a:rPr>
              <a:t>#include &lt;iostream&gt;</a:t>
            </a:r>
          </a:p>
          <a:p>
            <a:pPr marL="572916" indent="0">
              <a:buNone/>
            </a:pPr>
            <a:r>
              <a:rPr lang="en-US" dirty="0">
                <a:solidFill>
                  <a:srgbClr val="7030A0"/>
                </a:solidFill>
              </a:rPr>
              <a:t>using namespace std;</a:t>
            </a:r>
          </a:p>
          <a:p>
            <a:pPr marL="572916" indent="0">
              <a:buNone/>
            </a:pPr>
            <a:r>
              <a:rPr lang="en-US" dirty="0">
                <a:solidFill>
                  <a:srgbClr val="7030A0"/>
                </a:solidFill>
              </a:rPr>
              <a:t>int main ()</a:t>
            </a:r>
          </a:p>
          <a:p>
            <a:pPr marL="572916" indent="0">
              <a:buNone/>
            </a:pPr>
            <a:r>
              <a:rPr lang="en-US" dirty="0">
                <a:solidFill>
                  <a:srgbClr val="7030A0"/>
                </a:solidFill>
              </a:rPr>
              <a:t>{</a:t>
            </a:r>
          </a:p>
          <a:p>
            <a:pPr marL="572916" indent="0">
              <a:buNone/>
            </a:pPr>
            <a:r>
              <a:rPr lang="en-US" dirty="0">
                <a:solidFill>
                  <a:srgbClr val="7030A0"/>
                </a:solidFill>
              </a:rPr>
              <a:t>	</a:t>
            </a:r>
            <a:r>
              <a:rPr lang="en-US" dirty="0" err="1">
                <a:solidFill>
                  <a:srgbClr val="7030A0"/>
                </a:solidFill>
              </a:rPr>
              <a:t>cout</a:t>
            </a:r>
            <a:r>
              <a:rPr lang="en-US" dirty="0">
                <a:solidFill>
                  <a:srgbClr val="7030A0"/>
                </a:solidFill>
              </a:rPr>
              <a:t> &lt;&lt; "Hello World!";</a:t>
            </a:r>
          </a:p>
          <a:p>
            <a:pPr marL="572916" indent="0">
              <a:buNone/>
            </a:pPr>
            <a:r>
              <a:rPr lang="en-US" dirty="0">
                <a:solidFill>
                  <a:srgbClr val="7030A0"/>
                </a:solidFill>
              </a:rPr>
              <a:t>	return 0;</a:t>
            </a:r>
          </a:p>
          <a:p>
            <a:pPr marL="572916" indent="0">
              <a:buNone/>
            </a:pPr>
            <a:r>
              <a:rPr lang="en-US" dirty="0">
                <a:solidFill>
                  <a:srgbClr val="7030A0"/>
                </a:solidFill>
              </a:rPr>
              <a:t>}</a:t>
            </a:r>
          </a:p>
        </p:txBody>
      </p:sp>
      <p:sp>
        <p:nvSpPr>
          <p:cNvPr id="4" name="TextBox 3">
            <a:extLst>
              <a:ext uri="{FF2B5EF4-FFF2-40B4-BE49-F238E27FC236}">
                <a16:creationId xmlns:a16="http://schemas.microsoft.com/office/drawing/2014/main" id="{A6DC7E11-D8B3-47AF-9774-0FA44FD300C3}"/>
              </a:ext>
            </a:extLst>
          </p:cNvPr>
          <p:cNvSpPr txBox="1"/>
          <p:nvPr/>
        </p:nvSpPr>
        <p:spPr>
          <a:xfrm>
            <a:off x="7137849" y="2928058"/>
            <a:ext cx="3813625" cy="2214645"/>
          </a:xfrm>
          <a:prstGeom prst="rect">
            <a:avLst/>
          </a:prstGeom>
          <a:noFill/>
          <a:ln>
            <a:solidFill>
              <a:schemeClr val="tx1"/>
            </a:solidFill>
          </a:ln>
        </p:spPr>
        <p:txBody>
          <a:bodyPr wrap="square" rtlCol="0">
            <a:spAutoFit/>
          </a:bodyPr>
          <a:lstStyle/>
          <a:p>
            <a:r>
              <a:rPr lang="en-US" sz="1799" dirty="0">
                <a:latin typeface="CourierNew"/>
              </a:rPr>
              <a:t>Hello World!</a:t>
            </a:r>
          </a:p>
          <a:p>
            <a:endParaRPr lang="en-US" sz="2399" dirty="0">
              <a:latin typeface="CourierNew"/>
            </a:endParaRPr>
          </a:p>
          <a:p>
            <a:endParaRPr lang="en-US" sz="2399" dirty="0">
              <a:latin typeface="CourierNew"/>
            </a:endParaRPr>
          </a:p>
          <a:p>
            <a:endParaRPr lang="en-US" sz="2399" dirty="0">
              <a:latin typeface="CourierNew"/>
            </a:endParaRPr>
          </a:p>
          <a:p>
            <a:endParaRPr lang="en-US" sz="2399" dirty="0">
              <a:latin typeface="CourierNew"/>
            </a:endParaRPr>
          </a:p>
          <a:p>
            <a:endParaRPr lang="en-US" sz="2399" dirty="0"/>
          </a:p>
        </p:txBody>
      </p:sp>
    </p:spTree>
    <p:extLst>
      <p:ext uri="{BB962C8B-B14F-4D97-AF65-F5344CB8AC3E}">
        <p14:creationId xmlns:p14="http://schemas.microsoft.com/office/powerpoint/2010/main" val="4060678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24790-D773-42B0-BA9B-907BC6925D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6FC802-7C25-4965-8C52-57F01EAA91F8}"/>
              </a:ext>
            </a:extLst>
          </p:cNvPr>
          <p:cNvSpPr>
            <a:spLocks noGrp="1"/>
          </p:cNvSpPr>
          <p:nvPr>
            <p:ph idx="1"/>
          </p:nvPr>
        </p:nvSpPr>
        <p:spPr/>
        <p:txBody>
          <a:bodyPr/>
          <a:lstStyle/>
          <a:p>
            <a:r>
              <a:rPr lang="en-US" dirty="0"/>
              <a:t>It is one of the simplest programs that can be written in C++, but it already contains the fundamental components that every C++ program has. We are going to look line by line at the code we have just written:</a:t>
            </a:r>
          </a:p>
        </p:txBody>
      </p:sp>
    </p:spTree>
    <p:extLst>
      <p:ext uri="{BB962C8B-B14F-4D97-AF65-F5344CB8AC3E}">
        <p14:creationId xmlns:p14="http://schemas.microsoft.com/office/powerpoint/2010/main" val="823845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5F213-2151-4F68-AC62-B5DB9D41A313}"/>
              </a:ext>
            </a:extLst>
          </p:cNvPr>
          <p:cNvSpPr>
            <a:spLocks noGrp="1"/>
          </p:cNvSpPr>
          <p:nvPr>
            <p:ph type="title"/>
          </p:nvPr>
        </p:nvSpPr>
        <p:spPr/>
        <p:txBody>
          <a:bodyPr/>
          <a:lstStyle/>
          <a:p>
            <a:r>
              <a:rPr lang="en-US" b="1" dirty="0">
                <a:solidFill>
                  <a:schemeClr val="accent6">
                    <a:lumMod val="75000"/>
                  </a:schemeClr>
                </a:solidFill>
              </a:rPr>
              <a:t>// my first program in C++</a:t>
            </a:r>
          </a:p>
        </p:txBody>
      </p:sp>
      <p:sp>
        <p:nvSpPr>
          <p:cNvPr id="3" name="Content Placeholder 2">
            <a:extLst>
              <a:ext uri="{FF2B5EF4-FFF2-40B4-BE49-F238E27FC236}">
                <a16:creationId xmlns:a16="http://schemas.microsoft.com/office/drawing/2014/main" id="{C66B2CB1-7E49-441F-BD1E-B5D66278871F}"/>
              </a:ext>
            </a:extLst>
          </p:cNvPr>
          <p:cNvSpPr>
            <a:spLocks noGrp="1"/>
          </p:cNvSpPr>
          <p:nvPr>
            <p:ph idx="1"/>
          </p:nvPr>
        </p:nvSpPr>
        <p:spPr/>
        <p:txBody>
          <a:bodyPr/>
          <a:lstStyle/>
          <a:p>
            <a:r>
              <a:rPr lang="en-US" dirty="0"/>
              <a:t>This is a comment line. </a:t>
            </a:r>
          </a:p>
          <a:p>
            <a:r>
              <a:rPr lang="en-US" dirty="0"/>
              <a:t>All lines beginning with </a:t>
            </a:r>
            <a:r>
              <a:rPr lang="en-US" b="1" dirty="0"/>
              <a:t>two slash signs (//) </a:t>
            </a:r>
            <a:r>
              <a:rPr lang="en-US" dirty="0"/>
              <a:t>are considered comments and do not have any effect on the behavior of the program. </a:t>
            </a:r>
          </a:p>
          <a:p>
            <a:r>
              <a:rPr lang="en-US" dirty="0"/>
              <a:t>The programmer can use them to include short explanations or observations within the source code itself. </a:t>
            </a:r>
          </a:p>
          <a:p>
            <a:r>
              <a:rPr lang="en-US" dirty="0"/>
              <a:t>In this case, the line is a brief description of what our program is.</a:t>
            </a:r>
          </a:p>
        </p:txBody>
      </p:sp>
    </p:spTree>
    <p:extLst>
      <p:ext uri="{BB962C8B-B14F-4D97-AF65-F5344CB8AC3E}">
        <p14:creationId xmlns:p14="http://schemas.microsoft.com/office/powerpoint/2010/main" val="3738275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8B5A3-1F5D-4292-88F5-42EE3606F64B}"/>
              </a:ext>
            </a:extLst>
          </p:cNvPr>
          <p:cNvSpPr>
            <a:spLocks noGrp="1"/>
          </p:cNvSpPr>
          <p:nvPr>
            <p:ph type="title"/>
          </p:nvPr>
        </p:nvSpPr>
        <p:spPr/>
        <p:txBody>
          <a:bodyPr/>
          <a:lstStyle/>
          <a:p>
            <a:r>
              <a:rPr lang="en-US" b="1" dirty="0">
                <a:solidFill>
                  <a:schemeClr val="accent1">
                    <a:lumMod val="75000"/>
                  </a:schemeClr>
                </a:solidFill>
              </a:rPr>
              <a:t>#include &lt;iostream&gt;</a:t>
            </a:r>
          </a:p>
        </p:txBody>
      </p:sp>
      <p:sp>
        <p:nvSpPr>
          <p:cNvPr id="3" name="Content Placeholder 2">
            <a:extLst>
              <a:ext uri="{FF2B5EF4-FFF2-40B4-BE49-F238E27FC236}">
                <a16:creationId xmlns:a16="http://schemas.microsoft.com/office/drawing/2014/main" id="{B41F2F9C-13C0-4B7C-B5E1-F41C9FAAB5C6}"/>
              </a:ext>
            </a:extLst>
          </p:cNvPr>
          <p:cNvSpPr>
            <a:spLocks noGrp="1"/>
          </p:cNvSpPr>
          <p:nvPr>
            <p:ph idx="1"/>
          </p:nvPr>
        </p:nvSpPr>
        <p:spPr/>
        <p:txBody>
          <a:bodyPr>
            <a:normAutofit/>
          </a:bodyPr>
          <a:lstStyle/>
          <a:p>
            <a:r>
              <a:rPr lang="en-US" dirty="0"/>
              <a:t>Lines beginning with a </a:t>
            </a:r>
            <a:r>
              <a:rPr lang="en-US" b="1" dirty="0"/>
              <a:t>hash sign (#) </a:t>
            </a:r>
            <a:r>
              <a:rPr lang="en-US" dirty="0"/>
              <a:t>are directives for the preprocessor. </a:t>
            </a:r>
          </a:p>
          <a:p>
            <a:r>
              <a:rPr lang="en-US" dirty="0"/>
              <a:t>They are not regular code lines with expressions but indications for the compiler's preprocessor. </a:t>
            </a:r>
          </a:p>
          <a:p>
            <a:r>
              <a:rPr lang="en-US" dirty="0"/>
              <a:t>In this case the directive </a:t>
            </a:r>
            <a:r>
              <a:rPr lang="en-US" b="1" dirty="0"/>
              <a:t>#include&lt;iostream&gt; </a:t>
            </a:r>
            <a:r>
              <a:rPr lang="en-US" dirty="0"/>
              <a:t>tells the preprocessor to include the iostream standard file. </a:t>
            </a:r>
          </a:p>
          <a:p>
            <a:r>
              <a:rPr lang="en-US" dirty="0"/>
              <a:t>This specific file (iostream) includes the declarations of the basic standard input-output library in C++, and it is included because its functionality is going to be used later in the program.</a:t>
            </a:r>
          </a:p>
        </p:txBody>
      </p:sp>
    </p:spTree>
    <p:extLst>
      <p:ext uri="{BB962C8B-B14F-4D97-AF65-F5344CB8AC3E}">
        <p14:creationId xmlns:p14="http://schemas.microsoft.com/office/powerpoint/2010/main" val="113269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BF8D-4BB1-47FA-8726-61967D1BCE32}"/>
              </a:ext>
            </a:extLst>
          </p:cNvPr>
          <p:cNvSpPr>
            <a:spLocks noGrp="1"/>
          </p:cNvSpPr>
          <p:nvPr>
            <p:ph type="title"/>
          </p:nvPr>
        </p:nvSpPr>
        <p:spPr/>
        <p:txBody>
          <a:bodyPr/>
          <a:lstStyle/>
          <a:p>
            <a:r>
              <a:rPr lang="en-US" b="1" dirty="0">
                <a:solidFill>
                  <a:schemeClr val="accent2">
                    <a:lumMod val="75000"/>
                  </a:schemeClr>
                </a:solidFill>
              </a:rPr>
              <a:t>using namespace std;</a:t>
            </a:r>
          </a:p>
        </p:txBody>
      </p:sp>
      <p:sp>
        <p:nvSpPr>
          <p:cNvPr id="3" name="Content Placeholder 2">
            <a:extLst>
              <a:ext uri="{FF2B5EF4-FFF2-40B4-BE49-F238E27FC236}">
                <a16:creationId xmlns:a16="http://schemas.microsoft.com/office/drawing/2014/main" id="{43F76D83-9CD0-4C71-B095-986745F77AEB}"/>
              </a:ext>
            </a:extLst>
          </p:cNvPr>
          <p:cNvSpPr>
            <a:spLocks noGrp="1"/>
          </p:cNvSpPr>
          <p:nvPr>
            <p:ph idx="1"/>
          </p:nvPr>
        </p:nvSpPr>
        <p:spPr/>
        <p:txBody>
          <a:bodyPr/>
          <a:lstStyle/>
          <a:p>
            <a:r>
              <a:rPr lang="en-US" dirty="0"/>
              <a:t>All the elements of the standard C++ library are declared within what is called a </a:t>
            </a:r>
            <a:r>
              <a:rPr lang="en-US" b="1" dirty="0"/>
              <a:t>namespace</a:t>
            </a:r>
            <a:r>
              <a:rPr lang="en-US" dirty="0"/>
              <a:t>, the namespace with the name </a:t>
            </a:r>
            <a:r>
              <a:rPr lang="en-US" b="1" dirty="0"/>
              <a:t>std</a:t>
            </a:r>
            <a:r>
              <a:rPr lang="en-US" dirty="0"/>
              <a:t>. </a:t>
            </a:r>
          </a:p>
          <a:p>
            <a:r>
              <a:rPr lang="en-US" dirty="0"/>
              <a:t>So in order to access its functionality we declare with this expression that we will be using these entities. </a:t>
            </a:r>
          </a:p>
          <a:p>
            <a:r>
              <a:rPr lang="en-US" dirty="0"/>
              <a:t>This line is very frequent in C++ programs that use the standard library, and in fact it will be included in most of the source codes included in these tutorials.</a:t>
            </a:r>
          </a:p>
        </p:txBody>
      </p:sp>
    </p:spTree>
    <p:extLst>
      <p:ext uri="{BB962C8B-B14F-4D97-AF65-F5344CB8AC3E}">
        <p14:creationId xmlns:p14="http://schemas.microsoft.com/office/powerpoint/2010/main" val="847975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Languages</a:t>
            </a:r>
          </a:p>
        </p:txBody>
      </p:sp>
      <p:sp>
        <p:nvSpPr>
          <p:cNvPr id="3" name="Content Placeholder 2"/>
          <p:cNvSpPr>
            <a:spLocks noGrp="1"/>
          </p:cNvSpPr>
          <p:nvPr>
            <p:ph idx="1"/>
          </p:nvPr>
        </p:nvSpPr>
        <p:spPr>
          <a:xfrm>
            <a:off x="1117309" y="1701800"/>
            <a:ext cx="10157354" cy="5308600"/>
          </a:xfrm>
        </p:spPr>
        <p:txBody>
          <a:bodyPr>
            <a:normAutofit lnSpcReduction="10000"/>
          </a:bodyPr>
          <a:lstStyle/>
          <a:p>
            <a:pPr marL="457200" marR="0">
              <a:spcBef>
                <a:spcPts val="0"/>
              </a:spcBef>
              <a:spcAft>
                <a:spcPts val="0"/>
              </a:spcAft>
            </a:pPr>
            <a:r>
              <a:rPr lang="en-US" sz="2800" dirty="0">
                <a:solidFill>
                  <a:srgbClr val="000000"/>
                </a:solidFill>
                <a:effectLst/>
                <a:latin typeface="Times New Roman" panose="02020603050405020304" pitchFamily="18" charset="0"/>
                <a:ea typeface="Times New Roman" panose="02020603050405020304" pitchFamily="18" charset="0"/>
              </a:rPr>
              <a:t>Machine Language </a:t>
            </a:r>
            <a:endParaRPr lang="en-US" sz="1800" dirty="0">
              <a:effectLst/>
              <a:latin typeface="Times New Roman" panose="02020603050405020304" pitchFamily="18" charset="0"/>
              <a:ea typeface="Times New Roman" panose="02020603050405020304" pitchFamily="18" charset="0"/>
            </a:endParaRPr>
          </a:p>
          <a:p>
            <a:pPr marL="742950" marR="0" lvl="1" indent="-285750">
              <a:spcBef>
                <a:spcPts val="0"/>
              </a:spcBef>
              <a:spcAft>
                <a:spcPts val="0"/>
              </a:spcAft>
              <a:buFont typeface="Times New Roman" panose="02020603050405020304" pitchFamily="18" charset="0"/>
              <a:buChar char="•"/>
              <a:tabLst>
                <a:tab pos="914400" algn="l"/>
              </a:tabLst>
            </a:pPr>
            <a:r>
              <a:rPr lang="en-US" sz="2800" dirty="0">
                <a:solidFill>
                  <a:srgbClr val="000000"/>
                </a:solidFill>
                <a:effectLst/>
                <a:latin typeface="Times New Roman" panose="02020603050405020304" pitchFamily="18" charset="0"/>
                <a:ea typeface="Times New Roman" panose="02020603050405020304" pitchFamily="18" charset="0"/>
              </a:rPr>
              <a:t>Uses binary code</a:t>
            </a:r>
            <a:endParaRPr lang="en-US" sz="1800" dirty="0">
              <a:effectLst/>
              <a:latin typeface="Times New Roman" panose="02020603050405020304" pitchFamily="18" charset="0"/>
              <a:ea typeface="Times New Roman" panose="02020603050405020304" pitchFamily="18" charset="0"/>
            </a:endParaRPr>
          </a:p>
          <a:p>
            <a:pPr marL="742950" marR="0" lvl="1" indent="-285750">
              <a:spcBef>
                <a:spcPts val="0"/>
              </a:spcBef>
              <a:spcAft>
                <a:spcPts val="0"/>
              </a:spcAft>
              <a:buFont typeface="Times New Roman" panose="02020603050405020304" pitchFamily="18" charset="0"/>
              <a:buChar char="•"/>
              <a:tabLst>
                <a:tab pos="914400" algn="l"/>
              </a:tabLst>
            </a:pPr>
            <a:r>
              <a:rPr lang="en-US" sz="2800" dirty="0">
                <a:solidFill>
                  <a:srgbClr val="000000"/>
                </a:solidFill>
                <a:effectLst/>
                <a:latin typeface="Times New Roman" panose="02020603050405020304" pitchFamily="18" charset="0"/>
                <a:ea typeface="Times New Roman" panose="02020603050405020304" pitchFamily="18" charset="0"/>
              </a:rPr>
              <a:t>Machine-dependent</a:t>
            </a:r>
            <a:endParaRPr lang="en-US" sz="1800" dirty="0">
              <a:effectLst/>
              <a:latin typeface="Times New Roman" panose="02020603050405020304" pitchFamily="18" charset="0"/>
              <a:ea typeface="Times New Roman" panose="02020603050405020304" pitchFamily="18" charset="0"/>
            </a:endParaRPr>
          </a:p>
          <a:p>
            <a:pPr marL="742950" marR="0" lvl="1" indent="-285750">
              <a:spcBef>
                <a:spcPts val="0"/>
              </a:spcBef>
              <a:spcAft>
                <a:spcPts val="0"/>
              </a:spcAft>
              <a:buFont typeface="Times New Roman" panose="02020603050405020304" pitchFamily="18" charset="0"/>
              <a:buChar char="•"/>
              <a:tabLst>
                <a:tab pos="914400" algn="l"/>
              </a:tabLst>
            </a:pPr>
            <a:r>
              <a:rPr lang="en-US" sz="2800" dirty="0">
                <a:solidFill>
                  <a:srgbClr val="000000"/>
                </a:solidFill>
                <a:effectLst/>
                <a:latin typeface="Times New Roman" panose="02020603050405020304" pitchFamily="18" charset="0"/>
                <a:ea typeface="Times New Roman" panose="02020603050405020304" pitchFamily="18" charset="0"/>
              </a:rPr>
              <a:t>Not portable</a:t>
            </a:r>
            <a:endParaRPr lang="en-US" sz="18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Font typeface="Calibri" panose="020F0502020204030204" pitchFamily="34" charset="0"/>
              <a:buChar char=" "/>
              <a:tabLst>
                <a:tab pos="457200" algn="l"/>
              </a:tabLst>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Assembly Language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spcBef>
                <a:spcPts val="0"/>
              </a:spcBef>
              <a:spcAft>
                <a:spcPts val="0"/>
              </a:spcAft>
              <a:buFont typeface="Calibri" panose="020F0502020204030204" pitchFamily="34" charset="0"/>
              <a:buChar char="◦"/>
              <a:tabLst>
                <a:tab pos="914400" algn="l"/>
              </a:tabLst>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Uses mnemonics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spcBef>
                <a:spcPts val="0"/>
              </a:spcBef>
              <a:spcAft>
                <a:spcPts val="0"/>
              </a:spcAft>
              <a:buFont typeface="Calibri" panose="020F0502020204030204" pitchFamily="34" charset="0"/>
              <a:buChar char="◦"/>
              <a:tabLst>
                <a:tab pos="914400" algn="l"/>
              </a:tabLst>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Machine-dependent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spcBef>
                <a:spcPts val="0"/>
              </a:spcBef>
              <a:spcAft>
                <a:spcPts val="0"/>
              </a:spcAft>
              <a:buFont typeface="Calibri" panose="020F0502020204030204" pitchFamily="34" charset="0"/>
              <a:buChar char="◦"/>
              <a:tabLst>
                <a:tab pos="914400" algn="l"/>
              </a:tabLst>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Not usually portable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marR="0" lvl="0" indent="-342900">
              <a:spcBef>
                <a:spcPts val="0"/>
              </a:spcBef>
              <a:spcAft>
                <a:spcPts val="0"/>
              </a:spcAft>
              <a:buFont typeface="Calibri" panose="020F0502020204030204" pitchFamily="34" charset="0"/>
              <a:buChar char=" "/>
              <a:tabLst>
                <a:tab pos="457200" algn="l"/>
              </a:tabLst>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High-Level Language (HLL)</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spcBef>
                <a:spcPts val="0"/>
              </a:spcBef>
              <a:spcAft>
                <a:spcPts val="0"/>
              </a:spcAft>
              <a:buFont typeface="Calibri" panose="020F0502020204030204" pitchFamily="34" charset="0"/>
              <a:buChar char="◦"/>
              <a:tabLst>
                <a:tab pos="914400" algn="l"/>
              </a:tabLst>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Uses English-like language</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spcBef>
                <a:spcPts val="0"/>
              </a:spcBef>
              <a:spcAft>
                <a:spcPts val="0"/>
              </a:spcAft>
              <a:buFont typeface="Calibri" panose="020F0502020204030204" pitchFamily="34" charset="0"/>
              <a:buChar char="◦"/>
              <a:tabLst>
                <a:tab pos="914400" algn="l"/>
              </a:tabLst>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Machine independent</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spcBef>
                <a:spcPts val="0"/>
              </a:spcBef>
              <a:spcAft>
                <a:spcPts val="0"/>
              </a:spcAft>
              <a:buFont typeface="Calibri" panose="020F0502020204030204" pitchFamily="34" charset="0"/>
              <a:buChar char="◦"/>
              <a:tabLst>
                <a:tab pos="914400" algn="l"/>
              </a:tabLst>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Portable (but must be compiled for different platforms)</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spcBef>
                <a:spcPts val="0"/>
              </a:spcBef>
              <a:spcAft>
                <a:spcPts val="0"/>
              </a:spcAft>
              <a:buFont typeface="Calibri" panose="020F0502020204030204" pitchFamily="34" charset="0"/>
              <a:buChar char="◦"/>
              <a:tabLst>
                <a:tab pos="914400" algn="l"/>
              </a:tabLst>
            </a:pPr>
            <a:r>
              <a:rPr lang="en-US" sz="2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Examples: Pascal, C, C++, Java, Fortran</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0374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5074C-1D50-4134-96CC-A25AC8329E46}"/>
              </a:ext>
            </a:extLst>
          </p:cNvPr>
          <p:cNvSpPr>
            <a:spLocks noGrp="1"/>
          </p:cNvSpPr>
          <p:nvPr>
            <p:ph type="title"/>
          </p:nvPr>
        </p:nvSpPr>
        <p:spPr/>
        <p:txBody>
          <a:bodyPr/>
          <a:lstStyle/>
          <a:p>
            <a:r>
              <a:rPr lang="en-US" b="1" dirty="0">
                <a:solidFill>
                  <a:schemeClr val="accent5">
                    <a:lumMod val="75000"/>
                  </a:schemeClr>
                </a:solidFill>
              </a:rPr>
              <a:t>int main ()</a:t>
            </a:r>
          </a:p>
        </p:txBody>
      </p:sp>
      <p:sp>
        <p:nvSpPr>
          <p:cNvPr id="3" name="Content Placeholder 2">
            <a:extLst>
              <a:ext uri="{FF2B5EF4-FFF2-40B4-BE49-F238E27FC236}">
                <a16:creationId xmlns:a16="http://schemas.microsoft.com/office/drawing/2014/main" id="{D93C84A5-3A14-429B-AB59-42ADAD58FF0F}"/>
              </a:ext>
            </a:extLst>
          </p:cNvPr>
          <p:cNvSpPr>
            <a:spLocks noGrp="1"/>
          </p:cNvSpPr>
          <p:nvPr>
            <p:ph idx="1"/>
          </p:nvPr>
        </p:nvSpPr>
        <p:spPr>
          <a:xfrm>
            <a:off x="711015" y="1533730"/>
            <a:ext cx="10639828" cy="5032508"/>
          </a:xfrm>
        </p:spPr>
        <p:txBody>
          <a:bodyPr>
            <a:normAutofit/>
          </a:bodyPr>
          <a:lstStyle/>
          <a:p>
            <a:r>
              <a:rPr lang="en-US" dirty="0"/>
              <a:t>This line corresponds to the beginning of the definition of the main function. </a:t>
            </a:r>
          </a:p>
          <a:p>
            <a:pPr marL="268605" marR="498475" indent="-256540" algn="just">
              <a:spcBef>
                <a:spcPts val="400"/>
              </a:spcBef>
              <a:buClr>
                <a:srgbClr val="2CA1BE"/>
              </a:buClr>
              <a:buSzPct val="66666"/>
              <a:buFont typeface="Arial"/>
              <a:buChar char=""/>
              <a:tabLst>
                <a:tab pos="269240" algn="l"/>
              </a:tabLst>
            </a:pPr>
            <a:r>
              <a:rPr lang="en-US" dirty="0"/>
              <a:t>The program consists of a single function  main()</a:t>
            </a:r>
          </a:p>
          <a:p>
            <a:pPr marL="268605" marR="498475" indent="-256540" algn="just">
              <a:spcBef>
                <a:spcPts val="400"/>
              </a:spcBef>
              <a:buClr>
                <a:srgbClr val="2CA1BE"/>
              </a:buClr>
              <a:buSzPct val="66666"/>
              <a:buFont typeface="Arial"/>
              <a:buChar char=""/>
              <a:tabLst>
                <a:tab pos="269240" algn="l"/>
              </a:tabLst>
            </a:pPr>
            <a:endParaRPr lang="en-US" dirty="0"/>
          </a:p>
          <a:p>
            <a:pPr marL="268605" marR="276225" indent="-256540" algn="just">
              <a:spcBef>
                <a:spcPts val="395"/>
              </a:spcBef>
              <a:buClr>
                <a:srgbClr val="2CA1BE"/>
              </a:buClr>
              <a:buSzPct val="66666"/>
              <a:buFont typeface="Arial"/>
              <a:buChar char=""/>
              <a:tabLst>
                <a:tab pos="269240" algn="l"/>
              </a:tabLst>
            </a:pPr>
            <a:r>
              <a:rPr lang="en-US" dirty="0"/>
              <a:t>main() is called the entry point of any C++  program as the control always go to main()  on startup.</a:t>
            </a:r>
          </a:p>
          <a:p>
            <a:pPr marL="268605" marR="276225" indent="-256540" algn="just">
              <a:spcBef>
                <a:spcPts val="395"/>
              </a:spcBef>
              <a:buClr>
                <a:srgbClr val="2CA1BE"/>
              </a:buClr>
              <a:buSzPct val="66666"/>
              <a:buFont typeface="Arial"/>
              <a:buChar char=""/>
              <a:tabLst>
                <a:tab pos="269240" algn="l"/>
              </a:tabLst>
            </a:pPr>
            <a:endParaRPr lang="en-US" dirty="0"/>
          </a:p>
          <a:p>
            <a:pPr marL="268605" marR="5080" indent="-256540" algn="just">
              <a:spcBef>
                <a:spcPts val="414"/>
              </a:spcBef>
              <a:buClr>
                <a:srgbClr val="2CA1BE"/>
              </a:buClr>
              <a:buSzPct val="66666"/>
              <a:buFont typeface="Arial"/>
              <a:buChar char=""/>
              <a:tabLst>
                <a:tab pos="269240" algn="l"/>
              </a:tabLst>
            </a:pPr>
            <a:r>
              <a:rPr lang="en-US" dirty="0"/>
              <a:t>Without the main() in your program, an error  will be generated.</a:t>
            </a:r>
          </a:p>
          <a:p>
            <a:endParaRPr lang="en-US" dirty="0"/>
          </a:p>
        </p:txBody>
      </p:sp>
    </p:spTree>
    <p:extLst>
      <p:ext uri="{BB962C8B-B14F-4D97-AF65-F5344CB8AC3E}">
        <p14:creationId xmlns:p14="http://schemas.microsoft.com/office/powerpoint/2010/main" val="796905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290DE-E47E-45C6-AEFE-81F447B171F1}"/>
              </a:ext>
            </a:extLst>
          </p:cNvPr>
          <p:cNvSpPr>
            <a:spLocks noGrp="1"/>
          </p:cNvSpPr>
          <p:nvPr>
            <p:ph type="title"/>
          </p:nvPr>
        </p:nvSpPr>
        <p:spPr/>
        <p:txBody>
          <a:bodyPr/>
          <a:lstStyle/>
          <a:p>
            <a:r>
              <a:rPr lang="en-US" b="1" dirty="0" err="1">
                <a:solidFill>
                  <a:schemeClr val="accent4">
                    <a:lumMod val="50000"/>
                  </a:schemeClr>
                </a:solidFill>
              </a:rPr>
              <a:t>cout</a:t>
            </a:r>
            <a:r>
              <a:rPr lang="en-US" b="1" dirty="0">
                <a:solidFill>
                  <a:schemeClr val="accent4">
                    <a:lumMod val="50000"/>
                  </a:schemeClr>
                </a:solidFill>
              </a:rPr>
              <a:t> &lt;&lt; "Hello World!";</a:t>
            </a:r>
          </a:p>
        </p:txBody>
      </p:sp>
      <p:sp>
        <p:nvSpPr>
          <p:cNvPr id="3" name="Content Placeholder 2">
            <a:extLst>
              <a:ext uri="{FF2B5EF4-FFF2-40B4-BE49-F238E27FC236}">
                <a16:creationId xmlns:a16="http://schemas.microsoft.com/office/drawing/2014/main" id="{4309C09A-469F-489D-9D46-67243F5B5265}"/>
              </a:ext>
            </a:extLst>
          </p:cNvPr>
          <p:cNvSpPr>
            <a:spLocks noGrp="1"/>
          </p:cNvSpPr>
          <p:nvPr>
            <p:ph idx="1"/>
          </p:nvPr>
        </p:nvSpPr>
        <p:spPr>
          <a:xfrm>
            <a:off x="572506" y="1607600"/>
            <a:ext cx="10778337" cy="5097999"/>
          </a:xfrm>
        </p:spPr>
        <p:txBody>
          <a:bodyPr>
            <a:normAutofit/>
          </a:bodyPr>
          <a:lstStyle/>
          <a:p>
            <a:r>
              <a:rPr lang="en-US" sz="1800" dirty="0"/>
              <a:t>This line is a C++ statement. </a:t>
            </a:r>
          </a:p>
          <a:p>
            <a:r>
              <a:rPr lang="en-US" sz="1800" dirty="0"/>
              <a:t>A statement is a simple or compound expression that can actually produce some effect. </a:t>
            </a:r>
          </a:p>
          <a:p>
            <a:r>
              <a:rPr lang="en-US" sz="1800" dirty="0"/>
              <a:t>In fact, this statement performs the only action that generates a visible effect in our first program.</a:t>
            </a:r>
          </a:p>
          <a:p>
            <a:r>
              <a:rPr lang="en-US" sz="1800" dirty="0" err="1"/>
              <a:t>cout</a:t>
            </a:r>
            <a:r>
              <a:rPr lang="en-US" sz="1800" dirty="0"/>
              <a:t> represents the standard output stream in C++, and the meaning of the entire statement is to insert a sequence of characters (in this case the Hello World sequence of characters) into the standard output stream (which usually is the screen).</a:t>
            </a:r>
          </a:p>
          <a:p>
            <a:r>
              <a:rPr lang="en-US" sz="1800" dirty="0" err="1"/>
              <a:t>cout</a:t>
            </a:r>
            <a:r>
              <a:rPr lang="en-US" sz="1800" dirty="0"/>
              <a:t> is declared in the iostream standard file within the std namespace, so that's why we needed to include that specific file and to declare that we were going to use this specific namespace earlier in our code.</a:t>
            </a:r>
          </a:p>
          <a:p>
            <a:r>
              <a:rPr lang="en-US" sz="1800" dirty="0"/>
              <a:t>Notice that the statement ends with a semicolon character (;). This character is used to mark the end of the statement and in fact it must be included at the end of all expression statements in all C++ programs (one of the most common syntax errors is indeed to forget to include some semicolon after a statement).</a:t>
            </a:r>
          </a:p>
        </p:txBody>
      </p:sp>
    </p:spTree>
    <p:extLst>
      <p:ext uri="{BB962C8B-B14F-4D97-AF65-F5344CB8AC3E}">
        <p14:creationId xmlns:p14="http://schemas.microsoft.com/office/powerpoint/2010/main" val="2504570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6C828-56A7-4AF6-8F53-D5EBA572588F}"/>
              </a:ext>
            </a:extLst>
          </p:cNvPr>
          <p:cNvSpPr>
            <a:spLocks noGrp="1"/>
          </p:cNvSpPr>
          <p:nvPr>
            <p:ph type="title"/>
          </p:nvPr>
        </p:nvSpPr>
        <p:spPr/>
        <p:txBody>
          <a:bodyPr/>
          <a:lstStyle/>
          <a:p>
            <a:r>
              <a:rPr lang="en-US" b="1" dirty="0">
                <a:solidFill>
                  <a:schemeClr val="accent1"/>
                </a:solidFill>
              </a:rPr>
              <a:t>return 0;</a:t>
            </a:r>
          </a:p>
        </p:txBody>
      </p:sp>
      <p:sp>
        <p:nvSpPr>
          <p:cNvPr id="3" name="Content Placeholder 2">
            <a:extLst>
              <a:ext uri="{FF2B5EF4-FFF2-40B4-BE49-F238E27FC236}">
                <a16:creationId xmlns:a16="http://schemas.microsoft.com/office/drawing/2014/main" id="{3D43ACEE-DA8C-4114-BB7C-2EE4DA38C4AD}"/>
              </a:ext>
            </a:extLst>
          </p:cNvPr>
          <p:cNvSpPr>
            <a:spLocks noGrp="1"/>
          </p:cNvSpPr>
          <p:nvPr>
            <p:ph idx="1"/>
          </p:nvPr>
        </p:nvSpPr>
        <p:spPr/>
        <p:txBody>
          <a:bodyPr/>
          <a:lstStyle/>
          <a:p>
            <a:r>
              <a:rPr lang="en-US" dirty="0"/>
              <a:t>The return statement causes the main function to finish. </a:t>
            </a:r>
          </a:p>
          <a:p>
            <a:r>
              <a:rPr lang="en-US" dirty="0"/>
              <a:t>return may be followed by a return code (in our example is followed by the return code 0). </a:t>
            </a:r>
          </a:p>
          <a:p>
            <a:r>
              <a:rPr lang="en-US" dirty="0"/>
              <a:t>A return code of 0 for the main function is generally interpreted as the program worked as expected without any errors during its execution. </a:t>
            </a:r>
          </a:p>
          <a:p>
            <a:r>
              <a:rPr lang="en-US" dirty="0"/>
              <a:t>This is the most usual way to end a C++ console program.</a:t>
            </a:r>
          </a:p>
        </p:txBody>
      </p:sp>
    </p:spTree>
    <p:extLst>
      <p:ext uri="{BB962C8B-B14F-4D97-AF65-F5344CB8AC3E}">
        <p14:creationId xmlns:p14="http://schemas.microsoft.com/office/powerpoint/2010/main" val="74683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Lab Tasks</a:t>
            </a:r>
          </a:p>
        </p:txBody>
      </p:sp>
      <p:sp>
        <p:nvSpPr>
          <p:cNvPr id="3" name="Content Placeholder 2"/>
          <p:cNvSpPr>
            <a:spLocks noGrp="1"/>
          </p:cNvSpPr>
          <p:nvPr>
            <p:ph idx="1"/>
          </p:nvPr>
        </p:nvSpPr>
        <p:spPr/>
        <p:txBody>
          <a:bodyPr/>
          <a:lstStyle/>
          <a:p>
            <a:pPr marL="457200" indent="-457200">
              <a:buFont typeface="+mj-lt"/>
              <a:buAutoNum type="arabicPeriod"/>
            </a:pPr>
            <a:r>
              <a:rPr lang="en-US" dirty="0"/>
              <a:t>Write a program to print your “name”,” country”, and “gender”.</a:t>
            </a:r>
          </a:p>
          <a:p>
            <a:pPr marL="457200" indent="-457200">
              <a:buFont typeface="+mj-lt"/>
              <a:buAutoNum type="arabicPeriod"/>
            </a:pPr>
            <a:endParaRPr lang="en-US" dirty="0"/>
          </a:p>
        </p:txBody>
      </p:sp>
    </p:spTree>
    <p:extLst>
      <p:ext uri="{BB962C8B-B14F-4D97-AF65-F5344CB8AC3E}">
        <p14:creationId xmlns:p14="http://schemas.microsoft.com/office/powerpoint/2010/main" val="400361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96EAF-1D4E-AB48-8961-BF14F289155F}"/>
              </a:ext>
            </a:extLst>
          </p:cNvPr>
          <p:cNvSpPr>
            <a:spLocks noGrp="1"/>
          </p:cNvSpPr>
          <p:nvPr>
            <p:ph type="title"/>
          </p:nvPr>
        </p:nvSpPr>
        <p:spPr/>
        <p:txBody>
          <a:bodyPr/>
          <a:lstStyle/>
          <a:p>
            <a:r>
              <a:rPr lang="en-US" dirty="0"/>
              <a:t>Escape Sequences</a:t>
            </a:r>
          </a:p>
        </p:txBody>
      </p:sp>
      <p:sp>
        <p:nvSpPr>
          <p:cNvPr id="3" name="Content Placeholder 2">
            <a:extLst>
              <a:ext uri="{FF2B5EF4-FFF2-40B4-BE49-F238E27FC236}">
                <a16:creationId xmlns:a16="http://schemas.microsoft.com/office/drawing/2014/main" id="{B8DD2A2F-B3C5-39F8-8107-B37E52127F39}"/>
              </a:ext>
            </a:extLst>
          </p:cNvPr>
          <p:cNvSpPr>
            <a:spLocks noGrp="1"/>
          </p:cNvSpPr>
          <p:nvPr>
            <p:ph idx="1"/>
          </p:nvPr>
        </p:nvSpPr>
        <p:spPr>
          <a:xfrm>
            <a:off x="360893" y="1866162"/>
            <a:ext cx="5739103" cy="4470400"/>
          </a:xfrm>
        </p:spPr>
        <p:txBody>
          <a:bodyPr/>
          <a:lstStyle/>
          <a:p>
            <a:r>
              <a:rPr lang="en-US" dirty="0"/>
              <a:t>Sometimes, it is necessary to use characters that cannot be typed or has special meaning in C++ programming. For example, newline (enter), tab, question mark, etc. In order to use these characters, escape sequences are used.</a:t>
            </a:r>
          </a:p>
        </p:txBody>
      </p:sp>
      <p:sp>
        <p:nvSpPr>
          <p:cNvPr id="5" name="TextBox 4">
            <a:extLst>
              <a:ext uri="{FF2B5EF4-FFF2-40B4-BE49-F238E27FC236}">
                <a16:creationId xmlns:a16="http://schemas.microsoft.com/office/drawing/2014/main" id="{1F39E3CB-7771-4AD3-4436-9B1A7AC95511}"/>
              </a:ext>
            </a:extLst>
          </p:cNvPr>
          <p:cNvSpPr txBox="1"/>
          <p:nvPr/>
        </p:nvSpPr>
        <p:spPr>
          <a:xfrm>
            <a:off x="6704012" y="55581"/>
            <a:ext cx="6094206" cy="6673943"/>
          </a:xfrm>
          <a:prstGeom prst="rect">
            <a:avLst/>
          </a:prstGeom>
          <a:noFill/>
        </p:spPr>
        <p:txBody>
          <a:bodyPr wrap="square">
            <a:spAutoFit/>
          </a:bodyPr>
          <a:lstStyle/>
          <a:p>
            <a:pPr marL="0" marR="0">
              <a:lnSpc>
                <a:spcPct val="150000"/>
              </a:lnSpc>
              <a:spcBef>
                <a:spcPts val="0"/>
              </a:spcBef>
              <a:spcAft>
                <a:spcPts val="0"/>
              </a:spcAft>
            </a:pPr>
            <a:r>
              <a:rPr lang="en-US" sz="2400" b="1" dirty="0">
                <a:effectLst/>
                <a:latin typeface="Times New Roman" panose="02020603050405020304" pitchFamily="18" charset="0"/>
                <a:ea typeface="Times New Roman" panose="02020603050405020304" pitchFamily="18" charset="0"/>
              </a:rPr>
              <a:t>Escape Sequences Characters</a:t>
            </a:r>
            <a:br>
              <a:rPr lang="en-US" sz="2400" dirty="0">
                <a:effectLst/>
                <a:latin typeface="Times New Roman" panose="02020603050405020304" pitchFamily="18" charset="0"/>
                <a:ea typeface="Times New Roman" panose="02020603050405020304" pitchFamily="18" charset="0"/>
              </a:rPr>
            </a:br>
            <a:r>
              <a:rPr lang="en-US" sz="2400" dirty="0">
                <a:effectLst/>
                <a:latin typeface="Times New Roman" panose="02020603050405020304" pitchFamily="18" charset="0"/>
                <a:ea typeface="Times New Roman" panose="02020603050405020304" pitchFamily="18" charset="0"/>
              </a:rPr>
              <a:t>\b                              Backspace</a:t>
            </a:r>
            <a:br>
              <a:rPr lang="en-US" sz="2400" dirty="0">
                <a:effectLst/>
                <a:latin typeface="Times New Roman" panose="02020603050405020304" pitchFamily="18" charset="0"/>
                <a:ea typeface="Times New Roman" panose="02020603050405020304" pitchFamily="18" charset="0"/>
              </a:rPr>
            </a:br>
            <a:r>
              <a:rPr lang="en-US" sz="2400" dirty="0">
                <a:effectLst/>
                <a:latin typeface="Times New Roman" panose="02020603050405020304" pitchFamily="18" charset="0"/>
                <a:ea typeface="Times New Roman" panose="02020603050405020304" pitchFamily="18" charset="0"/>
              </a:rPr>
              <a:t>\f                               Form feed</a:t>
            </a:r>
            <a:br>
              <a:rPr lang="en-US" sz="2400" dirty="0">
                <a:effectLst/>
                <a:latin typeface="Times New Roman" panose="02020603050405020304" pitchFamily="18" charset="0"/>
                <a:ea typeface="Times New Roman" panose="02020603050405020304" pitchFamily="18" charset="0"/>
              </a:rPr>
            </a:br>
            <a:r>
              <a:rPr lang="en-US" sz="2400" dirty="0">
                <a:effectLst/>
                <a:latin typeface="Times New Roman" panose="02020603050405020304" pitchFamily="18" charset="0"/>
                <a:ea typeface="Times New Roman" panose="02020603050405020304" pitchFamily="18" charset="0"/>
              </a:rPr>
              <a:t>\n                              Newline</a:t>
            </a:r>
            <a:br>
              <a:rPr lang="en-US" sz="2400" dirty="0">
                <a:effectLst/>
                <a:latin typeface="Times New Roman" panose="02020603050405020304" pitchFamily="18" charset="0"/>
                <a:ea typeface="Times New Roman" panose="02020603050405020304" pitchFamily="18" charset="0"/>
              </a:rPr>
            </a:br>
            <a:r>
              <a:rPr lang="en-US" sz="2400" dirty="0">
                <a:effectLst/>
                <a:latin typeface="Times New Roman" panose="02020603050405020304" pitchFamily="18" charset="0"/>
                <a:ea typeface="Times New Roman" panose="02020603050405020304" pitchFamily="18" charset="0"/>
              </a:rPr>
              <a:t>\r                               Return</a:t>
            </a:r>
            <a:br>
              <a:rPr lang="en-US" sz="2400" dirty="0">
                <a:effectLst/>
                <a:latin typeface="Times New Roman" panose="02020603050405020304" pitchFamily="18" charset="0"/>
                <a:ea typeface="Times New Roman" panose="02020603050405020304" pitchFamily="18" charset="0"/>
              </a:rPr>
            </a:br>
            <a:r>
              <a:rPr lang="en-US" sz="2400" dirty="0">
                <a:effectLst/>
                <a:latin typeface="Times New Roman" panose="02020603050405020304" pitchFamily="18" charset="0"/>
                <a:ea typeface="Times New Roman" panose="02020603050405020304" pitchFamily="18" charset="0"/>
              </a:rPr>
              <a:t>\t                               Horizontal tab</a:t>
            </a:r>
            <a:br>
              <a:rPr lang="en-US" sz="2400" dirty="0">
                <a:effectLst/>
                <a:latin typeface="Times New Roman" panose="02020603050405020304" pitchFamily="18" charset="0"/>
                <a:ea typeface="Times New Roman" panose="02020603050405020304" pitchFamily="18" charset="0"/>
              </a:rPr>
            </a:br>
            <a:r>
              <a:rPr lang="en-US" sz="2400" dirty="0">
                <a:effectLst/>
                <a:latin typeface="Times New Roman" panose="02020603050405020304" pitchFamily="18" charset="0"/>
                <a:ea typeface="Times New Roman" panose="02020603050405020304" pitchFamily="18" charset="0"/>
              </a:rPr>
              <a:t>\v                              Vertical tab</a:t>
            </a:r>
            <a:br>
              <a:rPr lang="en-US" sz="2400" dirty="0">
                <a:effectLst/>
                <a:latin typeface="Times New Roman" panose="02020603050405020304" pitchFamily="18" charset="0"/>
                <a:ea typeface="Times New Roman" panose="02020603050405020304" pitchFamily="18" charset="0"/>
              </a:rPr>
            </a:br>
            <a:r>
              <a:rPr lang="en-US" sz="2400" dirty="0">
                <a:effectLst/>
                <a:latin typeface="Times New Roman" panose="02020603050405020304" pitchFamily="18" charset="0"/>
                <a:ea typeface="Times New Roman" panose="02020603050405020304" pitchFamily="18" charset="0"/>
              </a:rPr>
              <a:t>\\                               Backslash</a:t>
            </a:r>
            <a:br>
              <a:rPr lang="en-US" sz="2400" dirty="0">
                <a:effectLst/>
                <a:latin typeface="Times New Roman" panose="02020603050405020304" pitchFamily="18" charset="0"/>
                <a:ea typeface="Times New Roman" panose="02020603050405020304" pitchFamily="18" charset="0"/>
              </a:rPr>
            </a:br>
            <a:r>
              <a:rPr lang="en-US" sz="2400" dirty="0">
                <a:effectLst/>
                <a:latin typeface="Times New Roman" panose="02020603050405020304" pitchFamily="18" charset="0"/>
                <a:ea typeface="Times New Roman" panose="02020603050405020304" pitchFamily="18" charset="0"/>
              </a:rPr>
              <a:t>\'                               Single quotation mark</a:t>
            </a:r>
            <a:br>
              <a:rPr lang="en-US" sz="2400" dirty="0">
                <a:effectLst/>
                <a:latin typeface="Times New Roman" panose="02020603050405020304" pitchFamily="18" charset="0"/>
                <a:ea typeface="Times New Roman" panose="02020603050405020304" pitchFamily="18" charset="0"/>
              </a:rPr>
            </a:br>
            <a:r>
              <a:rPr lang="en-US" sz="2400" dirty="0">
                <a:effectLst/>
                <a:latin typeface="Times New Roman" panose="02020603050405020304" pitchFamily="18" charset="0"/>
                <a:ea typeface="Times New Roman" panose="02020603050405020304" pitchFamily="18" charset="0"/>
              </a:rPr>
              <a:t>\"                              Double quotation mark</a:t>
            </a:r>
            <a:br>
              <a:rPr lang="en-US" sz="2400" dirty="0">
                <a:effectLst/>
                <a:latin typeface="Times New Roman" panose="02020603050405020304" pitchFamily="18" charset="0"/>
                <a:ea typeface="Times New Roman" panose="02020603050405020304" pitchFamily="18" charset="0"/>
              </a:rPr>
            </a:br>
            <a:r>
              <a:rPr lang="en-US" sz="2400" dirty="0">
                <a:effectLst/>
                <a:latin typeface="Times New Roman" panose="02020603050405020304" pitchFamily="18" charset="0"/>
                <a:ea typeface="Times New Roman" panose="02020603050405020304" pitchFamily="18" charset="0"/>
              </a:rPr>
              <a:t>\?                             Question mark</a:t>
            </a:r>
            <a:br>
              <a:rPr lang="en-US" sz="2400" dirty="0">
                <a:effectLst/>
                <a:latin typeface="Times New Roman" panose="02020603050405020304" pitchFamily="18" charset="0"/>
                <a:ea typeface="Times New Roman" panose="02020603050405020304" pitchFamily="18" charset="0"/>
              </a:rPr>
            </a:br>
            <a:r>
              <a:rPr lang="en-US" sz="2400" dirty="0">
                <a:effectLst/>
                <a:latin typeface="Times New Roman" panose="02020603050405020304" pitchFamily="18" charset="0"/>
                <a:ea typeface="Times New Roman" panose="02020603050405020304" pitchFamily="18" charset="0"/>
              </a:rPr>
              <a:t>\0                            Null Character</a:t>
            </a:r>
            <a:endParaRPr lang="en-US" sz="16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05977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B2AA6-7222-D9AE-9F58-4D5FFE616B86}"/>
              </a:ext>
            </a:extLst>
          </p:cNvPr>
          <p:cNvSpPr>
            <a:spLocks noGrp="1"/>
          </p:cNvSpPr>
          <p:nvPr>
            <p:ph type="title"/>
          </p:nvPr>
        </p:nvSpPr>
        <p:spPr/>
        <p:txBody>
          <a:bodyPr>
            <a:noAutofit/>
          </a:bodyPr>
          <a:lstStyle/>
          <a:p>
            <a:r>
              <a:rPr lang="en-US" sz="3200" dirty="0"/>
              <a:t>Try the following and note the actions performed by the escape sequences using comments</a:t>
            </a:r>
          </a:p>
        </p:txBody>
      </p:sp>
      <p:sp>
        <p:nvSpPr>
          <p:cNvPr id="3" name="Content Placeholder 2">
            <a:extLst>
              <a:ext uri="{FF2B5EF4-FFF2-40B4-BE49-F238E27FC236}">
                <a16:creationId xmlns:a16="http://schemas.microsoft.com/office/drawing/2014/main" id="{6158E0A5-691A-65E1-EE98-7713D392021A}"/>
              </a:ext>
            </a:extLst>
          </p:cNvPr>
          <p:cNvSpPr>
            <a:spLocks noGrp="1"/>
          </p:cNvSpPr>
          <p:nvPr>
            <p:ph idx="1"/>
          </p:nvPr>
        </p:nvSpPr>
        <p:spPr/>
        <p:txBody>
          <a:bodyPr>
            <a:normAutofit fontScale="25000" lnSpcReduction="20000"/>
          </a:bodyPr>
          <a:lstStyle/>
          <a:p>
            <a:pPr>
              <a:lnSpc>
                <a:spcPct val="120000"/>
              </a:lnSpc>
            </a:pPr>
            <a:r>
              <a:rPr lang="en-US" sz="9600" dirty="0" err="1"/>
              <a:t>cout</a:t>
            </a:r>
            <a:r>
              <a:rPr lang="en-US" sz="9600" dirty="0"/>
              <a:t> &lt;&lt;“welcome \n to \n C++”;              // new line</a:t>
            </a:r>
          </a:p>
          <a:p>
            <a:pPr>
              <a:lnSpc>
                <a:spcPct val="120000"/>
              </a:lnSpc>
            </a:pPr>
            <a:r>
              <a:rPr lang="en-US" sz="9600" dirty="0" err="1"/>
              <a:t>cout</a:t>
            </a:r>
            <a:r>
              <a:rPr lang="en-US" sz="9600" dirty="0"/>
              <a:t> &lt;&lt;“welcome \t to \t C++”;</a:t>
            </a:r>
          </a:p>
          <a:p>
            <a:pPr>
              <a:lnSpc>
                <a:spcPct val="120000"/>
              </a:lnSpc>
            </a:pPr>
            <a:r>
              <a:rPr lang="en-US" sz="9600" dirty="0" err="1"/>
              <a:t>cout</a:t>
            </a:r>
            <a:r>
              <a:rPr lang="en-US" sz="9600" dirty="0"/>
              <a:t>&lt;&lt;“welcome \r to \r C++”;</a:t>
            </a:r>
          </a:p>
          <a:p>
            <a:pPr>
              <a:lnSpc>
                <a:spcPct val="120000"/>
              </a:lnSpc>
            </a:pPr>
            <a:r>
              <a:rPr lang="en-US" sz="9600" dirty="0" err="1"/>
              <a:t>cout</a:t>
            </a:r>
            <a:r>
              <a:rPr lang="en-US" sz="9600" dirty="0"/>
              <a:t>&lt;&lt;“program end \a”;</a:t>
            </a:r>
          </a:p>
          <a:p>
            <a:pPr>
              <a:lnSpc>
                <a:spcPct val="120000"/>
              </a:lnSpc>
            </a:pPr>
            <a:r>
              <a:rPr lang="en-US" sz="9600" dirty="0" err="1"/>
              <a:t>cout</a:t>
            </a:r>
            <a:r>
              <a:rPr lang="en-US" sz="9600" dirty="0"/>
              <a:t>&lt;&lt;“Select D: \\ drive”;</a:t>
            </a:r>
          </a:p>
          <a:p>
            <a:pPr>
              <a:lnSpc>
                <a:spcPct val="120000"/>
              </a:lnSpc>
            </a:pPr>
            <a:r>
              <a:rPr lang="en-US" sz="9600" dirty="0" err="1"/>
              <a:t>cout</a:t>
            </a:r>
            <a:r>
              <a:rPr lang="en-US" sz="9600" dirty="0"/>
              <a:t>&lt;&lt;“welcome to \‟ programming\‟ ”;</a:t>
            </a:r>
          </a:p>
          <a:p>
            <a:pPr>
              <a:lnSpc>
                <a:spcPct val="120000"/>
              </a:lnSpc>
            </a:pPr>
            <a:r>
              <a:rPr lang="en-US" sz="9600" dirty="0" err="1"/>
              <a:t>cout</a:t>
            </a:r>
            <a:r>
              <a:rPr lang="en-US" sz="9600" dirty="0"/>
              <a:t>&lt;&lt;“welcome to \” programming \” ”;</a:t>
            </a:r>
            <a:endParaRPr lang="en-US" dirty="0"/>
          </a:p>
        </p:txBody>
      </p:sp>
    </p:spTree>
    <p:extLst>
      <p:ext uri="{BB962C8B-B14F-4D97-AF65-F5344CB8AC3E}">
        <p14:creationId xmlns:p14="http://schemas.microsoft.com/office/powerpoint/2010/main" val="15967613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9AD96-98AA-1A2E-DAE6-AC58481BF0D5}"/>
              </a:ext>
            </a:extLst>
          </p:cNvPr>
          <p:cNvSpPr>
            <a:spLocks noGrp="1"/>
          </p:cNvSpPr>
          <p:nvPr>
            <p:ph type="title"/>
          </p:nvPr>
        </p:nvSpPr>
        <p:spPr/>
        <p:txBody>
          <a:bodyPr/>
          <a:lstStyle/>
          <a:p>
            <a:r>
              <a:rPr lang="en-US" dirty="0"/>
              <a:t>Lab Task</a:t>
            </a:r>
          </a:p>
        </p:txBody>
      </p:sp>
      <p:sp>
        <p:nvSpPr>
          <p:cNvPr id="3" name="Content Placeholder 2">
            <a:extLst>
              <a:ext uri="{FF2B5EF4-FFF2-40B4-BE49-F238E27FC236}">
                <a16:creationId xmlns:a16="http://schemas.microsoft.com/office/drawing/2014/main" id="{4C6140A9-901D-FA60-C952-E203EBE3EE95}"/>
              </a:ext>
            </a:extLst>
          </p:cNvPr>
          <p:cNvSpPr>
            <a:spLocks noGrp="1"/>
          </p:cNvSpPr>
          <p:nvPr>
            <p:ph idx="1"/>
          </p:nvPr>
        </p:nvSpPr>
        <p:spPr/>
        <p:txBody>
          <a:bodyPr/>
          <a:lstStyle/>
          <a:p>
            <a:r>
              <a:rPr kumimoji="0" lang="en-GB"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Display shapes using single </a:t>
            </a:r>
            <a:r>
              <a:rPr kumimoji="0" lang="en-GB" altLang="en-US" sz="24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cout</a:t>
            </a:r>
            <a:r>
              <a:rPr kumimoji="0" lang="en-GB" altLang="en-US" sz="2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statement?</a:t>
            </a:r>
            <a:endParaRPr kumimoji="0" lang="en-US" altLang="en-US" sz="800" b="0" i="0" u="none" strike="noStrike" cap="none" normalizeH="0" baseline="0" dirty="0">
              <a:ln>
                <a:noFill/>
              </a:ln>
              <a:solidFill>
                <a:schemeClr val="tx1"/>
              </a:solidFill>
              <a:effectLst/>
            </a:endParaRPr>
          </a:p>
          <a:p>
            <a:endParaRPr lang="en-US" dirty="0"/>
          </a:p>
        </p:txBody>
      </p:sp>
      <p:pic>
        <p:nvPicPr>
          <p:cNvPr id="1026" name="Picture 3">
            <a:extLst>
              <a:ext uri="{FF2B5EF4-FFF2-40B4-BE49-F238E27FC236}">
                <a16:creationId xmlns:a16="http://schemas.microsoft.com/office/drawing/2014/main" id="{BACEBCD5-B1BB-B55A-B2ED-A0229E36F5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7212" y="2298700"/>
            <a:ext cx="1293812" cy="1752600"/>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5">
            <a:extLst>
              <a:ext uri="{FF2B5EF4-FFF2-40B4-BE49-F238E27FC236}">
                <a16:creationId xmlns:a16="http://schemas.microsoft.com/office/drawing/2014/main" id="{6A29E4E1-C160-46B5-AB6B-9AEF44F1E4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0800000">
            <a:off x="4494212" y="2298700"/>
            <a:ext cx="1524000" cy="17526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127D527-D7CE-4163-42E7-9C1FA5287969}"/>
              </a:ext>
            </a:extLst>
          </p:cNvPr>
          <p:cNvSpPr>
            <a:spLocks noChangeArrowheads="1"/>
          </p:cNvSpPr>
          <p:nvPr/>
        </p:nvSpPr>
        <p:spPr bwMode="auto">
          <a:xfrm>
            <a:off x="0" y="-63787"/>
            <a:ext cx="31451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US" sz="1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 </a:t>
            </a:r>
            <a:endParaRPr kumimoji="0" lang="en-US" altLang="en-US" sz="7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E4B5585D-2135-6D5C-01B0-83FD37C5E9D6}"/>
              </a:ext>
            </a:extLst>
          </p:cNvPr>
          <p:cNvSpPr>
            <a:spLocks noChangeArrowheads="1"/>
          </p:cNvSpPr>
          <p:nvPr/>
        </p:nvSpPr>
        <p:spPr bwMode="auto">
          <a:xfrm>
            <a:off x="914400" y="2209800"/>
            <a:ext cx="12188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GB" altLang="en-US" sz="18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5EBF92FF-C3D1-293E-50A8-DF0883ACFFD3}"/>
              </a:ext>
            </a:extLst>
          </p:cNvPr>
          <p:cNvSpPr>
            <a:spLocks noChangeArrowheads="1"/>
          </p:cNvSpPr>
          <p:nvPr/>
        </p:nvSpPr>
        <p:spPr bwMode="auto">
          <a:xfrm>
            <a:off x="7665078" y="2161057"/>
            <a:ext cx="140272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GB"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1 2</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1 2 3</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1 2 3 4</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1 2 3 4 5</a:t>
            </a:r>
            <a:endParaRPr kumimoji="0" lang="en-GB"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541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F466D-181E-6110-DBA4-A802279B6813}"/>
              </a:ext>
            </a:extLst>
          </p:cNvPr>
          <p:cNvSpPr>
            <a:spLocks noGrp="1"/>
          </p:cNvSpPr>
          <p:nvPr>
            <p:ph type="title"/>
          </p:nvPr>
        </p:nvSpPr>
        <p:spPr/>
        <p:txBody>
          <a:bodyPr/>
          <a:lstStyle/>
          <a:p>
            <a:r>
              <a:rPr lang="en-US" dirty="0"/>
              <a:t>Data Types</a:t>
            </a:r>
          </a:p>
        </p:txBody>
      </p:sp>
      <p:sp>
        <p:nvSpPr>
          <p:cNvPr id="3" name="Content Placeholder 2">
            <a:extLst>
              <a:ext uri="{FF2B5EF4-FFF2-40B4-BE49-F238E27FC236}">
                <a16:creationId xmlns:a16="http://schemas.microsoft.com/office/drawing/2014/main" id="{DAE8ACF5-D88A-7704-5A23-E9D6C9BF7592}"/>
              </a:ext>
            </a:extLst>
          </p:cNvPr>
          <p:cNvSpPr>
            <a:spLocks noGrp="1"/>
          </p:cNvSpPr>
          <p:nvPr>
            <p:ph idx="1"/>
          </p:nvPr>
        </p:nvSpPr>
        <p:spPr/>
        <p:txBody>
          <a:bodyPr/>
          <a:lstStyle/>
          <a:p>
            <a:r>
              <a:rPr lang="en-US" dirty="0"/>
              <a:t>A variable provides us with named storage that our programs can manipulate. </a:t>
            </a:r>
          </a:p>
          <a:p>
            <a:r>
              <a:rPr lang="en-US" dirty="0"/>
              <a:t>Each variable in C++ has a specific type, which determines the size and layout of the variable's memory, this type is known as data type of that variable.</a:t>
            </a:r>
          </a:p>
          <a:p>
            <a:r>
              <a:rPr lang="en-US" dirty="0"/>
              <a:t>The name of a variable can be composed of letters, digits, and the underscore character. It must begin with either a letter or an underscore. Upper and lowercase letters are distinct because C++ is case-sensitive.</a:t>
            </a:r>
          </a:p>
          <a:p>
            <a:endParaRPr lang="en-US" dirty="0"/>
          </a:p>
        </p:txBody>
      </p:sp>
    </p:spTree>
    <p:extLst>
      <p:ext uri="{BB962C8B-B14F-4D97-AF65-F5344CB8AC3E}">
        <p14:creationId xmlns:p14="http://schemas.microsoft.com/office/powerpoint/2010/main" val="1757341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1" name="Title 1">
            <a:extLst>
              <a:ext uri="{FF2B5EF4-FFF2-40B4-BE49-F238E27FC236}">
                <a16:creationId xmlns:a16="http://schemas.microsoft.com/office/drawing/2014/main" id="{4E7B151A-AF06-D900-CC8A-5C1E88B35212}"/>
              </a:ext>
            </a:extLst>
          </p:cNvPr>
          <p:cNvSpPr>
            <a:spLocks noGrp="1"/>
          </p:cNvSpPr>
          <p:nvPr>
            <p:ph type="title"/>
          </p:nvPr>
        </p:nvSpPr>
        <p:spPr>
          <a:xfrm>
            <a:off x="1117309" y="76200"/>
            <a:ext cx="10157354" cy="1397000"/>
          </a:xfrm>
        </p:spPr>
        <p:txBody>
          <a:bodyPr anchor="b">
            <a:normAutofit/>
          </a:bodyPr>
          <a:lstStyle/>
          <a:p>
            <a:r>
              <a:rPr lang="en-US" dirty="0"/>
              <a:t>Data Types</a:t>
            </a:r>
          </a:p>
        </p:txBody>
      </p:sp>
      <p:pic>
        <p:nvPicPr>
          <p:cNvPr id="1027" name="Picture 10" descr="Table&#10;&#10;Description automatically generated">
            <a:extLst>
              <a:ext uri="{FF2B5EF4-FFF2-40B4-BE49-F238E27FC236}">
                <a16:creationId xmlns:a16="http://schemas.microsoft.com/office/drawing/2014/main" id="{D4A68DB7-E118-F463-AFC4-0DE45D97855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74582" y="1701800"/>
            <a:ext cx="7842807" cy="4470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5331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C++</a:t>
            </a:r>
          </a:p>
        </p:txBody>
      </p:sp>
      <p:sp>
        <p:nvSpPr>
          <p:cNvPr id="3" name="Content Placeholder 2"/>
          <p:cNvSpPr>
            <a:spLocks noGrp="1"/>
          </p:cNvSpPr>
          <p:nvPr>
            <p:ph idx="1"/>
          </p:nvPr>
        </p:nvSpPr>
        <p:spPr>
          <a:xfrm>
            <a:off x="1117309" y="1701800"/>
            <a:ext cx="10157354" cy="5080000"/>
          </a:xfrm>
        </p:spPr>
        <p:txBody>
          <a:bodyPr>
            <a:normAutofit fontScale="85000" lnSpcReduction="20000"/>
          </a:bodyPr>
          <a:lstStyle/>
          <a:p>
            <a:r>
              <a:rPr lang="en-US" dirty="0"/>
              <a:t>In simple terms, C++ is a sophisticated, efficient and a general-purpose programming language and is middle level programming language based on C. </a:t>
            </a:r>
          </a:p>
          <a:p>
            <a:r>
              <a:rPr lang="en-US" dirty="0"/>
              <a:t>It was developed by Bjarne </a:t>
            </a:r>
            <a:r>
              <a:rPr lang="en-US" dirty="0" err="1"/>
              <a:t>Stroustrup</a:t>
            </a:r>
            <a:r>
              <a:rPr lang="en-US" dirty="0"/>
              <a:t> in 1979.</a:t>
            </a:r>
          </a:p>
          <a:p>
            <a:r>
              <a:rPr lang="en-US" dirty="0"/>
              <a:t>Many of today’s OS, system Drivers, browsers and games used C++</a:t>
            </a:r>
          </a:p>
          <a:p>
            <a:r>
              <a:rPr lang="en-US" dirty="0"/>
              <a:t>C++ gives programmers a high level of control over system resources and memory.</a:t>
            </a:r>
          </a:p>
          <a:p>
            <a:r>
              <a:rPr lang="en-US" dirty="0"/>
              <a:t>Graphical User Interfaces and embedded systems.</a:t>
            </a:r>
          </a:p>
          <a:p>
            <a:r>
              <a:rPr lang="en-US" dirty="0"/>
              <a:t>C++ is used in many applications like </a:t>
            </a:r>
          </a:p>
          <a:p>
            <a:pPr lvl="1"/>
            <a:r>
              <a:rPr lang="en-US" dirty="0"/>
              <a:t>Adobe Products like Photoshop, Illustrator, In Design</a:t>
            </a:r>
          </a:p>
          <a:p>
            <a:pPr lvl="1"/>
            <a:r>
              <a:rPr lang="en-US" dirty="0"/>
              <a:t>Amazon - one of the biggest e-commerce sites</a:t>
            </a:r>
          </a:p>
          <a:p>
            <a:pPr lvl="1"/>
            <a:r>
              <a:rPr lang="en-US" dirty="0"/>
              <a:t>Autodesk products for Computer Aided Design</a:t>
            </a:r>
          </a:p>
          <a:p>
            <a:pPr lvl="1"/>
            <a:r>
              <a:rPr lang="en-US" dirty="0"/>
              <a:t>Facebook - social networking site are heavy C++ centric products.</a:t>
            </a:r>
          </a:p>
        </p:txBody>
      </p:sp>
    </p:spTree>
    <p:extLst>
      <p:ext uri="{BB962C8B-B14F-4D97-AF65-F5344CB8AC3E}">
        <p14:creationId xmlns:p14="http://schemas.microsoft.com/office/powerpoint/2010/main" val="310570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Environment</a:t>
            </a:r>
          </a:p>
        </p:txBody>
      </p:sp>
      <p:sp>
        <p:nvSpPr>
          <p:cNvPr id="3" name="Content Placeholder 2"/>
          <p:cNvSpPr>
            <a:spLocks noGrp="1"/>
          </p:cNvSpPr>
          <p:nvPr>
            <p:ph idx="1"/>
          </p:nvPr>
        </p:nvSpPr>
        <p:spPr/>
        <p:txBody>
          <a:bodyPr/>
          <a:lstStyle/>
          <a:p>
            <a:r>
              <a:rPr lang="en-US" dirty="0"/>
              <a:t>DEV C++:</a:t>
            </a:r>
          </a:p>
          <a:p>
            <a:r>
              <a:rPr lang="en-US" dirty="0"/>
              <a:t>DEV C++ is developed by Bloodshed software.</a:t>
            </a:r>
          </a:p>
          <a:p>
            <a:r>
              <a:rPr lang="en-US" dirty="0"/>
              <a:t>Dev-C++ is a free full-featured integrated development environment (IDE) which is free, portable, fast and simple in use.</a:t>
            </a:r>
          </a:p>
          <a:p>
            <a:r>
              <a:rPr lang="en-US" dirty="0"/>
              <a:t>As similar IDEs, it offers to the programmer a simple and unified tool to edit, compile, link, and debug programs. </a:t>
            </a:r>
          </a:p>
          <a:p>
            <a:r>
              <a:rPr lang="en-US" dirty="0"/>
              <a:t>It also provides support for the management of the files of a program in “projects” containing all the elements required to produce a final executable program.</a:t>
            </a:r>
          </a:p>
          <a:p>
            <a:pPr lvl="1"/>
            <a:endParaRPr lang="en-US" dirty="0"/>
          </a:p>
        </p:txBody>
      </p:sp>
    </p:spTree>
    <p:extLst>
      <p:ext uri="{BB962C8B-B14F-4D97-AF65-F5344CB8AC3E}">
        <p14:creationId xmlns:p14="http://schemas.microsoft.com/office/powerpoint/2010/main" val="1917223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6864" y="1637495"/>
            <a:ext cx="9562640" cy="326543"/>
          </a:xfrm>
          <a:prstGeom prst="rect">
            <a:avLst/>
          </a:prstGeom>
        </p:spPr>
        <p:txBody>
          <a:bodyPr vert="horz" wrap="square" lIns="0" tIns="12697" rIns="0" bIns="0" rtlCol="0" anchor="b">
            <a:spAutoFit/>
          </a:bodyPr>
          <a:lstStyle/>
          <a:p>
            <a:pPr marL="12696">
              <a:spcBef>
                <a:spcPts val="100"/>
              </a:spcBef>
              <a:tabLst>
                <a:tab pos="268524" algn="l"/>
              </a:tabLst>
            </a:pPr>
            <a:r>
              <a:rPr sz="1600" spc="-505" dirty="0">
                <a:solidFill>
                  <a:srgbClr val="2CA1BE"/>
                </a:solidFill>
                <a:latin typeface="Arial"/>
                <a:cs typeface="Arial"/>
              </a:rPr>
              <a:t>	</a:t>
            </a:r>
            <a:r>
              <a:rPr sz="2399" b="1" spc="425" dirty="0">
                <a:latin typeface="Arial" panose="020B0604020202020204" pitchFamily="34" charset="0"/>
                <a:cs typeface="Arial" panose="020B0604020202020204" pitchFamily="34" charset="0"/>
              </a:rPr>
              <a:t>C++ </a:t>
            </a:r>
            <a:r>
              <a:rPr sz="2399" b="1" spc="235" dirty="0">
                <a:latin typeface="Arial" panose="020B0604020202020204" pitchFamily="34" charset="0"/>
                <a:cs typeface="Arial" panose="020B0604020202020204" pitchFamily="34" charset="0"/>
              </a:rPr>
              <a:t>systems </a:t>
            </a:r>
            <a:r>
              <a:rPr sz="2399" b="1" spc="135" dirty="0">
                <a:latin typeface="Arial" panose="020B0604020202020204" pitchFamily="34" charset="0"/>
                <a:cs typeface="Arial" panose="020B0604020202020204" pitchFamily="34" charset="0"/>
              </a:rPr>
              <a:t>generally </a:t>
            </a:r>
            <a:r>
              <a:rPr sz="2399" b="1" spc="114" dirty="0">
                <a:latin typeface="Arial" panose="020B0604020202020204" pitchFamily="34" charset="0"/>
                <a:cs typeface="Arial" panose="020B0604020202020204" pitchFamily="34" charset="0"/>
              </a:rPr>
              <a:t>consist </a:t>
            </a:r>
            <a:r>
              <a:rPr sz="2399" b="1" spc="45" dirty="0">
                <a:latin typeface="Arial" panose="020B0604020202020204" pitchFamily="34" charset="0"/>
                <a:cs typeface="Arial" panose="020B0604020202020204" pitchFamily="34" charset="0"/>
              </a:rPr>
              <a:t>of </a:t>
            </a:r>
            <a:r>
              <a:rPr sz="2399" b="1" spc="220" dirty="0">
                <a:latin typeface="Arial" panose="020B0604020202020204" pitchFamily="34" charset="0"/>
                <a:cs typeface="Arial" panose="020B0604020202020204" pitchFamily="34" charset="0"/>
              </a:rPr>
              <a:t>three</a:t>
            </a:r>
            <a:r>
              <a:rPr sz="2399" b="1" spc="65" dirty="0">
                <a:latin typeface="Arial" panose="020B0604020202020204" pitchFamily="34" charset="0"/>
                <a:cs typeface="Arial" panose="020B0604020202020204" pitchFamily="34" charset="0"/>
              </a:rPr>
              <a:t> </a:t>
            </a:r>
            <a:r>
              <a:rPr sz="2399" b="1" spc="95" dirty="0">
                <a:latin typeface="Arial" panose="020B0604020202020204" pitchFamily="34" charset="0"/>
                <a:cs typeface="Arial" panose="020B0604020202020204" pitchFamily="34" charset="0"/>
              </a:rPr>
              <a:t>parts:</a:t>
            </a:r>
            <a:endParaRPr sz="1600" b="1" dirty="0">
              <a:latin typeface="Arial" panose="020B0604020202020204" pitchFamily="34" charset="0"/>
              <a:cs typeface="Arial" panose="020B0604020202020204" pitchFamily="34" charset="0"/>
            </a:endParaRPr>
          </a:p>
        </p:txBody>
      </p:sp>
      <p:sp>
        <p:nvSpPr>
          <p:cNvPr id="3" name="object 3"/>
          <p:cNvSpPr txBox="1"/>
          <p:nvPr/>
        </p:nvSpPr>
        <p:spPr>
          <a:xfrm>
            <a:off x="2077179" y="2210116"/>
            <a:ext cx="8359502" cy="3628895"/>
          </a:xfrm>
          <a:prstGeom prst="rect">
            <a:avLst/>
          </a:prstGeom>
        </p:spPr>
        <p:txBody>
          <a:bodyPr vert="horz" wrap="square" lIns="0" tIns="13332" rIns="0" bIns="0" rtlCol="0">
            <a:spAutoFit/>
          </a:bodyPr>
          <a:lstStyle/>
          <a:p>
            <a:pPr marL="524353" indent="-229166" algn="just">
              <a:spcBef>
                <a:spcPts val="105"/>
              </a:spcBef>
              <a:buClr>
                <a:srgbClr val="2CA1BE"/>
              </a:buClr>
              <a:buFont typeface="Verdana"/>
              <a:buChar char="◦"/>
              <a:tabLst>
                <a:tab pos="524987" algn="l"/>
              </a:tabLst>
            </a:pPr>
            <a:r>
              <a:rPr sz="1999" spc="15" dirty="0">
                <a:latin typeface="Arial" panose="020B0604020202020204" pitchFamily="34" charset="0"/>
                <a:cs typeface="Arial" panose="020B0604020202020204" pitchFamily="34" charset="0"/>
              </a:rPr>
              <a:t>a </a:t>
            </a:r>
            <a:r>
              <a:rPr sz="1999" spc="250" dirty="0">
                <a:latin typeface="Arial" panose="020B0604020202020204" pitchFamily="34" charset="0"/>
                <a:cs typeface="Arial" panose="020B0604020202020204" pitchFamily="34" charset="0"/>
              </a:rPr>
              <a:t>program </a:t>
            </a:r>
            <a:r>
              <a:rPr sz="1999" spc="265" dirty="0">
                <a:latin typeface="Arial" panose="020B0604020202020204" pitchFamily="34" charset="0"/>
                <a:cs typeface="Arial" panose="020B0604020202020204" pitchFamily="34" charset="0"/>
              </a:rPr>
              <a:t>development </a:t>
            </a:r>
            <a:r>
              <a:rPr sz="1999" spc="270" dirty="0">
                <a:latin typeface="Arial" panose="020B0604020202020204" pitchFamily="34" charset="0"/>
                <a:cs typeface="Arial" panose="020B0604020202020204" pitchFamily="34" charset="0"/>
              </a:rPr>
              <a:t>environment</a:t>
            </a:r>
            <a:r>
              <a:rPr sz="1999" spc="-15" dirty="0">
                <a:latin typeface="Arial" panose="020B0604020202020204" pitchFamily="34" charset="0"/>
                <a:cs typeface="Arial" panose="020B0604020202020204" pitchFamily="34" charset="0"/>
              </a:rPr>
              <a:t> </a:t>
            </a:r>
            <a:r>
              <a:rPr sz="1999" spc="85" dirty="0">
                <a:latin typeface="Arial" panose="020B0604020202020204" pitchFamily="34" charset="0"/>
                <a:cs typeface="Arial" panose="020B0604020202020204" pitchFamily="34" charset="0"/>
              </a:rPr>
              <a:t>(IDE)</a:t>
            </a:r>
            <a:endParaRPr sz="1999" dirty="0">
              <a:latin typeface="Arial" panose="020B0604020202020204" pitchFamily="34" charset="0"/>
              <a:cs typeface="Arial" panose="020B0604020202020204" pitchFamily="34" charset="0"/>
            </a:endParaRPr>
          </a:p>
          <a:p>
            <a:pPr marL="524353" indent="-229166" algn="just">
              <a:spcBef>
                <a:spcPts val="20"/>
              </a:spcBef>
              <a:buClr>
                <a:srgbClr val="2CA1BE"/>
              </a:buClr>
              <a:buFont typeface="Verdana"/>
              <a:buChar char="◦"/>
              <a:tabLst>
                <a:tab pos="524987" algn="l"/>
              </a:tabLst>
            </a:pPr>
            <a:r>
              <a:rPr sz="1999" spc="180" dirty="0">
                <a:latin typeface="Arial" panose="020B0604020202020204" pitchFamily="34" charset="0"/>
                <a:cs typeface="Arial" panose="020B0604020202020204" pitchFamily="34" charset="0"/>
              </a:rPr>
              <a:t>the language</a:t>
            </a:r>
            <a:r>
              <a:rPr sz="1999" spc="95" dirty="0">
                <a:latin typeface="Arial" panose="020B0604020202020204" pitchFamily="34" charset="0"/>
                <a:cs typeface="Arial" panose="020B0604020202020204" pitchFamily="34" charset="0"/>
              </a:rPr>
              <a:t> </a:t>
            </a:r>
            <a:r>
              <a:rPr sz="1999" spc="275" dirty="0">
                <a:latin typeface="Arial" panose="020B0604020202020204" pitchFamily="34" charset="0"/>
                <a:cs typeface="Arial" panose="020B0604020202020204" pitchFamily="34" charset="0"/>
              </a:rPr>
              <a:t>and</a:t>
            </a:r>
            <a:endParaRPr sz="1999" dirty="0">
              <a:latin typeface="Arial" panose="020B0604020202020204" pitchFamily="34" charset="0"/>
              <a:cs typeface="Arial" panose="020B0604020202020204" pitchFamily="34" charset="0"/>
            </a:endParaRPr>
          </a:p>
          <a:p>
            <a:pPr marL="524353" indent="-229166" algn="just">
              <a:spcBef>
                <a:spcPts val="25"/>
              </a:spcBef>
              <a:buClr>
                <a:srgbClr val="2CA1BE"/>
              </a:buClr>
              <a:buFont typeface="Verdana"/>
              <a:buChar char="◦"/>
              <a:tabLst>
                <a:tab pos="524987" algn="l"/>
              </a:tabLst>
            </a:pPr>
            <a:r>
              <a:rPr sz="1999" spc="180" dirty="0">
                <a:latin typeface="Arial" panose="020B0604020202020204" pitchFamily="34" charset="0"/>
                <a:cs typeface="Arial" panose="020B0604020202020204" pitchFamily="34" charset="0"/>
              </a:rPr>
              <a:t>the </a:t>
            </a:r>
            <a:r>
              <a:rPr sz="1999" spc="365" dirty="0">
                <a:latin typeface="Arial" panose="020B0604020202020204" pitchFamily="34" charset="0"/>
                <a:cs typeface="Arial" panose="020B0604020202020204" pitchFamily="34" charset="0"/>
              </a:rPr>
              <a:t>C++ </a:t>
            </a:r>
            <a:r>
              <a:rPr sz="1999" spc="100" dirty="0">
                <a:latin typeface="Arial" panose="020B0604020202020204" pitchFamily="34" charset="0"/>
                <a:cs typeface="Arial" panose="020B0604020202020204" pitchFamily="34" charset="0"/>
              </a:rPr>
              <a:t>Standard</a:t>
            </a:r>
            <a:r>
              <a:rPr sz="1999" spc="-145" dirty="0">
                <a:latin typeface="Arial" panose="020B0604020202020204" pitchFamily="34" charset="0"/>
                <a:cs typeface="Arial" panose="020B0604020202020204" pitchFamily="34" charset="0"/>
              </a:rPr>
              <a:t> </a:t>
            </a:r>
            <a:r>
              <a:rPr sz="1999" spc="110" dirty="0">
                <a:latin typeface="Arial" panose="020B0604020202020204" pitchFamily="34" charset="0"/>
                <a:cs typeface="Arial" panose="020B0604020202020204" pitchFamily="34" charset="0"/>
              </a:rPr>
              <a:t>Library.</a:t>
            </a:r>
            <a:endParaRPr sz="1999" dirty="0">
              <a:latin typeface="Arial" panose="020B0604020202020204" pitchFamily="34" charset="0"/>
              <a:cs typeface="Arial" panose="020B0604020202020204" pitchFamily="34" charset="0"/>
            </a:endParaRPr>
          </a:p>
          <a:p>
            <a:pPr marL="268524" marR="5078" indent="-256463" algn="just">
              <a:lnSpc>
                <a:spcPts val="2919"/>
              </a:lnSpc>
              <a:spcBef>
                <a:spcPts val="400"/>
              </a:spcBef>
              <a:buClr>
                <a:srgbClr val="2CA1BE"/>
              </a:buClr>
              <a:buSzPct val="66666"/>
              <a:buFont typeface="Arial"/>
              <a:buChar char=""/>
              <a:tabLst>
                <a:tab pos="268524" algn="l"/>
                <a:tab pos="269159" algn="l"/>
              </a:tabLst>
            </a:pPr>
            <a:endParaRPr lang="en-US" sz="2399" spc="425" dirty="0">
              <a:latin typeface="Arial" panose="020B0604020202020204" pitchFamily="34" charset="0"/>
              <a:cs typeface="Arial" panose="020B0604020202020204" pitchFamily="34" charset="0"/>
            </a:endParaRPr>
          </a:p>
          <a:p>
            <a:pPr marL="268524" marR="5078" indent="-256463" algn="just">
              <a:lnSpc>
                <a:spcPts val="2919"/>
              </a:lnSpc>
              <a:spcBef>
                <a:spcPts val="400"/>
              </a:spcBef>
              <a:buClr>
                <a:srgbClr val="2CA1BE"/>
              </a:buClr>
              <a:buSzPct val="66666"/>
              <a:buFont typeface="Arial"/>
              <a:buChar char=""/>
              <a:tabLst>
                <a:tab pos="268524" algn="l"/>
                <a:tab pos="269159" algn="l"/>
              </a:tabLst>
            </a:pPr>
            <a:r>
              <a:rPr sz="2399" b="1" spc="425" dirty="0">
                <a:latin typeface="Arial" panose="020B0604020202020204" pitchFamily="34" charset="0"/>
                <a:cs typeface="Arial" panose="020B0604020202020204" pitchFamily="34" charset="0"/>
              </a:rPr>
              <a:t>C++ </a:t>
            </a:r>
            <a:r>
              <a:rPr sz="2399" b="1" spc="270" dirty="0">
                <a:latin typeface="Arial" panose="020B0604020202020204" pitchFamily="34" charset="0"/>
                <a:cs typeface="Arial" panose="020B0604020202020204" pitchFamily="34" charset="0"/>
              </a:rPr>
              <a:t>programs </a:t>
            </a:r>
            <a:r>
              <a:rPr sz="2399" b="1" spc="-25" dirty="0">
                <a:latin typeface="Arial" panose="020B0604020202020204" pitchFamily="34" charset="0"/>
                <a:cs typeface="Arial" panose="020B0604020202020204" pitchFamily="34" charset="0"/>
              </a:rPr>
              <a:t>typically </a:t>
            </a:r>
            <a:r>
              <a:rPr sz="2399" b="1" spc="229" dirty="0">
                <a:latin typeface="Arial" panose="020B0604020202020204" pitchFamily="34" charset="0"/>
                <a:cs typeface="Arial" panose="020B0604020202020204" pitchFamily="34" charset="0"/>
              </a:rPr>
              <a:t>go </a:t>
            </a:r>
            <a:r>
              <a:rPr sz="2399" b="1" spc="175" dirty="0">
                <a:latin typeface="Arial" panose="020B0604020202020204" pitchFamily="34" charset="0"/>
                <a:cs typeface="Arial" panose="020B0604020202020204" pitchFamily="34" charset="0"/>
              </a:rPr>
              <a:t>through</a:t>
            </a:r>
            <a:r>
              <a:rPr sz="2399" b="1" spc="-35" dirty="0">
                <a:latin typeface="Arial" panose="020B0604020202020204" pitchFamily="34" charset="0"/>
                <a:cs typeface="Arial" panose="020B0604020202020204" pitchFamily="34" charset="0"/>
              </a:rPr>
              <a:t> </a:t>
            </a:r>
            <a:r>
              <a:rPr sz="2399" b="1" spc="200" dirty="0">
                <a:latin typeface="Arial" panose="020B0604020202020204" pitchFamily="34" charset="0"/>
                <a:cs typeface="Arial" panose="020B0604020202020204" pitchFamily="34" charset="0"/>
              </a:rPr>
              <a:t>six  </a:t>
            </a:r>
            <a:r>
              <a:rPr sz="2399" b="1" spc="305" dirty="0">
                <a:latin typeface="Arial" panose="020B0604020202020204" pitchFamily="34" charset="0"/>
                <a:cs typeface="Arial" panose="020B0604020202020204" pitchFamily="34" charset="0"/>
              </a:rPr>
              <a:t>phases:</a:t>
            </a:r>
            <a:endParaRPr sz="2399" b="1" dirty="0">
              <a:latin typeface="Arial" panose="020B0604020202020204" pitchFamily="34" charset="0"/>
              <a:cs typeface="Arial" panose="020B0604020202020204" pitchFamily="34" charset="0"/>
            </a:endParaRPr>
          </a:p>
          <a:p>
            <a:pPr marL="524353" lvl="1" indent="-229166" algn="just">
              <a:spcBef>
                <a:spcPts val="15"/>
              </a:spcBef>
              <a:buClr>
                <a:srgbClr val="2CA1BE"/>
              </a:buClr>
              <a:buFont typeface="Verdana"/>
              <a:buChar char="◦"/>
              <a:tabLst>
                <a:tab pos="524987" algn="l"/>
              </a:tabLst>
            </a:pPr>
            <a:r>
              <a:rPr sz="1999" spc="195" dirty="0">
                <a:latin typeface="Arial" panose="020B0604020202020204" pitchFamily="34" charset="0"/>
                <a:cs typeface="Arial" panose="020B0604020202020204" pitchFamily="34" charset="0"/>
              </a:rPr>
              <a:t>edit,</a:t>
            </a:r>
            <a:endParaRPr sz="1999" dirty="0">
              <a:latin typeface="Arial" panose="020B0604020202020204" pitchFamily="34" charset="0"/>
              <a:cs typeface="Arial" panose="020B0604020202020204" pitchFamily="34" charset="0"/>
            </a:endParaRPr>
          </a:p>
          <a:p>
            <a:pPr marL="524353" lvl="1" indent="-229166" algn="just">
              <a:spcBef>
                <a:spcPts val="25"/>
              </a:spcBef>
              <a:buClr>
                <a:srgbClr val="2CA1BE"/>
              </a:buClr>
              <a:buFont typeface="Verdana"/>
              <a:buChar char="◦"/>
              <a:tabLst>
                <a:tab pos="524987" algn="l"/>
              </a:tabLst>
            </a:pPr>
            <a:r>
              <a:rPr sz="1999" spc="220" dirty="0">
                <a:latin typeface="Arial" panose="020B0604020202020204" pitchFamily="34" charset="0"/>
                <a:cs typeface="Arial" panose="020B0604020202020204" pitchFamily="34" charset="0"/>
              </a:rPr>
              <a:t>preprocess,</a:t>
            </a:r>
            <a:endParaRPr sz="1999" dirty="0">
              <a:latin typeface="Arial" panose="020B0604020202020204" pitchFamily="34" charset="0"/>
              <a:cs typeface="Arial" panose="020B0604020202020204" pitchFamily="34" charset="0"/>
            </a:endParaRPr>
          </a:p>
          <a:p>
            <a:pPr marL="524353" lvl="1" indent="-229166" algn="just">
              <a:spcBef>
                <a:spcPts val="25"/>
              </a:spcBef>
              <a:buClr>
                <a:srgbClr val="2CA1BE"/>
              </a:buClr>
              <a:buFont typeface="Verdana"/>
              <a:buChar char="◦"/>
              <a:tabLst>
                <a:tab pos="524987" algn="l"/>
              </a:tabLst>
            </a:pPr>
            <a:r>
              <a:rPr sz="1999" spc="270" dirty="0">
                <a:latin typeface="Arial" panose="020B0604020202020204" pitchFamily="34" charset="0"/>
                <a:cs typeface="Arial" panose="020B0604020202020204" pitchFamily="34" charset="0"/>
              </a:rPr>
              <a:t>compile,</a:t>
            </a:r>
            <a:endParaRPr sz="1999" dirty="0">
              <a:latin typeface="Arial" panose="020B0604020202020204" pitchFamily="34" charset="0"/>
              <a:cs typeface="Arial" panose="020B0604020202020204" pitchFamily="34" charset="0"/>
            </a:endParaRPr>
          </a:p>
          <a:p>
            <a:pPr marL="524353" lvl="1" indent="-229166" algn="just">
              <a:spcBef>
                <a:spcPts val="25"/>
              </a:spcBef>
              <a:buClr>
                <a:srgbClr val="2CA1BE"/>
              </a:buClr>
              <a:buFont typeface="Verdana"/>
              <a:buChar char="◦"/>
              <a:tabLst>
                <a:tab pos="524987" algn="l"/>
              </a:tabLst>
            </a:pPr>
            <a:r>
              <a:rPr sz="1999" spc="210" dirty="0">
                <a:latin typeface="Arial" panose="020B0604020202020204" pitchFamily="34" charset="0"/>
                <a:cs typeface="Arial" panose="020B0604020202020204" pitchFamily="34" charset="0"/>
              </a:rPr>
              <a:t>link,</a:t>
            </a:r>
            <a:endParaRPr sz="1999" dirty="0">
              <a:latin typeface="Arial" panose="020B0604020202020204" pitchFamily="34" charset="0"/>
              <a:cs typeface="Arial" panose="020B0604020202020204" pitchFamily="34" charset="0"/>
            </a:endParaRPr>
          </a:p>
          <a:p>
            <a:pPr marL="524353" lvl="1" indent="-229166" algn="just">
              <a:spcBef>
                <a:spcPts val="25"/>
              </a:spcBef>
              <a:buClr>
                <a:srgbClr val="2CA1BE"/>
              </a:buClr>
              <a:buFont typeface="Verdana"/>
              <a:buChar char="◦"/>
              <a:tabLst>
                <a:tab pos="524987" algn="l"/>
              </a:tabLst>
            </a:pPr>
            <a:r>
              <a:rPr sz="1999" spc="45" dirty="0">
                <a:latin typeface="Arial" panose="020B0604020202020204" pitchFamily="34" charset="0"/>
                <a:cs typeface="Arial" panose="020B0604020202020204" pitchFamily="34" charset="0"/>
              </a:rPr>
              <a:t>load</a:t>
            </a:r>
            <a:r>
              <a:rPr sz="1999" spc="114" dirty="0">
                <a:latin typeface="Arial" panose="020B0604020202020204" pitchFamily="34" charset="0"/>
                <a:cs typeface="Arial" panose="020B0604020202020204" pitchFamily="34" charset="0"/>
              </a:rPr>
              <a:t> </a:t>
            </a:r>
            <a:r>
              <a:rPr sz="1999" spc="275" dirty="0">
                <a:latin typeface="Arial" panose="020B0604020202020204" pitchFamily="34" charset="0"/>
                <a:cs typeface="Arial" panose="020B0604020202020204" pitchFamily="34" charset="0"/>
              </a:rPr>
              <a:t>and</a:t>
            </a:r>
            <a:endParaRPr sz="1999" dirty="0">
              <a:latin typeface="Arial" panose="020B0604020202020204" pitchFamily="34" charset="0"/>
              <a:cs typeface="Arial" panose="020B0604020202020204" pitchFamily="34" charset="0"/>
            </a:endParaRPr>
          </a:p>
          <a:p>
            <a:pPr marL="524353" lvl="1" indent="-229166" algn="just">
              <a:spcBef>
                <a:spcPts val="25"/>
              </a:spcBef>
              <a:buClr>
                <a:srgbClr val="2CA1BE"/>
              </a:buClr>
              <a:buFont typeface="Verdana"/>
              <a:buChar char="◦"/>
              <a:tabLst>
                <a:tab pos="524987" algn="l"/>
              </a:tabLst>
            </a:pPr>
            <a:r>
              <a:rPr sz="1999" spc="210" dirty="0">
                <a:latin typeface="Arial" panose="020B0604020202020204" pitchFamily="34" charset="0"/>
                <a:cs typeface="Arial" panose="020B0604020202020204" pitchFamily="34" charset="0"/>
              </a:rPr>
              <a:t>execute</a:t>
            </a:r>
            <a:endParaRPr sz="2299" dirty="0">
              <a:latin typeface="Arial" panose="020B0604020202020204" pitchFamily="34" charset="0"/>
              <a:cs typeface="Arial" panose="020B0604020202020204" pitchFamily="34" charset="0"/>
            </a:endParaRPr>
          </a:p>
        </p:txBody>
      </p:sp>
      <p:sp>
        <p:nvSpPr>
          <p:cNvPr id="4" name="object 4"/>
          <p:cNvSpPr/>
          <p:nvPr/>
        </p:nvSpPr>
        <p:spPr>
          <a:xfrm>
            <a:off x="1756714" y="124306"/>
            <a:ext cx="6760227" cy="1334675"/>
          </a:xfrm>
          <a:prstGeom prst="rect">
            <a:avLst/>
          </a:prstGeom>
          <a:blipFill>
            <a:blip r:embed="rId2" cstate="print"/>
            <a:stretch>
              <a:fillRect/>
            </a:stretch>
          </a:blipFill>
        </p:spPr>
        <p:txBody>
          <a:bodyPr wrap="square" lIns="0" tIns="0" rIns="0" bIns="0" rtlCol="0"/>
          <a:lstStyle/>
          <a:p>
            <a:endParaRPr sz="2399"/>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04503" y="1098523"/>
            <a:ext cx="8532178" cy="5758581"/>
          </a:xfrm>
          <a:prstGeom prst="rect">
            <a:avLst/>
          </a:prstGeom>
          <a:blipFill>
            <a:blip r:embed="rId2" cstate="print"/>
            <a:stretch>
              <a:fillRect/>
            </a:stretch>
          </a:blipFill>
        </p:spPr>
        <p:txBody>
          <a:bodyPr wrap="square" lIns="0" tIns="0" rIns="0" bIns="0" rtlCol="0"/>
          <a:lstStyle/>
          <a:p>
            <a:endParaRPr sz="2399"/>
          </a:p>
        </p:txBody>
      </p:sp>
      <p:sp>
        <p:nvSpPr>
          <p:cNvPr id="3" name="object 3"/>
          <p:cNvSpPr/>
          <p:nvPr/>
        </p:nvSpPr>
        <p:spPr>
          <a:xfrm>
            <a:off x="2081241" y="649948"/>
            <a:ext cx="6248296" cy="388518"/>
          </a:xfrm>
          <a:prstGeom prst="rect">
            <a:avLst/>
          </a:prstGeom>
          <a:blipFill>
            <a:blip r:embed="rId3" cstate="print"/>
            <a:stretch>
              <a:fillRect/>
            </a:stretch>
          </a:blipFill>
        </p:spPr>
        <p:txBody>
          <a:bodyPr wrap="square" lIns="0" tIns="0" rIns="0" bIns="0" rtlCol="0"/>
          <a:lstStyle/>
          <a:p>
            <a:endParaRPr sz="2399"/>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63008" y="984890"/>
            <a:ext cx="5607804" cy="593429"/>
          </a:xfrm>
          <a:prstGeom prst="rect">
            <a:avLst/>
          </a:prstGeom>
        </p:spPr>
        <p:txBody>
          <a:bodyPr vert="horz" wrap="square" lIns="0" tIns="12697" rIns="0" bIns="0" rtlCol="0" anchor="b">
            <a:spAutoFit/>
          </a:bodyPr>
          <a:lstStyle/>
          <a:p>
            <a:pPr marL="12696">
              <a:spcBef>
                <a:spcPts val="100"/>
              </a:spcBef>
              <a:tabLst>
                <a:tab pos="268524" algn="l"/>
              </a:tabLst>
            </a:pPr>
            <a:r>
              <a:rPr sz="1799" spc="-505" dirty="0">
                <a:solidFill>
                  <a:srgbClr val="2CA1BE"/>
                </a:solidFill>
                <a:latin typeface="Arial"/>
                <a:cs typeface="Arial"/>
              </a:rPr>
              <a:t>	</a:t>
            </a:r>
            <a:r>
              <a:rPr b="1" spc="245" dirty="0">
                <a:latin typeface="Aegean"/>
                <a:cs typeface="Aegean"/>
              </a:rPr>
              <a:t>Phase </a:t>
            </a:r>
            <a:r>
              <a:rPr b="1" spc="310" dirty="0">
                <a:latin typeface="Aegean"/>
                <a:cs typeface="Aegean"/>
              </a:rPr>
              <a:t>1-</a:t>
            </a:r>
            <a:r>
              <a:rPr b="1" spc="15" dirty="0">
                <a:latin typeface="Aegean"/>
                <a:cs typeface="Aegean"/>
              </a:rPr>
              <a:t> </a:t>
            </a:r>
            <a:r>
              <a:rPr b="1" spc="100" dirty="0">
                <a:latin typeface="Aegean"/>
                <a:cs typeface="Aegean"/>
              </a:rPr>
              <a:t>Editor</a:t>
            </a:r>
            <a:endParaRPr sz="1799" b="1" dirty="0">
              <a:latin typeface="Aegean"/>
              <a:cs typeface="Aegean"/>
            </a:endParaRPr>
          </a:p>
        </p:txBody>
      </p:sp>
      <p:sp>
        <p:nvSpPr>
          <p:cNvPr id="3" name="object 3"/>
          <p:cNvSpPr txBox="1"/>
          <p:nvPr/>
        </p:nvSpPr>
        <p:spPr>
          <a:xfrm>
            <a:off x="2055812" y="2362200"/>
            <a:ext cx="8883114" cy="4210312"/>
          </a:xfrm>
          <a:prstGeom prst="rect">
            <a:avLst/>
          </a:prstGeom>
        </p:spPr>
        <p:txBody>
          <a:bodyPr vert="horz" wrap="square" lIns="0" tIns="53326" rIns="0" bIns="0" rtlCol="0">
            <a:spAutoFit/>
          </a:bodyPr>
          <a:lstStyle/>
          <a:p>
            <a:pPr marL="524353" marR="1005538" indent="-229166" algn="just">
              <a:lnSpc>
                <a:spcPts val="2479"/>
              </a:lnSpc>
              <a:spcBef>
                <a:spcPts val="420"/>
              </a:spcBef>
              <a:buClr>
                <a:srgbClr val="2CA1BE"/>
              </a:buClr>
              <a:buFont typeface="Verdana"/>
              <a:buChar char="◦"/>
              <a:tabLst>
                <a:tab pos="524987" algn="l"/>
              </a:tabLst>
            </a:pPr>
            <a:r>
              <a:rPr sz="2299" spc="210" dirty="0">
                <a:latin typeface="Arial" panose="020B0604020202020204" pitchFamily="34" charset="0"/>
                <a:cs typeface="Arial" panose="020B0604020202020204" pitchFamily="34" charset="0"/>
              </a:rPr>
              <a:t>Type </a:t>
            </a:r>
            <a:r>
              <a:rPr sz="2299" spc="15" dirty="0">
                <a:latin typeface="Arial" panose="020B0604020202020204" pitchFamily="34" charset="0"/>
                <a:cs typeface="Arial" panose="020B0604020202020204" pitchFamily="34" charset="0"/>
              </a:rPr>
              <a:t>a </a:t>
            </a:r>
            <a:r>
              <a:rPr sz="2299" spc="365" dirty="0">
                <a:latin typeface="Arial" panose="020B0604020202020204" pitchFamily="34" charset="0"/>
                <a:cs typeface="Arial" panose="020B0604020202020204" pitchFamily="34" charset="0"/>
              </a:rPr>
              <a:t>C++ </a:t>
            </a:r>
            <a:r>
              <a:rPr sz="2299" spc="250" dirty="0">
                <a:latin typeface="Arial" panose="020B0604020202020204" pitchFamily="34" charset="0"/>
                <a:cs typeface="Arial" panose="020B0604020202020204" pitchFamily="34" charset="0"/>
              </a:rPr>
              <a:t>program </a:t>
            </a:r>
            <a:r>
              <a:rPr sz="2299" spc="110" dirty="0">
                <a:latin typeface="Arial" panose="020B0604020202020204" pitchFamily="34" charset="0"/>
                <a:cs typeface="Arial" panose="020B0604020202020204" pitchFamily="34" charset="0"/>
              </a:rPr>
              <a:t>(</a:t>
            </a:r>
            <a:r>
              <a:rPr sz="2299" spc="110" dirty="0">
                <a:solidFill>
                  <a:srgbClr val="0000FF"/>
                </a:solidFill>
                <a:latin typeface="Arial" panose="020B0604020202020204" pitchFamily="34" charset="0"/>
                <a:cs typeface="Arial" panose="020B0604020202020204" pitchFamily="34" charset="0"/>
              </a:rPr>
              <a:t>source </a:t>
            </a:r>
            <a:r>
              <a:rPr sz="2299" spc="160" dirty="0">
                <a:solidFill>
                  <a:srgbClr val="0000FF"/>
                </a:solidFill>
                <a:latin typeface="Arial" panose="020B0604020202020204" pitchFamily="34" charset="0"/>
                <a:cs typeface="Arial" panose="020B0604020202020204" pitchFamily="34" charset="0"/>
              </a:rPr>
              <a:t>code</a:t>
            </a:r>
            <a:r>
              <a:rPr sz="2299" spc="160" dirty="0">
                <a:latin typeface="Arial" panose="020B0604020202020204" pitchFamily="34" charset="0"/>
                <a:cs typeface="Arial" panose="020B0604020202020204" pitchFamily="34" charset="0"/>
              </a:rPr>
              <a:t>) </a:t>
            </a:r>
            <a:r>
              <a:rPr sz="2299" spc="260" dirty="0">
                <a:latin typeface="Arial" panose="020B0604020202020204" pitchFamily="34" charset="0"/>
                <a:cs typeface="Arial" panose="020B0604020202020204" pitchFamily="34" charset="0"/>
              </a:rPr>
              <a:t>using</a:t>
            </a:r>
            <a:r>
              <a:rPr sz="2299" spc="-195" dirty="0">
                <a:latin typeface="Arial" panose="020B0604020202020204" pitchFamily="34" charset="0"/>
                <a:cs typeface="Arial" panose="020B0604020202020204" pitchFamily="34" charset="0"/>
              </a:rPr>
              <a:t> </a:t>
            </a:r>
            <a:r>
              <a:rPr sz="2299" spc="180" dirty="0">
                <a:latin typeface="Arial" panose="020B0604020202020204" pitchFamily="34" charset="0"/>
                <a:cs typeface="Arial" panose="020B0604020202020204" pitchFamily="34" charset="0"/>
              </a:rPr>
              <a:t>the  </a:t>
            </a:r>
            <a:r>
              <a:rPr sz="2299" spc="145" dirty="0">
                <a:latin typeface="Arial" panose="020B0604020202020204" pitchFamily="34" charset="0"/>
                <a:cs typeface="Arial" panose="020B0604020202020204" pitchFamily="34" charset="0"/>
              </a:rPr>
              <a:t>editor.</a:t>
            </a:r>
            <a:endParaRPr sz="2299" dirty="0">
              <a:latin typeface="Arial" panose="020B0604020202020204" pitchFamily="34" charset="0"/>
              <a:cs typeface="Arial" panose="020B0604020202020204" pitchFamily="34" charset="0"/>
            </a:endParaRPr>
          </a:p>
          <a:p>
            <a:pPr marL="524353" indent="-229166" algn="just">
              <a:lnSpc>
                <a:spcPts val="2749"/>
              </a:lnSpc>
              <a:buClr>
                <a:srgbClr val="2CA1BE"/>
              </a:buClr>
              <a:buFont typeface="Verdana"/>
              <a:buChar char="◦"/>
              <a:tabLst>
                <a:tab pos="524987" algn="l"/>
              </a:tabLst>
            </a:pPr>
            <a:r>
              <a:rPr sz="2299" spc="55" dirty="0">
                <a:latin typeface="Arial" panose="020B0604020202020204" pitchFamily="34" charset="0"/>
                <a:cs typeface="Arial" panose="020B0604020202020204" pitchFamily="34" charset="0"/>
              </a:rPr>
              <a:t>Save </a:t>
            </a:r>
            <a:r>
              <a:rPr sz="2299" spc="180" dirty="0">
                <a:latin typeface="Arial" panose="020B0604020202020204" pitchFamily="34" charset="0"/>
                <a:cs typeface="Arial" panose="020B0604020202020204" pitchFamily="34" charset="0"/>
              </a:rPr>
              <a:t>the</a:t>
            </a:r>
            <a:r>
              <a:rPr sz="2299" spc="229" dirty="0">
                <a:latin typeface="Arial" panose="020B0604020202020204" pitchFamily="34" charset="0"/>
                <a:cs typeface="Arial" panose="020B0604020202020204" pitchFamily="34" charset="0"/>
              </a:rPr>
              <a:t> </a:t>
            </a:r>
            <a:r>
              <a:rPr sz="2299" spc="250" dirty="0">
                <a:latin typeface="Arial" panose="020B0604020202020204" pitchFamily="34" charset="0"/>
                <a:cs typeface="Arial" panose="020B0604020202020204" pitchFamily="34" charset="0"/>
              </a:rPr>
              <a:t>program.</a:t>
            </a:r>
            <a:endParaRPr sz="2299" dirty="0">
              <a:latin typeface="Arial" panose="020B0604020202020204" pitchFamily="34" charset="0"/>
              <a:cs typeface="Arial" panose="020B0604020202020204" pitchFamily="34" charset="0"/>
            </a:endParaRPr>
          </a:p>
          <a:p>
            <a:pPr marL="524353" indent="-229166" algn="just">
              <a:lnSpc>
                <a:spcPts val="2619"/>
              </a:lnSpc>
              <a:spcBef>
                <a:spcPts val="25"/>
              </a:spcBef>
              <a:buClr>
                <a:srgbClr val="2CA1BE"/>
              </a:buClr>
              <a:buFont typeface="Verdana"/>
              <a:buChar char="◦"/>
              <a:tabLst>
                <a:tab pos="524987" algn="l"/>
              </a:tabLst>
            </a:pPr>
            <a:r>
              <a:rPr sz="2299" spc="365" dirty="0">
                <a:latin typeface="Arial" panose="020B0604020202020204" pitchFamily="34" charset="0"/>
                <a:cs typeface="Arial" panose="020B0604020202020204" pitchFamily="34" charset="0"/>
              </a:rPr>
              <a:t>C++ </a:t>
            </a:r>
            <a:r>
              <a:rPr sz="2299" spc="150" dirty="0">
                <a:latin typeface="Arial" panose="020B0604020202020204" pitchFamily="34" charset="0"/>
                <a:cs typeface="Arial" panose="020B0604020202020204" pitchFamily="34" charset="0"/>
              </a:rPr>
              <a:t>source </a:t>
            </a:r>
            <a:r>
              <a:rPr sz="2299" spc="240" dirty="0">
                <a:latin typeface="Arial" panose="020B0604020202020204" pitchFamily="34" charset="0"/>
                <a:cs typeface="Arial" panose="020B0604020202020204" pitchFamily="34" charset="0"/>
              </a:rPr>
              <a:t>code </a:t>
            </a:r>
            <a:r>
              <a:rPr sz="2299" spc="260" dirty="0">
                <a:latin typeface="Arial" panose="020B0604020202020204" pitchFamily="34" charset="0"/>
                <a:cs typeface="Arial" panose="020B0604020202020204" pitchFamily="34" charset="0"/>
              </a:rPr>
              <a:t>filenames </a:t>
            </a:r>
            <a:r>
              <a:rPr sz="2299" spc="130" dirty="0">
                <a:latin typeface="Arial" panose="020B0604020202020204" pitchFamily="34" charset="0"/>
                <a:cs typeface="Arial" panose="020B0604020202020204" pitchFamily="34" charset="0"/>
              </a:rPr>
              <a:t>often </a:t>
            </a:r>
            <a:r>
              <a:rPr sz="2299" spc="425" dirty="0">
                <a:latin typeface="Arial" panose="020B0604020202020204" pitchFamily="34" charset="0"/>
                <a:cs typeface="Arial" panose="020B0604020202020204" pitchFamily="34" charset="0"/>
              </a:rPr>
              <a:t>end</a:t>
            </a:r>
            <a:r>
              <a:rPr sz="2299" spc="-300" dirty="0">
                <a:latin typeface="Arial" panose="020B0604020202020204" pitchFamily="34" charset="0"/>
                <a:cs typeface="Arial" panose="020B0604020202020204" pitchFamily="34" charset="0"/>
              </a:rPr>
              <a:t> </a:t>
            </a:r>
            <a:r>
              <a:rPr sz="2299" spc="80" dirty="0">
                <a:latin typeface="Arial" panose="020B0604020202020204" pitchFamily="34" charset="0"/>
                <a:cs typeface="Arial" panose="020B0604020202020204" pitchFamily="34" charset="0"/>
              </a:rPr>
              <a:t>with </a:t>
            </a:r>
            <a:r>
              <a:rPr sz="2299" spc="180" dirty="0">
                <a:latin typeface="Arial" panose="020B0604020202020204" pitchFamily="34" charset="0"/>
                <a:cs typeface="Arial" panose="020B0604020202020204" pitchFamily="34" charset="0"/>
              </a:rPr>
              <a:t>the </a:t>
            </a:r>
            <a:r>
              <a:rPr sz="2299" spc="305" dirty="0">
                <a:latin typeface="Arial" panose="020B0604020202020204" pitchFamily="34" charset="0"/>
                <a:cs typeface="Arial" panose="020B0604020202020204" pitchFamily="34" charset="0"/>
              </a:rPr>
              <a:t>.cpp,</a:t>
            </a:r>
            <a:endParaRPr sz="2299" dirty="0">
              <a:latin typeface="Arial" panose="020B0604020202020204" pitchFamily="34" charset="0"/>
              <a:cs typeface="Arial" panose="020B0604020202020204" pitchFamily="34" charset="0"/>
            </a:endParaRPr>
          </a:p>
          <a:p>
            <a:pPr marL="524353" marR="262176" algn="just">
              <a:lnSpc>
                <a:spcPts val="2479"/>
              </a:lnSpc>
              <a:spcBef>
                <a:spcPts val="180"/>
              </a:spcBef>
            </a:pPr>
            <a:r>
              <a:rPr sz="2299" spc="185" dirty="0">
                <a:latin typeface="Arial" panose="020B0604020202020204" pitchFamily="34" charset="0"/>
                <a:cs typeface="Arial" panose="020B0604020202020204" pitchFamily="34" charset="0"/>
              </a:rPr>
              <a:t>.cxx, </a:t>
            </a:r>
            <a:r>
              <a:rPr sz="2299" spc="120" dirty="0">
                <a:latin typeface="Arial" panose="020B0604020202020204" pitchFamily="34" charset="0"/>
                <a:cs typeface="Arial" panose="020B0604020202020204" pitchFamily="34" charset="0"/>
              </a:rPr>
              <a:t>.cc </a:t>
            </a:r>
            <a:r>
              <a:rPr sz="2299" spc="20" dirty="0">
                <a:latin typeface="Arial" panose="020B0604020202020204" pitchFamily="34" charset="0"/>
                <a:cs typeface="Arial" panose="020B0604020202020204" pitchFamily="34" charset="0"/>
              </a:rPr>
              <a:t>or </a:t>
            </a:r>
            <a:r>
              <a:rPr sz="2299" spc="200" dirty="0">
                <a:latin typeface="Arial" panose="020B0604020202020204" pitchFamily="34" charset="0"/>
                <a:cs typeface="Arial" panose="020B0604020202020204" pitchFamily="34" charset="0"/>
              </a:rPr>
              <a:t>.C </a:t>
            </a:r>
            <a:r>
              <a:rPr sz="2299" spc="220" dirty="0">
                <a:latin typeface="Arial" panose="020B0604020202020204" pitchFamily="34" charset="0"/>
                <a:cs typeface="Arial" panose="020B0604020202020204" pitchFamily="34" charset="0"/>
              </a:rPr>
              <a:t>extensions </a:t>
            </a:r>
            <a:r>
              <a:rPr sz="2299" spc="95" dirty="0">
                <a:latin typeface="Arial" panose="020B0604020202020204" pitchFamily="34" charset="0"/>
                <a:cs typeface="Arial" panose="020B0604020202020204" pitchFamily="34" charset="0"/>
              </a:rPr>
              <a:t>(note </a:t>
            </a:r>
            <a:r>
              <a:rPr sz="2299" spc="-55" dirty="0">
                <a:latin typeface="Arial" panose="020B0604020202020204" pitchFamily="34" charset="0"/>
                <a:cs typeface="Arial" panose="020B0604020202020204" pitchFamily="34" charset="0"/>
              </a:rPr>
              <a:t>that </a:t>
            </a:r>
            <a:r>
              <a:rPr sz="2299" spc="145" dirty="0">
                <a:latin typeface="Arial" panose="020B0604020202020204" pitchFamily="34" charset="0"/>
                <a:cs typeface="Arial" panose="020B0604020202020204" pitchFamily="34" charset="0"/>
              </a:rPr>
              <a:t>C </a:t>
            </a:r>
            <a:r>
              <a:rPr sz="2299" spc="165" dirty="0">
                <a:latin typeface="Arial" panose="020B0604020202020204" pitchFamily="34" charset="0"/>
                <a:cs typeface="Arial" panose="020B0604020202020204" pitchFamily="34" charset="0"/>
              </a:rPr>
              <a:t>is </a:t>
            </a:r>
            <a:r>
              <a:rPr sz="2299" spc="325" dirty="0">
                <a:latin typeface="Arial" panose="020B0604020202020204" pitchFamily="34" charset="0"/>
                <a:cs typeface="Arial" panose="020B0604020202020204" pitchFamily="34" charset="0"/>
              </a:rPr>
              <a:t>in  </a:t>
            </a:r>
            <a:r>
              <a:rPr sz="2299" spc="210" dirty="0">
                <a:latin typeface="Arial" panose="020B0604020202020204" pitchFamily="34" charset="0"/>
                <a:cs typeface="Arial" panose="020B0604020202020204" pitchFamily="34" charset="0"/>
              </a:rPr>
              <a:t>uppercase) </a:t>
            </a:r>
            <a:r>
              <a:rPr sz="2299" spc="220" dirty="0">
                <a:latin typeface="Arial" panose="020B0604020202020204" pitchFamily="34" charset="0"/>
                <a:cs typeface="Arial" panose="020B0604020202020204" pitchFamily="34" charset="0"/>
              </a:rPr>
              <a:t>which </a:t>
            </a:r>
            <a:r>
              <a:rPr sz="2299" spc="180" dirty="0">
                <a:latin typeface="Arial" panose="020B0604020202020204" pitchFamily="34" charset="0"/>
                <a:cs typeface="Arial" panose="020B0604020202020204" pitchFamily="34" charset="0"/>
              </a:rPr>
              <a:t>indicate </a:t>
            </a:r>
            <a:r>
              <a:rPr sz="2299" spc="-55" dirty="0">
                <a:latin typeface="Arial" panose="020B0604020202020204" pitchFamily="34" charset="0"/>
                <a:cs typeface="Arial" panose="020B0604020202020204" pitchFamily="34" charset="0"/>
              </a:rPr>
              <a:t>that </a:t>
            </a:r>
            <a:r>
              <a:rPr sz="2299" spc="15" dirty="0">
                <a:latin typeface="Arial" panose="020B0604020202020204" pitchFamily="34" charset="0"/>
                <a:cs typeface="Arial" panose="020B0604020202020204" pitchFamily="34" charset="0"/>
              </a:rPr>
              <a:t>a </a:t>
            </a:r>
            <a:r>
              <a:rPr sz="2299" spc="100" dirty="0">
                <a:latin typeface="Arial" panose="020B0604020202020204" pitchFamily="34" charset="0"/>
                <a:cs typeface="Arial" panose="020B0604020202020204" pitchFamily="34" charset="0"/>
              </a:rPr>
              <a:t>file </a:t>
            </a:r>
            <a:r>
              <a:rPr sz="2299" spc="130" dirty="0">
                <a:latin typeface="Arial" panose="020B0604020202020204" pitchFamily="34" charset="0"/>
                <a:cs typeface="Arial" panose="020B0604020202020204" pitchFamily="34" charset="0"/>
              </a:rPr>
              <a:t>contains </a:t>
            </a:r>
            <a:r>
              <a:rPr sz="2299" spc="365" dirty="0">
                <a:latin typeface="Arial" panose="020B0604020202020204" pitchFamily="34" charset="0"/>
                <a:cs typeface="Arial" panose="020B0604020202020204" pitchFamily="34" charset="0"/>
              </a:rPr>
              <a:t>C++  </a:t>
            </a:r>
            <a:r>
              <a:rPr sz="2299" spc="150" dirty="0">
                <a:latin typeface="Arial" panose="020B0604020202020204" pitchFamily="34" charset="0"/>
                <a:cs typeface="Arial" panose="020B0604020202020204" pitchFamily="34" charset="0"/>
              </a:rPr>
              <a:t>source</a:t>
            </a:r>
            <a:r>
              <a:rPr sz="2299" spc="114" dirty="0">
                <a:latin typeface="Arial" panose="020B0604020202020204" pitchFamily="34" charset="0"/>
                <a:cs typeface="Arial" panose="020B0604020202020204" pitchFamily="34" charset="0"/>
              </a:rPr>
              <a:t> </a:t>
            </a:r>
            <a:r>
              <a:rPr sz="2299" spc="240" dirty="0">
                <a:latin typeface="Arial" panose="020B0604020202020204" pitchFamily="34" charset="0"/>
                <a:cs typeface="Arial" panose="020B0604020202020204" pitchFamily="34" charset="0"/>
              </a:rPr>
              <a:t>code.</a:t>
            </a:r>
            <a:endParaRPr lang="en-US" sz="2299" spc="240" dirty="0">
              <a:latin typeface="Arial" panose="020B0604020202020204" pitchFamily="34" charset="0"/>
              <a:cs typeface="Arial" panose="020B0604020202020204" pitchFamily="34" charset="0"/>
            </a:endParaRPr>
          </a:p>
          <a:p>
            <a:pPr marL="524353" marR="262176" algn="just">
              <a:lnSpc>
                <a:spcPts val="2479"/>
              </a:lnSpc>
              <a:spcBef>
                <a:spcPts val="180"/>
              </a:spcBef>
            </a:pPr>
            <a:endParaRPr sz="2299" dirty="0">
              <a:latin typeface="Arial" panose="020B0604020202020204" pitchFamily="34" charset="0"/>
              <a:cs typeface="Arial" panose="020B0604020202020204" pitchFamily="34" charset="0"/>
            </a:endParaRPr>
          </a:p>
          <a:p>
            <a:pPr marL="268524" indent="-256463" algn="just">
              <a:spcBef>
                <a:spcPts val="5"/>
              </a:spcBef>
              <a:buClr>
                <a:srgbClr val="2CA1BE"/>
              </a:buClr>
              <a:buSzPct val="66666"/>
              <a:buFont typeface="Arial"/>
              <a:buChar char=""/>
              <a:tabLst>
                <a:tab pos="268524" algn="l"/>
                <a:tab pos="269159" algn="l"/>
              </a:tabLst>
            </a:pPr>
            <a:r>
              <a:rPr sz="2699" spc="305" dirty="0">
                <a:latin typeface="Times New Roman" panose="02020603050405020304" pitchFamily="18" charset="0"/>
                <a:cs typeface="Times New Roman" panose="02020603050405020304" pitchFamily="18" charset="0"/>
              </a:rPr>
              <a:t>Examples </a:t>
            </a:r>
            <a:r>
              <a:rPr sz="2699" spc="50" dirty="0">
                <a:latin typeface="Times New Roman" panose="02020603050405020304" pitchFamily="18" charset="0"/>
                <a:cs typeface="Times New Roman" panose="02020603050405020304" pitchFamily="18" charset="0"/>
              </a:rPr>
              <a:t>of</a:t>
            </a:r>
            <a:r>
              <a:rPr sz="2699" dirty="0">
                <a:latin typeface="Times New Roman" panose="02020603050405020304" pitchFamily="18" charset="0"/>
                <a:cs typeface="Times New Roman" panose="02020603050405020304" pitchFamily="18" charset="0"/>
              </a:rPr>
              <a:t> </a:t>
            </a:r>
            <a:r>
              <a:rPr sz="2699" spc="105" dirty="0">
                <a:latin typeface="Times New Roman" panose="02020603050405020304" pitchFamily="18" charset="0"/>
                <a:cs typeface="Times New Roman" panose="02020603050405020304" pitchFamily="18" charset="0"/>
              </a:rPr>
              <a:t>Editors</a:t>
            </a:r>
            <a:endParaRPr sz="2699" dirty="0">
              <a:latin typeface="Times New Roman" panose="02020603050405020304" pitchFamily="18" charset="0"/>
              <a:cs typeface="Times New Roman" panose="02020603050405020304" pitchFamily="18" charset="0"/>
            </a:endParaRPr>
          </a:p>
          <a:p>
            <a:pPr marL="524353" lvl="1" indent="-229166" algn="just">
              <a:spcBef>
                <a:spcPts val="65"/>
              </a:spcBef>
              <a:buClr>
                <a:srgbClr val="2CA1BE"/>
              </a:buClr>
              <a:buFont typeface="Verdana"/>
              <a:buChar char="◦"/>
              <a:tabLst>
                <a:tab pos="524987" algn="l"/>
              </a:tabLst>
            </a:pPr>
            <a:r>
              <a:rPr sz="2299" spc="215" dirty="0">
                <a:latin typeface="Arial" panose="020B0604020202020204" pitchFamily="34" charset="0"/>
                <a:cs typeface="Arial" panose="020B0604020202020204" pitchFamily="34" charset="0"/>
              </a:rPr>
              <a:t>Linux </a:t>
            </a:r>
            <a:r>
              <a:rPr sz="2299" dirty="0">
                <a:latin typeface="Arial" panose="020B0604020202020204" pitchFamily="34" charset="0"/>
                <a:cs typeface="Arial" panose="020B0604020202020204" pitchFamily="34" charset="0"/>
              </a:rPr>
              <a:t>– </a:t>
            </a:r>
            <a:r>
              <a:rPr sz="2299" spc="114" dirty="0">
                <a:latin typeface="Arial" panose="020B0604020202020204" pitchFamily="34" charset="0"/>
                <a:cs typeface="Arial" panose="020B0604020202020204" pitchFamily="34" charset="0"/>
              </a:rPr>
              <a:t>vi,</a:t>
            </a:r>
            <a:r>
              <a:rPr sz="2299" spc="180" dirty="0">
                <a:latin typeface="Arial" panose="020B0604020202020204" pitchFamily="34" charset="0"/>
                <a:cs typeface="Arial" panose="020B0604020202020204" pitchFamily="34" charset="0"/>
              </a:rPr>
              <a:t> </a:t>
            </a:r>
            <a:r>
              <a:rPr sz="2299" spc="315" dirty="0">
                <a:latin typeface="Arial" panose="020B0604020202020204" pitchFamily="34" charset="0"/>
                <a:cs typeface="Arial" panose="020B0604020202020204" pitchFamily="34" charset="0"/>
              </a:rPr>
              <a:t>emacs</a:t>
            </a:r>
            <a:endParaRPr sz="2299" dirty="0">
              <a:latin typeface="Arial" panose="020B0604020202020204" pitchFamily="34" charset="0"/>
              <a:cs typeface="Arial" panose="020B0604020202020204" pitchFamily="34" charset="0"/>
            </a:endParaRPr>
          </a:p>
          <a:p>
            <a:pPr marL="524353" lvl="1" indent="-229166" algn="just">
              <a:spcBef>
                <a:spcPts val="25"/>
              </a:spcBef>
              <a:buClr>
                <a:srgbClr val="2CA1BE"/>
              </a:buClr>
              <a:buFont typeface="Verdana"/>
              <a:buChar char="◦"/>
              <a:tabLst>
                <a:tab pos="524987" algn="l"/>
              </a:tabLst>
            </a:pPr>
            <a:r>
              <a:rPr sz="2299" spc="70" dirty="0">
                <a:latin typeface="Arial" panose="020B0604020202020204" pitchFamily="34" charset="0"/>
                <a:cs typeface="Arial" panose="020B0604020202020204" pitchFamily="34" charset="0"/>
              </a:rPr>
              <a:t>Microsoft </a:t>
            </a:r>
            <a:r>
              <a:rPr sz="2299" spc="125" dirty="0">
                <a:latin typeface="Arial" panose="020B0604020202020204" pitchFamily="34" charset="0"/>
                <a:cs typeface="Arial" panose="020B0604020202020204" pitchFamily="34" charset="0"/>
              </a:rPr>
              <a:t>Windows </a:t>
            </a:r>
            <a:r>
              <a:rPr sz="2299" dirty="0">
                <a:latin typeface="Arial" panose="020B0604020202020204" pitchFamily="34" charset="0"/>
                <a:cs typeface="Arial" panose="020B0604020202020204" pitchFamily="34" charset="0"/>
              </a:rPr>
              <a:t>– </a:t>
            </a:r>
            <a:r>
              <a:rPr sz="2299" spc="70" dirty="0">
                <a:latin typeface="Arial" panose="020B0604020202020204" pitchFamily="34" charset="0"/>
                <a:cs typeface="Arial" panose="020B0604020202020204" pitchFamily="34" charset="0"/>
              </a:rPr>
              <a:t>Microsoft </a:t>
            </a:r>
            <a:r>
              <a:rPr sz="2299" spc="15" dirty="0">
                <a:latin typeface="Arial" panose="020B0604020202020204" pitchFamily="34" charset="0"/>
                <a:cs typeface="Arial" panose="020B0604020202020204" pitchFamily="34" charset="0"/>
              </a:rPr>
              <a:t>Visual</a:t>
            </a:r>
            <a:r>
              <a:rPr sz="2299" spc="365" dirty="0">
                <a:latin typeface="Arial" panose="020B0604020202020204" pitchFamily="34" charset="0"/>
                <a:cs typeface="Arial" panose="020B0604020202020204" pitchFamily="34" charset="0"/>
              </a:rPr>
              <a:t> C++</a:t>
            </a:r>
            <a:endParaRPr sz="2299" dirty="0">
              <a:latin typeface="Arial" panose="020B0604020202020204" pitchFamily="34" charset="0"/>
              <a:cs typeface="Arial" panose="020B0604020202020204" pitchFamily="34" charset="0"/>
            </a:endParaRPr>
          </a:p>
          <a:p>
            <a:pPr marL="524353" lvl="1" indent="-229166" algn="just">
              <a:spcBef>
                <a:spcPts val="25"/>
              </a:spcBef>
              <a:buClr>
                <a:srgbClr val="2CA1BE"/>
              </a:buClr>
              <a:buFont typeface="Verdana"/>
              <a:buChar char="◦"/>
              <a:tabLst>
                <a:tab pos="524987" algn="l"/>
              </a:tabLst>
            </a:pPr>
            <a:r>
              <a:rPr sz="2299" spc="280" dirty="0">
                <a:latin typeface="Arial" panose="020B0604020202020204" pitchFamily="34" charset="0"/>
                <a:cs typeface="Arial" panose="020B0604020202020204" pitchFamily="34" charset="0"/>
              </a:rPr>
              <a:t>Simple </a:t>
            </a:r>
            <a:r>
              <a:rPr sz="2299" spc="125" dirty="0">
                <a:latin typeface="Arial" panose="020B0604020202020204" pitchFamily="34" charset="0"/>
                <a:cs typeface="Arial" panose="020B0604020202020204" pitchFamily="34" charset="0"/>
              </a:rPr>
              <a:t>editors </a:t>
            </a:r>
            <a:r>
              <a:rPr sz="2299" spc="200" dirty="0">
                <a:latin typeface="Arial" panose="020B0604020202020204" pitchFamily="34" charset="0"/>
                <a:cs typeface="Arial" panose="020B0604020202020204" pitchFamily="34" charset="0"/>
              </a:rPr>
              <a:t>like</a:t>
            </a:r>
            <a:r>
              <a:rPr sz="2299" spc="-25" dirty="0">
                <a:latin typeface="Arial" panose="020B0604020202020204" pitchFamily="34" charset="0"/>
                <a:cs typeface="Arial" panose="020B0604020202020204" pitchFamily="34" charset="0"/>
              </a:rPr>
              <a:t> </a:t>
            </a:r>
            <a:r>
              <a:rPr sz="2299" spc="215" dirty="0">
                <a:latin typeface="Arial" panose="020B0604020202020204" pitchFamily="34" charset="0"/>
                <a:cs typeface="Arial" panose="020B0604020202020204" pitchFamily="34" charset="0"/>
              </a:rPr>
              <a:t>Notepad</a:t>
            </a:r>
            <a:endParaRPr sz="2299" dirty="0">
              <a:latin typeface="Arial" panose="020B0604020202020204" pitchFamily="34" charset="0"/>
              <a:cs typeface="Arial" panose="020B0604020202020204" pitchFamily="34" charset="0"/>
            </a:endParaRPr>
          </a:p>
        </p:txBody>
      </p:sp>
      <p:sp>
        <p:nvSpPr>
          <p:cNvPr id="4" name="object 4"/>
          <p:cNvSpPr/>
          <p:nvPr/>
        </p:nvSpPr>
        <p:spPr>
          <a:xfrm>
            <a:off x="2141100" y="124847"/>
            <a:ext cx="8035483" cy="543925"/>
          </a:xfrm>
          <a:prstGeom prst="rect">
            <a:avLst/>
          </a:prstGeom>
          <a:blipFill>
            <a:blip r:embed="rId2" cstate="print"/>
            <a:stretch>
              <a:fillRect/>
            </a:stretch>
          </a:blipFill>
        </p:spPr>
        <p:txBody>
          <a:bodyPr wrap="square" lIns="0" tIns="0" rIns="0" bIns="0" rtlCol="0"/>
          <a:lstStyle/>
          <a:p>
            <a:endParaRPr sz="2399"/>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elcome back to school presentation">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80000" r="-50000" b="180000"/>
          </a:path>
        </a:gradFill>
        <a:gradFill rotWithShape="1">
          <a:gsLst>
            <a:gs pos="0">
              <a:schemeClr val="phClr">
                <a:tint val="80000"/>
                <a:satMod val="300000"/>
              </a:schemeClr>
            </a:gs>
            <a:gs pos="100000">
              <a:schemeClr val="phClr">
                <a:shade val="30000"/>
                <a:satMod val="200000"/>
              </a:schemeClr>
            </a:gs>
          </a:gsLst>
          <a:path path="circle">
            <a:fillToRect l="30000" t="30000" r="70000" b="100000"/>
          </a:path>
        </a:gradFill>
      </a:bgFillStyleLst>
    </a:fmtScheme>
  </a:themeElements>
  <a:objectDefaults>
    <a:spDef>
      <a:spPr>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miter lim="800000"/>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5000"/>
          </a:lnSpc>
          <a:defRPr/>
        </a:defPPr>
      </a:lstStyle>
    </a:txDef>
  </a:objectDefaults>
  <a:extraClrSchemeLst/>
  <a:extLst>
    <a:ext uri="{05A4C25C-085E-4340-85A3-A5531E510DB2}">
      <thm15:themeFamily xmlns:thm15="http://schemas.microsoft.com/office/thememl/2012/main" name="Welcome back to school presentation.potx" id="{CE426E4B-AEF0-4DB0-AA06-9B9EF2E62E1A}" vid="{EB2D3276-CBF5-48AD-B47E-C2D79CA4C86F}"/>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Welcome back to school</Template>
  <TotalTime>145</TotalTime>
  <Words>2804</Words>
  <Application>Microsoft Office PowerPoint</Application>
  <PresentationFormat>Custom</PresentationFormat>
  <Paragraphs>257</Paragraphs>
  <Slides>48</Slides>
  <Notes>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48</vt:i4>
      </vt:variant>
    </vt:vector>
  </HeadingPairs>
  <TitlesOfParts>
    <vt:vector size="62" baseType="lpstr">
      <vt:lpstr>Aegean</vt:lpstr>
      <vt:lpstr>Arial</vt:lpstr>
      <vt:lpstr>AvantGarde</vt:lpstr>
      <vt:lpstr>Calibri</vt:lpstr>
      <vt:lpstr>Cambria</vt:lpstr>
      <vt:lpstr>Century Gothic</vt:lpstr>
      <vt:lpstr>Courier</vt:lpstr>
      <vt:lpstr>Courier New</vt:lpstr>
      <vt:lpstr>CourierNew</vt:lpstr>
      <vt:lpstr>Symbol</vt:lpstr>
      <vt:lpstr>Times New Roman</vt:lpstr>
      <vt:lpstr>Verdana</vt:lpstr>
      <vt:lpstr>Wingdings</vt:lpstr>
      <vt:lpstr>Welcome back to school presentation</vt:lpstr>
      <vt:lpstr>Lab 2</vt:lpstr>
      <vt:lpstr>Topics to Be Covered</vt:lpstr>
      <vt:lpstr>PowerPoint Presentation</vt:lpstr>
      <vt:lpstr>Computer Languages</vt:lpstr>
      <vt:lpstr>Overview of C++</vt:lpstr>
      <vt:lpstr>Programming Environment</vt:lpstr>
      <vt:lpstr> C++ systems generally consist of three parts:</vt:lpstr>
      <vt:lpstr>PowerPoint Presentation</vt:lpstr>
      <vt:lpstr> Phase 1- Editor</vt:lpstr>
      <vt:lpstr> Phase 2 – preprocessor</vt:lpstr>
      <vt:lpstr> Phase 4 – linking</vt:lpstr>
      <vt:lpstr> Phase 6 - Execution</vt:lpstr>
      <vt:lpstr>PowerPoint Presentation</vt:lpstr>
      <vt:lpstr>Where to Download the C++ Software</vt:lpstr>
      <vt:lpstr>Click on any one of the following link</vt:lpstr>
      <vt:lpstr>PowerPoint Presentation</vt:lpstr>
      <vt:lpstr>Dev C++ Installation</vt:lpstr>
      <vt:lpstr>Once you select the appropriate language, you have to agree to the license agreement that pop-ups next.</vt:lpstr>
      <vt:lpstr>Next, we are asked to select the components that we need to install as a part of the dev-C++ installation.</vt:lpstr>
      <vt:lpstr>Now the installer prompts the user for the destination folder where the dev-C++ files/libraries etc. are to be copied.</vt:lpstr>
      <vt:lpstr>The following screenshot shows the progress of the installation.</vt:lpstr>
      <vt:lpstr>PowerPoint Presentation</vt:lpstr>
      <vt:lpstr>Why using C++?</vt:lpstr>
      <vt:lpstr>Development Using Dev-C++ IDE</vt:lpstr>
      <vt:lpstr>PowerPoint Presentation</vt:lpstr>
      <vt:lpstr>Add Source File(s)</vt:lpstr>
      <vt:lpstr>PowerPoint Presentation</vt:lpstr>
      <vt:lpstr>Compile/Build &amp; Execute Project</vt:lpstr>
      <vt:lpstr>PowerPoint Presentation</vt:lpstr>
      <vt:lpstr>Debugging In C++ IDE</vt:lpstr>
      <vt:lpstr>PowerPoint Presentation</vt:lpstr>
      <vt:lpstr>Basic C++ Coding using Cout and Escape Sequences</vt:lpstr>
      <vt:lpstr>C++ Program Structure </vt:lpstr>
      <vt:lpstr>PowerPoint Presentation</vt:lpstr>
      <vt:lpstr>Structure of a program</vt:lpstr>
      <vt:lpstr>PowerPoint Presentation</vt:lpstr>
      <vt:lpstr>// my first program in C++</vt:lpstr>
      <vt:lpstr>#include &lt;iostream&gt;</vt:lpstr>
      <vt:lpstr>using namespace std;</vt:lpstr>
      <vt:lpstr>int main ()</vt:lpstr>
      <vt:lpstr>cout &lt;&lt; "Hello World!";</vt:lpstr>
      <vt:lpstr>return 0;</vt:lpstr>
      <vt:lpstr>Lab Tasks</vt:lpstr>
      <vt:lpstr>Escape Sequences</vt:lpstr>
      <vt:lpstr>Try the following and note the actions performed by the escape sequences using comments</vt:lpstr>
      <vt:lpstr>Lab Task</vt:lpstr>
      <vt:lpstr>Data Types</vt:lpstr>
      <vt:lpstr>Data Types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3</dc:title>
  <dc:creator>Habiba Arshad</dc:creator>
  <cp:lastModifiedBy>Habiba Arshad</cp:lastModifiedBy>
  <cp:revision>18</cp:revision>
  <dcterms:created xsi:type="dcterms:W3CDTF">2023-10-22T14:26:11Z</dcterms:created>
  <dcterms:modified xsi:type="dcterms:W3CDTF">2024-10-17T06:17:33Z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