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notesMasterIdLst>
    <p:notesMasterId r:id="rId28"/>
  </p:notesMasterIdLst>
  <p:sldIdLst>
    <p:sldId id="256" r:id="rId2"/>
    <p:sldId id="292" r:id="rId3"/>
    <p:sldId id="269" r:id="rId4"/>
    <p:sldId id="268" r:id="rId5"/>
    <p:sldId id="270" r:id="rId6"/>
    <p:sldId id="271" r:id="rId7"/>
    <p:sldId id="273" r:id="rId8"/>
    <p:sldId id="272" r:id="rId9"/>
    <p:sldId id="274" r:id="rId10"/>
    <p:sldId id="275" r:id="rId11"/>
    <p:sldId id="276" r:id="rId12"/>
    <p:sldId id="277" r:id="rId13"/>
    <p:sldId id="278" r:id="rId14"/>
    <p:sldId id="279" r:id="rId15"/>
    <p:sldId id="280" r:id="rId16"/>
    <p:sldId id="282" r:id="rId17"/>
    <p:sldId id="281" r:id="rId18"/>
    <p:sldId id="283" r:id="rId19"/>
    <p:sldId id="284" r:id="rId20"/>
    <p:sldId id="285" r:id="rId21"/>
    <p:sldId id="286" r:id="rId22"/>
    <p:sldId id="287" r:id="rId23"/>
    <p:sldId id="288" r:id="rId24"/>
    <p:sldId id="289" r:id="rId25"/>
    <p:sldId id="299" r:id="rId26"/>
    <p:sldId id="29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0" d="100"/>
          <a:sy n="80" d="100"/>
        </p:scale>
        <p:origin x="147"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13DD57-81A2-47ED-B090-10FEF9FBA6CF}" type="datetimeFigureOut">
              <a:rPr lang="en-US" smtClean="0"/>
              <a:t>10/10/2024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010421-9847-4232-9AB1-1103418F9F81}" type="slidenum">
              <a:rPr lang="en-US" smtClean="0"/>
              <a:t>‹#›</a:t>
            </a:fld>
            <a:endParaRPr lang="en-US"/>
          </a:p>
        </p:txBody>
      </p:sp>
    </p:spTree>
    <p:extLst>
      <p:ext uri="{BB962C8B-B14F-4D97-AF65-F5344CB8AC3E}">
        <p14:creationId xmlns:p14="http://schemas.microsoft.com/office/powerpoint/2010/main" val="1691924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10/10/2024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88845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10/10/2024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12720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96DFF08F-DC6B-4601-B491-B0F83F6DD2DA}" type="datetimeFigureOut">
              <a:rPr lang="en-US" smtClean="0"/>
              <a:t>10/10/2024</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62313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10/10/2024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280260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96DFF08F-DC6B-4601-B491-B0F83F6DD2DA}" type="datetimeFigureOut">
              <a:rPr lang="en-US" smtClean="0"/>
              <a:pPr/>
              <a:t>10/10/2024</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11048868"/>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10/10/2024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04910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10/10/2024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34860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10/10/2024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48630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t>10/10/2024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97187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10/10/2024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71609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10/10/2024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39234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96DFF08F-DC6B-4601-B491-B0F83F6DD2DA}" type="datetimeFigureOut">
              <a:rPr lang="en-US" smtClean="0"/>
              <a:pPr/>
              <a:t>10/10/2024</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70249252"/>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0217" y="2140239"/>
            <a:ext cx="11471565" cy="1739347"/>
          </a:xfrm>
        </p:spPr>
        <p:txBody>
          <a:bodyPr>
            <a:normAutofit/>
          </a:bodyPr>
          <a:lstStyle/>
          <a:p>
            <a:r>
              <a:rPr lang="en-US" sz="4800" b="1" dirty="0"/>
              <a:t>Programming Fundamentals </a:t>
            </a:r>
            <a:br>
              <a:rPr lang="en-US" sz="4800" b="1" dirty="0"/>
            </a:br>
            <a:r>
              <a:rPr lang="en-US" sz="4800" b="1" dirty="0"/>
              <a:t>LAB 01</a:t>
            </a:r>
          </a:p>
        </p:txBody>
      </p:sp>
      <p:sp>
        <p:nvSpPr>
          <p:cNvPr id="3" name="Subtitle 2"/>
          <p:cNvSpPr>
            <a:spLocks noGrp="1"/>
          </p:cNvSpPr>
          <p:nvPr>
            <p:ph type="subTitle" idx="1"/>
          </p:nvPr>
        </p:nvSpPr>
        <p:spPr/>
        <p:txBody>
          <a:bodyPr>
            <a:normAutofit/>
          </a:bodyPr>
          <a:lstStyle/>
          <a:p>
            <a:r>
              <a:rPr lang="en-US" sz="2400" b="1" dirty="0"/>
              <a:t>Instructor : </a:t>
            </a:r>
            <a:r>
              <a:rPr lang="en-US" sz="2400" b="1" dirty="0" err="1"/>
              <a:t>Isra</a:t>
            </a:r>
            <a:r>
              <a:rPr lang="en-US" sz="2400" b="1" dirty="0"/>
              <a:t> </a:t>
            </a:r>
            <a:r>
              <a:rPr lang="en-US" sz="2400" b="1" dirty="0" err="1"/>
              <a:t>Naz</a:t>
            </a:r>
            <a:endParaRPr lang="en-US" sz="2400" b="1" dirty="0"/>
          </a:p>
        </p:txBody>
      </p:sp>
    </p:spTree>
    <p:extLst>
      <p:ext uri="{BB962C8B-B14F-4D97-AF65-F5344CB8AC3E}">
        <p14:creationId xmlns:p14="http://schemas.microsoft.com/office/powerpoint/2010/main" val="187256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BARS </a:t>
            </a:r>
            <a:endParaRPr lang="en-US" dirty="0"/>
          </a:p>
        </p:txBody>
      </p:sp>
      <p:sp>
        <p:nvSpPr>
          <p:cNvPr id="3" name="Content Placeholder 2"/>
          <p:cNvSpPr>
            <a:spLocks noGrp="1"/>
          </p:cNvSpPr>
          <p:nvPr>
            <p:ph idx="1"/>
          </p:nvPr>
        </p:nvSpPr>
        <p:spPr>
          <a:xfrm>
            <a:off x="90152" y="1893194"/>
            <a:ext cx="11971002" cy="4552624"/>
          </a:xfrm>
        </p:spPr>
        <p:txBody>
          <a:bodyPr>
            <a:normAutofit fontScale="92500" lnSpcReduction="10000"/>
          </a:bodyPr>
          <a:lstStyle/>
          <a:p>
            <a:pPr marL="0" indent="0">
              <a:lnSpc>
                <a:spcPct val="100000"/>
              </a:lnSpc>
              <a:buNone/>
            </a:pPr>
            <a:r>
              <a:rPr lang="en-US" sz="2000" b="1" dirty="0"/>
              <a:t>TITLE BARS:        </a:t>
            </a:r>
            <a:endParaRPr lang="en-US" sz="2000" dirty="0"/>
          </a:p>
          <a:p>
            <a:pPr>
              <a:lnSpc>
                <a:spcPct val="100000"/>
              </a:lnSpc>
            </a:pPr>
            <a:r>
              <a:rPr lang="en-US" sz="2000" dirty="0"/>
              <a:t>Displays the name- the type of document. Three toolbars are located at the top of the word screen. These will be used for shortcuts in many of the activities. If you don’t see one of the toolbars, select VIEW/TOOLBARS and select the missing toolbar.</a:t>
            </a:r>
          </a:p>
          <a:p>
            <a:pPr marL="0" indent="0">
              <a:lnSpc>
                <a:spcPct val="100000"/>
              </a:lnSpc>
              <a:buNone/>
            </a:pPr>
            <a:r>
              <a:rPr lang="en-US" sz="2000" b="1" dirty="0"/>
              <a:t>MENU BAR:</a:t>
            </a:r>
            <a:endParaRPr lang="en-US" sz="2000" dirty="0"/>
          </a:p>
          <a:p>
            <a:pPr>
              <a:lnSpc>
                <a:spcPct val="100000"/>
              </a:lnSpc>
            </a:pPr>
            <a:r>
              <a:rPr lang="en-US" sz="2000" dirty="0"/>
              <a:t>Click any of the words on this row to see menu options icon the category. </a:t>
            </a:r>
          </a:p>
          <a:p>
            <a:pPr marL="0" indent="0">
              <a:lnSpc>
                <a:spcPct val="100000"/>
              </a:lnSpc>
              <a:buNone/>
            </a:pPr>
            <a:endParaRPr lang="en-US" sz="2000" dirty="0"/>
          </a:p>
          <a:p>
            <a:r>
              <a:rPr lang="en-US" sz="2000" b="1" dirty="0"/>
              <a:t>STANDARD TOOLBAR:</a:t>
            </a:r>
            <a:endParaRPr lang="en-US" sz="2000" dirty="0"/>
          </a:p>
          <a:p>
            <a:r>
              <a:rPr lang="en-US" sz="2000" dirty="0"/>
              <a:t>Icons in this row provides shortcuts to many tasks accessible through the menu bar (open, print, cut, paste) as well as handy features (spelling and grammar, insert table, show, hide). </a:t>
            </a:r>
          </a:p>
          <a:p>
            <a:pPr marL="0" indent="0">
              <a:buNone/>
            </a:pPr>
            <a:r>
              <a:rPr lang="en-US" sz="2000" b="1" dirty="0"/>
              <a:t>FORMATTING TOOLBAR:</a:t>
            </a:r>
            <a:endParaRPr lang="en-US" sz="2000" dirty="0"/>
          </a:p>
          <a:p>
            <a:r>
              <a:rPr lang="en-US" sz="2000" dirty="0"/>
              <a:t>This row controls the format of text (style, font, size, alignment, color, borders).</a:t>
            </a:r>
          </a:p>
          <a:p>
            <a:pPr>
              <a:lnSpc>
                <a:spcPct val="100000"/>
              </a:lnSpc>
            </a:pPr>
            <a:endParaRPr lang="en-US" sz="2000" dirty="0"/>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2963" y="2961134"/>
            <a:ext cx="2925763"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6224" y="4119562"/>
            <a:ext cx="64928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80025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3651" y="901520"/>
            <a:ext cx="7598535" cy="891415"/>
          </a:xfrm>
        </p:spPr>
        <p:txBody>
          <a:bodyPr>
            <a:normAutofit fontScale="90000"/>
          </a:bodyPr>
          <a:lstStyle/>
          <a:p>
            <a:pPr algn="ctr"/>
            <a:r>
              <a:rPr lang="en-US" b="1" dirty="0"/>
              <a:t>USING THE MENUS</a:t>
            </a:r>
            <a:br>
              <a:rPr lang="en-US" b="1" dirty="0"/>
            </a:br>
            <a:r>
              <a:rPr lang="en-US" b="1" dirty="0">
                <a:latin typeface="Times New Roman" panose="02020603050405020304" pitchFamily="18" charset="0"/>
                <a:cs typeface="Times New Roman" panose="02020603050405020304" pitchFamily="18" charset="0"/>
              </a:rPr>
              <a:t>FILE MENU:</a:t>
            </a:r>
            <a:br>
              <a:rPr lang="en-US" b="1" dirty="0">
                <a:latin typeface="Times New Roman" panose="02020603050405020304" pitchFamily="18" charset="0"/>
                <a:cs typeface="Times New Roman" panose="02020603050405020304" pitchFamily="18" charset="0"/>
              </a:rPr>
            </a:br>
            <a:endParaRPr lang="en-US" b="1" dirty="0"/>
          </a:p>
        </p:txBody>
      </p:sp>
      <p:sp>
        <p:nvSpPr>
          <p:cNvPr id="3" name="Content Placeholder 2"/>
          <p:cNvSpPr>
            <a:spLocks noGrp="1"/>
          </p:cNvSpPr>
          <p:nvPr>
            <p:ph idx="1"/>
          </p:nvPr>
        </p:nvSpPr>
        <p:spPr>
          <a:xfrm>
            <a:off x="167424" y="2011680"/>
            <a:ext cx="12024575" cy="4206240"/>
          </a:xfrm>
        </p:spPr>
        <p:txBody>
          <a:bodyPr>
            <a:noAutofit/>
          </a:bodyPr>
          <a:lstStyle/>
          <a:p>
            <a:pPr marL="0" indent="0">
              <a:buNone/>
            </a:pPr>
            <a:r>
              <a:rPr lang="en-US" sz="1600" b="1" dirty="0">
                <a:latin typeface="Times New Roman" panose="02020603050405020304" pitchFamily="18" charset="0"/>
                <a:cs typeface="Times New Roman" panose="02020603050405020304" pitchFamily="18" charset="0"/>
              </a:rPr>
              <a:t>CREATE A NEW DOCUMENT:</a:t>
            </a:r>
            <a:endParaRPr lang="en-US" sz="1600" dirty="0">
              <a:latin typeface="Times New Roman" panose="02020603050405020304" pitchFamily="18" charset="0"/>
              <a:cs typeface="Times New Roman" panose="02020603050405020304" pitchFamily="18" charset="0"/>
            </a:endParaRPr>
          </a:p>
          <a:p>
            <a:pPr lvl="0"/>
            <a:r>
              <a:rPr lang="en-US" sz="1600" dirty="0">
                <a:latin typeface="Times New Roman" panose="02020603050405020304" pitchFamily="18" charset="0"/>
                <a:cs typeface="Times New Roman" panose="02020603050405020304" pitchFamily="18" charset="0"/>
              </a:rPr>
              <a:t>Open file menu select NEW or press CNTRL+N</a:t>
            </a:r>
          </a:p>
          <a:p>
            <a:pPr lvl="0"/>
            <a:r>
              <a:rPr lang="en-US" sz="1600" b="1" dirty="0">
                <a:latin typeface="Times New Roman" panose="02020603050405020304" pitchFamily="18" charset="0"/>
                <a:cs typeface="Times New Roman" panose="02020603050405020304" pitchFamily="18" charset="0"/>
              </a:rPr>
              <a:t>New </a:t>
            </a:r>
            <a:r>
              <a:rPr lang="en-US" sz="1600" dirty="0">
                <a:latin typeface="Times New Roman" panose="02020603050405020304" pitchFamily="18" charset="0"/>
                <a:cs typeface="Times New Roman" panose="02020603050405020304" pitchFamily="18" charset="0"/>
              </a:rPr>
              <a:t>creates a new, empty document </a:t>
            </a:r>
          </a:p>
          <a:p>
            <a:pPr marL="0" indent="0">
              <a:buNone/>
            </a:pPr>
            <a:r>
              <a:rPr lang="en-US" sz="1600" b="1" dirty="0">
                <a:latin typeface="Times New Roman" panose="02020603050405020304" pitchFamily="18" charset="0"/>
                <a:cs typeface="Times New Roman" panose="02020603050405020304" pitchFamily="18" charset="0"/>
              </a:rPr>
              <a:t>OPEN AN EXISTING DOCOMENT:</a:t>
            </a:r>
            <a:endParaRPr lang="en-US" sz="1600" dirty="0">
              <a:latin typeface="Times New Roman" panose="02020603050405020304" pitchFamily="18" charset="0"/>
              <a:cs typeface="Times New Roman" panose="02020603050405020304" pitchFamily="18" charset="0"/>
            </a:endParaRPr>
          </a:p>
          <a:p>
            <a:pPr lvl="0"/>
            <a:r>
              <a:rPr lang="en-US" sz="1600" dirty="0">
                <a:latin typeface="Times New Roman" panose="02020603050405020304" pitchFamily="18" charset="0"/>
                <a:cs typeface="Times New Roman" panose="02020603050405020304" pitchFamily="18" charset="0"/>
              </a:rPr>
              <a:t>Open file menu select OPEN or press CNTRL+O</a:t>
            </a:r>
          </a:p>
          <a:p>
            <a:pPr lvl="0"/>
            <a:r>
              <a:rPr lang="en-US" sz="1600" dirty="0">
                <a:latin typeface="Times New Roman" panose="02020603050405020304" pitchFamily="18" charset="0"/>
                <a:cs typeface="Times New Roman" panose="02020603050405020304" pitchFamily="18" charset="0"/>
              </a:rPr>
              <a:t>Opens a document which was created and saved before </a:t>
            </a:r>
          </a:p>
          <a:p>
            <a:pPr marL="0" indent="0">
              <a:buNone/>
            </a:pPr>
            <a:r>
              <a:rPr lang="en-US" sz="1600" b="1" dirty="0">
                <a:latin typeface="Times New Roman" panose="02020603050405020304" pitchFamily="18" charset="0"/>
                <a:cs typeface="Times New Roman" panose="02020603050405020304" pitchFamily="18" charset="0"/>
              </a:rPr>
              <a:t>CLOSE A DOCUMENT:</a:t>
            </a:r>
            <a:endParaRPr lang="en-US" sz="1600" dirty="0">
              <a:latin typeface="Times New Roman" panose="02020603050405020304" pitchFamily="18" charset="0"/>
              <a:cs typeface="Times New Roman" panose="02020603050405020304" pitchFamily="18" charset="0"/>
            </a:endParaRPr>
          </a:p>
          <a:p>
            <a:pPr lvl="0"/>
            <a:r>
              <a:rPr lang="en-US" sz="1600" dirty="0">
                <a:latin typeface="Times New Roman" panose="02020603050405020304" pitchFamily="18" charset="0"/>
                <a:cs typeface="Times New Roman" panose="02020603050405020304" pitchFamily="18" charset="0"/>
              </a:rPr>
              <a:t>Open file menu select CLOSE or click close icon</a:t>
            </a:r>
          </a:p>
          <a:p>
            <a:pPr lvl="0"/>
            <a:r>
              <a:rPr lang="en-US" sz="1600" dirty="0">
                <a:latin typeface="Times New Roman" panose="02020603050405020304" pitchFamily="18" charset="0"/>
                <a:cs typeface="Times New Roman" panose="02020603050405020304" pitchFamily="18" charset="0"/>
              </a:rPr>
              <a:t>Closes the currently open, active document</a:t>
            </a:r>
          </a:p>
          <a:p>
            <a:pPr marL="0" indent="0">
              <a:buNone/>
            </a:pPr>
            <a:r>
              <a:rPr lang="en-US" sz="1600" b="1" dirty="0">
                <a:latin typeface="Times New Roman" panose="02020603050405020304" pitchFamily="18" charset="0"/>
                <a:cs typeface="Times New Roman" panose="02020603050405020304" pitchFamily="18" charset="0"/>
              </a:rPr>
              <a:t>SAVE A DOCUMENT:</a:t>
            </a:r>
            <a:endParaRPr lang="en-US" sz="1600" dirty="0">
              <a:latin typeface="Times New Roman" panose="02020603050405020304" pitchFamily="18" charset="0"/>
              <a:cs typeface="Times New Roman" panose="02020603050405020304" pitchFamily="18" charset="0"/>
            </a:endParaRPr>
          </a:p>
          <a:p>
            <a:pPr lvl="0"/>
            <a:r>
              <a:rPr lang="en-US" sz="1600" dirty="0">
                <a:latin typeface="Times New Roman" panose="02020603050405020304" pitchFamily="18" charset="0"/>
                <a:cs typeface="Times New Roman" panose="02020603050405020304" pitchFamily="18" charset="0"/>
              </a:rPr>
              <a:t>Open file menu select SAVE or press CNTRL+S</a:t>
            </a:r>
          </a:p>
          <a:p>
            <a:pPr lvl="0"/>
            <a:r>
              <a:rPr lang="en-US" sz="1600" dirty="0">
                <a:latin typeface="Times New Roman" panose="02020603050405020304" pitchFamily="18" charset="0"/>
                <a:cs typeface="Times New Roman" panose="02020603050405020304" pitchFamily="18" charset="0"/>
              </a:rPr>
              <a:t>Saves the document to a disk (permanent storage device)</a:t>
            </a:r>
          </a:p>
        </p:txBody>
      </p:sp>
    </p:spTree>
    <p:extLst>
      <p:ext uri="{BB962C8B-B14F-4D97-AF65-F5344CB8AC3E}">
        <p14:creationId xmlns:p14="http://schemas.microsoft.com/office/powerpoint/2010/main" val="418090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2919" y="811368"/>
            <a:ext cx="9784080" cy="981567"/>
          </a:xfrm>
        </p:spPr>
        <p:txBody>
          <a:bodyPr>
            <a:noAutofit/>
          </a:bodyPr>
          <a:lstStyle/>
          <a:p>
            <a:pPr algn="ctr">
              <a:lnSpc>
                <a:spcPct val="100000"/>
              </a:lnSpc>
            </a:pPr>
            <a:r>
              <a:rPr lang="en-US" sz="3200" b="1" dirty="0"/>
              <a:t>USING THE MENUS</a:t>
            </a:r>
            <a:br>
              <a:rPr lang="en-US" sz="3200" b="1" dirty="0"/>
            </a:br>
            <a:r>
              <a:rPr lang="en-US" sz="3200" b="1" dirty="0">
                <a:latin typeface="Times New Roman" panose="02020603050405020304" pitchFamily="18" charset="0"/>
                <a:cs typeface="Times New Roman" panose="02020603050405020304" pitchFamily="18" charset="0"/>
              </a:rPr>
              <a:t>FILE MENU:</a:t>
            </a:r>
            <a:br>
              <a:rPr lang="en-US" sz="3200" b="1" dirty="0">
                <a:latin typeface="Times New Roman" panose="02020603050405020304" pitchFamily="18" charset="0"/>
                <a:cs typeface="Times New Roman" panose="02020603050405020304" pitchFamily="18" charset="0"/>
              </a:rPr>
            </a:br>
            <a:endParaRPr lang="en-US" sz="3200" dirty="0"/>
          </a:p>
        </p:txBody>
      </p:sp>
      <p:sp>
        <p:nvSpPr>
          <p:cNvPr id="3" name="Content Placeholder 2"/>
          <p:cNvSpPr>
            <a:spLocks noGrp="1"/>
          </p:cNvSpPr>
          <p:nvPr>
            <p:ph idx="1"/>
          </p:nvPr>
        </p:nvSpPr>
        <p:spPr>
          <a:xfrm>
            <a:off x="399245" y="2011680"/>
            <a:ext cx="10587754" cy="4206240"/>
          </a:xfrm>
        </p:spPr>
        <p:txBody>
          <a:bodyPr>
            <a:noAutofit/>
          </a:bodyPr>
          <a:lstStyle/>
          <a:p>
            <a:pPr marL="0" indent="0">
              <a:buNone/>
            </a:pPr>
            <a:r>
              <a:rPr lang="en-US" sz="1400" b="1" dirty="0">
                <a:latin typeface="Times New Roman" panose="02020603050405020304" pitchFamily="18" charset="0"/>
                <a:cs typeface="Times New Roman" panose="02020603050405020304" pitchFamily="18" charset="0"/>
              </a:rPr>
              <a:t>SAVE AS:</a:t>
            </a:r>
            <a:endParaRPr lang="en-US" sz="1400" dirty="0">
              <a:latin typeface="Times New Roman" panose="02020603050405020304" pitchFamily="18" charset="0"/>
              <a:cs typeface="Times New Roman" panose="02020603050405020304" pitchFamily="18" charset="0"/>
            </a:endParaRPr>
          </a:p>
          <a:p>
            <a:pPr lvl="0"/>
            <a:r>
              <a:rPr lang="en-US" sz="1400" dirty="0">
                <a:latin typeface="Times New Roman" panose="02020603050405020304" pitchFamily="18" charset="0"/>
                <a:cs typeface="Times New Roman" panose="02020603050405020304" pitchFamily="18" charset="0"/>
              </a:rPr>
              <a:t>Open file menu select SAVE or press CNTRL+S</a:t>
            </a:r>
          </a:p>
          <a:p>
            <a:pPr lvl="0"/>
            <a:r>
              <a:rPr lang="en-US" sz="1400" dirty="0">
                <a:latin typeface="Times New Roman" panose="02020603050405020304" pitchFamily="18" charset="0"/>
                <a:cs typeface="Times New Roman" panose="02020603050405020304" pitchFamily="18" charset="0"/>
              </a:rPr>
              <a:t>Used to save another (one more) copy of a file, with a different name.</a:t>
            </a:r>
          </a:p>
          <a:p>
            <a:pPr marL="0" indent="0">
              <a:buNone/>
            </a:pPr>
            <a:r>
              <a:rPr lang="en-US" sz="1400" dirty="0">
                <a:latin typeface="Times New Roman" panose="02020603050405020304" pitchFamily="18" charset="0"/>
                <a:cs typeface="Times New Roman" panose="02020603050405020304" pitchFamily="18" charset="0"/>
              </a:rPr>
              <a:t> </a:t>
            </a:r>
          </a:p>
          <a:p>
            <a:pPr marL="0" indent="0">
              <a:buNone/>
            </a:pPr>
            <a:r>
              <a:rPr lang="en-US" sz="1400" b="1" dirty="0">
                <a:latin typeface="Times New Roman" panose="02020603050405020304" pitchFamily="18" charset="0"/>
                <a:cs typeface="Times New Roman" panose="02020603050405020304" pitchFamily="18" charset="0"/>
              </a:rPr>
              <a:t>PAGE SETUP:</a:t>
            </a:r>
            <a:endParaRPr lang="en-US" sz="1400" dirty="0">
              <a:latin typeface="Times New Roman" panose="02020603050405020304" pitchFamily="18" charset="0"/>
              <a:cs typeface="Times New Roman" panose="02020603050405020304" pitchFamily="18" charset="0"/>
            </a:endParaRPr>
          </a:p>
          <a:p>
            <a:pPr lvl="0"/>
            <a:r>
              <a:rPr lang="en-US" sz="1400" dirty="0">
                <a:latin typeface="Times New Roman" panose="02020603050405020304" pitchFamily="18" charset="0"/>
                <a:cs typeface="Times New Roman" panose="02020603050405020304" pitchFamily="18" charset="0"/>
              </a:rPr>
              <a:t>Used to set the page margin, size, and layout.</a:t>
            </a:r>
          </a:p>
          <a:p>
            <a:pPr marL="0" indent="0">
              <a:buNone/>
            </a:pPr>
            <a:r>
              <a:rPr lang="en-US" sz="1400" dirty="0">
                <a:latin typeface="Times New Roman" panose="02020603050405020304" pitchFamily="18" charset="0"/>
                <a:cs typeface="Times New Roman" panose="02020603050405020304" pitchFamily="18" charset="0"/>
              </a:rPr>
              <a:t> </a:t>
            </a:r>
          </a:p>
          <a:p>
            <a:pPr marL="0" indent="0">
              <a:buNone/>
            </a:pPr>
            <a:r>
              <a:rPr lang="en-US" sz="1400" b="1" dirty="0">
                <a:latin typeface="Times New Roman" panose="02020603050405020304" pitchFamily="18" charset="0"/>
                <a:cs typeface="Times New Roman" panose="02020603050405020304" pitchFamily="18" charset="0"/>
              </a:rPr>
              <a:t>PRINT THE DOCUMENT: </a:t>
            </a:r>
            <a:endParaRPr lang="en-US" sz="1400" dirty="0">
              <a:latin typeface="Times New Roman" panose="02020603050405020304" pitchFamily="18" charset="0"/>
              <a:cs typeface="Times New Roman" panose="02020603050405020304" pitchFamily="18" charset="0"/>
            </a:endParaRPr>
          </a:p>
          <a:p>
            <a:pPr lvl="0"/>
            <a:r>
              <a:rPr lang="en-US" sz="1400" dirty="0">
                <a:latin typeface="Times New Roman" panose="02020603050405020304" pitchFamily="18" charset="0"/>
                <a:cs typeface="Times New Roman" panose="02020603050405020304" pitchFamily="18" charset="0"/>
              </a:rPr>
              <a:t>Used to take a print-out of the document.</a:t>
            </a:r>
          </a:p>
          <a:p>
            <a:pPr marL="0" indent="0">
              <a:buNone/>
            </a:pPr>
            <a:endParaRPr lang="en-US" sz="1400" b="1" dirty="0">
              <a:latin typeface="Times New Roman" panose="02020603050405020304" pitchFamily="18" charset="0"/>
              <a:cs typeface="Times New Roman" panose="02020603050405020304" pitchFamily="18" charset="0"/>
            </a:endParaRPr>
          </a:p>
          <a:p>
            <a:pPr marL="0" indent="0">
              <a:buNone/>
            </a:pPr>
            <a:r>
              <a:rPr lang="en-US" sz="1400" b="1" dirty="0">
                <a:latin typeface="Times New Roman" panose="02020603050405020304" pitchFamily="18" charset="0"/>
                <a:cs typeface="Times New Roman" panose="02020603050405020304" pitchFamily="18" charset="0"/>
              </a:rPr>
              <a:t>EXIT:</a:t>
            </a:r>
          </a:p>
          <a:p>
            <a:pPr marL="0" indent="0">
              <a:buNone/>
            </a:pPr>
            <a:r>
              <a:rPr lang="en-US" sz="1400" dirty="0"/>
              <a:t>Used to quit from Word.</a:t>
            </a:r>
          </a:p>
          <a:p>
            <a:pPr marL="0" indent="0">
              <a:buNone/>
            </a:pPr>
            <a:endParaRPr lang="en-US" sz="1400" dirty="0">
              <a:latin typeface="Times New Roman" panose="02020603050405020304" pitchFamily="18" charset="0"/>
              <a:cs typeface="Times New Roman" panose="02020603050405020304" pitchFamily="18" charset="0"/>
            </a:endParaRPr>
          </a:p>
          <a:p>
            <a:endParaRPr lang="en-US" sz="1400" dirty="0"/>
          </a:p>
        </p:txBody>
      </p:sp>
    </p:spTree>
    <p:extLst>
      <p:ext uri="{BB962C8B-B14F-4D97-AF65-F5344CB8AC3E}">
        <p14:creationId xmlns:p14="http://schemas.microsoft.com/office/powerpoint/2010/main" val="783863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EDIT MENU</a:t>
            </a:r>
            <a:br>
              <a:rPr lang="en-US" dirty="0"/>
            </a:br>
            <a:endParaRPr lang="en-US" dirty="0"/>
          </a:p>
        </p:txBody>
      </p:sp>
      <p:sp>
        <p:nvSpPr>
          <p:cNvPr id="3" name="Content Placeholder 2"/>
          <p:cNvSpPr>
            <a:spLocks noGrp="1"/>
          </p:cNvSpPr>
          <p:nvPr>
            <p:ph idx="1"/>
          </p:nvPr>
        </p:nvSpPr>
        <p:spPr>
          <a:xfrm>
            <a:off x="206062" y="2011680"/>
            <a:ext cx="10780937" cy="4206240"/>
          </a:xfrm>
        </p:spPr>
        <p:txBody>
          <a:bodyPr>
            <a:noAutofit/>
          </a:bodyPr>
          <a:lstStyle/>
          <a:p>
            <a:pPr marL="0" indent="0">
              <a:buNone/>
            </a:pPr>
            <a:r>
              <a:rPr lang="en-US" sz="1600" b="1" dirty="0"/>
              <a:t>UNDO TYPING:</a:t>
            </a:r>
            <a:endParaRPr lang="en-US" sz="1600" dirty="0"/>
          </a:p>
          <a:p>
            <a:pPr lvl="0"/>
            <a:r>
              <a:rPr lang="en-US" sz="1600" dirty="0"/>
              <a:t>Open edit menu select UNDO TYPING or press CNTRL+Z</a:t>
            </a:r>
          </a:p>
          <a:p>
            <a:pPr lvl="0"/>
            <a:r>
              <a:rPr lang="en-US" sz="1600" dirty="0"/>
              <a:t>Used to cancel the last action (operation) you have made</a:t>
            </a:r>
          </a:p>
          <a:p>
            <a:pPr marL="0" indent="0">
              <a:buNone/>
            </a:pPr>
            <a:r>
              <a:rPr lang="en-US" sz="1600" b="1" dirty="0"/>
              <a:t>REPEAT TYPING:</a:t>
            </a:r>
            <a:endParaRPr lang="en-US" sz="1600" dirty="0"/>
          </a:p>
          <a:p>
            <a:pPr lvl="0"/>
            <a:r>
              <a:rPr lang="en-US" sz="1600" dirty="0"/>
              <a:t>Open edit menu select REPEAT TYPING or press CNTRL+Y</a:t>
            </a:r>
          </a:p>
          <a:p>
            <a:pPr lvl="0"/>
            <a:r>
              <a:rPr lang="en-US" sz="1600" dirty="0"/>
              <a:t>Used to do a cancelled action once again,</a:t>
            </a:r>
          </a:p>
          <a:p>
            <a:pPr marL="0" indent="0">
              <a:buNone/>
            </a:pPr>
            <a:r>
              <a:rPr lang="en-US" sz="1600" b="1" dirty="0"/>
              <a:t>FIND:</a:t>
            </a:r>
            <a:endParaRPr lang="en-US" sz="1600" dirty="0"/>
          </a:p>
          <a:p>
            <a:pPr lvl="0"/>
            <a:r>
              <a:rPr lang="en-US" sz="1600" dirty="0"/>
              <a:t>Open edit menu select FIND or press CNTRL+F</a:t>
            </a:r>
          </a:p>
          <a:p>
            <a:pPr lvl="0"/>
            <a:r>
              <a:rPr lang="en-US" sz="1600" dirty="0"/>
              <a:t>Used to search for some word or sentence in your document. </a:t>
            </a:r>
          </a:p>
          <a:p>
            <a:pPr marL="0" indent="0">
              <a:buNone/>
            </a:pPr>
            <a:r>
              <a:rPr lang="en-US" sz="1600" b="1" dirty="0"/>
              <a:t>CUT:</a:t>
            </a:r>
            <a:endParaRPr lang="en-US" sz="1600" dirty="0"/>
          </a:p>
          <a:p>
            <a:pPr lvl="0"/>
            <a:r>
              <a:rPr lang="en-US" sz="1600" dirty="0"/>
              <a:t>Open file menu select CUT or press CNTRL+X</a:t>
            </a:r>
          </a:p>
          <a:p>
            <a:pPr lvl="0"/>
            <a:r>
              <a:rPr lang="en-US" sz="1600" dirty="0"/>
              <a:t>Removes the information from an application and places it on the clipboard.</a:t>
            </a:r>
          </a:p>
          <a:p>
            <a:pPr marL="0" indent="0">
              <a:buNone/>
            </a:pPr>
            <a:r>
              <a:rPr lang="en-US" sz="1600" dirty="0"/>
              <a:t> </a:t>
            </a:r>
          </a:p>
        </p:txBody>
      </p:sp>
    </p:spTree>
    <p:extLst>
      <p:ext uri="{BB962C8B-B14F-4D97-AF65-F5344CB8AC3E}">
        <p14:creationId xmlns:p14="http://schemas.microsoft.com/office/powerpoint/2010/main" val="3024310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Edit Menu</a:t>
            </a:r>
          </a:p>
        </p:txBody>
      </p:sp>
      <p:sp>
        <p:nvSpPr>
          <p:cNvPr id="3" name="Content Placeholder 2"/>
          <p:cNvSpPr>
            <a:spLocks noGrp="1"/>
          </p:cNvSpPr>
          <p:nvPr>
            <p:ph idx="1"/>
          </p:nvPr>
        </p:nvSpPr>
        <p:spPr>
          <a:xfrm>
            <a:off x="321972" y="2011680"/>
            <a:ext cx="10665027" cy="4206240"/>
          </a:xfrm>
        </p:spPr>
        <p:txBody>
          <a:bodyPr>
            <a:normAutofit fontScale="92500" lnSpcReduction="10000"/>
          </a:bodyPr>
          <a:lstStyle/>
          <a:p>
            <a:pPr marL="0" indent="0">
              <a:buNone/>
            </a:pPr>
            <a:r>
              <a:rPr lang="en-US" sz="2400" b="1" dirty="0"/>
              <a:t>COPY:</a:t>
            </a:r>
            <a:endParaRPr lang="en-US" sz="2400" dirty="0"/>
          </a:p>
          <a:p>
            <a:pPr lvl="0"/>
            <a:r>
              <a:rPr lang="en-US" sz="2400" dirty="0"/>
              <a:t>Open file menu select COPY or press CNTRL+C</a:t>
            </a:r>
          </a:p>
          <a:p>
            <a:pPr lvl="0"/>
            <a:r>
              <a:rPr lang="en-US" sz="2400" dirty="0"/>
              <a:t>Copy leaves the information in an application and places a copy of it on the clipboard.</a:t>
            </a:r>
          </a:p>
          <a:p>
            <a:pPr marL="0" indent="0">
              <a:buNone/>
            </a:pPr>
            <a:r>
              <a:rPr lang="en-US" sz="2400" b="1" dirty="0"/>
              <a:t>PASTE:</a:t>
            </a:r>
            <a:endParaRPr lang="en-US" sz="2400" dirty="0"/>
          </a:p>
          <a:p>
            <a:pPr lvl="0"/>
            <a:r>
              <a:rPr lang="en-US" sz="2400" dirty="0"/>
              <a:t>Open file menu select PASTE or press CNTRL+V</a:t>
            </a:r>
          </a:p>
          <a:p>
            <a:pPr lvl="0"/>
            <a:r>
              <a:rPr lang="en-US" sz="2400" dirty="0"/>
              <a:t>Copies the information from the clipboard and places it into an application. </a:t>
            </a:r>
          </a:p>
          <a:p>
            <a:r>
              <a:rPr lang="en-US" sz="2400" b="1" dirty="0"/>
              <a:t>SELECT ALL:</a:t>
            </a:r>
            <a:endParaRPr lang="en-US" sz="2400" dirty="0"/>
          </a:p>
          <a:p>
            <a:pPr lvl="0"/>
            <a:r>
              <a:rPr lang="en-US" sz="2400" dirty="0"/>
              <a:t>Open file menu select </a:t>
            </a:r>
            <a:r>
              <a:rPr lang="en-US" sz="2400" dirty="0" err="1"/>
              <a:t>SELECT</a:t>
            </a:r>
            <a:r>
              <a:rPr lang="en-US" sz="2400" dirty="0"/>
              <a:t> ALL or press CNTRL+A</a:t>
            </a:r>
          </a:p>
          <a:p>
            <a:pPr lvl="0"/>
            <a:r>
              <a:rPr lang="en-US" sz="2400" dirty="0"/>
              <a:t>Used to select the whole document.</a:t>
            </a:r>
            <a:endParaRPr lang="en-US" dirty="0"/>
          </a:p>
        </p:txBody>
      </p:sp>
    </p:spTree>
    <p:extLst>
      <p:ext uri="{BB962C8B-B14F-4D97-AF65-F5344CB8AC3E}">
        <p14:creationId xmlns:p14="http://schemas.microsoft.com/office/powerpoint/2010/main" val="8386750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VIEW MENU</a:t>
            </a:r>
            <a:br>
              <a:rPr lang="en-US" dirty="0"/>
            </a:br>
            <a:endParaRPr lang="en-US" dirty="0"/>
          </a:p>
        </p:txBody>
      </p:sp>
      <p:sp>
        <p:nvSpPr>
          <p:cNvPr id="3" name="Content Placeholder 2"/>
          <p:cNvSpPr>
            <a:spLocks noGrp="1"/>
          </p:cNvSpPr>
          <p:nvPr>
            <p:ph idx="1"/>
          </p:nvPr>
        </p:nvSpPr>
        <p:spPr>
          <a:xfrm>
            <a:off x="146851" y="1975816"/>
            <a:ext cx="9784080" cy="4206240"/>
          </a:xfrm>
        </p:spPr>
        <p:txBody>
          <a:bodyPr>
            <a:normAutofit fontScale="70000" lnSpcReduction="20000"/>
          </a:bodyPr>
          <a:lstStyle/>
          <a:p>
            <a:pPr marL="0" indent="0">
              <a:buNone/>
            </a:pPr>
            <a:r>
              <a:rPr lang="en-US" b="1" dirty="0"/>
              <a:t>TOOLBARS:</a:t>
            </a:r>
            <a:endParaRPr lang="en-US" dirty="0"/>
          </a:p>
          <a:p>
            <a:pPr lvl="0"/>
            <a:r>
              <a:rPr lang="en-US" dirty="0"/>
              <a:t>Open view menu select TOOLBARS</a:t>
            </a:r>
          </a:p>
          <a:p>
            <a:pPr lvl="0"/>
            <a:r>
              <a:rPr lang="en-US" dirty="0"/>
              <a:t>Used to add toolbars.</a:t>
            </a:r>
          </a:p>
          <a:p>
            <a:pPr marL="0" indent="0">
              <a:buNone/>
            </a:pPr>
            <a:r>
              <a:rPr lang="en-US" dirty="0"/>
              <a:t> </a:t>
            </a:r>
          </a:p>
          <a:p>
            <a:pPr marL="0" indent="0">
              <a:buNone/>
            </a:pPr>
            <a:r>
              <a:rPr lang="en-US" b="1" dirty="0"/>
              <a:t>HEADER AND FOOTER:</a:t>
            </a:r>
            <a:endParaRPr lang="en-US" dirty="0"/>
          </a:p>
          <a:p>
            <a:pPr lvl="0"/>
            <a:r>
              <a:rPr lang="en-US" dirty="0"/>
              <a:t>Open view menu select HEADER AND FOOTER</a:t>
            </a:r>
          </a:p>
          <a:p>
            <a:pPr marL="0" indent="0">
              <a:buNone/>
            </a:pPr>
            <a:r>
              <a:rPr lang="en-US" dirty="0"/>
              <a:t> </a:t>
            </a:r>
          </a:p>
          <a:p>
            <a:pPr marL="0" indent="0">
              <a:buNone/>
            </a:pPr>
            <a:r>
              <a:rPr lang="en-US" b="1" dirty="0"/>
              <a:t>WEB LAYOUT:</a:t>
            </a:r>
            <a:endParaRPr lang="en-US" dirty="0"/>
          </a:p>
          <a:p>
            <a:pPr lvl="0"/>
            <a:r>
              <a:rPr lang="en-US" dirty="0"/>
              <a:t>Used to create a web page document.</a:t>
            </a:r>
          </a:p>
          <a:p>
            <a:pPr marL="0" indent="0">
              <a:buNone/>
            </a:pPr>
            <a:endParaRPr lang="en-US" dirty="0"/>
          </a:p>
          <a:p>
            <a:r>
              <a:rPr lang="en-US" b="1" dirty="0"/>
              <a:t>PRINT LAYOUT:</a:t>
            </a:r>
          </a:p>
          <a:p>
            <a:r>
              <a:rPr lang="en-US" dirty="0"/>
              <a:t>Used to see how text, graphics and other elements will be positioned on the page.</a:t>
            </a:r>
          </a:p>
          <a:p>
            <a:endParaRPr lang="en-US" dirty="0"/>
          </a:p>
          <a:p>
            <a:endParaRPr lang="en-US" dirty="0"/>
          </a:p>
        </p:txBody>
      </p:sp>
      <p:sp>
        <p:nvSpPr>
          <p:cNvPr id="4" name="Rectangle 2"/>
          <p:cNvSpPr>
            <a:spLocks noChangeArrowheads="1"/>
          </p:cNvSpPr>
          <p:nvPr/>
        </p:nvSpPr>
        <p:spPr bwMode="auto">
          <a:xfrm>
            <a:off x="-1056068" y="-3586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Object 4"/>
          <p:cNvGraphicFramePr>
            <a:graphicFrameLocks noChangeAspect="1"/>
          </p:cNvGraphicFramePr>
          <p:nvPr>
            <p:extLst>
              <p:ext uri="{D42A27DB-BD31-4B8C-83A1-F6EECF244321}">
                <p14:modId xmlns:p14="http://schemas.microsoft.com/office/powerpoint/2010/main" val="717353406"/>
              </p:ext>
            </p:extLst>
          </p:nvPr>
        </p:nvGraphicFramePr>
        <p:xfrm>
          <a:off x="7856112" y="4095482"/>
          <a:ext cx="3809865" cy="2539910"/>
        </p:xfrm>
        <a:graphic>
          <a:graphicData uri="http://schemas.openxmlformats.org/presentationml/2006/ole">
            <mc:AlternateContent xmlns:mc="http://schemas.openxmlformats.org/markup-compatibility/2006">
              <mc:Choice xmlns:v="urn:schemas-microsoft-com:vml" Requires="v">
                <p:oleObj spid="_x0000_s1027" name="Chart" r:id="rId3" imgW="2743126" imgH="1828800" progId="MSGraph.Chart.8">
                  <p:embed/>
                </p:oleObj>
              </mc:Choice>
              <mc:Fallback>
                <p:oleObj name="Chart" r:id="rId3" imgW="2743126" imgH="1828800" progId="MSGraph.Chart.8">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6112" y="4095482"/>
                        <a:ext cx="3809865" cy="2539910"/>
                      </a:xfrm>
                      <a:prstGeom prst="rect">
                        <a:avLst/>
                      </a:prstGeom>
                      <a:noFill/>
                    </p:spPr>
                  </p:pic>
                </p:oleObj>
              </mc:Fallback>
            </mc:AlternateContent>
          </a:graphicData>
        </a:graphic>
      </p:graphicFrame>
    </p:spTree>
    <p:extLst>
      <p:ext uri="{BB962C8B-B14F-4D97-AF65-F5344CB8AC3E}">
        <p14:creationId xmlns:p14="http://schemas.microsoft.com/office/powerpoint/2010/main" val="4046528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VIEW MENU</a:t>
            </a:r>
            <a:br>
              <a:rPr lang="en-US" dirty="0"/>
            </a:br>
            <a:endParaRPr lang="en-US" dirty="0"/>
          </a:p>
        </p:txBody>
      </p:sp>
      <p:sp>
        <p:nvSpPr>
          <p:cNvPr id="3" name="Content Placeholder 2"/>
          <p:cNvSpPr>
            <a:spLocks noGrp="1"/>
          </p:cNvSpPr>
          <p:nvPr>
            <p:ph idx="1"/>
          </p:nvPr>
        </p:nvSpPr>
        <p:spPr>
          <a:xfrm>
            <a:off x="146851" y="1975816"/>
            <a:ext cx="9784080" cy="4206240"/>
          </a:xfrm>
        </p:spPr>
        <p:txBody>
          <a:bodyPr>
            <a:normAutofit/>
          </a:bodyPr>
          <a:lstStyle/>
          <a:p>
            <a:pPr marL="0" indent="0">
              <a:buNone/>
            </a:pPr>
            <a:r>
              <a:rPr lang="en-US" b="1" dirty="0"/>
              <a:t>NORMAL:</a:t>
            </a:r>
            <a:endParaRPr lang="en-US" dirty="0"/>
          </a:p>
          <a:p>
            <a:pPr lvl="0"/>
            <a:r>
              <a:rPr lang="en-US" dirty="0"/>
              <a:t>Used for typing editing, and formatting text.</a:t>
            </a:r>
          </a:p>
          <a:p>
            <a:endParaRPr lang="en-US" dirty="0"/>
          </a:p>
          <a:p>
            <a:pPr marL="0" indent="0">
              <a:buNone/>
            </a:pPr>
            <a:r>
              <a:rPr lang="en-US" b="1" dirty="0"/>
              <a:t>OUTLINE:</a:t>
            </a:r>
            <a:endParaRPr lang="en-US" dirty="0"/>
          </a:p>
          <a:p>
            <a:pPr lvl="0"/>
            <a:r>
              <a:rPr lang="en-US" dirty="0"/>
              <a:t>Used to look at the structure of the document and to move ,copy, and recognize text by dragging headings.</a:t>
            </a:r>
          </a:p>
          <a:p>
            <a:endParaRPr lang="en-US" dirty="0"/>
          </a:p>
          <a:p>
            <a:pPr marL="0" indent="0">
              <a:buNone/>
            </a:pPr>
            <a:r>
              <a:rPr lang="en-US" b="1" dirty="0"/>
              <a:t>DOCUMENT MAP:</a:t>
            </a:r>
            <a:endParaRPr lang="en-US" dirty="0"/>
          </a:p>
          <a:p>
            <a:pPr lvl="0"/>
            <a:r>
              <a:rPr lang="en-US" dirty="0"/>
              <a:t>Displays the lists of headings in the documents.</a:t>
            </a:r>
          </a:p>
        </p:txBody>
      </p:sp>
      <p:sp>
        <p:nvSpPr>
          <p:cNvPr id="4" name="Rectangle 2"/>
          <p:cNvSpPr>
            <a:spLocks noChangeArrowheads="1"/>
          </p:cNvSpPr>
          <p:nvPr/>
        </p:nvSpPr>
        <p:spPr bwMode="auto">
          <a:xfrm>
            <a:off x="-1056068" y="-3586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3985744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INSERT MENU</a:t>
            </a:r>
            <a:br>
              <a:rPr lang="en-US" b="1" dirty="0"/>
            </a:br>
            <a:endParaRPr lang="en-US" b="1" dirty="0"/>
          </a:p>
        </p:txBody>
      </p:sp>
      <p:sp>
        <p:nvSpPr>
          <p:cNvPr id="3" name="Content Placeholder 2"/>
          <p:cNvSpPr>
            <a:spLocks noGrp="1"/>
          </p:cNvSpPr>
          <p:nvPr>
            <p:ph idx="1"/>
          </p:nvPr>
        </p:nvSpPr>
        <p:spPr>
          <a:xfrm>
            <a:off x="296214" y="2011680"/>
            <a:ext cx="11655380" cy="4206240"/>
          </a:xfrm>
        </p:spPr>
        <p:txBody>
          <a:bodyPr>
            <a:normAutofit fontScale="70000" lnSpcReduction="20000"/>
          </a:bodyPr>
          <a:lstStyle/>
          <a:p>
            <a:pPr marL="0" indent="0">
              <a:buNone/>
            </a:pPr>
            <a:r>
              <a:rPr lang="en-US" b="1" dirty="0"/>
              <a:t>BREAK:</a:t>
            </a:r>
            <a:endParaRPr lang="en-US" dirty="0"/>
          </a:p>
          <a:p>
            <a:pPr lvl="0"/>
            <a:r>
              <a:rPr lang="en-US" dirty="0"/>
              <a:t>Open insert menu select BREAK</a:t>
            </a:r>
          </a:p>
          <a:p>
            <a:pPr lvl="0"/>
            <a:r>
              <a:rPr lang="en-US" dirty="0"/>
              <a:t>Used to insert page break, column brake, text wrapping break.</a:t>
            </a:r>
          </a:p>
          <a:p>
            <a:pPr marL="0" indent="0">
              <a:buNone/>
            </a:pPr>
            <a:r>
              <a:rPr lang="en-US" b="1" dirty="0"/>
              <a:t>PAGE NUMBERS:</a:t>
            </a:r>
            <a:endParaRPr lang="en-US" dirty="0"/>
          </a:p>
          <a:p>
            <a:pPr lvl="0"/>
            <a:r>
              <a:rPr lang="en-US" dirty="0"/>
              <a:t>Open insert menu select PAGE NUMBERS</a:t>
            </a:r>
          </a:p>
          <a:p>
            <a:pPr lvl="0"/>
            <a:r>
              <a:rPr lang="en-US" dirty="0"/>
              <a:t>Used to insert page numbers on the top, bottom, </a:t>
            </a:r>
            <a:r>
              <a:rPr lang="en-US" dirty="0" err="1"/>
              <a:t>centre</a:t>
            </a:r>
            <a:r>
              <a:rPr lang="en-US" dirty="0"/>
              <a:t>, of the document.</a:t>
            </a:r>
          </a:p>
          <a:p>
            <a:pPr marL="0" indent="0">
              <a:buNone/>
            </a:pPr>
            <a:r>
              <a:rPr lang="en-US" b="1" dirty="0"/>
              <a:t>SYMBOL:</a:t>
            </a:r>
            <a:endParaRPr lang="en-US" dirty="0"/>
          </a:p>
          <a:p>
            <a:pPr lvl="0"/>
            <a:r>
              <a:rPr lang="en-US" dirty="0"/>
              <a:t>Open insert menu select SYMBOL</a:t>
            </a:r>
          </a:p>
          <a:p>
            <a:pPr lvl="0"/>
            <a:r>
              <a:rPr lang="en-US" dirty="0"/>
              <a:t>Used to insert any symbol which is not present on the keyboard..</a:t>
            </a:r>
          </a:p>
          <a:p>
            <a:pPr marL="0" indent="0">
              <a:buNone/>
            </a:pPr>
            <a:r>
              <a:rPr lang="en-US" b="1" dirty="0"/>
              <a:t>PICTURE:</a:t>
            </a:r>
            <a:endParaRPr lang="en-US" dirty="0"/>
          </a:p>
          <a:p>
            <a:pPr lvl="0"/>
            <a:r>
              <a:rPr lang="en-US" dirty="0"/>
              <a:t>Open insert menu select PICTURE</a:t>
            </a:r>
          </a:p>
          <a:p>
            <a:pPr lvl="0"/>
            <a:r>
              <a:rPr lang="en-US" dirty="0"/>
              <a:t>Used to draw or insert any picture.</a:t>
            </a:r>
          </a:p>
        </p:txBody>
      </p:sp>
    </p:spTree>
    <p:extLst>
      <p:ext uri="{BB962C8B-B14F-4D97-AF65-F5344CB8AC3E}">
        <p14:creationId xmlns:p14="http://schemas.microsoft.com/office/powerpoint/2010/main" val="21349783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FORMAT MENU</a:t>
            </a:r>
            <a:endParaRPr lang="en-US" dirty="0"/>
          </a:p>
        </p:txBody>
      </p:sp>
      <p:sp>
        <p:nvSpPr>
          <p:cNvPr id="3" name="Content Placeholder 2"/>
          <p:cNvSpPr>
            <a:spLocks noGrp="1"/>
          </p:cNvSpPr>
          <p:nvPr>
            <p:ph idx="1"/>
          </p:nvPr>
        </p:nvSpPr>
        <p:spPr>
          <a:xfrm>
            <a:off x="305905" y="1947286"/>
            <a:ext cx="11578107" cy="4206240"/>
          </a:xfrm>
        </p:spPr>
        <p:txBody>
          <a:bodyPr>
            <a:noAutofit/>
          </a:bodyPr>
          <a:lstStyle/>
          <a:p>
            <a:pPr marL="0" indent="0" algn="just">
              <a:buNone/>
            </a:pPr>
            <a:r>
              <a:rPr lang="en-US" sz="2000" b="1" dirty="0"/>
              <a:t>BULLETSAND NUMBERING:</a:t>
            </a:r>
            <a:endParaRPr lang="en-US" sz="2000" dirty="0"/>
          </a:p>
          <a:p>
            <a:pPr lvl="0" algn="just"/>
            <a:r>
              <a:rPr lang="en-US" sz="2000" dirty="0"/>
              <a:t>Open format menu select BULLETS AND NUMBERING</a:t>
            </a:r>
          </a:p>
          <a:p>
            <a:pPr lvl="0" algn="just"/>
            <a:r>
              <a:rPr lang="en-US" sz="2000" dirty="0"/>
              <a:t>Used to insert numbers or any sign before each line</a:t>
            </a:r>
          </a:p>
          <a:p>
            <a:pPr marL="0" indent="0" algn="just">
              <a:buNone/>
            </a:pPr>
            <a:r>
              <a:rPr lang="en-US" sz="2000" b="1" dirty="0"/>
              <a:t>BORDERS AND SHADING:</a:t>
            </a:r>
            <a:endParaRPr lang="en-US" sz="2000" dirty="0"/>
          </a:p>
          <a:p>
            <a:pPr lvl="0" algn="just"/>
            <a:r>
              <a:rPr lang="en-US" sz="2000" dirty="0"/>
              <a:t>Open format menu select BORDERS AND SHADING</a:t>
            </a:r>
          </a:p>
          <a:p>
            <a:pPr lvl="0" algn="just"/>
            <a:r>
              <a:rPr lang="en-US" sz="2000" dirty="0"/>
              <a:t>Used to insert borders and color to the page.</a:t>
            </a:r>
          </a:p>
          <a:p>
            <a:pPr marL="0" indent="0" algn="just">
              <a:buNone/>
            </a:pPr>
            <a:r>
              <a:rPr lang="en-US" sz="2000" b="1" dirty="0"/>
              <a:t>COLUMNS:</a:t>
            </a:r>
            <a:endParaRPr lang="en-US" sz="2000" dirty="0"/>
          </a:p>
          <a:p>
            <a:pPr lvl="0" algn="just"/>
            <a:r>
              <a:rPr lang="en-US" sz="2000" dirty="0"/>
              <a:t>Open format menu select COLUMNS</a:t>
            </a:r>
          </a:p>
          <a:p>
            <a:pPr lvl="0" algn="just"/>
            <a:r>
              <a:rPr lang="en-US" sz="2000" dirty="0"/>
              <a:t>Used to divide the written text in any numbers of columns.</a:t>
            </a:r>
          </a:p>
          <a:p>
            <a:pPr marL="0" indent="0" algn="just">
              <a:buNone/>
            </a:pPr>
            <a:r>
              <a:rPr lang="en-US" sz="2000" dirty="0"/>
              <a:t> </a:t>
            </a:r>
          </a:p>
          <a:p>
            <a:pPr algn="just"/>
            <a:endParaRPr lang="en-US" sz="2000" dirty="0"/>
          </a:p>
        </p:txBody>
      </p:sp>
    </p:spTree>
    <p:extLst>
      <p:ext uri="{BB962C8B-B14F-4D97-AF65-F5344CB8AC3E}">
        <p14:creationId xmlns:p14="http://schemas.microsoft.com/office/powerpoint/2010/main" val="2919990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FORMAT MENU</a:t>
            </a:r>
            <a:endParaRPr lang="en-US" dirty="0"/>
          </a:p>
        </p:txBody>
      </p:sp>
      <p:sp>
        <p:nvSpPr>
          <p:cNvPr id="3" name="Content Placeholder 2"/>
          <p:cNvSpPr>
            <a:spLocks noGrp="1"/>
          </p:cNvSpPr>
          <p:nvPr>
            <p:ph idx="1"/>
          </p:nvPr>
        </p:nvSpPr>
        <p:spPr>
          <a:xfrm>
            <a:off x="305905" y="1947286"/>
            <a:ext cx="11578107" cy="4206240"/>
          </a:xfrm>
        </p:spPr>
        <p:txBody>
          <a:bodyPr>
            <a:noAutofit/>
          </a:bodyPr>
          <a:lstStyle/>
          <a:p>
            <a:r>
              <a:rPr lang="en-US" sz="2000" b="1" dirty="0"/>
              <a:t>CHANGE CASE:</a:t>
            </a:r>
            <a:endParaRPr lang="en-US" sz="2000" dirty="0"/>
          </a:p>
          <a:p>
            <a:pPr lvl="0"/>
            <a:r>
              <a:rPr lang="en-US" sz="2000" dirty="0"/>
              <a:t>Open format menu select CHANGE CASE</a:t>
            </a:r>
          </a:p>
          <a:p>
            <a:pPr lvl="0"/>
            <a:r>
              <a:rPr lang="en-US" sz="2000" dirty="0"/>
              <a:t>Used to change the case of the letters by applying small capital or all capital formatting.</a:t>
            </a:r>
          </a:p>
          <a:p>
            <a:r>
              <a:rPr lang="en-US" sz="2000" dirty="0"/>
              <a:t> </a:t>
            </a:r>
          </a:p>
          <a:p>
            <a:r>
              <a:rPr lang="en-US" sz="2000" b="1" dirty="0"/>
              <a:t>BACKGROUND:</a:t>
            </a:r>
            <a:endParaRPr lang="en-US" sz="2000" dirty="0"/>
          </a:p>
          <a:p>
            <a:pPr lvl="0"/>
            <a:r>
              <a:rPr lang="en-US" sz="2000" dirty="0"/>
              <a:t>Open format menu select BACKGROUND</a:t>
            </a:r>
          </a:p>
          <a:p>
            <a:pPr lvl="0"/>
            <a:r>
              <a:rPr lang="en-US" sz="2000" dirty="0"/>
              <a:t>Used to give a color to the document.</a:t>
            </a:r>
          </a:p>
        </p:txBody>
      </p:sp>
    </p:spTree>
    <p:extLst>
      <p:ext uri="{BB962C8B-B14F-4D97-AF65-F5344CB8AC3E}">
        <p14:creationId xmlns:p14="http://schemas.microsoft.com/office/powerpoint/2010/main" val="3105329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Evaluation</a:t>
            </a:r>
          </a:p>
        </p:txBody>
      </p:sp>
      <p:sp>
        <p:nvSpPr>
          <p:cNvPr id="3" name="Content Placeholder 2"/>
          <p:cNvSpPr>
            <a:spLocks noGrp="1"/>
          </p:cNvSpPr>
          <p:nvPr>
            <p:ph idx="1"/>
          </p:nvPr>
        </p:nvSpPr>
        <p:spPr/>
        <p:txBody>
          <a:bodyPr/>
          <a:lstStyle/>
          <a:p>
            <a:r>
              <a:rPr lang="en-US" dirty="0"/>
              <a:t>Weekly lab tasks</a:t>
            </a:r>
          </a:p>
          <a:p>
            <a:r>
              <a:rPr lang="en-US" dirty="0"/>
              <a:t>1 Lab sessional before Midterm</a:t>
            </a:r>
          </a:p>
          <a:p>
            <a:r>
              <a:rPr lang="en-US" dirty="0"/>
              <a:t>1 lab sessional after Midterm</a:t>
            </a:r>
          </a:p>
          <a:p>
            <a:r>
              <a:rPr lang="en-US" dirty="0"/>
              <a:t>On spot </a:t>
            </a:r>
            <a:r>
              <a:rPr lang="en-US" dirty="0" err="1"/>
              <a:t>Vivas</a:t>
            </a:r>
            <a:endParaRPr lang="en-US" dirty="0"/>
          </a:p>
          <a:p>
            <a:r>
              <a:rPr lang="en-US" dirty="0"/>
              <a:t>Semester Project</a:t>
            </a:r>
          </a:p>
          <a:p>
            <a:r>
              <a:rPr lang="en-US" dirty="0"/>
              <a:t>80% attendance required</a:t>
            </a:r>
          </a:p>
          <a:p>
            <a:pPr marL="0" indent="0">
              <a:buNone/>
            </a:pPr>
            <a:endParaRPr lang="en-US" dirty="0"/>
          </a:p>
        </p:txBody>
      </p:sp>
    </p:spTree>
    <p:extLst>
      <p:ext uri="{BB962C8B-B14F-4D97-AF65-F5344CB8AC3E}">
        <p14:creationId xmlns:p14="http://schemas.microsoft.com/office/powerpoint/2010/main" val="552039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br>
              <a:rPr lang="en-US" b="1" dirty="0"/>
            </a:br>
            <a:r>
              <a:rPr lang="en-US" b="1" dirty="0"/>
              <a:t>TOOLS MENU</a:t>
            </a:r>
            <a:br>
              <a:rPr lang="en-US" dirty="0"/>
            </a:br>
            <a:r>
              <a:rPr lang="en-US" b="1" dirty="0"/>
              <a:t> </a:t>
            </a:r>
            <a:br>
              <a:rPr lang="en-US" dirty="0"/>
            </a:br>
            <a:endParaRPr lang="en-US" dirty="0"/>
          </a:p>
        </p:txBody>
      </p:sp>
      <p:sp>
        <p:nvSpPr>
          <p:cNvPr id="3" name="Content Placeholder 2"/>
          <p:cNvSpPr>
            <a:spLocks noGrp="1"/>
          </p:cNvSpPr>
          <p:nvPr>
            <p:ph idx="1"/>
          </p:nvPr>
        </p:nvSpPr>
        <p:spPr>
          <a:xfrm>
            <a:off x="218941" y="2011680"/>
            <a:ext cx="10768058" cy="4206240"/>
          </a:xfrm>
        </p:spPr>
        <p:txBody>
          <a:bodyPr>
            <a:normAutofit fontScale="85000" lnSpcReduction="20000"/>
          </a:bodyPr>
          <a:lstStyle/>
          <a:p>
            <a:pPr marL="0" indent="0">
              <a:buNone/>
            </a:pPr>
            <a:r>
              <a:rPr lang="en-US" b="1" dirty="0"/>
              <a:t>SPELLING AND GRAMMAR:</a:t>
            </a:r>
            <a:endParaRPr lang="en-US" dirty="0"/>
          </a:p>
          <a:p>
            <a:pPr lvl="0"/>
            <a:r>
              <a:rPr lang="en-US" dirty="0"/>
              <a:t>Open tools menu select SPELLING AND GRAMMAR</a:t>
            </a:r>
          </a:p>
          <a:p>
            <a:pPr lvl="0"/>
            <a:r>
              <a:rPr lang="en-US" dirty="0"/>
              <a:t>Used to check the spellings and grammar faults in the document.</a:t>
            </a:r>
          </a:p>
          <a:p>
            <a:pPr marL="0" indent="0">
              <a:buNone/>
            </a:pPr>
            <a:endParaRPr lang="en-US" dirty="0"/>
          </a:p>
          <a:p>
            <a:pPr marL="0" indent="0">
              <a:buNone/>
            </a:pPr>
            <a:r>
              <a:rPr lang="en-US" b="1" dirty="0"/>
              <a:t>WORD COUNT:</a:t>
            </a:r>
            <a:endParaRPr lang="en-US" dirty="0"/>
          </a:p>
          <a:p>
            <a:pPr lvl="0"/>
            <a:r>
              <a:rPr lang="en-US" dirty="0"/>
              <a:t>Open tools menu select WORD COUNT</a:t>
            </a:r>
          </a:p>
          <a:p>
            <a:pPr lvl="0"/>
            <a:r>
              <a:rPr lang="en-US" dirty="0"/>
              <a:t>Give information about the numbers of words, paragraphs, lines pages.</a:t>
            </a:r>
          </a:p>
          <a:p>
            <a:pPr marL="0" indent="0">
              <a:buNone/>
            </a:pPr>
            <a:r>
              <a:rPr lang="en-US" dirty="0"/>
              <a:t> </a:t>
            </a:r>
          </a:p>
          <a:p>
            <a:pPr marL="0" indent="0">
              <a:buNone/>
            </a:pPr>
            <a:r>
              <a:rPr lang="en-US" b="1" dirty="0"/>
              <a:t>AUTO CORRECT OPTION:</a:t>
            </a:r>
            <a:endParaRPr lang="en-US" dirty="0"/>
          </a:p>
          <a:p>
            <a:pPr lvl="0"/>
            <a:r>
              <a:rPr lang="en-US" dirty="0"/>
              <a:t>Open tools menu select AUTO CORRECT OPTION</a:t>
            </a:r>
          </a:p>
          <a:p>
            <a:pPr lvl="0"/>
            <a:r>
              <a:rPr lang="en-US" dirty="0"/>
              <a:t>Used to automatically correct the spellings of the words while typing.</a:t>
            </a:r>
          </a:p>
          <a:p>
            <a:endParaRPr lang="en-US" dirty="0"/>
          </a:p>
        </p:txBody>
      </p:sp>
    </p:spTree>
    <p:extLst>
      <p:ext uri="{BB962C8B-B14F-4D97-AF65-F5344CB8AC3E}">
        <p14:creationId xmlns:p14="http://schemas.microsoft.com/office/powerpoint/2010/main" val="27929799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TABLE MENU</a:t>
            </a:r>
            <a:br>
              <a:rPr lang="en-US" b="1" dirty="0"/>
            </a:br>
            <a:endParaRPr lang="en-US" b="1" dirty="0"/>
          </a:p>
        </p:txBody>
      </p:sp>
      <p:sp>
        <p:nvSpPr>
          <p:cNvPr id="3" name="Content Placeholder 2"/>
          <p:cNvSpPr>
            <a:spLocks noGrp="1"/>
          </p:cNvSpPr>
          <p:nvPr>
            <p:ph idx="1"/>
          </p:nvPr>
        </p:nvSpPr>
        <p:spPr>
          <a:xfrm>
            <a:off x="270456" y="2011680"/>
            <a:ext cx="10716543" cy="4206240"/>
          </a:xfrm>
        </p:spPr>
        <p:txBody>
          <a:bodyPr>
            <a:normAutofit fontScale="70000" lnSpcReduction="20000"/>
          </a:bodyPr>
          <a:lstStyle/>
          <a:p>
            <a:pPr marL="0" indent="0">
              <a:buNone/>
            </a:pPr>
            <a:r>
              <a:rPr lang="en-US" b="1" dirty="0"/>
              <a:t>INSERT TABLE:</a:t>
            </a:r>
            <a:endParaRPr lang="en-US" dirty="0"/>
          </a:p>
          <a:p>
            <a:pPr lvl="0"/>
            <a:r>
              <a:rPr lang="en-US" dirty="0"/>
              <a:t>Open table menu select INSERT TABLE</a:t>
            </a:r>
          </a:p>
          <a:p>
            <a:pPr lvl="0"/>
            <a:r>
              <a:rPr lang="en-US" dirty="0"/>
              <a:t>Used to insert table consisting of any number of rows and columns. </a:t>
            </a:r>
          </a:p>
          <a:p>
            <a:pPr marL="0" indent="0">
              <a:buNone/>
            </a:pPr>
            <a:r>
              <a:rPr lang="en-US" b="1" dirty="0"/>
              <a:t>DELETE:</a:t>
            </a:r>
            <a:endParaRPr lang="en-US" dirty="0"/>
          </a:p>
          <a:p>
            <a:pPr lvl="0"/>
            <a:r>
              <a:rPr lang="en-US" dirty="0"/>
              <a:t>Open table menu select DELETE</a:t>
            </a:r>
          </a:p>
          <a:p>
            <a:pPr lvl="0"/>
            <a:r>
              <a:rPr lang="en-US" dirty="0"/>
              <a:t>Used to delete any column, row., table.</a:t>
            </a:r>
          </a:p>
          <a:p>
            <a:pPr marL="0" indent="0">
              <a:buNone/>
            </a:pPr>
            <a:r>
              <a:rPr lang="en-US" b="1" dirty="0"/>
              <a:t>SELECT:</a:t>
            </a:r>
            <a:endParaRPr lang="en-US" dirty="0"/>
          </a:p>
          <a:p>
            <a:pPr lvl="0"/>
            <a:r>
              <a:rPr lang="en-US" dirty="0"/>
              <a:t>Open table menu select </a:t>
            </a:r>
            <a:r>
              <a:rPr lang="en-US" dirty="0" err="1"/>
              <a:t>SELECT</a:t>
            </a:r>
            <a:endParaRPr lang="en-US" dirty="0"/>
          </a:p>
          <a:p>
            <a:pPr lvl="0"/>
            <a:r>
              <a:rPr lang="en-US" dirty="0"/>
              <a:t>Used to select a table or row or column.</a:t>
            </a:r>
          </a:p>
          <a:p>
            <a:pPr marL="0" indent="0">
              <a:buNone/>
            </a:pPr>
            <a:r>
              <a:rPr lang="en-US" b="1" dirty="0"/>
              <a:t>SORT:</a:t>
            </a:r>
            <a:endParaRPr lang="en-US" dirty="0"/>
          </a:p>
          <a:p>
            <a:pPr lvl="0"/>
            <a:r>
              <a:rPr lang="en-US" dirty="0"/>
              <a:t>Open table menu select SORT.</a:t>
            </a:r>
          </a:p>
          <a:p>
            <a:pPr lvl="0"/>
            <a:r>
              <a:rPr lang="en-US" dirty="0"/>
              <a:t>Used to give text a desired direction in the table</a:t>
            </a:r>
          </a:p>
          <a:p>
            <a:endParaRPr lang="en-US" dirty="0"/>
          </a:p>
        </p:txBody>
      </p:sp>
    </p:spTree>
    <p:extLst>
      <p:ext uri="{BB962C8B-B14F-4D97-AF65-F5344CB8AC3E}">
        <p14:creationId xmlns:p14="http://schemas.microsoft.com/office/powerpoint/2010/main" val="28246990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Lab Tasks </a:t>
            </a:r>
          </a:p>
        </p:txBody>
      </p:sp>
      <p:sp>
        <p:nvSpPr>
          <p:cNvPr id="3" name="Content Placeholder 2"/>
          <p:cNvSpPr>
            <a:spLocks noGrp="1"/>
          </p:cNvSpPr>
          <p:nvPr>
            <p:ph idx="1"/>
          </p:nvPr>
        </p:nvSpPr>
        <p:spPr>
          <a:xfrm>
            <a:off x="334851" y="2011680"/>
            <a:ext cx="10652148" cy="4206240"/>
          </a:xfrm>
        </p:spPr>
        <p:txBody>
          <a:bodyPr/>
          <a:lstStyle/>
          <a:p>
            <a:pPr>
              <a:buFont typeface="Wingdings" panose="05000000000000000000" pitchFamily="2" charset="2"/>
              <a:buChar char="ü"/>
            </a:pPr>
            <a:r>
              <a:rPr lang="en-US" b="1" dirty="0"/>
              <a:t>Create Business Cards using Shapes, text, and colors.</a:t>
            </a:r>
          </a:p>
          <a:p>
            <a:endParaRPr lang="en-US" b="1"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2015418" y="3343483"/>
            <a:ext cx="8159082" cy="2719694"/>
          </a:xfrm>
          <a:prstGeom prst="rect">
            <a:avLst/>
          </a:prstGeom>
        </p:spPr>
      </p:pic>
    </p:spTree>
    <p:extLst>
      <p:ext uri="{BB962C8B-B14F-4D97-AF65-F5344CB8AC3E}">
        <p14:creationId xmlns:p14="http://schemas.microsoft.com/office/powerpoint/2010/main" val="33317791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Lab Tasks </a:t>
            </a:r>
          </a:p>
        </p:txBody>
      </p:sp>
      <p:sp>
        <p:nvSpPr>
          <p:cNvPr id="3" name="Content Placeholder 2"/>
          <p:cNvSpPr>
            <a:spLocks noGrp="1"/>
          </p:cNvSpPr>
          <p:nvPr>
            <p:ph idx="1"/>
          </p:nvPr>
        </p:nvSpPr>
        <p:spPr>
          <a:xfrm>
            <a:off x="334851" y="1651756"/>
            <a:ext cx="10652148" cy="4206240"/>
          </a:xfrm>
        </p:spPr>
        <p:txBody>
          <a:bodyPr/>
          <a:lstStyle/>
          <a:p>
            <a:pPr marL="0" indent="0">
              <a:buNone/>
            </a:pPr>
            <a:endParaRPr lang="en-US" dirty="0"/>
          </a:p>
          <a:p>
            <a:pPr>
              <a:buFont typeface="Wingdings" panose="05000000000000000000" pitchFamily="2" charset="2"/>
              <a:buChar char="ü"/>
            </a:pPr>
            <a:r>
              <a:rPr lang="en-US" b="1" dirty="0"/>
              <a:t>Use smart art and create organization charts</a:t>
            </a:r>
          </a:p>
          <a:p>
            <a:pPr marL="0" indent="0">
              <a:buNone/>
            </a:pPr>
            <a:endParaRPr lang="en-US" dirty="0"/>
          </a:p>
        </p:txBody>
      </p:sp>
      <p:pic>
        <p:nvPicPr>
          <p:cNvPr id="5" name="Picture 4"/>
          <p:cNvPicPr>
            <a:picLocks noChangeAspect="1"/>
          </p:cNvPicPr>
          <p:nvPr/>
        </p:nvPicPr>
        <p:blipFill>
          <a:blip r:embed="rId2"/>
          <a:stretch>
            <a:fillRect/>
          </a:stretch>
        </p:blipFill>
        <p:spPr>
          <a:xfrm>
            <a:off x="1040861" y="2879387"/>
            <a:ext cx="10233496" cy="3978613"/>
          </a:xfrm>
          <a:prstGeom prst="rect">
            <a:avLst/>
          </a:prstGeom>
        </p:spPr>
      </p:pic>
    </p:spTree>
    <p:extLst>
      <p:ext uri="{BB962C8B-B14F-4D97-AF65-F5344CB8AC3E}">
        <p14:creationId xmlns:p14="http://schemas.microsoft.com/office/powerpoint/2010/main" val="6470565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Lab Tasks </a:t>
            </a:r>
          </a:p>
        </p:txBody>
      </p:sp>
      <p:sp>
        <p:nvSpPr>
          <p:cNvPr id="3" name="Content Placeholder 2"/>
          <p:cNvSpPr>
            <a:spLocks noGrp="1"/>
          </p:cNvSpPr>
          <p:nvPr>
            <p:ph idx="1"/>
          </p:nvPr>
        </p:nvSpPr>
        <p:spPr>
          <a:xfrm>
            <a:off x="334851" y="2011680"/>
            <a:ext cx="10652148" cy="4206240"/>
          </a:xfrm>
        </p:spPr>
        <p:txBody>
          <a:bodyPr/>
          <a:lstStyle/>
          <a:p>
            <a:pPr marL="0" indent="0">
              <a:buNone/>
            </a:pPr>
            <a:endParaRPr lang="en-US" dirty="0"/>
          </a:p>
          <a:p>
            <a:pPr fontAlgn="base"/>
            <a:r>
              <a:rPr lang="en-US" b="1" dirty="0"/>
              <a:t>Create a chart and show the product price comparison between 2015, 2016, and 2017.</a:t>
            </a:r>
          </a:p>
          <a:p>
            <a:pPr marL="0" indent="0">
              <a:buNone/>
            </a:pPr>
            <a:endParaRPr lang="en-US" dirty="0"/>
          </a:p>
        </p:txBody>
      </p:sp>
      <p:pic>
        <p:nvPicPr>
          <p:cNvPr id="6" name="Picture 5"/>
          <p:cNvPicPr>
            <a:picLocks noChangeAspect="1"/>
          </p:cNvPicPr>
          <p:nvPr/>
        </p:nvPicPr>
        <p:blipFill>
          <a:blip r:embed="rId2"/>
          <a:stretch>
            <a:fillRect/>
          </a:stretch>
        </p:blipFill>
        <p:spPr>
          <a:xfrm>
            <a:off x="1286146" y="3221391"/>
            <a:ext cx="9700853" cy="3331184"/>
          </a:xfrm>
          <a:prstGeom prst="rect">
            <a:avLst/>
          </a:prstGeom>
        </p:spPr>
      </p:pic>
    </p:spTree>
    <p:extLst>
      <p:ext uri="{BB962C8B-B14F-4D97-AF65-F5344CB8AC3E}">
        <p14:creationId xmlns:p14="http://schemas.microsoft.com/office/powerpoint/2010/main" val="40281251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LAB TASKs</a:t>
            </a:r>
            <a:endParaRPr lang="en-US" dirty="0"/>
          </a:p>
        </p:txBody>
      </p:sp>
      <p:sp>
        <p:nvSpPr>
          <p:cNvPr id="3" name="Content Placeholder 2"/>
          <p:cNvSpPr>
            <a:spLocks noGrp="1"/>
          </p:cNvSpPr>
          <p:nvPr>
            <p:ph idx="1"/>
          </p:nvPr>
        </p:nvSpPr>
        <p:spPr>
          <a:xfrm>
            <a:off x="209314" y="2271888"/>
            <a:ext cx="11771290" cy="3770934"/>
          </a:xfrm>
        </p:spPr>
        <p:txBody>
          <a:bodyPr/>
          <a:lstStyle/>
          <a:p>
            <a:r>
              <a:rPr lang="en-US" b="1" dirty="0"/>
              <a:t>Take a double-column book or newspaper and design or create a similar paragraph style in the word document.</a:t>
            </a:r>
          </a:p>
          <a:p>
            <a:pPr marL="0" indent="0">
              <a:buNone/>
            </a:pPr>
            <a:endParaRPr lang="en-US" dirty="0"/>
          </a:p>
          <a:p>
            <a:endParaRPr lang="en-US" dirty="0"/>
          </a:p>
        </p:txBody>
      </p:sp>
      <p:pic>
        <p:nvPicPr>
          <p:cNvPr id="6" name="Picture 5"/>
          <p:cNvPicPr>
            <a:picLocks noChangeAspect="1"/>
          </p:cNvPicPr>
          <p:nvPr/>
        </p:nvPicPr>
        <p:blipFill>
          <a:blip r:embed="rId2"/>
          <a:stretch>
            <a:fillRect/>
          </a:stretch>
        </p:blipFill>
        <p:spPr>
          <a:xfrm>
            <a:off x="3032347" y="2928025"/>
            <a:ext cx="5557177" cy="3771970"/>
          </a:xfrm>
          <a:prstGeom prst="rect">
            <a:avLst/>
          </a:prstGeom>
        </p:spPr>
      </p:pic>
    </p:spTree>
    <p:extLst>
      <p:ext uri="{BB962C8B-B14F-4D97-AF65-F5344CB8AC3E}">
        <p14:creationId xmlns:p14="http://schemas.microsoft.com/office/powerpoint/2010/main" val="3143321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 Lab Tasks</a:t>
            </a:r>
            <a:endParaRPr lang="en-US" dirty="0"/>
          </a:p>
        </p:txBody>
      </p:sp>
      <p:sp>
        <p:nvSpPr>
          <p:cNvPr id="3" name="Content Placeholder 2"/>
          <p:cNvSpPr>
            <a:spLocks noGrp="1"/>
          </p:cNvSpPr>
          <p:nvPr>
            <p:ph idx="1"/>
          </p:nvPr>
        </p:nvSpPr>
        <p:spPr/>
        <p:txBody>
          <a:bodyPr/>
          <a:lstStyle/>
          <a:p>
            <a:pPr fontAlgn="base"/>
            <a:r>
              <a:rPr lang="en-US" b="1" dirty="0"/>
              <a:t>Make books content page or index page</a:t>
            </a:r>
          </a:p>
          <a:p>
            <a:pPr marL="0" indent="0">
              <a:buNone/>
            </a:pPr>
            <a:endParaRPr lang="en-US" dirty="0"/>
          </a:p>
        </p:txBody>
      </p:sp>
      <p:pic>
        <p:nvPicPr>
          <p:cNvPr id="5" name="Picture 4"/>
          <p:cNvPicPr>
            <a:picLocks noChangeAspect="1"/>
          </p:cNvPicPr>
          <p:nvPr/>
        </p:nvPicPr>
        <p:blipFill>
          <a:blip r:embed="rId2"/>
          <a:stretch>
            <a:fillRect/>
          </a:stretch>
        </p:blipFill>
        <p:spPr>
          <a:xfrm>
            <a:off x="3683358" y="2640169"/>
            <a:ext cx="4043966" cy="3973518"/>
          </a:xfrm>
          <a:prstGeom prst="rect">
            <a:avLst/>
          </a:prstGeom>
        </p:spPr>
      </p:pic>
    </p:spTree>
    <p:extLst>
      <p:ext uri="{BB962C8B-B14F-4D97-AF65-F5344CB8AC3E}">
        <p14:creationId xmlns:p14="http://schemas.microsoft.com/office/powerpoint/2010/main" val="2473567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000" b="1" dirty="0"/>
              <a:t>INTRODUCTION TO</a:t>
            </a:r>
            <a:r>
              <a:rPr lang="en-US" sz="4000" dirty="0"/>
              <a:t> </a:t>
            </a:r>
            <a:r>
              <a:rPr lang="en-US" sz="4000" b="1" dirty="0"/>
              <a:t>MICROSOFT WORD FOR</a:t>
            </a:r>
            <a:br>
              <a:rPr lang="en-US" sz="4000" dirty="0"/>
            </a:br>
            <a:r>
              <a:rPr lang="en-US" sz="4000" b="1" dirty="0"/>
              <a:t>WINDOWS</a:t>
            </a:r>
            <a:endParaRPr lang="en-US" sz="4000" dirty="0"/>
          </a:p>
        </p:txBody>
      </p:sp>
    </p:spTree>
    <p:extLst>
      <p:ext uri="{BB962C8B-B14F-4D97-AF65-F5344CB8AC3E}">
        <p14:creationId xmlns:p14="http://schemas.microsoft.com/office/powerpoint/2010/main" val="4221270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2919" y="785610"/>
            <a:ext cx="9784080" cy="1007325"/>
          </a:xfrm>
        </p:spPr>
        <p:txBody>
          <a:bodyPr>
            <a:normAutofit fontScale="90000"/>
          </a:bodyPr>
          <a:lstStyle/>
          <a:p>
            <a:pPr algn="ctr"/>
            <a:r>
              <a:rPr lang="en-US" b="1" dirty="0"/>
              <a:t>OBJECTIVES</a:t>
            </a:r>
            <a:br>
              <a:rPr lang="en-US" dirty="0"/>
            </a:br>
            <a:endParaRPr lang="en-US" dirty="0"/>
          </a:p>
        </p:txBody>
      </p:sp>
      <p:sp>
        <p:nvSpPr>
          <p:cNvPr id="3" name="Content Placeholder 2"/>
          <p:cNvSpPr>
            <a:spLocks noGrp="1"/>
          </p:cNvSpPr>
          <p:nvPr>
            <p:ph idx="1"/>
          </p:nvPr>
        </p:nvSpPr>
        <p:spPr/>
        <p:txBody>
          <a:bodyPr/>
          <a:lstStyle/>
          <a:p>
            <a:pPr marL="0" indent="0" algn="just">
              <a:lnSpc>
                <a:spcPct val="150000"/>
              </a:lnSpc>
              <a:buNone/>
            </a:pPr>
            <a:endParaRPr lang="en-US" dirty="0"/>
          </a:p>
          <a:p>
            <a:pPr lvl="0" algn="just">
              <a:lnSpc>
                <a:spcPct val="150000"/>
              </a:lnSpc>
            </a:pPr>
            <a:r>
              <a:rPr lang="en-US" dirty="0"/>
              <a:t>Getting used to Graphical User Interface in Windows Operating Systems.</a:t>
            </a:r>
          </a:p>
          <a:p>
            <a:pPr lvl="0" algn="just">
              <a:lnSpc>
                <a:spcPct val="150000"/>
              </a:lnSpc>
            </a:pPr>
            <a:r>
              <a:rPr lang="en-US" dirty="0"/>
              <a:t>Understanding what word processors are and learning how to prepare a broad range of documents by using Microsoft Word.</a:t>
            </a:r>
          </a:p>
          <a:p>
            <a:pPr algn="just">
              <a:lnSpc>
                <a:spcPct val="150000"/>
              </a:lnSpc>
            </a:pPr>
            <a:endParaRPr lang="en-US" dirty="0"/>
          </a:p>
        </p:txBody>
      </p:sp>
    </p:spTree>
    <p:extLst>
      <p:ext uri="{BB962C8B-B14F-4D97-AF65-F5344CB8AC3E}">
        <p14:creationId xmlns:p14="http://schemas.microsoft.com/office/powerpoint/2010/main" val="713848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2919" y="284176"/>
            <a:ext cx="7619109" cy="1508760"/>
          </a:xfrm>
        </p:spPr>
        <p:txBody>
          <a:bodyPr/>
          <a:lstStyle/>
          <a:p>
            <a:pPr algn="ctr"/>
            <a:r>
              <a:rPr lang="en-US" b="1" dirty="0">
                <a:solidFill>
                  <a:schemeClr val="bg1"/>
                </a:solidFill>
              </a:rPr>
              <a:t>Word Processors</a:t>
            </a:r>
            <a:endParaRPr lang="en-US" b="1" dirty="0">
              <a:solidFill>
                <a:srgbClr val="0070C0"/>
              </a:solidFill>
            </a:endParaRPr>
          </a:p>
        </p:txBody>
      </p:sp>
      <p:sp>
        <p:nvSpPr>
          <p:cNvPr id="3" name="Content Placeholder 2"/>
          <p:cNvSpPr>
            <a:spLocks noGrp="1"/>
          </p:cNvSpPr>
          <p:nvPr>
            <p:ph idx="1"/>
          </p:nvPr>
        </p:nvSpPr>
        <p:spPr>
          <a:xfrm>
            <a:off x="476518" y="2011680"/>
            <a:ext cx="10510481" cy="4206240"/>
          </a:xfrm>
        </p:spPr>
        <p:txBody>
          <a:bodyPr/>
          <a:lstStyle/>
          <a:p>
            <a:pPr algn="just">
              <a:lnSpc>
                <a:spcPct val="150000"/>
              </a:lnSpc>
            </a:pPr>
            <a:r>
              <a:rPr lang="en-US" dirty="0"/>
              <a:t>Microsoft word is a sophisticated Word Processing Package that provides a range of features for document creation and formatting, including many desktop publishing type features, graphics and drawing utilities.</a:t>
            </a:r>
          </a:p>
        </p:txBody>
      </p:sp>
      <p:pic>
        <p:nvPicPr>
          <p:cNvPr id="102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6417" y="763939"/>
            <a:ext cx="2704564" cy="549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5377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MS WORD USAGE</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Word can be used to produce many document types including:</a:t>
            </a:r>
          </a:p>
          <a:p>
            <a:pPr lvl="0"/>
            <a:r>
              <a:rPr lang="en-US" dirty="0"/>
              <a:t>Letters</a:t>
            </a:r>
          </a:p>
          <a:p>
            <a:pPr lvl="0"/>
            <a:r>
              <a:rPr lang="en-US" dirty="0"/>
              <a:t>Labels</a:t>
            </a:r>
          </a:p>
          <a:p>
            <a:pPr lvl="0"/>
            <a:r>
              <a:rPr lang="en-US" dirty="0"/>
              <a:t>Memos</a:t>
            </a:r>
          </a:p>
          <a:p>
            <a:pPr lvl="0"/>
            <a:r>
              <a:rPr lang="en-US" dirty="0"/>
              <a:t>Reports</a:t>
            </a:r>
          </a:p>
          <a:p>
            <a:pPr lvl="0"/>
            <a:r>
              <a:rPr lang="en-US" dirty="0"/>
              <a:t>Curriculum Vitae</a:t>
            </a:r>
          </a:p>
          <a:p>
            <a:pPr lvl="0"/>
            <a:r>
              <a:rPr lang="en-US" dirty="0"/>
              <a:t>Advertisements</a:t>
            </a:r>
          </a:p>
          <a:p>
            <a:endParaRPr lang="en-US" dirty="0"/>
          </a:p>
        </p:txBody>
      </p:sp>
    </p:spTree>
    <p:extLst>
      <p:ext uri="{BB962C8B-B14F-4D97-AF65-F5344CB8AC3E}">
        <p14:creationId xmlns:p14="http://schemas.microsoft.com/office/powerpoint/2010/main" val="1416314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Tasks</a:t>
            </a:r>
          </a:p>
        </p:txBody>
      </p:sp>
    </p:spTree>
    <p:extLst>
      <p:ext uri="{BB962C8B-B14F-4D97-AF65-F5344CB8AC3E}">
        <p14:creationId xmlns:p14="http://schemas.microsoft.com/office/powerpoint/2010/main" val="3357183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2919" y="888642"/>
            <a:ext cx="9784080" cy="904294"/>
          </a:xfrm>
        </p:spPr>
        <p:txBody>
          <a:bodyPr>
            <a:normAutofit fontScale="90000"/>
          </a:bodyPr>
          <a:lstStyle/>
          <a:p>
            <a:pPr algn="ctr"/>
            <a:r>
              <a:rPr lang="en-US" b="1" dirty="0"/>
              <a:t>HOW TO START WITH MS WORD? </a:t>
            </a:r>
            <a:br>
              <a:rPr lang="en-US" dirty="0"/>
            </a:br>
            <a:r>
              <a:rPr lang="en-US" dirty="0"/>
              <a:t> </a:t>
            </a:r>
            <a:br>
              <a:rPr lang="en-US" dirty="0"/>
            </a:br>
            <a:endParaRPr lang="en-US" dirty="0"/>
          </a:p>
        </p:txBody>
      </p:sp>
      <p:sp>
        <p:nvSpPr>
          <p:cNvPr id="3" name="Content Placeholder 2"/>
          <p:cNvSpPr>
            <a:spLocks noGrp="1"/>
          </p:cNvSpPr>
          <p:nvPr>
            <p:ph idx="1"/>
          </p:nvPr>
        </p:nvSpPr>
        <p:spPr/>
        <p:txBody>
          <a:bodyPr/>
          <a:lstStyle/>
          <a:p>
            <a:r>
              <a:rPr lang="en-US" dirty="0"/>
              <a:t>Click “START”→PROGRAMS→MICROSOFT WORD</a:t>
            </a:r>
          </a:p>
          <a:p>
            <a:endParaRPr lang="en-US" dirty="0"/>
          </a:p>
        </p:txBody>
      </p:sp>
    </p:spTree>
    <p:extLst>
      <p:ext uri="{BB962C8B-B14F-4D97-AF65-F5344CB8AC3E}">
        <p14:creationId xmlns:p14="http://schemas.microsoft.com/office/powerpoint/2010/main" val="2362819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Word: Document</a:t>
            </a:r>
          </a:p>
        </p:txBody>
      </p:sp>
      <p:sp>
        <p:nvSpPr>
          <p:cNvPr id="3" name="Content Placeholder 2"/>
          <p:cNvSpPr>
            <a:spLocks noGrp="1"/>
          </p:cNvSpPr>
          <p:nvPr>
            <p:ph idx="1"/>
          </p:nvPr>
        </p:nvSpPr>
        <p:spPr>
          <a:xfrm>
            <a:off x="167425" y="2253802"/>
            <a:ext cx="7340958" cy="3745373"/>
          </a:xfrm>
        </p:spPr>
        <p:txBody>
          <a:bodyPr>
            <a:noAutofit/>
          </a:bodyPr>
          <a:lstStyle/>
          <a:p>
            <a:pPr marL="0" indent="0">
              <a:lnSpc>
                <a:spcPct val="100000"/>
              </a:lnSpc>
              <a:buNone/>
            </a:pPr>
            <a:r>
              <a:rPr lang="en-US" sz="1600" b="1" dirty="0"/>
              <a:t>DOCUMENT:</a:t>
            </a:r>
            <a:endParaRPr lang="en-US" sz="1600" dirty="0"/>
          </a:p>
          <a:p>
            <a:pPr>
              <a:lnSpc>
                <a:spcPct val="100000"/>
              </a:lnSpc>
            </a:pPr>
            <a:r>
              <a:rPr lang="en-US" sz="1600" dirty="0"/>
              <a:t>When you start Word, a new, empty document file is automatically created, so you face an empty page. A document file is a file that contains information that user can view or hear.</a:t>
            </a:r>
          </a:p>
          <a:p>
            <a:pPr marL="0" indent="0">
              <a:lnSpc>
                <a:spcPct val="100000"/>
              </a:lnSpc>
              <a:buNone/>
            </a:pPr>
            <a:r>
              <a:rPr lang="en-US" sz="1600" b="1" dirty="0"/>
              <a:t>THE CURSOR:</a:t>
            </a:r>
            <a:endParaRPr lang="en-US" sz="1600" dirty="0"/>
          </a:p>
          <a:p>
            <a:pPr>
              <a:lnSpc>
                <a:spcPct val="100000"/>
              </a:lnSpc>
            </a:pPr>
            <a:r>
              <a:rPr lang="en-US" sz="1600" dirty="0"/>
              <a:t>It is the visual screen element that indicates our exact position in the document.</a:t>
            </a:r>
          </a:p>
          <a:p>
            <a:pPr marL="0" indent="0">
              <a:lnSpc>
                <a:spcPct val="100000"/>
              </a:lnSpc>
              <a:buNone/>
            </a:pPr>
            <a:r>
              <a:rPr lang="en-US" sz="1600" b="1" dirty="0"/>
              <a:t>THE INSERTION POINT: </a:t>
            </a:r>
            <a:endParaRPr lang="en-US" sz="1600" dirty="0"/>
          </a:p>
          <a:p>
            <a:pPr>
              <a:lnSpc>
                <a:spcPct val="100000"/>
              </a:lnSpc>
            </a:pPr>
            <a:r>
              <a:rPr lang="en-US" sz="1600" dirty="0"/>
              <a:t>It is a flashing screen element that indicates the position in the document where text will be entered when we are typing.</a:t>
            </a:r>
          </a:p>
          <a:p>
            <a:pPr marL="0" indent="0">
              <a:lnSpc>
                <a:spcPct val="100000"/>
              </a:lnSpc>
              <a:buNone/>
            </a:pPr>
            <a:r>
              <a:rPr lang="en-US" sz="1600" b="1" dirty="0"/>
              <a:t>THE MOUSE CURSOR:</a:t>
            </a:r>
            <a:endParaRPr lang="en-US" sz="1600" dirty="0"/>
          </a:p>
          <a:p>
            <a:pPr>
              <a:lnSpc>
                <a:spcPct val="100000"/>
              </a:lnSpc>
            </a:pPr>
            <a:r>
              <a:rPr lang="en-US" sz="1600" dirty="0"/>
              <a:t>It is the on-screen graphic representation of the position of the mouse.</a:t>
            </a:r>
          </a:p>
          <a:p>
            <a:pPr>
              <a:lnSpc>
                <a:spcPct val="100000"/>
              </a:lnSpc>
            </a:pPr>
            <a:endParaRPr lang="en-US" sz="16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25270" y="2751150"/>
            <a:ext cx="3717231" cy="324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415231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123</TotalTime>
  <Words>1281</Words>
  <Application>Microsoft Office PowerPoint</Application>
  <PresentationFormat>Widescreen</PresentationFormat>
  <Paragraphs>191</Paragraphs>
  <Slides>26</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2" baseType="lpstr">
      <vt:lpstr>Calibri</vt:lpstr>
      <vt:lpstr>Corbel</vt:lpstr>
      <vt:lpstr>Times New Roman</vt:lpstr>
      <vt:lpstr>Wingdings</vt:lpstr>
      <vt:lpstr>Banded</vt:lpstr>
      <vt:lpstr>Chart</vt:lpstr>
      <vt:lpstr>Programming Fundamentals  LAB 01</vt:lpstr>
      <vt:lpstr>Lab Evaluation</vt:lpstr>
      <vt:lpstr>INTRODUCTION TO MICROSOFT WORD FOR WINDOWS</vt:lpstr>
      <vt:lpstr>OBJECTIVES </vt:lpstr>
      <vt:lpstr>Word Processors</vt:lpstr>
      <vt:lpstr>MS WORD USAGE </vt:lpstr>
      <vt:lpstr>Tasks</vt:lpstr>
      <vt:lpstr>HOW TO START WITH MS WORD?    </vt:lpstr>
      <vt:lpstr>Word: Document</vt:lpstr>
      <vt:lpstr>BARS </vt:lpstr>
      <vt:lpstr>USING THE MENUS FILE MENU: </vt:lpstr>
      <vt:lpstr>USING THE MENUS FILE MENU: </vt:lpstr>
      <vt:lpstr>EDIT MENU </vt:lpstr>
      <vt:lpstr>Edit Menu</vt:lpstr>
      <vt:lpstr>VIEW MENU </vt:lpstr>
      <vt:lpstr>VIEW MENU </vt:lpstr>
      <vt:lpstr>INSERT MENU </vt:lpstr>
      <vt:lpstr>FORMAT MENU</vt:lpstr>
      <vt:lpstr>FORMAT MENU</vt:lpstr>
      <vt:lpstr> TOOLS MENU   </vt:lpstr>
      <vt:lpstr>TABLE MENU </vt:lpstr>
      <vt:lpstr>Lab Tasks </vt:lpstr>
      <vt:lpstr>Lab Tasks </vt:lpstr>
      <vt:lpstr>Lab Tasks </vt:lpstr>
      <vt:lpstr>LAB TASKs</vt:lpstr>
      <vt:lpstr> Lab Tasks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Fundamentals</dc:title>
  <dc:creator>Windows User</dc:creator>
  <cp:lastModifiedBy>Usra</cp:lastModifiedBy>
  <cp:revision>20</cp:revision>
  <dcterms:created xsi:type="dcterms:W3CDTF">2020-09-30T04:19:18Z</dcterms:created>
  <dcterms:modified xsi:type="dcterms:W3CDTF">2024-10-10T06:06:59Z</dcterms:modified>
</cp:coreProperties>
</file>