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23"/>
  </p:notesMasterIdLst>
  <p:sldIdLst>
    <p:sldId id="304" r:id="rId2"/>
    <p:sldId id="310" r:id="rId3"/>
    <p:sldId id="329" r:id="rId4"/>
    <p:sldId id="330" r:id="rId5"/>
    <p:sldId id="305" r:id="rId6"/>
    <p:sldId id="317" r:id="rId7"/>
    <p:sldId id="316" r:id="rId8"/>
    <p:sldId id="331" r:id="rId9"/>
    <p:sldId id="314" r:id="rId10"/>
    <p:sldId id="257" r:id="rId11"/>
    <p:sldId id="287" r:id="rId12"/>
    <p:sldId id="288" r:id="rId13"/>
    <p:sldId id="289" r:id="rId14"/>
    <p:sldId id="290" r:id="rId15"/>
    <p:sldId id="291" r:id="rId16"/>
    <p:sldId id="292" r:id="rId17"/>
    <p:sldId id="293" r:id="rId18"/>
    <p:sldId id="294" r:id="rId19"/>
    <p:sldId id="295" r:id="rId20"/>
    <p:sldId id="296" r:id="rId21"/>
    <p:sldId id="297" r:id="rId22"/>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67"/>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AD0C0E3C-C353-4B14-81B6-F87C4B62AAC9}" type="datetimeFigureOut">
              <a:rPr lang="en-US" smtClean="0"/>
              <a:t>10/31/2024</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945A858-C346-4D9D-8E44-470E54E2983E}" type="slidenum">
              <a:rPr lang="en-US" smtClean="0"/>
              <a:t>‹#›</a:t>
            </a:fld>
            <a:endParaRPr lang="en-US"/>
          </a:p>
        </p:txBody>
      </p:sp>
    </p:spTree>
    <p:extLst>
      <p:ext uri="{BB962C8B-B14F-4D97-AF65-F5344CB8AC3E}">
        <p14:creationId xmlns:p14="http://schemas.microsoft.com/office/powerpoint/2010/main" val="468502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50901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517121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1528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53739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32696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4112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29513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914809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60892" y="1465530"/>
            <a:ext cx="10470217" cy="41549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860892" y="4447794"/>
            <a:ext cx="10470217" cy="415498"/>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10/31/2024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12537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94502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43357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07137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10/31/2024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106000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10/31/2024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655692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10/31/2024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8987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94435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08171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10/31/2024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326791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2034540" y="2514600"/>
            <a:ext cx="8686800" cy="1477328"/>
          </a:xfrm>
        </p:spPr>
        <p:txBody>
          <a:bodyPr/>
          <a:lstStyle/>
          <a:p>
            <a:pPr algn="r">
              <a:defRPr/>
            </a:pPr>
            <a:r>
              <a:rPr lang="en-US" sz="4800" b="1" dirty="0">
                <a:latin typeface="Arial" panose="020B0604020202020204" pitchFamily="34" charset="0"/>
                <a:cs typeface="Arial" panose="020B0604020202020204" pitchFamily="34" charset="0"/>
              </a:rPr>
              <a:t>Programming Fundamentals</a:t>
            </a:r>
          </a:p>
        </p:txBody>
      </p:sp>
      <p:sp>
        <p:nvSpPr>
          <p:cNvPr id="11267" name="Subtitle 4"/>
          <p:cNvSpPr>
            <a:spLocks noGrp="1"/>
          </p:cNvSpPr>
          <p:nvPr>
            <p:ph type="subTitle" idx="4"/>
          </p:nvPr>
        </p:nvSpPr>
        <p:spPr>
          <a:xfrm>
            <a:off x="3463290" y="3657600"/>
            <a:ext cx="5829300" cy="959237"/>
          </a:xfrm>
          <a:prstGeom prst="rect">
            <a:avLst/>
          </a:prstGeom>
        </p:spPr>
        <p:txBody>
          <a:bodyPr/>
          <a:lstStyle/>
          <a:p>
            <a:pPr marL="0" indent="0" algn="ctr">
              <a:buNone/>
            </a:pPr>
            <a:r>
              <a:rPr lang="en-GB" altLang="en-US" sz="2700" dirty="0">
                <a:latin typeface="Arial" panose="020B0604020202020204" pitchFamily="34" charset="0"/>
                <a:cs typeface="Arial" panose="020B0604020202020204" pitchFamily="34" charset="0"/>
              </a:rPr>
              <a:t>Course Code: CS-111</a:t>
            </a:r>
          </a:p>
          <a:p>
            <a:pPr marL="0" indent="0" algn="ctr">
              <a:buNone/>
            </a:pPr>
            <a:r>
              <a:rPr lang="en-GB" altLang="en-US" sz="2700" dirty="0">
                <a:latin typeface="Arial" panose="020B0604020202020204" pitchFamily="34" charset="0"/>
                <a:cs typeface="Arial" panose="020B0604020202020204" pitchFamily="34" charset="0"/>
              </a:rPr>
              <a:t>Course Instructor: </a:t>
            </a:r>
            <a:r>
              <a:rPr lang="en-GB" altLang="en-US" sz="2700" dirty="0" err="1" smtClean="0">
                <a:latin typeface="Arial" panose="020B0604020202020204" pitchFamily="34" charset="0"/>
                <a:cs typeface="Arial" panose="020B0604020202020204" pitchFamily="34" charset="0"/>
              </a:rPr>
              <a:t>Isra</a:t>
            </a:r>
            <a:r>
              <a:rPr lang="en-GB" altLang="en-US" sz="2700" dirty="0" smtClean="0">
                <a:latin typeface="Arial" panose="020B0604020202020204" pitchFamily="34" charset="0"/>
                <a:cs typeface="Arial" panose="020B0604020202020204" pitchFamily="34" charset="0"/>
              </a:rPr>
              <a:t> </a:t>
            </a:r>
            <a:r>
              <a:rPr lang="en-GB" altLang="en-US" sz="2700" dirty="0" err="1" smtClean="0">
                <a:latin typeface="Arial" panose="020B0604020202020204" pitchFamily="34" charset="0"/>
                <a:cs typeface="Arial" panose="020B0604020202020204" pitchFamily="34" charset="0"/>
              </a:rPr>
              <a:t>Naz</a:t>
            </a:r>
            <a:endParaRPr lang="en-US" altLang="en-US" sz="2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698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Structure</a:t>
            </a:r>
            <a:endParaRPr lang="en-GB" dirty="0"/>
          </a:p>
        </p:txBody>
      </p:sp>
      <p:sp>
        <p:nvSpPr>
          <p:cNvPr id="3" name="Content Placeholder 2"/>
          <p:cNvSpPr>
            <a:spLocks noGrp="1"/>
          </p:cNvSpPr>
          <p:nvPr>
            <p:ph idx="1"/>
          </p:nvPr>
        </p:nvSpPr>
        <p:spPr/>
        <p:txBody>
          <a:bodyPr>
            <a:normAutofit/>
          </a:bodyPr>
          <a:lstStyle/>
          <a:p>
            <a:r>
              <a:rPr lang="en-US" sz="2800" dirty="0"/>
              <a:t>A statement used to control the flow of execution in a program is called control structure</a:t>
            </a:r>
          </a:p>
          <a:p>
            <a:r>
              <a:rPr lang="en-US" sz="2800" dirty="0"/>
              <a:t>The instructions in a program can be organized in three kinds of control structures to control execution flow</a:t>
            </a:r>
          </a:p>
          <a:p>
            <a:pPr lvl="1"/>
            <a:r>
              <a:rPr lang="en-US" sz="2800" dirty="0"/>
              <a:t>Sequential structure</a:t>
            </a:r>
          </a:p>
          <a:p>
            <a:pPr lvl="1"/>
            <a:r>
              <a:rPr lang="en-US" sz="2800" dirty="0"/>
              <a:t>Selection structure</a:t>
            </a:r>
          </a:p>
          <a:p>
            <a:pPr lvl="1"/>
            <a:r>
              <a:rPr lang="en-US" sz="2800" dirty="0"/>
              <a:t>Repetition </a:t>
            </a:r>
          </a:p>
          <a:p>
            <a:endParaRPr lang="en-GB" dirty="0"/>
          </a:p>
        </p:txBody>
      </p:sp>
    </p:spTree>
    <p:extLst>
      <p:ext uri="{BB962C8B-B14F-4D97-AF65-F5344CB8AC3E}">
        <p14:creationId xmlns:p14="http://schemas.microsoft.com/office/powerpoint/2010/main" val="3665969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id="{7952750C-F2DE-4011-957B-B71B3F27A816}"/>
              </a:ext>
            </a:extLst>
          </p:cNvPr>
          <p:cNvSpPr>
            <a:spLocks noGrp="1"/>
          </p:cNvSpPr>
          <p:nvPr>
            <p:ph idx="1"/>
          </p:nvPr>
        </p:nvSpPr>
        <p:spPr>
          <a:xfrm>
            <a:off x="2131886" y="882148"/>
            <a:ext cx="8459914" cy="5747251"/>
          </a:xfrm>
        </p:spPr>
        <p:txBody>
          <a:bodyPr/>
          <a:lstStyle/>
          <a:p>
            <a:pPr eaLnBrk="1" hangingPunct="1"/>
            <a:r>
              <a:rPr lang="en-US" altLang="en-US" sz="2400" dirty="0">
                <a:latin typeface="Times New Roman" panose="02020603050405020304" pitchFamily="18" charset="0"/>
                <a:cs typeface="Times New Roman" panose="02020603050405020304" pitchFamily="18" charset="0"/>
              </a:rPr>
              <a:t>Control statements cause the flow of execution to advance and branch based on the changes to the state of the program.</a:t>
            </a:r>
          </a:p>
          <a:p>
            <a:pPr eaLnBrk="1" hangingPunct="1"/>
            <a:r>
              <a:rPr lang="en-US" altLang="en-US" sz="2400" dirty="0">
                <a:latin typeface="Times New Roman" panose="02020603050405020304" pitchFamily="18" charset="0"/>
                <a:cs typeface="Times New Roman" panose="02020603050405020304" pitchFamily="18" charset="0"/>
              </a:rPr>
              <a:t>Control statements are divided into three groups:</a:t>
            </a:r>
          </a:p>
          <a:p>
            <a:pPr eaLnBrk="1" hangingPunct="1"/>
            <a:endParaRPr lang="en-US" altLang="en-US"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selection statements allow the program to choose different parts of the execution based on the outcome of an expression</a:t>
            </a:r>
          </a:p>
          <a:p>
            <a:pPr lvl="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iteration statements enable program execution to repeat one or more statements</a:t>
            </a:r>
          </a:p>
          <a:p>
            <a:pPr lvl="1">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jump statements enable your program to execute in a non-linear fashion</a:t>
            </a:r>
          </a:p>
        </p:txBody>
      </p:sp>
      <p:sp>
        <p:nvSpPr>
          <p:cNvPr id="3" name="Title 2">
            <a:extLst>
              <a:ext uri="{FF2B5EF4-FFF2-40B4-BE49-F238E27FC236}">
                <a16:creationId xmlns:a16="http://schemas.microsoft.com/office/drawing/2014/main" id="{31CD3DDA-FF83-4CD7-8D47-6F508C0D7C1B}"/>
              </a:ext>
            </a:extLst>
          </p:cNvPr>
          <p:cNvSpPr>
            <a:spLocks noGrp="1"/>
          </p:cNvSpPr>
          <p:nvPr>
            <p:ph type="title"/>
          </p:nvPr>
        </p:nvSpPr>
        <p:spPr>
          <a:xfrm>
            <a:off x="2131885" y="381000"/>
            <a:ext cx="7879080" cy="415498"/>
          </a:xfrm>
        </p:spPr>
        <p:txBody>
          <a:bodyPr>
            <a:normAutofit fontScale="90000"/>
          </a:bodyPr>
          <a:lstStyle/>
          <a:p>
            <a:pPr>
              <a:defRPr/>
            </a:pPr>
            <a:r>
              <a:rPr lang="en-US" b="1" dirty="0">
                <a:latin typeface="Times New Roman" panose="02020603050405020304" pitchFamily="18" charset="0"/>
                <a:cs typeface="Times New Roman" panose="02020603050405020304" pitchFamily="18" charset="0"/>
              </a:rPr>
              <a:t>Control Flow statements</a:t>
            </a:r>
          </a:p>
        </p:txBody>
      </p:sp>
    </p:spTree>
    <p:extLst>
      <p:ext uri="{BB962C8B-B14F-4D97-AF65-F5344CB8AC3E}">
        <p14:creationId xmlns:p14="http://schemas.microsoft.com/office/powerpoint/2010/main" val="163459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84E7F23A-A14B-42FF-A0E6-9E000E607B30}"/>
              </a:ext>
            </a:extLst>
          </p:cNvPr>
          <p:cNvSpPr>
            <a:spLocks noGrp="1" noChangeArrowheads="1"/>
          </p:cNvSpPr>
          <p:nvPr>
            <p:ph type="title" idx="4294967295"/>
          </p:nvPr>
        </p:nvSpPr>
        <p:spPr>
          <a:xfrm>
            <a:off x="1720850" y="381001"/>
            <a:ext cx="7886700" cy="1325563"/>
          </a:xfrm>
        </p:spPr>
        <p:txBody>
          <a:bodyPr/>
          <a:lstStyle/>
          <a:p>
            <a:pPr>
              <a:defRPr/>
            </a:pPr>
            <a:r>
              <a:rPr lang="en-US" altLang="en-US" dirty="0"/>
              <a:t>Decision Statements </a:t>
            </a:r>
          </a:p>
        </p:txBody>
      </p:sp>
      <p:sp>
        <p:nvSpPr>
          <p:cNvPr id="8195" name="Rectangle 3">
            <a:extLst>
              <a:ext uri="{FF2B5EF4-FFF2-40B4-BE49-F238E27FC236}">
                <a16:creationId xmlns:a16="http://schemas.microsoft.com/office/drawing/2014/main" id="{0DF80006-CCD4-4073-989A-ECDDF451E6A0}"/>
              </a:ext>
            </a:extLst>
          </p:cNvPr>
          <p:cNvSpPr>
            <a:spLocks noGrp="1" noChangeArrowheads="1"/>
          </p:cNvSpPr>
          <p:nvPr>
            <p:ph type="body" idx="4294967295"/>
          </p:nvPr>
        </p:nvSpPr>
        <p:spPr>
          <a:xfrm>
            <a:off x="1720850" y="1536700"/>
            <a:ext cx="8553450" cy="4351338"/>
          </a:xfrm>
        </p:spPr>
        <p:txBody>
          <a:bodyPr/>
          <a:lstStyle/>
          <a:p>
            <a:pPr algn="just" eaLnBrk="1" hangingPunct="1"/>
            <a:r>
              <a:rPr lang="en-US" altLang="en-US" sz="2400" dirty="0"/>
              <a:t>In a program, a decision causes a one-time jump to a different part of the program, depending on the value of the expression.</a:t>
            </a:r>
          </a:p>
          <a:p>
            <a:pPr algn="just" eaLnBrk="1" hangingPunct="1"/>
            <a:endParaRPr lang="en-US" altLang="en-US" sz="2400" dirty="0"/>
          </a:p>
          <a:p>
            <a:pPr algn="just" eaLnBrk="1" hangingPunct="1"/>
            <a:r>
              <a:rPr lang="en-US" altLang="en-US" sz="2400" dirty="0"/>
              <a:t>In C++ decision can be made in several ways:</a:t>
            </a:r>
          </a:p>
          <a:p>
            <a:pPr lvl="1" algn="just" eaLnBrk="1" hangingPunct="1"/>
            <a:r>
              <a:rPr lang="en-US" altLang="en-US" sz="2400" dirty="0">
                <a:solidFill>
                  <a:srgbClr val="FF0000"/>
                </a:solidFill>
              </a:rPr>
              <a:t>If statement</a:t>
            </a:r>
          </a:p>
          <a:p>
            <a:pPr lvl="1" algn="just" eaLnBrk="1" hangingPunct="1"/>
            <a:r>
              <a:rPr lang="en-US" altLang="en-US" sz="2400" dirty="0">
                <a:solidFill>
                  <a:srgbClr val="FF0000"/>
                </a:solidFill>
              </a:rPr>
              <a:t>If . . Else statement</a:t>
            </a:r>
          </a:p>
          <a:p>
            <a:pPr lvl="1" algn="just" eaLnBrk="1" hangingPunct="1"/>
            <a:r>
              <a:rPr lang="en-US" altLang="en-US" sz="2400" dirty="0">
                <a:solidFill>
                  <a:srgbClr val="FF0000"/>
                </a:solidFill>
              </a:rPr>
              <a:t>Switch statement </a:t>
            </a:r>
          </a:p>
        </p:txBody>
      </p:sp>
    </p:spTree>
    <p:extLst>
      <p:ext uri="{BB962C8B-B14F-4D97-AF65-F5344CB8AC3E}">
        <p14:creationId xmlns:p14="http://schemas.microsoft.com/office/powerpoint/2010/main" val="4154677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9669" y="1465529"/>
            <a:ext cx="7916545" cy="3830954"/>
          </a:xfrm>
          <a:prstGeom prst="rect">
            <a:avLst/>
          </a:prstGeom>
        </p:spPr>
        <p:txBody>
          <a:bodyPr vert="horz" wrap="square" lIns="0" tIns="12700" rIns="0" bIns="0" rtlCol="0">
            <a:spAutoFit/>
          </a:bodyPr>
          <a:lstStyle/>
          <a:p>
            <a:pPr marL="268605" marR="1077595" indent="-256540">
              <a:spcBef>
                <a:spcPts val="100"/>
              </a:spcBef>
              <a:buClr>
                <a:srgbClr val="2CA1BE"/>
              </a:buClr>
              <a:buSzPct val="66666"/>
              <a:buChar char=""/>
              <a:tabLst>
                <a:tab pos="268605" algn="l"/>
                <a:tab pos="269240" algn="l"/>
              </a:tabLst>
            </a:pPr>
            <a:r>
              <a:rPr sz="2700" spc="140" dirty="0">
                <a:latin typeface="Arial"/>
                <a:cs typeface="Arial"/>
              </a:rPr>
              <a:t>It </a:t>
            </a:r>
            <a:r>
              <a:rPr sz="2700" spc="100" dirty="0">
                <a:latin typeface="Arial"/>
                <a:cs typeface="Arial"/>
              </a:rPr>
              <a:t>is used </a:t>
            </a:r>
            <a:r>
              <a:rPr sz="2700" spc="204" dirty="0">
                <a:latin typeface="Arial"/>
                <a:cs typeface="Arial"/>
              </a:rPr>
              <a:t>to </a:t>
            </a:r>
            <a:r>
              <a:rPr sz="2700" spc="105" dirty="0">
                <a:latin typeface="Arial"/>
                <a:cs typeface="Arial"/>
              </a:rPr>
              <a:t>execute (or </a:t>
            </a:r>
            <a:r>
              <a:rPr sz="2700" spc="120" dirty="0">
                <a:latin typeface="Arial"/>
                <a:cs typeface="Arial"/>
              </a:rPr>
              <a:t>ignore) </a:t>
            </a:r>
            <a:r>
              <a:rPr sz="2700" spc="-10" dirty="0">
                <a:latin typeface="Arial"/>
                <a:cs typeface="Arial"/>
              </a:rPr>
              <a:t>a </a:t>
            </a:r>
            <a:r>
              <a:rPr sz="2700" spc="90" dirty="0">
                <a:latin typeface="Arial"/>
                <a:cs typeface="Arial"/>
              </a:rPr>
              <a:t>set</a:t>
            </a:r>
            <a:r>
              <a:rPr sz="2700" spc="-40" dirty="0">
                <a:latin typeface="Arial"/>
                <a:cs typeface="Arial"/>
              </a:rPr>
              <a:t> </a:t>
            </a:r>
            <a:r>
              <a:rPr sz="2700" spc="195" dirty="0">
                <a:latin typeface="Arial"/>
                <a:cs typeface="Arial"/>
              </a:rPr>
              <a:t>of  </a:t>
            </a:r>
            <a:r>
              <a:rPr sz="2700" spc="120" dirty="0">
                <a:latin typeface="Arial"/>
                <a:cs typeface="Arial"/>
              </a:rPr>
              <a:t>statements </a:t>
            </a:r>
            <a:r>
              <a:rPr sz="2700" spc="135" dirty="0">
                <a:latin typeface="Arial"/>
                <a:cs typeface="Arial"/>
              </a:rPr>
              <a:t>after </a:t>
            </a:r>
            <a:r>
              <a:rPr sz="2700" spc="150" dirty="0">
                <a:latin typeface="Arial"/>
                <a:cs typeface="Arial"/>
              </a:rPr>
              <a:t>testing </a:t>
            </a:r>
            <a:r>
              <a:rPr sz="2700" spc="-15" dirty="0">
                <a:latin typeface="Arial"/>
                <a:cs typeface="Arial"/>
              </a:rPr>
              <a:t>a</a:t>
            </a:r>
            <a:r>
              <a:rPr sz="2700" spc="-60" dirty="0">
                <a:latin typeface="Arial"/>
                <a:cs typeface="Arial"/>
              </a:rPr>
              <a:t> </a:t>
            </a:r>
            <a:r>
              <a:rPr sz="2700" spc="155" dirty="0">
                <a:latin typeface="Arial"/>
                <a:cs typeface="Arial"/>
              </a:rPr>
              <a:t>condition.</a:t>
            </a:r>
            <a:endParaRPr sz="2700">
              <a:latin typeface="Arial"/>
              <a:cs typeface="Arial"/>
            </a:endParaRPr>
          </a:p>
          <a:p>
            <a:pPr marL="268605" marR="20955" indent="-256540">
              <a:spcBef>
                <a:spcPts val="400"/>
              </a:spcBef>
              <a:buClr>
                <a:srgbClr val="2CA1BE"/>
              </a:buClr>
              <a:buSzPct val="66666"/>
              <a:buChar char=""/>
              <a:tabLst>
                <a:tab pos="268605" algn="l"/>
                <a:tab pos="269240" algn="l"/>
              </a:tabLst>
            </a:pPr>
            <a:r>
              <a:rPr sz="2700" spc="130" dirty="0">
                <a:latin typeface="Arial"/>
                <a:cs typeface="Arial"/>
              </a:rPr>
              <a:t>If </a:t>
            </a:r>
            <a:r>
              <a:rPr sz="2700" spc="140" dirty="0">
                <a:latin typeface="Arial"/>
                <a:cs typeface="Arial"/>
              </a:rPr>
              <a:t>the </a:t>
            </a:r>
            <a:r>
              <a:rPr sz="2700" spc="160" dirty="0">
                <a:latin typeface="Arial"/>
                <a:cs typeface="Arial"/>
              </a:rPr>
              <a:t>condition </a:t>
            </a:r>
            <a:r>
              <a:rPr sz="2700" spc="65" dirty="0">
                <a:latin typeface="Arial"/>
                <a:cs typeface="Arial"/>
              </a:rPr>
              <a:t>evaluates </a:t>
            </a:r>
            <a:r>
              <a:rPr sz="2700" spc="204" dirty="0">
                <a:latin typeface="Arial"/>
                <a:cs typeface="Arial"/>
              </a:rPr>
              <a:t>to </a:t>
            </a:r>
            <a:r>
              <a:rPr sz="2700" spc="155" dirty="0">
                <a:latin typeface="Arial"/>
                <a:cs typeface="Arial"/>
              </a:rPr>
              <a:t>true </a:t>
            </a:r>
            <a:r>
              <a:rPr sz="2700" spc="140" dirty="0">
                <a:latin typeface="Arial"/>
                <a:cs typeface="Arial"/>
              </a:rPr>
              <a:t>the  </a:t>
            </a:r>
            <a:r>
              <a:rPr sz="2700" spc="135" dirty="0">
                <a:latin typeface="Arial"/>
                <a:cs typeface="Arial"/>
              </a:rPr>
              <a:t>statement </a:t>
            </a:r>
            <a:r>
              <a:rPr sz="2700" spc="105" dirty="0">
                <a:latin typeface="Arial"/>
                <a:cs typeface="Arial"/>
              </a:rPr>
              <a:t>(or </a:t>
            </a:r>
            <a:r>
              <a:rPr sz="2700" spc="95" dirty="0">
                <a:latin typeface="Arial"/>
                <a:cs typeface="Arial"/>
              </a:rPr>
              <a:t>set </a:t>
            </a:r>
            <a:r>
              <a:rPr sz="2700" spc="195" dirty="0">
                <a:latin typeface="Arial"/>
                <a:cs typeface="Arial"/>
              </a:rPr>
              <a:t>of </a:t>
            </a:r>
            <a:r>
              <a:rPr sz="2700" spc="110" dirty="0">
                <a:latin typeface="Arial"/>
                <a:cs typeface="Arial"/>
              </a:rPr>
              <a:t>statements) </a:t>
            </a:r>
            <a:r>
              <a:rPr sz="2700" spc="170" dirty="0">
                <a:latin typeface="Arial"/>
                <a:cs typeface="Arial"/>
              </a:rPr>
              <a:t>following</a:t>
            </a:r>
            <a:r>
              <a:rPr sz="2700" spc="-90" dirty="0">
                <a:latin typeface="Arial"/>
                <a:cs typeface="Arial"/>
              </a:rPr>
              <a:t> </a:t>
            </a:r>
            <a:r>
              <a:rPr sz="2700" spc="140" dirty="0">
                <a:latin typeface="Arial"/>
                <a:cs typeface="Arial"/>
              </a:rPr>
              <a:t>the  </a:t>
            </a:r>
            <a:r>
              <a:rPr sz="2700" spc="204" dirty="0">
                <a:latin typeface="Arial"/>
                <a:cs typeface="Arial"/>
              </a:rPr>
              <a:t>if </a:t>
            </a:r>
            <a:r>
              <a:rPr sz="2700" spc="135" dirty="0">
                <a:latin typeface="Arial"/>
                <a:cs typeface="Arial"/>
              </a:rPr>
              <a:t>statement </a:t>
            </a:r>
            <a:r>
              <a:rPr sz="2700" spc="100" dirty="0">
                <a:latin typeface="Arial"/>
                <a:cs typeface="Arial"/>
              </a:rPr>
              <a:t>is</a:t>
            </a:r>
            <a:r>
              <a:rPr sz="2700" spc="-85" dirty="0">
                <a:latin typeface="Arial"/>
                <a:cs typeface="Arial"/>
              </a:rPr>
              <a:t> </a:t>
            </a:r>
            <a:r>
              <a:rPr sz="2700" spc="114" dirty="0">
                <a:latin typeface="Arial"/>
                <a:cs typeface="Arial"/>
              </a:rPr>
              <a:t>executed.</a:t>
            </a:r>
            <a:endParaRPr sz="2700">
              <a:latin typeface="Arial"/>
              <a:cs typeface="Arial"/>
            </a:endParaRPr>
          </a:p>
          <a:p>
            <a:pPr marL="268605" marR="5080" indent="-256540">
              <a:spcBef>
                <a:spcPts val="400"/>
              </a:spcBef>
              <a:buClr>
                <a:srgbClr val="2CA1BE"/>
              </a:buClr>
              <a:buSzPct val="66666"/>
              <a:buChar char=""/>
              <a:tabLst>
                <a:tab pos="268605" algn="l"/>
                <a:tab pos="269240" algn="l"/>
              </a:tabLst>
            </a:pPr>
            <a:r>
              <a:rPr sz="2700" spc="130" dirty="0">
                <a:latin typeface="Arial"/>
                <a:cs typeface="Arial"/>
              </a:rPr>
              <a:t>If </a:t>
            </a:r>
            <a:r>
              <a:rPr sz="2700" spc="140" dirty="0">
                <a:latin typeface="Arial"/>
                <a:cs typeface="Arial"/>
              </a:rPr>
              <a:t>the </a:t>
            </a:r>
            <a:r>
              <a:rPr sz="2700" spc="160" dirty="0">
                <a:latin typeface="Arial"/>
                <a:cs typeface="Arial"/>
              </a:rPr>
              <a:t>condition </a:t>
            </a:r>
            <a:r>
              <a:rPr sz="2700" spc="100" dirty="0">
                <a:latin typeface="Arial"/>
                <a:cs typeface="Arial"/>
              </a:rPr>
              <a:t>is </a:t>
            </a:r>
            <a:r>
              <a:rPr sz="2700" spc="85" dirty="0">
                <a:latin typeface="Arial"/>
                <a:cs typeface="Arial"/>
              </a:rPr>
              <a:t>false </a:t>
            </a:r>
            <a:r>
              <a:rPr sz="2700" spc="145" dirty="0">
                <a:latin typeface="Arial"/>
                <a:cs typeface="Arial"/>
              </a:rPr>
              <a:t>then </a:t>
            </a:r>
            <a:r>
              <a:rPr sz="2700" spc="140" dirty="0">
                <a:latin typeface="Arial"/>
                <a:cs typeface="Arial"/>
              </a:rPr>
              <a:t>the </a:t>
            </a:r>
            <a:r>
              <a:rPr sz="2700" spc="135" dirty="0">
                <a:latin typeface="Arial"/>
                <a:cs typeface="Arial"/>
              </a:rPr>
              <a:t>statement</a:t>
            </a:r>
            <a:r>
              <a:rPr sz="2700" spc="-155" dirty="0">
                <a:latin typeface="Arial"/>
                <a:cs typeface="Arial"/>
              </a:rPr>
              <a:t> </a:t>
            </a:r>
            <a:r>
              <a:rPr sz="2700" spc="105" dirty="0">
                <a:latin typeface="Arial"/>
                <a:cs typeface="Arial"/>
              </a:rPr>
              <a:t>(or  </a:t>
            </a:r>
            <a:r>
              <a:rPr sz="2700" spc="95" dirty="0">
                <a:latin typeface="Arial"/>
                <a:cs typeface="Arial"/>
              </a:rPr>
              <a:t>set </a:t>
            </a:r>
            <a:r>
              <a:rPr sz="2700" spc="195" dirty="0">
                <a:latin typeface="Arial"/>
                <a:cs typeface="Arial"/>
              </a:rPr>
              <a:t>of </a:t>
            </a:r>
            <a:r>
              <a:rPr sz="2700" spc="110" dirty="0">
                <a:latin typeface="Arial"/>
                <a:cs typeface="Arial"/>
              </a:rPr>
              <a:t>statements) </a:t>
            </a:r>
            <a:r>
              <a:rPr sz="2700" spc="175" dirty="0">
                <a:latin typeface="Arial"/>
                <a:cs typeface="Arial"/>
              </a:rPr>
              <a:t>following </a:t>
            </a:r>
            <a:r>
              <a:rPr sz="2700" spc="140" dirty="0">
                <a:latin typeface="Arial"/>
                <a:cs typeface="Arial"/>
              </a:rPr>
              <a:t>the </a:t>
            </a:r>
            <a:r>
              <a:rPr sz="2700" spc="204" dirty="0">
                <a:latin typeface="Arial"/>
                <a:cs typeface="Arial"/>
              </a:rPr>
              <a:t>if </a:t>
            </a:r>
            <a:r>
              <a:rPr sz="2700" spc="135" dirty="0">
                <a:latin typeface="Arial"/>
                <a:cs typeface="Arial"/>
              </a:rPr>
              <a:t>statement  </a:t>
            </a:r>
            <a:r>
              <a:rPr sz="2700" spc="100" dirty="0">
                <a:latin typeface="Arial"/>
                <a:cs typeface="Arial"/>
              </a:rPr>
              <a:t>is </a:t>
            </a:r>
            <a:r>
              <a:rPr sz="2700" spc="150" dirty="0">
                <a:latin typeface="Arial"/>
                <a:cs typeface="Arial"/>
              </a:rPr>
              <a:t>ignored </a:t>
            </a:r>
            <a:r>
              <a:rPr sz="2700" spc="114" dirty="0">
                <a:latin typeface="Arial"/>
                <a:cs typeface="Arial"/>
              </a:rPr>
              <a:t>and </a:t>
            </a:r>
            <a:r>
              <a:rPr sz="2700" spc="160" dirty="0">
                <a:latin typeface="Arial"/>
                <a:cs typeface="Arial"/>
              </a:rPr>
              <a:t>control </a:t>
            </a:r>
            <a:r>
              <a:rPr sz="2700" spc="120" dirty="0">
                <a:latin typeface="Arial"/>
                <a:cs typeface="Arial"/>
              </a:rPr>
              <a:t>transfers </a:t>
            </a:r>
            <a:r>
              <a:rPr sz="2700" spc="204" dirty="0">
                <a:latin typeface="Arial"/>
                <a:cs typeface="Arial"/>
              </a:rPr>
              <a:t>to </a:t>
            </a:r>
            <a:r>
              <a:rPr sz="2700" spc="180" dirty="0">
                <a:latin typeface="Arial"/>
                <a:cs typeface="Arial"/>
              </a:rPr>
              <a:t>next  </a:t>
            </a:r>
            <a:r>
              <a:rPr sz="2700" spc="130" dirty="0">
                <a:latin typeface="Arial"/>
                <a:cs typeface="Arial"/>
              </a:rPr>
              <a:t>statement.</a:t>
            </a:r>
            <a:endParaRPr sz="2700">
              <a:latin typeface="Arial"/>
              <a:cs typeface="Arial"/>
            </a:endParaRPr>
          </a:p>
        </p:txBody>
      </p:sp>
      <p:sp>
        <p:nvSpPr>
          <p:cNvPr id="3" name="object 3"/>
          <p:cNvSpPr/>
          <p:nvPr/>
        </p:nvSpPr>
        <p:spPr>
          <a:xfrm>
            <a:off x="2100073" y="566927"/>
            <a:ext cx="3035807" cy="457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2236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81400" y="1524000"/>
            <a:ext cx="5029200" cy="4550664"/>
          </a:xfrm>
          <a:prstGeom prst="rect">
            <a:avLst/>
          </a:prstGeom>
          <a:blipFill>
            <a:blip r:embed="rId2" cstate="print"/>
            <a:stretch>
              <a:fillRect/>
            </a:stretch>
          </a:blipFill>
        </p:spPr>
        <p:txBody>
          <a:bodyPr wrap="square" lIns="0" tIns="0" rIns="0" bIns="0" rtlCol="0"/>
          <a:lstStyle/>
          <a:p>
            <a:pPr algn="ctr"/>
            <a:endParaRPr dirty="0"/>
          </a:p>
        </p:txBody>
      </p:sp>
      <p:sp>
        <p:nvSpPr>
          <p:cNvPr id="3" name="object 3"/>
          <p:cNvSpPr/>
          <p:nvPr/>
        </p:nvSpPr>
        <p:spPr>
          <a:xfrm>
            <a:off x="2100073" y="566927"/>
            <a:ext cx="3035807" cy="4572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441032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668" y="1412189"/>
            <a:ext cx="7880350" cy="406400"/>
          </a:xfrm>
          <a:prstGeom prst="rect">
            <a:avLst/>
          </a:prstGeom>
        </p:spPr>
        <p:txBody>
          <a:bodyPr vert="horz" wrap="square" lIns="0" tIns="12065" rIns="0" bIns="0" rtlCol="0" anchor="t">
            <a:spAutoFit/>
          </a:bodyPr>
          <a:lstStyle/>
          <a:p>
            <a:pPr marL="12700">
              <a:spcBef>
                <a:spcPts val="95"/>
              </a:spcBef>
              <a:tabLst>
                <a:tab pos="268605" algn="l"/>
              </a:tabLst>
            </a:pPr>
            <a:r>
              <a:rPr sz="1700" spc="-500" dirty="0">
                <a:solidFill>
                  <a:srgbClr val="2CA1BE"/>
                </a:solidFill>
              </a:rPr>
              <a:t>	</a:t>
            </a:r>
            <a:r>
              <a:rPr sz="2500" b="1" spc="45" dirty="0">
                <a:latin typeface="Arial"/>
                <a:cs typeface="Arial"/>
              </a:rPr>
              <a:t>Single-line </a:t>
            </a:r>
            <a:r>
              <a:rPr sz="2500" b="1" spc="55" dirty="0">
                <a:latin typeface="Arial"/>
                <a:cs typeface="Arial"/>
              </a:rPr>
              <a:t>if </a:t>
            </a:r>
            <a:r>
              <a:rPr sz="2500" b="1" spc="30" dirty="0">
                <a:latin typeface="Arial"/>
                <a:cs typeface="Arial"/>
              </a:rPr>
              <a:t>statement: </a:t>
            </a:r>
            <a:r>
              <a:rPr sz="2500" spc="65" dirty="0"/>
              <a:t>The </a:t>
            </a:r>
            <a:r>
              <a:rPr sz="2500" spc="125" dirty="0"/>
              <a:t>syntax </a:t>
            </a:r>
            <a:r>
              <a:rPr sz="2500" spc="180" dirty="0"/>
              <a:t>of </a:t>
            </a:r>
            <a:r>
              <a:rPr sz="2500" spc="110" dirty="0"/>
              <a:t>single</a:t>
            </a:r>
            <a:r>
              <a:rPr sz="2500" spc="85" dirty="0"/>
              <a:t> </a:t>
            </a:r>
            <a:r>
              <a:rPr sz="2500" spc="114" dirty="0"/>
              <a:t>line</a:t>
            </a:r>
            <a:endParaRPr sz="2500">
              <a:latin typeface="Arial"/>
              <a:cs typeface="Arial"/>
            </a:endParaRPr>
          </a:p>
        </p:txBody>
      </p:sp>
      <p:sp>
        <p:nvSpPr>
          <p:cNvPr id="3" name="object 3"/>
          <p:cNvSpPr txBox="1"/>
          <p:nvPr/>
        </p:nvSpPr>
        <p:spPr>
          <a:xfrm>
            <a:off x="2169668" y="1717674"/>
            <a:ext cx="6477000" cy="1422400"/>
          </a:xfrm>
          <a:prstGeom prst="rect">
            <a:avLst/>
          </a:prstGeom>
        </p:spPr>
        <p:txBody>
          <a:bodyPr vert="horz" wrap="square" lIns="0" tIns="12065" rIns="0" bIns="0" rtlCol="0">
            <a:spAutoFit/>
          </a:bodyPr>
          <a:lstStyle/>
          <a:p>
            <a:pPr marL="268605">
              <a:lnSpc>
                <a:spcPts val="2865"/>
              </a:lnSpc>
              <a:spcBef>
                <a:spcPts val="95"/>
              </a:spcBef>
            </a:pPr>
            <a:r>
              <a:rPr sz="2500" spc="190" dirty="0">
                <a:latin typeface="Arial"/>
                <a:cs typeface="Arial"/>
              </a:rPr>
              <a:t>if </a:t>
            </a:r>
            <a:r>
              <a:rPr sz="2500" spc="120" dirty="0">
                <a:latin typeface="Arial"/>
                <a:cs typeface="Arial"/>
              </a:rPr>
              <a:t>statement</a:t>
            </a:r>
            <a:r>
              <a:rPr sz="2500" spc="-20" dirty="0">
                <a:latin typeface="Arial"/>
                <a:cs typeface="Arial"/>
              </a:rPr>
              <a:t> </a:t>
            </a:r>
            <a:r>
              <a:rPr sz="2500" spc="85" dirty="0">
                <a:latin typeface="Arial"/>
                <a:cs typeface="Arial"/>
              </a:rPr>
              <a:t>is</a:t>
            </a:r>
            <a:endParaRPr sz="2500">
              <a:latin typeface="Arial"/>
              <a:cs typeface="Arial"/>
            </a:endParaRPr>
          </a:p>
          <a:p>
            <a:pPr marL="621030" marR="4272915" indent="-325120">
              <a:lnSpc>
                <a:spcPts val="2600"/>
              </a:lnSpc>
              <a:spcBef>
                <a:spcPts val="185"/>
              </a:spcBef>
            </a:pPr>
            <a:r>
              <a:rPr sz="2400" spc="185" dirty="0">
                <a:solidFill>
                  <a:srgbClr val="0000FF"/>
                </a:solidFill>
                <a:latin typeface="Arial"/>
                <a:cs typeface="Arial"/>
              </a:rPr>
              <a:t>if </a:t>
            </a:r>
            <a:r>
              <a:rPr sz="2400" spc="110" dirty="0">
                <a:solidFill>
                  <a:srgbClr val="0000FF"/>
                </a:solidFill>
                <a:latin typeface="Arial"/>
                <a:cs typeface="Arial"/>
              </a:rPr>
              <a:t>(condition)  </a:t>
            </a:r>
            <a:r>
              <a:rPr sz="2400" spc="105" dirty="0">
                <a:solidFill>
                  <a:srgbClr val="0000FF"/>
                </a:solidFill>
                <a:latin typeface="Arial"/>
                <a:cs typeface="Arial"/>
              </a:rPr>
              <a:t>statemen</a:t>
            </a:r>
            <a:r>
              <a:rPr sz="2400" spc="155" dirty="0">
                <a:solidFill>
                  <a:srgbClr val="0000FF"/>
                </a:solidFill>
                <a:latin typeface="Arial"/>
                <a:cs typeface="Arial"/>
              </a:rPr>
              <a:t>t;</a:t>
            </a:r>
            <a:endParaRPr sz="2400">
              <a:latin typeface="Arial"/>
              <a:cs typeface="Arial"/>
            </a:endParaRPr>
          </a:p>
          <a:p>
            <a:pPr marL="12700">
              <a:lnSpc>
                <a:spcPts val="2755"/>
              </a:lnSpc>
              <a:tabLst>
                <a:tab pos="268605" algn="l"/>
              </a:tabLst>
            </a:pPr>
            <a:r>
              <a:rPr sz="1700" spc="-500" dirty="0">
                <a:solidFill>
                  <a:srgbClr val="2CA1BE"/>
                </a:solidFill>
                <a:latin typeface="Arial"/>
                <a:cs typeface="Arial"/>
              </a:rPr>
              <a:t>	</a:t>
            </a:r>
            <a:r>
              <a:rPr sz="2500" b="1" spc="95" dirty="0">
                <a:latin typeface="Arial"/>
                <a:cs typeface="Arial"/>
              </a:rPr>
              <a:t>Multi-line </a:t>
            </a:r>
            <a:r>
              <a:rPr sz="2500" b="1" spc="55" dirty="0">
                <a:latin typeface="Arial"/>
                <a:cs typeface="Arial"/>
              </a:rPr>
              <a:t>if </a:t>
            </a:r>
            <a:r>
              <a:rPr sz="2500" b="1" spc="30" dirty="0">
                <a:latin typeface="Arial"/>
                <a:cs typeface="Arial"/>
              </a:rPr>
              <a:t>statement: </a:t>
            </a:r>
            <a:r>
              <a:rPr sz="2500" spc="65" dirty="0">
                <a:latin typeface="Arial"/>
                <a:cs typeface="Arial"/>
              </a:rPr>
              <a:t>The </a:t>
            </a:r>
            <a:r>
              <a:rPr sz="2500" spc="125" dirty="0">
                <a:latin typeface="Arial"/>
                <a:cs typeface="Arial"/>
              </a:rPr>
              <a:t>syntax </a:t>
            </a:r>
            <a:r>
              <a:rPr sz="2500" spc="180" dirty="0">
                <a:latin typeface="Arial"/>
                <a:cs typeface="Arial"/>
              </a:rPr>
              <a:t>of</a:t>
            </a:r>
            <a:r>
              <a:rPr sz="2500" spc="75" dirty="0">
                <a:latin typeface="Arial"/>
                <a:cs typeface="Arial"/>
              </a:rPr>
              <a:t> </a:t>
            </a:r>
            <a:r>
              <a:rPr sz="2500" spc="160" dirty="0">
                <a:latin typeface="Arial"/>
                <a:cs typeface="Arial"/>
              </a:rPr>
              <a:t>“if</a:t>
            </a:r>
            <a:endParaRPr sz="2500">
              <a:latin typeface="Arial"/>
              <a:cs typeface="Arial"/>
            </a:endParaRPr>
          </a:p>
        </p:txBody>
      </p:sp>
      <p:sp>
        <p:nvSpPr>
          <p:cNvPr id="4" name="object 4"/>
          <p:cNvSpPr txBox="1"/>
          <p:nvPr/>
        </p:nvSpPr>
        <p:spPr>
          <a:xfrm>
            <a:off x="2974595" y="5702300"/>
            <a:ext cx="125095" cy="391160"/>
          </a:xfrm>
          <a:prstGeom prst="rect">
            <a:avLst/>
          </a:prstGeom>
        </p:spPr>
        <p:txBody>
          <a:bodyPr vert="horz" wrap="square" lIns="0" tIns="12700" rIns="0" bIns="0" rtlCol="0">
            <a:spAutoFit/>
          </a:bodyPr>
          <a:lstStyle/>
          <a:p>
            <a:pPr marL="12700">
              <a:spcBef>
                <a:spcPts val="100"/>
              </a:spcBef>
            </a:pPr>
            <a:r>
              <a:rPr sz="2400" spc="-25" dirty="0">
                <a:solidFill>
                  <a:srgbClr val="0000FF"/>
                </a:solidFill>
                <a:latin typeface="Arial"/>
                <a:cs typeface="Arial"/>
              </a:rPr>
              <a:t>}</a:t>
            </a:r>
            <a:endParaRPr sz="2400">
              <a:latin typeface="Arial"/>
              <a:cs typeface="Arial"/>
            </a:endParaRPr>
          </a:p>
        </p:txBody>
      </p:sp>
      <p:sp>
        <p:nvSpPr>
          <p:cNvPr id="5" name="object 5"/>
          <p:cNvSpPr txBox="1"/>
          <p:nvPr/>
        </p:nvSpPr>
        <p:spPr>
          <a:xfrm>
            <a:off x="2425700" y="3039237"/>
            <a:ext cx="7373620" cy="3296285"/>
          </a:xfrm>
          <a:prstGeom prst="rect">
            <a:avLst/>
          </a:prstGeom>
        </p:spPr>
        <p:txBody>
          <a:bodyPr vert="horz" wrap="square" lIns="0" tIns="12065" rIns="0" bIns="0" rtlCol="0">
            <a:spAutoFit/>
          </a:bodyPr>
          <a:lstStyle/>
          <a:p>
            <a:pPr marL="12700">
              <a:lnSpc>
                <a:spcPts val="2870"/>
              </a:lnSpc>
              <a:spcBef>
                <a:spcPts val="95"/>
              </a:spcBef>
            </a:pPr>
            <a:r>
              <a:rPr sz="2500" spc="120" dirty="0">
                <a:latin typeface="Arial"/>
                <a:cs typeface="Arial"/>
              </a:rPr>
              <a:t>statement” </a:t>
            </a:r>
            <a:r>
              <a:rPr sz="2500" spc="175" dirty="0">
                <a:latin typeface="Arial"/>
                <a:cs typeface="Arial"/>
              </a:rPr>
              <a:t>for </a:t>
            </a:r>
            <a:r>
              <a:rPr sz="2500" spc="130" dirty="0">
                <a:latin typeface="Arial"/>
                <a:cs typeface="Arial"/>
              </a:rPr>
              <a:t>executing </a:t>
            </a:r>
            <a:r>
              <a:rPr sz="2500" spc="-15" dirty="0">
                <a:latin typeface="Arial"/>
                <a:cs typeface="Arial"/>
              </a:rPr>
              <a:t>a </a:t>
            </a:r>
            <a:r>
              <a:rPr sz="2500" spc="85" dirty="0">
                <a:latin typeface="Arial"/>
                <a:cs typeface="Arial"/>
              </a:rPr>
              <a:t>set </a:t>
            </a:r>
            <a:r>
              <a:rPr sz="2500" spc="180" dirty="0">
                <a:latin typeface="Arial"/>
                <a:cs typeface="Arial"/>
              </a:rPr>
              <a:t>of </a:t>
            </a:r>
            <a:r>
              <a:rPr sz="2500" spc="110" dirty="0">
                <a:latin typeface="Arial"/>
                <a:cs typeface="Arial"/>
              </a:rPr>
              <a:t>statements</a:t>
            </a:r>
            <a:r>
              <a:rPr sz="2500" spc="15" dirty="0">
                <a:latin typeface="Arial"/>
                <a:cs typeface="Arial"/>
              </a:rPr>
              <a:t> </a:t>
            </a:r>
            <a:r>
              <a:rPr sz="2500" spc="85" dirty="0">
                <a:latin typeface="Arial"/>
                <a:cs typeface="Arial"/>
              </a:rPr>
              <a:t>is</a:t>
            </a:r>
            <a:endParaRPr sz="2500">
              <a:latin typeface="Arial"/>
              <a:cs typeface="Arial"/>
            </a:endParaRPr>
          </a:p>
          <a:p>
            <a:pPr marL="268605">
              <a:lnSpc>
                <a:spcPts val="2610"/>
              </a:lnSpc>
            </a:pPr>
            <a:r>
              <a:rPr sz="2400" spc="185" dirty="0">
                <a:solidFill>
                  <a:srgbClr val="0000FF"/>
                </a:solidFill>
                <a:latin typeface="Arial"/>
                <a:cs typeface="Arial"/>
              </a:rPr>
              <a:t>if</a:t>
            </a:r>
            <a:r>
              <a:rPr sz="2400" spc="85" dirty="0">
                <a:solidFill>
                  <a:srgbClr val="0000FF"/>
                </a:solidFill>
                <a:latin typeface="Arial"/>
                <a:cs typeface="Arial"/>
              </a:rPr>
              <a:t> </a:t>
            </a:r>
            <a:r>
              <a:rPr sz="2400" spc="110" dirty="0">
                <a:solidFill>
                  <a:srgbClr val="0000FF"/>
                </a:solidFill>
                <a:latin typeface="Arial"/>
                <a:cs typeface="Arial"/>
              </a:rPr>
              <a:t>(condition)</a:t>
            </a:r>
            <a:endParaRPr sz="2400">
              <a:latin typeface="Arial"/>
              <a:cs typeface="Arial"/>
            </a:endParaRPr>
          </a:p>
          <a:p>
            <a:pPr marL="561340">
              <a:lnSpc>
                <a:spcPts val="2605"/>
              </a:lnSpc>
            </a:pPr>
            <a:r>
              <a:rPr sz="2400" spc="-25" dirty="0">
                <a:solidFill>
                  <a:srgbClr val="0000FF"/>
                </a:solidFill>
                <a:latin typeface="Arial"/>
                <a:cs typeface="Arial"/>
              </a:rPr>
              <a:t>{</a:t>
            </a:r>
            <a:endParaRPr sz="2400">
              <a:latin typeface="Arial"/>
              <a:cs typeface="Arial"/>
            </a:endParaRPr>
          </a:p>
          <a:p>
            <a:pPr marL="1475740">
              <a:lnSpc>
                <a:spcPts val="2605"/>
              </a:lnSpc>
            </a:pPr>
            <a:r>
              <a:rPr sz="2400" spc="160" dirty="0">
                <a:solidFill>
                  <a:srgbClr val="0000FF"/>
                </a:solidFill>
                <a:latin typeface="Arial"/>
                <a:cs typeface="Arial"/>
              </a:rPr>
              <a:t>statement-1;</a:t>
            </a:r>
            <a:endParaRPr sz="2400">
              <a:latin typeface="Arial"/>
              <a:cs typeface="Arial"/>
            </a:endParaRPr>
          </a:p>
          <a:p>
            <a:pPr marL="1475740">
              <a:lnSpc>
                <a:spcPts val="2605"/>
              </a:lnSpc>
            </a:pPr>
            <a:r>
              <a:rPr sz="2400" spc="160" dirty="0">
                <a:solidFill>
                  <a:srgbClr val="0000FF"/>
                </a:solidFill>
                <a:latin typeface="Arial"/>
                <a:cs typeface="Arial"/>
              </a:rPr>
              <a:t>statement-2;</a:t>
            </a:r>
            <a:endParaRPr sz="2400">
              <a:latin typeface="Arial"/>
              <a:cs typeface="Arial"/>
            </a:endParaRPr>
          </a:p>
          <a:p>
            <a:pPr marL="1475740">
              <a:lnSpc>
                <a:spcPts val="2605"/>
              </a:lnSpc>
            </a:pPr>
            <a:r>
              <a:rPr sz="2400" spc="90" dirty="0">
                <a:solidFill>
                  <a:srgbClr val="0000FF"/>
                </a:solidFill>
                <a:latin typeface="Arial"/>
                <a:cs typeface="Arial"/>
              </a:rPr>
              <a:t>.</a:t>
            </a:r>
            <a:endParaRPr sz="2400">
              <a:latin typeface="Arial"/>
              <a:cs typeface="Arial"/>
            </a:endParaRPr>
          </a:p>
          <a:p>
            <a:pPr marL="1475740">
              <a:lnSpc>
                <a:spcPts val="2605"/>
              </a:lnSpc>
            </a:pPr>
            <a:r>
              <a:rPr sz="2400" spc="90" dirty="0">
                <a:solidFill>
                  <a:srgbClr val="0000FF"/>
                </a:solidFill>
                <a:latin typeface="Arial"/>
                <a:cs typeface="Arial"/>
              </a:rPr>
              <a:t>.</a:t>
            </a:r>
            <a:endParaRPr sz="2400">
              <a:latin typeface="Arial"/>
              <a:cs typeface="Arial"/>
            </a:endParaRPr>
          </a:p>
          <a:p>
            <a:pPr marL="1475740">
              <a:lnSpc>
                <a:spcPts val="2745"/>
              </a:lnSpc>
            </a:pPr>
            <a:r>
              <a:rPr sz="2400" spc="160" dirty="0">
                <a:solidFill>
                  <a:srgbClr val="0000FF"/>
                </a:solidFill>
                <a:latin typeface="Arial"/>
                <a:cs typeface="Arial"/>
              </a:rPr>
              <a:t>statement-n;</a:t>
            </a:r>
            <a:endParaRPr sz="2400">
              <a:latin typeface="Arial"/>
              <a:cs typeface="Arial"/>
            </a:endParaRPr>
          </a:p>
          <a:p>
            <a:pPr marL="40005">
              <a:spcBef>
                <a:spcPts val="2590"/>
              </a:spcBef>
            </a:pPr>
            <a:r>
              <a:rPr sz="1600" spc="40" dirty="0">
                <a:latin typeface="Arial"/>
                <a:cs typeface="Arial"/>
              </a:rPr>
              <a:t>The </a:t>
            </a:r>
            <a:r>
              <a:rPr sz="1600" spc="70" dirty="0">
                <a:latin typeface="Arial"/>
                <a:cs typeface="Arial"/>
              </a:rPr>
              <a:t>statements </a:t>
            </a:r>
            <a:r>
              <a:rPr sz="1600" spc="100" dirty="0">
                <a:latin typeface="Arial"/>
                <a:cs typeface="Arial"/>
              </a:rPr>
              <a:t>in </a:t>
            </a:r>
            <a:r>
              <a:rPr sz="1600" spc="70" dirty="0">
                <a:latin typeface="Arial"/>
                <a:cs typeface="Arial"/>
              </a:rPr>
              <a:t>curly </a:t>
            </a:r>
            <a:r>
              <a:rPr sz="1600" spc="60" dirty="0">
                <a:latin typeface="Arial"/>
                <a:cs typeface="Arial"/>
              </a:rPr>
              <a:t>brackets </a:t>
            </a:r>
            <a:r>
              <a:rPr sz="1600" spc="30" dirty="0">
                <a:latin typeface="Arial"/>
                <a:cs typeface="Arial"/>
              </a:rPr>
              <a:t>are </a:t>
            </a:r>
            <a:r>
              <a:rPr sz="1600" spc="45" dirty="0">
                <a:latin typeface="Arial"/>
                <a:cs typeface="Arial"/>
              </a:rPr>
              <a:t>also </a:t>
            </a:r>
            <a:r>
              <a:rPr sz="1600" spc="95" dirty="0">
                <a:latin typeface="Arial"/>
                <a:cs typeface="Arial"/>
              </a:rPr>
              <a:t>known </a:t>
            </a:r>
            <a:r>
              <a:rPr sz="1600" spc="-5" dirty="0">
                <a:latin typeface="Arial"/>
                <a:cs typeface="Arial"/>
              </a:rPr>
              <a:t>as </a:t>
            </a:r>
            <a:r>
              <a:rPr sz="1600" spc="95" dirty="0">
                <a:latin typeface="Arial"/>
                <a:cs typeface="Arial"/>
              </a:rPr>
              <a:t>compound</a:t>
            </a:r>
            <a:r>
              <a:rPr sz="1600" spc="265" dirty="0">
                <a:latin typeface="Arial"/>
                <a:cs typeface="Arial"/>
              </a:rPr>
              <a:t> </a:t>
            </a:r>
            <a:r>
              <a:rPr sz="1600" spc="70" dirty="0">
                <a:latin typeface="Arial"/>
                <a:cs typeface="Arial"/>
              </a:rPr>
              <a:t>statements</a:t>
            </a:r>
            <a:endParaRPr sz="1600">
              <a:latin typeface="Arial"/>
              <a:cs typeface="Arial"/>
            </a:endParaRPr>
          </a:p>
        </p:txBody>
      </p:sp>
      <p:sp>
        <p:nvSpPr>
          <p:cNvPr id="6" name="object 6"/>
          <p:cNvSpPr/>
          <p:nvPr/>
        </p:nvSpPr>
        <p:spPr>
          <a:xfrm>
            <a:off x="2100073" y="566927"/>
            <a:ext cx="3035807" cy="45720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88892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9669" y="1418208"/>
            <a:ext cx="5634355" cy="4117340"/>
          </a:xfrm>
          <a:prstGeom prst="rect">
            <a:avLst/>
          </a:prstGeom>
        </p:spPr>
        <p:txBody>
          <a:bodyPr vert="horz" wrap="square" lIns="0" tIns="12700" rIns="0" bIns="0" rtlCol="0">
            <a:spAutoFit/>
          </a:bodyPr>
          <a:lstStyle/>
          <a:p>
            <a:pPr marL="12700" marR="2476500">
              <a:lnSpc>
                <a:spcPct val="114300"/>
              </a:lnSpc>
              <a:spcBef>
                <a:spcPts val="100"/>
              </a:spcBef>
            </a:pPr>
            <a:r>
              <a:rPr sz="2400" spc="180" dirty="0">
                <a:latin typeface="Arial"/>
                <a:cs typeface="Arial"/>
              </a:rPr>
              <a:t>#</a:t>
            </a:r>
            <a:r>
              <a:rPr sz="2400" spc="20" dirty="0">
                <a:latin typeface="Arial"/>
                <a:cs typeface="Arial"/>
              </a:rPr>
              <a:t> </a:t>
            </a:r>
            <a:r>
              <a:rPr sz="2400" spc="160" dirty="0">
                <a:latin typeface="Arial"/>
                <a:cs typeface="Arial"/>
              </a:rPr>
              <a:t>include&lt;iostream&gt;  </a:t>
            </a:r>
            <a:r>
              <a:rPr sz="2400" spc="175" dirty="0">
                <a:latin typeface="Arial"/>
                <a:cs typeface="Arial"/>
              </a:rPr>
              <a:t>int </a:t>
            </a:r>
            <a:r>
              <a:rPr sz="2400" spc="135" dirty="0">
                <a:latin typeface="Arial"/>
                <a:cs typeface="Arial"/>
              </a:rPr>
              <a:t>main </a:t>
            </a:r>
            <a:r>
              <a:rPr sz="2400" spc="-20" dirty="0">
                <a:latin typeface="Arial"/>
                <a:cs typeface="Arial"/>
              </a:rPr>
              <a:t>(</a:t>
            </a:r>
            <a:r>
              <a:rPr sz="2400" spc="-50" dirty="0">
                <a:latin typeface="Arial"/>
                <a:cs typeface="Arial"/>
              </a:rPr>
              <a:t> </a:t>
            </a:r>
            <a:r>
              <a:rPr sz="2400" spc="-20" dirty="0">
                <a:latin typeface="Arial"/>
                <a:cs typeface="Arial"/>
              </a:rPr>
              <a:t>)</a:t>
            </a:r>
            <a:endParaRPr sz="2400">
              <a:latin typeface="Arial"/>
              <a:cs typeface="Arial"/>
            </a:endParaRPr>
          </a:p>
          <a:p>
            <a:pPr marL="12700">
              <a:spcBef>
                <a:spcPts val="395"/>
              </a:spcBef>
            </a:pPr>
            <a:r>
              <a:rPr sz="2400" spc="-25" dirty="0">
                <a:latin typeface="Arial"/>
                <a:cs typeface="Arial"/>
              </a:rPr>
              <a:t>{</a:t>
            </a:r>
            <a:endParaRPr sz="2400">
              <a:latin typeface="Arial"/>
              <a:cs typeface="Arial"/>
            </a:endParaRPr>
          </a:p>
          <a:p>
            <a:pPr marL="295910">
              <a:spcBef>
                <a:spcPts val="300"/>
              </a:spcBef>
              <a:tabLst>
                <a:tab pos="879475" algn="l"/>
              </a:tabLst>
            </a:pPr>
            <a:r>
              <a:rPr sz="2400" spc="175" dirty="0">
                <a:latin typeface="Arial"/>
                <a:cs typeface="Arial"/>
              </a:rPr>
              <a:t>int	</a:t>
            </a:r>
            <a:r>
              <a:rPr sz="2400" spc="35" dirty="0">
                <a:latin typeface="Arial"/>
                <a:cs typeface="Arial"/>
              </a:rPr>
              <a:t>a,</a:t>
            </a:r>
            <a:r>
              <a:rPr sz="2400" spc="95" dirty="0">
                <a:latin typeface="Arial"/>
                <a:cs typeface="Arial"/>
              </a:rPr>
              <a:t> </a:t>
            </a:r>
            <a:r>
              <a:rPr sz="2400" spc="125" dirty="0">
                <a:latin typeface="Arial"/>
                <a:cs typeface="Arial"/>
              </a:rPr>
              <a:t>b;</a:t>
            </a:r>
            <a:endParaRPr sz="2400">
              <a:latin typeface="Arial"/>
              <a:cs typeface="Arial"/>
            </a:endParaRPr>
          </a:p>
          <a:p>
            <a:pPr marL="295910" marR="4248150">
              <a:lnSpc>
                <a:spcPct val="110400"/>
              </a:lnSpc>
            </a:pPr>
            <a:r>
              <a:rPr sz="2400" spc="220" dirty="0">
                <a:latin typeface="Arial"/>
                <a:cs typeface="Arial"/>
              </a:rPr>
              <a:t>a=</a:t>
            </a:r>
            <a:r>
              <a:rPr sz="2400" spc="204" dirty="0">
                <a:latin typeface="Arial"/>
                <a:cs typeface="Arial"/>
              </a:rPr>
              <a:t>1</a:t>
            </a:r>
            <a:r>
              <a:rPr sz="2400" spc="175" dirty="0">
                <a:latin typeface="Arial"/>
                <a:cs typeface="Arial"/>
              </a:rPr>
              <a:t>0</a:t>
            </a:r>
            <a:r>
              <a:rPr sz="2400" spc="165" dirty="0">
                <a:latin typeface="Arial"/>
                <a:cs typeface="Arial"/>
              </a:rPr>
              <a:t>0</a:t>
            </a:r>
            <a:r>
              <a:rPr sz="2400" spc="90" dirty="0">
                <a:latin typeface="Arial"/>
                <a:cs typeface="Arial"/>
              </a:rPr>
              <a:t>;  </a:t>
            </a:r>
            <a:r>
              <a:rPr sz="2400" spc="220" dirty="0">
                <a:latin typeface="Arial"/>
                <a:cs typeface="Arial"/>
              </a:rPr>
              <a:t>b=10;</a:t>
            </a:r>
            <a:endParaRPr sz="2400">
              <a:latin typeface="Arial"/>
              <a:cs typeface="Arial"/>
            </a:endParaRPr>
          </a:p>
          <a:p>
            <a:pPr marL="295910">
              <a:spcBef>
                <a:spcPts val="300"/>
              </a:spcBef>
            </a:pPr>
            <a:r>
              <a:rPr sz="2400" spc="114" dirty="0">
                <a:latin typeface="Arial"/>
                <a:cs typeface="Arial"/>
              </a:rPr>
              <a:t>If </a:t>
            </a:r>
            <a:r>
              <a:rPr sz="2400" spc="-20" dirty="0">
                <a:latin typeface="Arial"/>
                <a:cs typeface="Arial"/>
              </a:rPr>
              <a:t>(a </a:t>
            </a:r>
            <a:r>
              <a:rPr sz="2400" spc="505" dirty="0">
                <a:latin typeface="Arial"/>
                <a:cs typeface="Arial"/>
              </a:rPr>
              <a:t>&gt;</a:t>
            </a:r>
            <a:r>
              <a:rPr sz="2400" spc="85" dirty="0">
                <a:latin typeface="Arial"/>
                <a:cs typeface="Arial"/>
              </a:rPr>
              <a:t> </a:t>
            </a:r>
            <a:r>
              <a:rPr sz="2400" spc="70" dirty="0">
                <a:latin typeface="Arial"/>
                <a:cs typeface="Arial"/>
              </a:rPr>
              <a:t>b)</a:t>
            </a:r>
            <a:endParaRPr sz="2400">
              <a:latin typeface="Arial"/>
              <a:cs typeface="Arial"/>
            </a:endParaRPr>
          </a:p>
          <a:p>
            <a:pPr marL="295910" marR="5080">
              <a:lnSpc>
                <a:spcPct val="110400"/>
              </a:lnSpc>
              <a:spcBef>
                <a:spcPts val="5"/>
              </a:spcBef>
            </a:pPr>
            <a:r>
              <a:rPr sz="2400" spc="280" dirty="0">
                <a:latin typeface="Arial"/>
                <a:cs typeface="Arial"/>
              </a:rPr>
              <a:t>cout&lt;&lt;a&lt;&lt; </a:t>
            </a:r>
            <a:r>
              <a:rPr sz="2400" spc="95" dirty="0">
                <a:latin typeface="Arial"/>
                <a:cs typeface="Arial"/>
              </a:rPr>
              <a:t>“ </a:t>
            </a:r>
            <a:r>
              <a:rPr sz="2400" spc="85" dirty="0">
                <a:latin typeface="Arial"/>
                <a:cs typeface="Arial"/>
              </a:rPr>
              <a:t>is </a:t>
            </a:r>
            <a:r>
              <a:rPr sz="2400" spc="135" dirty="0">
                <a:latin typeface="Arial"/>
                <a:cs typeface="Arial"/>
              </a:rPr>
              <a:t>bigger </a:t>
            </a:r>
            <a:r>
              <a:rPr sz="2400" spc="125" dirty="0">
                <a:latin typeface="Arial"/>
                <a:cs typeface="Arial"/>
              </a:rPr>
              <a:t>than </a:t>
            </a:r>
            <a:r>
              <a:rPr sz="2400" spc="95" dirty="0">
                <a:latin typeface="Arial"/>
                <a:cs typeface="Arial"/>
              </a:rPr>
              <a:t>” </a:t>
            </a:r>
            <a:r>
              <a:rPr sz="2400" spc="505" dirty="0">
                <a:latin typeface="Arial"/>
                <a:cs typeface="Arial"/>
              </a:rPr>
              <a:t>&lt;&lt;</a:t>
            </a:r>
            <a:r>
              <a:rPr sz="2400" spc="-135" dirty="0">
                <a:latin typeface="Arial"/>
                <a:cs typeface="Arial"/>
              </a:rPr>
              <a:t> </a:t>
            </a:r>
            <a:r>
              <a:rPr sz="2400" spc="125" dirty="0">
                <a:latin typeface="Arial"/>
                <a:cs typeface="Arial"/>
              </a:rPr>
              <a:t>b;  </a:t>
            </a:r>
            <a:r>
              <a:rPr sz="2400" spc="145" dirty="0">
                <a:latin typeface="Arial"/>
                <a:cs typeface="Arial"/>
              </a:rPr>
              <a:t>return</a:t>
            </a:r>
            <a:r>
              <a:rPr sz="2400" spc="85" dirty="0">
                <a:latin typeface="Arial"/>
                <a:cs typeface="Arial"/>
              </a:rPr>
              <a:t> </a:t>
            </a:r>
            <a:r>
              <a:rPr sz="2400" spc="130" dirty="0">
                <a:latin typeface="Arial"/>
                <a:cs typeface="Arial"/>
              </a:rPr>
              <a:t>0;</a:t>
            </a:r>
            <a:endParaRPr sz="2400">
              <a:latin typeface="Arial"/>
              <a:cs typeface="Arial"/>
            </a:endParaRPr>
          </a:p>
          <a:p>
            <a:pPr marL="12700">
              <a:spcBef>
                <a:spcPts val="395"/>
              </a:spcBef>
            </a:pPr>
            <a:r>
              <a:rPr sz="2400" spc="-25" dirty="0">
                <a:latin typeface="Arial"/>
                <a:cs typeface="Arial"/>
              </a:rPr>
              <a:t>}</a:t>
            </a:r>
            <a:endParaRPr sz="2400">
              <a:latin typeface="Arial"/>
              <a:cs typeface="Arial"/>
            </a:endParaRPr>
          </a:p>
        </p:txBody>
      </p:sp>
      <p:sp>
        <p:nvSpPr>
          <p:cNvPr id="3" name="object 3"/>
          <p:cNvSpPr/>
          <p:nvPr/>
        </p:nvSpPr>
        <p:spPr>
          <a:xfrm>
            <a:off x="2095500" y="566928"/>
            <a:ext cx="5596128" cy="5486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82000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668" y="1465530"/>
            <a:ext cx="9717532" cy="2834109"/>
          </a:xfrm>
          <a:prstGeom prst="rect">
            <a:avLst/>
          </a:prstGeom>
        </p:spPr>
        <p:txBody>
          <a:bodyPr vert="horz" wrap="square" lIns="0" tIns="12700" rIns="0" bIns="0" rtlCol="0" anchor="t">
            <a:spAutoFit/>
          </a:bodyPr>
          <a:lstStyle/>
          <a:p>
            <a:pPr marL="268605" marR="735965" indent="-256540">
              <a:spcBef>
                <a:spcPts val="100"/>
              </a:spcBef>
              <a:buClr>
                <a:srgbClr val="2CA1BE"/>
              </a:buClr>
              <a:buSzPct val="66666"/>
              <a:buChar char=""/>
              <a:tabLst>
                <a:tab pos="268605" algn="l"/>
                <a:tab pos="269240" algn="l"/>
              </a:tabLst>
            </a:pPr>
            <a:r>
              <a:rPr spc="160" dirty="0"/>
              <a:t>If-else </a:t>
            </a:r>
            <a:r>
              <a:rPr spc="105" dirty="0"/>
              <a:t>consists </a:t>
            </a:r>
            <a:r>
              <a:rPr spc="195" dirty="0"/>
              <a:t>of </a:t>
            </a:r>
            <a:r>
              <a:rPr spc="105" dirty="0"/>
              <a:t>one </a:t>
            </a:r>
            <a:r>
              <a:rPr spc="165" dirty="0"/>
              <a:t>condition </a:t>
            </a:r>
            <a:r>
              <a:rPr spc="114" dirty="0"/>
              <a:t>and</a:t>
            </a:r>
            <a:r>
              <a:rPr spc="-225" dirty="0"/>
              <a:t> </a:t>
            </a:r>
            <a:r>
              <a:rPr spc="175" dirty="0"/>
              <a:t>two  </a:t>
            </a:r>
            <a:r>
              <a:rPr spc="130" dirty="0"/>
              <a:t>blocks </a:t>
            </a:r>
            <a:r>
              <a:rPr spc="195" dirty="0"/>
              <a:t>of</a:t>
            </a:r>
            <a:r>
              <a:rPr spc="45" dirty="0"/>
              <a:t> </a:t>
            </a:r>
            <a:r>
              <a:rPr spc="120" dirty="0"/>
              <a:t>statements.</a:t>
            </a:r>
          </a:p>
          <a:p>
            <a:pPr marL="268605" marR="5080" indent="-256540">
              <a:spcBef>
                <a:spcPts val="400"/>
              </a:spcBef>
              <a:buClr>
                <a:srgbClr val="2CA1BE"/>
              </a:buClr>
              <a:buSzPct val="66666"/>
              <a:buChar char=""/>
              <a:tabLst>
                <a:tab pos="268605" algn="l"/>
                <a:tab pos="269240" algn="l"/>
              </a:tabLst>
            </a:pPr>
            <a:r>
              <a:rPr spc="130" dirty="0"/>
              <a:t>If </a:t>
            </a:r>
            <a:r>
              <a:rPr spc="160" dirty="0"/>
              <a:t>condition </a:t>
            </a:r>
            <a:r>
              <a:rPr spc="100" dirty="0"/>
              <a:t>is </a:t>
            </a:r>
            <a:r>
              <a:rPr spc="150" dirty="0"/>
              <a:t>true </a:t>
            </a:r>
            <a:r>
              <a:rPr spc="140" dirty="0"/>
              <a:t>the </a:t>
            </a:r>
            <a:r>
              <a:rPr spc="125" dirty="0"/>
              <a:t>statements </a:t>
            </a:r>
            <a:r>
              <a:rPr spc="170" dirty="0"/>
              <a:t>in </a:t>
            </a:r>
            <a:r>
              <a:rPr spc="140" dirty="0"/>
              <a:t>the </a:t>
            </a:r>
            <a:r>
              <a:rPr spc="204" dirty="0"/>
              <a:t>if  </a:t>
            </a:r>
            <a:r>
              <a:rPr spc="155" dirty="0"/>
              <a:t>block </a:t>
            </a:r>
            <a:r>
              <a:rPr spc="100" dirty="0"/>
              <a:t>is </a:t>
            </a:r>
            <a:r>
              <a:rPr spc="114" dirty="0"/>
              <a:t>executed and </a:t>
            </a:r>
            <a:r>
              <a:rPr spc="204" dirty="0"/>
              <a:t>if </a:t>
            </a:r>
            <a:r>
              <a:rPr spc="160" dirty="0"/>
              <a:t>condition </a:t>
            </a:r>
            <a:r>
              <a:rPr spc="100" dirty="0"/>
              <a:t>is </a:t>
            </a:r>
            <a:r>
              <a:rPr spc="85" dirty="0"/>
              <a:t>false</a:t>
            </a:r>
            <a:r>
              <a:rPr spc="-225" dirty="0"/>
              <a:t> </a:t>
            </a:r>
            <a:r>
              <a:rPr spc="140" dirty="0"/>
              <a:t>the  </a:t>
            </a:r>
            <a:r>
              <a:rPr spc="120" dirty="0"/>
              <a:t>statements </a:t>
            </a:r>
            <a:r>
              <a:rPr spc="170" dirty="0"/>
              <a:t>in </a:t>
            </a:r>
            <a:r>
              <a:rPr spc="140" dirty="0"/>
              <a:t>the </a:t>
            </a:r>
            <a:r>
              <a:rPr spc="45" dirty="0"/>
              <a:t>else </a:t>
            </a:r>
            <a:r>
              <a:rPr spc="155" dirty="0"/>
              <a:t>block </a:t>
            </a:r>
            <a:r>
              <a:rPr spc="60" dirty="0"/>
              <a:t>are</a:t>
            </a:r>
            <a:r>
              <a:rPr spc="-75" dirty="0"/>
              <a:t> </a:t>
            </a:r>
            <a:r>
              <a:rPr spc="110" dirty="0"/>
              <a:t>executed.</a:t>
            </a:r>
          </a:p>
        </p:txBody>
      </p:sp>
      <p:sp>
        <p:nvSpPr>
          <p:cNvPr id="3" name="object 3"/>
          <p:cNvSpPr txBox="1"/>
          <p:nvPr/>
        </p:nvSpPr>
        <p:spPr>
          <a:xfrm>
            <a:off x="3200400" y="4572000"/>
            <a:ext cx="4095750" cy="1879600"/>
          </a:xfrm>
          <a:prstGeom prst="rect">
            <a:avLst/>
          </a:prstGeom>
        </p:spPr>
        <p:txBody>
          <a:bodyPr vert="horz" wrap="square" lIns="0" tIns="12700" rIns="0" bIns="0" rtlCol="0">
            <a:spAutoFit/>
          </a:bodyPr>
          <a:lstStyle/>
          <a:p>
            <a:pPr marL="12700">
              <a:lnSpc>
                <a:spcPts val="3165"/>
              </a:lnSpc>
              <a:spcBef>
                <a:spcPts val="100"/>
              </a:spcBef>
              <a:tabLst>
                <a:tab pos="268605" algn="l"/>
              </a:tabLst>
            </a:pPr>
            <a:r>
              <a:rPr spc="-505" dirty="0">
                <a:solidFill>
                  <a:srgbClr val="2CA1BE"/>
                </a:solidFill>
                <a:latin typeface="Arial"/>
                <a:cs typeface="Arial"/>
              </a:rPr>
              <a:t>	</a:t>
            </a:r>
            <a:r>
              <a:rPr sz="2700" spc="120" dirty="0">
                <a:latin typeface="Arial"/>
                <a:cs typeface="Arial"/>
              </a:rPr>
              <a:t>Following </a:t>
            </a:r>
            <a:r>
              <a:rPr sz="2700" spc="100" dirty="0">
                <a:latin typeface="Arial"/>
                <a:cs typeface="Arial"/>
              </a:rPr>
              <a:t>is </a:t>
            </a:r>
            <a:r>
              <a:rPr sz="2700" spc="140" dirty="0">
                <a:latin typeface="Arial"/>
                <a:cs typeface="Arial"/>
              </a:rPr>
              <a:t>the</a:t>
            </a:r>
            <a:r>
              <a:rPr sz="2700" spc="-25" dirty="0">
                <a:latin typeface="Arial"/>
                <a:cs typeface="Arial"/>
              </a:rPr>
              <a:t> </a:t>
            </a:r>
            <a:r>
              <a:rPr sz="2700" spc="135" dirty="0">
                <a:latin typeface="Arial"/>
                <a:cs typeface="Arial"/>
              </a:rPr>
              <a:t>syntax</a:t>
            </a:r>
            <a:endParaRPr sz="2700" dirty="0">
              <a:latin typeface="Arial"/>
              <a:cs typeface="Arial"/>
            </a:endParaRPr>
          </a:p>
          <a:p>
            <a:pPr marL="817244" marR="1518920" indent="-292735">
              <a:lnSpc>
                <a:spcPts val="2800"/>
              </a:lnSpc>
              <a:spcBef>
                <a:spcPts val="285"/>
              </a:spcBef>
            </a:pPr>
            <a:r>
              <a:rPr sz="2600" spc="200" dirty="0">
                <a:solidFill>
                  <a:srgbClr val="0000FF"/>
                </a:solidFill>
                <a:latin typeface="Arial"/>
                <a:cs typeface="Arial"/>
              </a:rPr>
              <a:t>if</a:t>
            </a:r>
            <a:r>
              <a:rPr sz="2600" dirty="0">
                <a:solidFill>
                  <a:srgbClr val="0000FF"/>
                </a:solidFill>
                <a:latin typeface="Arial"/>
                <a:cs typeface="Arial"/>
              </a:rPr>
              <a:t> </a:t>
            </a:r>
            <a:r>
              <a:rPr sz="2600" spc="125" dirty="0">
                <a:solidFill>
                  <a:srgbClr val="0000FF"/>
                </a:solidFill>
                <a:latin typeface="Arial"/>
                <a:cs typeface="Arial"/>
              </a:rPr>
              <a:t>(condition)  </a:t>
            </a:r>
            <a:r>
              <a:rPr sz="2600" spc="130" dirty="0">
                <a:solidFill>
                  <a:srgbClr val="0000FF"/>
                </a:solidFill>
                <a:latin typeface="Arial"/>
                <a:cs typeface="Arial"/>
              </a:rPr>
              <a:t>statement;</a:t>
            </a:r>
            <a:endParaRPr sz="2600" dirty="0">
              <a:latin typeface="Arial"/>
              <a:cs typeface="Arial"/>
            </a:endParaRPr>
          </a:p>
          <a:p>
            <a:pPr marL="524510">
              <a:lnSpc>
                <a:spcPts val="2590"/>
              </a:lnSpc>
            </a:pPr>
            <a:r>
              <a:rPr sz="2600" spc="50" dirty="0">
                <a:solidFill>
                  <a:srgbClr val="0000FF"/>
                </a:solidFill>
                <a:latin typeface="Arial"/>
                <a:cs typeface="Arial"/>
              </a:rPr>
              <a:t>else</a:t>
            </a:r>
            <a:endParaRPr sz="2600" dirty="0">
              <a:latin typeface="Arial"/>
              <a:cs typeface="Arial"/>
            </a:endParaRPr>
          </a:p>
          <a:p>
            <a:pPr marL="817244">
              <a:lnSpc>
                <a:spcPts val="2960"/>
              </a:lnSpc>
            </a:pPr>
            <a:r>
              <a:rPr sz="2600" spc="130" dirty="0">
                <a:solidFill>
                  <a:srgbClr val="0000FF"/>
                </a:solidFill>
                <a:latin typeface="Arial"/>
                <a:cs typeface="Arial"/>
              </a:rPr>
              <a:t>statement;</a:t>
            </a:r>
            <a:endParaRPr sz="2600" dirty="0">
              <a:latin typeface="Arial"/>
              <a:cs typeface="Arial"/>
            </a:endParaRPr>
          </a:p>
        </p:txBody>
      </p:sp>
      <p:sp>
        <p:nvSpPr>
          <p:cNvPr id="4" name="object 4"/>
          <p:cNvSpPr/>
          <p:nvPr/>
        </p:nvSpPr>
        <p:spPr>
          <a:xfrm>
            <a:off x="2095500" y="566928"/>
            <a:ext cx="4325112" cy="452627"/>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041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96639" y="1652423"/>
            <a:ext cx="4998720" cy="418337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2095500" y="566928"/>
            <a:ext cx="4325112" cy="45262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20135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169669" y="1424686"/>
            <a:ext cx="5414645" cy="4408170"/>
          </a:xfrm>
          <a:prstGeom prst="rect">
            <a:avLst/>
          </a:prstGeom>
        </p:spPr>
        <p:txBody>
          <a:bodyPr vert="horz" wrap="square" lIns="0" tIns="12065" rIns="0" bIns="0" rtlCol="0">
            <a:spAutoFit/>
          </a:bodyPr>
          <a:lstStyle/>
          <a:p>
            <a:pPr marL="12700">
              <a:spcBef>
                <a:spcPts val="95"/>
              </a:spcBef>
            </a:pPr>
            <a:r>
              <a:rPr sz="2200" spc="535" dirty="0">
                <a:latin typeface="Arial"/>
                <a:cs typeface="Arial"/>
              </a:rPr>
              <a:t>//</a:t>
            </a:r>
            <a:r>
              <a:rPr sz="2200" spc="-85" dirty="0">
                <a:latin typeface="Arial"/>
                <a:cs typeface="Arial"/>
              </a:rPr>
              <a:t> </a:t>
            </a:r>
            <a:r>
              <a:rPr sz="2200" spc="145" dirty="0">
                <a:latin typeface="Arial"/>
                <a:cs typeface="Arial"/>
              </a:rPr>
              <a:t>if-else with </a:t>
            </a:r>
            <a:r>
              <a:rPr sz="2200" spc="95" dirty="0">
                <a:latin typeface="Arial"/>
                <a:cs typeface="Arial"/>
              </a:rPr>
              <a:t>single </a:t>
            </a:r>
            <a:r>
              <a:rPr sz="2200" spc="105" dirty="0">
                <a:latin typeface="Arial"/>
                <a:cs typeface="Arial"/>
              </a:rPr>
              <a:t>statement </a:t>
            </a:r>
            <a:r>
              <a:rPr sz="2200" spc="140" dirty="0">
                <a:latin typeface="Arial"/>
                <a:cs typeface="Arial"/>
              </a:rPr>
              <a:t>in </a:t>
            </a:r>
            <a:r>
              <a:rPr sz="2200" spc="114" dirty="0">
                <a:latin typeface="Arial"/>
                <a:cs typeface="Arial"/>
              </a:rPr>
              <a:t>body</a:t>
            </a:r>
            <a:endParaRPr sz="2200">
              <a:latin typeface="Arial"/>
              <a:cs typeface="Arial"/>
            </a:endParaRPr>
          </a:p>
          <a:p>
            <a:pPr marL="12700" marR="2522220">
              <a:lnSpc>
                <a:spcPts val="2510"/>
              </a:lnSpc>
              <a:spcBef>
                <a:spcPts val="2580"/>
              </a:spcBef>
            </a:pPr>
            <a:r>
              <a:rPr sz="2200" spc="165" dirty="0">
                <a:latin typeface="Arial"/>
                <a:cs typeface="Arial"/>
              </a:rPr>
              <a:t>#</a:t>
            </a:r>
            <a:r>
              <a:rPr sz="2200" spc="5" dirty="0">
                <a:latin typeface="Arial"/>
                <a:cs typeface="Arial"/>
              </a:rPr>
              <a:t> </a:t>
            </a:r>
            <a:r>
              <a:rPr sz="2200" spc="145" dirty="0">
                <a:latin typeface="Arial"/>
                <a:cs typeface="Arial"/>
              </a:rPr>
              <a:t>include&lt;iostream&gt;  </a:t>
            </a:r>
            <a:r>
              <a:rPr sz="2200" spc="160" dirty="0">
                <a:latin typeface="Arial"/>
                <a:cs typeface="Arial"/>
              </a:rPr>
              <a:t>int </a:t>
            </a:r>
            <a:r>
              <a:rPr sz="2200" spc="120" dirty="0">
                <a:latin typeface="Arial"/>
                <a:cs typeface="Arial"/>
              </a:rPr>
              <a:t>main </a:t>
            </a:r>
            <a:r>
              <a:rPr sz="2200" spc="-20" dirty="0">
                <a:latin typeface="Arial"/>
                <a:cs typeface="Arial"/>
              </a:rPr>
              <a:t>(</a:t>
            </a:r>
            <a:r>
              <a:rPr sz="2200" spc="-40" dirty="0">
                <a:latin typeface="Arial"/>
                <a:cs typeface="Arial"/>
              </a:rPr>
              <a:t> </a:t>
            </a:r>
            <a:r>
              <a:rPr sz="2200" spc="-20" dirty="0">
                <a:latin typeface="Arial"/>
                <a:cs typeface="Arial"/>
              </a:rPr>
              <a:t>)</a:t>
            </a:r>
            <a:endParaRPr sz="2200">
              <a:latin typeface="Arial"/>
              <a:cs typeface="Arial"/>
            </a:endParaRPr>
          </a:p>
          <a:p>
            <a:pPr marL="12700">
              <a:lnSpc>
                <a:spcPts val="2330"/>
              </a:lnSpc>
            </a:pPr>
            <a:r>
              <a:rPr sz="2200" spc="-25" dirty="0">
                <a:latin typeface="Arial"/>
                <a:cs typeface="Arial"/>
              </a:rPr>
              <a:t>{</a:t>
            </a:r>
            <a:endParaRPr sz="2200">
              <a:latin typeface="Arial"/>
              <a:cs typeface="Arial"/>
            </a:endParaRPr>
          </a:p>
          <a:p>
            <a:pPr marL="295910" marR="3979545">
              <a:lnSpc>
                <a:spcPts val="2410"/>
              </a:lnSpc>
              <a:spcBef>
                <a:spcPts val="160"/>
              </a:spcBef>
              <a:tabLst>
                <a:tab pos="831215" algn="l"/>
              </a:tabLst>
            </a:pPr>
            <a:r>
              <a:rPr sz="2200" spc="160" dirty="0">
                <a:latin typeface="Arial"/>
                <a:cs typeface="Arial"/>
              </a:rPr>
              <a:t>int	</a:t>
            </a:r>
            <a:r>
              <a:rPr sz="2200" spc="30" dirty="0">
                <a:latin typeface="Arial"/>
                <a:cs typeface="Arial"/>
              </a:rPr>
              <a:t>a,</a:t>
            </a:r>
            <a:r>
              <a:rPr sz="2200" dirty="0">
                <a:latin typeface="Arial"/>
                <a:cs typeface="Arial"/>
              </a:rPr>
              <a:t> </a:t>
            </a:r>
            <a:r>
              <a:rPr sz="2200" spc="114" dirty="0">
                <a:latin typeface="Arial"/>
                <a:cs typeface="Arial"/>
              </a:rPr>
              <a:t>b;  </a:t>
            </a:r>
            <a:r>
              <a:rPr sz="2200" spc="165" dirty="0">
                <a:latin typeface="Arial"/>
                <a:cs typeface="Arial"/>
              </a:rPr>
              <a:t>a=100;  </a:t>
            </a:r>
            <a:r>
              <a:rPr sz="2200" spc="200" dirty="0">
                <a:latin typeface="Arial"/>
                <a:cs typeface="Arial"/>
              </a:rPr>
              <a:t>b=10;</a:t>
            </a:r>
            <a:endParaRPr sz="2200">
              <a:latin typeface="Arial"/>
              <a:cs typeface="Arial"/>
            </a:endParaRPr>
          </a:p>
          <a:p>
            <a:pPr marL="295910">
              <a:lnSpc>
                <a:spcPts val="2260"/>
              </a:lnSpc>
            </a:pPr>
            <a:r>
              <a:rPr sz="2200" spc="165" dirty="0">
                <a:latin typeface="Arial"/>
                <a:cs typeface="Arial"/>
              </a:rPr>
              <a:t>if </a:t>
            </a:r>
            <a:r>
              <a:rPr sz="2200" spc="-20" dirty="0">
                <a:latin typeface="Arial"/>
                <a:cs typeface="Arial"/>
              </a:rPr>
              <a:t>(a </a:t>
            </a:r>
            <a:r>
              <a:rPr sz="2200" spc="459" dirty="0">
                <a:latin typeface="Arial"/>
                <a:cs typeface="Arial"/>
              </a:rPr>
              <a:t>&gt;</a:t>
            </a:r>
            <a:r>
              <a:rPr sz="2200" spc="95" dirty="0">
                <a:latin typeface="Arial"/>
                <a:cs typeface="Arial"/>
              </a:rPr>
              <a:t> </a:t>
            </a:r>
            <a:r>
              <a:rPr sz="2200" spc="65" dirty="0">
                <a:latin typeface="Arial"/>
                <a:cs typeface="Arial"/>
              </a:rPr>
              <a:t>b)</a:t>
            </a:r>
            <a:endParaRPr sz="2200">
              <a:latin typeface="Arial"/>
              <a:cs typeface="Arial"/>
            </a:endParaRPr>
          </a:p>
          <a:p>
            <a:pPr marL="524510">
              <a:lnSpc>
                <a:spcPts val="2415"/>
              </a:lnSpc>
            </a:pPr>
            <a:r>
              <a:rPr sz="2200" spc="250" dirty="0">
                <a:latin typeface="Arial"/>
                <a:cs typeface="Arial"/>
              </a:rPr>
              <a:t>cout&lt;&lt;a&lt;&lt; </a:t>
            </a:r>
            <a:r>
              <a:rPr sz="2200" spc="85" dirty="0">
                <a:latin typeface="Arial"/>
                <a:cs typeface="Arial"/>
              </a:rPr>
              <a:t>“ </a:t>
            </a:r>
            <a:r>
              <a:rPr sz="2200" spc="80" dirty="0">
                <a:latin typeface="Arial"/>
                <a:cs typeface="Arial"/>
              </a:rPr>
              <a:t>is </a:t>
            </a:r>
            <a:r>
              <a:rPr sz="2200" spc="120" dirty="0">
                <a:latin typeface="Arial"/>
                <a:cs typeface="Arial"/>
              </a:rPr>
              <a:t>bigger </a:t>
            </a:r>
            <a:r>
              <a:rPr sz="2200" spc="114" dirty="0">
                <a:latin typeface="Arial"/>
                <a:cs typeface="Arial"/>
              </a:rPr>
              <a:t>than </a:t>
            </a:r>
            <a:r>
              <a:rPr sz="2200" spc="85" dirty="0">
                <a:latin typeface="Arial"/>
                <a:cs typeface="Arial"/>
              </a:rPr>
              <a:t>” </a:t>
            </a:r>
            <a:r>
              <a:rPr sz="2200" spc="455" dirty="0">
                <a:latin typeface="Arial"/>
                <a:cs typeface="Arial"/>
              </a:rPr>
              <a:t>&lt;&lt;</a:t>
            </a:r>
            <a:r>
              <a:rPr sz="2200" spc="-95" dirty="0">
                <a:latin typeface="Arial"/>
                <a:cs typeface="Arial"/>
              </a:rPr>
              <a:t> </a:t>
            </a:r>
            <a:r>
              <a:rPr sz="2200" spc="114" dirty="0">
                <a:latin typeface="Arial"/>
                <a:cs typeface="Arial"/>
              </a:rPr>
              <a:t>b;</a:t>
            </a:r>
            <a:endParaRPr sz="2200">
              <a:latin typeface="Arial"/>
              <a:cs typeface="Arial"/>
            </a:endParaRPr>
          </a:p>
          <a:p>
            <a:pPr marL="295910">
              <a:lnSpc>
                <a:spcPts val="2410"/>
              </a:lnSpc>
            </a:pPr>
            <a:r>
              <a:rPr sz="2200" spc="35" dirty="0">
                <a:latin typeface="Arial"/>
                <a:cs typeface="Arial"/>
              </a:rPr>
              <a:t>else</a:t>
            </a:r>
            <a:endParaRPr sz="2200">
              <a:latin typeface="Arial"/>
              <a:cs typeface="Arial"/>
            </a:endParaRPr>
          </a:p>
          <a:p>
            <a:pPr marL="295910" marR="5080" indent="228600">
              <a:lnSpc>
                <a:spcPts val="2410"/>
              </a:lnSpc>
              <a:spcBef>
                <a:spcPts val="160"/>
              </a:spcBef>
            </a:pPr>
            <a:r>
              <a:rPr sz="2200" spc="270" dirty="0">
                <a:latin typeface="Arial"/>
                <a:cs typeface="Arial"/>
              </a:rPr>
              <a:t>cout&lt;&lt;b&lt;&lt; </a:t>
            </a:r>
            <a:r>
              <a:rPr sz="2200" spc="85" dirty="0">
                <a:latin typeface="Arial"/>
                <a:cs typeface="Arial"/>
              </a:rPr>
              <a:t>“ </a:t>
            </a:r>
            <a:r>
              <a:rPr sz="2200" spc="80" dirty="0">
                <a:latin typeface="Arial"/>
                <a:cs typeface="Arial"/>
              </a:rPr>
              <a:t>is </a:t>
            </a:r>
            <a:r>
              <a:rPr sz="2200" spc="120" dirty="0">
                <a:latin typeface="Arial"/>
                <a:cs typeface="Arial"/>
              </a:rPr>
              <a:t>bigger </a:t>
            </a:r>
            <a:r>
              <a:rPr sz="2200" spc="114" dirty="0">
                <a:latin typeface="Arial"/>
                <a:cs typeface="Arial"/>
              </a:rPr>
              <a:t>than </a:t>
            </a:r>
            <a:r>
              <a:rPr sz="2200" spc="85" dirty="0">
                <a:latin typeface="Arial"/>
                <a:cs typeface="Arial"/>
              </a:rPr>
              <a:t>” </a:t>
            </a:r>
            <a:r>
              <a:rPr sz="2200" spc="459" dirty="0">
                <a:latin typeface="Arial"/>
                <a:cs typeface="Arial"/>
              </a:rPr>
              <a:t>&lt;&lt;</a:t>
            </a:r>
            <a:r>
              <a:rPr sz="2200" spc="-125" dirty="0">
                <a:latin typeface="Arial"/>
                <a:cs typeface="Arial"/>
              </a:rPr>
              <a:t> </a:t>
            </a:r>
            <a:r>
              <a:rPr sz="2200" spc="30" dirty="0">
                <a:latin typeface="Arial"/>
                <a:cs typeface="Arial"/>
              </a:rPr>
              <a:t>a;  </a:t>
            </a:r>
            <a:r>
              <a:rPr sz="2200" spc="130" dirty="0">
                <a:latin typeface="Arial"/>
                <a:cs typeface="Arial"/>
              </a:rPr>
              <a:t>return</a:t>
            </a:r>
            <a:r>
              <a:rPr sz="2200" spc="70" dirty="0">
                <a:latin typeface="Arial"/>
                <a:cs typeface="Arial"/>
              </a:rPr>
              <a:t> </a:t>
            </a:r>
            <a:r>
              <a:rPr sz="2200" spc="114" dirty="0">
                <a:latin typeface="Arial"/>
                <a:cs typeface="Arial"/>
              </a:rPr>
              <a:t>0;</a:t>
            </a:r>
            <a:endParaRPr sz="2200">
              <a:latin typeface="Arial"/>
              <a:cs typeface="Arial"/>
            </a:endParaRPr>
          </a:p>
          <a:p>
            <a:pPr marL="12700">
              <a:lnSpc>
                <a:spcPts val="2480"/>
              </a:lnSpc>
            </a:pPr>
            <a:r>
              <a:rPr sz="2200" spc="-20" dirty="0">
                <a:latin typeface="Arial"/>
                <a:cs typeface="Arial"/>
              </a:rPr>
              <a:t>}</a:t>
            </a:r>
            <a:endParaRPr sz="2200">
              <a:latin typeface="Arial"/>
              <a:cs typeface="Arial"/>
            </a:endParaRPr>
          </a:p>
        </p:txBody>
      </p:sp>
      <p:sp>
        <p:nvSpPr>
          <p:cNvPr id="3" name="object 3"/>
          <p:cNvSpPr/>
          <p:nvPr/>
        </p:nvSpPr>
        <p:spPr>
          <a:xfrm>
            <a:off x="2095500" y="566928"/>
            <a:ext cx="7118604" cy="5486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70022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GB" dirty="0"/>
          </a:p>
        </p:txBody>
      </p:sp>
      <p:sp>
        <p:nvSpPr>
          <p:cNvPr id="3" name="Content Placeholder 2"/>
          <p:cNvSpPr>
            <a:spLocks noGrp="1"/>
          </p:cNvSpPr>
          <p:nvPr>
            <p:ph idx="1"/>
          </p:nvPr>
        </p:nvSpPr>
        <p:spPr>
          <a:xfrm>
            <a:off x="1752600" y="1447800"/>
            <a:ext cx="9752012" cy="5181600"/>
          </a:xfrm>
        </p:spPr>
        <p:txBody>
          <a:bodyPr>
            <a:normAutofit lnSpcReduction="10000"/>
          </a:bodyPr>
          <a:lstStyle/>
          <a:p>
            <a:r>
              <a:rPr lang="en-US" sz="2100" dirty="0"/>
              <a:t>Write a program that inputs dividend and divisor. It then calculates and displays the quotient and remainder.</a:t>
            </a:r>
          </a:p>
          <a:p>
            <a:pPr marL="114300" indent="0">
              <a:buNone/>
            </a:pPr>
            <a:r>
              <a:rPr lang="en-US" sz="2100" dirty="0"/>
              <a:t>int main()</a:t>
            </a:r>
          </a:p>
          <a:p>
            <a:pPr marL="114300" indent="0">
              <a:buNone/>
            </a:pPr>
            <a:r>
              <a:rPr lang="en-US" sz="2100" dirty="0"/>
              <a:t>{ </a:t>
            </a:r>
          </a:p>
          <a:p>
            <a:pPr marL="114300" indent="0">
              <a:buNone/>
            </a:pPr>
            <a:r>
              <a:rPr lang="en-US" sz="2100" dirty="0"/>
              <a:t>	int div, dis, q, r;</a:t>
            </a:r>
          </a:p>
          <a:p>
            <a:pPr marL="114300" indent="0">
              <a:buNone/>
            </a:pPr>
            <a:r>
              <a:rPr lang="en-US" sz="2100" dirty="0"/>
              <a:t>	</a:t>
            </a:r>
            <a:r>
              <a:rPr lang="en-US" sz="2100" dirty="0" err="1"/>
              <a:t>cout</a:t>
            </a:r>
            <a:r>
              <a:rPr lang="en-US" sz="2100" dirty="0"/>
              <a:t>&lt;&lt;“Enter dividend &amp; divisor:”;</a:t>
            </a:r>
          </a:p>
          <a:p>
            <a:pPr marL="114300" indent="0">
              <a:buNone/>
            </a:pPr>
            <a:r>
              <a:rPr lang="en-US" sz="2100" dirty="0"/>
              <a:t>	</a:t>
            </a:r>
            <a:r>
              <a:rPr lang="en-US" sz="2100" dirty="0" err="1"/>
              <a:t>cin</a:t>
            </a:r>
            <a:r>
              <a:rPr lang="en-US" sz="2100" dirty="0"/>
              <a:t>&gt;&gt;div&gt;&gt;dis;</a:t>
            </a:r>
          </a:p>
          <a:p>
            <a:pPr marL="114300" indent="0">
              <a:buNone/>
            </a:pPr>
            <a:r>
              <a:rPr lang="en-US" sz="2100" dirty="0"/>
              <a:t>	q=div/dis;</a:t>
            </a:r>
          </a:p>
          <a:p>
            <a:pPr marL="114300" indent="0">
              <a:buNone/>
            </a:pPr>
            <a:r>
              <a:rPr lang="en-US" sz="2100" dirty="0"/>
              <a:t>	r=</a:t>
            </a:r>
            <a:r>
              <a:rPr lang="en-US" sz="2100" dirty="0" err="1"/>
              <a:t>div%dis</a:t>
            </a:r>
            <a:r>
              <a:rPr lang="en-US" sz="2100" dirty="0"/>
              <a:t>;</a:t>
            </a:r>
          </a:p>
          <a:p>
            <a:pPr marL="114300" indent="0">
              <a:buNone/>
            </a:pPr>
            <a:r>
              <a:rPr lang="en-US" sz="2100" dirty="0"/>
              <a:t>	</a:t>
            </a:r>
            <a:r>
              <a:rPr lang="en-US" sz="2100" dirty="0" err="1"/>
              <a:t>cout</a:t>
            </a:r>
            <a:r>
              <a:rPr lang="en-US" sz="2100" dirty="0"/>
              <a:t>&lt;&lt;“Quotient=“&lt;&lt;q&lt;&lt;</a:t>
            </a:r>
            <a:r>
              <a:rPr lang="en-US" sz="2100" dirty="0" err="1"/>
              <a:t>endl</a:t>
            </a:r>
            <a:r>
              <a:rPr lang="en-US" sz="2100" dirty="0"/>
              <a:t>;</a:t>
            </a:r>
          </a:p>
          <a:p>
            <a:pPr marL="114300" indent="0">
              <a:buNone/>
            </a:pPr>
            <a:r>
              <a:rPr lang="en-US" sz="2100" dirty="0"/>
              <a:t>	</a:t>
            </a:r>
            <a:r>
              <a:rPr lang="en-US" sz="2100" dirty="0" err="1"/>
              <a:t>cout</a:t>
            </a:r>
            <a:r>
              <a:rPr lang="en-US" sz="2100" dirty="0"/>
              <a:t>&lt;&lt;“Remainder=“&lt;&lt;r&lt;&lt;</a:t>
            </a:r>
            <a:r>
              <a:rPr lang="en-US" sz="2100" dirty="0" err="1"/>
              <a:t>endl</a:t>
            </a:r>
            <a:r>
              <a:rPr lang="en-US" sz="2100" dirty="0"/>
              <a:t>;</a:t>
            </a:r>
          </a:p>
          <a:p>
            <a:pPr marL="114300" indent="0">
              <a:buNone/>
            </a:pPr>
            <a:r>
              <a:rPr lang="en-US" sz="2100" dirty="0"/>
              <a:t>}</a:t>
            </a:r>
            <a:endParaRPr lang="en-GB" dirty="0"/>
          </a:p>
        </p:txBody>
      </p:sp>
    </p:spTree>
    <p:extLst>
      <p:ext uri="{BB962C8B-B14F-4D97-AF65-F5344CB8AC3E}">
        <p14:creationId xmlns:p14="http://schemas.microsoft.com/office/powerpoint/2010/main" val="385020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93469" y="1246378"/>
            <a:ext cx="7726045" cy="5457825"/>
          </a:xfrm>
          <a:prstGeom prst="rect">
            <a:avLst/>
          </a:prstGeom>
        </p:spPr>
        <p:txBody>
          <a:bodyPr vert="horz" wrap="square" lIns="0" tIns="31115" rIns="0" bIns="0" rtlCol="0">
            <a:spAutoFit/>
          </a:bodyPr>
          <a:lstStyle/>
          <a:p>
            <a:pPr marL="12700" marR="2421890">
              <a:lnSpc>
                <a:spcPts val="2320"/>
              </a:lnSpc>
              <a:spcBef>
                <a:spcPts val="245"/>
              </a:spcBef>
            </a:pPr>
            <a:r>
              <a:rPr sz="2000" spc="490" dirty="0">
                <a:latin typeface="Arial"/>
                <a:cs typeface="Arial"/>
              </a:rPr>
              <a:t>//</a:t>
            </a:r>
            <a:r>
              <a:rPr sz="2000" spc="-250" dirty="0">
                <a:latin typeface="Arial"/>
                <a:cs typeface="Arial"/>
              </a:rPr>
              <a:t> </a:t>
            </a:r>
            <a:r>
              <a:rPr sz="2000" spc="135" dirty="0">
                <a:latin typeface="Arial"/>
                <a:cs typeface="Arial"/>
              </a:rPr>
              <a:t>if-else with </a:t>
            </a:r>
            <a:r>
              <a:rPr sz="2000" spc="130" dirty="0">
                <a:latin typeface="Arial"/>
                <a:cs typeface="Arial"/>
              </a:rPr>
              <a:t>multiple </a:t>
            </a:r>
            <a:r>
              <a:rPr sz="2000" spc="90" dirty="0">
                <a:latin typeface="Arial"/>
                <a:cs typeface="Arial"/>
              </a:rPr>
              <a:t>statements </a:t>
            </a:r>
            <a:r>
              <a:rPr sz="2000" spc="130" dirty="0">
                <a:latin typeface="Arial"/>
                <a:cs typeface="Arial"/>
              </a:rPr>
              <a:t>in </a:t>
            </a:r>
            <a:r>
              <a:rPr sz="2000" spc="110" dirty="0">
                <a:latin typeface="Arial"/>
                <a:cs typeface="Arial"/>
              </a:rPr>
              <a:t>body  </a:t>
            </a:r>
            <a:r>
              <a:rPr sz="2000" spc="150" dirty="0">
                <a:latin typeface="Arial"/>
                <a:cs typeface="Arial"/>
              </a:rPr>
              <a:t>#</a:t>
            </a:r>
            <a:r>
              <a:rPr sz="2000" spc="55" dirty="0">
                <a:latin typeface="Arial"/>
                <a:cs typeface="Arial"/>
              </a:rPr>
              <a:t> </a:t>
            </a:r>
            <a:r>
              <a:rPr sz="2000" spc="135" dirty="0">
                <a:latin typeface="Arial"/>
                <a:cs typeface="Arial"/>
              </a:rPr>
              <a:t>include&lt;iostream&gt;</a:t>
            </a:r>
            <a:endParaRPr sz="2000">
              <a:latin typeface="Arial"/>
              <a:cs typeface="Arial"/>
            </a:endParaRPr>
          </a:p>
          <a:p>
            <a:pPr marL="12700">
              <a:lnSpc>
                <a:spcPts val="2215"/>
              </a:lnSpc>
            </a:pPr>
            <a:r>
              <a:rPr sz="2000" spc="150" dirty="0">
                <a:latin typeface="Arial"/>
                <a:cs typeface="Arial"/>
              </a:rPr>
              <a:t>int </a:t>
            </a:r>
            <a:r>
              <a:rPr sz="2000" spc="114" dirty="0">
                <a:latin typeface="Arial"/>
                <a:cs typeface="Arial"/>
              </a:rPr>
              <a:t>main </a:t>
            </a:r>
            <a:r>
              <a:rPr sz="2000" spc="-15" dirty="0">
                <a:latin typeface="Arial"/>
                <a:cs typeface="Arial"/>
              </a:rPr>
              <a:t>(</a:t>
            </a:r>
            <a:r>
              <a:rPr sz="2000" spc="-75" dirty="0">
                <a:latin typeface="Arial"/>
                <a:cs typeface="Arial"/>
              </a:rPr>
              <a:t> </a:t>
            </a:r>
            <a:r>
              <a:rPr sz="2000" spc="-15" dirty="0">
                <a:latin typeface="Arial"/>
                <a:cs typeface="Arial"/>
              </a:rPr>
              <a:t>)</a:t>
            </a:r>
            <a:endParaRPr sz="2000">
              <a:latin typeface="Arial"/>
              <a:cs typeface="Arial"/>
            </a:endParaRPr>
          </a:p>
          <a:p>
            <a:pPr marL="12700">
              <a:lnSpc>
                <a:spcPts val="2275"/>
              </a:lnSpc>
            </a:pPr>
            <a:r>
              <a:rPr sz="2000" spc="-20" dirty="0">
                <a:latin typeface="Arial"/>
                <a:cs typeface="Arial"/>
              </a:rPr>
              <a:t>{</a:t>
            </a:r>
            <a:endParaRPr sz="2000">
              <a:latin typeface="Arial"/>
              <a:cs typeface="Arial"/>
            </a:endParaRPr>
          </a:p>
          <a:p>
            <a:pPr marL="295910" marR="6393815">
              <a:lnSpc>
                <a:spcPct val="92500"/>
              </a:lnSpc>
              <a:spcBef>
                <a:spcPts val="90"/>
              </a:spcBef>
              <a:tabLst>
                <a:tab pos="782320" algn="l"/>
              </a:tabLst>
            </a:pPr>
            <a:r>
              <a:rPr sz="2000" spc="150" dirty="0">
                <a:latin typeface="Arial"/>
                <a:cs typeface="Arial"/>
              </a:rPr>
              <a:t>int	</a:t>
            </a:r>
            <a:r>
              <a:rPr sz="2000" spc="30" dirty="0">
                <a:latin typeface="Arial"/>
                <a:cs typeface="Arial"/>
              </a:rPr>
              <a:t>a,</a:t>
            </a:r>
            <a:r>
              <a:rPr sz="2000" spc="-10" dirty="0">
                <a:latin typeface="Arial"/>
                <a:cs typeface="Arial"/>
              </a:rPr>
              <a:t> </a:t>
            </a:r>
            <a:r>
              <a:rPr sz="2000" spc="105" dirty="0">
                <a:latin typeface="Arial"/>
                <a:cs typeface="Arial"/>
              </a:rPr>
              <a:t>b;  </a:t>
            </a:r>
            <a:r>
              <a:rPr sz="2000" spc="155" dirty="0">
                <a:latin typeface="Arial"/>
                <a:cs typeface="Arial"/>
              </a:rPr>
              <a:t>a=100;  </a:t>
            </a:r>
            <a:r>
              <a:rPr sz="2000" spc="190" dirty="0">
                <a:latin typeface="Arial"/>
                <a:cs typeface="Arial"/>
              </a:rPr>
              <a:t>b=10;</a:t>
            </a:r>
            <a:endParaRPr sz="2000">
              <a:latin typeface="Arial"/>
              <a:cs typeface="Arial"/>
            </a:endParaRPr>
          </a:p>
          <a:p>
            <a:pPr marL="295910">
              <a:lnSpc>
                <a:spcPts val="2130"/>
              </a:lnSpc>
            </a:pPr>
            <a:r>
              <a:rPr sz="2000" spc="155" dirty="0">
                <a:latin typeface="Arial"/>
                <a:cs typeface="Arial"/>
              </a:rPr>
              <a:t>if </a:t>
            </a:r>
            <a:r>
              <a:rPr sz="2000" spc="-15" dirty="0">
                <a:latin typeface="Arial"/>
                <a:cs typeface="Arial"/>
              </a:rPr>
              <a:t>(a </a:t>
            </a:r>
            <a:r>
              <a:rPr sz="2000" spc="425" dirty="0">
                <a:latin typeface="Arial"/>
                <a:cs typeface="Arial"/>
              </a:rPr>
              <a:t>&gt;</a:t>
            </a:r>
            <a:r>
              <a:rPr sz="2000" spc="60" dirty="0">
                <a:latin typeface="Arial"/>
                <a:cs typeface="Arial"/>
              </a:rPr>
              <a:t> b)</a:t>
            </a:r>
            <a:endParaRPr sz="2000">
              <a:latin typeface="Arial"/>
              <a:cs typeface="Arial"/>
            </a:endParaRPr>
          </a:p>
          <a:p>
            <a:pPr marL="295910">
              <a:lnSpc>
                <a:spcPts val="2220"/>
              </a:lnSpc>
            </a:pPr>
            <a:r>
              <a:rPr sz="2000" spc="-20" dirty="0">
                <a:latin typeface="Arial"/>
                <a:cs typeface="Arial"/>
              </a:rPr>
              <a:t>{</a:t>
            </a:r>
            <a:endParaRPr sz="2000">
              <a:latin typeface="Arial"/>
              <a:cs typeface="Arial"/>
            </a:endParaRPr>
          </a:p>
          <a:p>
            <a:pPr marL="524510">
              <a:lnSpc>
                <a:spcPts val="2220"/>
              </a:lnSpc>
            </a:pPr>
            <a:r>
              <a:rPr sz="2000" spc="135" dirty="0">
                <a:latin typeface="Arial"/>
                <a:cs typeface="Arial"/>
              </a:rPr>
              <a:t>cout&lt;&lt;“We </a:t>
            </a:r>
            <a:r>
              <a:rPr sz="2000" spc="40" dirty="0">
                <a:latin typeface="Arial"/>
                <a:cs typeface="Arial"/>
              </a:rPr>
              <a:t>have </a:t>
            </a:r>
            <a:r>
              <a:rPr sz="2000" spc="130" dirty="0">
                <a:latin typeface="Arial"/>
                <a:cs typeface="Arial"/>
              </a:rPr>
              <a:t>two </a:t>
            </a:r>
            <a:r>
              <a:rPr sz="2000" spc="90" dirty="0">
                <a:latin typeface="Arial"/>
                <a:cs typeface="Arial"/>
              </a:rPr>
              <a:t>integers </a:t>
            </a:r>
            <a:r>
              <a:rPr sz="2000" spc="-10" dirty="0">
                <a:latin typeface="Arial"/>
                <a:cs typeface="Arial"/>
              </a:rPr>
              <a:t>a </a:t>
            </a:r>
            <a:r>
              <a:rPr sz="2000" spc="85" dirty="0">
                <a:latin typeface="Arial"/>
                <a:cs typeface="Arial"/>
              </a:rPr>
              <a:t>and </a:t>
            </a:r>
            <a:r>
              <a:rPr sz="2000" spc="145" dirty="0">
                <a:latin typeface="Arial"/>
                <a:cs typeface="Arial"/>
              </a:rPr>
              <a:t>b </a:t>
            </a:r>
            <a:r>
              <a:rPr sz="2000" spc="130" dirty="0">
                <a:latin typeface="Arial"/>
                <a:cs typeface="Arial"/>
              </a:rPr>
              <a:t>in </a:t>
            </a:r>
            <a:r>
              <a:rPr sz="2000" spc="120" dirty="0">
                <a:latin typeface="Arial"/>
                <a:cs typeface="Arial"/>
              </a:rPr>
              <a:t>this </a:t>
            </a:r>
            <a:r>
              <a:rPr sz="2000" spc="125" dirty="0">
                <a:latin typeface="Arial"/>
                <a:cs typeface="Arial"/>
              </a:rPr>
              <a:t>program</a:t>
            </a:r>
            <a:r>
              <a:rPr sz="2000" spc="-220" dirty="0">
                <a:latin typeface="Arial"/>
                <a:cs typeface="Arial"/>
              </a:rPr>
              <a:t> </a:t>
            </a:r>
            <a:r>
              <a:rPr sz="2000" spc="195" dirty="0">
                <a:latin typeface="Arial"/>
                <a:cs typeface="Arial"/>
              </a:rPr>
              <a:t>\n”;</a:t>
            </a:r>
            <a:endParaRPr sz="2000">
              <a:latin typeface="Arial"/>
              <a:cs typeface="Arial"/>
            </a:endParaRPr>
          </a:p>
          <a:p>
            <a:pPr marL="524510">
              <a:lnSpc>
                <a:spcPts val="2220"/>
              </a:lnSpc>
            </a:pPr>
            <a:r>
              <a:rPr sz="2000" spc="235" dirty="0">
                <a:latin typeface="Arial"/>
                <a:cs typeface="Arial"/>
              </a:rPr>
              <a:t>cout&lt;&lt;a&lt;&lt; </a:t>
            </a:r>
            <a:r>
              <a:rPr sz="2000" spc="80" dirty="0">
                <a:latin typeface="Arial"/>
                <a:cs typeface="Arial"/>
              </a:rPr>
              <a:t>“ </a:t>
            </a:r>
            <a:r>
              <a:rPr sz="2000" spc="75" dirty="0">
                <a:latin typeface="Arial"/>
                <a:cs typeface="Arial"/>
              </a:rPr>
              <a:t>is </a:t>
            </a:r>
            <a:r>
              <a:rPr sz="2000" spc="114" dirty="0">
                <a:latin typeface="Arial"/>
                <a:cs typeface="Arial"/>
              </a:rPr>
              <a:t>bigger </a:t>
            </a:r>
            <a:r>
              <a:rPr sz="2000" spc="110" dirty="0">
                <a:latin typeface="Arial"/>
                <a:cs typeface="Arial"/>
              </a:rPr>
              <a:t>than </a:t>
            </a:r>
            <a:r>
              <a:rPr sz="2000" spc="80" dirty="0">
                <a:latin typeface="Arial"/>
                <a:cs typeface="Arial"/>
              </a:rPr>
              <a:t>” </a:t>
            </a:r>
            <a:r>
              <a:rPr sz="2000" spc="425" dirty="0">
                <a:latin typeface="Arial"/>
                <a:cs typeface="Arial"/>
              </a:rPr>
              <a:t>&lt;&lt;</a:t>
            </a:r>
            <a:r>
              <a:rPr sz="2000" spc="-260" dirty="0">
                <a:latin typeface="Arial"/>
                <a:cs typeface="Arial"/>
              </a:rPr>
              <a:t> </a:t>
            </a:r>
            <a:r>
              <a:rPr sz="2000" spc="105" dirty="0">
                <a:latin typeface="Arial"/>
                <a:cs typeface="Arial"/>
              </a:rPr>
              <a:t>b;</a:t>
            </a:r>
            <a:endParaRPr sz="2000">
              <a:latin typeface="Arial"/>
              <a:cs typeface="Arial"/>
            </a:endParaRPr>
          </a:p>
          <a:p>
            <a:pPr marL="295910">
              <a:lnSpc>
                <a:spcPts val="2220"/>
              </a:lnSpc>
            </a:pPr>
            <a:r>
              <a:rPr sz="2000" spc="-20" dirty="0">
                <a:latin typeface="Arial"/>
                <a:cs typeface="Arial"/>
              </a:rPr>
              <a:t>}</a:t>
            </a:r>
            <a:endParaRPr sz="2000">
              <a:latin typeface="Arial"/>
              <a:cs typeface="Arial"/>
            </a:endParaRPr>
          </a:p>
          <a:p>
            <a:pPr marL="295910">
              <a:lnSpc>
                <a:spcPts val="2220"/>
              </a:lnSpc>
            </a:pPr>
            <a:r>
              <a:rPr sz="2000" spc="35" dirty="0">
                <a:latin typeface="Arial"/>
                <a:cs typeface="Arial"/>
              </a:rPr>
              <a:t>else</a:t>
            </a:r>
            <a:endParaRPr sz="2000">
              <a:latin typeface="Arial"/>
              <a:cs typeface="Arial"/>
            </a:endParaRPr>
          </a:p>
          <a:p>
            <a:pPr marL="295910">
              <a:lnSpc>
                <a:spcPts val="2220"/>
              </a:lnSpc>
            </a:pPr>
            <a:r>
              <a:rPr sz="2000" spc="-20" dirty="0">
                <a:latin typeface="Arial"/>
                <a:cs typeface="Arial"/>
              </a:rPr>
              <a:t>{</a:t>
            </a:r>
            <a:endParaRPr sz="2000">
              <a:latin typeface="Arial"/>
              <a:cs typeface="Arial"/>
            </a:endParaRPr>
          </a:p>
          <a:p>
            <a:pPr marL="524510" marR="5080">
              <a:lnSpc>
                <a:spcPts val="2220"/>
              </a:lnSpc>
              <a:spcBef>
                <a:spcPts val="135"/>
              </a:spcBef>
            </a:pPr>
            <a:r>
              <a:rPr sz="2000" spc="135" dirty="0">
                <a:latin typeface="Arial"/>
                <a:cs typeface="Arial"/>
              </a:rPr>
              <a:t>cout&lt;&lt;“We </a:t>
            </a:r>
            <a:r>
              <a:rPr sz="2000" spc="40" dirty="0">
                <a:latin typeface="Arial"/>
                <a:cs typeface="Arial"/>
              </a:rPr>
              <a:t>have </a:t>
            </a:r>
            <a:r>
              <a:rPr sz="2000" spc="130" dirty="0">
                <a:latin typeface="Arial"/>
                <a:cs typeface="Arial"/>
              </a:rPr>
              <a:t>two </a:t>
            </a:r>
            <a:r>
              <a:rPr sz="2000" spc="90" dirty="0">
                <a:latin typeface="Arial"/>
                <a:cs typeface="Arial"/>
              </a:rPr>
              <a:t>integers </a:t>
            </a:r>
            <a:r>
              <a:rPr sz="2000" spc="-10" dirty="0">
                <a:latin typeface="Arial"/>
                <a:cs typeface="Arial"/>
              </a:rPr>
              <a:t>a </a:t>
            </a:r>
            <a:r>
              <a:rPr sz="2000" spc="85" dirty="0">
                <a:latin typeface="Arial"/>
                <a:cs typeface="Arial"/>
              </a:rPr>
              <a:t>and </a:t>
            </a:r>
            <a:r>
              <a:rPr sz="2000" spc="145" dirty="0">
                <a:latin typeface="Arial"/>
                <a:cs typeface="Arial"/>
              </a:rPr>
              <a:t>b </a:t>
            </a:r>
            <a:r>
              <a:rPr sz="2000" spc="130" dirty="0">
                <a:latin typeface="Arial"/>
                <a:cs typeface="Arial"/>
              </a:rPr>
              <a:t>in </a:t>
            </a:r>
            <a:r>
              <a:rPr sz="2000" spc="120" dirty="0">
                <a:latin typeface="Arial"/>
                <a:cs typeface="Arial"/>
              </a:rPr>
              <a:t>this </a:t>
            </a:r>
            <a:r>
              <a:rPr sz="2000" spc="125" dirty="0">
                <a:latin typeface="Arial"/>
                <a:cs typeface="Arial"/>
              </a:rPr>
              <a:t>program</a:t>
            </a:r>
            <a:r>
              <a:rPr sz="2000" spc="-220" dirty="0">
                <a:latin typeface="Arial"/>
                <a:cs typeface="Arial"/>
              </a:rPr>
              <a:t> </a:t>
            </a:r>
            <a:r>
              <a:rPr sz="2000" spc="195" dirty="0">
                <a:latin typeface="Arial"/>
                <a:cs typeface="Arial"/>
              </a:rPr>
              <a:t>\n”;  </a:t>
            </a:r>
            <a:r>
              <a:rPr sz="2000" spc="254" dirty="0">
                <a:latin typeface="Arial"/>
                <a:cs typeface="Arial"/>
              </a:rPr>
              <a:t>cout&lt;&lt;b&lt;&lt; </a:t>
            </a:r>
            <a:r>
              <a:rPr sz="2000" spc="80" dirty="0">
                <a:latin typeface="Arial"/>
                <a:cs typeface="Arial"/>
              </a:rPr>
              <a:t>“ </a:t>
            </a:r>
            <a:r>
              <a:rPr sz="2000" spc="75" dirty="0">
                <a:latin typeface="Arial"/>
                <a:cs typeface="Arial"/>
              </a:rPr>
              <a:t>is </a:t>
            </a:r>
            <a:r>
              <a:rPr sz="2000" spc="114" dirty="0">
                <a:latin typeface="Arial"/>
                <a:cs typeface="Arial"/>
              </a:rPr>
              <a:t>bigger </a:t>
            </a:r>
            <a:r>
              <a:rPr sz="2000" spc="105" dirty="0">
                <a:latin typeface="Arial"/>
                <a:cs typeface="Arial"/>
              </a:rPr>
              <a:t>than </a:t>
            </a:r>
            <a:r>
              <a:rPr sz="2000" spc="80" dirty="0">
                <a:latin typeface="Arial"/>
                <a:cs typeface="Arial"/>
              </a:rPr>
              <a:t>” </a:t>
            </a:r>
            <a:r>
              <a:rPr sz="2000" spc="425" dirty="0">
                <a:latin typeface="Arial"/>
                <a:cs typeface="Arial"/>
              </a:rPr>
              <a:t>&lt;&lt;</a:t>
            </a:r>
            <a:r>
              <a:rPr sz="2000" spc="-250" dirty="0">
                <a:latin typeface="Arial"/>
                <a:cs typeface="Arial"/>
              </a:rPr>
              <a:t> </a:t>
            </a:r>
            <a:r>
              <a:rPr sz="2000" spc="30" dirty="0">
                <a:latin typeface="Arial"/>
                <a:cs typeface="Arial"/>
              </a:rPr>
              <a:t>a;</a:t>
            </a:r>
            <a:endParaRPr sz="2000">
              <a:latin typeface="Arial"/>
              <a:cs typeface="Arial"/>
            </a:endParaRPr>
          </a:p>
          <a:p>
            <a:pPr marL="295910">
              <a:lnSpc>
                <a:spcPts val="2090"/>
              </a:lnSpc>
            </a:pPr>
            <a:r>
              <a:rPr sz="2000" spc="-20" dirty="0">
                <a:latin typeface="Arial"/>
                <a:cs typeface="Arial"/>
              </a:rPr>
              <a:t>}</a:t>
            </a:r>
            <a:endParaRPr sz="2000">
              <a:latin typeface="Arial"/>
              <a:cs typeface="Arial"/>
            </a:endParaRPr>
          </a:p>
          <a:p>
            <a:pPr marL="295910">
              <a:lnSpc>
                <a:spcPts val="2270"/>
              </a:lnSpc>
            </a:pPr>
            <a:r>
              <a:rPr sz="2000" spc="120" dirty="0">
                <a:latin typeface="Arial"/>
                <a:cs typeface="Arial"/>
              </a:rPr>
              <a:t>return</a:t>
            </a:r>
            <a:r>
              <a:rPr sz="2000" spc="40" dirty="0">
                <a:latin typeface="Arial"/>
                <a:cs typeface="Arial"/>
              </a:rPr>
              <a:t> </a:t>
            </a:r>
            <a:r>
              <a:rPr sz="2000" spc="110" dirty="0">
                <a:latin typeface="Arial"/>
                <a:cs typeface="Arial"/>
              </a:rPr>
              <a:t>0;</a:t>
            </a:r>
            <a:endParaRPr sz="2000">
              <a:latin typeface="Arial"/>
              <a:cs typeface="Arial"/>
            </a:endParaRPr>
          </a:p>
          <a:p>
            <a:pPr marL="12700">
              <a:lnSpc>
                <a:spcPts val="2360"/>
              </a:lnSpc>
            </a:pPr>
            <a:r>
              <a:rPr sz="2000" spc="-20" dirty="0">
                <a:latin typeface="Arial"/>
                <a:cs typeface="Arial"/>
              </a:rPr>
              <a:t>}</a:t>
            </a:r>
            <a:endParaRPr sz="2000">
              <a:latin typeface="Arial"/>
              <a:cs typeface="Arial"/>
            </a:endParaRPr>
          </a:p>
        </p:txBody>
      </p:sp>
      <p:sp>
        <p:nvSpPr>
          <p:cNvPr id="3" name="object 3"/>
          <p:cNvSpPr/>
          <p:nvPr/>
        </p:nvSpPr>
        <p:spPr>
          <a:xfrm>
            <a:off x="2095500" y="566928"/>
            <a:ext cx="7196328" cy="548639"/>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72413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6ABE6E7-1AE6-4F71-8015-2A9455F32050}"/>
              </a:ext>
            </a:extLst>
          </p:cNvPr>
          <p:cNvSpPr>
            <a:spLocks noGrp="1" noChangeArrowheads="1"/>
          </p:cNvSpPr>
          <p:nvPr>
            <p:ph type="title" idx="4294967295"/>
          </p:nvPr>
        </p:nvSpPr>
        <p:spPr>
          <a:xfrm>
            <a:off x="1981200" y="533400"/>
            <a:ext cx="7886700" cy="415498"/>
          </a:xfrm>
        </p:spPr>
        <p:txBody>
          <a:bodyPr>
            <a:normAutofit fontScale="90000"/>
          </a:bodyPr>
          <a:lstStyle/>
          <a:p>
            <a:pPr>
              <a:defRPr/>
            </a:pPr>
            <a:r>
              <a:rPr lang="en-US" altLang="en-US" dirty="0"/>
              <a:t>Task</a:t>
            </a:r>
          </a:p>
        </p:txBody>
      </p:sp>
      <p:sp>
        <p:nvSpPr>
          <p:cNvPr id="4" name="Rectangle 2">
            <a:extLst>
              <a:ext uri="{FF2B5EF4-FFF2-40B4-BE49-F238E27FC236}">
                <a16:creationId xmlns:a16="http://schemas.microsoft.com/office/drawing/2014/main" id="{9492B250-2DF9-4D3D-A584-88E8A16290AE}"/>
              </a:ext>
            </a:extLst>
          </p:cNvPr>
          <p:cNvSpPr txBox="1">
            <a:spLocks noChangeArrowheads="1"/>
          </p:cNvSpPr>
          <p:nvPr/>
        </p:nvSpPr>
        <p:spPr>
          <a:xfrm>
            <a:off x="1873250" y="1760538"/>
            <a:ext cx="7886700" cy="1325562"/>
          </a:xfrm>
          <a:prstGeom prst="rect">
            <a:avLst/>
          </a:prstGeom>
        </p:spPr>
        <p:txBody>
          <a:bodyPr anchor="ct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defRPr>
            </a:lvl2pPr>
            <a:lvl3pPr algn="l" rtl="0" eaLnBrk="0" fontAlgn="base" hangingPunct="0">
              <a:spcBef>
                <a:spcPct val="0"/>
              </a:spcBef>
              <a:spcAft>
                <a:spcPct val="0"/>
              </a:spcAft>
              <a:defRPr sz="4000">
                <a:solidFill>
                  <a:schemeClr val="tx2"/>
                </a:solidFill>
                <a:latin typeface="Arial" panose="020B0604020202020204" pitchFamily="34" charset="0"/>
              </a:defRPr>
            </a:lvl3pPr>
            <a:lvl4pPr algn="l" rtl="0" eaLnBrk="0" fontAlgn="base" hangingPunct="0">
              <a:spcBef>
                <a:spcPct val="0"/>
              </a:spcBef>
              <a:spcAft>
                <a:spcPct val="0"/>
              </a:spcAft>
              <a:defRPr sz="4000">
                <a:solidFill>
                  <a:schemeClr val="tx2"/>
                </a:solidFill>
                <a:latin typeface="Arial" panose="020B0604020202020204" pitchFamily="34" charset="0"/>
              </a:defRPr>
            </a:lvl4pPr>
            <a:lvl5pPr algn="l" rtl="0" eaLnBrk="0" fontAlgn="base" hangingPunct="0">
              <a:spcBef>
                <a:spcPct val="0"/>
              </a:spcBef>
              <a:spcAft>
                <a:spcPct val="0"/>
              </a:spcAft>
              <a:defRPr sz="4000">
                <a:solidFill>
                  <a:schemeClr val="tx2"/>
                </a:solidFill>
                <a:latin typeface="Arial" panose="020B0604020202020204" pitchFamily="34" charset="0"/>
              </a:defRPr>
            </a:lvl5pPr>
            <a:lvl6pPr marL="457200" algn="l" rtl="0" fontAlgn="base">
              <a:spcBef>
                <a:spcPct val="0"/>
              </a:spcBef>
              <a:spcAft>
                <a:spcPct val="0"/>
              </a:spcAft>
              <a:defRPr sz="4000">
                <a:solidFill>
                  <a:schemeClr val="tx2"/>
                </a:solidFill>
                <a:latin typeface="Arial" panose="020B0604020202020204" pitchFamily="34" charset="0"/>
              </a:defRPr>
            </a:lvl6pPr>
            <a:lvl7pPr marL="914400" algn="l" rtl="0" fontAlgn="base">
              <a:spcBef>
                <a:spcPct val="0"/>
              </a:spcBef>
              <a:spcAft>
                <a:spcPct val="0"/>
              </a:spcAft>
              <a:defRPr sz="4000">
                <a:solidFill>
                  <a:schemeClr val="tx2"/>
                </a:solidFill>
                <a:latin typeface="Arial" panose="020B0604020202020204" pitchFamily="34" charset="0"/>
              </a:defRPr>
            </a:lvl7pPr>
            <a:lvl8pPr marL="1371600" algn="l" rtl="0" fontAlgn="base">
              <a:spcBef>
                <a:spcPct val="0"/>
              </a:spcBef>
              <a:spcAft>
                <a:spcPct val="0"/>
              </a:spcAft>
              <a:defRPr sz="4000">
                <a:solidFill>
                  <a:schemeClr val="tx2"/>
                </a:solidFill>
                <a:latin typeface="Arial" panose="020B0604020202020204" pitchFamily="34" charset="0"/>
              </a:defRPr>
            </a:lvl8pPr>
            <a:lvl9pPr marL="1828800" algn="l" rtl="0" fontAlgn="base">
              <a:spcBef>
                <a:spcPct val="0"/>
              </a:spcBef>
              <a:spcAft>
                <a:spcPct val="0"/>
              </a:spcAft>
              <a:defRPr sz="4000">
                <a:solidFill>
                  <a:schemeClr val="tx2"/>
                </a:solidFill>
                <a:latin typeface="Arial" panose="020B0604020202020204" pitchFamily="34" charset="0"/>
              </a:defRPr>
            </a:lvl9pPr>
          </a:lstStyle>
          <a:p>
            <a:pPr eaLnBrk="1" fontAlgn="auto" hangingPunct="1">
              <a:spcAft>
                <a:spcPts val="0"/>
              </a:spcAft>
              <a:defRPr/>
            </a:pPr>
            <a:r>
              <a:rPr lang="en-US" altLang="en-US" sz="2400" dirty="0">
                <a:solidFill>
                  <a:schemeClr val="tx1"/>
                </a:solidFill>
                <a:latin typeface="+mn-lt"/>
              </a:rPr>
              <a:t>Write a program to input a number. If the number is divisible by 3 then print the message on the screen that ‘the number is divisible by three’.</a:t>
            </a:r>
          </a:p>
        </p:txBody>
      </p:sp>
    </p:spTree>
    <p:extLst>
      <p:ext uri="{BB962C8B-B14F-4D97-AF65-F5344CB8AC3E}">
        <p14:creationId xmlns:p14="http://schemas.microsoft.com/office/powerpoint/2010/main" val="410397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669" y="1464005"/>
            <a:ext cx="7700009" cy="452120"/>
          </a:xfrm>
          <a:prstGeom prst="rect">
            <a:avLst/>
          </a:prstGeom>
        </p:spPr>
        <p:txBody>
          <a:bodyPr vert="horz" wrap="square" lIns="0" tIns="12065" rIns="0" bIns="0" rtlCol="0" anchor="t">
            <a:spAutoFit/>
          </a:bodyPr>
          <a:lstStyle/>
          <a:p>
            <a:pPr marL="12700">
              <a:spcBef>
                <a:spcPts val="95"/>
              </a:spcBef>
              <a:tabLst>
                <a:tab pos="268605" algn="l"/>
              </a:tabLst>
            </a:pPr>
            <a:r>
              <a:rPr sz="1900" spc="-555" dirty="0">
                <a:solidFill>
                  <a:srgbClr val="2CA1BE"/>
                </a:solidFill>
              </a:rPr>
              <a:t>	</a:t>
            </a:r>
            <a:r>
              <a:rPr sz="2800" spc="360" dirty="0"/>
              <a:t>C++ </a:t>
            </a:r>
            <a:r>
              <a:rPr sz="2800" spc="85" dirty="0"/>
              <a:t>also </a:t>
            </a:r>
            <a:r>
              <a:rPr sz="2800" spc="125" dirty="0"/>
              <a:t>provides </a:t>
            </a:r>
            <a:r>
              <a:rPr sz="2800" spc="180" dirty="0"/>
              <a:t>two </a:t>
            </a:r>
            <a:r>
              <a:rPr sz="2800" spc="120" dirty="0"/>
              <a:t>unary </a:t>
            </a:r>
            <a:r>
              <a:rPr sz="2800" spc="130" dirty="0"/>
              <a:t>operators</a:t>
            </a:r>
            <a:r>
              <a:rPr sz="2800" spc="-145" dirty="0"/>
              <a:t> </a:t>
            </a:r>
            <a:r>
              <a:rPr sz="2800" spc="204" dirty="0"/>
              <a:t>for</a:t>
            </a:r>
            <a:endParaRPr sz="2800"/>
          </a:p>
        </p:txBody>
      </p:sp>
      <p:sp>
        <p:nvSpPr>
          <p:cNvPr id="3" name="object 3"/>
          <p:cNvSpPr txBox="1"/>
          <p:nvPr/>
        </p:nvSpPr>
        <p:spPr>
          <a:xfrm>
            <a:off x="2169668" y="1897507"/>
            <a:ext cx="6717030" cy="2485390"/>
          </a:xfrm>
          <a:prstGeom prst="rect">
            <a:avLst/>
          </a:prstGeom>
        </p:spPr>
        <p:txBody>
          <a:bodyPr vert="horz" wrap="square" lIns="0" tIns="50800" rIns="0" bIns="0" rtlCol="0">
            <a:spAutoFit/>
          </a:bodyPr>
          <a:lstStyle/>
          <a:p>
            <a:pPr marL="524510" indent="-229235">
              <a:spcBef>
                <a:spcPts val="400"/>
              </a:spcBef>
              <a:buClr>
                <a:srgbClr val="2CA1BE"/>
              </a:buClr>
              <a:buFont typeface="Verdana"/>
              <a:buChar char="◦"/>
              <a:tabLst>
                <a:tab pos="525145" algn="l"/>
              </a:tabLst>
            </a:pPr>
            <a:r>
              <a:rPr sz="2400" spc="130" dirty="0">
                <a:latin typeface="Arial"/>
                <a:cs typeface="Arial"/>
              </a:rPr>
              <a:t>adding </a:t>
            </a:r>
            <a:r>
              <a:rPr sz="2400" spc="180" dirty="0">
                <a:latin typeface="Arial"/>
                <a:cs typeface="Arial"/>
              </a:rPr>
              <a:t>1 </a:t>
            </a:r>
            <a:r>
              <a:rPr sz="2400" spc="185" dirty="0">
                <a:latin typeface="Arial"/>
                <a:cs typeface="Arial"/>
              </a:rPr>
              <a:t>to </a:t>
            </a:r>
            <a:r>
              <a:rPr sz="2400" spc="70" dirty="0">
                <a:latin typeface="Arial"/>
                <a:cs typeface="Arial"/>
              </a:rPr>
              <a:t>value </a:t>
            </a:r>
            <a:r>
              <a:rPr sz="2400" spc="175" dirty="0">
                <a:latin typeface="Arial"/>
                <a:cs typeface="Arial"/>
              </a:rPr>
              <a:t>of </a:t>
            </a:r>
            <a:r>
              <a:rPr sz="2400" spc="-10" dirty="0">
                <a:latin typeface="Arial"/>
                <a:cs typeface="Arial"/>
              </a:rPr>
              <a:t>a </a:t>
            </a:r>
            <a:r>
              <a:rPr sz="2400" spc="85" dirty="0">
                <a:latin typeface="Arial"/>
                <a:cs typeface="Arial"/>
              </a:rPr>
              <a:t>variable</a:t>
            </a:r>
            <a:r>
              <a:rPr sz="2400" spc="-105" dirty="0">
                <a:latin typeface="Arial"/>
                <a:cs typeface="Arial"/>
              </a:rPr>
              <a:t> </a:t>
            </a:r>
            <a:r>
              <a:rPr sz="2400" spc="155" dirty="0">
                <a:latin typeface="Arial"/>
                <a:cs typeface="Arial"/>
              </a:rPr>
              <a:t>or</a:t>
            </a:r>
            <a:endParaRPr sz="2400">
              <a:latin typeface="Arial"/>
              <a:cs typeface="Arial"/>
            </a:endParaRPr>
          </a:p>
          <a:p>
            <a:pPr marL="524510" marR="5080" indent="-229235">
              <a:spcBef>
                <a:spcPts val="300"/>
              </a:spcBef>
              <a:buClr>
                <a:srgbClr val="2CA1BE"/>
              </a:buClr>
              <a:buFont typeface="Verdana"/>
              <a:buChar char="◦"/>
              <a:tabLst>
                <a:tab pos="525145" algn="l"/>
              </a:tabLst>
            </a:pPr>
            <a:r>
              <a:rPr sz="2400" spc="135" dirty="0">
                <a:latin typeface="Arial"/>
                <a:cs typeface="Arial"/>
              </a:rPr>
              <a:t>subtracting </a:t>
            </a:r>
            <a:r>
              <a:rPr sz="2400" spc="180" dirty="0">
                <a:latin typeface="Arial"/>
                <a:cs typeface="Arial"/>
              </a:rPr>
              <a:t>1 </a:t>
            </a:r>
            <a:r>
              <a:rPr sz="2400" spc="190" dirty="0">
                <a:latin typeface="Arial"/>
                <a:cs typeface="Arial"/>
              </a:rPr>
              <a:t>from </a:t>
            </a:r>
            <a:r>
              <a:rPr sz="2400" spc="125" dirty="0">
                <a:latin typeface="Arial"/>
                <a:cs typeface="Arial"/>
              </a:rPr>
              <a:t>the </a:t>
            </a:r>
            <a:r>
              <a:rPr sz="2400" spc="70" dirty="0">
                <a:latin typeface="Arial"/>
                <a:cs typeface="Arial"/>
              </a:rPr>
              <a:t>value </a:t>
            </a:r>
            <a:r>
              <a:rPr sz="2400" spc="175" dirty="0">
                <a:latin typeface="Arial"/>
                <a:cs typeface="Arial"/>
              </a:rPr>
              <a:t>of </a:t>
            </a:r>
            <a:r>
              <a:rPr sz="2400" spc="-10" dirty="0">
                <a:latin typeface="Arial"/>
                <a:cs typeface="Arial"/>
              </a:rPr>
              <a:t>a</a:t>
            </a:r>
            <a:r>
              <a:rPr sz="2400" spc="-280" dirty="0">
                <a:latin typeface="Arial"/>
                <a:cs typeface="Arial"/>
              </a:rPr>
              <a:t> </a:t>
            </a:r>
            <a:r>
              <a:rPr sz="2400" spc="130" dirty="0">
                <a:latin typeface="Arial"/>
                <a:cs typeface="Arial"/>
              </a:rPr>
              <a:t>numeric  </a:t>
            </a:r>
            <a:r>
              <a:rPr sz="2400" spc="85" dirty="0">
                <a:latin typeface="Arial"/>
                <a:cs typeface="Arial"/>
              </a:rPr>
              <a:t>variable.</a:t>
            </a:r>
            <a:endParaRPr sz="2400">
              <a:latin typeface="Arial"/>
              <a:cs typeface="Arial"/>
            </a:endParaRPr>
          </a:p>
          <a:p>
            <a:pPr marL="268605" indent="-256540">
              <a:spcBef>
                <a:spcPts val="345"/>
              </a:spcBef>
              <a:buClr>
                <a:srgbClr val="2CA1BE"/>
              </a:buClr>
              <a:buSzPct val="67857"/>
              <a:buChar char=""/>
              <a:tabLst>
                <a:tab pos="268605" algn="l"/>
                <a:tab pos="269240" algn="l"/>
              </a:tabLst>
            </a:pPr>
            <a:r>
              <a:rPr sz="2800" spc="45" dirty="0">
                <a:latin typeface="Arial"/>
                <a:cs typeface="Arial"/>
              </a:rPr>
              <a:t>These </a:t>
            </a:r>
            <a:r>
              <a:rPr sz="2800" spc="60" dirty="0">
                <a:latin typeface="Arial"/>
                <a:cs typeface="Arial"/>
              </a:rPr>
              <a:t>are</a:t>
            </a:r>
            <a:r>
              <a:rPr sz="2800" spc="180" dirty="0">
                <a:latin typeface="Arial"/>
                <a:cs typeface="Arial"/>
              </a:rPr>
              <a:t> </a:t>
            </a:r>
            <a:r>
              <a:rPr sz="2800" spc="140" dirty="0">
                <a:latin typeface="Arial"/>
                <a:cs typeface="Arial"/>
              </a:rPr>
              <a:t>the</a:t>
            </a:r>
            <a:endParaRPr sz="2800">
              <a:latin typeface="Arial"/>
              <a:cs typeface="Arial"/>
            </a:endParaRPr>
          </a:p>
          <a:p>
            <a:pPr marL="524510" lvl="1" indent="-229235">
              <a:spcBef>
                <a:spcPts val="365"/>
              </a:spcBef>
              <a:buClr>
                <a:srgbClr val="2CA1BE"/>
              </a:buClr>
              <a:buFont typeface="Verdana"/>
              <a:buChar char="◦"/>
              <a:tabLst>
                <a:tab pos="525145" algn="l"/>
              </a:tabLst>
            </a:pPr>
            <a:r>
              <a:rPr sz="2400" spc="100" dirty="0">
                <a:latin typeface="Arial"/>
                <a:cs typeface="Arial"/>
              </a:rPr>
              <a:t>unary </a:t>
            </a:r>
            <a:r>
              <a:rPr sz="2400" spc="125" dirty="0">
                <a:solidFill>
                  <a:srgbClr val="0000FF"/>
                </a:solidFill>
                <a:latin typeface="Arial"/>
                <a:cs typeface="Arial"/>
              </a:rPr>
              <a:t>increment operator</a:t>
            </a:r>
            <a:r>
              <a:rPr sz="2400" spc="70" dirty="0">
                <a:solidFill>
                  <a:srgbClr val="0000FF"/>
                </a:solidFill>
                <a:latin typeface="Arial"/>
                <a:cs typeface="Arial"/>
              </a:rPr>
              <a:t> </a:t>
            </a:r>
            <a:r>
              <a:rPr sz="2400" spc="505" dirty="0">
                <a:latin typeface="Arial"/>
                <a:cs typeface="Arial"/>
              </a:rPr>
              <a:t>++</a:t>
            </a:r>
            <a:endParaRPr sz="2400">
              <a:latin typeface="Arial"/>
              <a:cs typeface="Arial"/>
            </a:endParaRPr>
          </a:p>
          <a:p>
            <a:pPr marL="524510" lvl="1" indent="-229235">
              <a:spcBef>
                <a:spcPts val="300"/>
              </a:spcBef>
              <a:buClr>
                <a:srgbClr val="2CA1BE"/>
              </a:buClr>
              <a:buFont typeface="Verdana"/>
              <a:buChar char="◦"/>
              <a:tabLst>
                <a:tab pos="525145" algn="l"/>
              </a:tabLst>
            </a:pPr>
            <a:r>
              <a:rPr sz="2400" spc="100" dirty="0">
                <a:latin typeface="Arial"/>
                <a:cs typeface="Arial"/>
              </a:rPr>
              <a:t>unary </a:t>
            </a:r>
            <a:r>
              <a:rPr sz="2400" spc="105" dirty="0">
                <a:solidFill>
                  <a:srgbClr val="0000FF"/>
                </a:solidFill>
                <a:latin typeface="Arial"/>
                <a:cs typeface="Arial"/>
              </a:rPr>
              <a:t>decrement </a:t>
            </a:r>
            <a:r>
              <a:rPr sz="2400" spc="125" dirty="0">
                <a:solidFill>
                  <a:srgbClr val="0000FF"/>
                </a:solidFill>
                <a:latin typeface="Arial"/>
                <a:cs typeface="Arial"/>
              </a:rPr>
              <a:t>operator</a:t>
            </a:r>
            <a:r>
              <a:rPr sz="2400" spc="105" dirty="0">
                <a:solidFill>
                  <a:srgbClr val="0000FF"/>
                </a:solidFill>
                <a:latin typeface="Arial"/>
                <a:cs typeface="Arial"/>
              </a:rPr>
              <a:t> </a:t>
            </a:r>
            <a:r>
              <a:rPr sz="2400" spc="585" dirty="0">
                <a:latin typeface="Arial"/>
                <a:cs typeface="Arial"/>
              </a:rPr>
              <a:t>--</a:t>
            </a:r>
            <a:endParaRPr sz="2400">
              <a:latin typeface="Arial"/>
              <a:cs typeface="Arial"/>
            </a:endParaRPr>
          </a:p>
        </p:txBody>
      </p:sp>
      <p:sp>
        <p:nvSpPr>
          <p:cNvPr id="4" name="object 4"/>
          <p:cNvSpPr/>
          <p:nvPr/>
        </p:nvSpPr>
        <p:spPr>
          <a:xfrm>
            <a:off x="1866900" y="594359"/>
            <a:ext cx="8307324" cy="493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24001" y="1371599"/>
            <a:ext cx="9143959" cy="548639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866900" y="594359"/>
            <a:ext cx="8307324" cy="49377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defTabSz="887553">
              <a:defRPr/>
            </a:pPr>
            <a:r>
              <a:rPr lang="en-US" altLang="en-US" sz="4659" dirty="0">
                <a:solidFill>
                  <a:schemeClr val="tx1">
                    <a:lumMod val="75000"/>
                    <a:lumOff val="25000"/>
                  </a:schemeClr>
                </a:solidFill>
              </a:rPr>
              <a:t>Example </a:t>
            </a:r>
          </a:p>
        </p:txBody>
      </p:sp>
      <p:sp>
        <p:nvSpPr>
          <p:cNvPr id="37891" name="Rectangle 3"/>
          <p:cNvSpPr>
            <a:spLocks noGrp="1" noChangeArrowheads="1"/>
          </p:cNvSpPr>
          <p:nvPr>
            <p:ph idx="1"/>
          </p:nvPr>
        </p:nvSpPr>
        <p:spPr/>
        <p:txBody>
          <a:bodyPr rtlCol="0">
            <a:normAutofit lnSpcReduction="10000"/>
          </a:bodyPr>
          <a:lstStyle/>
          <a:p>
            <a:pPr marL="88755" indent="-88755" defTabSz="887553">
              <a:spcBef>
                <a:spcPts val="1165"/>
              </a:spcBef>
              <a:spcAft>
                <a:spcPts val="194"/>
              </a:spcAft>
              <a:buNone/>
              <a:defRPr/>
            </a:pPr>
            <a:r>
              <a:rPr lang="en-US" altLang="en-US" sz="1747" b="1" dirty="0">
                <a:latin typeface="Courier New" panose="02070309020205020404" pitchFamily="49" charset="0"/>
              </a:rPr>
              <a:t>int</a:t>
            </a:r>
            <a:r>
              <a:rPr lang="en-US" altLang="en-US" sz="1747" b="1" dirty="0">
                <a:solidFill>
                  <a:schemeClr val="tx1">
                    <a:lumMod val="75000"/>
                    <a:lumOff val="25000"/>
                  </a:schemeClr>
                </a:solidFill>
                <a:latin typeface="Courier New" panose="02070309020205020404" pitchFamily="49" charset="0"/>
              </a:rPr>
              <a:t> main()</a:t>
            </a:r>
          </a:p>
          <a:p>
            <a:pPr marL="88755" indent="-88755" defTabSz="887553">
              <a:spcBef>
                <a:spcPts val="1165"/>
              </a:spcBef>
              <a:spcAft>
                <a:spcPts val="194"/>
              </a:spcAft>
              <a:buNone/>
              <a:defRPr/>
            </a:pP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r>
              <a:rPr lang="en-US" altLang="en-US" sz="1747" b="1" dirty="0" err="1">
                <a:solidFill>
                  <a:schemeClr val="tx1">
                    <a:lumMod val="75000"/>
                    <a:lumOff val="25000"/>
                  </a:schemeClr>
                </a:solidFill>
                <a:latin typeface="Courier New" panose="02070309020205020404" pitchFamily="49" charset="0"/>
              </a:rPr>
              <a:t>int</a:t>
            </a:r>
            <a:r>
              <a:rPr lang="en-US" altLang="en-US" sz="1747" b="1" dirty="0">
                <a:solidFill>
                  <a:schemeClr val="tx1">
                    <a:lumMod val="75000"/>
                    <a:lumOff val="25000"/>
                  </a:schemeClr>
                </a:solidFill>
                <a:latin typeface="Courier New" panose="02070309020205020404" pitchFamily="49" charset="0"/>
              </a:rPr>
              <a:t> c = 10;</a:t>
            </a:r>
          </a:p>
          <a:p>
            <a:pPr marL="88755" indent="-88755" defTabSz="887553">
              <a:spcBef>
                <a:spcPts val="1165"/>
              </a:spcBef>
              <a:spcAft>
                <a:spcPts val="194"/>
              </a:spcAft>
              <a:buNone/>
              <a:defRPr/>
            </a:pPr>
            <a:r>
              <a:rPr lang="en-US" altLang="en-US" sz="1747" b="1" dirty="0" err="1">
                <a:solidFill>
                  <a:schemeClr val="tx1">
                    <a:lumMod val="75000"/>
                    <a:lumOff val="25000"/>
                  </a:schemeClr>
                </a:solidFill>
                <a:latin typeface="Courier New" panose="02070309020205020404" pitchFamily="49" charset="0"/>
              </a:rPr>
              <a:t>cout</a:t>
            </a:r>
            <a:r>
              <a:rPr lang="en-US" altLang="en-US" sz="1747" b="1" dirty="0">
                <a:solidFill>
                  <a:schemeClr val="tx1">
                    <a:lumMod val="75000"/>
                    <a:lumOff val="25000"/>
                  </a:schemeClr>
                </a:solidFill>
                <a:latin typeface="Courier New" panose="02070309020205020404" pitchFamily="49" charset="0"/>
              </a:rPr>
              <a:t>&lt;&lt; “value of c = “&lt;&lt; c &lt;&lt;</a:t>
            </a:r>
            <a:r>
              <a:rPr lang="en-US" altLang="en-US" sz="1747" b="1" dirty="0" err="1">
                <a:solidFill>
                  <a:schemeClr val="tx1">
                    <a:lumMod val="75000"/>
                    <a:lumOff val="25000"/>
                  </a:schemeClr>
                </a:solidFill>
                <a:latin typeface="Courier New" panose="02070309020205020404" pitchFamily="49" charset="0"/>
              </a:rPr>
              <a:t>endl</a:t>
            </a: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r>
              <a:rPr lang="en-US" altLang="en-US" sz="1747" b="1" dirty="0" err="1">
                <a:solidFill>
                  <a:schemeClr val="tx1">
                    <a:lumMod val="75000"/>
                    <a:lumOff val="25000"/>
                  </a:schemeClr>
                </a:solidFill>
                <a:latin typeface="Courier New" panose="02070309020205020404" pitchFamily="49" charset="0"/>
              </a:rPr>
              <a:t>cout</a:t>
            </a:r>
            <a:r>
              <a:rPr lang="en-US" altLang="en-US" sz="1747" b="1" dirty="0">
                <a:solidFill>
                  <a:schemeClr val="tx1">
                    <a:lumMod val="75000"/>
                    <a:lumOff val="25000"/>
                  </a:schemeClr>
                </a:solidFill>
                <a:latin typeface="Courier New" panose="02070309020205020404" pitchFamily="49" charset="0"/>
              </a:rPr>
              <a:t>&lt;&lt; “value of c = “&lt;&lt; ++c &lt;&lt;</a:t>
            </a:r>
            <a:r>
              <a:rPr lang="en-US" altLang="en-US" sz="1747" b="1" dirty="0" err="1">
                <a:solidFill>
                  <a:schemeClr val="tx1">
                    <a:lumMod val="75000"/>
                    <a:lumOff val="25000"/>
                  </a:schemeClr>
                </a:solidFill>
                <a:latin typeface="Courier New" panose="02070309020205020404" pitchFamily="49" charset="0"/>
              </a:rPr>
              <a:t>endl</a:t>
            </a: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r>
              <a:rPr lang="en-US" altLang="en-US" sz="1747" b="1" dirty="0" err="1">
                <a:solidFill>
                  <a:schemeClr val="tx1">
                    <a:lumMod val="75000"/>
                    <a:lumOff val="25000"/>
                  </a:schemeClr>
                </a:solidFill>
                <a:latin typeface="Courier New" panose="02070309020205020404" pitchFamily="49" charset="0"/>
              </a:rPr>
              <a:t>cout</a:t>
            </a:r>
            <a:r>
              <a:rPr lang="en-US" altLang="en-US" sz="1747" b="1" dirty="0">
                <a:solidFill>
                  <a:schemeClr val="tx1">
                    <a:lumMod val="75000"/>
                    <a:lumOff val="25000"/>
                  </a:schemeClr>
                </a:solidFill>
                <a:latin typeface="Courier New" panose="02070309020205020404" pitchFamily="49" charset="0"/>
              </a:rPr>
              <a:t>&lt;&lt; “value of c = “&lt;&lt; c &lt;&lt;</a:t>
            </a:r>
            <a:r>
              <a:rPr lang="en-US" altLang="en-US" sz="1747" b="1" dirty="0" err="1">
                <a:solidFill>
                  <a:schemeClr val="tx1">
                    <a:lumMod val="75000"/>
                    <a:lumOff val="25000"/>
                  </a:schemeClr>
                </a:solidFill>
                <a:latin typeface="Courier New" panose="02070309020205020404" pitchFamily="49" charset="0"/>
              </a:rPr>
              <a:t>endl</a:t>
            </a: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r>
              <a:rPr lang="en-US" altLang="en-US" sz="1747" b="1" dirty="0" err="1">
                <a:solidFill>
                  <a:schemeClr val="tx1">
                    <a:lumMod val="75000"/>
                    <a:lumOff val="25000"/>
                  </a:schemeClr>
                </a:solidFill>
                <a:latin typeface="Courier New" panose="02070309020205020404" pitchFamily="49" charset="0"/>
              </a:rPr>
              <a:t>cout</a:t>
            </a:r>
            <a:r>
              <a:rPr lang="en-US" altLang="en-US" sz="1747" b="1" dirty="0">
                <a:solidFill>
                  <a:schemeClr val="tx1">
                    <a:lumMod val="75000"/>
                    <a:lumOff val="25000"/>
                  </a:schemeClr>
                </a:solidFill>
                <a:latin typeface="Courier New" panose="02070309020205020404" pitchFamily="49" charset="0"/>
              </a:rPr>
              <a:t>&lt;&lt; “value of c = “&lt;&lt; </a:t>
            </a:r>
            <a:r>
              <a:rPr lang="en-US" altLang="en-US" sz="1747" b="1" dirty="0" err="1">
                <a:solidFill>
                  <a:schemeClr val="tx1">
                    <a:lumMod val="75000"/>
                    <a:lumOff val="25000"/>
                  </a:schemeClr>
                </a:solidFill>
                <a:latin typeface="Courier New" panose="02070309020205020404" pitchFamily="49" charset="0"/>
              </a:rPr>
              <a:t>c++</a:t>
            </a:r>
            <a:r>
              <a:rPr lang="en-US" altLang="en-US" sz="1747" b="1" dirty="0">
                <a:solidFill>
                  <a:schemeClr val="tx1">
                    <a:lumMod val="75000"/>
                    <a:lumOff val="25000"/>
                  </a:schemeClr>
                </a:solidFill>
                <a:latin typeface="Courier New" panose="02070309020205020404" pitchFamily="49" charset="0"/>
              </a:rPr>
              <a:t>&lt;&lt;</a:t>
            </a:r>
            <a:r>
              <a:rPr lang="en-US" altLang="en-US" sz="1747" b="1" dirty="0" err="1">
                <a:solidFill>
                  <a:schemeClr val="tx1">
                    <a:lumMod val="75000"/>
                    <a:lumOff val="25000"/>
                  </a:schemeClr>
                </a:solidFill>
                <a:latin typeface="Courier New" panose="02070309020205020404" pitchFamily="49" charset="0"/>
              </a:rPr>
              <a:t>endl</a:t>
            </a: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r>
              <a:rPr lang="en-US" altLang="en-US" sz="1747" b="1" dirty="0" err="1">
                <a:solidFill>
                  <a:schemeClr val="tx1">
                    <a:lumMod val="75000"/>
                    <a:lumOff val="25000"/>
                  </a:schemeClr>
                </a:solidFill>
                <a:latin typeface="Courier New" panose="02070309020205020404" pitchFamily="49" charset="0"/>
              </a:rPr>
              <a:t>cout</a:t>
            </a:r>
            <a:r>
              <a:rPr lang="en-US" altLang="en-US" sz="1747" b="1" dirty="0">
                <a:solidFill>
                  <a:schemeClr val="tx1">
                    <a:lumMod val="75000"/>
                    <a:lumOff val="25000"/>
                  </a:schemeClr>
                </a:solidFill>
                <a:latin typeface="Courier New" panose="02070309020205020404" pitchFamily="49" charset="0"/>
              </a:rPr>
              <a:t>&lt;&lt; “value of c = “&lt;&lt; c &lt;&lt;</a:t>
            </a:r>
            <a:r>
              <a:rPr lang="en-US" altLang="en-US" sz="1747" b="1" dirty="0" err="1">
                <a:solidFill>
                  <a:schemeClr val="tx1">
                    <a:lumMod val="75000"/>
                    <a:lumOff val="25000"/>
                  </a:schemeClr>
                </a:solidFill>
                <a:latin typeface="Courier New" panose="02070309020205020404" pitchFamily="49" charset="0"/>
              </a:rPr>
              <a:t>endl</a:t>
            </a: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r>
              <a:rPr lang="en-US" altLang="en-US" sz="1747" b="1" dirty="0">
                <a:solidFill>
                  <a:schemeClr val="tx1">
                    <a:lumMod val="75000"/>
                    <a:lumOff val="25000"/>
                  </a:schemeClr>
                </a:solidFill>
                <a:latin typeface="Courier New" panose="02070309020205020404" pitchFamily="49" charset="0"/>
              </a:rPr>
              <a:t>}</a:t>
            </a:r>
          </a:p>
          <a:p>
            <a:pPr marL="88755" indent="-88755" defTabSz="887553">
              <a:spcBef>
                <a:spcPts val="1165"/>
              </a:spcBef>
              <a:spcAft>
                <a:spcPts val="194"/>
              </a:spcAft>
              <a:buNone/>
              <a:defRPr/>
            </a:pPr>
            <a:endParaRPr lang="en-US" altLang="en-US" sz="1747" b="1" dirty="0">
              <a:solidFill>
                <a:schemeClr val="tx1">
                  <a:lumMod val="75000"/>
                  <a:lumOff val="25000"/>
                </a:schemeClr>
              </a:solidFill>
              <a:latin typeface="Courier New" panose="02070309020205020404" pitchFamily="49" charset="0"/>
            </a:endParaRPr>
          </a:p>
        </p:txBody>
      </p:sp>
      <p:sp>
        <p:nvSpPr>
          <p:cNvPr id="2" name="TextBox 1">
            <a:extLst>
              <a:ext uri="{FF2B5EF4-FFF2-40B4-BE49-F238E27FC236}">
                <a16:creationId xmlns:a16="http://schemas.microsoft.com/office/drawing/2014/main" id="{FFAB0999-CDF7-4822-A72E-B78C44AE775D}"/>
              </a:ext>
            </a:extLst>
          </p:cNvPr>
          <p:cNvSpPr txBox="1"/>
          <p:nvPr/>
        </p:nvSpPr>
        <p:spPr>
          <a:xfrm>
            <a:off x="7620000" y="1249315"/>
            <a:ext cx="3429000" cy="2062103"/>
          </a:xfrm>
          <a:prstGeom prst="rect">
            <a:avLst/>
          </a:prstGeom>
          <a:noFill/>
          <a:ln>
            <a:solidFill>
              <a:schemeClr val="tx1"/>
            </a:solidFill>
          </a:ln>
        </p:spPr>
        <p:txBody>
          <a:bodyPr wrap="square" rtlCol="0">
            <a:spAutoFit/>
          </a:bodyPr>
          <a:lstStyle/>
          <a:p>
            <a:r>
              <a:rPr lang="en-US" sz="2000" b="1" dirty="0"/>
              <a:t>Output:</a:t>
            </a:r>
          </a:p>
          <a:p>
            <a:endParaRPr lang="en-US" dirty="0"/>
          </a:p>
          <a:p>
            <a:r>
              <a:rPr lang="en-US" dirty="0"/>
              <a:t>value of c = 10</a:t>
            </a:r>
          </a:p>
          <a:p>
            <a:r>
              <a:rPr lang="en-US" dirty="0"/>
              <a:t>value of c = 11</a:t>
            </a:r>
          </a:p>
          <a:p>
            <a:r>
              <a:rPr lang="en-US" dirty="0"/>
              <a:t>value of c = 11</a:t>
            </a:r>
          </a:p>
          <a:p>
            <a:r>
              <a:rPr lang="en-US" dirty="0"/>
              <a:t>value of c = 11</a:t>
            </a:r>
          </a:p>
          <a:p>
            <a:r>
              <a:rPr lang="en-US" dirty="0"/>
              <a:t>value of c = 12</a:t>
            </a:r>
          </a:p>
        </p:txBody>
      </p:sp>
    </p:spTree>
    <p:extLst>
      <p:ext uri="{BB962C8B-B14F-4D97-AF65-F5344CB8AC3E}">
        <p14:creationId xmlns:p14="http://schemas.microsoft.com/office/powerpoint/2010/main" val="890733331"/>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3F85-23B4-40EC-AE4B-9582A04C2EB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0341AA-A29D-4C80-812C-5BBE4EDC5C59}"/>
              </a:ext>
            </a:extLst>
          </p:cNvPr>
          <p:cNvSpPr>
            <a:spLocks noGrp="1"/>
          </p:cNvSpPr>
          <p:nvPr>
            <p:ph idx="1"/>
          </p:nvPr>
        </p:nvSpPr>
        <p:spPr/>
        <p:txBody>
          <a:bodyPr/>
          <a:lstStyle/>
          <a:p>
            <a:pPr marL="457200" marR="0">
              <a:lnSpc>
                <a:spcPct val="115000"/>
              </a:lnSpc>
              <a:spcBef>
                <a:spcPts val="0"/>
              </a:spcBef>
              <a:spcAft>
                <a:spcPts val="0"/>
              </a:spcAft>
            </a:pPr>
            <a:r>
              <a:rPr lang="en-GB" sz="3200" b="1" dirty="0">
                <a:effectLst/>
                <a:latin typeface="Calibri" panose="020F0502020204030204" pitchFamily="34" charset="0"/>
                <a:ea typeface="Calibri" panose="020F0502020204030204" pitchFamily="34" charset="0"/>
                <a:cs typeface="Times New Roman" panose="02020603050405020304" pitchFamily="18" charset="0"/>
              </a:rPr>
              <a:t>int x=10, y=15;</a:t>
            </a:r>
          </a:p>
          <a:p>
            <a:pPr marL="457200" marR="0">
              <a:lnSpc>
                <a:spcPct val="115000"/>
              </a:lnSpc>
              <a:spcBef>
                <a:spcPts val="0"/>
              </a:spcBef>
              <a:spcAft>
                <a:spcPts val="0"/>
              </a:spcAft>
            </a:pPr>
            <a:r>
              <a:rPr lang="en-GB" sz="3200" b="1" dirty="0">
                <a:latin typeface="Calibri" panose="020F0502020204030204" pitchFamily="34" charset="0"/>
                <a:ea typeface="Calibri" panose="020F0502020204030204" pitchFamily="34" charset="0"/>
                <a:cs typeface="Times New Roman" panose="02020603050405020304" pitchFamily="18" charset="0"/>
              </a:rPr>
              <a:t>x = x++;</a:t>
            </a:r>
          </a:p>
          <a:p>
            <a:pPr marL="457200" marR="0">
              <a:lnSpc>
                <a:spcPct val="115000"/>
              </a:lnSpc>
              <a:spcBef>
                <a:spcPts val="0"/>
              </a:spcBef>
              <a:spcAft>
                <a:spcPts val="0"/>
              </a:spcAft>
            </a:pPr>
            <a:r>
              <a:rPr lang="en-GB" sz="3200" b="1" dirty="0">
                <a:latin typeface="Calibri" panose="020F0502020204030204" pitchFamily="34" charset="0"/>
                <a:ea typeface="Calibri" panose="020F0502020204030204" pitchFamily="34" charset="0"/>
                <a:cs typeface="Times New Roman" panose="02020603050405020304" pitchFamily="18" charset="0"/>
              </a:rPr>
              <a:t>y = ++y;</a:t>
            </a:r>
          </a:p>
          <a:p>
            <a:pPr marL="457200" marR="0">
              <a:lnSpc>
                <a:spcPct val="115000"/>
              </a:lnSpc>
              <a:spcBef>
                <a:spcPts val="0"/>
              </a:spcBef>
              <a:spcAft>
                <a:spcPts val="0"/>
              </a:spcAft>
            </a:pPr>
            <a:r>
              <a:rPr lang="en-GB" sz="3200" b="1" dirty="0" err="1">
                <a:latin typeface="Calibri" panose="020F0502020204030204" pitchFamily="34" charset="0"/>
                <a:ea typeface="Calibri" panose="020F0502020204030204" pitchFamily="34" charset="0"/>
                <a:cs typeface="Times New Roman" panose="02020603050405020304" pitchFamily="18" charset="0"/>
              </a:rPr>
              <a:t>cout</a:t>
            </a:r>
            <a:r>
              <a:rPr lang="en-GB" sz="3200" b="1" dirty="0">
                <a:latin typeface="Calibri" panose="020F0502020204030204" pitchFamily="34" charset="0"/>
                <a:ea typeface="Calibri" panose="020F0502020204030204" pitchFamily="34" charset="0"/>
                <a:cs typeface="Times New Roman" panose="02020603050405020304" pitchFamily="18" charset="0"/>
              </a:rPr>
              <a:t>&lt;&lt;x&lt;&lt; “, “ &lt;&lt;y;</a:t>
            </a:r>
          </a:p>
        </p:txBody>
      </p:sp>
      <p:sp>
        <p:nvSpPr>
          <p:cNvPr id="4" name="TextBox 3">
            <a:extLst>
              <a:ext uri="{FF2B5EF4-FFF2-40B4-BE49-F238E27FC236}">
                <a16:creationId xmlns:a16="http://schemas.microsoft.com/office/drawing/2014/main" id="{E695EE93-E71A-4F69-95A6-E85691B8CC85}"/>
              </a:ext>
            </a:extLst>
          </p:cNvPr>
          <p:cNvSpPr txBox="1"/>
          <p:nvPr/>
        </p:nvSpPr>
        <p:spPr>
          <a:xfrm>
            <a:off x="6781800" y="1752600"/>
            <a:ext cx="3429000" cy="954107"/>
          </a:xfrm>
          <a:prstGeom prst="rect">
            <a:avLst/>
          </a:prstGeom>
          <a:noFill/>
          <a:ln>
            <a:solidFill>
              <a:schemeClr val="tx1"/>
            </a:solidFill>
          </a:ln>
        </p:spPr>
        <p:txBody>
          <a:bodyPr wrap="square" rtlCol="0">
            <a:spAutoFit/>
          </a:bodyPr>
          <a:lstStyle/>
          <a:p>
            <a:r>
              <a:rPr lang="en-US" sz="2000" b="1" dirty="0"/>
              <a:t>Output:</a:t>
            </a:r>
          </a:p>
          <a:p>
            <a:endParaRPr lang="en-US" dirty="0"/>
          </a:p>
          <a:p>
            <a:r>
              <a:rPr lang="en-US" dirty="0"/>
              <a:t>10 , 16</a:t>
            </a:r>
          </a:p>
        </p:txBody>
      </p:sp>
    </p:spTree>
    <p:extLst>
      <p:ext uri="{BB962C8B-B14F-4D97-AF65-F5344CB8AC3E}">
        <p14:creationId xmlns:p14="http://schemas.microsoft.com/office/powerpoint/2010/main" val="201548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3F85-23B4-40EC-AE4B-9582A04C2EB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0341AA-A29D-4C80-812C-5BBE4EDC5C59}"/>
              </a:ext>
            </a:extLst>
          </p:cNvPr>
          <p:cNvSpPr>
            <a:spLocks noGrp="1"/>
          </p:cNvSpPr>
          <p:nvPr>
            <p:ph idx="1"/>
          </p:nvPr>
        </p:nvSpPr>
        <p:spPr/>
        <p:txBody>
          <a:bodyPr/>
          <a:lstStyle/>
          <a:p>
            <a:pPr marL="457200" marR="0">
              <a:lnSpc>
                <a:spcPct val="115000"/>
              </a:lnSpc>
              <a:spcBef>
                <a:spcPts val="0"/>
              </a:spcBef>
              <a:spcAft>
                <a:spcPts val="0"/>
              </a:spcAft>
            </a:pPr>
            <a:r>
              <a:rPr lang="en-GB" sz="3200" b="1" dirty="0">
                <a:effectLst/>
                <a:latin typeface="Calibri" panose="020F0502020204030204" pitchFamily="34" charset="0"/>
                <a:ea typeface="Calibri" panose="020F0502020204030204" pitchFamily="34" charset="0"/>
                <a:cs typeface="Times New Roman" panose="02020603050405020304" pitchFamily="18" charset="0"/>
              </a:rPr>
              <a:t>int </a:t>
            </a:r>
            <a:r>
              <a:rPr lang="en-GB" sz="3200" b="1" dirty="0">
                <a:latin typeface="Calibri" panose="020F0502020204030204" pitchFamily="34" charset="0"/>
                <a:ea typeface="Calibri" panose="020F0502020204030204" pitchFamily="34" charset="0"/>
                <a:cs typeface="Times New Roman" panose="02020603050405020304" pitchFamily="18" charset="0"/>
              </a:rPr>
              <a:t>n = 10;</a:t>
            </a:r>
          </a:p>
          <a:p>
            <a:pPr marL="457200" marR="0">
              <a:lnSpc>
                <a:spcPct val="115000"/>
              </a:lnSpc>
              <a:spcBef>
                <a:spcPts val="0"/>
              </a:spcBef>
              <a:spcAft>
                <a:spcPts val="0"/>
              </a:spcAft>
            </a:pPr>
            <a:r>
              <a:rPr lang="en-GB" sz="3200" b="1" dirty="0">
                <a:latin typeface="Calibri" panose="020F0502020204030204" pitchFamily="34" charset="0"/>
                <a:ea typeface="Calibri" panose="020F0502020204030204" pitchFamily="34" charset="0"/>
                <a:cs typeface="Times New Roman" panose="02020603050405020304" pitchFamily="18" charset="0"/>
              </a:rPr>
              <a:t>i</a:t>
            </a:r>
            <a:r>
              <a:rPr lang="en-GB" sz="3200" b="1" dirty="0">
                <a:effectLst/>
                <a:latin typeface="Calibri" panose="020F0502020204030204" pitchFamily="34" charset="0"/>
                <a:ea typeface="Calibri" panose="020F0502020204030204" pitchFamily="34" charset="0"/>
                <a:cs typeface="Times New Roman" panose="02020603050405020304" pitchFamily="18" charset="0"/>
              </a:rPr>
              <a:t>nt x = 0;</a:t>
            </a:r>
          </a:p>
          <a:p>
            <a:pPr marL="457200" marR="0">
              <a:lnSpc>
                <a:spcPct val="115000"/>
              </a:lnSpc>
              <a:spcBef>
                <a:spcPts val="0"/>
              </a:spcBef>
              <a:spcAft>
                <a:spcPts val="0"/>
              </a:spcAft>
            </a:pPr>
            <a:r>
              <a:rPr lang="en-GB" sz="3200" b="1" dirty="0">
                <a:latin typeface="Calibri" panose="020F0502020204030204" pitchFamily="34" charset="0"/>
                <a:ea typeface="Calibri" panose="020F0502020204030204" pitchFamily="34" charset="0"/>
                <a:cs typeface="Times New Roman" panose="02020603050405020304" pitchFamily="18" charset="0"/>
              </a:rPr>
              <a:t>x = n--;</a:t>
            </a:r>
          </a:p>
          <a:p>
            <a:pPr marL="457200" marR="0">
              <a:lnSpc>
                <a:spcPct val="115000"/>
              </a:lnSpc>
              <a:spcBef>
                <a:spcPts val="0"/>
              </a:spcBef>
              <a:spcAft>
                <a:spcPts val="0"/>
              </a:spcAft>
            </a:pPr>
            <a:r>
              <a:rPr lang="en-GB" sz="3200" b="1" dirty="0" err="1">
                <a:latin typeface="Calibri" panose="020F0502020204030204" pitchFamily="34" charset="0"/>
                <a:ea typeface="Calibri" panose="020F0502020204030204" pitchFamily="34" charset="0"/>
                <a:cs typeface="Times New Roman" panose="02020603050405020304" pitchFamily="18" charset="0"/>
              </a:rPr>
              <a:t>c</a:t>
            </a:r>
            <a:r>
              <a:rPr lang="en-GB" sz="3200" b="1" dirty="0" err="1">
                <a:effectLst/>
                <a:latin typeface="Calibri" panose="020F0502020204030204" pitchFamily="34" charset="0"/>
                <a:ea typeface="Calibri" panose="020F0502020204030204" pitchFamily="34" charset="0"/>
                <a:cs typeface="Times New Roman" panose="02020603050405020304" pitchFamily="18" charset="0"/>
              </a:rPr>
              <a:t>out</a:t>
            </a:r>
            <a:r>
              <a:rPr lang="en-GB" sz="3200" b="1" dirty="0">
                <a:effectLst/>
                <a:latin typeface="Calibri" panose="020F0502020204030204" pitchFamily="34" charset="0"/>
                <a:ea typeface="Calibri" panose="020F0502020204030204" pitchFamily="34" charset="0"/>
                <a:cs typeface="Times New Roman" panose="02020603050405020304" pitchFamily="18" charset="0"/>
              </a:rPr>
              <a:t>&lt;&lt;x&lt;&lt;</a:t>
            </a:r>
            <a:r>
              <a:rPr lang="en-GB" sz="3200" b="1" dirty="0" err="1">
                <a:effectLst/>
                <a:latin typeface="Calibri" panose="020F0502020204030204" pitchFamily="34" charset="0"/>
                <a:ea typeface="Calibri" panose="020F0502020204030204" pitchFamily="34" charset="0"/>
                <a:cs typeface="Times New Roman" panose="02020603050405020304" pitchFamily="18" charset="0"/>
              </a:rPr>
              <a:t>endl</a:t>
            </a:r>
            <a:r>
              <a:rPr lang="en-GB" sz="3200" b="1" dirty="0">
                <a:effectLst/>
                <a:latin typeface="Calibri" panose="020F0502020204030204" pitchFamily="34" charset="0"/>
                <a:ea typeface="Calibri" panose="020F0502020204030204" pitchFamily="34"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E695EE93-E71A-4F69-95A6-E85691B8CC85}"/>
              </a:ext>
            </a:extLst>
          </p:cNvPr>
          <p:cNvSpPr txBox="1"/>
          <p:nvPr/>
        </p:nvSpPr>
        <p:spPr>
          <a:xfrm>
            <a:off x="6781800" y="1752600"/>
            <a:ext cx="3429000" cy="954107"/>
          </a:xfrm>
          <a:prstGeom prst="rect">
            <a:avLst/>
          </a:prstGeom>
          <a:noFill/>
          <a:ln>
            <a:solidFill>
              <a:schemeClr val="tx1"/>
            </a:solidFill>
          </a:ln>
        </p:spPr>
        <p:txBody>
          <a:bodyPr wrap="square" rtlCol="0">
            <a:spAutoFit/>
          </a:bodyPr>
          <a:lstStyle/>
          <a:p>
            <a:r>
              <a:rPr lang="en-US" sz="2000" b="1" dirty="0"/>
              <a:t>Output:</a:t>
            </a:r>
          </a:p>
          <a:p>
            <a:endParaRPr lang="en-US" dirty="0"/>
          </a:p>
          <a:p>
            <a:r>
              <a:rPr lang="en-US" dirty="0"/>
              <a:t>10</a:t>
            </a:r>
          </a:p>
        </p:txBody>
      </p:sp>
    </p:spTree>
    <p:extLst>
      <p:ext uri="{BB962C8B-B14F-4D97-AF65-F5344CB8AC3E}">
        <p14:creationId xmlns:p14="http://schemas.microsoft.com/office/powerpoint/2010/main" val="183781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1" y="624110"/>
            <a:ext cx="9371012" cy="1280890"/>
          </a:xfrm>
        </p:spPr>
        <p:txBody>
          <a:bodyPr/>
          <a:lstStyle/>
          <a:p>
            <a:r>
              <a:rPr lang="en-US" dirty="0" smtClean="0"/>
              <a:t>Tasks</a:t>
            </a:r>
            <a:endParaRPr lang="en-US" dirty="0"/>
          </a:p>
        </p:txBody>
      </p:sp>
      <p:sp>
        <p:nvSpPr>
          <p:cNvPr id="3" name="Content Placeholder 2"/>
          <p:cNvSpPr>
            <a:spLocks noGrp="1"/>
          </p:cNvSpPr>
          <p:nvPr>
            <p:ph idx="1"/>
          </p:nvPr>
        </p:nvSpPr>
        <p:spPr>
          <a:xfrm>
            <a:off x="1447800" y="2057400"/>
            <a:ext cx="10056812" cy="4495800"/>
          </a:xfrm>
        </p:spPr>
        <p:txBody>
          <a:bodyPr>
            <a:noAutofit/>
          </a:bodyPr>
          <a:lstStyle/>
          <a:p>
            <a:r>
              <a:rPr lang="en-GB" sz="2800" dirty="0"/>
              <a:t>a) Write a C++ program to add 3 integers or float.</a:t>
            </a:r>
          </a:p>
          <a:p>
            <a:r>
              <a:rPr lang="en-GB" sz="2800" dirty="0"/>
              <a:t>b) Write a C++ program to Compute quotient and remainder.</a:t>
            </a:r>
          </a:p>
          <a:p>
            <a:r>
              <a:rPr lang="en-GB" sz="2800" dirty="0"/>
              <a:t>c) Take two integers as input from the user </a:t>
            </a:r>
            <a:r>
              <a:rPr lang="en-GB" sz="2800" dirty="0" smtClean="0"/>
              <a:t>and apply </a:t>
            </a:r>
            <a:r>
              <a:rPr lang="en-GB" sz="2800" dirty="0"/>
              <a:t>arithmetic operations on them (+,-,*, /) </a:t>
            </a:r>
            <a:r>
              <a:rPr lang="en-GB" sz="2800" dirty="0" smtClean="0"/>
              <a:t>and </a:t>
            </a:r>
            <a:r>
              <a:rPr lang="en-US" sz="2800" dirty="0" smtClean="0"/>
              <a:t>print </a:t>
            </a:r>
            <a:r>
              <a:rPr lang="en-US" sz="2800" dirty="0"/>
              <a:t>them on screen</a:t>
            </a:r>
          </a:p>
          <a:p>
            <a:r>
              <a:rPr lang="en-GB" sz="2800" dirty="0"/>
              <a:t>d) Write a program to convert 45 centigrade temperature into Fahrenheit using </a:t>
            </a:r>
            <a:r>
              <a:rPr lang="en-GB" sz="2800" dirty="0" smtClean="0"/>
              <a:t>the formula</a:t>
            </a:r>
            <a:r>
              <a:rPr lang="en-GB" sz="2800" dirty="0"/>
              <a:t> </a:t>
            </a:r>
            <a:r>
              <a:rPr lang="en-GB" sz="2400" dirty="0" smtClean="0"/>
              <a:t>F=9/5 </a:t>
            </a:r>
            <a:r>
              <a:rPr lang="en-GB" sz="2400" dirty="0"/>
              <a:t>(C+32) and displays the temperature in Fahrenheit </a:t>
            </a:r>
            <a:endParaRPr lang="en-GB" sz="2400" dirty="0" smtClean="0"/>
          </a:p>
          <a:p>
            <a:r>
              <a:rPr lang="en-GB" sz="2800" dirty="0" smtClean="0"/>
              <a:t>e</a:t>
            </a:r>
            <a:r>
              <a:rPr lang="en-GB" sz="2800" dirty="0"/>
              <a:t>) Take two numbers as input from </a:t>
            </a:r>
            <a:r>
              <a:rPr lang="en-GB" sz="2800" dirty="0" smtClean="0"/>
              <a:t>the user </a:t>
            </a:r>
            <a:r>
              <a:rPr lang="en-GB" sz="2800" dirty="0"/>
              <a:t>and swap numbers using </a:t>
            </a:r>
            <a:r>
              <a:rPr lang="en-GB" sz="2800" dirty="0" smtClean="0"/>
              <a:t>a Temporary </a:t>
            </a:r>
            <a:r>
              <a:rPr lang="en-GB" sz="2800" dirty="0"/>
              <a:t>Variable. </a:t>
            </a:r>
            <a:r>
              <a:rPr lang="en-GB" sz="2800" dirty="0" smtClean="0"/>
              <a:t>Show the </a:t>
            </a:r>
            <a:r>
              <a:rPr lang="en-GB" sz="2800" dirty="0"/>
              <a:t>values before and after.</a:t>
            </a:r>
            <a:endParaRPr lang="en-US" sz="2800" dirty="0"/>
          </a:p>
        </p:txBody>
      </p:sp>
    </p:spTree>
    <p:extLst>
      <p:ext uri="{BB962C8B-B14F-4D97-AF65-F5344CB8AC3E}">
        <p14:creationId xmlns:p14="http://schemas.microsoft.com/office/powerpoint/2010/main" val="126311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09800" y="2209800"/>
            <a:ext cx="7507732" cy="2398092"/>
          </a:xfrm>
          <a:prstGeom prst="rect">
            <a:avLst/>
          </a:prstGeom>
        </p:spPr>
        <p:txBody>
          <a:bodyPr vert="horz" wrap="square" lIns="0" tIns="63500" rIns="0" bIns="0" rtlCol="0">
            <a:spAutoFit/>
          </a:bodyPr>
          <a:lstStyle/>
          <a:p>
            <a:pPr marL="725805" lvl="1" indent="-256540">
              <a:spcBef>
                <a:spcPts val="500"/>
              </a:spcBef>
              <a:buClr>
                <a:srgbClr val="2CA1BE"/>
              </a:buClr>
              <a:buSzPct val="66666"/>
              <a:buChar char=""/>
              <a:tabLst>
                <a:tab pos="268605" algn="l"/>
                <a:tab pos="269240" algn="l"/>
              </a:tabLst>
            </a:pPr>
            <a:r>
              <a:rPr lang="en-US" sz="2700" spc="80" dirty="0">
                <a:latin typeface="Arial"/>
                <a:cs typeface="Arial"/>
              </a:rPr>
              <a:t>Control flow statements</a:t>
            </a:r>
          </a:p>
          <a:p>
            <a:pPr marL="1183005" lvl="2" indent="-256540">
              <a:spcBef>
                <a:spcPts val="500"/>
              </a:spcBef>
              <a:buClr>
                <a:srgbClr val="2CA1BE"/>
              </a:buClr>
              <a:buSzPct val="66666"/>
              <a:buChar char=""/>
              <a:tabLst>
                <a:tab pos="268605" algn="l"/>
                <a:tab pos="269240" algn="l"/>
              </a:tabLst>
            </a:pPr>
            <a:r>
              <a:rPr lang="en-US" sz="2700" spc="80" dirty="0">
                <a:latin typeface="Arial"/>
                <a:cs typeface="Arial"/>
              </a:rPr>
              <a:t>If</a:t>
            </a:r>
          </a:p>
          <a:p>
            <a:pPr marL="1183005" lvl="2" indent="-256540">
              <a:spcBef>
                <a:spcPts val="500"/>
              </a:spcBef>
              <a:buClr>
                <a:srgbClr val="2CA1BE"/>
              </a:buClr>
              <a:buSzPct val="66666"/>
              <a:buChar char=""/>
              <a:tabLst>
                <a:tab pos="268605" algn="l"/>
                <a:tab pos="269240" algn="l"/>
              </a:tabLst>
            </a:pPr>
            <a:r>
              <a:rPr lang="en-US" sz="2700" spc="80" dirty="0">
                <a:latin typeface="Arial"/>
                <a:cs typeface="Arial"/>
              </a:rPr>
              <a:t>If-else</a:t>
            </a:r>
          </a:p>
          <a:p>
            <a:pPr marL="1183005" lvl="2" indent="-256540">
              <a:spcBef>
                <a:spcPts val="500"/>
              </a:spcBef>
              <a:buClr>
                <a:srgbClr val="2CA1BE"/>
              </a:buClr>
              <a:buSzPct val="66666"/>
              <a:buChar char=""/>
              <a:tabLst>
                <a:tab pos="268605" algn="l"/>
                <a:tab pos="269240" algn="l"/>
              </a:tabLst>
            </a:pPr>
            <a:r>
              <a:rPr lang="en-US" sz="2700" spc="80" dirty="0">
                <a:latin typeface="Arial"/>
                <a:cs typeface="Arial"/>
              </a:rPr>
              <a:t>If-else-if/Nested if</a:t>
            </a:r>
          </a:p>
          <a:p>
            <a:pPr marL="1183005" lvl="2" indent="-256540">
              <a:spcBef>
                <a:spcPts val="500"/>
              </a:spcBef>
              <a:buClr>
                <a:srgbClr val="2CA1BE"/>
              </a:buClr>
              <a:buSzPct val="66666"/>
              <a:buChar char=""/>
              <a:tabLst>
                <a:tab pos="268605" algn="l"/>
                <a:tab pos="269240" algn="l"/>
              </a:tabLst>
            </a:pPr>
            <a:r>
              <a:rPr lang="en-US" sz="2700" spc="80" dirty="0">
                <a:latin typeface="Arial"/>
                <a:cs typeface="Arial"/>
              </a:rPr>
              <a:t>Conditional statements</a:t>
            </a:r>
            <a:endParaRPr sz="2700" dirty="0">
              <a:latin typeface="Arial"/>
              <a:cs typeface="Arial"/>
            </a:endParaRPr>
          </a:p>
        </p:txBody>
      </p:sp>
      <p:sp>
        <p:nvSpPr>
          <p:cNvPr id="4" name="TextBox 3">
            <a:extLst>
              <a:ext uri="{FF2B5EF4-FFF2-40B4-BE49-F238E27FC236}">
                <a16:creationId xmlns:a16="http://schemas.microsoft.com/office/drawing/2014/main" id="{B2E92A05-0CA7-43EC-8614-E9C02B19E95E}"/>
              </a:ext>
            </a:extLst>
          </p:cNvPr>
          <p:cNvSpPr txBox="1"/>
          <p:nvPr/>
        </p:nvSpPr>
        <p:spPr>
          <a:xfrm>
            <a:off x="2209800" y="1143000"/>
            <a:ext cx="6553200" cy="523220"/>
          </a:xfrm>
          <a:prstGeom prst="rect">
            <a:avLst/>
          </a:prstGeom>
          <a:noFill/>
        </p:spPr>
        <p:txBody>
          <a:bodyPr wrap="square" rtlCol="0">
            <a:spAutoFit/>
          </a:bodyPr>
          <a:lstStyle/>
          <a:p>
            <a:r>
              <a:rPr lang="en-US" sz="2800" b="1" dirty="0"/>
              <a:t>Goals for today:</a:t>
            </a:r>
          </a:p>
        </p:txBody>
      </p:sp>
    </p:spTree>
    <p:extLst>
      <p:ext uri="{BB962C8B-B14F-4D97-AF65-F5344CB8AC3E}">
        <p14:creationId xmlns:p14="http://schemas.microsoft.com/office/powerpoint/2010/main" val="376943468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ustom 2">
      <a:majorFont>
        <a:latin typeface="Times New Roman"/>
        <a:ea typeface=""/>
        <a:cs typeface=""/>
      </a:majorFont>
      <a:minorFont>
        <a:latin typeface="Times New Roman"/>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437</TotalTime>
  <Words>962</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Times New Roman</vt:lpstr>
      <vt:lpstr>Verdana</vt:lpstr>
      <vt:lpstr>Wingdings 3</vt:lpstr>
      <vt:lpstr>Wisp</vt:lpstr>
      <vt:lpstr>Programming Fundamentals</vt:lpstr>
      <vt:lpstr>Example</vt:lpstr>
      <vt:lpstr> C++ also provides two unary operators for</vt:lpstr>
      <vt:lpstr>PowerPoint Presentation</vt:lpstr>
      <vt:lpstr>Example </vt:lpstr>
      <vt:lpstr>Example</vt:lpstr>
      <vt:lpstr>Example</vt:lpstr>
      <vt:lpstr>Tasks</vt:lpstr>
      <vt:lpstr>PowerPoint Presentation</vt:lpstr>
      <vt:lpstr>Control Structure</vt:lpstr>
      <vt:lpstr>Control Flow statements</vt:lpstr>
      <vt:lpstr>Decision Statements </vt:lpstr>
      <vt:lpstr>PowerPoint Presentation</vt:lpstr>
      <vt:lpstr>PowerPoint Presentation</vt:lpstr>
      <vt:lpstr> Single-line if statement: The syntax of single line</vt:lpstr>
      <vt:lpstr>PowerPoint Presentation</vt:lpstr>
      <vt:lpstr>If-else consists of one condition and two  blocks of statements. If condition is true the statements in the if  block is executed and if condition is false the  statements in the else block are executed.</vt:lpstr>
      <vt:lpstr>PowerPoint Presentation</vt:lpstr>
      <vt:lpstr>PowerPoint Presentation</vt:lpstr>
      <vt:lpstr>PowerPoint Presentation</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SE-106 Programming Fundamentals</dc:title>
  <dc:creator>SAMANA</dc:creator>
  <cp:lastModifiedBy>omen</cp:lastModifiedBy>
  <cp:revision>28</cp:revision>
  <dcterms:created xsi:type="dcterms:W3CDTF">2020-10-17T14:59:54Z</dcterms:created>
  <dcterms:modified xsi:type="dcterms:W3CDTF">2024-10-31T07:21:00Z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2012-04-11T00:00:00Z</vt:filetime>
  </property>
  <property fmtid="{D5CDD505-2E9C-101B-9397-08002B2CF9AE}" pid="3" name="Creator">
    <vt:lpwstr>Microsoft® Office PowerPoint® 2007</vt:lpwstr>
  </property>
  <property fmtid="{D5CDD505-2E9C-101B-9397-08002B2CF9AE}" pid="4" name="LastSaved">
    <vt:filetime>2020-10-17T00:00:00Z</vt:filetime>
  </property>
</Properties>
</file>