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5"/>
  </p:notesMasterIdLst>
  <p:sldIdLst>
    <p:sldId id="304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03" r:id="rId10"/>
    <p:sldId id="338" r:id="rId11"/>
    <p:sldId id="261" r:id="rId12"/>
    <p:sldId id="262" r:id="rId13"/>
    <p:sldId id="260" r:id="rId14"/>
    <p:sldId id="263" r:id="rId15"/>
    <p:sldId id="336" r:id="rId16"/>
    <p:sldId id="337" r:id="rId17"/>
    <p:sldId id="339" r:id="rId18"/>
    <p:sldId id="301" r:id="rId19"/>
    <p:sldId id="302" r:id="rId20"/>
    <p:sldId id="331" r:id="rId21"/>
    <p:sldId id="311" r:id="rId22"/>
    <p:sldId id="312" r:id="rId23"/>
    <p:sldId id="318" r:id="rId2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C0E3C-C353-4B14-81B6-F87C4B62AAC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A858-C346-4D9D-8E44-470E54E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28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69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0892" y="1465530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0892" y="4447794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3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34540" y="2514600"/>
            <a:ext cx="8686800" cy="1477328"/>
          </a:xfrm>
        </p:spPr>
        <p:txBody>
          <a:bodyPr/>
          <a:lstStyle/>
          <a:p>
            <a:pPr algn="r">
              <a:defRPr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463290" y="3657600"/>
            <a:ext cx="5829300" cy="9592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8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8F21-F648-4962-8809-CC462C28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9563"/>
            <a:ext cx="8229600" cy="41549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667F-3A85-43FE-99EF-FD0A551D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637" y="1219200"/>
            <a:ext cx="8594725" cy="830997"/>
          </a:xfrm>
        </p:spPr>
        <p:txBody>
          <a:bodyPr>
            <a:normAutofit fontScale="77500" lnSpcReduction="20000"/>
          </a:bodyPr>
          <a:lstStyle/>
          <a:p>
            <a:pPr algn="just">
              <a:defRPr/>
            </a:pPr>
            <a:r>
              <a:rPr lang="en-US" sz="2800" dirty="0"/>
              <a:t>Write a program to take a number as input from the user and check whether the entered integer number is positive, negative or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0E4A2-8847-7026-45E0-D8534B0A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424" y="2286000"/>
            <a:ext cx="588315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8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2400" y="1517135"/>
            <a:ext cx="5562600" cy="4800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 Statement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021494" y="1716833"/>
            <a:ext cx="5791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if(condition)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else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	statements(s);</a:t>
            </a:r>
          </a:p>
          <a:p>
            <a:r>
              <a:rPr lang="en-US" sz="2000" dirty="0"/>
              <a:t>}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821594" y="2362201"/>
            <a:ext cx="419100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if(condition)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statement(s);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statement(s);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1981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Outer if</a:t>
            </a:r>
            <a:endParaRPr lang="en-GB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3610307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Inner if</a:t>
            </a:r>
            <a:endParaRPr lang="en-GB" sz="2000" b="1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48000" y="2181255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48000" y="3810362"/>
            <a:ext cx="17735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4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-29820"/>
            <a:ext cx="7620000" cy="1143000"/>
          </a:xfrm>
        </p:spPr>
        <p:txBody>
          <a:bodyPr/>
          <a:lstStyle/>
          <a:p>
            <a:r>
              <a:rPr lang="en-US" dirty="0"/>
              <a:t>Nested if-else Statement</a:t>
            </a:r>
            <a:endParaRPr lang="en-GB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A754DBE-B54F-47EF-A4CA-9DAE9EA6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1" y="968754"/>
            <a:ext cx="7492633" cy="58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0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Program that inputs three numbers and displays the smallest number by using nested if condition.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93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7620000" cy="54864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int main()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int </a:t>
            </a:r>
            <a:r>
              <a:rPr lang="en-US" dirty="0" err="1"/>
              <a:t>a,b,c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&lt;&lt;“enter three numbers”;</a:t>
            </a:r>
          </a:p>
          <a:p>
            <a:pPr marL="114300" indent="0">
              <a:buNone/>
            </a:pPr>
            <a:r>
              <a:rPr lang="en-US" dirty="0" err="1"/>
              <a:t>cin</a:t>
            </a:r>
            <a:r>
              <a:rPr lang="en-US" dirty="0"/>
              <a:t>&gt;&gt;a&gt;&gt;b&gt;&gt;c;</a:t>
            </a:r>
          </a:p>
          <a:p>
            <a:pPr marL="114300" indent="0">
              <a:buNone/>
            </a:pPr>
            <a:r>
              <a:rPr lang="en-US" dirty="0"/>
              <a:t>if(a&lt;b)</a:t>
            </a:r>
          </a:p>
          <a:p>
            <a:pPr marL="114300" indent="0">
              <a:buNone/>
            </a:pPr>
            <a:r>
              <a:rPr lang="en-US" dirty="0"/>
              <a:t>	if(a&lt;c)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&lt;&lt;a&lt;&lt;“is smallest number”;</a:t>
            </a:r>
          </a:p>
          <a:p>
            <a:pPr marL="114300" indent="0">
              <a:buNone/>
            </a:pPr>
            <a:r>
              <a:rPr lang="en-US" dirty="0"/>
              <a:t>	else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&lt;&lt;c&lt;&lt;“is smallest number”;</a:t>
            </a:r>
          </a:p>
          <a:p>
            <a:pPr marL="114300" indent="0">
              <a:buNone/>
            </a:pPr>
            <a:r>
              <a:rPr lang="en-US" dirty="0"/>
              <a:t>else</a:t>
            </a:r>
          </a:p>
          <a:p>
            <a:pPr marL="114300" indent="0">
              <a:buNone/>
            </a:pPr>
            <a:r>
              <a:rPr lang="en-US" dirty="0"/>
              <a:t>	 if(b&lt;c)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&lt;&lt;b&lt;&lt;“is smallest number”;</a:t>
            </a:r>
          </a:p>
          <a:p>
            <a:pPr marL="114300" indent="0">
              <a:buNone/>
            </a:pPr>
            <a:r>
              <a:rPr lang="en-US" dirty="0"/>
              <a:t>	else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&lt;&lt;c&lt;&lt;“is smallest number”;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02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Operator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symbol used for NOT operator is !</a:t>
            </a:r>
          </a:p>
          <a:p>
            <a:r>
              <a:rPr lang="en-US" sz="2400" dirty="0"/>
              <a:t>It is used to reverse the result of a condition</a:t>
            </a:r>
          </a:p>
          <a:p>
            <a:r>
              <a:rPr lang="en-US" sz="2400" dirty="0"/>
              <a:t>It gives TRUE result if the condition is FALSE</a:t>
            </a:r>
          </a:p>
          <a:p>
            <a:r>
              <a:rPr lang="en-US" sz="2400" dirty="0"/>
              <a:t>It gives FALSE result if the condition is TRUE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230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9599612" cy="4953000"/>
          </a:xfrm>
        </p:spPr>
        <p:txBody>
          <a:bodyPr>
            <a:normAutofit/>
          </a:bodyPr>
          <a:lstStyle/>
          <a:p>
            <a:r>
              <a:rPr lang="en-US" sz="2400" b="1" dirty="0"/>
              <a:t>Input a number and displays whether it is even or odd using logical operator “!”</a:t>
            </a:r>
          </a:p>
        </p:txBody>
      </p:sp>
    </p:spTree>
    <p:extLst>
      <p:ext uri="{BB962C8B-B14F-4D97-AF65-F5344CB8AC3E}">
        <p14:creationId xmlns:p14="http://schemas.microsoft.com/office/powerpoint/2010/main" val="2994427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9599612" cy="4953000"/>
          </a:xfrm>
        </p:spPr>
        <p:txBody>
          <a:bodyPr>
            <a:normAutofit/>
          </a:bodyPr>
          <a:lstStyle/>
          <a:p>
            <a:r>
              <a:rPr lang="en-US" b="1" dirty="0"/>
              <a:t>Input a number and displays whether it is even or odd using logical operator “!”</a:t>
            </a:r>
          </a:p>
          <a:p>
            <a:pPr marL="114300" indent="0">
              <a:buNone/>
            </a:pPr>
            <a:r>
              <a:rPr lang="en-US" dirty="0"/>
              <a:t>int main()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int n;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&lt;&lt;“enter number”;</a:t>
            </a:r>
          </a:p>
          <a:p>
            <a:pPr marL="114300" indent="0">
              <a:buNone/>
            </a:pP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pPr marL="114300" indent="0">
              <a:buNone/>
            </a:pPr>
            <a:r>
              <a:rPr lang="en-US" dirty="0"/>
              <a:t>if(!(n%2==0))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&lt;&lt;“you entered odd number”;</a:t>
            </a:r>
          </a:p>
          <a:p>
            <a:pPr marL="114300" indent="0">
              <a:buNone/>
            </a:pPr>
            <a:r>
              <a:rPr lang="en-US" dirty="0"/>
              <a:t>else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&lt;&lt;“you entered even number.”;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37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9" y="1511250"/>
            <a:ext cx="7839075" cy="198310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268605" marR="5080" indent="-256540">
              <a:spcBef>
                <a:spcPts val="95"/>
              </a:spcBef>
              <a:buClr>
                <a:srgbClr val="2CA1BE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65" dirty="0"/>
              <a:t>The </a:t>
            </a:r>
            <a:r>
              <a:rPr sz="2500" spc="325" dirty="0"/>
              <a:t>C++ </a:t>
            </a:r>
            <a:r>
              <a:rPr sz="2500" spc="135" dirty="0"/>
              <a:t>compiler </a:t>
            </a:r>
            <a:r>
              <a:rPr sz="2500" spc="50" dirty="0"/>
              <a:t>always </a:t>
            </a:r>
            <a:r>
              <a:rPr sz="2500" spc="55" dirty="0"/>
              <a:t>associates </a:t>
            </a:r>
            <a:r>
              <a:rPr sz="2500" spc="70" dirty="0"/>
              <a:t>an </a:t>
            </a:r>
            <a:r>
              <a:rPr sz="2500" spc="40" dirty="0"/>
              <a:t>else </a:t>
            </a:r>
            <a:r>
              <a:rPr sz="2500" spc="165" dirty="0"/>
              <a:t>with  </a:t>
            </a:r>
            <a:r>
              <a:rPr sz="2500" spc="125" dirty="0"/>
              <a:t>the </a:t>
            </a:r>
            <a:r>
              <a:rPr sz="2500" spc="130" dirty="0"/>
              <a:t>immediately </a:t>
            </a:r>
            <a:r>
              <a:rPr sz="2500" spc="114" dirty="0"/>
              <a:t>preceding </a:t>
            </a:r>
            <a:r>
              <a:rPr sz="2500" spc="190" dirty="0"/>
              <a:t>if </a:t>
            </a:r>
            <a:r>
              <a:rPr sz="2500" spc="85" dirty="0"/>
              <a:t>unless </a:t>
            </a:r>
            <a:r>
              <a:rPr sz="2500" spc="175" dirty="0"/>
              <a:t>told </a:t>
            </a:r>
            <a:r>
              <a:rPr sz="2500" spc="185" dirty="0"/>
              <a:t>to </a:t>
            </a:r>
            <a:r>
              <a:rPr sz="2500" spc="155" dirty="0"/>
              <a:t>do  </a:t>
            </a:r>
            <a:r>
              <a:rPr sz="2500" spc="110" dirty="0"/>
              <a:t>otherwise by </a:t>
            </a:r>
            <a:r>
              <a:rPr sz="2500" spc="125" dirty="0"/>
              <a:t>the </a:t>
            </a:r>
            <a:r>
              <a:rPr sz="2500" spc="110" dirty="0"/>
              <a:t>placement </a:t>
            </a:r>
            <a:r>
              <a:rPr sz="2500" spc="180" dirty="0"/>
              <a:t>of </a:t>
            </a:r>
            <a:r>
              <a:rPr sz="2500" spc="65" dirty="0"/>
              <a:t>braces </a:t>
            </a:r>
            <a:r>
              <a:rPr sz="2500" spc="-25" dirty="0"/>
              <a:t>({ </a:t>
            </a:r>
            <a:r>
              <a:rPr sz="2500" spc="105" dirty="0"/>
              <a:t>and</a:t>
            </a:r>
            <a:r>
              <a:rPr sz="2500" spc="5" dirty="0"/>
              <a:t> </a:t>
            </a:r>
            <a:r>
              <a:rPr sz="2500" spc="15" dirty="0"/>
              <a:t>}).</a:t>
            </a:r>
            <a:endParaRPr sz="2500" dirty="0"/>
          </a:p>
          <a:p>
            <a:pPr marL="268605" marR="410209" indent="-256540">
              <a:spcBef>
                <a:spcPts val="414"/>
              </a:spcBef>
              <a:buClr>
                <a:srgbClr val="2CA1BE"/>
              </a:buClr>
              <a:buSzPct val="68000"/>
              <a:buChar char=""/>
              <a:tabLst>
                <a:tab pos="268605" algn="l"/>
                <a:tab pos="269240" algn="l"/>
              </a:tabLst>
            </a:pPr>
            <a:r>
              <a:rPr sz="2500" spc="95" dirty="0"/>
              <a:t>This </a:t>
            </a:r>
            <a:r>
              <a:rPr sz="2500" spc="100" dirty="0"/>
              <a:t>behavior </a:t>
            </a:r>
            <a:r>
              <a:rPr sz="2500" spc="55" dirty="0"/>
              <a:t>can </a:t>
            </a:r>
            <a:r>
              <a:rPr sz="2500" spc="80" dirty="0"/>
              <a:t>lead </a:t>
            </a:r>
            <a:r>
              <a:rPr sz="2500" spc="185" dirty="0"/>
              <a:t>to </a:t>
            </a:r>
            <a:r>
              <a:rPr sz="2500" spc="125" dirty="0"/>
              <a:t>what’s </a:t>
            </a:r>
            <a:r>
              <a:rPr sz="2500" spc="114" dirty="0"/>
              <a:t>referred </a:t>
            </a:r>
            <a:r>
              <a:rPr sz="2500" spc="185" dirty="0"/>
              <a:t>to</a:t>
            </a:r>
            <a:r>
              <a:rPr sz="2500" spc="-25" dirty="0"/>
              <a:t> </a:t>
            </a:r>
            <a:r>
              <a:rPr sz="2500" dirty="0"/>
              <a:t>as  </a:t>
            </a:r>
            <a:r>
              <a:rPr sz="2500" spc="125" dirty="0"/>
              <a:t>the </a:t>
            </a:r>
            <a:r>
              <a:rPr sz="2500" spc="145" dirty="0">
                <a:solidFill>
                  <a:srgbClr val="0000FF"/>
                </a:solidFill>
              </a:rPr>
              <a:t>dangling</a:t>
            </a:r>
            <a:r>
              <a:rPr lang="en-US" sz="2500" spc="145" dirty="0">
                <a:solidFill>
                  <a:srgbClr val="0000FF"/>
                </a:solidFill>
              </a:rPr>
              <a:t> </a:t>
            </a:r>
            <a:r>
              <a:rPr sz="2500" spc="145" dirty="0">
                <a:solidFill>
                  <a:srgbClr val="0000FF"/>
                </a:solidFill>
              </a:rPr>
              <a:t>-else</a:t>
            </a:r>
            <a:r>
              <a:rPr sz="2500" spc="65" dirty="0">
                <a:solidFill>
                  <a:srgbClr val="0000FF"/>
                </a:solidFill>
              </a:rPr>
              <a:t> </a:t>
            </a:r>
            <a:r>
              <a:rPr sz="2500" spc="145" dirty="0">
                <a:solidFill>
                  <a:srgbClr val="0000FF"/>
                </a:solidFill>
              </a:rPr>
              <a:t>problem</a:t>
            </a:r>
            <a:r>
              <a:rPr sz="2500" spc="145" dirty="0"/>
              <a:t>.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2425700" y="3529966"/>
            <a:ext cx="7620000" cy="2656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>
              <a:spcBef>
                <a:spcPts val="95"/>
              </a:spcBef>
              <a:tabLst>
                <a:tab pos="506095" algn="l"/>
              </a:tabLst>
            </a:pPr>
            <a:r>
              <a:rPr sz="1900" spc="-990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1900" spc="14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900" spc="-20" dirty="0">
                <a:latin typeface="Arial"/>
                <a:cs typeface="Arial"/>
              </a:rPr>
              <a:t>( </a:t>
            </a:r>
            <a:r>
              <a:rPr sz="1900" spc="210" dirty="0">
                <a:latin typeface="Arial"/>
                <a:cs typeface="Arial"/>
              </a:rPr>
              <a:t>x </a:t>
            </a:r>
            <a:r>
              <a:rPr sz="1900" spc="395" dirty="0">
                <a:latin typeface="Arial"/>
                <a:cs typeface="Arial"/>
              </a:rPr>
              <a:t>&gt;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1289FF"/>
                </a:solidFill>
                <a:latin typeface="Arial"/>
                <a:cs typeface="Arial"/>
              </a:rPr>
              <a:t>5 </a:t>
            </a:r>
            <a:r>
              <a:rPr sz="1900" spc="-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733425"/>
            <a:r>
              <a:rPr sz="1900" spc="14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1900" spc="-20" dirty="0">
                <a:latin typeface="Arial"/>
                <a:cs typeface="Arial"/>
              </a:rPr>
              <a:t>( </a:t>
            </a:r>
            <a:r>
              <a:rPr sz="1900" spc="40" dirty="0">
                <a:latin typeface="Arial"/>
                <a:cs typeface="Arial"/>
              </a:rPr>
              <a:t>y </a:t>
            </a:r>
            <a:r>
              <a:rPr sz="1900" spc="395" dirty="0">
                <a:latin typeface="Arial"/>
                <a:cs typeface="Arial"/>
              </a:rPr>
              <a:t>&gt; </a:t>
            </a:r>
            <a:r>
              <a:rPr sz="1900" spc="140" dirty="0">
                <a:solidFill>
                  <a:srgbClr val="1289FF"/>
                </a:solidFill>
                <a:latin typeface="Arial"/>
                <a:cs typeface="Arial"/>
              </a:rPr>
              <a:t>5</a:t>
            </a:r>
            <a:r>
              <a:rPr sz="1900" spc="-21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)</a:t>
            </a:r>
            <a:endParaRPr sz="1900">
              <a:latin typeface="Arial"/>
              <a:cs typeface="Arial"/>
            </a:endParaRPr>
          </a:p>
          <a:p>
            <a:pPr marL="962025"/>
            <a:r>
              <a:rPr sz="1900" spc="105" dirty="0">
                <a:latin typeface="Arial"/>
                <a:cs typeface="Arial"/>
              </a:rPr>
              <a:t>cout </a:t>
            </a:r>
            <a:r>
              <a:rPr sz="1900" spc="395" dirty="0">
                <a:latin typeface="Arial"/>
                <a:cs typeface="Arial"/>
              </a:rPr>
              <a:t>&lt;&lt; </a:t>
            </a:r>
            <a:r>
              <a:rPr sz="1900" spc="120" dirty="0">
                <a:solidFill>
                  <a:srgbClr val="1289FF"/>
                </a:solidFill>
                <a:latin typeface="Arial"/>
                <a:cs typeface="Arial"/>
              </a:rPr>
              <a:t>"x </a:t>
            </a:r>
            <a:r>
              <a:rPr sz="1900" spc="75" dirty="0">
                <a:solidFill>
                  <a:srgbClr val="1289FF"/>
                </a:solidFill>
                <a:latin typeface="Arial"/>
                <a:cs typeface="Arial"/>
              </a:rPr>
              <a:t>and </a:t>
            </a:r>
            <a:r>
              <a:rPr sz="1900" spc="40" dirty="0">
                <a:solidFill>
                  <a:srgbClr val="1289FF"/>
                </a:solidFill>
                <a:latin typeface="Arial"/>
                <a:cs typeface="Arial"/>
              </a:rPr>
              <a:t>y are </a:t>
            </a:r>
            <a:r>
              <a:rPr sz="1900" spc="395" dirty="0">
                <a:solidFill>
                  <a:srgbClr val="1289FF"/>
                </a:solidFill>
                <a:latin typeface="Arial"/>
                <a:cs typeface="Arial"/>
              </a:rPr>
              <a:t>&gt;</a:t>
            </a:r>
            <a:r>
              <a:rPr sz="1900" spc="-290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1289FF"/>
                </a:solidFill>
                <a:latin typeface="Arial"/>
                <a:cs typeface="Arial"/>
              </a:rPr>
              <a:t>5"</a:t>
            </a:r>
            <a:r>
              <a:rPr sz="1900" spc="85" dirty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 marL="506730"/>
            <a:r>
              <a:rPr sz="1900" spc="30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1900">
              <a:latin typeface="Arial"/>
              <a:cs typeface="Arial"/>
            </a:endParaRPr>
          </a:p>
          <a:p>
            <a:pPr marL="733425"/>
            <a:r>
              <a:rPr sz="1900" spc="100" dirty="0">
                <a:latin typeface="Arial"/>
                <a:cs typeface="Arial"/>
              </a:rPr>
              <a:t>cout </a:t>
            </a:r>
            <a:r>
              <a:rPr sz="1900" spc="400" dirty="0">
                <a:latin typeface="Arial"/>
                <a:cs typeface="Arial"/>
              </a:rPr>
              <a:t>&lt;&lt; </a:t>
            </a:r>
            <a:r>
              <a:rPr sz="1900" spc="120" dirty="0">
                <a:solidFill>
                  <a:srgbClr val="1289FF"/>
                </a:solidFill>
                <a:latin typeface="Arial"/>
                <a:cs typeface="Arial"/>
              </a:rPr>
              <a:t>"x </a:t>
            </a:r>
            <a:r>
              <a:rPr sz="1900" spc="65" dirty="0">
                <a:solidFill>
                  <a:srgbClr val="1289FF"/>
                </a:solidFill>
                <a:latin typeface="Arial"/>
                <a:cs typeface="Arial"/>
              </a:rPr>
              <a:t>is </a:t>
            </a:r>
            <a:r>
              <a:rPr sz="1900" spc="395" dirty="0">
                <a:solidFill>
                  <a:srgbClr val="1289FF"/>
                </a:solidFill>
                <a:latin typeface="Arial"/>
                <a:cs typeface="Arial"/>
              </a:rPr>
              <a:t>&lt;=</a:t>
            </a:r>
            <a:r>
              <a:rPr sz="1900" spc="-32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1289FF"/>
                </a:solidFill>
                <a:latin typeface="Arial"/>
                <a:cs typeface="Arial"/>
              </a:rPr>
              <a:t>5"</a:t>
            </a:r>
            <a:r>
              <a:rPr sz="1900" spc="80" dirty="0">
                <a:latin typeface="Arial"/>
                <a:cs typeface="Arial"/>
              </a:rPr>
              <a:t>;</a:t>
            </a:r>
            <a:endParaRPr sz="1900">
              <a:latin typeface="Arial"/>
              <a:cs typeface="Arial"/>
            </a:endParaRPr>
          </a:p>
          <a:p>
            <a:pPr marL="12700" marR="5080">
              <a:spcBef>
                <a:spcPts val="315"/>
              </a:spcBef>
            </a:pPr>
            <a:r>
              <a:rPr sz="2500" spc="70" dirty="0">
                <a:latin typeface="Arial"/>
                <a:cs typeface="Arial"/>
              </a:rPr>
              <a:t>appears </a:t>
            </a:r>
            <a:r>
              <a:rPr sz="2500" spc="185" dirty="0">
                <a:latin typeface="Arial"/>
                <a:cs typeface="Arial"/>
              </a:rPr>
              <a:t>to </a:t>
            </a:r>
            <a:r>
              <a:rPr sz="2500" spc="110" dirty="0">
                <a:latin typeface="Arial"/>
                <a:cs typeface="Arial"/>
              </a:rPr>
              <a:t>indicate </a:t>
            </a:r>
            <a:r>
              <a:rPr sz="2500" spc="150" dirty="0">
                <a:latin typeface="Arial"/>
                <a:cs typeface="Arial"/>
              </a:rPr>
              <a:t>that </a:t>
            </a:r>
            <a:r>
              <a:rPr sz="2500" spc="190" dirty="0">
                <a:latin typeface="Arial"/>
                <a:cs typeface="Arial"/>
              </a:rPr>
              <a:t>if </a:t>
            </a:r>
            <a:r>
              <a:rPr sz="2500" spc="280" dirty="0">
                <a:latin typeface="Arial"/>
                <a:cs typeface="Arial"/>
              </a:rPr>
              <a:t>x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110" dirty="0">
                <a:latin typeface="Arial"/>
                <a:cs typeface="Arial"/>
              </a:rPr>
              <a:t>greater </a:t>
            </a:r>
            <a:r>
              <a:rPr sz="2500" spc="130" dirty="0">
                <a:latin typeface="Arial"/>
                <a:cs typeface="Arial"/>
              </a:rPr>
              <a:t>than </a:t>
            </a:r>
            <a:r>
              <a:rPr sz="2500" spc="140" dirty="0">
                <a:latin typeface="Arial"/>
                <a:cs typeface="Arial"/>
              </a:rPr>
              <a:t>5,</a:t>
            </a:r>
            <a:r>
              <a:rPr sz="2500" spc="-400" dirty="0">
                <a:latin typeface="Arial"/>
                <a:cs typeface="Arial"/>
              </a:rPr>
              <a:t> </a:t>
            </a:r>
            <a:r>
              <a:rPr sz="2500" spc="125" dirty="0">
                <a:latin typeface="Arial"/>
                <a:cs typeface="Arial"/>
              </a:rPr>
              <a:t>the  </a:t>
            </a:r>
            <a:r>
              <a:rPr sz="2500" spc="100" dirty="0">
                <a:latin typeface="Arial"/>
                <a:cs typeface="Arial"/>
              </a:rPr>
              <a:t>nested </a:t>
            </a:r>
            <a:r>
              <a:rPr sz="2500" spc="190" dirty="0">
                <a:latin typeface="Arial"/>
                <a:cs typeface="Arial"/>
              </a:rPr>
              <a:t>if </a:t>
            </a:r>
            <a:r>
              <a:rPr sz="2500" spc="125" dirty="0">
                <a:latin typeface="Arial"/>
                <a:cs typeface="Arial"/>
              </a:rPr>
              <a:t>statement </a:t>
            </a:r>
            <a:r>
              <a:rPr sz="2500" spc="114" dirty="0">
                <a:latin typeface="Arial"/>
                <a:cs typeface="Arial"/>
              </a:rPr>
              <a:t>determines </a:t>
            </a:r>
            <a:r>
              <a:rPr sz="2500" spc="120" dirty="0">
                <a:latin typeface="Arial"/>
                <a:cs typeface="Arial"/>
              </a:rPr>
              <a:t>whether </a:t>
            </a:r>
            <a:r>
              <a:rPr sz="2500" spc="55" dirty="0">
                <a:latin typeface="Arial"/>
                <a:cs typeface="Arial"/>
              </a:rPr>
              <a:t>y </a:t>
            </a:r>
            <a:r>
              <a:rPr sz="2500" spc="90" dirty="0">
                <a:latin typeface="Arial"/>
                <a:cs typeface="Arial"/>
              </a:rPr>
              <a:t>is </a:t>
            </a:r>
            <a:r>
              <a:rPr sz="2500" spc="75" dirty="0">
                <a:latin typeface="Arial"/>
                <a:cs typeface="Arial"/>
              </a:rPr>
              <a:t>also  </a:t>
            </a:r>
            <a:r>
              <a:rPr sz="2500" spc="110" dirty="0">
                <a:latin typeface="Arial"/>
                <a:cs typeface="Arial"/>
              </a:rPr>
              <a:t>greater </a:t>
            </a:r>
            <a:r>
              <a:rPr sz="2500" spc="130" dirty="0">
                <a:latin typeface="Arial"/>
                <a:cs typeface="Arial"/>
              </a:rPr>
              <a:t>than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135" dirty="0">
                <a:latin typeface="Arial"/>
                <a:cs typeface="Arial"/>
              </a:rPr>
              <a:t>5.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5500" y="306324"/>
            <a:ext cx="7516368" cy="106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781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382014"/>
            <a:ext cx="7556500" cy="39116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  <a:tabLst>
                <a:tab pos="268605" algn="l"/>
              </a:tabLst>
            </a:pPr>
            <a:r>
              <a:rPr sz="1600" spc="-450" dirty="0">
                <a:solidFill>
                  <a:srgbClr val="2CA1BE"/>
                </a:solidFill>
              </a:rPr>
              <a:t>	</a:t>
            </a:r>
            <a:r>
              <a:rPr sz="2400" spc="60" dirty="0"/>
              <a:t>The </a:t>
            </a:r>
            <a:r>
              <a:rPr sz="2400" spc="130" dirty="0"/>
              <a:t>compiler </a:t>
            </a:r>
            <a:r>
              <a:rPr sz="2400" spc="90" dirty="0"/>
              <a:t>actually </a:t>
            </a:r>
            <a:r>
              <a:rPr sz="2400" spc="130" dirty="0"/>
              <a:t>interprets </a:t>
            </a:r>
            <a:r>
              <a:rPr sz="2400" spc="125" dirty="0"/>
              <a:t>the </a:t>
            </a:r>
            <a:r>
              <a:rPr sz="2400" spc="120" dirty="0"/>
              <a:t>statement</a:t>
            </a:r>
            <a:r>
              <a:rPr sz="2400" spc="35" dirty="0"/>
              <a:t> </a:t>
            </a:r>
            <a:r>
              <a:rPr sz="2400" dirty="0"/>
              <a:t>as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068068" y="1741754"/>
            <a:ext cx="8202930" cy="462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635">
              <a:lnSpc>
                <a:spcPts val="2160"/>
              </a:lnSpc>
              <a:spcBef>
                <a:spcPts val="105"/>
              </a:spcBef>
              <a:tabLst>
                <a:tab pos="864235" algn="l"/>
              </a:tabLst>
            </a:pPr>
            <a:r>
              <a:rPr sz="2000" spc="-1035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000" spc="15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000" spc="-15" dirty="0">
                <a:latin typeface="Arial"/>
                <a:cs typeface="Arial"/>
              </a:rPr>
              <a:t>( </a:t>
            </a:r>
            <a:r>
              <a:rPr sz="2000" spc="229" dirty="0">
                <a:latin typeface="Arial"/>
                <a:cs typeface="Arial"/>
              </a:rPr>
              <a:t>x </a:t>
            </a:r>
            <a:r>
              <a:rPr sz="2000" spc="425" dirty="0">
                <a:latin typeface="Arial"/>
                <a:cs typeface="Arial"/>
              </a:rPr>
              <a:t>&gt;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155" dirty="0">
                <a:solidFill>
                  <a:srgbClr val="1289FF"/>
                </a:solidFill>
                <a:latin typeface="Arial"/>
                <a:cs typeface="Arial"/>
              </a:rPr>
              <a:t>5 </a:t>
            </a:r>
            <a:r>
              <a:rPr sz="2000" spc="-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04900">
              <a:lnSpc>
                <a:spcPts val="1920"/>
              </a:lnSpc>
            </a:pPr>
            <a:r>
              <a:rPr sz="2000" spc="15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000" spc="-15" dirty="0">
                <a:latin typeface="Arial"/>
                <a:cs typeface="Arial"/>
              </a:rPr>
              <a:t>( </a:t>
            </a:r>
            <a:r>
              <a:rPr sz="2000" spc="45" dirty="0">
                <a:latin typeface="Arial"/>
                <a:cs typeface="Arial"/>
              </a:rPr>
              <a:t>y </a:t>
            </a:r>
            <a:r>
              <a:rPr sz="2000" spc="425" dirty="0">
                <a:latin typeface="Arial"/>
                <a:cs typeface="Arial"/>
              </a:rPr>
              <a:t>&gt; </a:t>
            </a:r>
            <a:r>
              <a:rPr sz="2000" spc="150" dirty="0">
                <a:solidFill>
                  <a:srgbClr val="1289FF"/>
                </a:solidFill>
                <a:latin typeface="Arial"/>
                <a:cs typeface="Arial"/>
              </a:rPr>
              <a:t>5</a:t>
            </a:r>
            <a:r>
              <a:rPr sz="2000" spc="-220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104900" marR="3573779" indent="243840">
              <a:lnSpc>
                <a:spcPts val="1920"/>
              </a:lnSpc>
              <a:spcBef>
                <a:spcPts val="225"/>
              </a:spcBef>
            </a:pPr>
            <a:r>
              <a:rPr sz="2000" spc="114" dirty="0">
                <a:latin typeface="Arial"/>
                <a:cs typeface="Arial"/>
              </a:rPr>
              <a:t>cout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425" dirty="0">
                <a:latin typeface="Arial"/>
                <a:cs typeface="Arial"/>
              </a:rPr>
              <a:t>&lt;&lt;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289FF"/>
                </a:solidFill>
                <a:latin typeface="Arial"/>
                <a:cs typeface="Arial"/>
              </a:rPr>
              <a:t>"x</a:t>
            </a:r>
            <a:r>
              <a:rPr sz="2000" spc="5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289FF"/>
                </a:solidFill>
                <a:latin typeface="Arial"/>
                <a:cs typeface="Arial"/>
              </a:rPr>
              <a:t>and</a:t>
            </a:r>
            <a:r>
              <a:rPr sz="2000" spc="7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289FF"/>
                </a:solidFill>
                <a:latin typeface="Arial"/>
                <a:cs typeface="Arial"/>
              </a:rPr>
              <a:t>y</a:t>
            </a:r>
            <a:r>
              <a:rPr sz="2000" spc="6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289FF"/>
                </a:solidFill>
                <a:latin typeface="Arial"/>
                <a:cs typeface="Arial"/>
              </a:rPr>
              <a:t>are</a:t>
            </a:r>
            <a:r>
              <a:rPr sz="2000" spc="5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25" dirty="0">
                <a:solidFill>
                  <a:srgbClr val="1289FF"/>
                </a:solidFill>
                <a:latin typeface="Arial"/>
                <a:cs typeface="Arial"/>
              </a:rPr>
              <a:t>&gt;</a:t>
            </a:r>
            <a:r>
              <a:rPr sz="2000" spc="70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289FF"/>
                </a:solidFill>
                <a:latin typeface="Arial"/>
                <a:cs typeface="Arial"/>
              </a:rPr>
              <a:t>5"</a:t>
            </a:r>
            <a:r>
              <a:rPr sz="2000" spc="90" dirty="0">
                <a:latin typeface="Arial"/>
                <a:cs typeface="Arial"/>
              </a:rPr>
              <a:t>;  </a:t>
            </a:r>
            <a:r>
              <a:rPr sz="2000" spc="35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1348740">
              <a:lnSpc>
                <a:spcPts val="1835"/>
              </a:lnSpc>
            </a:pPr>
            <a:r>
              <a:rPr sz="2000" spc="114" dirty="0">
                <a:latin typeface="Arial"/>
                <a:cs typeface="Arial"/>
              </a:rPr>
              <a:t>cout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425" dirty="0">
                <a:latin typeface="Arial"/>
                <a:cs typeface="Arial"/>
              </a:rPr>
              <a:t>&lt;&lt;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289FF"/>
                </a:solidFill>
                <a:latin typeface="Arial"/>
                <a:cs typeface="Arial"/>
              </a:rPr>
              <a:t>"x</a:t>
            </a:r>
            <a:r>
              <a:rPr sz="2000" spc="6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289FF"/>
                </a:solidFill>
                <a:latin typeface="Arial"/>
                <a:cs typeface="Arial"/>
              </a:rPr>
              <a:t>is</a:t>
            </a:r>
            <a:r>
              <a:rPr sz="2000" spc="8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25" dirty="0">
                <a:solidFill>
                  <a:srgbClr val="1289FF"/>
                </a:solidFill>
                <a:latin typeface="Arial"/>
                <a:cs typeface="Arial"/>
              </a:rPr>
              <a:t>&lt;=</a:t>
            </a:r>
            <a:r>
              <a:rPr sz="2000" spc="70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289FF"/>
                </a:solidFill>
                <a:latin typeface="Arial"/>
                <a:cs typeface="Arial"/>
              </a:rPr>
              <a:t>5"</a:t>
            </a:r>
            <a:r>
              <a:rPr sz="2000" spc="8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14300">
              <a:lnSpc>
                <a:spcPts val="2490"/>
              </a:lnSpc>
              <a:tabLst>
                <a:tab pos="370205" algn="l"/>
              </a:tabLst>
            </a:pPr>
            <a:r>
              <a:rPr sz="160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90" dirty="0">
                <a:latin typeface="Arial"/>
                <a:cs typeface="Arial"/>
              </a:rPr>
              <a:t>To </a:t>
            </a:r>
            <a:r>
              <a:rPr sz="2400" spc="114" dirty="0">
                <a:latin typeface="Arial"/>
                <a:cs typeface="Arial"/>
              </a:rPr>
              <a:t>force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95" dirty="0">
                <a:latin typeface="Arial"/>
                <a:cs typeface="Arial"/>
              </a:rPr>
              <a:t>nested </a:t>
            </a:r>
            <a:r>
              <a:rPr sz="2400" spc="75" dirty="0">
                <a:latin typeface="Arial"/>
                <a:cs typeface="Arial"/>
              </a:rPr>
              <a:t>if…else </a:t>
            </a:r>
            <a:r>
              <a:rPr sz="2400" spc="120" dirty="0">
                <a:latin typeface="Arial"/>
                <a:cs typeface="Arial"/>
              </a:rPr>
              <a:t>statement </a:t>
            </a:r>
            <a:r>
              <a:rPr sz="2400" spc="180" dirty="0">
                <a:latin typeface="Arial"/>
                <a:cs typeface="Arial"/>
              </a:rPr>
              <a:t>to </a:t>
            </a:r>
            <a:r>
              <a:rPr sz="2400" spc="90" dirty="0">
                <a:latin typeface="Arial"/>
                <a:cs typeface="Arial"/>
              </a:rPr>
              <a:t>execute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R="5346700" algn="ctr">
              <a:lnSpc>
                <a:spcPts val="2570"/>
              </a:lnSpc>
            </a:pPr>
            <a:r>
              <a:rPr sz="2400" spc="120" dirty="0">
                <a:latin typeface="Arial"/>
                <a:cs typeface="Arial"/>
              </a:rPr>
              <a:t>intended,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use:</a:t>
            </a:r>
            <a:endParaRPr sz="2400">
              <a:latin typeface="Arial"/>
              <a:cs typeface="Arial"/>
            </a:endParaRPr>
          </a:p>
          <a:p>
            <a:pPr marR="5441315" algn="ctr">
              <a:lnSpc>
                <a:spcPts val="2380"/>
              </a:lnSpc>
              <a:tabLst>
                <a:tab pos="227965" algn="l"/>
              </a:tabLst>
            </a:pPr>
            <a:r>
              <a:rPr sz="2000" spc="-1035" dirty="0">
                <a:solidFill>
                  <a:srgbClr val="DA1F28"/>
                </a:solidFill>
                <a:latin typeface="Arial"/>
                <a:cs typeface="Arial"/>
              </a:rPr>
              <a:t>	</a:t>
            </a:r>
            <a:r>
              <a:rPr sz="2000" spc="15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000" spc="-15" dirty="0">
                <a:latin typeface="Arial"/>
                <a:cs typeface="Arial"/>
              </a:rPr>
              <a:t>( </a:t>
            </a:r>
            <a:r>
              <a:rPr sz="2000" spc="225" dirty="0">
                <a:latin typeface="Arial"/>
                <a:cs typeface="Arial"/>
              </a:rPr>
              <a:t>x </a:t>
            </a:r>
            <a:r>
              <a:rPr sz="2000" spc="425" dirty="0">
                <a:latin typeface="Arial"/>
                <a:cs typeface="Arial"/>
              </a:rPr>
              <a:t>&gt;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50" dirty="0">
                <a:solidFill>
                  <a:srgbClr val="1289FF"/>
                </a:solidFill>
                <a:latin typeface="Arial"/>
                <a:cs typeface="Arial"/>
              </a:rPr>
              <a:t>5 </a:t>
            </a:r>
            <a:r>
              <a:rPr sz="2000" spc="-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64235">
              <a:lnSpc>
                <a:spcPts val="2160"/>
              </a:lnSpc>
              <a:spcBef>
                <a:spcPts val="1440"/>
              </a:spcBef>
              <a:tabLst>
                <a:tab pos="1104900" algn="l"/>
              </a:tabLst>
            </a:pPr>
            <a:r>
              <a:rPr sz="3000" spc="-30" baseline="52777" dirty="0">
                <a:latin typeface="Arial"/>
                <a:cs typeface="Arial"/>
              </a:rPr>
              <a:t>{	</a:t>
            </a:r>
            <a:r>
              <a:rPr sz="2000" spc="155" dirty="0">
                <a:solidFill>
                  <a:srgbClr val="0000FF"/>
                </a:solidFill>
                <a:latin typeface="Arial"/>
                <a:cs typeface="Arial"/>
              </a:rPr>
              <a:t>if </a:t>
            </a:r>
            <a:r>
              <a:rPr sz="2000" spc="-15" dirty="0">
                <a:latin typeface="Arial"/>
                <a:cs typeface="Arial"/>
              </a:rPr>
              <a:t>( </a:t>
            </a:r>
            <a:r>
              <a:rPr sz="2000" spc="45" dirty="0">
                <a:latin typeface="Arial"/>
                <a:cs typeface="Arial"/>
              </a:rPr>
              <a:t>y </a:t>
            </a:r>
            <a:r>
              <a:rPr sz="2000" spc="425" dirty="0">
                <a:latin typeface="Arial"/>
                <a:cs typeface="Arial"/>
              </a:rPr>
              <a:t>&gt; </a:t>
            </a:r>
            <a:r>
              <a:rPr sz="2000" spc="155" dirty="0">
                <a:solidFill>
                  <a:srgbClr val="1289FF"/>
                </a:solidFill>
                <a:latin typeface="Arial"/>
                <a:cs typeface="Arial"/>
              </a:rPr>
              <a:t>5</a:t>
            </a:r>
            <a:r>
              <a:rPr sz="2000" spc="-229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64235">
              <a:lnSpc>
                <a:spcPts val="2160"/>
              </a:lnSpc>
              <a:tabLst>
                <a:tab pos="1348740" algn="l"/>
              </a:tabLst>
            </a:pPr>
            <a:r>
              <a:rPr sz="3000" spc="-30" baseline="-52777" dirty="0">
                <a:latin typeface="Arial"/>
                <a:cs typeface="Arial"/>
              </a:rPr>
              <a:t>}	</a:t>
            </a:r>
            <a:r>
              <a:rPr sz="2000" spc="114" dirty="0">
                <a:latin typeface="Arial"/>
                <a:cs typeface="Arial"/>
              </a:rPr>
              <a:t>cout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425" dirty="0">
                <a:latin typeface="Arial"/>
                <a:cs typeface="Arial"/>
              </a:rPr>
              <a:t>&lt;&lt;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289FF"/>
                </a:solidFill>
                <a:latin typeface="Arial"/>
                <a:cs typeface="Arial"/>
              </a:rPr>
              <a:t>"x</a:t>
            </a:r>
            <a:r>
              <a:rPr sz="2000" spc="6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289FF"/>
                </a:solidFill>
                <a:latin typeface="Arial"/>
                <a:cs typeface="Arial"/>
              </a:rPr>
              <a:t>and</a:t>
            </a:r>
            <a:r>
              <a:rPr sz="2000" spc="80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289FF"/>
                </a:solidFill>
                <a:latin typeface="Arial"/>
                <a:cs typeface="Arial"/>
              </a:rPr>
              <a:t>y</a:t>
            </a:r>
            <a:r>
              <a:rPr sz="2000" spc="7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1289FF"/>
                </a:solidFill>
                <a:latin typeface="Arial"/>
                <a:cs typeface="Arial"/>
              </a:rPr>
              <a:t>are</a:t>
            </a:r>
            <a:r>
              <a:rPr sz="2000" spc="5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25" dirty="0">
                <a:solidFill>
                  <a:srgbClr val="1289FF"/>
                </a:solidFill>
                <a:latin typeface="Arial"/>
                <a:cs typeface="Arial"/>
              </a:rPr>
              <a:t>&gt;</a:t>
            </a:r>
            <a:r>
              <a:rPr sz="2000" spc="7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289FF"/>
                </a:solidFill>
                <a:latin typeface="Arial"/>
                <a:cs typeface="Arial"/>
              </a:rPr>
              <a:t>5"</a:t>
            </a:r>
            <a:r>
              <a:rPr sz="2000" spc="9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864235">
              <a:lnSpc>
                <a:spcPts val="2160"/>
              </a:lnSpc>
              <a:spcBef>
                <a:spcPts val="1440"/>
              </a:spcBef>
            </a:pPr>
            <a:r>
              <a:rPr sz="2000" spc="35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1104900">
              <a:lnSpc>
                <a:spcPts val="2055"/>
              </a:lnSpc>
            </a:pPr>
            <a:r>
              <a:rPr sz="2000" spc="114" dirty="0">
                <a:latin typeface="Arial"/>
                <a:cs typeface="Arial"/>
              </a:rPr>
              <a:t>cout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425" dirty="0">
                <a:latin typeface="Arial"/>
                <a:cs typeface="Arial"/>
              </a:rPr>
              <a:t>&lt;&lt;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289FF"/>
                </a:solidFill>
                <a:latin typeface="Arial"/>
                <a:cs typeface="Arial"/>
              </a:rPr>
              <a:t>"x</a:t>
            </a:r>
            <a:r>
              <a:rPr sz="2000" spc="80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289FF"/>
                </a:solidFill>
                <a:latin typeface="Arial"/>
                <a:cs typeface="Arial"/>
              </a:rPr>
              <a:t>is</a:t>
            </a:r>
            <a:r>
              <a:rPr sz="2000" spc="8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425" dirty="0">
                <a:solidFill>
                  <a:srgbClr val="1289FF"/>
                </a:solidFill>
                <a:latin typeface="Arial"/>
                <a:cs typeface="Arial"/>
              </a:rPr>
              <a:t>&lt;=</a:t>
            </a:r>
            <a:r>
              <a:rPr sz="2000" spc="55" dirty="0">
                <a:solidFill>
                  <a:srgbClr val="1289FF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289FF"/>
                </a:solidFill>
                <a:latin typeface="Arial"/>
                <a:cs typeface="Arial"/>
              </a:rPr>
              <a:t>5"</a:t>
            </a:r>
            <a:r>
              <a:rPr sz="2000" spc="9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370205" marR="134620" indent="-256540">
              <a:lnSpc>
                <a:spcPts val="2300"/>
              </a:lnSpc>
              <a:spcBef>
                <a:spcPts val="459"/>
              </a:spcBef>
              <a:tabLst>
                <a:tab pos="370205" algn="l"/>
              </a:tabLst>
            </a:pPr>
            <a:r>
              <a:rPr sz="1600" spc="-45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z="2400" spc="-5" dirty="0">
                <a:latin typeface="Arial"/>
                <a:cs typeface="Arial"/>
              </a:rPr>
              <a:t>Braces </a:t>
            </a:r>
            <a:r>
              <a:rPr sz="2400" spc="-25" dirty="0">
                <a:latin typeface="Arial"/>
                <a:cs typeface="Arial"/>
              </a:rPr>
              <a:t>({}) </a:t>
            </a:r>
            <a:r>
              <a:rPr sz="2400" spc="105" dirty="0">
                <a:latin typeface="Arial"/>
                <a:cs typeface="Arial"/>
              </a:rPr>
              <a:t>indicate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80" dirty="0">
                <a:latin typeface="Arial"/>
                <a:cs typeface="Arial"/>
              </a:rPr>
              <a:t>second </a:t>
            </a:r>
            <a:r>
              <a:rPr sz="2400" spc="185" dirty="0">
                <a:latin typeface="Arial"/>
                <a:cs typeface="Arial"/>
              </a:rPr>
              <a:t>if </a:t>
            </a:r>
            <a:r>
              <a:rPr sz="2400" spc="120" dirty="0">
                <a:latin typeface="Arial"/>
                <a:cs typeface="Arial"/>
              </a:rPr>
              <a:t>statement </a:t>
            </a:r>
            <a:r>
              <a:rPr sz="2400" spc="90" dirty="0">
                <a:latin typeface="Arial"/>
                <a:cs typeface="Arial"/>
              </a:rPr>
              <a:t>is </a:t>
            </a:r>
            <a:r>
              <a:rPr sz="2400" spc="150" dirty="0">
                <a:latin typeface="Arial"/>
                <a:cs typeface="Arial"/>
              </a:rPr>
              <a:t>in 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30" dirty="0">
                <a:latin typeface="Arial"/>
                <a:cs typeface="Arial"/>
              </a:rPr>
              <a:t>body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60" dirty="0">
                <a:latin typeface="Arial"/>
                <a:cs typeface="Arial"/>
              </a:rPr>
              <a:t>first </a:t>
            </a:r>
            <a:r>
              <a:rPr sz="2400" spc="185" dirty="0">
                <a:latin typeface="Arial"/>
                <a:cs typeface="Arial"/>
              </a:rPr>
              <a:t>if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45" dirty="0">
                <a:latin typeface="Arial"/>
                <a:cs typeface="Arial"/>
              </a:rPr>
              <a:t>that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40" dirty="0">
                <a:latin typeface="Arial"/>
                <a:cs typeface="Arial"/>
              </a:rPr>
              <a:t>else </a:t>
            </a:r>
            <a:r>
              <a:rPr sz="2400" spc="85" dirty="0">
                <a:latin typeface="Arial"/>
                <a:cs typeface="Arial"/>
              </a:rPr>
              <a:t>is  </a:t>
            </a:r>
            <a:r>
              <a:rPr sz="2400" spc="70" dirty="0">
                <a:latin typeface="Arial"/>
                <a:cs typeface="Arial"/>
              </a:rPr>
              <a:t>associated </a:t>
            </a:r>
            <a:r>
              <a:rPr sz="2400" spc="165" dirty="0">
                <a:latin typeface="Arial"/>
                <a:cs typeface="Arial"/>
              </a:rPr>
              <a:t>with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160" dirty="0">
                <a:latin typeface="Arial"/>
                <a:cs typeface="Arial"/>
              </a:rPr>
              <a:t>first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if.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7172" y="123445"/>
            <a:ext cx="8321040" cy="133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929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if-else-if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If-else-if statement can be used to choose one block of statements from many blocks of statement.</a:t>
            </a:r>
          </a:p>
          <a:p>
            <a:r>
              <a:rPr lang="en-US" sz="2800" dirty="0"/>
              <a:t> It is used when there are many options and only one block of statements should be executed on the basis of a condition</a:t>
            </a:r>
          </a:p>
        </p:txBody>
      </p:sp>
    </p:spTree>
    <p:extLst>
      <p:ext uri="{BB962C8B-B14F-4D97-AF65-F5344CB8AC3E}">
        <p14:creationId xmlns:p14="http://schemas.microsoft.com/office/powerpoint/2010/main" val="124633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990601"/>
            <a:ext cx="9296400" cy="173893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68605" marR="302260" indent="-256540">
              <a:spcBef>
                <a:spcPts val="1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pc="75" dirty="0"/>
              <a:t>The </a:t>
            </a:r>
            <a:r>
              <a:rPr spc="150" dirty="0"/>
              <a:t>conditional </a:t>
            </a:r>
            <a:r>
              <a:rPr spc="140" dirty="0"/>
              <a:t>operator </a:t>
            </a:r>
            <a:r>
              <a:rPr spc="100" dirty="0"/>
              <a:t>is </a:t>
            </a:r>
            <a:r>
              <a:rPr spc="80" dirty="0"/>
              <a:t>an </a:t>
            </a:r>
            <a:r>
              <a:rPr spc="110" dirty="0"/>
              <a:t>alternative</a:t>
            </a:r>
            <a:r>
              <a:rPr spc="-40" dirty="0"/>
              <a:t> </a:t>
            </a:r>
            <a:r>
              <a:rPr spc="200" dirty="0"/>
              <a:t>to  </a:t>
            </a:r>
            <a:r>
              <a:rPr spc="140" dirty="0"/>
              <a:t>simple </a:t>
            </a:r>
            <a:r>
              <a:rPr spc="180" dirty="0"/>
              <a:t>if-else</a:t>
            </a:r>
            <a:r>
              <a:rPr spc="5" dirty="0"/>
              <a:t> </a:t>
            </a:r>
            <a:r>
              <a:rPr spc="130" dirty="0"/>
              <a:t>statement.</a:t>
            </a:r>
          </a:p>
          <a:p>
            <a:pPr marL="268605" indent="-256540">
              <a:spcBef>
                <a:spcPts val="484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pc="140" dirty="0"/>
              <a:t>It </a:t>
            </a:r>
            <a:r>
              <a:rPr spc="105" dirty="0"/>
              <a:t>consists </a:t>
            </a:r>
            <a:r>
              <a:rPr spc="190" dirty="0"/>
              <a:t>of </a:t>
            </a:r>
            <a:r>
              <a:rPr spc="-365" dirty="0">
                <a:solidFill>
                  <a:srgbClr val="0000FF"/>
                </a:solidFill>
              </a:rPr>
              <a:t>? </a:t>
            </a:r>
            <a:r>
              <a:rPr spc="120" dirty="0"/>
              <a:t>(question </a:t>
            </a:r>
            <a:r>
              <a:rPr spc="130" dirty="0"/>
              <a:t>mark) </a:t>
            </a:r>
            <a:r>
              <a:rPr spc="114" dirty="0"/>
              <a:t>and </a:t>
            </a:r>
            <a:r>
              <a:rPr spc="-15" dirty="0"/>
              <a:t>a </a:t>
            </a:r>
            <a:r>
              <a:rPr spc="100" dirty="0">
                <a:solidFill>
                  <a:srgbClr val="0000FF"/>
                </a:solidFill>
              </a:rPr>
              <a:t>:</a:t>
            </a:r>
            <a:r>
              <a:rPr spc="114" dirty="0">
                <a:solidFill>
                  <a:srgbClr val="0000FF"/>
                </a:solidFill>
              </a:rPr>
              <a:t> </a:t>
            </a:r>
            <a:r>
              <a:rPr spc="85" dirty="0"/>
              <a:t>(colon)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38400" y="3048000"/>
            <a:ext cx="7882890" cy="29995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indent="-256540">
              <a:spcBef>
                <a:spcPts val="49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spc="75" dirty="0"/>
              <a:t>Syntax</a:t>
            </a:r>
          </a:p>
          <a:p>
            <a:pPr marL="524510" lvl="1" indent="-229235">
              <a:spcBef>
                <a:spcPts val="35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{condition} </a:t>
            </a:r>
            <a:r>
              <a:rPr sz="2400" spc="-325" dirty="0">
                <a:solidFill>
                  <a:srgbClr val="0000FF"/>
                </a:solidFill>
                <a:latin typeface="Arial"/>
                <a:cs typeface="Arial"/>
              </a:rPr>
              <a:t>? </a:t>
            </a:r>
            <a:r>
              <a:rPr sz="2400" spc="105" dirty="0">
                <a:solidFill>
                  <a:srgbClr val="0000FF"/>
                </a:solidFill>
                <a:latin typeface="Arial"/>
                <a:cs typeface="Arial"/>
              </a:rPr>
              <a:t>{expr1} </a:t>
            </a:r>
            <a:r>
              <a:rPr sz="2400" spc="90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r>
              <a:rPr sz="2400" spc="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Arial"/>
                <a:cs typeface="Arial"/>
              </a:rPr>
              <a:t>{expr2}</a:t>
            </a:r>
            <a:endParaRPr sz="2400" dirty="0">
              <a:latin typeface="Arial"/>
              <a:cs typeface="Arial"/>
            </a:endParaRPr>
          </a:p>
          <a:p>
            <a:pPr marL="524510" lvl="1" indent="-229235">
              <a:spcBef>
                <a:spcPts val="31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110" dirty="0">
                <a:latin typeface="Arial"/>
                <a:cs typeface="Arial"/>
              </a:rPr>
              <a:t>If </a:t>
            </a:r>
            <a:r>
              <a:rPr sz="2300" spc="140" dirty="0">
                <a:latin typeface="Arial"/>
                <a:cs typeface="Arial"/>
              </a:rPr>
              <a:t>condition </a:t>
            </a:r>
            <a:r>
              <a:rPr sz="2300" spc="60" dirty="0">
                <a:latin typeface="Arial"/>
                <a:cs typeface="Arial"/>
              </a:rPr>
              <a:t>evaluates </a:t>
            </a:r>
            <a:r>
              <a:rPr sz="2300" spc="175" dirty="0">
                <a:latin typeface="Arial"/>
                <a:cs typeface="Arial"/>
              </a:rPr>
              <a:t>to </a:t>
            </a:r>
            <a:r>
              <a:rPr sz="2300" spc="135" dirty="0">
                <a:latin typeface="Arial"/>
                <a:cs typeface="Arial"/>
              </a:rPr>
              <a:t>true </a:t>
            </a:r>
            <a:r>
              <a:rPr sz="2300" spc="125" dirty="0">
                <a:latin typeface="Arial"/>
                <a:cs typeface="Arial"/>
              </a:rPr>
              <a:t>then </a:t>
            </a:r>
            <a:r>
              <a:rPr sz="2300" spc="65" dirty="0">
                <a:latin typeface="Arial"/>
                <a:cs typeface="Arial"/>
              </a:rPr>
              <a:t>value </a:t>
            </a:r>
            <a:r>
              <a:rPr sz="2300" spc="165" dirty="0">
                <a:latin typeface="Arial"/>
                <a:cs typeface="Arial"/>
              </a:rPr>
              <a:t>of </a:t>
            </a:r>
            <a:r>
              <a:rPr sz="2300" spc="155" dirty="0">
                <a:latin typeface="Arial"/>
                <a:cs typeface="Arial"/>
              </a:rPr>
              <a:t>expr1</a:t>
            </a:r>
            <a:r>
              <a:rPr sz="2300" spc="-300" dirty="0">
                <a:latin typeface="Arial"/>
                <a:cs typeface="Arial"/>
              </a:rPr>
              <a:t> </a:t>
            </a:r>
            <a:r>
              <a:rPr sz="2300" spc="80" dirty="0">
                <a:latin typeface="Arial"/>
                <a:cs typeface="Arial"/>
              </a:rPr>
              <a:t>is</a:t>
            </a:r>
            <a:endParaRPr sz="2300" dirty="0">
              <a:latin typeface="Arial"/>
              <a:cs typeface="Arial"/>
            </a:endParaRPr>
          </a:p>
          <a:p>
            <a:pPr marL="524510">
              <a:spcBef>
                <a:spcPts val="5"/>
              </a:spcBef>
            </a:pPr>
            <a:r>
              <a:rPr sz="2300" spc="120" dirty="0"/>
              <a:t>returned, </a:t>
            </a:r>
            <a:r>
              <a:rPr sz="2300" spc="105" dirty="0"/>
              <a:t>otherwise </a:t>
            </a:r>
            <a:r>
              <a:rPr sz="2300" spc="65" dirty="0"/>
              <a:t>value </a:t>
            </a:r>
            <a:r>
              <a:rPr sz="2300" spc="170" dirty="0"/>
              <a:t>of </a:t>
            </a:r>
            <a:r>
              <a:rPr sz="2300" spc="155" dirty="0"/>
              <a:t>expr2 </a:t>
            </a:r>
            <a:r>
              <a:rPr sz="2300" spc="85" dirty="0"/>
              <a:t>is</a:t>
            </a:r>
            <a:r>
              <a:rPr sz="2300" spc="-204" dirty="0"/>
              <a:t> </a:t>
            </a:r>
            <a:r>
              <a:rPr sz="2300" spc="120" dirty="0"/>
              <a:t>returned.</a:t>
            </a:r>
            <a:endParaRPr sz="2300" dirty="0"/>
          </a:p>
          <a:p>
            <a:pPr marL="295910">
              <a:spcBef>
                <a:spcPts val="300"/>
              </a:spcBef>
            </a:pPr>
            <a:r>
              <a:rPr sz="2300" b="1" spc="20" dirty="0">
                <a:latin typeface="Arial"/>
                <a:cs typeface="Arial"/>
              </a:rPr>
              <a:t>Note:</a:t>
            </a:r>
            <a:endParaRPr sz="2300" dirty="0">
              <a:latin typeface="Arial"/>
              <a:cs typeface="Arial"/>
            </a:endParaRPr>
          </a:p>
          <a:p>
            <a:pPr marL="524510" marR="617220" lvl="1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300" spc="155" dirty="0">
                <a:latin typeface="Arial"/>
                <a:cs typeface="Arial"/>
              </a:rPr>
              <a:t>expr1 </a:t>
            </a:r>
            <a:r>
              <a:rPr sz="2300" spc="100" dirty="0">
                <a:latin typeface="Arial"/>
                <a:cs typeface="Arial"/>
              </a:rPr>
              <a:t>and </a:t>
            </a:r>
            <a:r>
              <a:rPr sz="2300" spc="155" dirty="0">
                <a:latin typeface="Arial"/>
                <a:cs typeface="Arial"/>
              </a:rPr>
              <a:t>expr2 </a:t>
            </a:r>
            <a:r>
              <a:rPr sz="2300" spc="50" dirty="0">
                <a:latin typeface="Arial"/>
                <a:cs typeface="Arial"/>
              </a:rPr>
              <a:t>can </a:t>
            </a:r>
            <a:r>
              <a:rPr sz="2300" spc="85" dirty="0">
                <a:latin typeface="Arial"/>
                <a:cs typeface="Arial"/>
              </a:rPr>
              <a:t>be </a:t>
            </a:r>
            <a:r>
              <a:rPr sz="2300" spc="110" dirty="0">
                <a:latin typeface="Arial"/>
                <a:cs typeface="Arial"/>
              </a:rPr>
              <a:t>constant </a:t>
            </a:r>
            <a:r>
              <a:rPr sz="2300" spc="60" dirty="0">
                <a:latin typeface="Arial"/>
                <a:cs typeface="Arial"/>
              </a:rPr>
              <a:t>values </a:t>
            </a:r>
            <a:r>
              <a:rPr sz="2300" spc="150" dirty="0">
                <a:latin typeface="Arial"/>
                <a:cs typeface="Arial"/>
              </a:rPr>
              <a:t>or  </a:t>
            </a:r>
            <a:r>
              <a:rPr sz="2300" spc="130" dirty="0">
                <a:latin typeface="Arial"/>
                <a:cs typeface="Arial"/>
              </a:rPr>
              <a:t>arithmetic </a:t>
            </a:r>
            <a:r>
              <a:rPr sz="2300" spc="95" dirty="0">
                <a:latin typeface="Arial"/>
                <a:cs typeface="Arial"/>
              </a:rPr>
              <a:t>expressions. </a:t>
            </a:r>
            <a:r>
              <a:rPr sz="2300" spc="140" dirty="0">
                <a:latin typeface="Arial"/>
                <a:cs typeface="Arial"/>
              </a:rPr>
              <a:t>Input </a:t>
            </a:r>
            <a:r>
              <a:rPr sz="2300" spc="565" dirty="0">
                <a:latin typeface="Arial"/>
                <a:cs typeface="Arial"/>
              </a:rPr>
              <a:t>/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spc="170" dirty="0">
                <a:latin typeface="Arial"/>
                <a:cs typeface="Arial"/>
              </a:rPr>
              <a:t>output </a:t>
            </a:r>
            <a:r>
              <a:rPr sz="2300" spc="60" dirty="0">
                <a:latin typeface="Arial"/>
                <a:cs typeface="Arial"/>
              </a:rPr>
              <a:t>(i.e. </a:t>
            </a:r>
            <a:r>
              <a:rPr sz="2300" spc="100" dirty="0">
                <a:latin typeface="Arial"/>
                <a:cs typeface="Arial"/>
              </a:rPr>
              <a:t>cin,  cout) </a:t>
            </a:r>
            <a:r>
              <a:rPr sz="2300" spc="110" dirty="0">
                <a:latin typeface="Arial"/>
                <a:cs typeface="Arial"/>
              </a:rPr>
              <a:t>statements </a:t>
            </a:r>
            <a:r>
              <a:rPr sz="2300" spc="90" dirty="0">
                <a:latin typeface="Arial"/>
                <a:cs typeface="Arial"/>
              </a:rPr>
              <a:t>may </a:t>
            </a:r>
            <a:r>
              <a:rPr sz="2300" spc="70" dirty="0">
                <a:latin typeface="Arial"/>
                <a:cs typeface="Arial"/>
              </a:rPr>
              <a:t>also </a:t>
            </a:r>
            <a:r>
              <a:rPr sz="2300" spc="85" dirty="0">
                <a:latin typeface="Arial"/>
                <a:cs typeface="Arial"/>
              </a:rPr>
              <a:t>be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85" dirty="0">
                <a:latin typeface="Arial"/>
                <a:cs typeface="Arial"/>
              </a:rPr>
              <a:t>used.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783" y="381001"/>
            <a:ext cx="5335524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69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8777" y="1686509"/>
            <a:ext cx="4854321" cy="4115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81783" y="571501"/>
            <a:ext cx="5335524" cy="544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3519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464005"/>
            <a:ext cx="1744980" cy="45212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</a:rPr>
              <a:t>	</a:t>
            </a:r>
            <a:r>
              <a:rPr sz="2800" spc="85" dirty="0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453132" y="1935608"/>
            <a:ext cx="7588884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9235">
              <a:spcBef>
                <a:spcPts val="10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400" spc="114" dirty="0">
                <a:latin typeface="Arial"/>
                <a:cs typeface="Arial"/>
              </a:rPr>
              <a:t>If </a:t>
            </a:r>
            <a:r>
              <a:rPr sz="2400" spc="204" dirty="0">
                <a:latin typeface="Arial"/>
                <a:cs typeface="Arial"/>
              </a:rPr>
              <a:t>a=10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285" dirty="0">
                <a:latin typeface="Arial"/>
                <a:cs typeface="Arial"/>
              </a:rPr>
              <a:t>b=5 </a:t>
            </a:r>
            <a:r>
              <a:rPr sz="2400" spc="100" dirty="0">
                <a:latin typeface="Arial"/>
                <a:cs typeface="Arial"/>
              </a:rPr>
              <a:t>and </a:t>
            </a:r>
            <a:r>
              <a:rPr sz="2400" spc="120" dirty="0">
                <a:latin typeface="Arial"/>
                <a:cs typeface="Arial"/>
              </a:rPr>
              <a:t>result </a:t>
            </a:r>
            <a:r>
              <a:rPr sz="2400" spc="85" dirty="0">
                <a:latin typeface="Arial"/>
                <a:cs typeface="Arial"/>
              </a:rPr>
              <a:t>is </a:t>
            </a:r>
            <a:r>
              <a:rPr sz="2400" spc="70" dirty="0">
                <a:latin typeface="Arial"/>
                <a:cs typeface="Arial"/>
              </a:rPr>
              <a:t>an </a:t>
            </a:r>
            <a:r>
              <a:rPr sz="2400" spc="120" dirty="0">
                <a:latin typeface="Arial"/>
                <a:cs typeface="Arial"/>
              </a:rPr>
              <a:t>integer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variable,  </a:t>
            </a:r>
            <a:r>
              <a:rPr sz="2400" spc="130" dirty="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241300">
              <a:spcBef>
                <a:spcPts val="300"/>
              </a:spcBef>
            </a:pPr>
            <a:r>
              <a:rPr sz="2400" spc="65" dirty="0">
                <a:latin typeface="Arial"/>
                <a:cs typeface="Arial"/>
              </a:rPr>
              <a:t>res </a:t>
            </a:r>
            <a:r>
              <a:rPr sz="2400" spc="505" dirty="0">
                <a:latin typeface="Arial"/>
                <a:cs typeface="Arial"/>
              </a:rPr>
              <a:t>= </a:t>
            </a:r>
            <a:r>
              <a:rPr sz="2400" spc="120" dirty="0">
                <a:latin typeface="Arial"/>
                <a:cs typeface="Arial"/>
              </a:rPr>
              <a:t>(a&gt;b) </a:t>
            </a:r>
            <a:r>
              <a:rPr sz="2400" spc="-325" dirty="0">
                <a:latin typeface="Arial"/>
                <a:cs typeface="Arial"/>
              </a:rPr>
              <a:t>?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90" dirty="0">
                <a:latin typeface="Arial"/>
                <a:cs typeface="Arial"/>
              </a:rPr>
              <a:t>: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241300" marR="1881505" indent="-229235">
              <a:lnSpc>
                <a:spcPct val="110400"/>
              </a:lnSpc>
              <a:spcBef>
                <a:spcPts val="318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400" spc="60" dirty="0">
                <a:latin typeface="Arial"/>
                <a:cs typeface="Arial"/>
              </a:rPr>
              <a:t>The </a:t>
            </a:r>
            <a:r>
              <a:rPr sz="2400" spc="65" dirty="0">
                <a:latin typeface="Arial"/>
                <a:cs typeface="Arial"/>
              </a:rPr>
              <a:t>above </a:t>
            </a:r>
            <a:r>
              <a:rPr sz="2400" spc="120" dirty="0">
                <a:latin typeface="Arial"/>
                <a:cs typeface="Arial"/>
              </a:rPr>
              <a:t>statement </a:t>
            </a:r>
            <a:r>
              <a:rPr sz="2400" spc="85" dirty="0">
                <a:latin typeface="Arial"/>
                <a:cs typeface="Arial"/>
              </a:rPr>
              <a:t>is </a:t>
            </a:r>
            <a:r>
              <a:rPr sz="2400" spc="100" dirty="0">
                <a:latin typeface="Arial"/>
                <a:cs typeface="Arial"/>
              </a:rPr>
              <a:t>equivalent </a:t>
            </a:r>
            <a:r>
              <a:rPr sz="2400" spc="180" dirty="0">
                <a:latin typeface="Arial"/>
                <a:cs typeface="Arial"/>
              </a:rPr>
              <a:t>to  </a:t>
            </a:r>
            <a:r>
              <a:rPr sz="2400" spc="185" dirty="0">
                <a:latin typeface="Arial"/>
                <a:cs typeface="Arial"/>
              </a:rPr>
              <a:t>if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(a&gt;b)</a:t>
            </a:r>
            <a:endParaRPr sz="2400">
              <a:latin typeface="Arial"/>
              <a:cs typeface="Arial"/>
            </a:endParaRPr>
          </a:p>
          <a:p>
            <a:pPr marL="250190" marR="6090920" indent="283210">
              <a:lnSpc>
                <a:spcPct val="113799"/>
              </a:lnSpc>
              <a:spcBef>
                <a:spcPts val="15"/>
              </a:spcBef>
            </a:pPr>
            <a:r>
              <a:rPr sz="2400" spc="130" dirty="0">
                <a:latin typeface="Arial"/>
                <a:cs typeface="Arial"/>
              </a:rPr>
              <a:t>res=</a:t>
            </a:r>
            <a:r>
              <a:rPr sz="2400" spc="145" dirty="0">
                <a:latin typeface="Arial"/>
                <a:cs typeface="Arial"/>
              </a:rPr>
              <a:t>a</a:t>
            </a:r>
            <a:r>
              <a:rPr sz="2400" spc="90" dirty="0">
                <a:latin typeface="Arial"/>
                <a:cs typeface="Arial"/>
              </a:rPr>
              <a:t>;  </a:t>
            </a:r>
            <a:r>
              <a:rPr sz="2400" spc="40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534035">
              <a:spcBef>
                <a:spcPts val="395"/>
              </a:spcBef>
            </a:pPr>
            <a:r>
              <a:rPr sz="2400" spc="155" dirty="0">
                <a:latin typeface="Arial"/>
                <a:cs typeface="Arial"/>
              </a:rPr>
              <a:t>res=b;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1783" y="571501"/>
            <a:ext cx="5335524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01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2971800"/>
            <a:ext cx="3048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if-else-if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7772400" cy="5334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Syntax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 if(condition)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		Statement 1;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else if (condition)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		Statements 2;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.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.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.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else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		Statement N;</a:t>
            </a:r>
          </a:p>
          <a:p>
            <a:pPr marL="777240" lvl="2" indent="0">
              <a:spcBef>
                <a:spcPts val="0"/>
              </a:spcBef>
              <a:buNone/>
            </a:pPr>
            <a:r>
              <a:rPr lang="en-US" sz="2200" dirty="0"/>
              <a:t>}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35039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Write a program that inputs test score of a student and displays his grade according to the following criteria</a:t>
            </a:r>
          </a:p>
          <a:p>
            <a:pPr marL="2222500" indent="0">
              <a:buNone/>
            </a:pPr>
            <a:r>
              <a:rPr lang="en-US" sz="2800" dirty="0"/>
              <a:t>Test Score	Grade</a:t>
            </a:r>
          </a:p>
          <a:p>
            <a:pPr marL="2222500" indent="0">
              <a:buNone/>
            </a:pPr>
            <a:r>
              <a:rPr lang="en-US" sz="2800" dirty="0"/>
              <a:t>&gt;=90		A</a:t>
            </a:r>
          </a:p>
          <a:p>
            <a:pPr marL="2222500" indent="0">
              <a:buNone/>
            </a:pPr>
            <a:r>
              <a:rPr lang="en-US" sz="2800" dirty="0"/>
              <a:t>80-89		B</a:t>
            </a:r>
          </a:p>
          <a:p>
            <a:pPr marL="2222500" indent="0">
              <a:buNone/>
            </a:pPr>
            <a:r>
              <a:rPr lang="en-US" sz="2800" dirty="0"/>
              <a:t>70-79		C</a:t>
            </a:r>
          </a:p>
          <a:p>
            <a:pPr marL="2222500" indent="0">
              <a:buNone/>
            </a:pPr>
            <a:r>
              <a:rPr lang="en-US" sz="2800" dirty="0"/>
              <a:t>60-69		D</a:t>
            </a:r>
          </a:p>
          <a:p>
            <a:pPr marL="2222500" indent="0">
              <a:buNone/>
            </a:pPr>
            <a:r>
              <a:rPr lang="en-US" sz="2800" dirty="0"/>
              <a:t>Below 60		F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3860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(Sol)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924800" cy="54864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marks;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&lt;&lt;“Enter marks:”;</a:t>
            </a:r>
          </a:p>
          <a:p>
            <a:pPr marL="114300" indent="0">
              <a:buNone/>
            </a:pPr>
            <a:r>
              <a:rPr lang="en-US" dirty="0" err="1"/>
              <a:t>cin</a:t>
            </a:r>
            <a:r>
              <a:rPr lang="en-US" dirty="0"/>
              <a:t>&gt;&gt;marks;</a:t>
            </a:r>
          </a:p>
          <a:p>
            <a:pPr marL="114300" indent="0">
              <a:buNone/>
            </a:pPr>
            <a:r>
              <a:rPr lang="en-US" dirty="0"/>
              <a:t>	if(marks&gt;=90)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&lt;&lt;“Grade A”; </a:t>
            </a:r>
          </a:p>
          <a:p>
            <a:pPr marL="114300" indent="0">
              <a:buNone/>
            </a:pPr>
            <a:r>
              <a:rPr lang="en-US" dirty="0"/>
              <a:t>	else if(marks&gt;=80)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&lt;&lt;“Grade B”; </a:t>
            </a:r>
          </a:p>
          <a:p>
            <a:pPr marL="114300" indent="0">
              <a:buNone/>
            </a:pPr>
            <a:r>
              <a:rPr lang="en-US" dirty="0"/>
              <a:t>	else if(marks&gt;=70)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&lt;&lt;“Grade C”; </a:t>
            </a:r>
          </a:p>
          <a:p>
            <a:pPr marL="114300" indent="0">
              <a:buNone/>
            </a:pPr>
            <a:r>
              <a:rPr lang="en-US" dirty="0"/>
              <a:t>	else if(marks&gt;=60)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&lt;&lt;“Grade D”; </a:t>
            </a:r>
          </a:p>
          <a:p>
            <a:pPr marL="114300" indent="0">
              <a:buNone/>
            </a:pPr>
            <a:r>
              <a:rPr lang="en-US" dirty="0"/>
              <a:t>	else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&lt;&lt;“Grade F”; </a:t>
            </a:r>
          </a:p>
          <a:p>
            <a:pPr marL="114300" indent="0">
              <a:buNone/>
            </a:pPr>
            <a:r>
              <a:rPr lang="en-US" dirty="0"/>
              <a:t>}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02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 type of comparison in which more than one conditions are evaluated is called compound condition</a:t>
            </a:r>
          </a:p>
          <a:p>
            <a:r>
              <a:rPr lang="en-US" sz="2400" dirty="0"/>
              <a:t>E.g.</a:t>
            </a:r>
          </a:p>
          <a:p>
            <a:pPr marL="411480" lvl="1" indent="0">
              <a:buNone/>
            </a:pPr>
            <a:r>
              <a:rPr lang="en-US" sz="2400" dirty="0"/>
              <a:t>A program inputs two numbers. It displays OK if one number is greater than 100 and second number is less than 100. </a:t>
            </a:r>
          </a:p>
          <a:p>
            <a:r>
              <a:rPr lang="en-US" sz="2400" dirty="0"/>
              <a:t>Logical operators are used to evaluate compound conditions i.e. </a:t>
            </a:r>
          </a:p>
          <a:p>
            <a:pPr lvl="1"/>
            <a:r>
              <a:rPr lang="en-US" sz="2400" dirty="0"/>
              <a:t>AND operator (&amp;&amp;)</a:t>
            </a:r>
          </a:p>
          <a:p>
            <a:pPr lvl="1"/>
            <a:r>
              <a:rPr lang="en-US" sz="2400" dirty="0"/>
              <a:t>OR operator (||)</a:t>
            </a:r>
          </a:p>
          <a:p>
            <a:pPr lvl="1"/>
            <a:r>
              <a:rPr lang="en-US" sz="2400" dirty="0"/>
              <a:t>NOT operator (!)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075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9447212" cy="5410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/>
              <a:t>Program inputs three numbers and displays the maximum number</a:t>
            </a:r>
          </a:p>
          <a:p>
            <a:pPr marL="114300" indent="0">
              <a:buNone/>
            </a:pPr>
            <a:r>
              <a:rPr lang="en-US" sz="2000" dirty="0"/>
              <a:t>{</a:t>
            </a:r>
          </a:p>
          <a:p>
            <a:pPr marL="114300" indent="0">
              <a:buNone/>
            </a:pPr>
            <a:r>
              <a:rPr lang="en-US" sz="2000" dirty="0"/>
              <a:t>int </a:t>
            </a:r>
            <a:r>
              <a:rPr lang="en-US" sz="2000" dirty="0" err="1"/>
              <a:t>a,b,c</a:t>
            </a:r>
            <a:r>
              <a:rPr lang="en-US" sz="2000" dirty="0"/>
              <a:t>;</a:t>
            </a:r>
          </a:p>
          <a:p>
            <a:pPr marL="11430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&lt;&lt;“enter three numbers:”;</a:t>
            </a:r>
          </a:p>
          <a:p>
            <a:pPr marL="114300" indent="0">
              <a:buNone/>
            </a:pPr>
            <a:r>
              <a:rPr lang="en-US" sz="2000" dirty="0" err="1"/>
              <a:t>cin</a:t>
            </a:r>
            <a:r>
              <a:rPr lang="en-US" sz="2000" dirty="0"/>
              <a:t>&gt;&gt;a&gt;&gt;b&gt;&gt;c;</a:t>
            </a:r>
          </a:p>
          <a:p>
            <a:pPr marL="114300" indent="0">
              <a:buNone/>
            </a:pPr>
            <a:r>
              <a:rPr lang="en-US" sz="2000" dirty="0"/>
              <a:t>if(a&gt;b &amp;&amp; a&gt;c)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&lt;&lt;“maximum number is”&lt;&lt;a;</a:t>
            </a:r>
          </a:p>
          <a:p>
            <a:pPr marL="114300" indent="0">
              <a:buNone/>
            </a:pPr>
            <a:r>
              <a:rPr lang="en-US" sz="2000" dirty="0"/>
              <a:t>else if (b&gt;a &amp;&amp; b&gt;c)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&lt;&lt;“maximum number is”&lt;&lt;b;</a:t>
            </a:r>
          </a:p>
          <a:p>
            <a:pPr marL="114300" indent="0">
              <a:buNone/>
            </a:pPr>
            <a:r>
              <a:rPr lang="en-US" sz="2000" dirty="0"/>
              <a:t>else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&lt;&lt;“maximum number is”&lt;&lt;c;</a:t>
            </a:r>
          </a:p>
          <a:p>
            <a:pPr marL="114300" indent="0">
              <a:buNone/>
            </a:pPr>
            <a:r>
              <a:rPr lang="en-US" sz="20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27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19200"/>
            <a:ext cx="7772400" cy="5181600"/>
          </a:xfrm>
        </p:spPr>
        <p:txBody>
          <a:bodyPr>
            <a:normAutofit/>
          </a:bodyPr>
          <a:lstStyle/>
          <a:p>
            <a:r>
              <a:rPr lang="en-US" b="1" dirty="0"/>
              <a:t>Program that inputs a character and displays whether it is a vowel or not</a:t>
            </a:r>
          </a:p>
          <a:p>
            <a:pPr marL="114300" indent="0">
              <a:buNone/>
            </a:pPr>
            <a:r>
              <a:rPr lang="en-US" sz="2000" dirty="0"/>
              <a:t>int main()</a:t>
            </a:r>
          </a:p>
          <a:p>
            <a:pPr marL="114300" indent="0">
              <a:buNone/>
            </a:pPr>
            <a:r>
              <a:rPr lang="en-US" sz="2000" dirty="0"/>
              <a:t>{</a:t>
            </a:r>
          </a:p>
          <a:p>
            <a:pPr marL="114300" indent="0">
              <a:buNone/>
            </a:pPr>
            <a:r>
              <a:rPr lang="en-US" sz="2000" dirty="0"/>
              <a:t>char </a:t>
            </a:r>
            <a:r>
              <a:rPr lang="en-US" sz="2000" dirty="0" err="1"/>
              <a:t>ch</a:t>
            </a:r>
            <a:r>
              <a:rPr lang="en-US" sz="2000" dirty="0"/>
              <a:t>;</a:t>
            </a:r>
          </a:p>
          <a:p>
            <a:pPr marL="114300" indent="0">
              <a:buNone/>
            </a:pPr>
            <a:r>
              <a:rPr lang="en-US" sz="2000" dirty="0" err="1"/>
              <a:t>cout</a:t>
            </a:r>
            <a:r>
              <a:rPr lang="en-US" sz="2000" dirty="0"/>
              <a:t>&lt;&lt;“enter character”;</a:t>
            </a:r>
          </a:p>
          <a:p>
            <a:pPr marL="114300" indent="0">
              <a:buNone/>
            </a:pPr>
            <a:r>
              <a:rPr lang="en-US" sz="2000" dirty="0" err="1"/>
              <a:t>cin</a:t>
            </a:r>
            <a:r>
              <a:rPr lang="en-US" sz="2000" dirty="0"/>
              <a:t>&gt;&gt;</a:t>
            </a:r>
            <a:r>
              <a:rPr lang="en-US" sz="2000" dirty="0" err="1"/>
              <a:t>ch</a:t>
            </a:r>
            <a:r>
              <a:rPr lang="en-US" sz="2000" dirty="0"/>
              <a:t>;</a:t>
            </a:r>
          </a:p>
          <a:p>
            <a:pPr marL="114300" indent="0">
              <a:buNone/>
            </a:pPr>
            <a:r>
              <a:rPr lang="en-US" sz="2000" dirty="0"/>
              <a:t>if(</a:t>
            </a:r>
            <a:r>
              <a:rPr lang="en-US" sz="2000" dirty="0" err="1"/>
              <a:t>ch</a:t>
            </a:r>
            <a:r>
              <a:rPr lang="en-US" sz="2000" dirty="0"/>
              <a:t>==‘a’ || </a:t>
            </a:r>
            <a:r>
              <a:rPr lang="en-US" sz="2000" dirty="0" err="1"/>
              <a:t>ch</a:t>
            </a:r>
            <a:r>
              <a:rPr lang="en-US" sz="2000" dirty="0"/>
              <a:t> ==‘a’ ||</a:t>
            </a:r>
            <a:r>
              <a:rPr lang="en-US" sz="2000" dirty="0" err="1"/>
              <a:t>ch</a:t>
            </a:r>
            <a:r>
              <a:rPr lang="en-US" sz="2000" dirty="0"/>
              <a:t>==‘e’ || </a:t>
            </a:r>
            <a:r>
              <a:rPr lang="en-US" sz="2000" dirty="0" err="1"/>
              <a:t>ch</a:t>
            </a:r>
            <a:r>
              <a:rPr lang="en-US" sz="2000" dirty="0"/>
              <a:t> ==‘e’ ||</a:t>
            </a:r>
            <a:r>
              <a:rPr lang="en-US" sz="2000" dirty="0" err="1"/>
              <a:t>ch</a:t>
            </a:r>
            <a:r>
              <a:rPr lang="en-US" sz="2000" dirty="0"/>
              <a:t>==‘</a:t>
            </a:r>
            <a:r>
              <a:rPr lang="en-US" sz="2000" dirty="0" err="1"/>
              <a:t>i</a:t>
            </a:r>
            <a:r>
              <a:rPr lang="en-US" sz="2000" dirty="0"/>
              <a:t>’ || </a:t>
            </a:r>
            <a:r>
              <a:rPr lang="en-US" sz="2000" dirty="0" err="1"/>
              <a:t>ch</a:t>
            </a:r>
            <a:r>
              <a:rPr lang="en-US" sz="2000" dirty="0"/>
              <a:t> ==‘</a:t>
            </a:r>
            <a:r>
              <a:rPr lang="en-US" sz="2000" dirty="0" err="1"/>
              <a:t>i</a:t>
            </a:r>
            <a:r>
              <a:rPr lang="en-US" sz="2000" dirty="0"/>
              <a:t>’ ||</a:t>
            </a:r>
            <a:r>
              <a:rPr lang="en-US" sz="2000" dirty="0" err="1"/>
              <a:t>ch</a:t>
            </a:r>
            <a:r>
              <a:rPr lang="en-US" sz="2000" dirty="0"/>
              <a:t>==‘o’ || </a:t>
            </a:r>
            <a:r>
              <a:rPr lang="en-US" sz="2000" dirty="0" err="1"/>
              <a:t>ch</a:t>
            </a:r>
            <a:r>
              <a:rPr lang="en-US" sz="2000" dirty="0"/>
              <a:t> ==‘o’ ||</a:t>
            </a:r>
            <a:r>
              <a:rPr lang="en-US" sz="2000" dirty="0" err="1"/>
              <a:t>ch</a:t>
            </a:r>
            <a:r>
              <a:rPr lang="en-US" sz="2000" dirty="0"/>
              <a:t>==‘u’ || </a:t>
            </a:r>
            <a:r>
              <a:rPr lang="en-US" sz="2000" dirty="0" err="1"/>
              <a:t>ch</a:t>
            </a:r>
            <a:r>
              <a:rPr lang="en-US" sz="2000" dirty="0"/>
              <a:t> ==‘u’)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&lt;&lt;“you entered a vowel”&lt;&lt;</a:t>
            </a:r>
            <a:r>
              <a:rPr lang="en-US" sz="2000" dirty="0" err="1"/>
              <a:t>ch</a:t>
            </a:r>
            <a:r>
              <a:rPr lang="en-US" sz="2000" dirty="0"/>
              <a:t>;</a:t>
            </a:r>
          </a:p>
          <a:p>
            <a:pPr marL="114300" indent="0">
              <a:buNone/>
            </a:pPr>
            <a:r>
              <a:rPr lang="en-US" sz="2000" dirty="0"/>
              <a:t>else</a:t>
            </a:r>
          </a:p>
          <a:p>
            <a:pPr marL="11430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&lt;&lt;“you did not enter a vowel”&lt;&lt;</a:t>
            </a:r>
            <a:r>
              <a:rPr lang="en-US" sz="2000" dirty="0" err="1"/>
              <a:t>ch</a:t>
            </a:r>
            <a:r>
              <a:rPr lang="en-US" sz="2000" dirty="0"/>
              <a:t>;</a:t>
            </a:r>
          </a:p>
          <a:p>
            <a:pPr marL="114300" indent="0">
              <a:buNone/>
            </a:pPr>
            <a:r>
              <a:rPr lang="en-US" sz="2000" dirty="0"/>
              <a:t>}</a:t>
            </a:r>
            <a:endParaRPr lang="en-GB" sz="2000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39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8F21-F648-4962-8809-CC462C28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09563"/>
            <a:ext cx="8229600" cy="41549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Practice Quiz                                          10 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667F-3A85-43FE-99EF-FD0A551D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637" y="1219200"/>
            <a:ext cx="8594725" cy="44196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800" dirty="0"/>
              <a:t>Write a program to take a number as input from the user and check whether the entered integer number is positive, negative or zero.</a:t>
            </a:r>
          </a:p>
          <a:p>
            <a:pPr algn="just">
              <a:defRPr/>
            </a:pPr>
            <a:endParaRPr lang="en-US" sz="2800" dirty="0"/>
          </a:p>
          <a:p>
            <a:pPr algn="just">
              <a:defRPr/>
            </a:pPr>
            <a:r>
              <a:rPr lang="en-US" sz="2800" dirty="0"/>
              <a:t>Hint: Keep in mind the number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1E77-17FF-8210-ADCD-90605E9EBF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80"/>
          <a:stretch/>
        </p:blipFill>
        <p:spPr>
          <a:xfrm>
            <a:off x="2971800" y="3810000"/>
            <a:ext cx="7143750" cy="14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0246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</TotalTime>
  <Words>1097</Words>
  <Application>Microsoft Office PowerPoint</Application>
  <PresentationFormat>Widescreen</PresentationFormat>
  <Paragraphs>187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 3</vt:lpstr>
      <vt:lpstr>Wisp</vt:lpstr>
      <vt:lpstr>Programming Fundamentals</vt:lpstr>
      <vt:lpstr>Multiple if-else-if structure</vt:lpstr>
      <vt:lpstr>Multiple if-else-if structure</vt:lpstr>
      <vt:lpstr>Example 1</vt:lpstr>
      <vt:lpstr>Example 1 (Sol)</vt:lpstr>
      <vt:lpstr>Compound condition</vt:lpstr>
      <vt:lpstr>Example</vt:lpstr>
      <vt:lpstr>Example</vt:lpstr>
      <vt:lpstr>Practice Quiz                                          10 marks</vt:lpstr>
      <vt:lpstr>Task</vt:lpstr>
      <vt:lpstr>Nested if-else Statement</vt:lpstr>
      <vt:lpstr>Nested if-else Statement</vt:lpstr>
      <vt:lpstr>Example</vt:lpstr>
      <vt:lpstr>Example</vt:lpstr>
      <vt:lpstr>NOT Operator</vt:lpstr>
      <vt:lpstr>Example</vt:lpstr>
      <vt:lpstr>Example</vt:lpstr>
      <vt:lpstr>The C++ compiler always associates an else with  the immediately preceding if unless told to do  otherwise by the placement of braces ({ and }). This behavior can lead to what’s referred to as  the dangling -else problem.</vt:lpstr>
      <vt:lpstr> The compiler actually interprets the statement as</vt:lpstr>
      <vt:lpstr>The conditional operator is an alternative to  simple if-else statement. It consists of ? (question mark) and a : (colon)</vt:lpstr>
      <vt:lpstr>PowerPoint Presentation</vt:lpstr>
      <vt:lpstr>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26</cp:revision>
  <dcterms:created xsi:type="dcterms:W3CDTF">2020-10-17T14:59:54Z</dcterms:created>
  <dcterms:modified xsi:type="dcterms:W3CDTF">2024-11-04T01:44:38Z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