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8"/>
  </p:notesMasterIdLst>
  <p:sldIdLst>
    <p:sldId id="313" r:id="rId2"/>
    <p:sldId id="365" r:id="rId3"/>
    <p:sldId id="366" r:id="rId4"/>
    <p:sldId id="337" r:id="rId5"/>
    <p:sldId id="344" r:id="rId6"/>
    <p:sldId id="258" r:id="rId7"/>
    <p:sldId id="259" r:id="rId8"/>
    <p:sldId id="260" r:id="rId9"/>
    <p:sldId id="279" r:id="rId10"/>
    <p:sldId id="261" r:id="rId11"/>
    <p:sldId id="280" r:id="rId12"/>
    <p:sldId id="289" r:id="rId13"/>
    <p:sldId id="354" r:id="rId14"/>
    <p:sldId id="345" r:id="rId15"/>
    <p:sldId id="302" r:id="rId16"/>
    <p:sldId id="262" r:id="rId17"/>
    <p:sldId id="281" r:id="rId18"/>
    <p:sldId id="282" r:id="rId19"/>
    <p:sldId id="308" r:id="rId20"/>
    <p:sldId id="283" r:id="rId21"/>
    <p:sldId id="309" r:id="rId22"/>
    <p:sldId id="361" r:id="rId23"/>
    <p:sldId id="360" r:id="rId24"/>
    <p:sldId id="359" r:id="rId25"/>
    <p:sldId id="362" r:id="rId26"/>
    <p:sldId id="363" r:id="rId2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1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5DB6-AAD7-49DE-8432-CBAB969493B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FB12-9C60-4FA1-A024-9077A458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[10];</a:t>
            </a:r>
          </a:p>
          <a:p>
            <a:r>
              <a:rPr lang="en-US" dirty="0"/>
              <a:t>    int </a:t>
            </a:r>
            <a:r>
              <a:rPr lang="en-US" dirty="0" err="1"/>
              <a:t>evensum</a:t>
            </a:r>
            <a:r>
              <a:rPr lang="en-US" dirty="0"/>
              <a:t> = 0, </a:t>
            </a:r>
            <a:r>
              <a:rPr lang="en-US" dirty="0" err="1"/>
              <a:t>oddsum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10 numbers for the array:"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% 2 == 0) {</a:t>
            </a:r>
          </a:p>
          <a:p>
            <a:r>
              <a:rPr lang="en-US" dirty="0"/>
              <a:t>            </a:t>
            </a:r>
            <a:r>
              <a:rPr lang="en-US" dirty="0" err="1"/>
              <a:t>evensum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 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oddsum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 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"Sum of even numbers: " &lt;&lt; </a:t>
            </a:r>
            <a:r>
              <a:rPr lang="en-US" dirty="0" err="1"/>
              <a:t>evensum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"Sum of odd numbers: " &lt;&lt; </a:t>
            </a:r>
            <a:r>
              <a:rPr lang="en-US" dirty="0" err="1"/>
              <a:t>oddsum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0FB12-9C60-4FA1-A024-9077A45845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32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8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3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6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2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47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00401" y="2296234"/>
            <a:ext cx="6780371" cy="553998"/>
          </a:xfrm>
        </p:spPr>
        <p:txBody>
          <a:bodyPr/>
          <a:lstStyle/>
          <a:p>
            <a:pPr algn="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657600" y="3124200"/>
            <a:ext cx="6157156" cy="86690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algn="ctr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81000"/>
            <a:ext cx="7230720" cy="82490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One-D array</a:t>
            </a:r>
            <a:r>
              <a:rPr sz="40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Intialization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96" y="1457424"/>
            <a:ext cx="9789604" cy="39427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r>
              <a:rPr sz="2800" dirty="0">
                <a:latin typeface="Times New Roman"/>
                <a:cs typeface="Times New Roman"/>
              </a:rPr>
              <a:t>The process of </a:t>
            </a:r>
            <a:r>
              <a:rPr sz="2800" spc="-5" dirty="0">
                <a:latin typeface="Times New Roman"/>
                <a:cs typeface="Times New Roman"/>
              </a:rPr>
              <a:t>assigning </a:t>
            </a:r>
            <a:r>
              <a:rPr sz="2800" dirty="0">
                <a:latin typeface="Times New Roman"/>
                <a:cs typeface="Times New Roman"/>
              </a:rPr>
              <a:t>values to </a:t>
            </a:r>
            <a:r>
              <a:rPr sz="2800" spc="-5" dirty="0">
                <a:latin typeface="Times New Roman"/>
                <a:cs typeface="Times New Roman"/>
              </a:rPr>
              <a:t>array elements </a:t>
            </a:r>
            <a:r>
              <a:rPr sz="2800" dirty="0">
                <a:latin typeface="Times New Roman"/>
                <a:cs typeface="Times New Roman"/>
              </a:rPr>
              <a:t>at the </a:t>
            </a:r>
            <a:r>
              <a:rPr sz="2800" spc="-5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array  declaration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called </a:t>
            </a:r>
            <a:r>
              <a:rPr sz="2800" b="1" dirty="0">
                <a:latin typeface="Times New Roman"/>
                <a:cs typeface="Times New Roman"/>
              </a:rPr>
              <a:t>array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initialization.</a:t>
            </a:r>
            <a:endParaRPr lang="en-US" sz="2800" b="1" dirty="0">
              <a:latin typeface="Times New Roman"/>
              <a:cs typeface="Times New Roman"/>
            </a:endParaRPr>
          </a:p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The values are separated with commas and enclosed within braces.</a:t>
            </a:r>
          </a:p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A syntax error occurs if the values in braces are more than the length of array.</a:t>
            </a:r>
          </a:p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If the number of initial values is less than the array size, the remaining array of elements are initialized to zero.</a:t>
            </a:r>
          </a:p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600" y="4609505"/>
            <a:ext cx="8285923" cy="158133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655"/>
              </a:spcBef>
            </a:pPr>
            <a:r>
              <a:rPr sz="2800" b="1" dirty="0">
                <a:latin typeface="Times New Roman"/>
                <a:cs typeface="Times New Roman"/>
              </a:rPr>
              <a:t>Syntax:</a:t>
            </a:r>
            <a:endParaRPr sz="2800" dirty="0">
              <a:latin typeface="Times New Roman"/>
              <a:cs typeface="Times New Roman"/>
            </a:endParaRPr>
          </a:p>
          <a:p>
            <a:pPr marL="927077">
              <a:lnSpc>
                <a:spcPct val="150000"/>
              </a:lnSpc>
              <a:spcBef>
                <a:spcPts val="1200"/>
              </a:spcBef>
              <a:tabLst>
                <a:tab pos="6413974" algn="l"/>
              </a:tabLst>
            </a:pPr>
            <a:r>
              <a:rPr sz="2800" dirty="0">
                <a:latin typeface="Times New Roman"/>
                <a:cs typeface="Times New Roman"/>
              </a:rPr>
              <a:t>data_t</a:t>
            </a:r>
            <a:r>
              <a:rPr sz="2800" spc="-11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pe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identifi</a:t>
            </a:r>
            <a:r>
              <a:rPr sz="2800" spc="-11" dirty="0">
                <a:latin typeface="Times New Roman"/>
                <a:cs typeface="Times New Roman"/>
              </a:rPr>
              <a:t>er[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1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ng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h]={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values</a:t>
            </a:r>
            <a:r>
              <a:rPr sz="2800" spc="-3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};	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8153399" cy="90621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One-D array</a:t>
            </a:r>
            <a:r>
              <a:rPr sz="44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Intialization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900" y="3888207"/>
            <a:ext cx="10566400" cy="22063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An array size can be omitted when it is initialized in the declaration.</a:t>
            </a:r>
          </a:p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The compiler determines the size of array according to initialized values. </a:t>
            </a:r>
          </a:p>
          <a:p>
            <a:pPr marL="12700" marR="5080">
              <a:spcBef>
                <a:spcPts val="105"/>
              </a:spcBef>
            </a:pPr>
            <a:r>
              <a:rPr lang="en-US" sz="2800" dirty="0">
                <a:latin typeface="Times New Roman"/>
                <a:cs typeface="Times New Roman"/>
              </a:rPr>
              <a:t>     i.e. 	</a:t>
            </a:r>
            <a:r>
              <a:rPr lang="en-US" sz="2800" dirty="0" err="1">
                <a:latin typeface="Times New Roman"/>
                <a:cs typeface="Times New Roman"/>
              </a:rPr>
              <a:t>int</a:t>
            </a:r>
            <a:r>
              <a:rPr lang="en-US" sz="2800" dirty="0">
                <a:latin typeface="Times New Roman"/>
                <a:cs typeface="Times New Roman"/>
              </a:rPr>
              <a:t> age [ ] = { 23, 27, 15, 32, 40, 3, 85, 20, 9}</a:t>
            </a:r>
          </a:p>
          <a:p>
            <a:pPr marL="469888" marR="5080" indent="-457189">
              <a:spcBef>
                <a:spcPts val="105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The size of array is 9.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1277" y="1016859"/>
            <a:ext cx="7865165" cy="130753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marks[5] = {70, 54, 84, 96, 49};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70702"/>
              </p:ext>
            </p:extLst>
          </p:nvPr>
        </p:nvGraphicFramePr>
        <p:xfrm>
          <a:off x="5673859" y="2434510"/>
          <a:ext cx="4826000" cy="10424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128"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28"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5132" y="2434510"/>
            <a:ext cx="447344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Index of each element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2965036"/>
            <a:ext cx="531164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Array name		    marks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73859" y="2685893"/>
            <a:ext cx="345941" cy="8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33800" y="3200400"/>
            <a:ext cx="803141" cy="9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85990"/>
            <a:ext cx="8229600" cy="90621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One-D array</a:t>
            </a:r>
            <a:r>
              <a:rPr sz="44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Intialization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1981200"/>
            <a:ext cx="9244223" cy="266162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33" dirty="0">
                <a:cs typeface="Times New Roman" pitchFamily="18" charset="0"/>
              </a:rPr>
              <a:t>char a[10]={'a', 'b', 'c', 'd', 'e', 'f', 'g', 'h', 'i', 'j'};</a:t>
            </a:r>
          </a:p>
          <a:p>
            <a:pPr>
              <a:lnSpc>
                <a:spcPct val="150000"/>
              </a:lnSpc>
            </a:pPr>
            <a:r>
              <a:rPr lang="en-US" sz="2933" dirty="0">
                <a:cs typeface="Times New Roman" pitchFamily="18" charset="0"/>
              </a:rPr>
              <a:t>	</a:t>
            </a:r>
            <a:r>
              <a:rPr lang="en-US" sz="2933" dirty="0"/>
              <a:t>c</a:t>
            </a:r>
            <a:r>
              <a:rPr lang="en-US" altLang="en-US" sz="2933" dirty="0"/>
              <a:t>har st[10]={"</a:t>
            </a:r>
            <a:r>
              <a:rPr lang="en-US" altLang="en-US" sz="2933" dirty="0" err="1"/>
              <a:t>pakistan</a:t>
            </a:r>
            <a:r>
              <a:rPr lang="en-US" altLang="en-US" sz="2933" dirty="0"/>
              <a:t>"};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762001"/>
            <a:ext cx="60960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Arrays - fundamentals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676400"/>
            <a:ext cx="7620000" cy="4690872"/>
          </a:xfrm>
        </p:spPr>
        <p:txBody>
          <a:bodyPr>
            <a:normAutofit/>
          </a:bodyPr>
          <a:lstStyle/>
          <a:p>
            <a:r>
              <a:rPr lang="en-US" b="1" dirty="0"/>
              <a:t>Array Elements</a:t>
            </a:r>
          </a:p>
          <a:p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items</a:t>
            </a:r>
            <a:r>
              <a:rPr lang="en-US" sz="2400" dirty="0"/>
              <a:t> in an array are </a:t>
            </a:r>
            <a:r>
              <a:rPr lang="en-US" sz="2400" b="1" dirty="0"/>
              <a:t>called elements.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All </a:t>
            </a:r>
            <a:r>
              <a:rPr lang="en-US" sz="2400" b="1" dirty="0"/>
              <a:t>elements</a:t>
            </a:r>
            <a:r>
              <a:rPr lang="en-US" sz="2400" dirty="0"/>
              <a:t> have </a:t>
            </a:r>
            <a:r>
              <a:rPr lang="en-US" sz="2400" b="1" dirty="0"/>
              <a:t>same data type</a:t>
            </a:r>
            <a:r>
              <a:rPr lang="en-US" sz="2400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Figure shows memory snapshot of array elements of array age of </a:t>
            </a:r>
            <a:r>
              <a:rPr lang="en-US" sz="2400" i="1" dirty="0"/>
              <a:t>size</a:t>
            </a:r>
            <a:r>
              <a:rPr lang="en-US" sz="2400" dirty="0"/>
              <a:t> 4 and type </a:t>
            </a:r>
            <a:r>
              <a:rPr lang="en-US" sz="2400" i="1" dirty="0"/>
              <a:t>int</a:t>
            </a:r>
            <a:r>
              <a:rPr lang="en-US" sz="2400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Note that the numbering of elements begins with 0.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position number of array element </a:t>
            </a:r>
            <a:r>
              <a:rPr lang="en-US" sz="2400" dirty="0"/>
              <a:t>formally called </a:t>
            </a:r>
            <a:r>
              <a:rPr lang="en-US" sz="2400" b="1" dirty="0"/>
              <a:t>index or subscript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269236"/>
            <a:ext cx="204357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Arrays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125490" y="1219201"/>
            <a:ext cx="8694910" cy="54101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600" dirty="0"/>
              <a:t>An array is a sequence of objects of same data type.</a:t>
            </a:r>
          </a:p>
          <a:p>
            <a:endParaRPr lang="en-US" altLang="en-US" sz="2600" dirty="0"/>
          </a:p>
          <a:p>
            <a:r>
              <a:rPr lang="en-US" altLang="en-US" sz="2600" dirty="0"/>
              <a:t>Objects of an array are called elements.</a:t>
            </a:r>
          </a:p>
          <a:p>
            <a:endParaRPr lang="en-US" altLang="en-US" sz="2600" dirty="0"/>
          </a:p>
          <a:p>
            <a:r>
              <a:rPr lang="en-US" altLang="en-US" sz="2600" dirty="0"/>
              <a:t>Group of consecutive memory locations</a:t>
            </a:r>
          </a:p>
          <a:p>
            <a:endParaRPr lang="en-US" altLang="en-US" sz="2600" dirty="0"/>
          </a:p>
          <a:p>
            <a:r>
              <a:rPr lang="en-US" altLang="en-US" sz="2600" dirty="0"/>
              <a:t>To refer to an element, specify</a:t>
            </a:r>
          </a:p>
          <a:p>
            <a:pPr lvl="1"/>
            <a:r>
              <a:rPr lang="en-US" altLang="en-US" sz="2600" dirty="0"/>
              <a:t>Array name</a:t>
            </a:r>
          </a:p>
          <a:p>
            <a:pPr lvl="1"/>
            <a:r>
              <a:rPr lang="en-US" altLang="en-US" sz="2600" dirty="0"/>
              <a:t>Position number(index number)written in subscript[]</a:t>
            </a:r>
          </a:p>
          <a:p>
            <a:endParaRPr lang="en-US" altLang="en-US" sz="2600" dirty="0"/>
          </a:p>
          <a:p>
            <a:r>
              <a:rPr lang="en-US" altLang="en-US" sz="2600" dirty="0"/>
              <a:t>First element at position 0</a:t>
            </a:r>
          </a:p>
          <a:p>
            <a:pPr lvl="1"/>
            <a:r>
              <a:rPr lang="en-US" altLang="en-US" sz="2600" dirty="0"/>
              <a:t>n element array named c has index values from </a:t>
            </a:r>
          </a:p>
          <a:p>
            <a:pPr lvl="1">
              <a:buFontTx/>
              <a:buNone/>
            </a:pPr>
            <a:r>
              <a:rPr lang="en-US" altLang="en-US" sz="2600" dirty="0"/>
              <a:t>  0 to n-1:</a:t>
            </a:r>
          </a:p>
          <a:p>
            <a:pPr lvl="2"/>
            <a:r>
              <a:rPr lang="en-US" altLang="en-US" sz="2600" dirty="0"/>
              <a:t>c[ 0 ], c[ 1 ]...c[ n – 1 ]</a:t>
            </a:r>
            <a:endParaRPr lang="en-US" alt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25DB8D-CE57-4D78-D263-2E855DAE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914400"/>
            <a:ext cx="27432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1917277" y="460375"/>
            <a:ext cx="10310283" cy="774700"/>
          </a:xfrm>
        </p:spPr>
        <p:txBody>
          <a:bodyPr anchor="t">
            <a:normAutofit fontScale="90000"/>
          </a:bodyPr>
          <a:lstStyle/>
          <a:p>
            <a:pPr>
              <a:defRPr/>
            </a:pPr>
            <a:r>
              <a:rPr lang="en-US" sz="5333" dirty="0">
                <a:latin typeface="+mn-lt"/>
              </a:rPr>
              <a:t>Reading Strings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397000"/>
            <a:ext cx="9296400" cy="4225925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void main()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    char name[20], address[30];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    cout&lt;&lt;"Enter name  ";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    cin&gt;&gt;name;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    cout&lt;&lt;"Enter Address  ";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    cin&gt;&gt;address;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    cout&lt;&lt;"Name = "&lt;&lt;name &lt;&lt;"\</a:t>
            </a:r>
            <a:r>
              <a:rPr lang="en-US" altLang="en-US" sz="2400" b="1" dirty="0" err="1">
                <a:solidFill>
                  <a:schemeClr val="tx1"/>
                </a:solidFill>
              </a:rPr>
              <a:t>nAddress</a:t>
            </a:r>
            <a:r>
              <a:rPr lang="en-US" altLang="en-US" sz="2400" b="1" dirty="0">
                <a:solidFill>
                  <a:schemeClr val="tx1"/>
                </a:solidFill>
              </a:rPr>
              <a:t> = "&lt;&lt;address;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getch();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  <a:defRPr/>
            </a:pPr>
            <a:r>
              <a:rPr lang="en-US" altLang="en-US" sz="2400" b="1" u="sng" dirty="0">
                <a:solidFill>
                  <a:schemeClr val="tx1"/>
                </a:solidFill>
              </a:rPr>
              <a:t>Note : Does not read white spaces</a:t>
            </a:r>
            <a:endParaRPr lang="en-US" altLang="en-US" sz="2667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64481"/>
            <a:ext cx="9028431" cy="8334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333" b="1" dirty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sz="5333" b="1" spc="-5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sz="5333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5333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333" b="1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73" y="1325786"/>
            <a:ext cx="8088628" cy="529709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888" indent="-457189">
              <a:lnSpc>
                <a:spcPct val="15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Wingdings" pitchFamily="2" charset="2"/>
              <a:buChar char="Ø"/>
              <a:tabLst>
                <a:tab pos="287013" algn="l"/>
              </a:tabLst>
            </a:pPr>
            <a:r>
              <a:rPr sz="2667" b="1" dirty="0">
                <a:latin typeface="Times New Roman"/>
                <a:cs typeface="Times New Roman"/>
              </a:rPr>
              <a:t>Individual</a:t>
            </a:r>
            <a:r>
              <a:rPr sz="2667" b="1" spc="-5" dirty="0">
                <a:latin typeface="Times New Roman"/>
                <a:cs typeface="Times New Roman"/>
              </a:rPr>
              <a:t> </a:t>
            </a:r>
            <a:r>
              <a:rPr sz="2667" b="1" dirty="0">
                <a:latin typeface="Times New Roman"/>
                <a:cs typeface="Times New Roman"/>
              </a:rPr>
              <a:t>Element:</a:t>
            </a:r>
            <a:endParaRPr sz="2667" dirty="0">
              <a:latin typeface="Times New Roman"/>
              <a:cs typeface="Times New Roman"/>
            </a:endParaRPr>
          </a:p>
          <a:p>
            <a:pPr marL="1841454">
              <a:lnSpc>
                <a:spcPct val="150000"/>
              </a:lnSpc>
              <a:spcBef>
                <a:spcPts val="600"/>
              </a:spcBef>
            </a:pPr>
            <a:r>
              <a:rPr lang="en-US" sz="2667" spc="-5" dirty="0" err="1">
                <a:latin typeface="Times New Roman"/>
                <a:cs typeface="Times New Roman"/>
              </a:rPr>
              <a:t>a</a:t>
            </a:r>
            <a:r>
              <a:rPr sz="2667" spc="-5" dirty="0" err="1">
                <a:latin typeface="Times New Roman"/>
                <a:cs typeface="Times New Roman"/>
              </a:rPr>
              <a:t>rray_name</a:t>
            </a:r>
            <a:r>
              <a:rPr sz="2667" spc="-5" dirty="0">
                <a:latin typeface="Times New Roman"/>
                <a:cs typeface="Times New Roman"/>
              </a:rPr>
              <a:t>[index];</a:t>
            </a:r>
            <a:endParaRPr lang="en-US" sz="2667" dirty="0">
              <a:latin typeface="Times New Roman"/>
              <a:cs typeface="Times New Roman"/>
            </a:endParaRPr>
          </a:p>
          <a:p>
            <a:pPr marL="463539">
              <a:spcBef>
                <a:spcPts val="600"/>
              </a:spcBef>
            </a:pPr>
            <a:r>
              <a:rPr lang="en-US" sz="2667" spc="-5" dirty="0">
                <a:latin typeface="Times New Roman"/>
                <a:cs typeface="Times New Roman"/>
              </a:rPr>
              <a:t>Example:</a:t>
            </a:r>
          </a:p>
          <a:p>
            <a:pPr marL="463539">
              <a:spcBef>
                <a:spcPts val="600"/>
              </a:spcBef>
            </a:pPr>
            <a:r>
              <a:rPr lang="en-US" sz="2667" spc="-5" dirty="0">
                <a:latin typeface="Times New Roman"/>
                <a:cs typeface="Times New Roman"/>
              </a:rPr>
              <a:t>		</a:t>
            </a:r>
            <a:r>
              <a:rPr lang="en-US" sz="2667" spc="-5" dirty="0" err="1">
                <a:latin typeface="Times New Roman"/>
                <a:cs typeface="Times New Roman"/>
              </a:rPr>
              <a:t>int</a:t>
            </a:r>
            <a:r>
              <a:rPr lang="en-US" sz="2667" spc="-5" dirty="0">
                <a:latin typeface="Times New Roman"/>
                <a:cs typeface="Times New Roman"/>
              </a:rPr>
              <a:t> marks[5];</a:t>
            </a:r>
          </a:p>
          <a:p>
            <a:pPr marL="463539">
              <a:spcBef>
                <a:spcPts val="600"/>
              </a:spcBef>
            </a:pPr>
            <a:r>
              <a:rPr lang="en-US" sz="2667" spc="-5" dirty="0">
                <a:latin typeface="Times New Roman"/>
                <a:cs typeface="Times New Roman"/>
              </a:rPr>
              <a:t>		marks[0]= 20;</a:t>
            </a:r>
          </a:p>
          <a:p>
            <a:pPr marL="463539">
              <a:spcBef>
                <a:spcPts val="600"/>
              </a:spcBef>
            </a:pPr>
            <a:r>
              <a:rPr lang="en-US" sz="2667" spc="-5" dirty="0">
                <a:latin typeface="Times New Roman"/>
                <a:cs typeface="Times New Roman"/>
              </a:rPr>
              <a:t>		marks[1]= 50;</a:t>
            </a:r>
          </a:p>
          <a:p>
            <a:pPr marL="463539">
              <a:spcBef>
                <a:spcPts val="600"/>
              </a:spcBef>
            </a:pPr>
            <a:r>
              <a:rPr lang="en-US" sz="2667" spc="-5" dirty="0">
                <a:latin typeface="Times New Roman"/>
                <a:cs typeface="Times New Roman"/>
              </a:rPr>
              <a:t>		marks[2]= 70;</a:t>
            </a:r>
          </a:p>
          <a:p>
            <a:pPr marL="463539">
              <a:spcBef>
                <a:spcPts val="600"/>
              </a:spcBef>
            </a:pPr>
            <a:r>
              <a:rPr lang="en-US" sz="2667" spc="-5" dirty="0">
                <a:latin typeface="Times New Roman"/>
                <a:cs typeface="Times New Roman"/>
              </a:rPr>
              <a:t>		marks[3]= 80;</a:t>
            </a:r>
          </a:p>
          <a:p>
            <a:pPr marL="463539">
              <a:spcBef>
                <a:spcPts val="600"/>
              </a:spcBef>
            </a:pPr>
            <a:r>
              <a:rPr lang="en-US" sz="2667" spc="-5" dirty="0">
                <a:latin typeface="Times New Roman"/>
                <a:cs typeface="Times New Roman"/>
              </a:rPr>
              <a:t>		marks[4]= 90;</a:t>
            </a:r>
          </a:p>
          <a:p>
            <a:pPr marL="463539">
              <a:spcBef>
                <a:spcPts val="600"/>
              </a:spcBef>
            </a:pPr>
            <a:endParaRPr lang="en-US" sz="2667" spc="-5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12000" y="4012418"/>
          <a:ext cx="406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GB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GB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GB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94400" y="4035839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08800" y="343790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marks[0]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0" y="343857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marks[4]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448800" y="468966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marks[3]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0" y="343790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marks[2]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721600" y="468966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marks[1]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49635"/>
            <a:ext cx="7961634" cy="8334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333" b="1" dirty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sz="5333" b="1" spc="-5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sz="5333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5333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333" b="1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72" y="1325785"/>
            <a:ext cx="9104627" cy="529715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888" indent="-457189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 pitchFamily="2" charset="2"/>
              <a:buChar char="Ø"/>
              <a:tabLst>
                <a:tab pos="287013" algn="l"/>
              </a:tabLst>
            </a:pPr>
            <a:r>
              <a:rPr sz="2667" b="1" dirty="0">
                <a:latin typeface="Times New Roman"/>
                <a:cs typeface="Times New Roman"/>
              </a:rPr>
              <a:t>Using</a:t>
            </a:r>
            <a:r>
              <a:rPr sz="2667" b="1" spc="-15" dirty="0">
                <a:latin typeface="Times New Roman"/>
                <a:cs typeface="Times New Roman"/>
              </a:rPr>
              <a:t> </a:t>
            </a:r>
            <a:r>
              <a:rPr sz="2667" b="1" dirty="0">
                <a:latin typeface="Times New Roman"/>
                <a:cs typeface="Times New Roman"/>
              </a:rPr>
              <a:t>Loop:</a:t>
            </a:r>
            <a:endParaRPr sz="2667" dirty="0">
              <a:latin typeface="Times New Roman"/>
              <a:cs typeface="Times New Roman"/>
            </a:endParaRPr>
          </a:p>
          <a:p>
            <a:pPr marL="1841454">
              <a:spcBef>
                <a:spcPts val="600"/>
              </a:spcBef>
            </a:pPr>
            <a:r>
              <a:rPr sz="2667" dirty="0">
                <a:latin typeface="Times New Roman"/>
                <a:cs typeface="Times New Roman"/>
              </a:rPr>
              <a:t>int</a:t>
            </a:r>
            <a:r>
              <a:rPr sz="2667" spc="-11" dirty="0">
                <a:latin typeface="Times New Roman"/>
                <a:cs typeface="Times New Roman"/>
              </a:rPr>
              <a:t> </a:t>
            </a:r>
            <a:r>
              <a:rPr sz="2667" spc="-5" dirty="0">
                <a:latin typeface="Times New Roman"/>
                <a:cs typeface="Times New Roman"/>
              </a:rPr>
              <a:t>marks[5];</a:t>
            </a:r>
            <a:endParaRPr sz="2667" dirty="0">
              <a:latin typeface="Times New Roman"/>
              <a:cs typeface="Times New Roman"/>
            </a:endParaRPr>
          </a:p>
          <a:p>
            <a:pPr marL="1841454" marR="5080"/>
            <a:r>
              <a:rPr sz="2667" dirty="0">
                <a:latin typeface="Times New Roman"/>
                <a:cs typeface="Times New Roman"/>
              </a:rPr>
              <a:t>for(</a:t>
            </a:r>
            <a:r>
              <a:rPr sz="2667" dirty="0" err="1">
                <a:latin typeface="Times New Roman"/>
                <a:cs typeface="Times New Roman"/>
              </a:rPr>
              <a:t>int</a:t>
            </a:r>
            <a:r>
              <a:rPr sz="2667" spc="-65" dirty="0">
                <a:latin typeface="Times New Roman"/>
                <a:cs typeface="Times New Roman"/>
              </a:rPr>
              <a:t> </a:t>
            </a:r>
            <a:r>
              <a:rPr lang="en-US" sz="2667" spc="-65" dirty="0">
                <a:latin typeface="Times New Roman"/>
                <a:cs typeface="Times New Roman"/>
              </a:rPr>
              <a:t>i </a:t>
            </a:r>
            <a:r>
              <a:rPr sz="2667" spc="-5" dirty="0">
                <a:latin typeface="Times New Roman"/>
                <a:cs typeface="Times New Roman"/>
              </a:rPr>
              <a:t>=</a:t>
            </a:r>
            <a:r>
              <a:rPr lang="en-US" sz="2667" spc="-5" dirty="0">
                <a:latin typeface="Times New Roman"/>
                <a:cs typeface="Times New Roman"/>
              </a:rPr>
              <a:t> </a:t>
            </a:r>
            <a:r>
              <a:rPr sz="2667" spc="-5" dirty="0">
                <a:latin typeface="Times New Roman"/>
                <a:cs typeface="Times New Roman"/>
              </a:rPr>
              <a:t>0;</a:t>
            </a:r>
            <a:r>
              <a:rPr lang="en-US" sz="2667" spc="-5" dirty="0">
                <a:latin typeface="Times New Roman"/>
                <a:cs typeface="Times New Roman"/>
              </a:rPr>
              <a:t> </a:t>
            </a:r>
            <a:r>
              <a:rPr sz="2667" spc="-5" dirty="0">
                <a:latin typeface="Times New Roman"/>
                <a:cs typeface="Times New Roman"/>
              </a:rPr>
              <a:t>i&lt;=4;</a:t>
            </a:r>
            <a:r>
              <a:rPr lang="en-US" sz="2667" spc="-5" dirty="0">
                <a:latin typeface="Times New Roman"/>
                <a:cs typeface="Times New Roman"/>
              </a:rPr>
              <a:t> </a:t>
            </a:r>
            <a:r>
              <a:rPr sz="2667" spc="-5" dirty="0">
                <a:latin typeface="Times New Roman"/>
                <a:cs typeface="Times New Roman"/>
              </a:rPr>
              <a:t>i++)  </a:t>
            </a:r>
            <a:endParaRPr lang="en-US" sz="2667" spc="-5" dirty="0">
              <a:latin typeface="Times New Roman"/>
              <a:cs typeface="Times New Roman"/>
            </a:endParaRPr>
          </a:p>
          <a:p>
            <a:pPr marL="1841454" marR="5080"/>
            <a:r>
              <a:rPr lang="en-US" sz="2667" spc="-5" dirty="0">
                <a:latin typeface="Times New Roman"/>
                <a:cs typeface="Times New Roman"/>
              </a:rPr>
              <a:t>{	</a:t>
            </a:r>
          </a:p>
          <a:p>
            <a:pPr marL="1841454" marR="5080"/>
            <a:r>
              <a:rPr lang="en-US" sz="2667" spc="-5" dirty="0">
                <a:latin typeface="Times New Roman"/>
                <a:cs typeface="Times New Roman"/>
              </a:rPr>
              <a:t>	</a:t>
            </a:r>
            <a:r>
              <a:rPr lang="en-US" sz="2667" spc="-5" dirty="0" err="1">
                <a:latin typeface="Times New Roman"/>
                <a:cs typeface="Times New Roman"/>
              </a:rPr>
              <a:t>cout</a:t>
            </a:r>
            <a:r>
              <a:rPr lang="en-US" sz="2667" spc="-5" dirty="0">
                <a:latin typeface="Times New Roman"/>
                <a:cs typeface="Times New Roman"/>
              </a:rPr>
              <a:t>&lt;&lt;“Enter marks:”;</a:t>
            </a:r>
          </a:p>
          <a:p>
            <a:pPr marL="1841454" marR="5080"/>
            <a:r>
              <a:rPr lang="en-US" sz="2667" spc="-5" dirty="0">
                <a:latin typeface="Times New Roman"/>
                <a:cs typeface="Times New Roman"/>
              </a:rPr>
              <a:t>	</a:t>
            </a:r>
            <a:r>
              <a:rPr lang="en-US" sz="2667" spc="-5" dirty="0" err="1">
                <a:latin typeface="Times New Roman"/>
                <a:cs typeface="Times New Roman"/>
              </a:rPr>
              <a:t>cin</a:t>
            </a:r>
            <a:r>
              <a:rPr lang="en-US" sz="2667" spc="-5" dirty="0">
                <a:latin typeface="Times New Roman"/>
                <a:cs typeface="Times New Roman"/>
              </a:rPr>
              <a:t>&gt;&gt;</a:t>
            </a:r>
            <a:r>
              <a:rPr sz="2667" spc="-5" dirty="0">
                <a:latin typeface="Times New Roman"/>
                <a:cs typeface="Times New Roman"/>
              </a:rPr>
              <a:t>marks[i]</a:t>
            </a:r>
            <a:r>
              <a:rPr lang="en-US" sz="2667" spc="-5" dirty="0">
                <a:latin typeface="Times New Roman"/>
                <a:cs typeface="Times New Roman"/>
              </a:rPr>
              <a:t>; </a:t>
            </a:r>
            <a:r>
              <a:rPr lang="en-US" sz="2667" spc="-5" dirty="0">
                <a:solidFill>
                  <a:srgbClr val="00B050"/>
                </a:solidFill>
                <a:latin typeface="Times New Roman"/>
                <a:cs typeface="Times New Roman"/>
              </a:rPr>
              <a:t>// store elements in an array</a:t>
            </a:r>
          </a:p>
          <a:p>
            <a:pPr marL="1841454" marR="5080"/>
            <a:r>
              <a:rPr lang="en-US" sz="2667" spc="-5" dirty="0">
                <a:latin typeface="Times New Roman"/>
                <a:cs typeface="Times New Roman"/>
              </a:rPr>
              <a:t>}</a:t>
            </a:r>
          </a:p>
          <a:p>
            <a:pPr marL="1841454" marR="5080"/>
            <a:r>
              <a:rPr lang="en-US" sz="2667" dirty="0">
                <a:latin typeface="Times New Roman"/>
                <a:cs typeface="Times New Roman"/>
              </a:rPr>
              <a:t>for(int</a:t>
            </a:r>
            <a:r>
              <a:rPr lang="en-US" sz="2667" spc="-65" dirty="0">
                <a:latin typeface="Times New Roman"/>
                <a:cs typeface="Times New Roman"/>
              </a:rPr>
              <a:t> </a:t>
            </a:r>
            <a:r>
              <a:rPr lang="en-US" sz="2667" spc="-65" dirty="0" err="1">
                <a:latin typeface="Times New Roman"/>
                <a:cs typeface="Times New Roman"/>
              </a:rPr>
              <a:t>i</a:t>
            </a:r>
            <a:r>
              <a:rPr lang="en-US" sz="2667" spc="-65" dirty="0">
                <a:latin typeface="Times New Roman"/>
                <a:cs typeface="Times New Roman"/>
              </a:rPr>
              <a:t> </a:t>
            </a:r>
            <a:r>
              <a:rPr lang="en-US" sz="2667" spc="-5" dirty="0">
                <a:latin typeface="Times New Roman"/>
                <a:cs typeface="Times New Roman"/>
              </a:rPr>
              <a:t>= 0; </a:t>
            </a:r>
            <a:r>
              <a:rPr lang="en-US" sz="2667" spc="-5" dirty="0" err="1">
                <a:latin typeface="Times New Roman"/>
                <a:cs typeface="Times New Roman"/>
              </a:rPr>
              <a:t>i</a:t>
            </a:r>
            <a:r>
              <a:rPr lang="en-US" sz="2667" spc="-5" dirty="0">
                <a:latin typeface="Times New Roman"/>
                <a:cs typeface="Times New Roman"/>
              </a:rPr>
              <a:t>&lt;=4; </a:t>
            </a:r>
            <a:r>
              <a:rPr lang="en-US" sz="2667" spc="-5" dirty="0" err="1">
                <a:latin typeface="Times New Roman"/>
                <a:cs typeface="Times New Roman"/>
              </a:rPr>
              <a:t>i</a:t>
            </a:r>
            <a:r>
              <a:rPr lang="en-US" sz="2667" spc="-5" dirty="0">
                <a:latin typeface="Times New Roman"/>
                <a:cs typeface="Times New Roman"/>
              </a:rPr>
              <a:t>++)  </a:t>
            </a:r>
          </a:p>
          <a:p>
            <a:pPr marL="1841454" marR="5080"/>
            <a:r>
              <a:rPr lang="en-US" sz="2667" spc="-5" dirty="0">
                <a:latin typeface="Times New Roman"/>
                <a:cs typeface="Times New Roman"/>
              </a:rPr>
              <a:t>{	</a:t>
            </a:r>
          </a:p>
          <a:p>
            <a:pPr marL="1841454" marR="5080"/>
            <a:r>
              <a:rPr lang="en-US" sz="2667" spc="-5" dirty="0">
                <a:latin typeface="Times New Roman"/>
                <a:cs typeface="Times New Roman"/>
              </a:rPr>
              <a:t>	</a:t>
            </a:r>
            <a:r>
              <a:rPr lang="en-US" sz="2667" spc="-5" dirty="0" err="1">
                <a:latin typeface="Times New Roman"/>
                <a:cs typeface="Times New Roman"/>
              </a:rPr>
              <a:t>cout</a:t>
            </a:r>
            <a:r>
              <a:rPr lang="en-US" sz="2667" spc="-5" dirty="0">
                <a:latin typeface="Times New Roman"/>
                <a:cs typeface="Times New Roman"/>
              </a:rPr>
              <a:t>&lt;&lt;marks[</a:t>
            </a:r>
            <a:r>
              <a:rPr lang="en-US" sz="2667" spc="-5" dirty="0" err="1">
                <a:latin typeface="Times New Roman"/>
                <a:cs typeface="Times New Roman"/>
              </a:rPr>
              <a:t>i</a:t>
            </a:r>
            <a:r>
              <a:rPr lang="en-US" sz="2667" spc="-5" dirty="0">
                <a:latin typeface="Times New Roman"/>
                <a:cs typeface="Times New Roman"/>
              </a:rPr>
              <a:t>]; </a:t>
            </a:r>
            <a:r>
              <a:rPr lang="en-US" sz="2667" spc="-5" dirty="0">
                <a:solidFill>
                  <a:srgbClr val="00B050"/>
                </a:solidFill>
                <a:latin typeface="Times New Roman"/>
                <a:cs typeface="Times New Roman"/>
              </a:rPr>
              <a:t>// accessing array elements</a:t>
            </a:r>
          </a:p>
          <a:p>
            <a:pPr marL="1841454" marR="5080"/>
            <a:r>
              <a:rPr lang="en-US" sz="2667" spc="-5" dirty="0">
                <a:latin typeface="Times New Roman"/>
                <a:cs typeface="Times New Roman"/>
              </a:rPr>
              <a:t>}</a:t>
            </a:r>
            <a:endParaRPr lang="en-US" sz="2667" dirty="0">
              <a:latin typeface="Times New Roman"/>
              <a:cs typeface="Times New Roman"/>
            </a:endParaRPr>
          </a:p>
          <a:p>
            <a:pPr marL="1841454" marR="5080"/>
            <a:endParaRPr sz="2667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84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33" b="1" dirty="0"/>
              <a:t>Input five integers from the user and stores them in an array. It then displays all values in the array using loops.</a:t>
            </a:r>
          </a:p>
        </p:txBody>
      </p:sp>
    </p:spTree>
    <p:extLst>
      <p:ext uri="{BB962C8B-B14F-4D97-AF65-F5344CB8AC3E}">
        <p14:creationId xmlns:p14="http://schemas.microsoft.com/office/powerpoint/2010/main" val="3883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9904412" cy="486229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Input five integers from the user and stores them in an array. It then displays all values in the array using loops.</a:t>
            </a:r>
          </a:p>
          <a:p>
            <a:pPr marL="114297" indent="0">
              <a:buNone/>
            </a:pPr>
            <a:r>
              <a:rPr lang="en-GB" sz="4000" dirty="0"/>
              <a:t>{</a:t>
            </a:r>
          </a:p>
          <a:p>
            <a:pPr marL="114297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int</a:t>
            </a:r>
            <a:r>
              <a:rPr lang="en-GB" sz="4000" dirty="0"/>
              <a:t> </a:t>
            </a:r>
            <a:r>
              <a:rPr lang="en-GB" sz="4000" dirty="0" err="1"/>
              <a:t>arr</a:t>
            </a:r>
            <a:r>
              <a:rPr lang="en-GB" sz="4000" dirty="0"/>
              <a:t>[5],i;</a:t>
            </a:r>
          </a:p>
          <a:p>
            <a:pPr marL="114297" indent="0">
              <a:buNone/>
            </a:pPr>
            <a:r>
              <a:rPr lang="en-GB" sz="4000" dirty="0"/>
              <a:t>	for(i=0; i&lt;=4; i++)</a:t>
            </a:r>
          </a:p>
          <a:p>
            <a:pPr marL="114297" indent="0">
              <a:buNone/>
            </a:pPr>
            <a:r>
              <a:rPr lang="en-GB" sz="4000" dirty="0"/>
              <a:t>	{</a:t>
            </a:r>
          </a:p>
          <a:p>
            <a:pPr marL="114297" indent="0">
              <a:buNone/>
            </a:pPr>
            <a:r>
              <a:rPr lang="en-GB" sz="4000" dirty="0"/>
              <a:t>		</a:t>
            </a:r>
            <a:r>
              <a:rPr lang="en-GB" sz="4000" dirty="0" err="1"/>
              <a:t>cout</a:t>
            </a:r>
            <a:r>
              <a:rPr lang="en-GB" sz="4000" dirty="0"/>
              <a:t>&lt;&lt;"Enter an integer:";</a:t>
            </a:r>
          </a:p>
          <a:p>
            <a:pPr marL="114297" indent="0">
              <a:buNone/>
            </a:pPr>
            <a:r>
              <a:rPr lang="en-GB" sz="4000" dirty="0"/>
              <a:t>		</a:t>
            </a:r>
            <a:r>
              <a:rPr lang="en-GB" sz="4000" dirty="0" err="1"/>
              <a:t>cin</a:t>
            </a:r>
            <a:r>
              <a:rPr lang="en-GB" sz="4000" dirty="0"/>
              <a:t>&gt;&gt;</a:t>
            </a:r>
            <a:r>
              <a:rPr lang="en-GB" sz="4000" dirty="0" err="1"/>
              <a:t>arr</a:t>
            </a:r>
            <a:r>
              <a:rPr lang="en-GB" sz="4000" dirty="0"/>
              <a:t>[i];</a:t>
            </a:r>
          </a:p>
          <a:p>
            <a:pPr marL="114297" indent="0">
              <a:buNone/>
            </a:pPr>
            <a:r>
              <a:rPr lang="en-GB" sz="4000" dirty="0"/>
              <a:t>	}</a:t>
            </a:r>
          </a:p>
          <a:p>
            <a:pPr marL="114297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cout</a:t>
            </a:r>
            <a:r>
              <a:rPr lang="en-GB" sz="4000" dirty="0"/>
              <a:t>&lt;&lt;"The values in an array are: \n";</a:t>
            </a:r>
          </a:p>
          <a:p>
            <a:pPr marL="114297" indent="0">
              <a:buNone/>
            </a:pPr>
            <a:r>
              <a:rPr lang="en-GB" sz="4000" dirty="0"/>
              <a:t>	for(i=0; i&lt;=4; i++)</a:t>
            </a:r>
          </a:p>
          <a:p>
            <a:pPr marL="114297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cout</a:t>
            </a:r>
            <a:r>
              <a:rPr lang="en-GB" sz="4000" dirty="0"/>
              <a:t>&lt;&lt;</a:t>
            </a:r>
            <a:r>
              <a:rPr lang="en-GB" sz="4000" dirty="0" err="1"/>
              <a:t>arr</a:t>
            </a:r>
            <a:r>
              <a:rPr lang="en-GB" sz="4000" dirty="0"/>
              <a:t>[i]&lt;&lt;</a:t>
            </a:r>
            <a:r>
              <a:rPr lang="en-GB" sz="4000" dirty="0" err="1"/>
              <a:t>endl</a:t>
            </a:r>
            <a:r>
              <a:rPr lang="en-GB" sz="4000" dirty="0"/>
              <a:t>;</a:t>
            </a:r>
          </a:p>
          <a:p>
            <a:pPr marL="114297" indent="0">
              <a:buNone/>
            </a:pPr>
            <a:r>
              <a:rPr lang="en-GB" sz="4000" dirty="0"/>
              <a:t>}</a:t>
            </a:r>
            <a:endParaRPr lang="en-GB" sz="2933" dirty="0"/>
          </a:p>
        </p:txBody>
      </p:sp>
    </p:spTree>
    <p:extLst>
      <p:ext uri="{BB962C8B-B14F-4D97-AF65-F5344CB8AC3E}">
        <p14:creationId xmlns:p14="http://schemas.microsoft.com/office/powerpoint/2010/main" val="22263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come Based Education OBE - what is it all about? | Creatrix 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2277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7400" y="3810000"/>
            <a:ext cx="6096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A7759-44E0-5C18-52D3-1C749A0B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6" y="4114800"/>
            <a:ext cx="6096002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CLO Covered in this Lecture: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AE5C9-637F-1E37-53EE-AED1B0DD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6" y="5105400"/>
            <a:ext cx="6096002" cy="1676400"/>
          </a:xfrm>
        </p:spPr>
        <p:txBody>
          <a:bodyPr>
            <a:normAutofit/>
          </a:bodyPr>
          <a:lstStyle/>
          <a:p>
            <a:pPr marL="109537" indent="0" algn="ctr">
              <a:buNone/>
            </a:pPr>
            <a:r>
              <a:rPr lang="en-GB" sz="2000" dirty="0">
                <a:solidFill>
                  <a:schemeClr val="tx1">
                    <a:alpha val="55000"/>
                  </a:schemeClr>
                </a:solidFill>
              </a:rPr>
              <a:t>CLO2 - </a:t>
            </a:r>
            <a:r>
              <a:rPr lang="en-GB" sz="2000" b="1" dirty="0">
                <a:solidFill>
                  <a:schemeClr val="tx1">
                    <a:alpha val="55000"/>
                  </a:schemeClr>
                </a:solidFill>
              </a:rPr>
              <a:t>Applies</a:t>
            </a:r>
            <a:r>
              <a:rPr lang="en-GB" sz="2000" dirty="0">
                <a:solidFill>
                  <a:schemeClr val="tx1">
                    <a:alpha val="55000"/>
                  </a:schemeClr>
                </a:solidFill>
              </a:rPr>
              <a:t> basic programming concepts through hands-on experience with C++ syntax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5316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8915400" cy="3777622"/>
          </a:xfrm>
        </p:spPr>
        <p:txBody>
          <a:bodyPr>
            <a:normAutofit/>
          </a:bodyPr>
          <a:lstStyle/>
          <a:p>
            <a:r>
              <a:rPr lang="en-US" sz="2933" b="1" dirty="0"/>
              <a:t>Input five values from the user , stores them in an array and displays the sum and average of these values.</a:t>
            </a:r>
          </a:p>
        </p:txBody>
      </p:sp>
    </p:spTree>
    <p:extLst>
      <p:ext uri="{BB962C8B-B14F-4D97-AF65-F5344CB8AC3E}">
        <p14:creationId xmlns:p14="http://schemas.microsoft.com/office/powerpoint/2010/main" val="9902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342"/>
            <a:ext cx="8911687" cy="1280890"/>
          </a:xfrm>
        </p:spPr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85800"/>
            <a:ext cx="9906000" cy="6019800"/>
          </a:xfrm>
        </p:spPr>
        <p:txBody>
          <a:bodyPr>
            <a:normAutofit fontScale="62500" lnSpcReduction="20000"/>
          </a:bodyPr>
          <a:lstStyle/>
          <a:p>
            <a:pPr marL="114297" indent="0">
              <a:buNone/>
            </a:pPr>
            <a:r>
              <a:rPr lang="en-GB" sz="4000" dirty="0"/>
              <a:t>{</a:t>
            </a:r>
          </a:p>
          <a:p>
            <a:pPr marL="114297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int</a:t>
            </a:r>
            <a:r>
              <a:rPr lang="en-GB" sz="4000" dirty="0"/>
              <a:t> </a:t>
            </a:r>
            <a:r>
              <a:rPr lang="en-GB" sz="4000" dirty="0" err="1"/>
              <a:t>arr</a:t>
            </a:r>
            <a:r>
              <a:rPr lang="en-GB" sz="4000" dirty="0"/>
              <a:t>[5],</a:t>
            </a:r>
            <a:r>
              <a:rPr lang="en-GB" sz="4000" dirty="0" err="1"/>
              <a:t>i,sum</a:t>
            </a:r>
            <a:r>
              <a:rPr lang="en-GB" sz="4000" dirty="0"/>
              <a:t> = 0;</a:t>
            </a:r>
          </a:p>
          <a:p>
            <a:pPr marL="114297" indent="0">
              <a:buNone/>
            </a:pPr>
            <a:r>
              <a:rPr lang="en-GB" sz="4000" dirty="0"/>
              <a:t>	float </a:t>
            </a:r>
            <a:r>
              <a:rPr lang="en-GB" sz="4000" dirty="0" err="1"/>
              <a:t>avg</a:t>
            </a:r>
            <a:r>
              <a:rPr lang="en-GB" sz="4000" dirty="0"/>
              <a:t> = 0.0;</a:t>
            </a:r>
          </a:p>
          <a:p>
            <a:pPr marL="114297" indent="0">
              <a:buNone/>
            </a:pPr>
            <a:r>
              <a:rPr lang="en-GB" sz="4000" dirty="0"/>
              <a:t>	for(i=0; i&lt;=4; i++)</a:t>
            </a:r>
          </a:p>
          <a:p>
            <a:pPr marL="114297" indent="0">
              <a:buNone/>
            </a:pPr>
            <a:r>
              <a:rPr lang="en-GB" sz="4000" dirty="0"/>
              <a:t>	{</a:t>
            </a:r>
          </a:p>
          <a:p>
            <a:pPr marL="114297" indent="0">
              <a:buNone/>
            </a:pPr>
            <a:r>
              <a:rPr lang="en-GB" sz="4000" dirty="0"/>
              <a:t>		</a:t>
            </a:r>
            <a:r>
              <a:rPr lang="en-GB" sz="4000" dirty="0" err="1"/>
              <a:t>cout</a:t>
            </a:r>
            <a:r>
              <a:rPr lang="en-GB" sz="4000" dirty="0"/>
              <a:t>&lt;&lt;"Enter an integer:";</a:t>
            </a:r>
          </a:p>
          <a:p>
            <a:pPr marL="114297" indent="0">
              <a:buNone/>
            </a:pPr>
            <a:r>
              <a:rPr lang="en-GB" sz="4000" dirty="0"/>
              <a:t>		</a:t>
            </a:r>
            <a:r>
              <a:rPr lang="en-GB" sz="4000" dirty="0" err="1"/>
              <a:t>cin</a:t>
            </a:r>
            <a:r>
              <a:rPr lang="en-GB" sz="4000" dirty="0"/>
              <a:t>&gt;&gt;</a:t>
            </a:r>
            <a:r>
              <a:rPr lang="en-GB" sz="4000" dirty="0" err="1"/>
              <a:t>arr</a:t>
            </a:r>
            <a:r>
              <a:rPr lang="en-GB" sz="4000" dirty="0"/>
              <a:t>[i];</a:t>
            </a:r>
          </a:p>
          <a:p>
            <a:pPr marL="114297" indent="0">
              <a:buNone/>
            </a:pPr>
            <a:r>
              <a:rPr lang="en-GB" sz="4000" dirty="0"/>
              <a:t>		sum = sum + </a:t>
            </a:r>
            <a:r>
              <a:rPr lang="en-GB" sz="4000" dirty="0" err="1"/>
              <a:t>arr</a:t>
            </a:r>
            <a:r>
              <a:rPr lang="en-GB" sz="4000" dirty="0"/>
              <a:t>[i];</a:t>
            </a:r>
          </a:p>
          <a:p>
            <a:pPr marL="114297" indent="0">
              <a:buNone/>
            </a:pPr>
            <a:r>
              <a:rPr lang="en-GB" sz="4000" dirty="0"/>
              <a:t>	}</a:t>
            </a:r>
          </a:p>
          <a:p>
            <a:pPr marL="114297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avg</a:t>
            </a:r>
            <a:r>
              <a:rPr lang="en-GB" sz="4000" dirty="0"/>
              <a:t> = sum/5.0;</a:t>
            </a:r>
          </a:p>
          <a:p>
            <a:pPr marL="114297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cout</a:t>
            </a:r>
            <a:r>
              <a:rPr lang="en-GB" sz="4000" dirty="0"/>
              <a:t>&lt;&lt;"Sum = "&lt;&lt;sum&lt;&lt;</a:t>
            </a:r>
            <a:r>
              <a:rPr lang="en-GB" sz="4000" dirty="0" err="1"/>
              <a:t>endl</a:t>
            </a:r>
            <a:r>
              <a:rPr lang="en-GB" sz="4000" dirty="0"/>
              <a:t>;</a:t>
            </a:r>
          </a:p>
          <a:p>
            <a:pPr marL="114297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cout</a:t>
            </a:r>
            <a:r>
              <a:rPr lang="en-GB" sz="4000" dirty="0"/>
              <a:t>&lt;&lt;"Average is"&lt;&lt;</a:t>
            </a:r>
            <a:r>
              <a:rPr lang="en-GB" sz="4000" dirty="0" err="1"/>
              <a:t>avg</a:t>
            </a:r>
            <a:r>
              <a:rPr lang="en-GB" sz="4000" dirty="0"/>
              <a:t>;</a:t>
            </a:r>
          </a:p>
          <a:p>
            <a:pPr marL="114297" indent="0">
              <a:buNone/>
            </a:pPr>
            <a:r>
              <a:rPr lang="en-GB" sz="4000" dirty="0"/>
              <a:t>}</a:t>
            </a:r>
            <a:endParaRPr lang="en-GB" sz="2933" dirty="0"/>
          </a:p>
        </p:txBody>
      </p:sp>
    </p:spTree>
    <p:extLst>
      <p:ext uri="{BB962C8B-B14F-4D97-AF65-F5344CB8AC3E}">
        <p14:creationId xmlns:p14="http://schemas.microsoft.com/office/powerpoint/2010/main" val="3735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3BEB-F33A-AF4D-77FA-8C794E6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578-83E4-C814-6B1D-99E5960E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68" y="1600200"/>
            <a:ext cx="9675812" cy="3777622"/>
          </a:xfrm>
        </p:spPr>
        <p:txBody>
          <a:bodyPr>
            <a:normAutofit/>
          </a:bodyPr>
          <a:lstStyle/>
          <a:p>
            <a:r>
              <a:rPr lang="en-US" sz="2800" dirty="0"/>
              <a:t>Write a C++ program to input the roll numbers and marks of 5 students using array. Find and display the details (roll number and marks) of the student who scored the highest marks. </a:t>
            </a:r>
          </a:p>
        </p:txBody>
      </p:sp>
    </p:spTree>
    <p:extLst>
      <p:ext uri="{BB962C8B-B14F-4D97-AF65-F5344CB8AC3E}">
        <p14:creationId xmlns:p14="http://schemas.microsoft.com/office/powerpoint/2010/main" val="31094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AAB03-BAE6-1E35-A09E-6C4B1F91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"/>
            <a:ext cx="10744199" cy="6477000"/>
          </a:xfrm>
        </p:spPr>
      </p:pic>
    </p:spTree>
    <p:extLst>
      <p:ext uri="{BB962C8B-B14F-4D97-AF65-F5344CB8AC3E}">
        <p14:creationId xmlns:p14="http://schemas.microsoft.com/office/powerpoint/2010/main" val="1801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24" y="1066801"/>
            <a:ext cx="3302000" cy="3847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9448800" cy="203898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in C++ to find even and odd number in a given array.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15F38-EE47-FB98-543A-FC44B49C1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511" y="457200"/>
            <a:ext cx="9225089" cy="6119038"/>
          </a:xfrm>
        </p:spPr>
      </p:pic>
    </p:spTree>
    <p:extLst>
      <p:ext uri="{BB962C8B-B14F-4D97-AF65-F5344CB8AC3E}">
        <p14:creationId xmlns:p14="http://schemas.microsoft.com/office/powerpoint/2010/main" val="15297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A071-87EC-9068-599C-40376E75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3D87-D28A-FB69-F28E-498C8FEE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Take 10 numbers from the user in array and find the </a:t>
            </a:r>
            <a:r>
              <a:rPr lang="en-US" sz="2800" dirty="0" err="1"/>
              <a:t>evensum</a:t>
            </a:r>
            <a:r>
              <a:rPr lang="en-US" sz="2800" dirty="0"/>
              <a:t> and </a:t>
            </a:r>
            <a:r>
              <a:rPr lang="en-US" sz="2800" dirty="0" err="1"/>
              <a:t>oddsum</a:t>
            </a:r>
            <a:r>
              <a:rPr lang="en-US" sz="2800" dirty="0"/>
              <a:t> of the number. Finaly display the </a:t>
            </a:r>
            <a:r>
              <a:rPr lang="en-US" sz="2800" dirty="0" err="1"/>
              <a:t>evensum</a:t>
            </a:r>
            <a:r>
              <a:rPr lang="en-US" sz="2800" dirty="0"/>
              <a:t> and </a:t>
            </a:r>
            <a:r>
              <a:rPr lang="en-US" sz="2800" dirty="0" err="1"/>
              <a:t>oddsum</a:t>
            </a:r>
            <a:r>
              <a:rPr lang="en-US" sz="2800" dirty="0"/>
              <a:t> separately.</a:t>
            </a:r>
          </a:p>
        </p:txBody>
      </p:sp>
    </p:spTree>
    <p:extLst>
      <p:ext uri="{BB962C8B-B14F-4D97-AF65-F5344CB8AC3E}">
        <p14:creationId xmlns:p14="http://schemas.microsoft.com/office/powerpoint/2010/main" val="36308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438400"/>
            <a:ext cx="7507732" cy="403956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25805" lvl="1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1D </a:t>
            </a:r>
            <a:r>
              <a:rPr lang="en-US" sz="2700" spc="80" dirty="0" smtClean="0">
                <a:latin typeface="Arial"/>
                <a:cs typeface="Arial"/>
              </a:rPr>
              <a:t>Arrays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Introduction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Declaring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1-D</a:t>
            </a:r>
            <a:r>
              <a:rPr lang="en-US" sz="2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FontTx/>
              <a:buChar char=""/>
              <a:tabLst>
                <a:tab pos="268605" algn="l"/>
                <a:tab pos="26924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Initializing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1-D</a:t>
            </a:r>
            <a:r>
              <a:rPr lang="en-US" sz="2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FontTx/>
              <a:buChar char=""/>
              <a:tabLst>
                <a:tab pos="268605" algn="l"/>
                <a:tab pos="26924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Using 1-D Array</a:t>
            </a:r>
            <a:endParaRPr lang="en-US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2700" spc="80" dirty="0">
              <a:latin typeface="Arial"/>
              <a:cs typeface="Arial"/>
            </a:endParaRP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2700" spc="8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A05-0CA7-43EC-8614-E9C02B19E95E}"/>
              </a:ext>
            </a:extLst>
          </p:cNvPr>
          <p:cNvSpPr txBox="1"/>
          <p:nvPr/>
        </p:nvSpPr>
        <p:spPr>
          <a:xfrm>
            <a:off x="2514600" y="9906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 for today:</a:t>
            </a:r>
          </a:p>
        </p:txBody>
      </p:sp>
      <p:pic>
        <p:nvPicPr>
          <p:cNvPr id="5" name="Picture 2" descr="For Loop C++ : Hacker Rank Solution : Digit Wood – Digit Woo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6295"/>
            <a:ext cx="5171138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9668" y="758279"/>
            <a:ext cx="5069332" cy="3847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Arrays - 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371601"/>
            <a:ext cx="10134600" cy="502919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Just like we group up similar things in everyday life, we also group together data items in computer languages.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Data items of the same type need to be grouped together.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most basic mechanism for doing so in C++ is the </a:t>
            </a:r>
            <a:r>
              <a:rPr lang="en-US" sz="2400" i="1" dirty="0"/>
              <a:t>array</a:t>
            </a:r>
            <a:r>
              <a:rPr lang="en-US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Arrays hold items of simple types like </a:t>
            </a:r>
            <a:r>
              <a:rPr lang="en-US" sz="2400" dirty="0" err="1"/>
              <a:t>int</a:t>
            </a:r>
            <a:r>
              <a:rPr lang="en-US" sz="2400" dirty="0"/>
              <a:t>, char, float or the user defined types like structures and objects.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In other words, an array is a consecutive group of memory locations that have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40685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529" y="969888"/>
            <a:ext cx="7488871" cy="3847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 life application of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169668" y="1771016"/>
            <a:ext cx="8879332" cy="455358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are the simplest data structures that stores items of the same data type.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basic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of Arrays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can be storing data in tabular format.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if we wish to store the contacts on our phone, then the software will simply place all our contacts in an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4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7656832" cy="83285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5333" b="1" spc="-5" dirty="0">
                <a:latin typeface="Times New Roman" pitchFamily="18" charset="0"/>
                <a:cs typeface="Times New Roman" pitchFamily="18" charset="0"/>
              </a:rPr>
              <a:t>Advantages of</a:t>
            </a:r>
            <a:r>
              <a:rPr lang="en-US" sz="5333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333" b="1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5333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47803"/>
            <a:ext cx="9296400" cy="282846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888" indent="-457189">
              <a:lnSpc>
                <a:spcPct val="15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Wingdings" pitchFamily="2" charset="2"/>
              <a:buChar char="Ø"/>
              <a:tabLst>
                <a:tab pos="287013" algn="l"/>
              </a:tabLst>
            </a:pPr>
            <a:r>
              <a:rPr sz="2800" dirty="0">
                <a:latin typeface="Times New Roman"/>
                <a:cs typeface="Times New Roman"/>
              </a:rPr>
              <a:t>Arrays </a:t>
            </a:r>
            <a:r>
              <a:rPr sz="2800" spc="-5" dirty="0">
                <a:latin typeface="Times New Roman"/>
                <a:cs typeface="Times New Roman"/>
              </a:rPr>
              <a:t>can store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large </a:t>
            </a:r>
            <a:r>
              <a:rPr sz="2800" dirty="0">
                <a:latin typeface="Times New Roman"/>
                <a:cs typeface="Times New Roman"/>
              </a:rPr>
              <a:t>number of value with single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1" dirty="0">
                <a:latin typeface="Times New Roman"/>
                <a:cs typeface="Times New Roman"/>
              </a:rPr>
              <a:t>name.</a:t>
            </a:r>
            <a:endParaRPr sz="2800" dirty="0">
              <a:latin typeface="Times New Roman"/>
              <a:cs typeface="Times New Roman"/>
            </a:endParaRPr>
          </a:p>
          <a:p>
            <a:pPr marL="469888" indent="-457189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 pitchFamily="2" charset="2"/>
              <a:buChar char="Ø"/>
              <a:tabLst>
                <a:tab pos="287013" algn="l"/>
              </a:tabLst>
            </a:pPr>
            <a:r>
              <a:rPr sz="2800" dirty="0">
                <a:latin typeface="Times New Roman"/>
                <a:cs typeface="Times New Roman"/>
              </a:rPr>
              <a:t>Arrays are used to process </a:t>
            </a:r>
            <a:r>
              <a:rPr sz="2800" spc="-5" dirty="0">
                <a:latin typeface="Times New Roman"/>
                <a:cs typeface="Times New Roman"/>
              </a:rPr>
              <a:t>many </a:t>
            </a:r>
            <a:r>
              <a:rPr sz="2800" dirty="0">
                <a:latin typeface="Times New Roman"/>
                <a:cs typeface="Times New Roman"/>
              </a:rPr>
              <a:t>value </a:t>
            </a:r>
            <a:r>
              <a:rPr sz="2800" spc="-5" dirty="0">
                <a:latin typeface="Times New Roman"/>
                <a:cs typeface="Times New Roman"/>
              </a:rPr>
              <a:t>easily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quickly.</a:t>
            </a:r>
            <a:endParaRPr sz="2800" dirty="0">
              <a:latin typeface="Times New Roman"/>
              <a:cs typeface="Times New Roman"/>
            </a:endParaRPr>
          </a:p>
          <a:p>
            <a:pPr marL="469888" indent="-457189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 pitchFamily="2" charset="2"/>
              <a:buChar char="Ø"/>
              <a:tabLst>
                <a:tab pos="287013" algn="l"/>
              </a:tabLst>
            </a:pP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values stored in </a:t>
            </a:r>
            <a:r>
              <a:rPr sz="2800" spc="-5" dirty="0">
                <a:latin typeface="Times New Roman"/>
                <a:cs typeface="Times New Roman"/>
              </a:rPr>
              <a:t>an array can </a:t>
            </a:r>
            <a:r>
              <a:rPr sz="2800" dirty="0">
                <a:latin typeface="Times New Roman"/>
                <a:cs typeface="Times New Roman"/>
              </a:rPr>
              <a:t>be sorted</a:t>
            </a:r>
            <a:r>
              <a:rPr sz="2800" spc="-115" dirty="0">
                <a:latin typeface="Times New Roman"/>
                <a:cs typeface="Times New Roman"/>
              </a:rPr>
              <a:t> </a:t>
            </a:r>
            <a:r>
              <a:rPr sz="2800" spc="-31" dirty="0">
                <a:latin typeface="Times New Roman"/>
                <a:cs typeface="Times New Roman"/>
              </a:rPr>
              <a:t>easily.</a:t>
            </a:r>
            <a:endParaRPr sz="2800" dirty="0">
              <a:latin typeface="Times New Roman"/>
              <a:cs typeface="Times New Roman"/>
            </a:endParaRPr>
          </a:p>
          <a:p>
            <a:pPr marL="469888" indent="-457189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 pitchFamily="2" charset="2"/>
              <a:buChar char="Ø"/>
              <a:tabLst>
                <a:tab pos="287013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search </a:t>
            </a:r>
            <a:r>
              <a:rPr sz="2800" dirty="0">
                <a:latin typeface="Times New Roman"/>
                <a:cs typeface="Times New Roman"/>
              </a:rPr>
              <a:t>process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applied on </a:t>
            </a:r>
            <a:r>
              <a:rPr sz="2800" spc="-5" dirty="0">
                <a:latin typeface="Times New Roman"/>
                <a:cs typeface="Times New Roman"/>
              </a:rPr>
              <a:t>arrays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31" dirty="0">
                <a:latin typeface="Times New Roman"/>
                <a:cs typeface="Times New Roman"/>
              </a:rPr>
              <a:t>easily.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57200"/>
            <a:ext cx="6509259" cy="83413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5333" b="1" spc="-51" dirty="0">
                <a:latin typeface="Times New Roman"/>
                <a:cs typeface="Times New Roman"/>
              </a:rPr>
              <a:t>Types </a:t>
            </a:r>
            <a:r>
              <a:rPr sz="5333" b="1" dirty="0">
                <a:latin typeface="Times New Roman"/>
                <a:cs typeface="Times New Roman"/>
              </a:rPr>
              <a:t>of</a:t>
            </a:r>
            <a:r>
              <a:rPr sz="5333" b="1" spc="-195" dirty="0">
                <a:latin typeface="Times New Roman"/>
                <a:cs typeface="Times New Roman"/>
              </a:rPr>
              <a:t> </a:t>
            </a:r>
            <a:r>
              <a:rPr sz="5333" b="1" dirty="0">
                <a:latin typeface="Times New Roman"/>
                <a:cs typeface="Times New Roman"/>
              </a:rPr>
              <a:t>Arrays:</a:t>
            </a:r>
            <a:endParaRPr sz="5333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828801"/>
            <a:ext cx="4970019" cy="202952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888" indent="-457189">
              <a:lnSpc>
                <a:spcPct val="150000"/>
              </a:lnSpc>
              <a:spcBef>
                <a:spcPts val="509"/>
              </a:spcBef>
              <a:buClr>
                <a:srgbClr val="9B2C1F"/>
              </a:buClr>
              <a:buSzPct val="85416"/>
              <a:buFont typeface="Wingdings" pitchFamily="2" charset="2"/>
              <a:buChar char="Ø"/>
              <a:tabLst>
                <a:tab pos="241294" algn="l"/>
              </a:tabLst>
            </a:pPr>
            <a:r>
              <a:rPr sz="2800" spc="-5" dirty="0">
                <a:latin typeface="Times New Roman"/>
                <a:cs typeface="Times New Roman"/>
              </a:rPr>
              <a:t>One-Dimensional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</a:p>
          <a:p>
            <a:pPr marL="469888" indent="-457189">
              <a:lnSpc>
                <a:spcPct val="15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" pitchFamily="2" charset="2"/>
              <a:buChar char="Ø"/>
              <a:tabLst>
                <a:tab pos="241294" algn="l"/>
              </a:tabLst>
            </a:pPr>
            <a:r>
              <a:rPr sz="2800" spc="-15" dirty="0">
                <a:latin typeface="Times New Roman"/>
                <a:cs typeface="Times New Roman"/>
              </a:rPr>
              <a:t>Two-Dimensional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</a:p>
          <a:p>
            <a:pPr marL="469888" indent="-457189">
              <a:lnSpc>
                <a:spcPct val="15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" pitchFamily="2" charset="2"/>
              <a:buChar char="Ø"/>
              <a:tabLst>
                <a:tab pos="241294" algn="l"/>
              </a:tabLst>
            </a:pPr>
            <a:r>
              <a:rPr sz="2800" dirty="0">
                <a:latin typeface="Times New Roman"/>
                <a:cs typeface="Times New Roman"/>
              </a:rPr>
              <a:t>Multi-Dimensional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Array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60945"/>
            <a:ext cx="4961833" cy="83285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333" b="1" spc="-5" dirty="0"/>
              <a:t>1</a:t>
            </a:r>
            <a:r>
              <a:rPr sz="5333" b="1" spc="-5" dirty="0"/>
              <a:t>-D</a:t>
            </a:r>
            <a:r>
              <a:rPr sz="5333" b="1" spc="-280" dirty="0"/>
              <a:t> </a:t>
            </a:r>
            <a:r>
              <a:rPr sz="5333" b="1" spc="-5" dirty="0"/>
              <a:t>Array</a:t>
            </a:r>
            <a:endParaRPr sz="5333" b="1" dirty="0"/>
          </a:p>
        </p:txBody>
      </p:sp>
      <p:sp>
        <p:nvSpPr>
          <p:cNvPr id="3" name="object 3"/>
          <p:cNvSpPr txBox="1"/>
          <p:nvPr/>
        </p:nvSpPr>
        <p:spPr>
          <a:xfrm>
            <a:off x="609603" y="1193802"/>
            <a:ext cx="10552735" cy="363285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69888" marR="73024" indent="-457189">
              <a:spcBef>
                <a:spcPts val="455"/>
              </a:spcBef>
              <a:buFont typeface="Wingdings" pitchFamily="2" charset="2"/>
              <a:buChar char="Ø"/>
            </a:pPr>
            <a:r>
              <a:rPr sz="2933" dirty="0">
                <a:latin typeface="Times New Roman"/>
                <a:cs typeface="Times New Roman"/>
              </a:rPr>
              <a:t>A type of </a:t>
            </a:r>
            <a:r>
              <a:rPr sz="2933" spc="-5" dirty="0">
                <a:latin typeface="Times New Roman"/>
                <a:cs typeface="Times New Roman"/>
              </a:rPr>
              <a:t>array </a:t>
            </a:r>
            <a:r>
              <a:rPr sz="2933" dirty="0">
                <a:latin typeface="Times New Roman"/>
                <a:cs typeface="Times New Roman"/>
              </a:rPr>
              <a:t>in which </a:t>
            </a:r>
            <a:r>
              <a:rPr sz="2933" spc="-5" dirty="0">
                <a:latin typeface="Times New Roman"/>
                <a:cs typeface="Times New Roman"/>
              </a:rPr>
              <a:t>all elements </a:t>
            </a:r>
            <a:r>
              <a:rPr sz="2933" dirty="0">
                <a:latin typeface="Times New Roman"/>
                <a:cs typeface="Times New Roman"/>
              </a:rPr>
              <a:t>are </a:t>
            </a:r>
            <a:r>
              <a:rPr sz="2933" spc="-5" dirty="0">
                <a:latin typeface="Times New Roman"/>
                <a:cs typeface="Times New Roman"/>
              </a:rPr>
              <a:t>arranged </a:t>
            </a:r>
            <a:r>
              <a:rPr sz="2933" dirty="0">
                <a:latin typeface="Times New Roman"/>
                <a:cs typeface="Times New Roman"/>
              </a:rPr>
              <a:t>in the </a:t>
            </a:r>
            <a:r>
              <a:rPr sz="2933" spc="-5" dirty="0">
                <a:latin typeface="Times New Roman"/>
                <a:cs typeface="Times New Roman"/>
              </a:rPr>
              <a:t>form </a:t>
            </a:r>
            <a:r>
              <a:rPr sz="2933" dirty="0">
                <a:latin typeface="Times New Roman"/>
                <a:cs typeface="Times New Roman"/>
              </a:rPr>
              <a:t>of a </a:t>
            </a:r>
            <a:r>
              <a:rPr sz="2933" spc="-11" dirty="0">
                <a:latin typeface="Times New Roman"/>
                <a:cs typeface="Times New Roman"/>
              </a:rPr>
              <a:t>list</a:t>
            </a:r>
            <a:r>
              <a:rPr sz="2933" spc="-169" dirty="0">
                <a:latin typeface="Times New Roman"/>
                <a:cs typeface="Times New Roman"/>
              </a:rPr>
              <a:t> </a:t>
            </a:r>
            <a:r>
              <a:rPr sz="2933" dirty="0">
                <a:latin typeface="Times New Roman"/>
                <a:cs typeface="Times New Roman"/>
              </a:rPr>
              <a:t>is  known as </a:t>
            </a:r>
            <a:r>
              <a:rPr sz="2933" b="1" dirty="0">
                <a:latin typeface="Times New Roman"/>
                <a:cs typeface="Times New Roman"/>
              </a:rPr>
              <a:t>1-D array </a:t>
            </a:r>
            <a:r>
              <a:rPr sz="2933" dirty="0">
                <a:latin typeface="Times New Roman"/>
                <a:cs typeface="Times New Roman"/>
              </a:rPr>
              <a:t>or </a:t>
            </a:r>
            <a:r>
              <a:rPr sz="2933" b="1" dirty="0">
                <a:latin typeface="Times New Roman"/>
                <a:cs typeface="Times New Roman"/>
              </a:rPr>
              <a:t>single dimensional array </a:t>
            </a:r>
            <a:r>
              <a:rPr sz="2933" dirty="0">
                <a:latin typeface="Times New Roman"/>
                <a:cs typeface="Times New Roman"/>
              </a:rPr>
              <a:t>or </a:t>
            </a:r>
            <a:r>
              <a:rPr sz="2933" b="1" dirty="0">
                <a:latin typeface="Times New Roman"/>
                <a:cs typeface="Times New Roman"/>
              </a:rPr>
              <a:t>linear</a:t>
            </a:r>
            <a:r>
              <a:rPr sz="2933" b="1" spc="-211" dirty="0">
                <a:latin typeface="Times New Roman"/>
                <a:cs typeface="Times New Roman"/>
              </a:rPr>
              <a:t> </a:t>
            </a:r>
            <a:r>
              <a:rPr sz="2933" b="1" spc="-5" dirty="0">
                <a:latin typeface="Times New Roman"/>
                <a:cs typeface="Times New Roman"/>
              </a:rPr>
              <a:t>list.</a:t>
            </a:r>
            <a:endParaRPr lang="en-US" sz="2933" b="1" spc="-5" dirty="0">
              <a:latin typeface="Times New Roman"/>
              <a:cs typeface="Times New Roman"/>
            </a:endParaRPr>
          </a:p>
          <a:p>
            <a:pPr marL="469888" marR="73024" indent="-457189">
              <a:spcBef>
                <a:spcPts val="455"/>
              </a:spcBef>
              <a:buFont typeface="Wingdings" pitchFamily="2" charset="2"/>
              <a:buChar char="Ø"/>
            </a:pPr>
            <a:r>
              <a:rPr lang="en-US" sz="2933" spc="-5" dirty="0">
                <a:latin typeface="Times New Roman"/>
                <a:cs typeface="Times New Roman"/>
              </a:rPr>
              <a:t>The process of specifying array name, length and data type is called array declaration.</a:t>
            </a:r>
          </a:p>
          <a:p>
            <a:pPr marL="12700">
              <a:lnSpc>
                <a:spcPct val="150000"/>
              </a:lnSpc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Declaring 1-D</a:t>
            </a:r>
            <a:r>
              <a:rPr sz="28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Array: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077">
              <a:lnSpc>
                <a:spcPct val="150000"/>
              </a:lnSpc>
              <a:spcBef>
                <a:spcPts val="289"/>
              </a:spcBef>
              <a:tabLst>
                <a:tab pos="7328351" algn="l"/>
              </a:tabLst>
            </a:pP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data_type</a:t>
            </a:r>
            <a:r>
              <a:rPr sz="2800" b="1" spc="-1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identifier[length];</a:t>
            </a:r>
            <a:r>
              <a:rPr sz="2667" spc="-5" dirty="0">
                <a:latin typeface="Times New Roman"/>
                <a:cs typeface="Times New Roman"/>
              </a:rPr>
              <a:t>	</a:t>
            </a:r>
            <a:endParaRPr sz="266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0053" y="5089180"/>
            <a:ext cx="6665849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dirty="0">
                <a:latin typeface="Times New Roman"/>
                <a:cs typeface="Times New Roman"/>
              </a:rPr>
              <a:t>type of values to be stored in the</a:t>
            </a:r>
            <a:r>
              <a:rPr sz="2800" spc="-131" dirty="0">
                <a:latin typeface="Times New Roman"/>
                <a:cs typeface="Times New Roman"/>
              </a:rPr>
              <a:t> </a:t>
            </a:r>
            <a:r>
              <a:rPr sz="2800" spc="-31" dirty="0">
                <a:latin typeface="Times New Roman"/>
                <a:cs typeface="Times New Roman"/>
              </a:rPr>
              <a:t>array.  </a:t>
            </a:r>
            <a:r>
              <a:rPr sz="2800" spc="-11" dirty="0">
                <a:latin typeface="Times New Roman"/>
                <a:cs typeface="Times New Roman"/>
              </a:rPr>
              <a:t>Name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25" dirty="0">
                <a:latin typeface="Times New Roman"/>
                <a:cs typeface="Times New Roman"/>
              </a:rPr>
              <a:t>array.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2725"/>
              </a:lnSpc>
            </a:pP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8161" y="5032245"/>
            <a:ext cx="2178051" cy="124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Clr>
                <a:srgbClr val="9B2C1F"/>
              </a:buClr>
              <a:buSzPct val="85416"/>
              <a:buFont typeface="Wingdings" pitchFamily="2" charset="2"/>
              <a:buChar char="§"/>
              <a:tabLst>
                <a:tab pos="241294" algn="l"/>
              </a:tabLst>
            </a:pPr>
            <a:r>
              <a:rPr sz="2800" b="1" dirty="0">
                <a:latin typeface="Times New Roman"/>
                <a:cs typeface="Times New Roman"/>
              </a:rPr>
              <a:t>Data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_type:</a:t>
            </a:r>
            <a:endParaRPr sz="2800" dirty="0">
              <a:latin typeface="Times New Roman"/>
              <a:cs typeface="Times New Roman"/>
            </a:endParaRPr>
          </a:p>
          <a:p>
            <a:pPr marL="355591" indent="-342891">
              <a:spcBef>
                <a:spcPts val="120"/>
              </a:spcBef>
              <a:buClr>
                <a:srgbClr val="9B2C1F"/>
              </a:buClr>
              <a:buSzPct val="85416"/>
              <a:buFont typeface="Wingdings" pitchFamily="2" charset="2"/>
              <a:buChar char="§"/>
              <a:tabLst>
                <a:tab pos="241294" algn="l"/>
              </a:tabLst>
            </a:pPr>
            <a:r>
              <a:rPr sz="2800" b="1" dirty="0">
                <a:latin typeface="Times New Roman"/>
                <a:cs typeface="Times New Roman"/>
              </a:rPr>
              <a:t>Identifier:</a:t>
            </a:r>
            <a:endParaRPr sz="2800" dirty="0">
              <a:latin typeface="Times New Roman"/>
              <a:cs typeface="Times New Roman"/>
            </a:endParaRPr>
          </a:p>
          <a:p>
            <a:pPr marL="355591" indent="-342891">
              <a:lnSpc>
                <a:spcPts val="2735"/>
              </a:lnSpc>
              <a:spcBef>
                <a:spcPts val="105"/>
              </a:spcBef>
              <a:buClr>
                <a:srgbClr val="9B2C1F"/>
              </a:buClr>
              <a:buSzPct val="85416"/>
              <a:buFont typeface="Wingdings" pitchFamily="2" charset="2"/>
              <a:buChar char="§"/>
              <a:tabLst>
                <a:tab pos="2412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Length: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33400"/>
            <a:ext cx="4961833" cy="83285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333" b="1" spc="-5" dirty="0"/>
              <a:t>Example</a:t>
            </a:r>
            <a:endParaRPr sz="5333" b="1" dirty="0"/>
          </a:p>
        </p:txBody>
      </p:sp>
      <p:sp>
        <p:nvSpPr>
          <p:cNvPr id="9" name="Rectangle 8"/>
          <p:cNvSpPr/>
          <p:nvPr/>
        </p:nvSpPr>
        <p:spPr>
          <a:xfrm>
            <a:off x="1736031" y="1394361"/>
            <a:ext cx="1005840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927077">
              <a:spcBef>
                <a:spcPts val="289"/>
              </a:spcBef>
              <a:tabLst>
                <a:tab pos="7328351" algn="l"/>
              </a:tabLst>
            </a:pPr>
            <a:r>
              <a:rPr lang="en-GB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en-GB"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280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marks[5];</a:t>
            </a:r>
            <a:endParaRPr lang="en-GB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78400" y="2880360"/>
          <a:ext cx="4826000" cy="10424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128"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28">
                <a:tc>
                  <a:txBody>
                    <a:bodyPr/>
                    <a:lstStyle/>
                    <a:p>
                      <a:pPr algn="ctr"/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7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54864" marB="548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00" y="2880361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 of each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200" y="3398269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 name		    marks</a:t>
            </a:r>
          </a:p>
        </p:txBody>
      </p:sp>
    </p:spTree>
    <p:extLst>
      <p:ext uri="{BB962C8B-B14F-4D97-AF65-F5344CB8AC3E}">
        <p14:creationId xmlns:p14="http://schemas.microsoft.com/office/powerpoint/2010/main" val="27920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1470</TotalTime>
  <Words>1338</Words>
  <Application>Microsoft Office PowerPoint</Application>
  <PresentationFormat>Widescreen</PresentationFormat>
  <Paragraphs>217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Programming Fundamentals</vt:lpstr>
      <vt:lpstr>CLO Covered in this Lecture:</vt:lpstr>
      <vt:lpstr>PowerPoint Presentation</vt:lpstr>
      <vt:lpstr>Arrays - Introduction</vt:lpstr>
      <vt:lpstr>Real life application of Arrays</vt:lpstr>
      <vt:lpstr>Advantages of Arrays</vt:lpstr>
      <vt:lpstr>Types of Arrays:</vt:lpstr>
      <vt:lpstr>1-D Array</vt:lpstr>
      <vt:lpstr>Example</vt:lpstr>
      <vt:lpstr>One-D array Intialization</vt:lpstr>
      <vt:lpstr>One-D array Intialization</vt:lpstr>
      <vt:lpstr>One-D array Intialization</vt:lpstr>
      <vt:lpstr>Arrays - fundamentals</vt:lpstr>
      <vt:lpstr>Arrays</vt:lpstr>
      <vt:lpstr>Reading Strings</vt:lpstr>
      <vt:lpstr>Accessing element of array</vt:lpstr>
      <vt:lpstr>Accessing element of array</vt:lpstr>
      <vt:lpstr>Example</vt:lpstr>
      <vt:lpstr>Example</vt:lpstr>
      <vt:lpstr>Example</vt:lpstr>
      <vt:lpstr>Example</vt:lpstr>
      <vt:lpstr>Example</vt:lpstr>
      <vt:lpstr>PowerPoint Presentation</vt:lpstr>
      <vt:lpstr>Example</vt:lpstr>
      <vt:lpstr>PowerPoint Presentation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44</cp:revision>
  <dcterms:created xsi:type="dcterms:W3CDTF">2020-10-17T15:04:30Z</dcterms:created>
  <dcterms:modified xsi:type="dcterms:W3CDTF">2024-11-29T00:40:50Z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