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6"/>
  </p:notesMasterIdLst>
  <p:sldIdLst>
    <p:sldId id="304" r:id="rId2"/>
    <p:sldId id="314" r:id="rId3"/>
    <p:sldId id="448" r:id="rId4"/>
    <p:sldId id="265" r:id="rId5"/>
    <p:sldId id="266" r:id="rId6"/>
    <p:sldId id="450" r:id="rId7"/>
    <p:sldId id="451" r:id="rId8"/>
    <p:sldId id="267" r:id="rId9"/>
    <p:sldId id="452" r:id="rId10"/>
    <p:sldId id="276" r:id="rId11"/>
    <p:sldId id="300" r:id="rId12"/>
    <p:sldId id="302" r:id="rId13"/>
    <p:sldId id="303" r:id="rId14"/>
    <p:sldId id="453" r:id="rId15"/>
    <p:sldId id="308" r:id="rId16"/>
    <p:sldId id="273" r:id="rId17"/>
    <p:sldId id="275" r:id="rId18"/>
    <p:sldId id="306" r:id="rId19"/>
    <p:sldId id="436" r:id="rId20"/>
    <p:sldId id="435" r:id="rId21"/>
    <p:sldId id="443" r:id="rId22"/>
    <p:sldId id="444" r:id="rId23"/>
    <p:sldId id="441" r:id="rId24"/>
    <p:sldId id="445" r:id="rId25"/>
    <p:sldId id="446" r:id="rId26"/>
    <p:sldId id="447" r:id="rId27"/>
    <p:sldId id="438" r:id="rId28"/>
    <p:sldId id="270" r:id="rId29"/>
    <p:sldId id="271" r:id="rId30"/>
    <p:sldId id="272" r:id="rId31"/>
    <p:sldId id="268" r:id="rId32"/>
    <p:sldId id="281" r:id="rId33"/>
    <p:sldId id="269" r:id="rId34"/>
    <p:sldId id="318" r:id="rId3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5" autoAdjust="0"/>
  </p:normalViewPr>
  <p:slideViewPr>
    <p:cSldViewPr>
      <p:cViewPr varScale="1">
        <p:scale>
          <a:sx n="82" d="100"/>
          <a:sy n="82" d="100"/>
        </p:scale>
        <p:origin x="691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C0E3C-C353-4B14-81B6-F87C4B62AA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5A858-C346-4D9D-8E44-470E54E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F92FD86C-B537-49BD-B84F-9145F486C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B1505F7D-C262-47E0-9CD4-779A4635E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#include&lt;iostream&gt; 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using namespace std;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/>
            </a:r>
            <a:b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int main( ) 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{ 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int num;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cout&lt;&lt;"\nEnter any number from 0 to 9 : 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cin&gt;&gt;num;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 switch(num){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0: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cout&lt;&lt;"\nzero";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1: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cout&lt;&lt;"\nOne";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2: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cout&lt;&lt;"\nTwo";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3: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cout&lt;&lt;"\nThree";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4: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cout&lt;&lt;"\nFour";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5: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cout&lt;&lt;"\nFive";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6: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cout&lt;&lt;"\nSix";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7: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cout&lt;&lt;"\nSeven";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8: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cout&lt;&lt;"\nEight";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case 9: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cout&lt;&lt;"\nNine";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break;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 default: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 cout&lt;&lt;"\nOnly the numbers between 0 and 9 are allowed";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    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return 0;</a:t>
            </a:r>
            <a:r>
              <a:rPr lang="en-GB" altLang="en-US">
                <a:solidFill>
                  <a:srgbClr val="333333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333333"/>
                </a:solidFill>
                <a:latin typeface="Helvetica Neue Light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/>
            </a:r>
            <a:b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</a:br>
            <a:r>
              <a:rPr lang="en-GB" altLang="en-US">
                <a:solidFill>
                  <a:srgbClr val="333333"/>
                </a:solidFill>
                <a:latin typeface="Courier New" panose="02070309020205020404" pitchFamily="49" charset="0"/>
              </a:rPr>
              <a:t>}</a:t>
            </a:r>
            <a:endParaRPr lang="en-GB" altLang="en-US">
              <a:solidFill>
                <a:srgbClr val="333333"/>
              </a:solidFill>
              <a:latin typeface="Helvetica Neue Light"/>
            </a:endParaRPr>
          </a:p>
          <a:p>
            <a:r>
              <a:rPr lang="en-GB" altLang="en-US">
                <a:solidFill>
                  <a:srgbClr val="000000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000000"/>
                </a:solidFill>
                <a:latin typeface="Helvetica Neue Light"/>
              </a:rPr>
            </a:br>
            <a:r>
              <a:rPr lang="en-GB" altLang="en-US">
                <a:solidFill>
                  <a:srgbClr val="000000"/>
                </a:solidFill>
                <a:latin typeface="Helvetica Neue Light"/>
              </a:rPr>
              <a:t/>
            </a:r>
            <a:br>
              <a:rPr lang="en-GB" altLang="en-US">
                <a:solidFill>
                  <a:srgbClr val="000000"/>
                </a:solidFill>
                <a:latin typeface="Helvetica Neue Light"/>
              </a:rPr>
            </a:b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5367C9B7-6C6C-49EF-BA97-1EA0FE19D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5FB7D75-713E-4078-9663-7A4474DA1340}" type="slidenum">
              <a:rPr lang="en-US" altLang="en-US" smtClean="0">
                <a:latin typeface="Century Gothic" panose="020B0502020202020204" pitchFamily="34" charset="0"/>
              </a:rPr>
              <a:pPr/>
              <a:t>19</a:t>
            </a:fld>
            <a:endParaRPr lang="en-US" altLang="en-US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5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28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69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0892" y="1465530"/>
            <a:ext cx="10470217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0892" y="4447794"/>
            <a:ext cx="10470217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3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7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34540" y="2514600"/>
            <a:ext cx="8686800" cy="1477328"/>
          </a:xfrm>
        </p:spPr>
        <p:txBody>
          <a:bodyPr/>
          <a:lstStyle/>
          <a:p>
            <a:pPr algn="r">
              <a:defRPr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Programming Fundamentals</a:t>
            </a:r>
          </a:p>
        </p:txBody>
      </p:sp>
      <p:sp>
        <p:nvSpPr>
          <p:cNvPr id="11267" name="Subtitle 4"/>
          <p:cNvSpPr>
            <a:spLocks noGrp="1"/>
          </p:cNvSpPr>
          <p:nvPr>
            <p:ph type="subTitle" idx="4"/>
          </p:nvPr>
        </p:nvSpPr>
        <p:spPr>
          <a:xfrm>
            <a:off x="3463290" y="3657600"/>
            <a:ext cx="5829300" cy="9592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Course Code: CS-111</a:t>
            </a:r>
          </a:p>
          <a:p>
            <a:pPr marL="0" indent="0" algn="ctr">
              <a:buNone/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Course Instructor: </a:t>
            </a:r>
            <a:r>
              <a:rPr lang="en-GB" altLang="en-US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</a:t>
            </a:r>
            <a:r>
              <a:rPr lang="en-GB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Naz</a:t>
            </a:r>
            <a:endParaRPr lang="en-US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8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6EEEE5A-846E-412C-A343-F3FF7CA1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cs typeface="Courier New" pitchFamily="49" charset="0"/>
              </a:rPr>
              <a:t>Example 1 (switch statement)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3A06B668-00C9-4CC7-B04B-03B62BED5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800" y="1447800"/>
            <a:ext cx="5455276" cy="51816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#include&lt;iostream&gt;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int main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int  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latin typeface="Courier New" panose="02070309020205020404" pitchFamily="49" charset="0"/>
              </a:rPr>
              <a:t>&lt;&lt;“Enter 33, 45 or 78: 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200" b="1" dirty="0">
                <a:latin typeface="Courier New" panose="02070309020205020404" pitchFamily="49" charset="0"/>
              </a:rPr>
              <a:t>&gt;&gt; x;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switch(x)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case 33: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latin typeface="Courier New" panose="02070309020205020404" pitchFamily="49" charset="0"/>
              </a:rPr>
              <a:t>&lt;&lt;“you entered 33”;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	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</a:t>
            </a:r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9C2CC2-AD29-80A9-1332-FB415D42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03076" y="1295400"/>
            <a:ext cx="4601535" cy="460844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case 45: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latin typeface="Courier New" panose="02070309020205020404" pitchFamily="49" charset="0"/>
              </a:rPr>
              <a:t>&lt;&lt;“you entered 45”;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	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case 78: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latin typeface="Courier New" panose="02070309020205020404" pitchFamily="49" charset="0"/>
              </a:rPr>
              <a:t>&lt;&lt;“you entered 78”;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	break;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default: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		</a:t>
            </a:r>
            <a:r>
              <a:rPr lang="en-US" altLang="en-US" sz="22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200" b="1" dirty="0">
                <a:latin typeface="Courier New" panose="02070309020205020404" pitchFamily="49" charset="0"/>
              </a:rPr>
              <a:t>&lt;&lt;“invalid option”;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 return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b="1" dirty="0">
                <a:latin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70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C0214-F747-4DC7-AA01-B189F144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838200"/>
            <a:ext cx="76962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Difference between if-else and switch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4BD7DB55-4B22-468C-8728-491C7D934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668" y="1771014"/>
            <a:ext cx="8726932" cy="44773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/>
              <a:t>If-else” and “switch” both are selection statements.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/>
              <a:t>transfer the flow of the program to the particular block of statements based upon whether the condition is “true” or “false”.</a:t>
            </a:r>
          </a:p>
          <a:p>
            <a:pPr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/>
              <a:t>if-else statement “selects the execution of the statements based upon the evaluation of the expression in if statements”.</a:t>
            </a:r>
          </a:p>
          <a:p>
            <a:pPr>
              <a:buFont typeface="Arial" panose="020B0604020202020204" pitchFamily="34" charset="0"/>
              <a:buChar char="•"/>
            </a:pPr>
            <a:endParaRPr lang="en-GB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400" dirty="0"/>
              <a:t>The switch statements “selects the execution of the statement often based on a keyboard command.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97CD-793B-47DF-B589-8419E74A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475" y="776288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GB" dirty="0"/>
              <a:t>Comparison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CCBDCF1E-1EF2-4F13-B6E6-621AA31B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76400"/>
            <a:ext cx="9752012" cy="480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GB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difference: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if-else statement Which statement will be executed depend upon the output of the expression inside if statement.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switch </a:t>
            </a: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statement will be executed is decided by user.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sz="2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GB" altLang="en-US" sz="2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 uses multiple statement for multiple choices.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switch 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uses single expression for multiple choices.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GB" altLang="en-US" sz="2200" dirty="0"/>
              <a:t>                                 </a:t>
            </a:r>
            <a:endParaRPr lang="en-GB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8479-CFCA-4756-9D52-55FFD876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668" y="914400"/>
            <a:ext cx="7202932" cy="685800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Comparison(cont.)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1BA15FB2-524F-4FF8-B2AE-527AD5ECE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752600"/>
            <a:ext cx="9752012" cy="4800600"/>
          </a:xfrm>
        </p:spPr>
        <p:txBody>
          <a:bodyPr>
            <a:normAutofit/>
          </a:bodyPr>
          <a:lstStyle/>
          <a:p>
            <a:r>
              <a:rPr lang="en-GB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 statement test for equality as well as for logical expression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switch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test only for equality.</a:t>
            </a:r>
          </a:p>
          <a:p>
            <a:r>
              <a:rPr lang="en-GB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 evaluates integer, character, pointer or floating-point type or Boolean type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switch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evaluates only character or integer value.</a:t>
            </a:r>
          </a:p>
          <a:p>
            <a:pPr>
              <a:buFont typeface="Arial" panose="020B0604020202020204" pitchFamily="34" charset="0"/>
              <a:buNone/>
            </a:pPr>
            <a:endParaRPr lang="en-GB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53F9-831F-4E9D-A389-E598F885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838200"/>
            <a:ext cx="6172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Comparison(cont.):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16D286E-0475-403A-A939-055C325C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474" y="1614488"/>
            <a:ext cx="9915525" cy="5243512"/>
          </a:xfrm>
        </p:spPr>
        <p:txBody>
          <a:bodyPr>
            <a:normAutofit lnSpcReduction="10000"/>
          </a:bodyPr>
          <a:lstStyle/>
          <a:p>
            <a:r>
              <a:rPr lang="en-GB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Execution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if statement will be executed or else statement is executed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switch: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 execute one case after another till a break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appeared or the end of switch statement is reached</a:t>
            </a:r>
          </a:p>
          <a:p>
            <a:r>
              <a:rPr lang="en-GB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Execution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inside if statements is false, then by default the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 is executed if created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switch: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condition inside switch statements does not match with any of cases, for that instance the default statements is executed if created</a:t>
            </a:r>
            <a:endParaRPr lang="en-GB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3DFE-C383-48FA-B8BF-9074A5A3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914400"/>
            <a:ext cx="64008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Comparison (cont.)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F8EEBC8-E4C4-4A0D-B303-7EDF17DC1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133600"/>
            <a:ext cx="9828212" cy="3777622"/>
          </a:xfrm>
        </p:spPr>
        <p:txBody>
          <a:bodyPr>
            <a:normAutofit/>
          </a:bodyPr>
          <a:lstStyle/>
          <a:p>
            <a:r>
              <a:rPr lang="en-GB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Editing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difficult to edit the if-else statement, if the nested if-else statement is used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in switch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edit switch cases as, they are recognized easily</a:t>
            </a:r>
            <a:endParaRPr lang="en-GB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b/w nested if-else and switch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751077"/>
              </p:ext>
            </p:extLst>
          </p:nvPr>
        </p:nvGraphicFramePr>
        <p:xfrm>
          <a:off x="1676400" y="1600200"/>
          <a:ext cx="9828212" cy="46494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92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6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0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997">
                <a:tc>
                  <a:txBody>
                    <a:bodyPr/>
                    <a:lstStyle/>
                    <a:p>
                      <a:r>
                        <a:rPr lang="en-US" sz="2400" dirty="0" err="1"/>
                        <a:t>Sr</a:t>
                      </a:r>
                      <a:r>
                        <a:rPr lang="en-US" sz="2400" dirty="0"/>
                        <a:t> no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Switch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Nested if else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7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easy to use when there are multiple choices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is difficult to use when there are multiple choices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uses single expression for multiple choices.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uses multiple expressions</a:t>
                      </a:r>
                      <a:r>
                        <a:rPr lang="en-US" sz="2400" baseline="0" dirty="0"/>
                        <a:t> for multiple choices.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7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cannot check range of values.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can check range of values.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45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checks only constant values. You cannot use variables with case statement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It can check variables also. You can use a constant or variable in relational expression.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222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752600"/>
            <a:ext cx="9599612" cy="4158622"/>
          </a:xfrm>
        </p:spPr>
        <p:txBody>
          <a:bodyPr>
            <a:normAutofit/>
          </a:bodyPr>
          <a:lstStyle/>
          <a:p>
            <a:r>
              <a:rPr lang="en-US" sz="2400" dirty="0"/>
              <a:t>The main </a:t>
            </a:r>
            <a:r>
              <a:rPr lang="en-US" sz="2400" b="1" dirty="0"/>
              <a:t>advantage</a:t>
            </a:r>
            <a:r>
              <a:rPr lang="en-US" sz="2400" dirty="0"/>
              <a:t> of switch statement over a sequence of if-else statements is that it is much faster</a:t>
            </a:r>
          </a:p>
          <a:p>
            <a:pPr marL="696913"/>
            <a:r>
              <a:rPr lang="en-US" sz="2400" dirty="0"/>
              <a:t>Jumping to blocks of code is based on a lookup table instead of a sequence of variable comparisons </a:t>
            </a:r>
          </a:p>
          <a:p>
            <a:endParaRPr lang="en-US" sz="2400" dirty="0"/>
          </a:p>
          <a:p>
            <a:r>
              <a:rPr lang="en-US" sz="2400" dirty="0"/>
              <a:t>The main </a:t>
            </a:r>
            <a:r>
              <a:rPr lang="en-US" sz="2400" b="1" dirty="0"/>
              <a:t>disadvantage</a:t>
            </a:r>
            <a:r>
              <a:rPr lang="en-US" sz="2400" dirty="0"/>
              <a:t> of switch statements is that the decision variable must be an integer (or a character)</a:t>
            </a:r>
          </a:p>
          <a:p>
            <a:pPr marL="752475"/>
            <a:r>
              <a:rPr lang="en-US" sz="2400" dirty="0"/>
              <a:t>We can not use a switch with a float or string decision variable or with complex logical expressions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198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1D78-5D13-4467-B38E-C72764FD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37" y="990600"/>
            <a:ext cx="5056763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Example 2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74201ADA-7535-4FB2-BD02-B363E0E1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668" y="1771015"/>
            <a:ext cx="7882890" cy="92333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altLang="en-US" sz="2000" b="1" dirty="0">
                <a:solidFill>
                  <a:srgbClr val="333333"/>
                </a:solidFill>
                <a:latin typeface="Verdana" panose="020B0604030504040204" pitchFamily="34" charset="0"/>
              </a:rPr>
              <a:t>Write a program to input a single number from 0 to 9 and print the word in English representing this number, using switch statement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5DF0-2146-4016-BFCE-5DEF3D4A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813" y="-114300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GB" b="1" dirty="0"/>
              <a:t>Solution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60158517-0B01-4891-8A41-3286F153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13" y="685800"/>
            <a:ext cx="8229600" cy="59817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GB" sz="1900" b="1" dirty="0">
                <a:solidFill>
                  <a:srgbClr val="333333"/>
                </a:solidFill>
              </a:rPr>
              <a:t>#include&lt;iostream&gt; 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using namespace std;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int main( ) 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{ 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int </a:t>
            </a:r>
            <a:r>
              <a:rPr lang="en-GB" sz="1900" b="1" dirty="0" err="1">
                <a:solidFill>
                  <a:srgbClr val="333333"/>
                </a:solidFill>
              </a:rPr>
              <a:t>num</a:t>
            </a:r>
            <a:r>
              <a:rPr lang="en-GB" sz="1900" b="1" dirty="0">
                <a:solidFill>
                  <a:srgbClr val="333333"/>
                </a:solidFill>
              </a:rPr>
              <a:t>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 err="1">
                <a:solidFill>
                  <a:srgbClr val="333333"/>
                </a:solidFill>
              </a:rPr>
              <a:t>cout</a:t>
            </a:r>
            <a:r>
              <a:rPr lang="en-GB" sz="1900" b="1" dirty="0">
                <a:solidFill>
                  <a:srgbClr val="333333"/>
                </a:solidFill>
              </a:rPr>
              <a:t>&lt;&lt;"Enter any number from 0 to 4: “&lt;&lt;</a:t>
            </a:r>
            <a:r>
              <a:rPr lang="en-GB" sz="1900" b="1" dirty="0" err="1">
                <a:solidFill>
                  <a:srgbClr val="333333"/>
                </a:solidFill>
              </a:rPr>
              <a:t>endl</a:t>
            </a:r>
            <a:r>
              <a:rPr lang="en-GB" sz="1900" b="1" dirty="0">
                <a:solidFill>
                  <a:srgbClr val="333333"/>
                </a:solidFill>
              </a:rPr>
              <a:t>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 err="1">
                <a:solidFill>
                  <a:srgbClr val="333333"/>
                </a:solidFill>
              </a:rPr>
              <a:t>cin</a:t>
            </a:r>
            <a:r>
              <a:rPr lang="en-GB" sz="1900" b="1" dirty="0">
                <a:solidFill>
                  <a:srgbClr val="333333"/>
                </a:solidFill>
              </a:rPr>
              <a:t>&gt;&gt;</a:t>
            </a:r>
            <a:r>
              <a:rPr lang="en-GB" sz="1900" b="1" dirty="0" err="1">
                <a:solidFill>
                  <a:srgbClr val="333333"/>
                </a:solidFill>
              </a:rPr>
              <a:t>num</a:t>
            </a:r>
            <a:r>
              <a:rPr lang="en-GB" sz="1900" b="1" dirty="0">
                <a:solidFill>
                  <a:srgbClr val="333333"/>
                </a:solidFill>
              </a:rPr>
              <a:t>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/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 switch(</a:t>
            </a:r>
            <a:r>
              <a:rPr lang="en-GB" sz="1900" b="1" dirty="0" err="1">
                <a:solidFill>
                  <a:srgbClr val="333333"/>
                </a:solidFill>
              </a:rPr>
              <a:t>num</a:t>
            </a:r>
            <a:r>
              <a:rPr lang="en-GB" sz="1900" b="1" dirty="0">
                <a:solidFill>
                  <a:srgbClr val="333333"/>
                </a:solidFill>
              </a:rPr>
              <a:t>){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>
                <a:solidFill>
                  <a:srgbClr val="00B050"/>
                </a:solidFill>
              </a:rPr>
              <a:t>case 0:</a:t>
            </a:r>
            <a:r>
              <a:rPr lang="en-GB" sz="1900" b="1" dirty="0">
                <a:solidFill>
                  <a:srgbClr val="333333"/>
                </a:solidFill>
              </a:rPr>
              <a:t/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 err="1">
                <a:solidFill>
                  <a:srgbClr val="333333"/>
                </a:solidFill>
              </a:rPr>
              <a:t>cout</a:t>
            </a:r>
            <a:r>
              <a:rPr lang="en-GB" sz="1900" b="1" dirty="0">
                <a:solidFill>
                  <a:srgbClr val="333333"/>
                </a:solidFill>
              </a:rPr>
              <a:t>&lt;&lt;"\</a:t>
            </a:r>
            <a:r>
              <a:rPr lang="en-GB" sz="1900" b="1" dirty="0" err="1">
                <a:solidFill>
                  <a:srgbClr val="333333"/>
                </a:solidFill>
              </a:rPr>
              <a:t>nzero</a:t>
            </a:r>
            <a:r>
              <a:rPr lang="en-GB" sz="1900" b="1" dirty="0">
                <a:solidFill>
                  <a:srgbClr val="333333"/>
                </a:solidFill>
              </a:rPr>
              <a:t>";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break;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</a:t>
            </a:r>
            <a:r>
              <a:rPr lang="en-GB" sz="1900" b="1" dirty="0">
                <a:solidFill>
                  <a:srgbClr val="00B050"/>
                </a:solidFill>
              </a:rPr>
              <a:t>  case 1:</a:t>
            </a:r>
            <a:r>
              <a:rPr lang="en-GB" sz="1900" b="1" dirty="0">
                <a:solidFill>
                  <a:srgbClr val="333333"/>
                </a:solidFill>
              </a:rPr>
              <a:t/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 err="1">
                <a:solidFill>
                  <a:srgbClr val="333333"/>
                </a:solidFill>
              </a:rPr>
              <a:t>cout</a:t>
            </a:r>
            <a:r>
              <a:rPr lang="en-GB" sz="1900" b="1" dirty="0">
                <a:solidFill>
                  <a:srgbClr val="333333"/>
                </a:solidFill>
              </a:rPr>
              <a:t>&lt;&lt;"\</a:t>
            </a:r>
            <a:r>
              <a:rPr lang="en-GB" sz="1900" b="1" dirty="0" err="1">
                <a:solidFill>
                  <a:srgbClr val="333333"/>
                </a:solidFill>
              </a:rPr>
              <a:t>nOne</a:t>
            </a:r>
            <a:r>
              <a:rPr lang="en-GB" sz="1900" b="1" dirty="0">
                <a:solidFill>
                  <a:srgbClr val="333333"/>
                </a:solidFill>
              </a:rPr>
              <a:t>";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break;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>
                <a:solidFill>
                  <a:srgbClr val="00B050"/>
                </a:solidFill>
              </a:rPr>
              <a:t>case 2:</a:t>
            </a:r>
            <a:r>
              <a:rPr lang="en-GB" sz="1900" b="1" dirty="0">
                <a:solidFill>
                  <a:srgbClr val="333333"/>
                </a:solidFill>
              </a:rPr>
              <a:t/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 err="1">
                <a:solidFill>
                  <a:srgbClr val="333333"/>
                </a:solidFill>
              </a:rPr>
              <a:t>cout</a:t>
            </a:r>
            <a:r>
              <a:rPr lang="en-GB" sz="1900" b="1" dirty="0">
                <a:solidFill>
                  <a:srgbClr val="333333"/>
                </a:solidFill>
              </a:rPr>
              <a:t>&lt;&lt;"\</a:t>
            </a:r>
            <a:r>
              <a:rPr lang="en-GB" sz="1900" b="1" dirty="0" err="1">
                <a:solidFill>
                  <a:srgbClr val="333333"/>
                </a:solidFill>
              </a:rPr>
              <a:t>nTwo</a:t>
            </a:r>
            <a:r>
              <a:rPr lang="en-GB" sz="1900" b="1" dirty="0">
                <a:solidFill>
                  <a:srgbClr val="333333"/>
                </a:solidFill>
              </a:rPr>
              <a:t>";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break;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>
                <a:solidFill>
                  <a:srgbClr val="00B050"/>
                </a:solidFill>
              </a:rPr>
              <a:t>case 3:</a:t>
            </a:r>
            <a:r>
              <a:rPr lang="en-GB" sz="1900" b="1" dirty="0">
                <a:solidFill>
                  <a:srgbClr val="333333"/>
                </a:solidFill>
              </a:rPr>
              <a:t/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 err="1">
                <a:solidFill>
                  <a:srgbClr val="333333"/>
                </a:solidFill>
              </a:rPr>
              <a:t>cout</a:t>
            </a:r>
            <a:r>
              <a:rPr lang="en-GB" sz="1900" b="1" dirty="0">
                <a:solidFill>
                  <a:srgbClr val="333333"/>
                </a:solidFill>
              </a:rPr>
              <a:t>&lt;&lt;"\</a:t>
            </a:r>
            <a:r>
              <a:rPr lang="en-GB" sz="1900" b="1" dirty="0" err="1">
                <a:solidFill>
                  <a:srgbClr val="333333"/>
                </a:solidFill>
              </a:rPr>
              <a:t>nThree</a:t>
            </a:r>
            <a:r>
              <a:rPr lang="en-GB" sz="1900" b="1" dirty="0">
                <a:solidFill>
                  <a:srgbClr val="333333"/>
                </a:solidFill>
              </a:rPr>
              <a:t>";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break;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>
                <a:solidFill>
                  <a:srgbClr val="00B050"/>
                </a:solidFill>
              </a:rPr>
              <a:t>case 4:</a:t>
            </a:r>
            <a:r>
              <a:rPr lang="en-GB" sz="1900" b="1" dirty="0">
                <a:solidFill>
                  <a:srgbClr val="333333"/>
                </a:solidFill>
              </a:rPr>
              <a:t/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 err="1">
                <a:solidFill>
                  <a:srgbClr val="333333"/>
                </a:solidFill>
              </a:rPr>
              <a:t>cout</a:t>
            </a:r>
            <a:r>
              <a:rPr lang="en-GB" sz="1900" b="1" dirty="0">
                <a:solidFill>
                  <a:srgbClr val="333333"/>
                </a:solidFill>
              </a:rPr>
              <a:t>&lt;&lt;"\</a:t>
            </a:r>
            <a:r>
              <a:rPr lang="en-GB" sz="1900" b="1" dirty="0" err="1">
                <a:solidFill>
                  <a:srgbClr val="333333"/>
                </a:solidFill>
              </a:rPr>
              <a:t>nFour</a:t>
            </a:r>
            <a:r>
              <a:rPr lang="en-GB" sz="1900" b="1" dirty="0">
                <a:solidFill>
                  <a:srgbClr val="333333"/>
                </a:solidFill>
              </a:rPr>
              <a:t>";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break;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 </a:t>
            </a:r>
            <a:r>
              <a:rPr lang="en-GB" sz="1900" b="1" dirty="0">
                <a:solidFill>
                  <a:srgbClr val="00B050"/>
                </a:solidFill>
              </a:rPr>
              <a:t>default:</a:t>
            </a:r>
            <a:r>
              <a:rPr lang="en-GB" sz="1900" b="1" dirty="0">
                <a:solidFill>
                  <a:srgbClr val="333333"/>
                </a:solidFill>
              </a:rPr>
              <a:t/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  </a:t>
            </a:r>
            <a:r>
              <a:rPr lang="en-GB" sz="1900" b="1" dirty="0" err="1">
                <a:solidFill>
                  <a:srgbClr val="333333"/>
                </a:solidFill>
              </a:rPr>
              <a:t>cout</a:t>
            </a:r>
            <a:r>
              <a:rPr lang="en-GB" sz="1900" b="1" dirty="0">
                <a:solidFill>
                  <a:srgbClr val="333333"/>
                </a:solidFill>
              </a:rPr>
              <a:t>&lt;&lt;"\</a:t>
            </a:r>
            <a:r>
              <a:rPr lang="en-GB" sz="1900" b="1" dirty="0" err="1">
                <a:solidFill>
                  <a:srgbClr val="333333"/>
                </a:solidFill>
              </a:rPr>
              <a:t>nOnly</a:t>
            </a:r>
            <a:r>
              <a:rPr lang="en-GB" sz="1900" b="1" dirty="0">
                <a:solidFill>
                  <a:srgbClr val="333333"/>
                </a:solidFill>
              </a:rPr>
              <a:t> the numbers between 0 and 9 are allowed";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}</a:t>
            </a:r>
            <a:br>
              <a:rPr lang="en-GB" sz="1900" b="1" dirty="0">
                <a:solidFill>
                  <a:srgbClr val="333333"/>
                </a:solidFill>
              </a:rPr>
            </a:br>
            <a:r>
              <a:rPr lang="en-GB" sz="1900" b="1" dirty="0">
                <a:solidFill>
                  <a:srgbClr val="333333"/>
                </a:solidFill>
              </a:rPr>
              <a:t>   return 0;}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6892" y="1090749"/>
            <a:ext cx="7507732" cy="95923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25805" lvl="1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Control flow statements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Switch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2A05-0CA7-43EC-8614-E9C02B19E95E}"/>
              </a:ext>
            </a:extLst>
          </p:cNvPr>
          <p:cNvSpPr txBox="1"/>
          <p:nvPr/>
        </p:nvSpPr>
        <p:spPr>
          <a:xfrm>
            <a:off x="2362200" y="5334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Goals for today:</a:t>
            </a:r>
          </a:p>
        </p:txBody>
      </p:sp>
    </p:spTree>
    <p:extLst>
      <p:ext uri="{BB962C8B-B14F-4D97-AF65-F5344CB8AC3E}">
        <p14:creationId xmlns:p14="http://schemas.microsoft.com/office/powerpoint/2010/main" val="3769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7906-8BE7-43C0-B83E-7E5D3E82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Menu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8AA4-EE21-4FA7-8D79-0E8680CC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752600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2800" dirty="0"/>
              <a:t>How can we create a user interface for banking?</a:t>
            </a:r>
          </a:p>
          <a:p>
            <a:pPr marL="800100" lvl="1" indent="-342900">
              <a:defRPr/>
            </a:pPr>
            <a:r>
              <a:rPr lang="en-US" sz="2400" dirty="0"/>
              <a:t>Assume user selects commands from a menu</a:t>
            </a:r>
          </a:p>
          <a:p>
            <a:pPr marL="800100" lvl="1" indent="-342900">
              <a:defRPr/>
            </a:pPr>
            <a:r>
              <a:rPr lang="en-US" sz="2400" dirty="0"/>
              <a:t>We need to read and process user commands</a:t>
            </a:r>
          </a:p>
          <a:p>
            <a:pPr marL="800100" lvl="1" indent="-342900">
              <a:defRPr/>
            </a:pPr>
            <a:endParaRPr lang="en-US" sz="2400" dirty="0"/>
          </a:p>
          <a:p>
            <a:pPr>
              <a:buFont typeface="Wingdings" charset="2"/>
              <a:buChar char="§"/>
              <a:defRPr/>
            </a:pPr>
            <a:r>
              <a:rPr lang="en-US" sz="2800" dirty="0"/>
              <a:t>We can use a switch statements to handle menu</a:t>
            </a:r>
          </a:p>
          <a:p>
            <a:pPr marL="800100" lvl="1" indent="-342900">
              <a:defRPr/>
            </a:pPr>
            <a:r>
              <a:rPr lang="en-US" sz="2400" dirty="0"/>
              <a:t>Ask user for numerical code for user command</a:t>
            </a:r>
          </a:p>
          <a:p>
            <a:pPr marL="800100" lvl="1" indent="-342900">
              <a:defRPr/>
            </a:pPr>
            <a:r>
              <a:rPr lang="en-US" sz="2400" dirty="0"/>
              <a:t>Jump to the code to process that banking operation</a:t>
            </a:r>
          </a:p>
          <a:p>
            <a:pPr marL="800100" lvl="1" indent="-342900">
              <a:defRPr/>
            </a:pPr>
            <a:r>
              <a:rPr lang="en-US" sz="2400" dirty="0"/>
              <a:t>Repeat until the user quits the application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15C7-F9FE-4DBE-869B-014F7ADD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668" y="783908"/>
            <a:ext cx="3302000" cy="42735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Menu example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E1905101-BDA5-43CC-986B-85DEC009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524000"/>
            <a:ext cx="9599612" cy="4953000"/>
          </a:xfrm>
        </p:spPr>
        <p:txBody>
          <a:bodyPr>
            <a:normAutofit/>
          </a:bodyPr>
          <a:lstStyle/>
          <a:p>
            <a:r>
              <a:rPr lang="en-US" altLang="en-US" sz="1700" dirty="0"/>
              <a:t>// Simulate bank deposits and withdrawals</a:t>
            </a:r>
          </a:p>
          <a:p>
            <a:r>
              <a:rPr lang="en-US" altLang="en-US" sz="1700" dirty="0"/>
              <a:t>#include &lt;iostream&gt;</a:t>
            </a:r>
          </a:p>
          <a:p>
            <a:r>
              <a:rPr lang="en-US" altLang="en-US" sz="1700" dirty="0"/>
              <a:t>using namespace std;</a:t>
            </a:r>
          </a:p>
          <a:p>
            <a:r>
              <a:rPr lang="en-US" altLang="en-US" sz="1700" dirty="0"/>
              <a:t> </a:t>
            </a:r>
          </a:p>
          <a:p>
            <a:r>
              <a:rPr lang="en-US" altLang="en-US" sz="1700" dirty="0"/>
              <a:t>int main()</a:t>
            </a:r>
          </a:p>
          <a:p>
            <a:r>
              <a:rPr lang="en-US" altLang="en-US" sz="1700" dirty="0"/>
              <a:t>{</a:t>
            </a:r>
          </a:p>
          <a:p>
            <a:r>
              <a:rPr lang="en-US" altLang="en-US" sz="1700" dirty="0"/>
              <a:t>   // Local variable declarations</a:t>
            </a:r>
          </a:p>
          <a:p>
            <a:r>
              <a:rPr lang="en-US" altLang="en-US" sz="1700" dirty="0"/>
              <a:t>   // Print command prompt</a:t>
            </a:r>
          </a:p>
          <a:p>
            <a:r>
              <a:rPr lang="en-US" altLang="en-US" sz="1700" dirty="0"/>
              <a:t>   // Read user input</a:t>
            </a:r>
          </a:p>
          <a:p>
            <a:r>
              <a:rPr lang="en-US" altLang="en-US" sz="1700" dirty="0"/>
              <a:t>   // Handle banking command</a:t>
            </a:r>
          </a:p>
          <a:p>
            <a:r>
              <a:rPr lang="en-US" altLang="en-US" sz="1700" dirty="0"/>
              <a:t>   return 0;</a:t>
            </a:r>
          </a:p>
          <a:p>
            <a:r>
              <a:rPr lang="en-US" altLang="en-US" sz="1700" dirty="0"/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EE01B-3253-451C-8157-B5717BA2CABD}"/>
              </a:ext>
            </a:extLst>
          </p:cNvPr>
          <p:cNvSpPr/>
          <p:nvPr/>
        </p:nvSpPr>
        <p:spPr>
          <a:xfrm>
            <a:off x="2117726" y="3810001"/>
            <a:ext cx="3292475" cy="1676400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6869" name="TextBox 6">
            <a:extLst>
              <a:ext uri="{FF2B5EF4-FFF2-40B4-BE49-F238E27FC236}">
                <a16:creationId xmlns:a16="http://schemas.microsoft.com/office/drawing/2014/main" id="{78245EBC-31EC-484A-9C8F-8844F47BD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910013"/>
            <a:ext cx="3886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For the first version of program we just write comments in the main program to explain our approach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1CBE2-23E7-4706-A827-F73EF069028F}"/>
              </a:ext>
            </a:extLst>
          </p:cNvPr>
          <p:cNvCxnSpPr>
            <a:cxnSpLocks/>
            <a:stCxn id="36869" idx="1"/>
            <a:endCxn id="6" idx="3"/>
          </p:cNvCxnSpPr>
          <p:nvPr/>
        </p:nvCxnSpPr>
        <p:spPr>
          <a:xfrm flipH="1">
            <a:off x="5410201" y="4371678"/>
            <a:ext cx="1219199" cy="2765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6657-058C-4B52-BC2B-8FCFB942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240" y="990601"/>
            <a:ext cx="3302000" cy="42735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Menu example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09BF72E5-25FD-4055-A55C-B8EE9EC2F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   …</a:t>
            </a:r>
          </a:p>
          <a:p>
            <a:r>
              <a:rPr lang="en-US" altLang="en-US" sz="2800" dirty="0"/>
              <a:t>   // Local variable declarations </a:t>
            </a:r>
          </a:p>
          <a:p>
            <a:r>
              <a:rPr lang="en-US" altLang="en-US" sz="2800" dirty="0"/>
              <a:t>   int Command = 0;</a:t>
            </a:r>
          </a:p>
          <a:p>
            <a:r>
              <a:rPr lang="en-US" altLang="en-US" sz="2800" dirty="0"/>
              <a:t>   // Print command prompt</a:t>
            </a:r>
          </a:p>
          <a:p>
            <a:r>
              <a:rPr lang="en-US" altLang="en-US" sz="2800" dirty="0"/>
              <a:t>   </a:t>
            </a:r>
            <a:r>
              <a:rPr lang="en-US" altLang="en-US" sz="2800" dirty="0" err="1"/>
              <a:t>cout</a:t>
            </a:r>
            <a:r>
              <a:rPr lang="en-US" altLang="en-US" sz="2800" dirty="0"/>
              <a:t> &lt;&lt; “Enter command number:\n”;</a:t>
            </a:r>
          </a:p>
          <a:p>
            <a:r>
              <a:rPr lang="en-US" altLang="en-US" sz="2800" dirty="0"/>
              <a:t>   // Read user input</a:t>
            </a:r>
          </a:p>
          <a:p>
            <a:r>
              <a:rPr lang="en-US" altLang="en-US" sz="2800" dirty="0"/>
              <a:t>   </a:t>
            </a:r>
            <a:r>
              <a:rPr lang="en-US" altLang="en-US" sz="2800" dirty="0" err="1"/>
              <a:t>cin</a:t>
            </a:r>
            <a:r>
              <a:rPr lang="en-US" altLang="en-US" sz="2800" dirty="0"/>
              <a:t> &gt;&gt; Command;</a:t>
            </a:r>
          </a:p>
          <a:p>
            <a:r>
              <a:rPr lang="en-US" altLang="en-US" sz="2800" dirty="0"/>
              <a:t>   …</a:t>
            </a:r>
            <a:endParaRPr lang="en-US" alt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6829C-C96C-4CC1-A03D-261F5654F109}"/>
              </a:ext>
            </a:extLst>
          </p:cNvPr>
          <p:cNvSpPr/>
          <p:nvPr/>
        </p:nvSpPr>
        <p:spPr>
          <a:xfrm>
            <a:off x="2125662" y="2165349"/>
            <a:ext cx="6408738" cy="3702049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7893" name="TextBox 6">
            <a:extLst>
              <a:ext uri="{FF2B5EF4-FFF2-40B4-BE49-F238E27FC236}">
                <a16:creationId xmlns:a16="http://schemas.microsoft.com/office/drawing/2014/main" id="{E8B8EA35-595B-4B6B-83E1-55B8916C4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3416298"/>
            <a:ext cx="23796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For the next version of program we add the code to read the user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331BA8-4F33-4D73-AE92-38D75426CDE5}"/>
              </a:ext>
            </a:extLst>
          </p:cNvPr>
          <p:cNvCxnSpPr>
            <a:cxnSpLocks/>
            <a:stCxn id="37893" idx="1"/>
            <a:endCxn id="6" idx="3"/>
          </p:cNvCxnSpPr>
          <p:nvPr/>
        </p:nvCxnSpPr>
        <p:spPr>
          <a:xfrm flipH="1">
            <a:off x="8534400" y="4016373"/>
            <a:ext cx="838200" cy="1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84BB-8F56-48A0-96BD-2871517D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668" y="838201"/>
            <a:ext cx="3302000" cy="42735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Menu example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6E187DA-73CA-47CC-85CA-2D136DC58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676400"/>
            <a:ext cx="89154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1700" dirty="0"/>
              <a:t>   </a:t>
            </a:r>
            <a:r>
              <a:rPr lang="en-US" altLang="en-US" sz="2600" dirty="0"/>
              <a:t>// Handle banking command</a:t>
            </a:r>
          </a:p>
          <a:p>
            <a:r>
              <a:rPr lang="en-US" altLang="en-US" sz="2600" dirty="0"/>
              <a:t>   switch (Command)</a:t>
            </a:r>
          </a:p>
          <a:p>
            <a:r>
              <a:rPr lang="en-US" altLang="en-US" sz="2600" dirty="0"/>
              <a:t>   {</a:t>
            </a:r>
          </a:p>
          <a:p>
            <a:r>
              <a:rPr lang="en-US" altLang="en-US" sz="2600" dirty="0"/>
              <a:t>   case 0: // Quit code</a:t>
            </a:r>
          </a:p>
          <a:p>
            <a:r>
              <a:rPr lang="en-US" altLang="en-US" sz="2600" dirty="0"/>
              <a:t>      break;</a:t>
            </a:r>
          </a:p>
          <a:p>
            <a:r>
              <a:rPr lang="en-US" altLang="en-US" sz="2600" dirty="0"/>
              <a:t>   case 1: // Deposit code</a:t>
            </a:r>
          </a:p>
          <a:p>
            <a:r>
              <a:rPr lang="en-US" altLang="en-US" sz="2600" dirty="0"/>
              <a:t>      break;</a:t>
            </a:r>
          </a:p>
          <a:p>
            <a:r>
              <a:rPr lang="en-US" altLang="en-US" sz="2600" dirty="0"/>
              <a:t>   case 2: // Withdraw code</a:t>
            </a:r>
          </a:p>
          <a:p>
            <a:r>
              <a:rPr lang="en-US" altLang="en-US" sz="2600" dirty="0"/>
              <a:t>      break;</a:t>
            </a:r>
          </a:p>
          <a:p>
            <a:r>
              <a:rPr lang="en-US" altLang="en-US" sz="2600" dirty="0"/>
              <a:t>   case 3: // Print balance code</a:t>
            </a:r>
          </a:p>
          <a:p>
            <a:r>
              <a:rPr lang="en-US" altLang="en-US" sz="2600" dirty="0"/>
              <a:t>      break;</a:t>
            </a:r>
          </a:p>
          <a:p>
            <a:r>
              <a:rPr lang="en-US" altLang="en-US" sz="2600" dirty="0"/>
              <a:t>   }</a:t>
            </a:r>
            <a:endParaRPr lang="en-US" altLang="en-US" sz="1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081E14-2609-45E7-BED6-420B4FFA99F2}"/>
              </a:ext>
            </a:extLst>
          </p:cNvPr>
          <p:cNvSpPr/>
          <p:nvPr/>
        </p:nvSpPr>
        <p:spPr>
          <a:xfrm>
            <a:off x="2169668" y="1670051"/>
            <a:ext cx="4159694" cy="4953000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8917" name="TextBox 6">
            <a:extLst>
              <a:ext uri="{FF2B5EF4-FFF2-40B4-BE49-F238E27FC236}">
                <a16:creationId xmlns:a16="http://schemas.microsoft.com/office/drawing/2014/main" id="{25FA861B-4F8C-4A96-980D-9C5734190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2550" y="3546476"/>
            <a:ext cx="23812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Then we add the skeleton of the switch statement to handle the user command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0B16A8-E74C-4011-A085-6466BDC9E069}"/>
              </a:ext>
            </a:extLst>
          </p:cNvPr>
          <p:cNvCxnSpPr>
            <a:cxnSpLocks/>
            <a:stCxn id="38917" idx="1"/>
            <a:endCxn id="6" idx="3"/>
          </p:cNvCxnSpPr>
          <p:nvPr/>
        </p:nvCxnSpPr>
        <p:spPr>
          <a:xfrm flipH="1">
            <a:off x="6329362" y="4146551"/>
            <a:ext cx="2643188" cy="0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BC06-BD3B-42B4-A8DF-52314DD8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5" y="508000"/>
            <a:ext cx="7543800" cy="5730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Menu example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F5B1E9D-986D-4466-BCE0-BA64D542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325" y="1163638"/>
            <a:ext cx="7543800" cy="470535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/>
              <a:t>// Simulate bank deposits and withdrawals</a:t>
            </a:r>
          </a:p>
          <a:p>
            <a:r>
              <a:rPr lang="en-US" altLang="en-US"/>
              <a:t>#include &lt;iostream&gt;</a:t>
            </a:r>
          </a:p>
          <a:p>
            <a:r>
              <a:rPr lang="en-US" altLang="en-US"/>
              <a:t>using namespace std;</a:t>
            </a:r>
          </a:p>
          <a:p>
            <a:r>
              <a:rPr lang="en-US" altLang="en-US"/>
              <a:t>int main()</a:t>
            </a:r>
          </a:p>
          <a:p>
            <a:r>
              <a:rPr lang="en-US" altLang="en-US"/>
              <a:t>{</a:t>
            </a:r>
          </a:p>
          <a:p>
            <a:r>
              <a:rPr lang="en-US" altLang="en-US"/>
              <a:t>   // Local variable declarations </a:t>
            </a:r>
          </a:p>
          <a:p>
            <a:r>
              <a:rPr lang="en-US" altLang="en-US"/>
              <a:t>   int Command = 0;</a:t>
            </a:r>
          </a:p>
          <a:p>
            <a:r>
              <a:rPr lang="en-US" altLang="en-US"/>
              <a:t>   int Money = 0;</a:t>
            </a:r>
          </a:p>
          <a:p>
            <a:r>
              <a:rPr lang="en-US" altLang="en-US"/>
              <a:t>   int Balance = 100;</a:t>
            </a:r>
          </a:p>
          <a:p>
            <a:r>
              <a:rPr lang="en-US" altLang="en-US"/>
              <a:t>   // Print command prompt</a:t>
            </a:r>
          </a:p>
          <a:p>
            <a:r>
              <a:rPr lang="en-US" altLang="en-US"/>
              <a:t>   cout &lt;&lt; “Enter command number:\n”</a:t>
            </a:r>
          </a:p>
          <a:p>
            <a:r>
              <a:rPr lang="en-US" altLang="en-US"/>
              <a:t>            &lt;&lt; “   0 - quit\n”</a:t>
            </a:r>
          </a:p>
          <a:p>
            <a:r>
              <a:rPr lang="en-US" altLang="en-US"/>
              <a:t>            &lt;&lt; “   1 - deposit money\n”</a:t>
            </a:r>
          </a:p>
          <a:p>
            <a:r>
              <a:rPr lang="en-US" altLang="en-US"/>
              <a:t>            &lt;&lt; “   2 - withdraw money\n”</a:t>
            </a:r>
          </a:p>
          <a:p>
            <a:r>
              <a:rPr lang="en-US" altLang="en-US"/>
              <a:t>            &lt;&lt; “   3 - print balance\n”;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F5FF5-652B-4FA5-B05C-C984AA0EF772}"/>
              </a:ext>
            </a:extLst>
          </p:cNvPr>
          <p:cNvSpPr/>
          <p:nvPr/>
        </p:nvSpPr>
        <p:spPr>
          <a:xfrm>
            <a:off x="2538414" y="3186114"/>
            <a:ext cx="3944937" cy="3170237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9941" name="TextBox 6">
            <a:extLst>
              <a:ext uri="{FF2B5EF4-FFF2-40B4-BE49-F238E27FC236}">
                <a16:creationId xmlns:a16="http://schemas.microsoft.com/office/drawing/2014/main" id="{11F5723B-92A1-4715-80B2-A20857466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1" y="4313238"/>
            <a:ext cx="23161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In the final version add bank account variables and add code to perform banking operations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49D508-BE33-4D55-B048-314383A3A4A2}"/>
              </a:ext>
            </a:extLst>
          </p:cNvPr>
          <p:cNvCxnSpPr>
            <a:cxnSpLocks/>
            <a:stCxn id="39941" idx="1"/>
            <a:endCxn id="6" idx="3"/>
          </p:cNvCxnSpPr>
          <p:nvPr/>
        </p:nvCxnSpPr>
        <p:spPr>
          <a:xfrm flipH="1" flipV="1">
            <a:off x="6483350" y="4770439"/>
            <a:ext cx="546100" cy="280987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171B-2485-49A0-BFA4-D1083EDD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679084"/>
            <a:ext cx="3302000" cy="42735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Menu example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0A2F1777-4A69-4760-AF50-078EE20B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sz="1200"/>
              <a:t>   </a:t>
            </a:r>
            <a:r>
              <a:rPr lang="en-US" altLang="en-US" sz="2000"/>
              <a:t>// Read and handle banking commands</a:t>
            </a:r>
          </a:p>
          <a:p>
            <a:r>
              <a:rPr lang="en-US" altLang="en-US" sz="2000"/>
              <a:t>   cin &gt;&gt; Command;</a:t>
            </a:r>
          </a:p>
          <a:p>
            <a:r>
              <a:rPr lang="en-US" altLang="en-US" sz="2000"/>
              <a:t>   switch (Command)</a:t>
            </a:r>
          </a:p>
          <a:p>
            <a:r>
              <a:rPr lang="en-US" altLang="en-US" sz="2000"/>
              <a:t>   {</a:t>
            </a:r>
          </a:p>
          <a:p>
            <a:r>
              <a:rPr lang="en-US" altLang="en-US" sz="2000"/>
              <a:t>   case 0: // Quit code</a:t>
            </a:r>
          </a:p>
          <a:p>
            <a:r>
              <a:rPr lang="en-US" altLang="en-US" sz="2000"/>
              <a:t>      cout &lt;&lt; “See you later!” &lt;&lt; endl;</a:t>
            </a:r>
          </a:p>
          <a:p>
            <a:r>
              <a:rPr lang="en-US" altLang="en-US" sz="2000"/>
              <a:t>      break;</a:t>
            </a:r>
          </a:p>
          <a:p>
            <a:r>
              <a:rPr lang="en-US" altLang="en-US" sz="2000"/>
              <a:t>   case 1: // Deposit code</a:t>
            </a:r>
          </a:p>
          <a:p>
            <a:r>
              <a:rPr lang="en-US" altLang="en-US" sz="2000"/>
              <a:t>      cout &lt;&lt; “Enter deposit amount: “;</a:t>
            </a:r>
          </a:p>
          <a:p>
            <a:r>
              <a:rPr lang="en-US" altLang="en-US" sz="2000"/>
              <a:t>      cin &gt;&gt; Money;</a:t>
            </a:r>
          </a:p>
          <a:p>
            <a:r>
              <a:rPr lang="en-US" altLang="en-US" sz="2000"/>
              <a:t>      Balance = Balance + Money;</a:t>
            </a:r>
          </a:p>
          <a:p>
            <a:r>
              <a:rPr lang="en-US" altLang="en-US" sz="2000"/>
              <a:t>      break;</a:t>
            </a:r>
          </a:p>
          <a:p>
            <a:r>
              <a:rPr lang="en-US" altLang="en-US" sz="2000"/>
              <a:t>  </a:t>
            </a:r>
            <a:endParaRPr lang="en-US" alt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09B2E-516F-4656-B6B6-0157593CE5C5}"/>
              </a:ext>
            </a:extLst>
          </p:cNvPr>
          <p:cNvSpPr/>
          <p:nvPr/>
        </p:nvSpPr>
        <p:spPr>
          <a:xfrm>
            <a:off x="2169669" y="3008681"/>
            <a:ext cx="4570413" cy="3170237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535E-BEDF-4955-9689-DC320EDD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1938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dirty="0"/>
              <a:t>Menu example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92E12B18-75FF-4722-9352-2DEB1131C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38225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1200"/>
              <a:t>   </a:t>
            </a:r>
            <a:r>
              <a:rPr lang="en-US" altLang="en-US" sz="2000"/>
              <a:t>case 2: // Withdraw code</a:t>
            </a:r>
          </a:p>
          <a:p>
            <a:r>
              <a:rPr lang="en-US" altLang="en-US" sz="2000"/>
              <a:t>      cout &lt;&lt; “Enter withdraw amount: “;</a:t>
            </a:r>
          </a:p>
          <a:p>
            <a:r>
              <a:rPr lang="en-US" altLang="en-US" sz="2000"/>
              <a:t>      cin &gt;&gt; Money;</a:t>
            </a:r>
          </a:p>
          <a:p>
            <a:r>
              <a:rPr lang="en-US" altLang="en-US" sz="2000"/>
              <a:t>      Balance = Balance - Money;</a:t>
            </a:r>
          </a:p>
          <a:p>
            <a:r>
              <a:rPr lang="en-US" altLang="en-US" sz="2000"/>
              <a:t>      break;</a:t>
            </a:r>
          </a:p>
          <a:p>
            <a:r>
              <a:rPr lang="en-US" altLang="en-US" sz="2000"/>
              <a:t>   case 3: // Print balance code</a:t>
            </a:r>
          </a:p>
          <a:p>
            <a:r>
              <a:rPr lang="en-US" altLang="en-US" sz="2000"/>
              <a:t>      cout &lt;&lt; “Current balance = “ &lt;&lt; Balance &lt;&lt; endl;</a:t>
            </a:r>
          </a:p>
          <a:p>
            <a:r>
              <a:rPr lang="en-US" altLang="en-US" sz="2000"/>
              <a:t>      break;</a:t>
            </a:r>
          </a:p>
          <a:p>
            <a:r>
              <a:rPr lang="en-US" altLang="en-US" sz="2000"/>
              <a:t>   default: // Handle other values</a:t>
            </a:r>
          </a:p>
          <a:p>
            <a:r>
              <a:rPr lang="en-US" altLang="en-US" sz="2000"/>
              <a:t>      cout &lt;&lt; “Ooops try again” &lt;&lt; endl;</a:t>
            </a:r>
          </a:p>
          <a:p>
            <a:r>
              <a:rPr lang="en-US" altLang="en-US" sz="2000"/>
              <a:t>      break;</a:t>
            </a:r>
          </a:p>
          <a:p>
            <a:r>
              <a:rPr lang="en-US" altLang="en-US" sz="2000"/>
              <a:t>   }</a:t>
            </a:r>
          </a:p>
          <a:p>
            <a:r>
              <a:rPr lang="en-US" altLang="en-US" sz="2000"/>
              <a:t>// Print final balance</a:t>
            </a:r>
          </a:p>
          <a:p>
            <a:r>
              <a:rPr lang="en-US" altLang="en-US" sz="2000"/>
              <a:t>cout &lt;&lt; “Final balance = “ &lt;&lt; Balance &lt;&lt; endl;}</a:t>
            </a:r>
          </a:p>
          <a:p>
            <a:endParaRPr lang="en-US" altLang="en-US" sz="2000"/>
          </a:p>
          <a:p>
            <a:endParaRPr lang="en-US" alt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31576C-9FB9-434A-BBE9-B676F8D3FE8B}"/>
              </a:ext>
            </a:extLst>
          </p:cNvPr>
          <p:cNvSpPr/>
          <p:nvPr/>
        </p:nvSpPr>
        <p:spPr>
          <a:xfrm>
            <a:off x="1946635" y="1038226"/>
            <a:ext cx="7008812" cy="5286375"/>
          </a:xfrm>
          <a:prstGeom prst="rect">
            <a:avLst/>
          </a:prstGeom>
          <a:noFill/>
          <a:ln>
            <a:solidFill>
              <a:srgbClr val="D128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199"/>
            <a:ext cx="9218612" cy="490073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800" dirty="0"/>
              <a:t>Common programming mistakes</a:t>
            </a:r>
          </a:p>
          <a:p>
            <a:pPr marL="800100" lvl="1" indent="-342900"/>
            <a:r>
              <a:rPr lang="en-US" sz="2400" dirty="0"/>
              <a:t>Missing or unmatched ( ) brackets in logical expressions</a:t>
            </a:r>
          </a:p>
          <a:p>
            <a:pPr marL="800100" lvl="1" indent="-342900"/>
            <a:r>
              <a:rPr lang="en-US" sz="2400" dirty="0"/>
              <a:t>Missing or unmatched { } brackets in conditional statement</a:t>
            </a:r>
          </a:p>
          <a:p>
            <a:pPr marL="800100" lvl="1" indent="-342900"/>
            <a:r>
              <a:rPr lang="en-US" sz="2400" dirty="0"/>
              <a:t>Missing break statement at bottom of switch cases </a:t>
            </a:r>
          </a:p>
          <a:p>
            <a:pPr marL="800100" lvl="1" indent="-342900"/>
            <a:r>
              <a:rPr lang="en-US" sz="2400" dirty="0"/>
              <a:t>Never use &amp; instead of &amp;&amp; in logical expressions</a:t>
            </a:r>
          </a:p>
          <a:p>
            <a:pPr marL="800100" lvl="1" indent="-342900"/>
            <a:r>
              <a:rPr lang="en-US" sz="2400" dirty="0"/>
              <a:t>Never use | instead of || in logical expressions</a:t>
            </a:r>
          </a:p>
          <a:p>
            <a:pPr marL="800100" lvl="1" indent="-342900"/>
            <a:r>
              <a:rPr lang="en-US" sz="2400" dirty="0"/>
              <a:t>Never use = instead of == in logical expressions</a:t>
            </a:r>
          </a:p>
          <a:p>
            <a:pPr marL="800100" lvl="1" indent="-342900"/>
            <a:r>
              <a:rPr lang="en-US" sz="2400" dirty="0"/>
              <a:t>Never use “;” directly after logical expression</a:t>
            </a:r>
          </a:p>
          <a:p>
            <a:pPr marL="800100" lvl="1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CSCE 2004 - Programming Foundations 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98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Yours Turn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Write a program that inputs a character from the user and checks whether it is a vowel or consonant.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482821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0"/>
            <a:ext cx="9447212" cy="52578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char c;</a:t>
            </a:r>
          </a:p>
          <a:p>
            <a:pPr marL="114300" indent="0">
              <a:buNone/>
            </a:pPr>
            <a:r>
              <a:rPr lang="en-US" dirty="0" err="1"/>
              <a:t>cout</a:t>
            </a:r>
            <a:r>
              <a:rPr lang="en-US" dirty="0"/>
              <a:t>&lt;&lt;“Enter an alphabet:”;</a:t>
            </a:r>
          </a:p>
          <a:p>
            <a:pPr marL="114300" indent="0">
              <a:buNone/>
            </a:pPr>
            <a:r>
              <a:rPr lang="en-US" dirty="0" err="1"/>
              <a:t>cin</a:t>
            </a:r>
            <a:r>
              <a:rPr lang="en-US" dirty="0"/>
              <a:t>&gt;&gt;c;</a:t>
            </a:r>
          </a:p>
          <a:p>
            <a:pPr marL="114300" indent="0">
              <a:buNone/>
            </a:pPr>
            <a:r>
              <a:rPr lang="en-US" dirty="0"/>
              <a:t>switch(c)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	case ‘a’:</a:t>
            </a:r>
          </a:p>
          <a:p>
            <a:pPr marL="114300" indent="0">
              <a:buNone/>
            </a:pPr>
            <a:r>
              <a:rPr lang="en-US" dirty="0"/>
              <a:t>	case ’A’: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&lt;&lt;“You entered vowel”;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	case ‘e’:</a:t>
            </a:r>
          </a:p>
          <a:p>
            <a:pPr marL="114300" indent="0">
              <a:buNone/>
            </a:pPr>
            <a:r>
              <a:rPr lang="en-US" dirty="0"/>
              <a:t>	case ’E’: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&lt;&lt;“You entered vowel”;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8" y="1465530"/>
            <a:ext cx="8422132" cy="377026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68605" marR="151130" indent="-256540"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8605" algn="l"/>
                <a:tab pos="269240" algn="l"/>
                <a:tab pos="4036060" algn="l"/>
              </a:tabLst>
            </a:pPr>
            <a:r>
              <a:rPr sz="3200" spc="310" dirty="0">
                <a:latin typeface="+mn-lt"/>
              </a:rPr>
              <a:t>The</a:t>
            </a:r>
            <a:r>
              <a:rPr sz="3200" spc="185" dirty="0">
                <a:latin typeface="+mn-lt"/>
              </a:rPr>
              <a:t> </a:t>
            </a:r>
            <a:r>
              <a:rPr sz="3200" spc="90" dirty="0">
                <a:latin typeface="+mn-lt"/>
              </a:rPr>
              <a:t>switch</a:t>
            </a:r>
            <a:r>
              <a:rPr sz="3200" spc="204" dirty="0">
                <a:latin typeface="+mn-lt"/>
              </a:rPr>
              <a:t> </a:t>
            </a:r>
            <a:r>
              <a:rPr sz="3200" spc="190" dirty="0">
                <a:latin typeface="+mn-lt"/>
              </a:rPr>
              <a:t>statement</a:t>
            </a:r>
            <a:r>
              <a:rPr lang="en-US" sz="3200" spc="190" dirty="0">
                <a:latin typeface="+mn-lt"/>
              </a:rPr>
              <a:t> </a:t>
            </a:r>
            <a:r>
              <a:rPr sz="3200" spc="180" dirty="0">
                <a:latin typeface="+mn-lt"/>
              </a:rPr>
              <a:t>should </a:t>
            </a:r>
            <a:r>
              <a:rPr sz="3200" spc="545" dirty="0">
                <a:latin typeface="+mn-lt"/>
              </a:rPr>
              <a:t>be </a:t>
            </a:r>
            <a:r>
              <a:rPr sz="3200" spc="345" dirty="0">
                <a:latin typeface="+mn-lt"/>
              </a:rPr>
              <a:t>used</a:t>
            </a:r>
            <a:r>
              <a:rPr sz="3200" spc="-280" dirty="0">
                <a:latin typeface="+mn-lt"/>
              </a:rPr>
              <a:t> </a:t>
            </a:r>
            <a:r>
              <a:rPr sz="3200" spc="380" dirty="0">
                <a:latin typeface="+mn-lt"/>
              </a:rPr>
              <a:t>when  </a:t>
            </a:r>
            <a:r>
              <a:rPr sz="3200" spc="105" dirty="0">
                <a:latin typeface="+mn-lt"/>
              </a:rPr>
              <a:t>you </a:t>
            </a:r>
            <a:r>
              <a:rPr sz="3200" spc="220" dirty="0">
                <a:latin typeface="+mn-lt"/>
              </a:rPr>
              <a:t>have </a:t>
            </a:r>
            <a:r>
              <a:rPr sz="3200" spc="15" dirty="0">
                <a:latin typeface="+mn-lt"/>
              </a:rPr>
              <a:t>a </a:t>
            </a:r>
            <a:r>
              <a:rPr sz="3200" spc="100" dirty="0">
                <a:latin typeface="+mn-lt"/>
              </a:rPr>
              <a:t>large </a:t>
            </a:r>
            <a:r>
              <a:rPr sz="3200" spc="280" dirty="0">
                <a:latin typeface="+mn-lt"/>
              </a:rPr>
              <a:t>decision </a:t>
            </a:r>
            <a:r>
              <a:rPr sz="3200" spc="155" dirty="0">
                <a:latin typeface="+mn-lt"/>
              </a:rPr>
              <a:t>tree </a:t>
            </a:r>
            <a:r>
              <a:rPr sz="3200" spc="325" dirty="0">
                <a:latin typeface="+mn-lt"/>
              </a:rPr>
              <a:t>and </a:t>
            </a:r>
            <a:r>
              <a:rPr sz="3200" spc="-225" dirty="0">
                <a:latin typeface="+mn-lt"/>
              </a:rPr>
              <a:t>all  </a:t>
            </a:r>
            <a:r>
              <a:rPr sz="3200" spc="265" dirty="0">
                <a:latin typeface="+mn-lt"/>
              </a:rPr>
              <a:t>decisions </a:t>
            </a:r>
            <a:r>
              <a:rPr sz="3200" spc="500" dirty="0">
                <a:latin typeface="+mn-lt"/>
              </a:rPr>
              <a:t>depend </a:t>
            </a:r>
            <a:r>
              <a:rPr sz="3200" spc="305" dirty="0">
                <a:latin typeface="+mn-lt"/>
              </a:rPr>
              <a:t>on </a:t>
            </a:r>
            <a:r>
              <a:rPr sz="3200" spc="60" dirty="0">
                <a:latin typeface="+mn-lt"/>
              </a:rPr>
              <a:t>value </a:t>
            </a:r>
            <a:r>
              <a:rPr sz="3200" spc="50" dirty="0">
                <a:latin typeface="+mn-lt"/>
              </a:rPr>
              <a:t>of </a:t>
            </a:r>
            <a:r>
              <a:rPr sz="3200" spc="15" dirty="0">
                <a:latin typeface="+mn-lt"/>
              </a:rPr>
              <a:t>a </a:t>
            </a:r>
            <a:r>
              <a:rPr sz="3200" spc="245" dirty="0">
                <a:latin typeface="+mn-lt"/>
              </a:rPr>
              <a:t>single  </a:t>
            </a:r>
            <a:r>
              <a:rPr sz="3200" spc="125" dirty="0">
                <a:latin typeface="+mn-lt"/>
              </a:rPr>
              <a:t>variable.</a:t>
            </a:r>
            <a:r>
              <a:rPr lang="en-US" sz="3200" spc="125" dirty="0">
                <a:latin typeface="+mn-lt"/>
              </a:rPr>
              <a:t/>
            </a:r>
            <a:br>
              <a:rPr lang="en-US" sz="3200" spc="125" dirty="0">
                <a:latin typeface="+mn-lt"/>
              </a:rPr>
            </a:br>
            <a:endParaRPr sz="3200" dirty="0">
              <a:latin typeface="+mn-lt"/>
            </a:endParaRPr>
          </a:p>
          <a:p>
            <a:pPr marL="268605" marR="5080" indent="-256540" algn="just">
              <a:lnSpc>
                <a:spcPts val="3240"/>
              </a:lnSpc>
              <a:spcBef>
                <a:spcPts val="509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69240" algn="l"/>
              </a:tabLst>
            </a:pPr>
            <a:r>
              <a:rPr sz="3200" spc="-130" dirty="0">
                <a:latin typeface="+mn-lt"/>
              </a:rPr>
              <a:t>It </a:t>
            </a:r>
            <a:r>
              <a:rPr sz="3200" spc="190" dirty="0">
                <a:latin typeface="+mn-lt"/>
              </a:rPr>
              <a:t>is </a:t>
            </a:r>
            <a:r>
              <a:rPr sz="3200" spc="265" dirty="0">
                <a:latin typeface="+mn-lt"/>
              </a:rPr>
              <a:t>an </a:t>
            </a:r>
            <a:r>
              <a:rPr sz="3200" spc="50" dirty="0">
                <a:latin typeface="+mn-lt"/>
              </a:rPr>
              <a:t>alternate </a:t>
            </a:r>
            <a:r>
              <a:rPr sz="3200" spc="-145" dirty="0">
                <a:latin typeface="+mn-lt"/>
              </a:rPr>
              <a:t>to </a:t>
            </a:r>
            <a:r>
              <a:rPr sz="3200" spc="15" dirty="0">
                <a:latin typeface="+mn-lt"/>
              </a:rPr>
              <a:t>a </a:t>
            </a:r>
            <a:r>
              <a:rPr sz="3200" spc="175" dirty="0">
                <a:latin typeface="+mn-lt"/>
              </a:rPr>
              <a:t>ladder </a:t>
            </a:r>
            <a:r>
              <a:rPr sz="3200" spc="50" dirty="0">
                <a:latin typeface="+mn-lt"/>
              </a:rPr>
              <a:t>of </a:t>
            </a:r>
            <a:r>
              <a:rPr sz="3200" spc="300" dirty="0">
                <a:latin typeface="+mn-lt"/>
              </a:rPr>
              <a:t>nested </a:t>
            </a:r>
            <a:r>
              <a:rPr sz="3200" i="1" spc="85" dirty="0">
                <a:latin typeface="+mn-lt"/>
                <a:cs typeface="Arimo"/>
              </a:rPr>
              <a:t>if-else  </a:t>
            </a:r>
            <a:r>
              <a:rPr sz="3200" spc="25" dirty="0">
                <a:latin typeface="+mn-lt"/>
              </a:rPr>
              <a:t>or </a:t>
            </a:r>
            <a:r>
              <a:rPr sz="3200" i="1" spc="120" dirty="0">
                <a:latin typeface="+mn-lt"/>
                <a:cs typeface="Arimo"/>
              </a:rPr>
              <a:t>else-if </a:t>
            </a:r>
            <a:r>
              <a:rPr sz="3200" spc="254" dirty="0">
                <a:latin typeface="+mn-lt"/>
              </a:rPr>
              <a:t>which </a:t>
            </a:r>
            <a:r>
              <a:rPr sz="3200" spc="370" dirty="0">
                <a:latin typeface="+mn-lt"/>
              </a:rPr>
              <a:t>may </a:t>
            </a:r>
            <a:r>
              <a:rPr sz="3200" spc="475" dirty="0">
                <a:latin typeface="+mn-lt"/>
              </a:rPr>
              <a:t>become </a:t>
            </a:r>
            <a:r>
              <a:rPr sz="3200" spc="215" dirty="0">
                <a:latin typeface="+mn-lt"/>
              </a:rPr>
              <a:t>complicated </a:t>
            </a:r>
            <a:r>
              <a:rPr sz="3200" spc="380" dirty="0">
                <a:latin typeface="+mn-lt"/>
              </a:rPr>
              <a:t>in  </a:t>
            </a:r>
            <a:r>
              <a:rPr sz="3200" spc="185" dirty="0">
                <a:latin typeface="+mn-lt"/>
              </a:rPr>
              <a:t>case </a:t>
            </a:r>
            <a:r>
              <a:rPr sz="3200" spc="50" dirty="0">
                <a:latin typeface="+mn-lt"/>
              </a:rPr>
              <a:t>of </a:t>
            </a:r>
            <a:r>
              <a:rPr sz="3200" spc="204" dirty="0">
                <a:latin typeface="+mn-lt"/>
              </a:rPr>
              <a:t>multiple </a:t>
            </a:r>
            <a:r>
              <a:rPr sz="3200" spc="235" dirty="0">
                <a:latin typeface="+mn-lt"/>
              </a:rPr>
              <a:t>if-else</a:t>
            </a:r>
            <a:r>
              <a:rPr sz="3200" spc="165" dirty="0">
                <a:latin typeface="+mn-lt"/>
              </a:rPr>
              <a:t> </a:t>
            </a:r>
            <a:r>
              <a:rPr sz="3200" spc="235" dirty="0">
                <a:latin typeface="+mn-lt"/>
              </a:rPr>
              <a:t>choices.</a:t>
            </a:r>
            <a:endParaRPr sz="3200" dirty="0">
              <a:latin typeface="+mn-lt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7212" y="571501"/>
            <a:ext cx="4320540" cy="452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36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9523412" cy="54864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	case ‘i’:</a:t>
            </a:r>
          </a:p>
          <a:p>
            <a:pPr marL="114300" indent="0">
              <a:buNone/>
            </a:pPr>
            <a:r>
              <a:rPr lang="en-US" dirty="0"/>
              <a:t>	case ’I’: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&lt;&lt;“You entered vowel”;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	case ‘o’:</a:t>
            </a:r>
          </a:p>
          <a:p>
            <a:pPr marL="114300" indent="0">
              <a:buNone/>
            </a:pPr>
            <a:r>
              <a:rPr lang="en-US" dirty="0"/>
              <a:t>	case ’O’: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&lt;&lt;“You entered vowel”;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	case ‘u’:</a:t>
            </a:r>
          </a:p>
          <a:p>
            <a:pPr marL="114300" indent="0">
              <a:buNone/>
            </a:pPr>
            <a:r>
              <a:rPr lang="en-US" dirty="0"/>
              <a:t>	case ’U’: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&lt;&lt;“You entered vowel”;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default: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&lt;&lt;“You enter consonant.”;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dirty="0"/>
              <a:t>} 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1513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057400"/>
            <a:ext cx="7620000" cy="4343400"/>
          </a:xfrm>
        </p:spPr>
        <p:txBody>
          <a:bodyPr>
            <a:normAutofit/>
          </a:bodyPr>
          <a:lstStyle/>
          <a:p>
            <a:r>
              <a:rPr lang="en-US" sz="3200" b="1" dirty="0"/>
              <a:t>A program that inputs number for week days and displays the name of the day.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184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7620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 program that inputs number for weekdays and displays the name of the day.</a:t>
            </a:r>
          </a:p>
          <a:p>
            <a:pPr marL="114300" indent="0">
              <a:buNone/>
            </a:pPr>
            <a:r>
              <a:rPr lang="en-US" dirty="0"/>
              <a:t>int main()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int n;</a:t>
            </a:r>
          </a:p>
          <a:p>
            <a:pPr marL="114300" indent="0">
              <a:buNone/>
            </a:pPr>
            <a:r>
              <a:rPr lang="en-US" dirty="0" err="1"/>
              <a:t>cout</a:t>
            </a:r>
            <a:r>
              <a:rPr lang="en-US" dirty="0"/>
              <a:t>&lt;&lt;“Enter number of a weekday:”;</a:t>
            </a:r>
          </a:p>
          <a:p>
            <a:pPr marL="114300" indent="0">
              <a:buNone/>
            </a:pPr>
            <a:r>
              <a:rPr lang="en-US" dirty="0" err="1"/>
              <a:t>cin</a:t>
            </a:r>
            <a:r>
              <a:rPr lang="en-US" dirty="0"/>
              <a:t>&gt;&gt;n;</a:t>
            </a:r>
          </a:p>
          <a:p>
            <a:pPr marL="114300" indent="0">
              <a:buNone/>
            </a:pPr>
            <a:r>
              <a:rPr lang="en-US" dirty="0"/>
              <a:t>switch(n)</a:t>
            </a:r>
          </a:p>
          <a:p>
            <a:pPr marL="114300" indent="0">
              <a:buNone/>
            </a:pPr>
            <a:r>
              <a:rPr lang="en-US" dirty="0"/>
              <a:t>{</a:t>
            </a:r>
          </a:p>
          <a:p>
            <a:pPr marL="114300" indent="0">
              <a:buNone/>
            </a:pPr>
            <a:r>
              <a:rPr lang="en-US" dirty="0"/>
              <a:t>	case 1: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&lt;&lt;“Friday”;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	case 2: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&lt;&lt;“Saturday”;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460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0"/>
            <a:ext cx="7620000" cy="68580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/>
              <a:t>	case 3: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&lt;&lt;“Sunday”;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	case 4: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&lt;&lt;“Monday”;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	case 5: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&lt;&lt;“Tuesday”;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	case 6: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&lt;&lt;“Wednesday”;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	case 7:</a:t>
            </a:r>
          </a:p>
          <a:p>
            <a:pPr marL="11430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&lt;&lt;“Thursday”;</a:t>
            </a:r>
          </a:p>
          <a:p>
            <a:pPr marL="114300" indent="0">
              <a:buNone/>
            </a:pPr>
            <a:r>
              <a:rPr lang="en-US" dirty="0"/>
              <a:t>	break;</a:t>
            </a:r>
          </a:p>
          <a:p>
            <a:pPr marL="114300" indent="0">
              <a:buNone/>
            </a:pPr>
            <a:r>
              <a:rPr lang="en-US" dirty="0"/>
              <a:t>default: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&lt;&lt;“Invalid number”;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r>
              <a:rPr lang="en-US" dirty="0"/>
              <a:t>}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6337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2971800"/>
            <a:ext cx="30480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911687" cy="1280890"/>
          </a:xfrm>
        </p:spPr>
        <p:txBody>
          <a:bodyPr/>
          <a:lstStyle/>
          <a:p>
            <a:r>
              <a:rPr lang="en-US" dirty="0"/>
              <a:t>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85520"/>
            <a:ext cx="8001000" cy="57150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400" dirty="0"/>
              <a:t>switch (expression) </a:t>
            </a:r>
            <a:r>
              <a:rPr lang="en-US" sz="2400" dirty="0">
                <a:solidFill>
                  <a:srgbClr val="FF0000"/>
                </a:solidFill>
              </a:rPr>
              <a:t>//expression may be integer or character variable</a:t>
            </a:r>
          </a:p>
          <a:p>
            <a:pPr marL="114300" indent="0">
              <a:buNone/>
            </a:pPr>
            <a:r>
              <a:rPr lang="en-US" sz="2400" dirty="0"/>
              <a:t>{</a:t>
            </a:r>
          </a:p>
          <a:p>
            <a:pPr marL="974725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case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constant 1:</a:t>
            </a:r>
          </a:p>
          <a:p>
            <a:pPr marL="974725" indent="0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	statement(s);</a:t>
            </a:r>
          </a:p>
          <a:p>
            <a:pPr marL="974725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break;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                    </a:t>
            </a:r>
            <a:r>
              <a:rPr lang="en-US" sz="2400" dirty="0">
                <a:solidFill>
                  <a:srgbClr val="FF0000"/>
                </a:solidFill>
              </a:rPr>
              <a:t>// cause exit from case body</a:t>
            </a:r>
          </a:p>
          <a:p>
            <a:pPr marL="974725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case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constant 2:</a:t>
            </a:r>
          </a:p>
          <a:p>
            <a:pPr marL="974725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	statement(s);</a:t>
            </a:r>
          </a:p>
          <a:p>
            <a:pPr marL="974725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break;</a:t>
            </a:r>
          </a:p>
          <a:p>
            <a:pPr marL="974725" indent="0">
              <a:buNone/>
            </a:pPr>
            <a:r>
              <a:rPr lang="en-US" sz="2400" dirty="0"/>
              <a:t>	.</a:t>
            </a:r>
          </a:p>
          <a:p>
            <a:pPr marL="974725" indent="0">
              <a:buNone/>
            </a:pPr>
            <a:r>
              <a:rPr lang="en-US" sz="2400" dirty="0"/>
              <a:t>	.</a:t>
            </a:r>
          </a:p>
          <a:p>
            <a:pPr marL="974725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case</a:t>
            </a:r>
            <a:r>
              <a:rPr lang="en-US" sz="2400" dirty="0">
                <a:solidFill>
                  <a:srgbClr val="7030A0"/>
                </a:solidFill>
              </a:rPr>
              <a:t> constant n:</a:t>
            </a:r>
          </a:p>
          <a:p>
            <a:pPr marL="974725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	statement(s);</a:t>
            </a:r>
          </a:p>
          <a:p>
            <a:pPr marL="974725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break;</a:t>
            </a:r>
          </a:p>
          <a:p>
            <a:pPr marL="974725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default:</a:t>
            </a:r>
          </a:p>
          <a:p>
            <a:pPr marL="974725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	statement(s);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4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‘switch’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7526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Switch statement compares the result of a single expression with multiple cases.</a:t>
            </a:r>
          </a:p>
          <a:p>
            <a:r>
              <a:rPr lang="en-US" sz="2400" dirty="0"/>
              <a:t>Expression can be any valid expression that result in integer or character value.</a:t>
            </a:r>
          </a:p>
          <a:p>
            <a:r>
              <a:rPr lang="en-US" sz="2400" dirty="0"/>
              <a:t>The expression is evaluated at the top of switch statement and its result is compared with different cases.</a:t>
            </a:r>
          </a:p>
          <a:p>
            <a:r>
              <a:rPr lang="en-US" sz="2400" dirty="0"/>
              <a:t>Each case represent one choice</a:t>
            </a:r>
          </a:p>
          <a:p>
            <a:r>
              <a:rPr lang="en-US" sz="2400" dirty="0"/>
              <a:t>If result matches with any case, the corresponding block of statements is executed.</a:t>
            </a:r>
          </a:p>
          <a:p>
            <a:r>
              <a:rPr lang="en-US" sz="2400" dirty="0"/>
              <a:t>Any number of cases can be used in one switch statement.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227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9" y="1034019"/>
            <a:ext cx="8803131" cy="56618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algn="just">
              <a:spcBef>
                <a:spcPts val="95"/>
              </a:spcBef>
              <a:tabLst>
                <a:tab pos="268605" algn="l"/>
              </a:tabLst>
            </a:pPr>
            <a:r>
              <a:rPr sz="1700" spc="-500" dirty="0">
                <a:solidFill>
                  <a:srgbClr val="2CA1BE"/>
                </a:solidFill>
                <a:latin typeface="Arial"/>
                <a:cs typeface="Arial"/>
              </a:rPr>
              <a:t>	</a:t>
            </a:r>
            <a:r>
              <a:rPr spc="285" dirty="0"/>
              <a:t>The </a:t>
            </a:r>
            <a:r>
              <a:rPr spc="265" dirty="0"/>
              <a:t>expression </a:t>
            </a:r>
            <a:r>
              <a:rPr spc="60" dirty="0"/>
              <a:t>evaluates </a:t>
            </a:r>
            <a:r>
              <a:rPr spc="-135" dirty="0"/>
              <a:t>to </a:t>
            </a:r>
            <a:r>
              <a:rPr spc="15" dirty="0"/>
              <a:t>a</a:t>
            </a:r>
            <a:r>
              <a:rPr spc="-220" dirty="0"/>
              <a:t> </a:t>
            </a:r>
            <a:r>
              <a:rPr spc="95" dirty="0"/>
              <a:t>value.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9668" y="1771016"/>
            <a:ext cx="7938770" cy="4231543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24510" marR="548640" indent="-229235" algn="just">
              <a:lnSpc>
                <a:spcPct val="80000"/>
              </a:lnSpc>
              <a:spcBef>
                <a:spcPts val="60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100" spc="240" dirty="0">
                <a:latin typeface="Aegean"/>
                <a:cs typeface="Aegean"/>
              </a:rPr>
              <a:t>The </a:t>
            </a:r>
            <a:r>
              <a:rPr sz="2100" spc="220" dirty="0">
                <a:latin typeface="Aegean"/>
                <a:cs typeface="Aegean"/>
              </a:rPr>
              <a:t>expression </a:t>
            </a:r>
            <a:r>
              <a:rPr sz="2100" spc="145" dirty="0">
                <a:latin typeface="Aegean"/>
                <a:cs typeface="Aegean"/>
              </a:rPr>
              <a:t>is </a:t>
            </a:r>
            <a:r>
              <a:rPr sz="2100" dirty="0">
                <a:latin typeface="Aegean"/>
                <a:cs typeface="Aegean"/>
              </a:rPr>
              <a:t>usually </a:t>
            </a:r>
            <a:r>
              <a:rPr sz="2100" spc="10" dirty="0">
                <a:latin typeface="Aegean"/>
                <a:cs typeface="Aegean"/>
              </a:rPr>
              <a:t>a </a:t>
            </a:r>
            <a:r>
              <a:rPr sz="2100" spc="80" dirty="0">
                <a:latin typeface="Aegean"/>
                <a:cs typeface="Aegean"/>
              </a:rPr>
              <a:t>variable </a:t>
            </a:r>
            <a:r>
              <a:rPr sz="2100" spc="15" dirty="0">
                <a:latin typeface="Aegean"/>
                <a:cs typeface="Aegean"/>
              </a:rPr>
              <a:t>or </a:t>
            </a:r>
            <a:r>
              <a:rPr sz="2100" spc="204" dirty="0">
                <a:latin typeface="Aegean"/>
                <a:cs typeface="Aegean"/>
              </a:rPr>
              <a:t>an </a:t>
            </a:r>
            <a:r>
              <a:rPr sz="2100" spc="220" dirty="0">
                <a:latin typeface="Aegean"/>
                <a:cs typeface="Aegean"/>
              </a:rPr>
              <a:t>expression  </a:t>
            </a:r>
            <a:r>
              <a:rPr sz="2100" spc="-50" dirty="0">
                <a:latin typeface="Aegean"/>
                <a:cs typeface="Aegean"/>
              </a:rPr>
              <a:t>that </a:t>
            </a:r>
            <a:r>
              <a:rPr sz="2100" spc="50" dirty="0">
                <a:latin typeface="Aegean"/>
                <a:cs typeface="Aegean"/>
              </a:rPr>
              <a:t>evaluates </a:t>
            </a:r>
            <a:r>
              <a:rPr sz="2100" spc="-110" dirty="0">
                <a:latin typeface="Aegean"/>
                <a:cs typeface="Aegean"/>
              </a:rPr>
              <a:t>to </a:t>
            </a:r>
            <a:r>
              <a:rPr sz="2100" spc="10" dirty="0">
                <a:latin typeface="Aegean"/>
                <a:cs typeface="Aegean"/>
              </a:rPr>
              <a:t>a </a:t>
            </a:r>
            <a:r>
              <a:rPr sz="2100" spc="75" dirty="0">
                <a:latin typeface="Aegean"/>
                <a:cs typeface="Aegean"/>
              </a:rPr>
              <a:t>constant, </a:t>
            </a:r>
            <a:r>
              <a:rPr sz="2100" spc="285" dirty="0">
                <a:latin typeface="Aegean"/>
                <a:cs typeface="Aegean"/>
              </a:rPr>
              <a:t>e.g. </a:t>
            </a:r>
            <a:r>
              <a:rPr sz="2100" spc="120" dirty="0">
                <a:latin typeface="Aegean"/>
                <a:cs typeface="Aegean"/>
              </a:rPr>
              <a:t>10,</a:t>
            </a:r>
            <a:r>
              <a:rPr sz="2100" spc="-204" dirty="0">
                <a:latin typeface="Aegean"/>
                <a:cs typeface="Aegean"/>
              </a:rPr>
              <a:t> </a:t>
            </a:r>
            <a:r>
              <a:rPr lang="en-US" sz="2100" spc="-204" dirty="0">
                <a:latin typeface="Aegean"/>
                <a:cs typeface="Aegean"/>
              </a:rPr>
              <a:t>"</a:t>
            </a:r>
            <a:r>
              <a:rPr sz="2100" spc="-20" dirty="0">
                <a:latin typeface="Aegean"/>
                <a:cs typeface="Aegean"/>
              </a:rPr>
              <a:t>a</a:t>
            </a:r>
            <a:r>
              <a:rPr lang="en-US" sz="2100" spc="-20" dirty="0">
                <a:latin typeface="Aegean"/>
                <a:cs typeface="Aegean"/>
              </a:rPr>
              <a:t>"</a:t>
            </a:r>
            <a:r>
              <a:rPr sz="2100" spc="-20" dirty="0">
                <a:latin typeface="Aegean"/>
                <a:cs typeface="Aegean"/>
              </a:rPr>
              <a:t>.</a:t>
            </a:r>
            <a:endParaRPr sz="2100" dirty="0">
              <a:latin typeface="Aegean"/>
              <a:cs typeface="Aegean"/>
            </a:endParaRPr>
          </a:p>
          <a:p>
            <a:pPr marL="268605" marR="5080" indent="-256540" algn="just">
              <a:lnSpc>
                <a:spcPts val="2400"/>
              </a:lnSpc>
              <a:spcBef>
                <a:spcPts val="34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spc="280" dirty="0">
                <a:latin typeface="Aegean"/>
                <a:cs typeface="Aegean"/>
              </a:rPr>
              <a:t>The </a:t>
            </a:r>
            <a:r>
              <a:rPr sz="2500" spc="20" dirty="0">
                <a:latin typeface="Aegean"/>
                <a:cs typeface="Aegean"/>
              </a:rPr>
              <a:t>data </a:t>
            </a:r>
            <a:r>
              <a:rPr sz="2500" spc="155" dirty="0">
                <a:latin typeface="Aegean"/>
                <a:cs typeface="Aegean"/>
              </a:rPr>
              <a:t>type </a:t>
            </a:r>
            <a:r>
              <a:rPr sz="2500" spc="45" dirty="0">
                <a:latin typeface="Aegean"/>
                <a:cs typeface="Aegean"/>
              </a:rPr>
              <a:t>of </a:t>
            </a:r>
            <a:r>
              <a:rPr sz="2500" spc="190" dirty="0">
                <a:latin typeface="Aegean"/>
                <a:cs typeface="Aegean"/>
              </a:rPr>
              <a:t>the </a:t>
            </a:r>
            <a:r>
              <a:rPr sz="2500" spc="165" dirty="0">
                <a:latin typeface="Aegean"/>
                <a:cs typeface="Aegean"/>
              </a:rPr>
              <a:t>case </a:t>
            </a:r>
            <a:r>
              <a:rPr sz="2500" spc="70" dirty="0">
                <a:latin typeface="Aegean"/>
                <a:cs typeface="Aegean"/>
              </a:rPr>
              <a:t>constants </a:t>
            </a:r>
            <a:r>
              <a:rPr sz="2500" spc="165" dirty="0">
                <a:latin typeface="Aegean"/>
                <a:cs typeface="Aegean"/>
              </a:rPr>
              <a:t>should </a:t>
            </a:r>
            <a:r>
              <a:rPr sz="2500" spc="240" dirty="0">
                <a:latin typeface="Aegean"/>
                <a:cs typeface="Aegean"/>
              </a:rPr>
              <a:t>match  </a:t>
            </a:r>
            <a:r>
              <a:rPr sz="2500" spc="-60" dirty="0">
                <a:latin typeface="Aegean"/>
                <a:cs typeface="Aegean"/>
              </a:rPr>
              <a:t>that </a:t>
            </a:r>
            <a:r>
              <a:rPr sz="2500" spc="45" dirty="0">
                <a:latin typeface="Aegean"/>
                <a:cs typeface="Aegean"/>
              </a:rPr>
              <a:t>of </a:t>
            </a:r>
            <a:r>
              <a:rPr sz="2500" spc="190" dirty="0">
                <a:latin typeface="Aegean"/>
                <a:cs typeface="Aegean"/>
              </a:rPr>
              <a:t>the </a:t>
            </a:r>
            <a:r>
              <a:rPr sz="2500" spc="85" dirty="0">
                <a:latin typeface="Aegean"/>
                <a:cs typeface="Aegean"/>
              </a:rPr>
              <a:t>switch</a:t>
            </a:r>
            <a:r>
              <a:rPr sz="2500" spc="-105" dirty="0">
                <a:latin typeface="Aegean"/>
                <a:cs typeface="Aegean"/>
              </a:rPr>
              <a:t> </a:t>
            </a:r>
            <a:r>
              <a:rPr sz="2500" spc="110" dirty="0">
                <a:latin typeface="Aegean"/>
                <a:cs typeface="Aegean"/>
              </a:rPr>
              <a:t>variable.</a:t>
            </a:r>
            <a:endParaRPr sz="2500" dirty="0">
              <a:latin typeface="Aegean"/>
              <a:cs typeface="Aegean"/>
            </a:endParaRPr>
          </a:p>
          <a:p>
            <a:pPr marL="268605" marR="965835" indent="-256540" algn="just">
              <a:lnSpc>
                <a:spcPts val="2400"/>
              </a:lnSpc>
              <a:spcBef>
                <a:spcPts val="409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spc="190" dirty="0">
                <a:latin typeface="Aegean"/>
                <a:cs typeface="Aegean"/>
              </a:rPr>
              <a:t>Before </a:t>
            </a:r>
            <a:r>
              <a:rPr sz="2500" spc="260" dirty="0">
                <a:latin typeface="Aegean"/>
                <a:cs typeface="Aegean"/>
              </a:rPr>
              <a:t>entering </a:t>
            </a:r>
            <a:r>
              <a:rPr sz="2500" spc="110" dirty="0">
                <a:latin typeface="Aegean"/>
                <a:cs typeface="Aegean"/>
              </a:rPr>
              <a:t>switch, </a:t>
            </a:r>
            <a:r>
              <a:rPr sz="2500" spc="195" dirty="0">
                <a:latin typeface="Aegean"/>
                <a:cs typeface="Aegean"/>
              </a:rPr>
              <a:t>the </a:t>
            </a:r>
            <a:r>
              <a:rPr sz="2500" spc="265" dirty="0">
                <a:latin typeface="Aegean"/>
                <a:cs typeface="Aegean"/>
              </a:rPr>
              <a:t>program</a:t>
            </a:r>
            <a:r>
              <a:rPr sz="2500" spc="35" dirty="0">
                <a:latin typeface="Aegean"/>
                <a:cs typeface="Aegean"/>
              </a:rPr>
              <a:t> </a:t>
            </a:r>
            <a:r>
              <a:rPr sz="2500" spc="165" dirty="0">
                <a:latin typeface="Aegean"/>
                <a:cs typeface="Aegean"/>
              </a:rPr>
              <a:t>should  </a:t>
            </a:r>
            <a:r>
              <a:rPr sz="2500" spc="215" dirty="0">
                <a:latin typeface="Aegean"/>
                <a:cs typeface="Aegean"/>
              </a:rPr>
              <a:t>assign </a:t>
            </a:r>
            <a:r>
              <a:rPr sz="2500" spc="10" dirty="0">
                <a:latin typeface="Aegean"/>
                <a:cs typeface="Aegean"/>
              </a:rPr>
              <a:t>a </a:t>
            </a:r>
            <a:r>
              <a:rPr sz="2500" spc="55" dirty="0">
                <a:latin typeface="Aegean"/>
                <a:cs typeface="Aegean"/>
              </a:rPr>
              <a:t>value </a:t>
            </a:r>
            <a:r>
              <a:rPr sz="2500" spc="-135" dirty="0">
                <a:latin typeface="Aegean"/>
                <a:cs typeface="Aegean"/>
              </a:rPr>
              <a:t>to </a:t>
            </a:r>
            <a:r>
              <a:rPr sz="2500" spc="190" dirty="0">
                <a:latin typeface="Aegean"/>
                <a:cs typeface="Aegean"/>
              </a:rPr>
              <a:t>the </a:t>
            </a:r>
            <a:r>
              <a:rPr sz="2500" spc="85" dirty="0">
                <a:latin typeface="Aegean"/>
                <a:cs typeface="Aegean"/>
              </a:rPr>
              <a:t>switch</a:t>
            </a:r>
            <a:r>
              <a:rPr sz="2500" spc="125" dirty="0">
                <a:latin typeface="Aegean"/>
                <a:cs typeface="Aegean"/>
              </a:rPr>
              <a:t> </a:t>
            </a:r>
            <a:r>
              <a:rPr sz="2500" spc="114" dirty="0">
                <a:latin typeface="Aegean"/>
                <a:cs typeface="Aegean"/>
              </a:rPr>
              <a:t>variable.</a:t>
            </a:r>
            <a:endParaRPr sz="2500" dirty="0">
              <a:latin typeface="Aegean"/>
              <a:cs typeface="Aegean"/>
            </a:endParaRPr>
          </a:p>
          <a:p>
            <a:pPr marL="268605" marR="182245" indent="-256540" algn="just">
              <a:lnSpc>
                <a:spcPts val="2400"/>
              </a:lnSpc>
              <a:spcBef>
                <a:spcPts val="395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spc="175" dirty="0">
                <a:latin typeface="Aegean"/>
                <a:cs typeface="Aegean"/>
              </a:rPr>
              <a:t>This </a:t>
            </a:r>
            <a:r>
              <a:rPr sz="2500" spc="55" dirty="0">
                <a:latin typeface="Aegean"/>
                <a:cs typeface="Aegean"/>
              </a:rPr>
              <a:t>value </a:t>
            </a:r>
            <a:r>
              <a:rPr sz="2500" spc="260" dirty="0">
                <a:latin typeface="Aegean"/>
                <a:cs typeface="Aegean"/>
              </a:rPr>
              <a:t>matches </a:t>
            </a:r>
            <a:r>
              <a:rPr sz="2500" spc="10" dirty="0">
                <a:latin typeface="Aegean"/>
                <a:cs typeface="Aegean"/>
              </a:rPr>
              <a:t>a </a:t>
            </a:r>
            <a:r>
              <a:rPr sz="2500" spc="65" dirty="0">
                <a:latin typeface="Aegean"/>
                <a:cs typeface="Aegean"/>
              </a:rPr>
              <a:t>constant </a:t>
            </a:r>
            <a:r>
              <a:rPr sz="2500" spc="350" dirty="0">
                <a:latin typeface="Aegean"/>
                <a:cs typeface="Aegean"/>
              </a:rPr>
              <a:t>in </a:t>
            </a:r>
            <a:r>
              <a:rPr sz="2500" spc="345" dirty="0">
                <a:latin typeface="Aegean"/>
                <a:cs typeface="Aegean"/>
              </a:rPr>
              <a:t>one </a:t>
            </a:r>
            <a:r>
              <a:rPr sz="2500" spc="45" dirty="0">
                <a:latin typeface="Aegean"/>
                <a:cs typeface="Aegean"/>
              </a:rPr>
              <a:t>of </a:t>
            </a:r>
            <a:r>
              <a:rPr sz="2500" spc="190" dirty="0">
                <a:latin typeface="Aegean"/>
                <a:cs typeface="Aegean"/>
              </a:rPr>
              <a:t>the </a:t>
            </a:r>
            <a:r>
              <a:rPr sz="2500" spc="170" dirty="0">
                <a:latin typeface="Aegean"/>
                <a:cs typeface="Aegean"/>
              </a:rPr>
              <a:t>case  </a:t>
            </a:r>
            <a:r>
              <a:rPr sz="2500" spc="180" dirty="0">
                <a:latin typeface="Aegean"/>
                <a:cs typeface="Aegean"/>
              </a:rPr>
              <a:t>statements.</a:t>
            </a:r>
            <a:endParaRPr sz="2500" dirty="0">
              <a:latin typeface="Aegean"/>
              <a:cs typeface="Aegean"/>
            </a:endParaRPr>
          </a:p>
          <a:p>
            <a:pPr marL="268605" marR="358775" indent="-256540" algn="just">
              <a:lnSpc>
                <a:spcPts val="2400"/>
              </a:lnSpc>
              <a:spcBef>
                <a:spcPts val="400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spc="60" dirty="0">
                <a:latin typeface="Aegean"/>
                <a:cs typeface="Aegean"/>
              </a:rPr>
              <a:t>If </a:t>
            </a:r>
            <a:r>
              <a:rPr sz="2500" spc="200" dirty="0">
                <a:latin typeface="Aegean"/>
                <a:cs typeface="Aegean"/>
              </a:rPr>
              <a:t>there </a:t>
            </a:r>
            <a:r>
              <a:rPr sz="2500" spc="175" dirty="0">
                <a:latin typeface="Aegean"/>
                <a:cs typeface="Aegean"/>
              </a:rPr>
              <a:t>is </a:t>
            </a:r>
            <a:r>
              <a:rPr sz="2500" spc="280" dirty="0">
                <a:latin typeface="Aegean"/>
                <a:cs typeface="Aegean"/>
              </a:rPr>
              <a:t>no </a:t>
            </a:r>
            <a:r>
              <a:rPr sz="2500" spc="245" dirty="0">
                <a:latin typeface="Aegean"/>
                <a:cs typeface="Aegean"/>
              </a:rPr>
              <a:t>match, </a:t>
            </a:r>
            <a:r>
              <a:rPr sz="2500" spc="190" dirty="0">
                <a:latin typeface="Aegean"/>
                <a:cs typeface="Aegean"/>
              </a:rPr>
              <a:t>the </a:t>
            </a:r>
            <a:r>
              <a:rPr sz="2500" dirty="0">
                <a:latin typeface="Aegean"/>
                <a:cs typeface="Aegean"/>
              </a:rPr>
              <a:t>control </a:t>
            </a:r>
            <a:r>
              <a:rPr sz="2500" spc="260" dirty="0">
                <a:latin typeface="Aegean"/>
                <a:cs typeface="Aegean"/>
              </a:rPr>
              <a:t>goes </a:t>
            </a:r>
            <a:r>
              <a:rPr sz="2500" spc="-135" dirty="0">
                <a:latin typeface="Aegean"/>
                <a:cs typeface="Aegean"/>
              </a:rPr>
              <a:t>to </a:t>
            </a:r>
            <a:r>
              <a:rPr sz="2500" spc="65" dirty="0">
                <a:latin typeface="Aegean"/>
                <a:cs typeface="Aegean"/>
              </a:rPr>
              <a:t>default  </a:t>
            </a:r>
            <a:r>
              <a:rPr sz="2500" spc="170" dirty="0">
                <a:latin typeface="Aegean"/>
                <a:cs typeface="Aegean"/>
              </a:rPr>
              <a:t>case </a:t>
            </a:r>
            <a:r>
              <a:rPr sz="2500" spc="45" dirty="0">
                <a:latin typeface="Aegean"/>
                <a:cs typeface="Aegean"/>
              </a:rPr>
              <a:t>of </a:t>
            </a:r>
            <a:r>
              <a:rPr sz="2500" spc="190" dirty="0">
                <a:latin typeface="Aegean"/>
                <a:cs typeface="Aegean"/>
              </a:rPr>
              <a:t>the </a:t>
            </a:r>
            <a:r>
              <a:rPr sz="2500" spc="85" dirty="0">
                <a:latin typeface="Aegean"/>
                <a:cs typeface="Aegean"/>
              </a:rPr>
              <a:t>switch</a:t>
            </a:r>
            <a:r>
              <a:rPr sz="2500" spc="215" dirty="0">
                <a:latin typeface="Aegean"/>
                <a:cs typeface="Aegean"/>
              </a:rPr>
              <a:t> </a:t>
            </a:r>
            <a:r>
              <a:rPr sz="2500" spc="185" dirty="0">
                <a:latin typeface="Aegean"/>
                <a:cs typeface="Aegean"/>
              </a:rPr>
              <a:t>statement.</a:t>
            </a:r>
            <a:endParaRPr sz="2500" dirty="0">
              <a:latin typeface="Aegean"/>
              <a:cs typeface="Aegean"/>
            </a:endParaRPr>
          </a:p>
          <a:p>
            <a:pPr marL="268605" marR="61594" indent="-256540" algn="just">
              <a:lnSpc>
                <a:spcPct val="80000"/>
              </a:lnSpc>
              <a:spcBef>
                <a:spcPts val="430"/>
              </a:spcBef>
              <a:buClr>
                <a:srgbClr val="2CA1BE"/>
              </a:buClr>
              <a:buSzPct val="68000"/>
              <a:buFont typeface="Arial"/>
              <a:buChar char=""/>
              <a:tabLst>
                <a:tab pos="268605" algn="l"/>
                <a:tab pos="269240" algn="l"/>
              </a:tabLst>
            </a:pPr>
            <a:r>
              <a:rPr sz="2500" spc="280" dirty="0">
                <a:latin typeface="Aegean"/>
                <a:cs typeface="Aegean"/>
              </a:rPr>
              <a:t>The break </a:t>
            </a:r>
            <a:r>
              <a:rPr sz="2500" spc="175" dirty="0">
                <a:latin typeface="Aegean"/>
                <a:cs typeface="Aegean"/>
              </a:rPr>
              <a:t>statement </a:t>
            </a:r>
            <a:r>
              <a:rPr sz="2500" spc="170" dirty="0">
                <a:latin typeface="Aegean"/>
                <a:cs typeface="Aegean"/>
              </a:rPr>
              <a:t>causes </a:t>
            </a:r>
            <a:r>
              <a:rPr sz="2500" spc="140" dirty="0">
                <a:latin typeface="Aegean"/>
                <a:cs typeface="Aegean"/>
              </a:rPr>
              <a:t>exit </a:t>
            </a:r>
            <a:r>
              <a:rPr sz="2500" spc="270" dirty="0">
                <a:latin typeface="Aegean"/>
                <a:cs typeface="Aegean"/>
              </a:rPr>
              <a:t>from </a:t>
            </a:r>
            <a:r>
              <a:rPr sz="2500" spc="190" dirty="0">
                <a:latin typeface="Aegean"/>
                <a:cs typeface="Aegean"/>
              </a:rPr>
              <a:t>the </a:t>
            </a:r>
            <a:r>
              <a:rPr sz="2500" spc="85" dirty="0">
                <a:latin typeface="Aegean"/>
                <a:cs typeface="Aegean"/>
              </a:rPr>
              <a:t>switch  </a:t>
            </a:r>
            <a:r>
              <a:rPr sz="2500" spc="175" dirty="0">
                <a:latin typeface="Aegean"/>
                <a:cs typeface="Aegean"/>
              </a:rPr>
              <a:t>statement </a:t>
            </a:r>
            <a:r>
              <a:rPr sz="2500" spc="300" dirty="0">
                <a:latin typeface="Aegean"/>
                <a:cs typeface="Aegean"/>
              </a:rPr>
              <a:t>and </a:t>
            </a:r>
            <a:r>
              <a:rPr sz="2500" spc="-5" dirty="0">
                <a:latin typeface="Aegean"/>
                <a:cs typeface="Aegean"/>
              </a:rPr>
              <a:t>control </a:t>
            </a:r>
            <a:r>
              <a:rPr sz="2500" spc="260" dirty="0">
                <a:latin typeface="Aegean"/>
                <a:cs typeface="Aegean"/>
              </a:rPr>
              <a:t>goes </a:t>
            </a:r>
            <a:r>
              <a:rPr sz="2500" spc="-135" dirty="0">
                <a:latin typeface="Aegean"/>
                <a:cs typeface="Aegean"/>
              </a:rPr>
              <a:t>to </a:t>
            </a:r>
            <a:r>
              <a:rPr sz="2500" spc="195" dirty="0">
                <a:latin typeface="Aegean"/>
                <a:cs typeface="Aegean"/>
              </a:rPr>
              <a:t>the </a:t>
            </a:r>
            <a:r>
              <a:rPr sz="2500" spc="-5" dirty="0">
                <a:latin typeface="Aegean"/>
                <a:cs typeface="Aegean"/>
              </a:rPr>
              <a:t>first </a:t>
            </a:r>
            <a:r>
              <a:rPr sz="2500" spc="175" dirty="0">
                <a:latin typeface="Aegean"/>
                <a:cs typeface="Aegean"/>
              </a:rPr>
              <a:t>statement  </a:t>
            </a:r>
            <a:r>
              <a:rPr sz="2500" spc="65" dirty="0">
                <a:latin typeface="Aegean"/>
                <a:cs typeface="Aegean"/>
              </a:rPr>
              <a:t>following </a:t>
            </a:r>
            <a:r>
              <a:rPr sz="2500" spc="190" dirty="0">
                <a:latin typeface="Aegean"/>
                <a:cs typeface="Aegean"/>
              </a:rPr>
              <a:t>the </a:t>
            </a:r>
            <a:r>
              <a:rPr sz="2500" spc="85" dirty="0">
                <a:latin typeface="Aegean"/>
                <a:cs typeface="Aegean"/>
              </a:rPr>
              <a:t>switch </a:t>
            </a:r>
            <a:r>
              <a:rPr sz="2500" spc="175" dirty="0">
                <a:latin typeface="Aegean"/>
                <a:cs typeface="Aegean"/>
              </a:rPr>
              <a:t>statement</a:t>
            </a:r>
            <a:r>
              <a:rPr sz="2500" spc="335" dirty="0">
                <a:latin typeface="Aegean"/>
                <a:cs typeface="Aegean"/>
              </a:rPr>
              <a:t> </a:t>
            </a:r>
            <a:r>
              <a:rPr sz="2500" spc="175" dirty="0">
                <a:latin typeface="Aegean"/>
                <a:cs typeface="Aegean"/>
              </a:rPr>
              <a:t>block.</a:t>
            </a:r>
            <a:endParaRPr sz="2500" dirty="0">
              <a:latin typeface="Aegean"/>
              <a:cs typeface="Aege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4164" y="345187"/>
            <a:ext cx="4320540" cy="452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746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1168" y="356615"/>
              <a:ext cx="5010912" cy="8503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1000" y="1362697"/>
              <a:ext cx="8458200" cy="52725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14201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‘switch’ statement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9828212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default label </a:t>
            </a:r>
            <a:r>
              <a:rPr lang="en-US" sz="2800" dirty="0"/>
              <a:t>appears at the end of all cases block.</a:t>
            </a:r>
          </a:p>
          <a:p>
            <a:r>
              <a:rPr lang="en-US" sz="2800" dirty="0"/>
              <a:t>It is executed only when the result of expression does not match with any case label.</a:t>
            </a:r>
          </a:p>
          <a:p>
            <a:r>
              <a:rPr lang="en-US" sz="2800" dirty="0"/>
              <a:t>The </a:t>
            </a:r>
            <a:r>
              <a:rPr lang="en-US" sz="2800" b="1" dirty="0"/>
              <a:t>break statement </a:t>
            </a:r>
            <a:r>
              <a:rPr lang="en-US" sz="2800" dirty="0"/>
              <a:t>in each case is used to exit from switch body.</a:t>
            </a:r>
          </a:p>
          <a:p>
            <a:r>
              <a:rPr lang="en-US" sz="2800" dirty="0"/>
              <a:t>It is used at end of each case block</a:t>
            </a:r>
          </a:p>
          <a:p>
            <a:r>
              <a:rPr lang="en-US" sz="2800" dirty="0"/>
              <a:t>When the result of the expression matches with a case block, the corresponding statements are executed. </a:t>
            </a:r>
          </a:p>
          <a:p>
            <a:r>
              <a:rPr lang="en-US" sz="2800" dirty="0"/>
              <a:t>The break statement comes after these statements and the control exits from switch body.</a:t>
            </a:r>
          </a:p>
          <a:p>
            <a:r>
              <a:rPr lang="en-US" sz="2800" dirty="0"/>
              <a:t>If break is not used, all case blocks that come after the matching case will also be executed.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35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7212" y="571501"/>
            <a:ext cx="7347204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53339" y="1321037"/>
            <a:ext cx="4579366" cy="483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89685">
              <a:lnSpc>
                <a:spcPct val="115999"/>
              </a:lnSpc>
              <a:spcBef>
                <a:spcPts val="105"/>
              </a:spcBef>
            </a:pPr>
            <a:r>
              <a:rPr sz="2100" spc="-5" dirty="0">
                <a:latin typeface="Courier New"/>
                <a:cs typeface="Courier New"/>
              </a:rPr>
              <a:t>#include</a:t>
            </a:r>
            <a:r>
              <a:rPr sz="2100" dirty="0">
                <a:latin typeface="Courier New"/>
                <a:cs typeface="Courier New"/>
              </a:rPr>
              <a:t>&lt;</a:t>
            </a:r>
            <a:r>
              <a:rPr sz="2100" spc="-5" dirty="0">
                <a:latin typeface="Courier New"/>
                <a:cs typeface="Courier New"/>
              </a:rPr>
              <a:t>iostrea</a:t>
            </a:r>
            <a:r>
              <a:rPr sz="2100" dirty="0">
                <a:latin typeface="Courier New"/>
                <a:cs typeface="Courier New"/>
              </a:rPr>
              <a:t>m&gt;</a:t>
            </a:r>
            <a:endParaRPr lang="en-US" sz="2100" dirty="0">
              <a:latin typeface="Courier New"/>
              <a:cs typeface="Courier New"/>
            </a:endParaRPr>
          </a:p>
          <a:p>
            <a:pPr marL="12700" marR="1289685">
              <a:lnSpc>
                <a:spcPct val="115999"/>
              </a:lnSpc>
              <a:spcBef>
                <a:spcPts val="105"/>
              </a:spcBef>
            </a:pPr>
            <a:r>
              <a:rPr lang="en-US" sz="2100" dirty="0">
                <a:latin typeface="Courier New"/>
                <a:cs typeface="Courier New"/>
              </a:rPr>
              <a:t>using namespace std;</a:t>
            </a:r>
            <a:r>
              <a:rPr sz="2100" dirty="0">
                <a:latin typeface="Courier New"/>
                <a:cs typeface="Courier New"/>
              </a:rPr>
              <a:t>  </a:t>
            </a:r>
            <a:r>
              <a:rPr sz="2100" spc="-5" dirty="0">
                <a:latin typeface="Courier New"/>
                <a:cs typeface="Courier New"/>
              </a:rPr>
              <a:t> int</a:t>
            </a:r>
            <a:r>
              <a:rPr sz="2100" spc="-1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main()</a:t>
            </a:r>
            <a:endParaRPr sz="2100" dirty="0">
              <a:latin typeface="Courier New"/>
              <a:cs typeface="Courier New"/>
            </a:endParaRPr>
          </a:p>
          <a:p>
            <a:pPr marL="12700">
              <a:spcBef>
                <a:spcPts val="395"/>
              </a:spcBef>
            </a:pPr>
            <a:r>
              <a:rPr sz="2100" dirty="0">
                <a:latin typeface="Courier New"/>
                <a:cs typeface="Courier New"/>
              </a:rPr>
              <a:t>{</a:t>
            </a:r>
          </a:p>
          <a:p>
            <a:pPr marL="330835">
              <a:spcBef>
                <a:spcPts val="409"/>
              </a:spcBef>
            </a:pPr>
            <a:r>
              <a:rPr sz="2100" spc="-5" dirty="0">
                <a:latin typeface="Courier New"/>
                <a:cs typeface="Courier New"/>
              </a:rPr>
              <a:t>int</a:t>
            </a:r>
            <a:r>
              <a:rPr sz="2100" spc="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op;</a:t>
            </a:r>
            <a:endParaRPr sz="2100" dirty="0">
              <a:latin typeface="Courier New"/>
              <a:cs typeface="Courier New"/>
            </a:endParaRPr>
          </a:p>
          <a:p>
            <a:pPr marL="268605" marR="5080" indent="62230">
              <a:lnSpc>
                <a:spcPct val="107900"/>
              </a:lnSpc>
              <a:spcBef>
                <a:spcPts val="195"/>
              </a:spcBef>
            </a:pPr>
            <a:r>
              <a:rPr sz="2100" spc="-5" dirty="0">
                <a:latin typeface="Courier New"/>
                <a:cs typeface="Courier New"/>
              </a:rPr>
              <a:t>int </a:t>
            </a:r>
            <a:r>
              <a:rPr sz="2100" dirty="0">
                <a:latin typeface="Courier New"/>
                <a:cs typeface="Courier New"/>
              </a:rPr>
              <a:t>a </a:t>
            </a:r>
            <a:r>
              <a:rPr sz="2100" spc="-5" dirty="0">
                <a:latin typeface="Courier New"/>
                <a:cs typeface="Courier New"/>
              </a:rPr>
              <a:t>=20, b=10;  cout&lt;&lt;“Enter operator to  apply on </a:t>
            </a:r>
            <a:r>
              <a:rPr sz="2100" dirty="0">
                <a:latin typeface="Courier New"/>
                <a:cs typeface="Courier New"/>
              </a:rPr>
              <a:t>a </a:t>
            </a:r>
            <a:r>
              <a:rPr sz="2100" spc="-5" dirty="0">
                <a:latin typeface="Courier New"/>
                <a:cs typeface="Courier New"/>
              </a:rPr>
              <a:t>and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b”;</a:t>
            </a:r>
            <a:endParaRPr sz="2100" dirty="0">
              <a:latin typeface="Courier New"/>
              <a:cs typeface="Courier New"/>
            </a:endParaRPr>
          </a:p>
          <a:p>
            <a:pPr marL="330835">
              <a:spcBef>
                <a:spcPts val="400"/>
              </a:spcBef>
            </a:pPr>
            <a:r>
              <a:rPr sz="2100" spc="-5" dirty="0">
                <a:latin typeface="Courier New"/>
                <a:cs typeface="Courier New"/>
              </a:rPr>
              <a:t>switch(op)</a:t>
            </a:r>
            <a:endParaRPr sz="2100" dirty="0">
              <a:latin typeface="Courier New"/>
              <a:cs typeface="Courier New"/>
            </a:endParaRPr>
          </a:p>
          <a:p>
            <a:pPr marL="330835">
              <a:spcBef>
                <a:spcPts val="395"/>
              </a:spcBef>
            </a:pPr>
            <a:r>
              <a:rPr sz="2100" dirty="0">
                <a:latin typeface="Courier New"/>
                <a:cs typeface="Courier New"/>
              </a:rPr>
              <a:t>{</a:t>
            </a:r>
          </a:p>
          <a:p>
            <a:pPr marL="817244" marR="1765300" indent="-165100">
              <a:lnSpc>
                <a:spcPct val="115700"/>
              </a:lnSpc>
              <a:spcBef>
                <a:spcPts val="15"/>
              </a:spcBef>
            </a:pPr>
            <a:r>
              <a:rPr sz="2100" spc="-5" dirty="0">
                <a:latin typeface="Courier New"/>
                <a:cs typeface="Courier New"/>
              </a:rPr>
              <a:t>case </a:t>
            </a:r>
            <a:r>
              <a:rPr lang="en-US" sz="2100" spc="-5" dirty="0">
                <a:latin typeface="Courier New"/>
                <a:cs typeface="Courier New"/>
              </a:rPr>
              <a:t>'</a:t>
            </a:r>
            <a:r>
              <a:rPr sz="2100" spc="-5" dirty="0">
                <a:latin typeface="Courier New"/>
                <a:cs typeface="Courier New"/>
              </a:rPr>
              <a:t>+</a:t>
            </a:r>
            <a:r>
              <a:rPr lang="en-US" sz="2100" spc="-5" dirty="0">
                <a:latin typeface="Courier New"/>
                <a:cs typeface="Courier New"/>
              </a:rPr>
              <a:t>'</a:t>
            </a:r>
            <a:r>
              <a:rPr sz="2100" spc="-5" dirty="0">
                <a:latin typeface="Courier New"/>
                <a:cs typeface="Courier New"/>
              </a:rPr>
              <a:t>:  cout&lt;&lt;a+b</a:t>
            </a:r>
            <a:r>
              <a:rPr sz="2100" dirty="0">
                <a:latin typeface="Courier New"/>
                <a:cs typeface="Courier New"/>
              </a:rPr>
              <a:t>;  </a:t>
            </a:r>
            <a:r>
              <a:rPr sz="2100" spc="-5" dirty="0">
                <a:latin typeface="Courier New"/>
                <a:cs typeface="Courier New"/>
              </a:rPr>
              <a:t>break;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3872" y="1429258"/>
            <a:ext cx="4034790" cy="374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case </a:t>
            </a:r>
            <a:r>
              <a:rPr lang="en-US" sz="2100" spc="-5" dirty="0">
                <a:latin typeface="Courier New"/>
                <a:cs typeface="Courier New"/>
              </a:rPr>
              <a:t>'</a:t>
            </a:r>
            <a:r>
              <a:rPr sz="2100" spc="-5" dirty="0">
                <a:latin typeface="Courier New"/>
                <a:cs typeface="Courier New"/>
              </a:rPr>
              <a:t>_</a:t>
            </a:r>
            <a:r>
              <a:rPr lang="en-US" sz="2100" spc="-5" dirty="0">
                <a:latin typeface="Courier New"/>
                <a:cs typeface="Courier New"/>
              </a:rPr>
              <a:t>'</a:t>
            </a:r>
            <a:r>
              <a:rPr sz="2100" spc="-5" dirty="0">
                <a:latin typeface="Courier New"/>
                <a:cs typeface="Courier New"/>
              </a:rPr>
              <a:t>:</a:t>
            </a:r>
            <a:endParaRPr sz="2100" dirty="0">
              <a:latin typeface="Courier New"/>
              <a:cs typeface="Courier New"/>
            </a:endParaRPr>
          </a:p>
          <a:p>
            <a:pPr marL="978535">
              <a:lnSpc>
                <a:spcPts val="2470"/>
              </a:lnSpc>
              <a:spcBef>
                <a:spcPts val="60"/>
              </a:spcBef>
            </a:pPr>
            <a:r>
              <a:rPr sz="2100" spc="-5" dirty="0">
                <a:latin typeface="Courier New"/>
                <a:cs typeface="Courier New"/>
              </a:rPr>
              <a:t>cout&lt;&lt;a-b;</a:t>
            </a:r>
            <a:endParaRPr sz="2100" dirty="0">
              <a:latin typeface="Courier New"/>
              <a:cs typeface="Courier New"/>
            </a:endParaRPr>
          </a:p>
          <a:p>
            <a:pPr marL="334010" marR="2087245" indent="644525">
              <a:lnSpc>
                <a:spcPts val="2410"/>
              </a:lnSpc>
              <a:spcBef>
                <a:spcPts val="125"/>
              </a:spcBef>
            </a:pPr>
            <a:r>
              <a:rPr sz="2100" spc="-5" dirty="0">
                <a:latin typeface="Courier New"/>
                <a:cs typeface="Courier New"/>
              </a:rPr>
              <a:t>break;  cas</a:t>
            </a:r>
            <a:r>
              <a:rPr lang="en-US" sz="2100" spc="-5" dirty="0">
                <a:latin typeface="Courier New"/>
                <a:cs typeface="Courier New"/>
              </a:rPr>
              <a:t>e</a:t>
            </a:r>
            <a:r>
              <a:rPr sz="2100" spc="-65" dirty="0">
                <a:latin typeface="Courier New"/>
                <a:cs typeface="Courier New"/>
              </a:rPr>
              <a:t> </a:t>
            </a:r>
            <a:r>
              <a:rPr lang="en-US" sz="2100" spc="-5" dirty="0">
                <a:latin typeface="Courier New"/>
                <a:cs typeface="Courier New"/>
              </a:rPr>
              <a:t>'</a:t>
            </a:r>
            <a:r>
              <a:rPr sz="2100" spc="-5" dirty="0">
                <a:latin typeface="Courier New"/>
                <a:cs typeface="Courier New"/>
              </a:rPr>
              <a:t>*</a:t>
            </a:r>
            <a:r>
              <a:rPr lang="en-US" sz="2100" spc="-5" dirty="0">
                <a:latin typeface="Courier New"/>
                <a:cs typeface="Courier New"/>
              </a:rPr>
              <a:t>'</a:t>
            </a:r>
            <a:r>
              <a:rPr sz="2100" spc="-5" dirty="0">
                <a:latin typeface="Courier New"/>
                <a:cs typeface="Courier New"/>
              </a:rPr>
              <a:t>:</a:t>
            </a:r>
            <a:endParaRPr sz="2100" dirty="0">
              <a:latin typeface="Courier New"/>
              <a:cs typeface="Courier New"/>
            </a:endParaRPr>
          </a:p>
          <a:p>
            <a:pPr marL="817244">
              <a:lnSpc>
                <a:spcPts val="2305"/>
              </a:lnSpc>
            </a:pPr>
            <a:r>
              <a:rPr sz="2100" spc="-5" dirty="0">
                <a:latin typeface="Courier New"/>
                <a:cs typeface="Courier New"/>
              </a:rPr>
              <a:t>cout&lt;&lt;a*b;</a:t>
            </a:r>
            <a:endParaRPr sz="2100" dirty="0">
              <a:latin typeface="Courier New"/>
              <a:cs typeface="Courier New"/>
            </a:endParaRPr>
          </a:p>
          <a:p>
            <a:pPr marL="817244">
              <a:lnSpc>
                <a:spcPts val="2420"/>
              </a:lnSpc>
            </a:pPr>
            <a:r>
              <a:rPr sz="2100" spc="-5" dirty="0">
                <a:latin typeface="Courier New"/>
                <a:cs typeface="Courier New"/>
              </a:rPr>
              <a:t>break;</a:t>
            </a:r>
            <a:endParaRPr sz="2100" dirty="0">
              <a:latin typeface="Courier New"/>
              <a:cs typeface="Courier New"/>
            </a:endParaRPr>
          </a:p>
          <a:p>
            <a:pPr marL="334010">
              <a:lnSpc>
                <a:spcPts val="2410"/>
              </a:lnSpc>
            </a:pPr>
            <a:r>
              <a:rPr sz="2100" spc="-5" dirty="0">
                <a:latin typeface="Courier New"/>
                <a:cs typeface="Courier New"/>
              </a:rPr>
              <a:t>case</a:t>
            </a:r>
            <a:r>
              <a:rPr sz="2100" spc="-90" dirty="0">
                <a:latin typeface="Courier New"/>
                <a:cs typeface="Courier New"/>
              </a:rPr>
              <a:t> </a:t>
            </a:r>
            <a:r>
              <a:rPr lang="en-US" sz="2100" spc="-5" dirty="0">
                <a:latin typeface="Courier New"/>
                <a:cs typeface="Courier New"/>
              </a:rPr>
              <a:t>'</a:t>
            </a:r>
            <a:r>
              <a:rPr sz="2100" spc="-5" dirty="0">
                <a:latin typeface="Courier New"/>
                <a:cs typeface="Courier New"/>
              </a:rPr>
              <a:t>/</a:t>
            </a:r>
            <a:r>
              <a:rPr lang="en-US" sz="2100" spc="-5" dirty="0">
                <a:latin typeface="Courier New"/>
                <a:cs typeface="Courier New"/>
              </a:rPr>
              <a:t>'</a:t>
            </a:r>
            <a:r>
              <a:rPr sz="2100" spc="-5" dirty="0">
                <a:latin typeface="Courier New"/>
                <a:cs typeface="Courier New"/>
              </a:rPr>
              <a:t>:</a:t>
            </a:r>
            <a:endParaRPr sz="2100" dirty="0">
              <a:latin typeface="Courier New"/>
              <a:cs typeface="Courier New"/>
            </a:endParaRPr>
          </a:p>
          <a:p>
            <a:pPr marL="817244" marR="1609090">
              <a:lnSpc>
                <a:spcPts val="2420"/>
              </a:lnSpc>
              <a:spcBef>
                <a:spcPts val="110"/>
              </a:spcBef>
            </a:pPr>
            <a:r>
              <a:rPr sz="2100" spc="-5" dirty="0">
                <a:latin typeface="Courier New"/>
                <a:cs typeface="Courier New"/>
              </a:rPr>
              <a:t>cout&lt;&lt;a/b;  break;</a:t>
            </a:r>
            <a:endParaRPr sz="2100" dirty="0">
              <a:latin typeface="Courier New"/>
              <a:cs typeface="Courier New"/>
            </a:endParaRPr>
          </a:p>
          <a:p>
            <a:pPr marL="334010">
              <a:lnSpc>
                <a:spcPts val="2300"/>
              </a:lnSpc>
            </a:pPr>
            <a:r>
              <a:rPr sz="2100" spc="-5" dirty="0">
                <a:latin typeface="Courier New"/>
                <a:cs typeface="Courier New"/>
              </a:rPr>
              <a:t>default:</a:t>
            </a:r>
            <a:endParaRPr sz="2100" dirty="0">
              <a:latin typeface="Courier New"/>
              <a:cs typeface="Courier New"/>
            </a:endParaRPr>
          </a:p>
          <a:p>
            <a:pPr marL="817244">
              <a:lnSpc>
                <a:spcPts val="2420"/>
              </a:lnSpc>
            </a:pPr>
            <a:r>
              <a:rPr sz="2100" spc="-5" dirty="0">
                <a:latin typeface="Courier New"/>
                <a:cs typeface="Courier New"/>
              </a:rPr>
              <a:t>cout&lt;&lt;“wrong</a:t>
            </a:r>
            <a:r>
              <a:rPr sz="2100" spc="-5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entry”;</a:t>
            </a: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ts val="2470"/>
              </a:lnSpc>
              <a:tabLst>
                <a:tab pos="493395" algn="l"/>
              </a:tabLst>
            </a:pPr>
            <a:r>
              <a:rPr sz="2100" dirty="0">
                <a:latin typeface="Courier New"/>
                <a:cs typeface="Courier New"/>
              </a:rPr>
              <a:t>}	</a:t>
            </a:r>
            <a:r>
              <a:rPr sz="2100" spc="-5" dirty="0">
                <a:latin typeface="Courier New"/>
                <a:cs typeface="Courier New"/>
              </a:rPr>
              <a:t>//end of switch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5104" y="5439867"/>
            <a:ext cx="162750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>
              <a:lnSpc>
                <a:spcPts val="2470"/>
              </a:lnSpc>
              <a:spcBef>
                <a:spcPts val="100"/>
              </a:spcBef>
            </a:pPr>
            <a:r>
              <a:rPr sz="2100" spc="-5" dirty="0">
                <a:latin typeface="Courier New"/>
                <a:cs typeface="Courier New"/>
              </a:rPr>
              <a:t>return</a:t>
            </a:r>
            <a:r>
              <a:rPr sz="2100" spc="-65" dirty="0">
                <a:latin typeface="Courier New"/>
                <a:cs typeface="Courier New"/>
              </a:rPr>
              <a:t> </a:t>
            </a:r>
            <a:r>
              <a:rPr sz="2100" spc="-5" dirty="0">
                <a:latin typeface="Courier New"/>
                <a:cs typeface="Courier New"/>
              </a:rPr>
              <a:t>0;</a:t>
            </a: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ts val="2470"/>
              </a:lnSpc>
            </a:pPr>
            <a:r>
              <a:rPr sz="21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6248401" y="1447800"/>
            <a:ext cx="1905" cy="4724400"/>
          </a:xfrm>
          <a:custGeom>
            <a:avLst/>
            <a:gdLst/>
            <a:ahLst/>
            <a:cxnLst/>
            <a:rect l="l" t="t" r="r" b="b"/>
            <a:pathLst>
              <a:path w="1904" h="4724400">
                <a:moveTo>
                  <a:pt x="1650" y="0"/>
                </a:moveTo>
                <a:lnTo>
                  <a:pt x="0" y="4724400"/>
                </a:lnTo>
              </a:path>
            </a:pathLst>
          </a:custGeom>
          <a:ln w="12700">
            <a:solidFill>
              <a:srgbClr val="2CA1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9126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764</TotalTime>
  <Words>2670</Words>
  <Application>Microsoft Office PowerPoint</Application>
  <PresentationFormat>Widescreen</PresentationFormat>
  <Paragraphs>340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Aegean</vt:lpstr>
      <vt:lpstr>Arial</vt:lpstr>
      <vt:lpstr>Arimo</vt:lpstr>
      <vt:lpstr>Calibri</vt:lpstr>
      <vt:lpstr>Century Gothic</vt:lpstr>
      <vt:lpstr>Courier New</vt:lpstr>
      <vt:lpstr>Helvetica Neue Light</vt:lpstr>
      <vt:lpstr>Times New Roman</vt:lpstr>
      <vt:lpstr>Verdana</vt:lpstr>
      <vt:lpstr>Wingdings</vt:lpstr>
      <vt:lpstr>Wingdings 3</vt:lpstr>
      <vt:lpstr>Wisp</vt:lpstr>
      <vt:lpstr>Programming Fundamentals</vt:lpstr>
      <vt:lpstr>PowerPoint Presentation</vt:lpstr>
      <vt:lpstr>The switch statement should be used when  you have a large decision tree and all  decisions depend on value of a single  variable.  It is an alternate to a ladder of nested if-else  or else-if which may become complicated in  case of multiple if-else choices.</vt:lpstr>
      <vt:lpstr>Syntax</vt:lpstr>
      <vt:lpstr>Working of ‘switch’ statement</vt:lpstr>
      <vt:lpstr> The expression evaluates to a value.</vt:lpstr>
      <vt:lpstr>PowerPoint Presentation</vt:lpstr>
      <vt:lpstr>Working of ‘switch’ statement</vt:lpstr>
      <vt:lpstr>PowerPoint Presentation</vt:lpstr>
      <vt:lpstr>Example 1 (switch statement)</vt:lpstr>
      <vt:lpstr>Difference between if-else and switch</vt:lpstr>
      <vt:lpstr>Comparison</vt:lpstr>
      <vt:lpstr>Comparison(cont.) </vt:lpstr>
      <vt:lpstr>Comparison(cont.):</vt:lpstr>
      <vt:lpstr>Comparison (cont.)</vt:lpstr>
      <vt:lpstr>Difference b/w nested if-else and switch</vt:lpstr>
      <vt:lpstr>Switch statement</vt:lpstr>
      <vt:lpstr>Example 2</vt:lpstr>
      <vt:lpstr>Solution</vt:lpstr>
      <vt:lpstr>Menu example</vt:lpstr>
      <vt:lpstr>Menu example</vt:lpstr>
      <vt:lpstr>Menu example</vt:lpstr>
      <vt:lpstr>Menu example</vt:lpstr>
      <vt:lpstr>Menu example</vt:lpstr>
      <vt:lpstr>Menu example</vt:lpstr>
      <vt:lpstr>Menu example</vt:lpstr>
      <vt:lpstr>Programming tips</vt:lpstr>
      <vt:lpstr>Yours Turn</vt:lpstr>
      <vt:lpstr> Sol</vt:lpstr>
      <vt:lpstr>Sol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SE-106 Programming Fundamentals</dc:title>
  <dc:creator>SAMANA</dc:creator>
  <cp:lastModifiedBy>omen</cp:lastModifiedBy>
  <cp:revision>38</cp:revision>
  <dcterms:created xsi:type="dcterms:W3CDTF">2020-10-17T14:59:54Z</dcterms:created>
  <dcterms:modified xsi:type="dcterms:W3CDTF">2024-11-05T09:56:43Z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2020-10-17T00:00:00Z</vt:filetime>
  </property>
</Properties>
</file>