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44"/>
  </p:notesMasterIdLst>
  <p:sldIdLst>
    <p:sldId id="313" r:id="rId2"/>
    <p:sldId id="461" r:id="rId3"/>
    <p:sldId id="459" r:id="rId4"/>
    <p:sldId id="314" r:id="rId5"/>
    <p:sldId id="285" r:id="rId6"/>
    <p:sldId id="289" r:id="rId7"/>
    <p:sldId id="269" r:id="rId8"/>
    <p:sldId id="270" r:id="rId9"/>
    <p:sldId id="271" r:id="rId10"/>
    <p:sldId id="458" r:id="rId11"/>
    <p:sldId id="272" r:id="rId12"/>
    <p:sldId id="273" r:id="rId13"/>
    <p:sldId id="257" r:id="rId14"/>
    <p:sldId id="275" r:id="rId15"/>
    <p:sldId id="448" r:id="rId16"/>
    <p:sldId id="277" r:id="rId17"/>
    <p:sldId id="278" r:id="rId18"/>
    <p:sldId id="262" r:id="rId19"/>
    <p:sldId id="449" r:id="rId20"/>
    <p:sldId id="263" r:id="rId21"/>
    <p:sldId id="450" r:id="rId22"/>
    <p:sldId id="264" r:id="rId23"/>
    <p:sldId id="286" r:id="rId24"/>
    <p:sldId id="301" r:id="rId25"/>
    <p:sldId id="265" r:id="rId26"/>
    <p:sldId id="451" r:id="rId27"/>
    <p:sldId id="266" r:id="rId28"/>
    <p:sldId id="267" r:id="rId29"/>
    <p:sldId id="268" r:id="rId30"/>
    <p:sldId id="288" r:id="rId31"/>
    <p:sldId id="452" r:id="rId32"/>
    <p:sldId id="453" r:id="rId33"/>
    <p:sldId id="276" r:id="rId34"/>
    <p:sldId id="454" r:id="rId35"/>
    <p:sldId id="455" r:id="rId36"/>
    <p:sldId id="456" r:id="rId37"/>
    <p:sldId id="457" r:id="rId38"/>
    <p:sldId id="281" r:id="rId39"/>
    <p:sldId id="282" r:id="rId40"/>
    <p:sldId id="283" r:id="rId41"/>
    <p:sldId id="290" r:id="rId42"/>
    <p:sldId id="284" r:id="rId4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5DB6-AAD7-49DE-8432-CBAB969493B0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FB12-9C60-4FA1-A024-9077A458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96913"/>
            <a:r>
              <a:rPr lang="en-US" sz="1200" dirty="0"/>
              <a:t>One or many variables can be initialized in this part. To initialize many variables, each variable is separated by comma.</a:t>
            </a:r>
          </a:p>
          <a:p>
            <a:pPr marL="696913"/>
            <a:r>
              <a:rPr lang="en-US" sz="1200" dirty="0"/>
              <a:t>The initialization expression is executed only once, when the loop first starts.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0FB12-9C60-4FA1-A024-9077A45845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57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29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9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19400" y="2209800"/>
            <a:ext cx="6780371" cy="553998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657600" y="3276600"/>
            <a:ext cx="5715000" cy="86690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marL="0" indent="0" algn="ctr"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3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6200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A program that displays the sum of the following series:</a:t>
            </a:r>
          </a:p>
          <a:p>
            <a:pPr marL="114300" indent="0">
              <a:buNone/>
            </a:pPr>
            <a:r>
              <a:rPr lang="en-US" sz="2400" b="1" dirty="0"/>
              <a:t>	1+3+5+7+…+100</a:t>
            </a:r>
          </a:p>
          <a:p>
            <a:pPr marL="114300" indent="0">
              <a:buNone/>
            </a:pPr>
            <a:r>
              <a:rPr lang="en-US" sz="2400" dirty="0"/>
              <a:t>{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sum=0;</a:t>
            </a:r>
          </a:p>
          <a:p>
            <a:pPr marL="114300" indent="0">
              <a:buNone/>
            </a:pPr>
            <a:r>
              <a:rPr lang="en-US" sz="2400" dirty="0"/>
              <a:t>	for(</a:t>
            </a:r>
            <a:r>
              <a:rPr lang="en-US" sz="2400" dirty="0" err="1"/>
              <a:t>int</a:t>
            </a:r>
            <a:r>
              <a:rPr lang="en-US" sz="2400" dirty="0"/>
              <a:t> i=1;i&lt;=100;i++)</a:t>
            </a:r>
          </a:p>
          <a:p>
            <a:pPr marL="114300" indent="0">
              <a:buNone/>
            </a:pPr>
            <a:r>
              <a:rPr lang="en-US" sz="2400" dirty="0"/>
              <a:t>	{</a:t>
            </a:r>
          </a:p>
          <a:p>
            <a:pPr marL="114300" indent="0">
              <a:buNone/>
            </a:pPr>
            <a:r>
              <a:rPr lang="en-US" sz="2400" dirty="0"/>
              <a:t>		if(i%2 == 0)</a:t>
            </a:r>
          </a:p>
          <a:p>
            <a:pPr marL="114300" indent="0">
              <a:buNone/>
            </a:pPr>
            <a:r>
              <a:rPr lang="en-US" sz="2400" dirty="0"/>
              <a:t>		continue;</a:t>
            </a:r>
          </a:p>
          <a:p>
            <a:pPr marL="114300" indent="0">
              <a:buNone/>
            </a:pPr>
            <a:r>
              <a:rPr lang="en-US" sz="2400" dirty="0"/>
              <a:t>		sum = sum + i;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&lt;&lt;sum&lt;&lt;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r>
              <a:rPr lang="en-US" sz="2400" dirty="0"/>
              <a:t>	}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cout</a:t>
            </a:r>
            <a:r>
              <a:rPr lang="en-US" sz="2400" dirty="0"/>
              <a:t>&lt;&lt;"The sum is"&lt;&lt;sum;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526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‘break’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Terminates the execution of loop, when used inside the body of the loop.</a:t>
            </a:r>
          </a:p>
          <a:p>
            <a:r>
              <a:rPr lang="en-US" sz="2400" dirty="0"/>
              <a:t>Other statements after the break are not executed.</a:t>
            </a:r>
          </a:p>
          <a:p>
            <a:r>
              <a:rPr lang="en-US" sz="2400" dirty="0"/>
              <a:t>The control directly moves outside the body and the statement that comes after the body is executed.</a:t>
            </a:r>
          </a:p>
          <a:p>
            <a:endParaRPr lang="en-US" sz="2400" dirty="0"/>
          </a:p>
          <a:p>
            <a:r>
              <a:rPr lang="en-US" sz="2400" b="1" dirty="0"/>
              <a:t>Syntax</a:t>
            </a:r>
            <a:endParaRPr lang="en-GB" sz="2400" b="1" dirty="0"/>
          </a:p>
          <a:p>
            <a:pPr marL="114300" indent="0">
              <a:buNone/>
            </a:pPr>
            <a:r>
              <a:rPr lang="en-US" sz="2400" dirty="0"/>
              <a:t>	break;</a:t>
            </a:r>
          </a:p>
        </p:txBody>
      </p:sp>
    </p:spTree>
    <p:extLst>
      <p:ext uri="{BB962C8B-B14F-4D97-AF65-F5344CB8AC3E}">
        <p14:creationId xmlns:p14="http://schemas.microsoft.com/office/powerpoint/2010/main" val="1720377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 = 1; x&lt;=5; x++)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&lt;&lt;"Questioning"&lt;&lt;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&lt;&lt;"Gateway to knowledge";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&lt;&lt;"Bye";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62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‘For’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For loop executes one or more statements for a specified number of times. </a:t>
            </a:r>
          </a:p>
          <a:p>
            <a:r>
              <a:rPr lang="en-US" sz="2400" dirty="0"/>
              <a:t>This loop is also called counter-controlled loop.</a:t>
            </a:r>
          </a:p>
          <a:p>
            <a:r>
              <a:rPr lang="en-US" altLang="en-US" sz="2400" dirty="0">
                <a:cs typeface="Courier New" pitchFamily="49" charset="0"/>
              </a:rPr>
              <a:t>It’s usually (although not always) used when you know, before entering the loop, how many times you want to execute the code.</a:t>
            </a:r>
          </a:p>
          <a:p>
            <a:r>
              <a:rPr lang="en-US" altLang="en-US" sz="2400" dirty="0">
                <a:cs typeface="Courier New" pitchFamily="49" charset="0"/>
              </a:rPr>
              <a:t>It consists of three parts:</a:t>
            </a:r>
          </a:p>
          <a:p>
            <a:pPr lvl="1"/>
            <a:r>
              <a:rPr lang="en-US" altLang="en-US" sz="2400" dirty="0">
                <a:cs typeface="Courier New" pitchFamily="49" charset="0"/>
              </a:rPr>
              <a:t>Initialization (optional)</a:t>
            </a:r>
          </a:p>
          <a:p>
            <a:pPr lvl="1"/>
            <a:r>
              <a:rPr lang="en-US" altLang="en-US" sz="2400" dirty="0">
                <a:cs typeface="Courier New" pitchFamily="49" charset="0"/>
              </a:rPr>
              <a:t>Test condition</a:t>
            </a:r>
          </a:p>
          <a:p>
            <a:pPr lvl="1"/>
            <a:r>
              <a:rPr lang="en-US" altLang="en-US" sz="2400" dirty="0">
                <a:cs typeface="Courier New" pitchFamily="49" charset="0"/>
              </a:rPr>
              <a:t>Increment/decrement expression (optional)</a:t>
            </a:r>
          </a:p>
          <a:p>
            <a:endParaRPr lang="en-US" altLang="en-US" sz="2800" dirty="0">
              <a:cs typeface="Courier New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11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7268" y="1441145"/>
            <a:ext cx="7974330" cy="4712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6540">
              <a:spcBef>
                <a:spcPts val="9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b="1" spc="-35" dirty="0">
                <a:latin typeface="Arimo"/>
                <a:cs typeface="Arimo"/>
              </a:rPr>
              <a:t>Single </a:t>
            </a:r>
            <a:r>
              <a:rPr sz="2500" b="1" spc="15" dirty="0">
                <a:latin typeface="Arimo"/>
                <a:cs typeface="Arimo"/>
              </a:rPr>
              <a:t>Statement</a:t>
            </a:r>
            <a:r>
              <a:rPr sz="2500" b="1" spc="110" dirty="0">
                <a:latin typeface="Arimo"/>
                <a:cs typeface="Arimo"/>
              </a:rPr>
              <a:t> </a:t>
            </a:r>
            <a:r>
              <a:rPr sz="2500" b="1" spc="-30" dirty="0">
                <a:latin typeface="Arimo"/>
                <a:cs typeface="Arimo"/>
              </a:rPr>
              <a:t>Loop</a:t>
            </a:r>
            <a:endParaRPr sz="2500" dirty="0">
              <a:latin typeface="Arimo"/>
              <a:cs typeface="Arimo"/>
            </a:endParaRPr>
          </a:p>
          <a:p>
            <a:pPr marL="817244" marR="5080" indent="-549275">
              <a:lnSpc>
                <a:spcPct val="103600"/>
              </a:lnSpc>
              <a:spcBef>
                <a:spcPts val="3090"/>
              </a:spcBef>
            </a:pPr>
            <a:r>
              <a:rPr sz="2500" spc="-30" dirty="0">
                <a:latin typeface="Aegean"/>
                <a:cs typeface="Aegean"/>
              </a:rPr>
              <a:t>for( </a:t>
            </a:r>
            <a:r>
              <a:rPr sz="2500" spc="114" dirty="0">
                <a:latin typeface="Aegean"/>
                <a:cs typeface="Aegean"/>
              </a:rPr>
              <a:t>initialization </a:t>
            </a:r>
            <a:r>
              <a:rPr sz="2500" spc="285" dirty="0">
                <a:latin typeface="Aegean"/>
                <a:cs typeface="Aegean"/>
              </a:rPr>
              <a:t>expr</a:t>
            </a:r>
            <a:r>
              <a:rPr lang="en-US" sz="2500" spc="285" dirty="0">
                <a:latin typeface="Aegean"/>
                <a:cs typeface="Aegean"/>
              </a:rPr>
              <a:t>;</a:t>
            </a:r>
            <a:r>
              <a:rPr sz="2500" spc="285" dirty="0">
                <a:latin typeface="Aegean"/>
                <a:cs typeface="Aegean"/>
              </a:rPr>
              <a:t> </a:t>
            </a:r>
            <a:r>
              <a:rPr sz="2500" spc="195" dirty="0">
                <a:latin typeface="Aegean"/>
                <a:cs typeface="Aegean"/>
              </a:rPr>
              <a:t>condition</a:t>
            </a:r>
            <a:r>
              <a:rPr lang="en-US" sz="2500" spc="195" dirty="0">
                <a:latin typeface="Aegean"/>
                <a:cs typeface="Aegean"/>
              </a:rPr>
              <a:t>;</a:t>
            </a:r>
            <a:r>
              <a:rPr sz="2500" spc="195" dirty="0">
                <a:latin typeface="Aegean"/>
                <a:cs typeface="Aegean"/>
              </a:rPr>
              <a:t> </a:t>
            </a:r>
            <a:r>
              <a:rPr sz="2500" spc="254" dirty="0">
                <a:latin typeface="Aegean"/>
                <a:cs typeface="Aegean"/>
              </a:rPr>
              <a:t>increment/decr)  </a:t>
            </a:r>
            <a:r>
              <a:rPr sz="2500" spc="185" dirty="0">
                <a:latin typeface="Aegean"/>
                <a:cs typeface="Aegean"/>
              </a:rPr>
              <a:t>statement;</a:t>
            </a:r>
            <a:endParaRPr sz="2500" dirty="0">
              <a:latin typeface="Aegean"/>
              <a:cs typeface="Aegean"/>
            </a:endParaRPr>
          </a:p>
          <a:p>
            <a:pPr marL="268605" indent="-256540">
              <a:spcBef>
                <a:spcPts val="319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b="1" spc="50" dirty="0">
                <a:latin typeface="Arimo"/>
                <a:cs typeface="Arimo"/>
              </a:rPr>
              <a:t>Multi </a:t>
            </a:r>
            <a:r>
              <a:rPr sz="2500" b="1" spc="15" dirty="0">
                <a:latin typeface="Arimo"/>
                <a:cs typeface="Arimo"/>
              </a:rPr>
              <a:t>Statement</a:t>
            </a:r>
            <a:r>
              <a:rPr sz="2500" b="1" spc="25" dirty="0">
                <a:latin typeface="Arimo"/>
                <a:cs typeface="Arimo"/>
              </a:rPr>
              <a:t> </a:t>
            </a:r>
            <a:r>
              <a:rPr sz="2500" b="1" spc="-30" dirty="0">
                <a:latin typeface="Arimo"/>
                <a:cs typeface="Arimo"/>
              </a:rPr>
              <a:t>Loop</a:t>
            </a:r>
            <a:endParaRPr sz="2500" dirty="0">
              <a:latin typeface="Arimo"/>
              <a:cs typeface="Arimo"/>
            </a:endParaRPr>
          </a:p>
          <a:p>
            <a:pPr marL="268605">
              <a:spcBef>
                <a:spcPts val="3204"/>
              </a:spcBef>
            </a:pPr>
            <a:r>
              <a:rPr sz="2500" spc="85" dirty="0">
                <a:latin typeface="Aegean"/>
                <a:cs typeface="Aegean"/>
              </a:rPr>
              <a:t>for(initialization </a:t>
            </a:r>
            <a:r>
              <a:rPr sz="2500" spc="285" dirty="0">
                <a:latin typeface="Aegean"/>
                <a:cs typeface="Aegean"/>
              </a:rPr>
              <a:t>expr</a:t>
            </a:r>
            <a:r>
              <a:rPr lang="en-US" sz="2500" spc="285" dirty="0">
                <a:latin typeface="Aegean"/>
                <a:cs typeface="Aegean"/>
              </a:rPr>
              <a:t>;</a:t>
            </a:r>
            <a:r>
              <a:rPr sz="2500" spc="285" dirty="0">
                <a:latin typeface="Aegean"/>
                <a:cs typeface="Aegean"/>
              </a:rPr>
              <a:t> </a:t>
            </a:r>
            <a:r>
              <a:rPr sz="2500" spc="195" dirty="0">
                <a:latin typeface="Aegean"/>
                <a:cs typeface="Aegean"/>
              </a:rPr>
              <a:t>condition</a:t>
            </a:r>
            <a:r>
              <a:rPr lang="en-US" sz="2500" spc="195" dirty="0">
                <a:latin typeface="Aegean"/>
                <a:cs typeface="Aegean"/>
              </a:rPr>
              <a:t>;</a:t>
            </a:r>
            <a:r>
              <a:rPr sz="2500" spc="155" dirty="0">
                <a:latin typeface="Aegean"/>
                <a:cs typeface="Aegean"/>
              </a:rPr>
              <a:t> </a:t>
            </a:r>
            <a:r>
              <a:rPr sz="2500" spc="254" dirty="0">
                <a:latin typeface="Aegean"/>
                <a:cs typeface="Aegean"/>
              </a:rPr>
              <a:t>increment/decr)</a:t>
            </a:r>
            <a:endParaRPr sz="2500" dirty="0">
              <a:latin typeface="Aegean"/>
              <a:cs typeface="Aegean"/>
            </a:endParaRPr>
          </a:p>
          <a:p>
            <a:pPr marL="268605">
              <a:spcBef>
                <a:spcPts val="95"/>
              </a:spcBef>
            </a:pPr>
            <a:r>
              <a:rPr sz="2500" spc="-170" dirty="0">
                <a:latin typeface="Aegean"/>
                <a:cs typeface="Aegean"/>
              </a:rPr>
              <a:t>{</a:t>
            </a:r>
            <a:endParaRPr sz="2500" dirty="0">
              <a:latin typeface="Aegean"/>
              <a:cs typeface="Aegean"/>
            </a:endParaRPr>
          </a:p>
          <a:p>
            <a:pPr marL="524510" marR="5598160"/>
            <a:r>
              <a:rPr sz="2500" spc="-15" dirty="0">
                <a:latin typeface="Aegean"/>
                <a:cs typeface="Aegean"/>
              </a:rPr>
              <a:t>stat</a:t>
            </a:r>
            <a:r>
              <a:rPr sz="2500" spc="-5" dirty="0">
                <a:latin typeface="Aegean"/>
                <a:cs typeface="Aegean"/>
              </a:rPr>
              <a:t>e</a:t>
            </a:r>
            <a:r>
              <a:rPr sz="2500" spc="295" dirty="0">
                <a:latin typeface="Aegean"/>
                <a:cs typeface="Aegean"/>
              </a:rPr>
              <a:t>ment1;  </a:t>
            </a:r>
            <a:r>
              <a:rPr sz="2500" spc="175" dirty="0">
                <a:latin typeface="Aegean"/>
                <a:cs typeface="Aegean"/>
              </a:rPr>
              <a:t>statement2;</a:t>
            </a:r>
            <a:endParaRPr sz="2500" dirty="0">
              <a:latin typeface="Aegean"/>
              <a:cs typeface="Aegean"/>
            </a:endParaRPr>
          </a:p>
          <a:p>
            <a:pPr marL="268605">
              <a:spcBef>
                <a:spcPts val="110"/>
              </a:spcBef>
            </a:pPr>
            <a:r>
              <a:rPr sz="2500" spc="-170" dirty="0">
                <a:latin typeface="Aegean"/>
                <a:cs typeface="Aegean"/>
              </a:rPr>
              <a:t>}</a:t>
            </a:r>
            <a:endParaRPr sz="2500" dirty="0">
              <a:latin typeface="Aegean"/>
              <a:cs typeface="Aeg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5500" y="571501"/>
            <a:ext cx="4370832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23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1" y="1104022"/>
            <a:ext cx="6280785" cy="5339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2640" y="566928"/>
            <a:ext cx="2007108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92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464005"/>
            <a:ext cx="3621532" cy="44307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800" spc="120" dirty="0"/>
              <a:t>Initialization</a:t>
            </a:r>
            <a:r>
              <a:rPr sz="2800" spc="204" dirty="0"/>
              <a:t> </a:t>
            </a:r>
            <a:r>
              <a:rPr sz="2800" spc="320" dirty="0"/>
              <a:t>expr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3133" y="1935607"/>
            <a:ext cx="7581265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400" spc="285" dirty="0">
                <a:latin typeface="Aegean"/>
                <a:cs typeface="Aegean"/>
              </a:rPr>
              <a:t>In </a:t>
            </a:r>
            <a:r>
              <a:rPr sz="2400" spc="105" dirty="0">
                <a:latin typeface="Aegean"/>
                <a:cs typeface="Aegean"/>
              </a:rPr>
              <a:t>this </a:t>
            </a:r>
            <a:r>
              <a:rPr sz="2400" spc="80" dirty="0">
                <a:latin typeface="Aegean"/>
                <a:cs typeface="Aegean"/>
              </a:rPr>
              <a:t>part, </a:t>
            </a:r>
            <a:r>
              <a:rPr sz="2400" spc="185" dirty="0">
                <a:latin typeface="Aegean"/>
                <a:cs typeface="Aegean"/>
              </a:rPr>
              <a:t>the </a:t>
            </a:r>
            <a:r>
              <a:rPr sz="2400" spc="90" dirty="0">
                <a:latin typeface="Aegean"/>
                <a:cs typeface="Aegean"/>
              </a:rPr>
              <a:t>loop </a:t>
            </a:r>
            <a:r>
              <a:rPr sz="2400" spc="95" dirty="0">
                <a:latin typeface="Aegean"/>
                <a:cs typeface="Aegean"/>
              </a:rPr>
              <a:t>variable </a:t>
            </a:r>
            <a:r>
              <a:rPr sz="2400" spc="-40" dirty="0">
                <a:latin typeface="Aegean"/>
                <a:cs typeface="Aegean"/>
              </a:rPr>
              <a:t>(or </a:t>
            </a:r>
            <a:r>
              <a:rPr sz="2400" spc="70" dirty="0">
                <a:latin typeface="Aegean"/>
                <a:cs typeface="Aegean"/>
              </a:rPr>
              <a:t>variables) </a:t>
            </a:r>
            <a:r>
              <a:rPr sz="2400" spc="165" dirty="0">
                <a:latin typeface="Aegean"/>
                <a:cs typeface="Aegean"/>
              </a:rPr>
              <a:t>is  </a:t>
            </a:r>
            <a:r>
              <a:rPr sz="2400" spc="190" dirty="0">
                <a:latin typeface="Aegean"/>
                <a:cs typeface="Aegean"/>
              </a:rPr>
              <a:t>initialized. </a:t>
            </a:r>
            <a:r>
              <a:rPr sz="2400" spc="270" dirty="0">
                <a:latin typeface="Aegean"/>
                <a:cs typeface="Aegean"/>
              </a:rPr>
              <a:t>The </a:t>
            </a:r>
            <a:r>
              <a:rPr sz="2400" spc="90" dirty="0">
                <a:latin typeface="Aegean"/>
                <a:cs typeface="Aegean"/>
              </a:rPr>
              <a:t>variable </a:t>
            </a:r>
            <a:r>
              <a:rPr sz="2400" spc="170" dirty="0">
                <a:latin typeface="Aegean"/>
                <a:cs typeface="Aegean"/>
              </a:rPr>
              <a:t>is </a:t>
            </a:r>
            <a:r>
              <a:rPr sz="2400" spc="70" dirty="0">
                <a:latin typeface="Aegean"/>
                <a:cs typeface="Aegean"/>
              </a:rPr>
              <a:t>already </a:t>
            </a:r>
            <a:r>
              <a:rPr sz="2400" spc="185" dirty="0">
                <a:latin typeface="Aegean"/>
                <a:cs typeface="Aegean"/>
              </a:rPr>
              <a:t>declared. </a:t>
            </a:r>
            <a:r>
              <a:rPr sz="2400" spc="60" dirty="0">
                <a:latin typeface="Aegean"/>
                <a:cs typeface="Aegean"/>
              </a:rPr>
              <a:t>If </a:t>
            </a:r>
            <a:r>
              <a:rPr sz="2400" spc="70" dirty="0">
                <a:latin typeface="Aegean"/>
                <a:cs typeface="Aegean"/>
              </a:rPr>
              <a:t>not  </a:t>
            </a:r>
            <a:r>
              <a:rPr sz="2400" spc="254" dirty="0">
                <a:latin typeface="Aegean"/>
                <a:cs typeface="Aegean"/>
              </a:rPr>
              <a:t>then </a:t>
            </a:r>
            <a:r>
              <a:rPr sz="2400" spc="-60" dirty="0">
                <a:latin typeface="Aegean"/>
                <a:cs typeface="Aegean"/>
              </a:rPr>
              <a:t>it </a:t>
            </a:r>
            <a:r>
              <a:rPr sz="2400" spc="330" dirty="0">
                <a:latin typeface="Aegean"/>
                <a:cs typeface="Aegean"/>
              </a:rPr>
              <a:t>may </a:t>
            </a:r>
            <a:r>
              <a:rPr sz="2400" spc="480" dirty="0">
                <a:latin typeface="Aegean"/>
                <a:cs typeface="Aegean"/>
              </a:rPr>
              <a:t>be </a:t>
            </a:r>
            <a:r>
              <a:rPr sz="2400" spc="180" dirty="0">
                <a:latin typeface="Aegean"/>
                <a:cs typeface="Aegean"/>
              </a:rPr>
              <a:t>declared </a:t>
            </a:r>
            <a:r>
              <a:rPr sz="2400" spc="285" dirty="0">
                <a:latin typeface="Aegean"/>
                <a:cs typeface="Aegean"/>
              </a:rPr>
              <a:t>and </a:t>
            </a:r>
            <a:r>
              <a:rPr sz="2400" spc="185" dirty="0">
                <a:latin typeface="Aegean"/>
                <a:cs typeface="Aegean"/>
              </a:rPr>
              <a:t>initialized </a:t>
            </a:r>
            <a:r>
              <a:rPr sz="2400" spc="165" dirty="0">
                <a:latin typeface="Aegean"/>
                <a:cs typeface="Aegean"/>
              </a:rPr>
              <a:t>within</a:t>
            </a:r>
            <a:r>
              <a:rPr sz="2400" spc="-335" dirty="0">
                <a:latin typeface="Aegean"/>
                <a:cs typeface="Aegean"/>
              </a:rPr>
              <a:t> </a:t>
            </a:r>
            <a:r>
              <a:rPr sz="2400" spc="105" dirty="0">
                <a:latin typeface="Aegean"/>
                <a:cs typeface="Aegean"/>
              </a:rPr>
              <a:t>this  </a:t>
            </a:r>
            <a:r>
              <a:rPr sz="2400" spc="30" dirty="0">
                <a:latin typeface="Aegean"/>
                <a:cs typeface="Aegean"/>
              </a:rPr>
              <a:t>part </a:t>
            </a:r>
            <a:r>
              <a:rPr sz="2400" spc="45" dirty="0">
                <a:latin typeface="Aegean"/>
                <a:cs typeface="Aegean"/>
              </a:rPr>
              <a:t>of </a:t>
            </a:r>
            <a:r>
              <a:rPr sz="2400" spc="125" dirty="0">
                <a:latin typeface="Aegean"/>
                <a:cs typeface="Aegean"/>
              </a:rPr>
              <a:t>loop,</a:t>
            </a:r>
            <a:r>
              <a:rPr sz="2400" spc="405" dirty="0">
                <a:latin typeface="Aegean"/>
                <a:cs typeface="Aegean"/>
              </a:rPr>
              <a:t> </a:t>
            </a:r>
            <a:r>
              <a:rPr sz="2400" spc="315" dirty="0">
                <a:latin typeface="Aegean"/>
                <a:cs typeface="Aegean"/>
              </a:rPr>
              <a:t>e.g.,</a:t>
            </a:r>
            <a:endParaRPr sz="2400">
              <a:latin typeface="Aegean"/>
              <a:cs typeface="Aegean"/>
            </a:endParaRPr>
          </a:p>
          <a:p>
            <a:pPr marL="241300">
              <a:spcBef>
                <a:spcPts val="325"/>
              </a:spcBef>
            </a:pPr>
            <a:r>
              <a:rPr sz="2400" spc="-5" dirty="0">
                <a:latin typeface="Courier New"/>
                <a:cs typeface="Courier New"/>
              </a:rPr>
              <a:t>for (a=1 </a:t>
            </a:r>
            <a:r>
              <a:rPr sz="2400" dirty="0">
                <a:latin typeface="Courier New"/>
                <a:cs typeface="Courier New"/>
              </a:rPr>
              <a:t>; </a:t>
            </a:r>
            <a:r>
              <a:rPr sz="2400" spc="-5" dirty="0">
                <a:latin typeface="Courier New"/>
                <a:cs typeface="Courier New"/>
              </a:rPr>
              <a:t>a&lt;3 </a:t>
            </a:r>
            <a:r>
              <a:rPr sz="2400" dirty="0">
                <a:latin typeface="Courier New"/>
                <a:cs typeface="Courier New"/>
              </a:rPr>
              <a:t>;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a++)</a:t>
            </a:r>
            <a:endParaRPr sz="2400">
              <a:latin typeface="Courier New"/>
              <a:cs typeface="Courier New"/>
            </a:endParaRPr>
          </a:p>
          <a:p>
            <a:pPr marL="241300"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for (int a=1, </a:t>
            </a:r>
            <a:r>
              <a:rPr sz="2400" dirty="0">
                <a:latin typeface="Courier New"/>
                <a:cs typeface="Courier New"/>
              </a:rPr>
              <a:t>b = </a:t>
            </a:r>
            <a:r>
              <a:rPr sz="2400" spc="-5" dirty="0">
                <a:latin typeface="Courier New"/>
                <a:cs typeface="Courier New"/>
              </a:rPr>
              <a:t>5; a&lt;10;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a++)</a:t>
            </a:r>
            <a:endParaRPr sz="2400">
              <a:latin typeface="Courier New"/>
              <a:cs typeface="Courier New"/>
            </a:endParaRPr>
          </a:p>
          <a:p>
            <a:pPr marL="241300" marR="306705" indent="-229235">
              <a:spcBef>
                <a:spcPts val="244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400" b="1" spc="25" dirty="0">
                <a:latin typeface="Arimo"/>
                <a:cs typeface="Arimo"/>
              </a:rPr>
              <a:t>The </a:t>
            </a:r>
            <a:r>
              <a:rPr sz="2400" b="1" spc="40" dirty="0">
                <a:latin typeface="Arimo"/>
                <a:cs typeface="Arimo"/>
              </a:rPr>
              <a:t>initialization </a:t>
            </a:r>
            <a:r>
              <a:rPr sz="2400" b="1" spc="50" dirty="0">
                <a:latin typeface="Arimo"/>
                <a:cs typeface="Arimo"/>
              </a:rPr>
              <a:t>part </a:t>
            </a:r>
            <a:r>
              <a:rPr sz="2400" b="1" spc="45" dirty="0">
                <a:latin typeface="Arimo"/>
                <a:cs typeface="Arimo"/>
              </a:rPr>
              <a:t>of </a:t>
            </a:r>
            <a:r>
              <a:rPr sz="2400" b="1" spc="25" dirty="0">
                <a:latin typeface="Arimo"/>
                <a:cs typeface="Arimo"/>
              </a:rPr>
              <a:t>loop </a:t>
            </a:r>
            <a:r>
              <a:rPr sz="2400" b="1" spc="-40" dirty="0">
                <a:latin typeface="Arimo"/>
                <a:cs typeface="Arimo"/>
              </a:rPr>
              <a:t>is </a:t>
            </a:r>
            <a:r>
              <a:rPr sz="2400" b="1" spc="65" dirty="0">
                <a:latin typeface="Arimo"/>
                <a:cs typeface="Arimo"/>
              </a:rPr>
              <a:t>optional</a:t>
            </a:r>
            <a:r>
              <a:rPr sz="2400" spc="65" dirty="0">
                <a:latin typeface="Aegean"/>
                <a:cs typeface="Aegean"/>
              </a:rPr>
              <a:t>. </a:t>
            </a:r>
            <a:r>
              <a:rPr sz="2400" spc="60" dirty="0">
                <a:latin typeface="Aegean"/>
                <a:cs typeface="Aegean"/>
              </a:rPr>
              <a:t>If </a:t>
            </a:r>
            <a:r>
              <a:rPr sz="2400" spc="105" dirty="0">
                <a:latin typeface="Aegean"/>
                <a:cs typeface="Aegean"/>
              </a:rPr>
              <a:t>this  </a:t>
            </a:r>
            <a:r>
              <a:rPr sz="2400" spc="30" dirty="0">
                <a:latin typeface="Aegean"/>
                <a:cs typeface="Aegean"/>
              </a:rPr>
              <a:t>part </a:t>
            </a:r>
            <a:r>
              <a:rPr sz="2400" spc="170" dirty="0">
                <a:latin typeface="Aegean"/>
                <a:cs typeface="Aegean"/>
              </a:rPr>
              <a:t>is </a:t>
            </a:r>
            <a:r>
              <a:rPr sz="2400" spc="215" dirty="0">
                <a:latin typeface="Aegean"/>
                <a:cs typeface="Aegean"/>
              </a:rPr>
              <a:t>omitted, </a:t>
            </a:r>
            <a:r>
              <a:rPr sz="2400" spc="254" dirty="0">
                <a:latin typeface="Aegean"/>
                <a:cs typeface="Aegean"/>
              </a:rPr>
              <a:t>then </a:t>
            </a:r>
            <a:r>
              <a:rPr sz="2400" spc="15" dirty="0">
                <a:latin typeface="Aegean"/>
                <a:cs typeface="Aegean"/>
              </a:rPr>
              <a:t>a </a:t>
            </a:r>
            <a:r>
              <a:rPr sz="2400" spc="240" dirty="0">
                <a:latin typeface="Aegean"/>
                <a:cs typeface="Aegean"/>
              </a:rPr>
              <a:t>semicolon </a:t>
            </a:r>
            <a:r>
              <a:rPr sz="2400" spc="170" dirty="0">
                <a:latin typeface="Aegean"/>
                <a:cs typeface="Aegean"/>
              </a:rPr>
              <a:t>is </a:t>
            </a:r>
            <a:r>
              <a:rPr sz="2400" spc="300" dirty="0">
                <a:latin typeface="Aegean"/>
                <a:cs typeface="Aegean"/>
              </a:rPr>
              <a:t>used </a:t>
            </a:r>
            <a:r>
              <a:rPr sz="2400" spc="340" dirty="0">
                <a:latin typeface="Aegean"/>
                <a:cs typeface="Aegean"/>
              </a:rPr>
              <a:t>in </a:t>
            </a:r>
            <a:r>
              <a:rPr sz="2400" dirty="0">
                <a:latin typeface="Aegean"/>
                <a:cs typeface="Aegean"/>
              </a:rPr>
              <a:t>its  </a:t>
            </a:r>
            <a:r>
              <a:rPr sz="2400" spc="160" dirty="0">
                <a:latin typeface="Aegean"/>
                <a:cs typeface="Aegean"/>
              </a:rPr>
              <a:t>place.</a:t>
            </a:r>
            <a:endParaRPr sz="2400">
              <a:latin typeface="Aegean"/>
              <a:cs typeface="Aegean"/>
            </a:endParaRPr>
          </a:p>
          <a:p>
            <a:pPr marL="194310">
              <a:spcBef>
                <a:spcPts val="360"/>
              </a:spcBef>
            </a:pPr>
            <a:r>
              <a:rPr sz="2400" spc="-5" dirty="0">
                <a:latin typeface="Courier New"/>
                <a:cs typeface="Courier New"/>
              </a:rPr>
              <a:t>for </a:t>
            </a:r>
            <a:r>
              <a:rPr sz="2400" dirty="0">
                <a:latin typeface="Courier New"/>
                <a:cs typeface="Courier New"/>
              </a:rPr>
              <a:t>( ; </a:t>
            </a:r>
            <a:r>
              <a:rPr sz="2400" spc="-5" dirty="0">
                <a:latin typeface="Courier New"/>
                <a:cs typeface="Courier New"/>
              </a:rPr>
              <a:t>a&lt;10;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a++)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0072" y="571501"/>
            <a:ext cx="6935724" cy="544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40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441146"/>
            <a:ext cx="4231132" cy="38151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200" dirty="0"/>
              <a:t>Condition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9668" y="1833498"/>
            <a:ext cx="8345932" cy="38754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24510" marR="172085" indent="-229235">
              <a:lnSpc>
                <a:spcPts val="227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245" dirty="0">
                <a:latin typeface="Aegean"/>
                <a:cs typeface="Aegean"/>
              </a:rPr>
              <a:t>In </a:t>
            </a:r>
            <a:r>
              <a:rPr sz="2100" spc="90" dirty="0">
                <a:latin typeface="Aegean"/>
                <a:cs typeface="Aegean"/>
              </a:rPr>
              <a:t>this </a:t>
            </a:r>
            <a:r>
              <a:rPr sz="2100" spc="70" dirty="0">
                <a:latin typeface="Aegean"/>
                <a:cs typeface="Aegean"/>
              </a:rPr>
              <a:t>part, </a:t>
            </a:r>
            <a:r>
              <a:rPr sz="2100" spc="165" dirty="0">
                <a:latin typeface="Aegean"/>
                <a:cs typeface="Aegean"/>
              </a:rPr>
              <a:t>the </a:t>
            </a:r>
            <a:r>
              <a:rPr sz="2100" spc="-20" dirty="0">
                <a:latin typeface="Aegean"/>
                <a:cs typeface="Aegean"/>
              </a:rPr>
              <a:t>test </a:t>
            </a:r>
            <a:r>
              <a:rPr sz="2100" spc="155" dirty="0">
                <a:latin typeface="Aegean"/>
                <a:cs typeface="Aegean"/>
              </a:rPr>
              <a:t>condition </a:t>
            </a:r>
            <a:r>
              <a:rPr sz="2100" spc="145" dirty="0">
                <a:latin typeface="Aegean"/>
                <a:cs typeface="Aegean"/>
              </a:rPr>
              <a:t>is </a:t>
            </a:r>
            <a:r>
              <a:rPr sz="2100" spc="235" dirty="0">
                <a:latin typeface="Aegean"/>
                <a:cs typeface="Aegean"/>
              </a:rPr>
              <a:t>given. The </a:t>
            </a:r>
            <a:r>
              <a:rPr sz="2100" spc="204" dirty="0">
                <a:latin typeface="Aegean"/>
                <a:cs typeface="Aegean"/>
              </a:rPr>
              <a:t>body </a:t>
            </a:r>
            <a:r>
              <a:rPr sz="2100" spc="40" dirty="0">
                <a:latin typeface="Aegean"/>
                <a:cs typeface="Aegean"/>
              </a:rPr>
              <a:t>of </a:t>
            </a:r>
            <a:r>
              <a:rPr sz="2100" spc="165" dirty="0">
                <a:latin typeface="Aegean"/>
                <a:cs typeface="Aegean"/>
              </a:rPr>
              <a:t>the  </a:t>
            </a:r>
            <a:r>
              <a:rPr sz="2100" spc="75" dirty="0">
                <a:latin typeface="Aegean"/>
                <a:cs typeface="Aegean"/>
              </a:rPr>
              <a:t>loop </a:t>
            </a:r>
            <a:r>
              <a:rPr sz="2100" spc="145" dirty="0">
                <a:latin typeface="Aegean"/>
                <a:cs typeface="Aegean"/>
              </a:rPr>
              <a:t>is </a:t>
            </a:r>
            <a:r>
              <a:rPr sz="2100" spc="204" dirty="0">
                <a:latin typeface="Aegean"/>
                <a:cs typeface="Aegean"/>
              </a:rPr>
              <a:t>executed </a:t>
            </a:r>
            <a:r>
              <a:rPr sz="2100" spc="45" dirty="0">
                <a:latin typeface="Aegean"/>
                <a:cs typeface="Aegean"/>
              </a:rPr>
              <a:t>only </a:t>
            </a:r>
            <a:r>
              <a:rPr sz="2100" spc="100" dirty="0">
                <a:latin typeface="Aegean"/>
                <a:cs typeface="Aegean"/>
              </a:rPr>
              <a:t>if </a:t>
            </a:r>
            <a:r>
              <a:rPr sz="2100" spc="165" dirty="0">
                <a:latin typeface="Aegean"/>
                <a:cs typeface="Aegean"/>
              </a:rPr>
              <a:t>the </a:t>
            </a:r>
            <a:r>
              <a:rPr sz="2100" spc="-20" dirty="0">
                <a:latin typeface="Aegean"/>
                <a:cs typeface="Aegean"/>
              </a:rPr>
              <a:t>test </a:t>
            </a:r>
            <a:r>
              <a:rPr sz="2100" spc="155" dirty="0">
                <a:latin typeface="Aegean"/>
                <a:cs typeface="Aegean"/>
              </a:rPr>
              <a:t>condition </a:t>
            </a:r>
            <a:r>
              <a:rPr sz="2100" spc="50" dirty="0">
                <a:latin typeface="Aegean"/>
                <a:cs typeface="Aegean"/>
              </a:rPr>
              <a:t>evaluates </a:t>
            </a:r>
            <a:r>
              <a:rPr sz="2100" spc="-110" dirty="0">
                <a:latin typeface="Aegean"/>
                <a:cs typeface="Aegean"/>
              </a:rPr>
              <a:t>to  </a:t>
            </a:r>
            <a:r>
              <a:rPr sz="2100" spc="105" dirty="0">
                <a:latin typeface="Aegean"/>
                <a:cs typeface="Aegean"/>
              </a:rPr>
              <a:t>true.</a:t>
            </a:r>
            <a:endParaRPr sz="2100" dirty="0">
              <a:latin typeface="Aegean"/>
              <a:cs typeface="Aegean"/>
            </a:endParaRPr>
          </a:p>
          <a:p>
            <a:pPr marL="268605" indent="-256540">
              <a:spcBef>
                <a:spcPts val="20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315" dirty="0">
                <a:latin typeface="Aegean"/>
                <a:cs typeface="Aegean"/>
              </a:rPr>
              <a:t>Increment/decrement</a:t>
            </a:r>
            <a:endParaRPr sz="2500" dirty="0">
              <a:latin typeface="Aegean"/>
              <a:cs typeface="Aegean"/>
            </a:endParaRPr>
          </a:p>
          <a:p>
            <a:pPr marL="524510" marR="916940" lvl="1" indent="-229235">
              <a:lnSpc>
                <a:spcPts val="2270"/>
              </a:lnSpc>
              <a:spcBef>
                <a:spcPts val="37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245" dirty="0">
                <a:latin typeface="Aegean"/>
                <a:cs typeface="Aegean"/>
              </a:rPr>
              <a:t>In </a:t>
            </a:r>
            <a:r>
              <a:rPr sz="2100" spc="90" dirty="0">
                <a:latin typeface="Aegean"/>
                <a:cs typeface="Aegean"/>
              </a:rPr>
              <a:t>this </a:t>
            </a:r>
            <a:r>
              <a:rPr sz="2100" spc="70" dirty="0">
                <a:latin typeface="Aegean"/>
                <a:cs typeface="Aegean"/>
              </a:rPr>
              <a:t>part, </a:t>
            </a:r>
            <a:r>
              <a:rPr sz="2100" spc="165" dirty="0">
                <a:latin typeface="Aegean"/>
                <a:cs typeface="Aegean"/>
              </a:rPr>
              <a:t>the </a:t>
            </a:r>
            <a:r>
              <a:rPr sz="2100" spc="75" dirty="0">
                <a:latin typeface="Aegean"/>
                <a:cs typeface="Aegean"/>
              </a:rPr>
              <a:t>loop </a:t>
            </a:r>
            <a:r>
              <a:rPr sz="2100" spc="40" dirty="0">
                <a:latin typeface="Aegean"/>
                <a:cs typeface="Aegean"/>
              </a:rPr>
              <a:t>variable(s) </a:t>
            </a:r>
            <a:r>
              <a:rPr sz="2100" spc="145" dirty="0">
                <a:latin typeface="Aegean"/>
                <a:cs typeface="Aegean"/>
              </a:rPr>
              <a:t>is </a:t>
            </a:r>
            <a:r>
              <a:rPr sz="2100" spc="285" dirty="0">
                <a:latin typeface="Aegean"/>
                <a:cs typeface="Aegean"/>
              </a:rPr>
              <a:t>incremented </a:t>
            </a:r>
            <a:r>
              <a:rPr sz="2100" spc="15" dirty="0">
                <a:latin typeface="Aegean"/>
                <a:cs typeface="Aegean"/>
              </a:rPr>
              <a:t>or  </a:t>
            </a:r>
            <a:r>
              <a:rPr sz="2100" spc="290" dirty="0">
                <a:latin typeface="Aegean"/>
                <a:cs typeface="Aegean"/>
              </a:rPr>
              <a:t>decremented.</a:t>
            </a:r>
            <a:endParaRPr sz="2100" dirty="0">
              <a:latin typeface="Aegean"/>
              <a:cs typeface="Aegean"/>
            </a:endParaRPr>
          </a:p>
          <a:p>
            <a:pPr marL="524510" lvl="1" indent="-229235">
              <a:lnSpc>
                <a:spcPts val="2395"/>
              </a:lnSpc>
              <a:spcBef>
                <a:spcPts val="1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dirty="0">
                <a:latin typeface="Aegean"/>
                <a:cs typeface="Aegean"/>
              </a:rPr>
              <a:t>To </a:t>
            </a:r>
            <a:r>
              <a:rPr sz="2100" spc="265" dirty="0">
                <a:latin typeface="Aegean"/>
                <a:cs typeface="Aegean"/>
              </a:rPr>
              <a:t>increment </a:t>
            </a:r>
            <a:r>
              <a:rPr sz="2100" spc="15" dirty="0">
                <a:latin typeface="Aegean"/>
                <a:cs typeface="Aegean"/>
              </a:rPr>
              <a:t>or </a:t>
            </a:r>
            <a:r>
              <a:rPr sz="2100" spc="280" dirty="0">
                <a:latin typeface="Aegean"/>
                <a:cs typeface="Aegean"/>
              </a:rPr>
              <a:t>decrement </a:t>
            </a:r>
            <a:r>
              <a:rPr sz="2100" spc="325" dirty="0">
                <a:latin typeface="Aegean"/>
                <a:cs typeface="Aegean"/>
              </a:rPr>
              <a:t>more </a:t>
            </a:r>
            <a:r>
              <a:rPr sz="2100" spc="125" dirty="0">
                <a:latin typeface="Aegean"/>
                <a:cs typeface="Aegean"/>
              </a:rPr>
              <a:t>than </a:t>
            </a:r>
            <a:r>
              <a:rPr sz="2100" spc="290" dirty="0">
                <a:latin typeface="Aegean"/>
                <a:cs typeface="Aegean"/>
              </a:rPr>
              <a:t>one </a:t>
            </a:r>
            <a:r>
              <a:rPr sz="2100" spc="100" dirty="0">
                <a:latin typeface="Aegean"/>
                <a:cs typeface="Aegean"/>
              </a:rPr>
              <a:t>variable,</a:t>
            </a:r>
            <a:r>
              <a:rPr sz="2100" spc="-210" dirty="0">
                <a:latin typeface="Aegean"/>
                <a:cs typeface="Aegean"/>
              </a:rPr>
              <a:t> </a:t>
            </a:r>
            <a:r>
              <a:rPr sz="2100" spc="120" dirty="0">
                <a:latin typeface="Aegean"/>
                <a:cs typeface="Aegean"/>
              </a:rPr>
              <a:t>they</a:t>
            </a:r>
            <a:r>
              <a:rPr lang="en-US" sz="2100" spc="120" dirty="0">
                <a:latin typeface="Aegean"/>
                <a:cs typeface="Aegean"/>
              </a:rPr>
              <a:t> </a:t>
            </a:r>
            <a:r>
              <a:rPr sz="2100" spc="130" dirty="0">
                <a:latin typeface="Aegean"/>
                <a:cs typeface="Aegean"/>
              </a:rPr>
              <a:t>are </a:t>
            </a:r>
            <a:r>
              <a:rPr sz="2100" spc="55" dirty="0">
                <a:latin typeface="Aegean"/>
                <a:cs typeface="Aegean"/>
              </a:rPr>
              <a:t>written </a:t>
            </a:r>
            <a:r>
              <a:rPr sz="2100" spc="365" dirty="0">
                <a:latin typeface="Aegean"/>
                <a:cs typeface="Aegean"/>
              </a:rPr>
              <a:t>comma</a:t>
            </a:r>
            <a:r>
              <a:rPr sz="2100" spc="229" dirty="0">
                <a:latin typeface="Aegean"/>
                <a:cs typeface="Aegean"/>
              </a:rPr>
              <a:t> </a:t>
            </a:r>
            <a:r>
              <a:rPr sz="2100" spc="160" dirty="0">
                <a:latin typeface="Aegean"/>
                <a:cs typeface="Aegean"/>
              </a:rPr>
              <a:t>separated.</a:t>
            </a:r>
            <a:endParaRPr sz="2100" dirty="0">
              <a:latin typeface="Aegean"/>
              <a:cs typeface="Aegean"/>
            </a:endParaRPr>
          </a:p>
          <a:p>
            <a:pPr marL="524510" lvl="1" indent="-229235">
              <a:spcBef>
                <a:spcPts val="5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150" dirty="0">
                <a:latin typeface="Aegean"/>
                <a:cs typeface="Aegean"/>
              </a:rPr>
              <a:t>This </a:t>
            </a:r>
            <a:r>
              <a:rPr sz="2100" spc="30" dirty="0">
                <a:latin typeface="Aegean"/>
                <a:cs typeface="Aegean"/>
              </a:rPr>
              <a:t>part </a:t>
            </a:r>
            <a:r>
              <a:rPr sz="2100" spc="150" dirty="0">
                <a:latin typeface="Aegean"/>
                <a:cs typeface="Aegean"/>
              </a:rPr>
              <a:t>is </a:t>
            </a:r>
            <a:r>
              <a:rPr sz="2100" spc="204" dirty="0">
                <a:latin typeface="Aegean"/>
                <a:cs typeface="Aegean"/>
              </a:rPr>
              <a:t>executed </a:t>
            </a:r>
            <a:r>
              <a:rPr sz="2100" spc="15" dirty="0">
                <a:latin typeface="Aegean"/>
                <a:cs typeface="Aegean"/>
              </a:rPr>
              <a:t>after </a:t>
            </a:r>
            <a:r>
              <a:rPr sz="2100" spc="200" dirty="0">
                <a:latin typeface="Aegean"/>
                <a:cs typeface="Aegean"/>
              </a:rPr>
              <a:t>executing </a:t>
            </a:r>
            <a:r>
              <a:rPr sz="2100" spc="75" dirty="0">
                <a:latin typeface="Aegean"/>
                <a:cs typeface="Aegean"/>
              </a:rPr>
              <a:t>loop</a:t>
            </a:r>
            <a:r>
              <a:rPr sz="2100" spc="265" dirty="0">
                <a:latin typeface="Aegean"/>
                <a:cs typeface="Aegean"/>
              </a:rPr>
              <a:t> </a:t>
            </a:r>
            <a:r>
              <a:rPr sz="2100" spc="210" dirty="0">
                <a:latin typeface="Aegean"/>
                <a:cs typeface="Aegean"/>
              </a:rPr>
              <a:t>body.</a:t>
            </a:r>
            <a:endParaRPr sz="2100" dirty="0">
              <a:latin typeface="Aegean"/>
              <a:cs typeface="Aegean"/>
            </a:endParaRPr>
          </a:p>
          <a:p>
            <a:pPr marL="524510" marR="134620" lvl="1" indent="-229235">
              <a:lnSpc>
                <a:spcPts val="2270"/>
              </a:lnSpc>
              <a:spcBef>
                <a:spcPts val="33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b="1" dirty="0">
                <a:latin typeface="Arimo"/>
                <a:cs typeface="Arimo"/>
              </a:rPr>
              <a:t>This </a:t>
            </a:r>
            <a:r>
              <a:rPr sz="2100" b="1" spc="45" dirty="0">
                <a:latin typeface="Arimo"/>
                <a:cs typeface="Arimo"/>
              </a:rPr>
              <a:t>part </a:t>
            </a:r>
            <a:r>
              <a:rPr sz="2100" b="1" spc="-35" dirty="0">
                <a:latin typeface="Arimo"/>
                <a:cs typeface="Arimo"/>
              </a:rPr>
              <a:t>is </a:t>
            </a:r>
            <a:r>
              <a:rPr sz="2100" b="1" spc="-15" dirty="0">
                <a:latin typeface="Arimo"/>
                <a:cs typeface="Arimo"/>
              </a:rPr>
              <a:t>also </a:t>
            </a:r>
            <a:r>
              <a:rPr sz="2100" b="1" spc="30" dirty="0">
                <a:latin typeface="Arimo"/>
                <a:cs typeface="Arimo"/>
              </a:rPr>
              <a:t>optional. </a:t>
            </a:r>
            <a:r>
              <a:rPr sz="2100" spc="50" dirty="0">
                <a:latin typeface="Aegean"/>
                <a:cs typeface="Aegean"/>
              </a:rPr>
              <a:t>If </a:t>
            </a:r>
            <a:r>
              <a:rPr sz="2100" spc="90" dirty="0">
                <a:latin typeface="Aegean"/>
                <a:cs typeface="Aegean"/>
              </a:rPr>
              <a:t>this </a:t>
            </a:r>
            <a:r>
              <a:rPr sz="2100" spc="30" dirty="0">
                <a:latin typeface="Aegean"/>
                <a:cs typeface="Aegean"/>
              </a:rPr>
              <a:t>part </a:t>
            </a:r>
            <a:r>
              <a:rPr sz="2100" spc="145" dirty="0">
                <a:latin typeface="Aegean"/>
                <a:cs typeface="Aegean"/>
              </a:rPr>
              <a:t>is </a:t>
            </a:r>
            <a:r>
              <a:rPr sz="2100" spc="60" dirty="0">
                <a:latin typeface="Aegean"/>
                <a:cs typeface="Aegean"/>
              </a:rPr>
              <a:t>not </a:t>
            </a:r>
            <a:r>
              <a:rPr sz="2100" spc="265" dirty="0">
                <a:latin typeface="Aegean"/>
                <a:cs typeface="Aegean"/>
              </a:rPr>
              <a:t>used </a:t>
            </a:r>
            <a:r>
              <a:rPr sz="2100" spc="220" dirty="0">
                <a:latin typeface="Aegean"/>
                <a:cs typeface="Aegean"/>
              </a:rPr>
              <a:t>then  </a:t>
            </a:r>
            <a:r>
              <a:rPr sz="2100" spc="75" dirty="0">
                <a:latin typeface="Aegean"/>
                <a:cs typeface="Aegean"/>
              </a:rPr>
              <a:t>loop </a:t>
            </a:r>
            <a:r>
              <a:rPr sz="2100" spc="80" dirty="0">
                <a:latin typeface="Aegean"/>
                <a:cs typeface="Aegean"/>
              </a:rPr>
              <a:t>variable </a:t>
            </a:r>
            <a:r>
              <a:rPr sz="2100" spc="220" dirty="0">
                <a:latin typeface="Aegean"/>
                <a:cs typeface="Aegean"/>
              </a:rPr>
              <a:t>must </a:t>
            </a:r>
            <a:r>
              <a:rPr sz="2100" spc="420" dirty="0">
                <a:latin typeface="Aegean"/>
                <a:cs typeface="Aegean"/>
              </a:rPr>
              <a:t>be </a:t>
            </a:r>
            <a:r>
              <a:rPr sz="2100" spc="290" dirty="0">
                <a:latin typeface="Aegean"/>
                <a:cs typeface="Aegean"/>
              </a:rPr>
              <a:t>incremented/decremented</a:t>
            </a:r>
            <a:r>
              <a:rPr sz="2100" spc="-85" dirty="0">
                <a:latin typeface="Aegean"/>
                <a:cs typeface="Aegean"/>
              </a:rPr>
              <a:t> </a:t>
            </a:r>
            <a:r>
              <a:rPr sz="2100" spc="275" dirty="0">
                <a:latin typeface="Aegean"/>
                <a:cs typeface="Aegean"/>
              </a:rPr>
              <a:t>inside  </a:t>
            </a:r>
            <a:r>
              <a:rPr sz="2100" spc="75" dirty="0">
                <a:latin typeface="Aegean"/>
                <a:cs typeface="Aegean"/>
              </a:rPr>
              <a:t>loop</a:t>
            </a:r>
            <a:r>
              <a:rPr sz="2100" spc="125" dirty="0">
                <a:latin typeface="Aegean"/>
                <a:cs typeface="Aegean"/>
              </a:rPr>
              <a:t> </a:t>
            </a:r>
            <a:r>
              <a:rPr sz="2100" spc="210" dirty="0">
                <a:latin typeface="Aegean"/>
                <a:cs typeface="Aegean"/>
              </a:rPr>
              <a:t>body.</a:t>
            </a:r>
            <a:endParaRPr sz="2100" dirty="0">
              <a:latin typeface="Aegean"/>
              <a:cs typeface="Aegean"/>
            </a:endParaRPr>
          </a:p>
          <a:p>
            <a:pPr marL="454659">
              <a:spcBef>
                <a:spcPts val="70"/>
              </a:spcBef>
            </a:pPr>
            <a:r>
              <a:rPr sz="2100" spc="-5" dirty="0">
                <a:latin typeface="Courier New"/>
                <a:cs typeface="Courier New"/>
              </a:rPr>
              <a:t>for (;</a:t>
            </a:r>
            <a:r>
              <a:rPr sz="2100" spc="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a&lt;10;)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00072" y="571501"/>
            <a:ext cx="6935724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844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Program that displays counting from 1 to 5 using for loop</a:t>
            </a:r>
          </a:p>
          <a:p>
            <a:pPr marL="11430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47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Program that displays counting from 1 to 5 using for loop</a:t>
            </a:r>
          </a:p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114300" indent="0">
              <a:buNone/>
            </a:pPr>
            <a:r>
              <a:rPr lang="en-US" sz="2400" dirty="0"/>
              <a:t>{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n;</a:t>
            </a:r>
          </a:p>
          <a:p>
            <a:pPr marL="114300" indent="0">
              <a:buNone/>
            </a:pPr>
            <a:r>
              <a:rPr lang="en-US" sz="2400" dirty="0"/>
              <a:t>	for (n=1; n&lt;=5; n++)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&lt;&lt;n&lt;&lt;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r>
              <a:rPr lang="en-US" sz="2400" dirty="0"/>
              <a:t>	return 0;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307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581400"/>
            <a:ext cx="7507732" cy="222368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25805" lvl="1" indent="-256540" algn="ctr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4400" spc="80" dirty="0" smtClean="0">
                <a:latin typeface="Arial"/>
                <a:cs typeface="Arial"/>
              </a:rPr>
              <a:t>In Progress</a:t>
            </a:r>
            <a:endParaRPr lang="en-US" sz="4400" spc="80" dirty="0">
              <a:latin typeface="Arial"/>
              <a:cs typeface="Arial"/>
            </a:endParaRPr>
          </a:p>
          <a:p>
            <a:pPr marL="1183005" lvl="2" indent="-256540" algn="ctr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4400" spc="80" dirty="0">
              <a:latin typeface="Arial"/>
              <a:cs typeface="Arial"/>
            </a:endParaRPr>
          </a:p>
          <a:p>
            <a:pPr marL="926465" lvl="2" algn="ctr">
              <a:spcBef>
                <a:spcPts val="500"/>
              </a:spcBef>
              <a:buClr>
                <a:srgbClr val="2CA1BE"/>
              </a:buClr>
              <a:buSzPct val="66666"/>
              <a:tabLst>
                <a:tab pos="268605" algn="l"/>
                <a:tab pos="269240" algn="l"/>
              </a:tabLst>
            </a:pPr>
            <a:endParaRPr lang="en-US" sz="4400" spc="8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A05-0CA7-43EC-8614-E9C02B19E95E}"/>
              </a:ext>
            </a:extLst>
          </p:cNvPr>
          <p:cNvSpPr txBox="1"/>
          <p:nvPr/>
        </p:nvSpPr>
        <p:spPr>
          <a:xfrm>
            <a:off x="2057400" y="1295400"/>
            <a:ext cx="655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Quiz 2</a:t>
            </a:r>
            <a:endParaRPr lang="en-US" sz="4800" b="1" dirty="0"/>
          </a:p>
        </p:txBody>
      </p:sp>
      <p:pic>
        <p:nvPicPr>
          <p:cNvPr id="1026" name="Picture 2" descr="For Loop C++ : Hacker Rank Solution : Digit Wood – Digit Woo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38400"/>
            <a:ext cx="5171138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1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of all odd numbers from 1 to 10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42A1D-0F58-73F6-2617-F15D857C6C4E}"/>
              </a:ext>
            </a:extLst>
          </p:cNvPr>
          <p:cNvSpPr txBox="1"/>
          <p:nvPr/>
        </p:nvSpPr>
        <p:spPr>
          <a:xfrm>
            <a:off x="7086600" y="3276601"/>
            <a:ext cx="2438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</a:p>
          <a:p>
            <a:endParaRPr lang="en-US" sz="2400" dirty="0"/>
          </a:p>
          <a:p>
            <a:r>
              <a:rPr lang="en-US" sz="2400" dirty="0"/>
              <a:t>Result is 945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401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Find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/>
          </a:p>
          <a:p>
            <a:pPr marL="114300" indent="0">
              <a:buNone/>
            </a:pPr>
            <a:r>
              <a:rPr lang="en-US" sz="2600" dirty="0" err="1"/>
              <a:t>int</a:t>
            </a:r>
            <a:r>
              <a:rPr lang="en-US" sz="2600" dirty="0"/>
              <a:t> main()</a:t>
            </a:r>
          </a:p>
          <a:p>
            <a:pPr marL="114300" indent="0">
              <a:buNone/>
            </a:pPr>
            <a:r>
              <a:rPr lang="en-US" sz="2600" dirty="0"/>
              <a:t>{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product = 1;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int</a:t>
            </a:r>
            <a:r>
              <a:rPr lang="en-US" sz="2600" dirty="0"/>
              <a:t> c;</a:t>
            </a:r>
          </a:p>
          <a:p>
            <a:pPr marL="114300" indent="0">
              <a:buNone/>
            </a:pPr>
            <a:r>
              <a:rPr lang="en-US" sz="2600" dirty="0"/>
              <a:t>	for( c=1; c&lt;=10; c = c+2)</a:t>
            </a:r>
          </a:p>
          <a:p>
            <a:pPr marL="114300" indent="0">
              <a:buNone/>
            </a:pPr>
            <a:r>
              <a:rPr lang="en-US" sz="2600" dirty="0"/>
              <a:t>		product *=c;</a:t>
            </a:r>
          </a:p>
          <a:p>
            <a:pPr marL="11430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cout</a:t>
            </a:r>
            <a:r>
              <a:rPr lang="en-US" sz="2600" dirty="0"/>
              <a:t>&lt;&lt;“Result is”&lt;&lt;product;</a:t>
            </a:r>
          </a:p>
          <a:p>
            <a:pPr marL="114300" indent="0">
              <a:buNone/>
            </a:pPr>
            <a:r>
              <a:rPr lang="en-US" sz="26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05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Find the sum of squares of  integers from 1 to n. Where n is a positive value entered by the user 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𝐢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𝐞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𝐬𝐮𝐦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=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b="1" dirty="0"/>
                  <a:t>.</a:t>
                </a:r>
              </a:p>
              <a:p>
                <a:pPr marL="11430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17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63BC5-F693-C9B2-6D23-8687D42F7FD6}"/>
              </a:ext>
            </a:extLst>
          </p:cNvPr>
          <p:cNvSpPr txBox="1"/>
          <p:nvPr/>
        </p:nvSpPr>
        <p:spPr>
          <a:xfrm>
            <a:off x="5410200" y="4047811"/>
            <a:ext cx="28956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</a:p>
          <a:p>
            <a:endParaRPr lang="en-US" sz="2400" dirty="0"/>
          </a:p>
          <a:p>
            <a:r>
              <a:rPr lang="en-US" sz="2000" dirty="0"/>
              <a:t>Enter a number: 5</a:t>
            </a:r>
          </a:p>
          <a:p>
            <a:r>
              <a:rPr lang="en-US" sz="2000" dirty="0"/>
              <a:t>Sum of squares is 55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1854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400" b="1" dirty="0"/>
                  <a:t>Find the sum of squares of  integers from 1 to n. Where n is a positive value entered by the user 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/>
                              </a:rPr>
                              <m:t>𝐢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𝐞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𝐬𝐮𝐦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= 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400" b="1" dirty="0"/>
                  <a:t>.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{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int</a:t>
                </a:r>
                <a:r>
                  <a:rPr lang="en-US" sz="2400" dirty="0"/>
                  <a:t> n, c, sum;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sum = 0;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cout</a:t>
                </a:r>
                <a:r>
                  <a:rPr lang="en-US" sz="2400" dirty="0"/>
                  <a:t>&lt;&lt;“Enter a number:”;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cin</a:t>
                </a:r>
                <a:r>
                  <a:rPr lang="en-US" sz="2400" dirty="0"/>
                  <a:t>&gt;&gt; n;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for(c=1 ; c&lt;=n ; </a:t>
                </a:r>
                <a:r>
                  <a:rPr lang="en-US" sz="2400" dirty="0" err="1"/>
                  <a:t>c++</a:t>
                </a:r>
                <a:r>
                  <a:rPr lang="en-US" sz="2400" dirty="0"/>
                  <a:t>)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	sum = sum + (c * c);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cout</a:t>
                </a:r>
                <a:r>
                  <a:rPr lang="en-US" sz="2400" dirty="0"/>
                  <a:t>&lt;&lt;“Sum of squares is “&lt;&lt;sum;</a:t>
                </a:r>
              </a:p>
              <a:p>
                <a:pPr marL="114300" indent="0">
                  <a:buNone/>
                </a:pPr>
                <a:r>
                  <a:rPr lang="en-US" sz="2400" dirty="0"/>
                  <a:t>}</a:t>
                </a:r>
              </a:p>
              <a:p>
                <a:pPr marL="11430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2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34200" y="2819400"/>
            <a:ext cx="289560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</a:p>
          <a:p>
            <a:endParaRPr lang="en-US" sz="2400" dirty="0"/>
          </a:p>
          <a:p>
            <a:r>
              <a:rPr lang="en-US" sz="2000" dirty="0"/>
              <a:t>Enter a number: 5</a:t>
            </a:r>
          </a:p>
          <a:p>
            <a:r>
              <a:rPr lang="en-US" sz="2000" dirty="0"/>
              <a:t>Sum of squares is 55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76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2AB9A973-D7C6-4550-AD6B-E5A637139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38" y="805687"/>
            <a:ext cx="6724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i="1">
                <a:latin typeface="Arial Unicode MS" panose="020B0604020202020204" pitchFamily="34" charset="-128"/>
              </a:rPr>
              <a:t>// countdown using a for loop</a:t>
            </a:r>
          </a:p>
          <a:p>
            <a:endParaRPr lang="en-US" altLang="en-US" sz="2400" i="1">
              <a:latin typeface="Arial Unicode MS" panose="020B0604020202020204" pitchFamily="34" charset="-128"/>
            </a:endParaRPr>
          </a:p>
          <a:p>
            <a:r>
              <a:rPr lang="en-US" altLang="en-US" sz="2400" i="1">
                <a:latin typeface="Arial Unicode MS" panose="020B0604020202020204" pitchFamily="34" charset="-128"/>
              </a:rPr>
              <a:t>#include &lt;iostream&gt;</a:t>
            </a:r>
            <a:r>
              <a:rPr lang="en-US" altLang="en-US" sz="2400">
                <a:latin typeface="Arial Unicode MS" panose="020B0604020202020204" pitchFamily="34" charset="-128"/>
              </a:rPr>
              <a:t> </a:t>
            </a:r>
            <a:endParaRPr lang="en-US" altLang="en-US" sz="2400" i="1">
              <a:latin typeface="Arial Unicode MS" panose="020B0604020202020204" pitchFamily="34" charset="-128"/>
            </a:endParaRPr>
          </a:p>
          <a:p>
            <a:r>
              <a:rPr lang="en-US" altLang="en-US" sz="2400">
                <a:latin typeface="Arial Unicode MS" panose="020B0604020202020204" pitchFamily="34" charset="-128"/>
              </a:rPr>
              <a:t>int main ()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 {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 	</a:t>
            </a:r>
            <a:r>
              <a:rPr lang="en-US" altLang="en-US" sz="2400" i="1">
                <a:latin typeface="Arial Unicode MS" panose="020B0604020202020204" pitchFamily="34" charset="-128"/>
              </a:rPr>
              <a:t>for</a:t>
            </a:r>
            <a:r>
              <a:rPr lang="en-US" altLang="en-US" sz="2400">
                <a:latin typeface="Arial Unicode MS" panose="020B0604020202020204" pitchFamily="34" charset="-128"/>
              </a:rPr>
              <a:t> (</a:t>
            </a:r>
            <a:r>
              <a:rPr lang="en-US" altLang="en-US" sz="2400" i="1">
                <a:latin typeface="Arial Unicode MS" panose="020B0604020202020204" pitchFamily="34" charset="-128"/>
              </a:rPr>
              <a:t>int</a:t>
            </a:r>
            <a:r>
              <a:rPr lang="en-US" altLang="en-US" sz="2400">
                <a:latin typeface="Arial Unicode MS" panose="020B0604020202020204" pitchFamily="34" charset="-128"/>
              </a:rPr>
              <a:t> n=1; n&lt;=10; n++) 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	{ 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		cout &lt;&lt; n &lt;&lt; endl; 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	}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 	cout &lt;&lt; “pakistan";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 return 0;</a:t>
            </a:r>
          </a:p>
          <a:p>
            <a:r>
              <a:rPr lang="en-US" altLang="en-US" sz="2400">
                <a:latin typeface="Arial Unicode MS" panose="020B0604020202020204" pitchFamily="34" charset="-128"/>
              </a:rPr>
              <a:t> }</a:t>
            </a:r>
            <a:r>
              <a:rPr lang="en-US" altLang="en-US"/>
              <a:t> </a:t>
            </a:r>
            <a:endParaRPr lang="en-US" altLang="en-US" sz="480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84E2E9ED-06BD-4E63-AF09-43622A906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213" y="2660650"/>
            <a:ext cx="1752600" cy="18161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300" b="1" u="sng">
                <a:latin typeface="Courier New" panose="02070309020205020404" pitchFamily="49" charset="0"/>
              </a:rPr>
              <a:t>Output:</a:t>
            </a:r>
          </a:p>
          <a:p>
            <a:pPr eaLnBrk="1" hangingPunct="1"/>
            <a:endParaRPr lang="en-US" altLang="en-US" sz="1300" b="1" u="sng">
              <a:latin typeface="Courier New" panose="02070309020205020404" pitchFamily="49" charset="0"/>
            </a:endParaRPr>
          </a:p>
          <a:p>
            <a:pPr algn="ctr" eaLnBrk="1" hangingPunct="1"/>
            <a:r>
              <a:rPr lang="en-US" altLang="en-US" sz="6000" b="1">
                <a:latin typeface="Courier New" panose="02070309020205020404" pitchFamily="49" charset="0"/>
              </a:rPr>
              <a:t>?</a:t>
            </a:r>
          </a:p>
          <a:p>
            <a:pPr eaLnBrk="1" hangingPunct="1"/>
            <a:endParaRPr lang="en-US" altLang="en-US" sz="1300" b="1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3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 to print the following series:</a:t>
            </a:r>
          </a:p>
          <a:p>
            <a:pPr marL="114300" indent="0">
              <a:buNone/>
            </a:pPr>
            <a:r>
              <a:rPr lang="en-US" b="1" dirty="0"/>
              <a:t>	1	4	7	10	…	40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667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Program to print the following series:</a:t>
            </a:r>
          </a:p>
          <a:p>
            <a:pPr marL="114300" indent="0">
              <a:buNone/>
            </a:pPr>
            <a:r>
              <a:rPr lang="en-US" b="1" dirty="0"/>
              <a:t>	1	4	7	10	…	40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 = 1, i , </a:t>
            </a:r>
            <a:r>
              <a:rPr lang="en-US" dirty="0" err="1"/>
              <a:t>incre</a:t>
            </a:r>
            <a:r>
              <a:rPr lang="en-US" dirty="0"/>
              <a:t> = 3;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 “ The series is as follows:”;</a:t>
            </a:r>
          </a:p>
          <a:p>
            <a:pPr marL="114300" indent="0">
              <a:buNone/>
            </a:pPr>
            <a:r>
              <a:rPr lang="en-US" dirty="0"/>
              <a:t>	for (i = 1 ; a&lt;=40; i++)</a:t>
            </a:r>
          </a:p>
          <a:p>
            <a:pPr marL="114300" indent="0">
              <a:buNone/>
            </a:pPr>
            <a:r>
              <a:rPr lang="en-US" dirty="0"/>
              <a:t>	{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&lt;&lt;a&lt;&lt;“/t”;</a:t>
            </a:r>
          </a:p>
          <a:p>
            <a:pPr marL="114300" indent="0">
              <a:buNone/>
            </a:pPr>
            <a:r>
              <a:rPr lang="en-US" dirty="0"/>
              <a:t>		a = a + </a:t>
            </a:r>
            <a:r>
              <a:rPr lang="en-US" dirty="0" err="1"/>
              <a:t>incre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	}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10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program that inputs a number and checks whether it is a perfect number or not. A perfect number is a number that is numerically equal to the sum of its divisors.  </a:t>
            </a:r>
          </a:p>
          <a:p>
            <a:r>
              <a:rPr lang="en-US" sz="2400" b="1" dirty="0"/>
              <a:t>For example, 6 is a perfect number because the divisors of 6 are 1, 2, 3 and 1 + 2 + 3 = 6.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82429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7620000" cy="5562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i, </a:t>
            </a:r>
            <a:r>
              <a:rPr lang="en-US" dirty="0" err="1"/>
              <a:t>num</a:t>
            </a:r>
            <a:r>
              <a:rPr lang="en-US" dirty="0"/>
              <a:t>, mid, sum =0;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&lt;&lt;“Enter the number:”;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	mid = </a:t>
            </a:r>
            <a:r>
              <a:rPr lang="en-US" dirty="0" err="1"/>
              <a:t>num</a:t>
            </a:r>
            <a:r>
              <a:rPr lang="en-US" dirty="0"/>
              <a:t>/2;</a:t>
            </a:r>
          </a:p>
          <a:p>
            <a:pPr marL="114300" indent="0">
              <a:buNone/>
            </a:pPr>
            <a:r>
              <a:rPr lang="en-US" dirty="0"/>
              <a:t>	for(i = 1; i&lt;=mid; i++)</a:t>
            </a:r>
          </a:p>
          <a:p>
            <a:pPr marL="114300" indent="0">
              <a:buNone/>
            </a:pPr>
            <a:r>
              <a:rPr lang="en-US" dirty="0"/>
              <a:t>	{</a:t>
            </a:r>
          </a:p>
          <a:p>
            <a:pPr marL="114300" indent="0">
              <a:buNone/>
            </a:pPr>
            <a:r>
              <a:rPr lang="en-US" dirty="0"/>
              <a:t>		if((</a:t>
            </a:r>
            <a:r>
              <a:rPr lang="en-US" dirty="0" err="1"/>
              <a:t>num%i</a:t>
            </a:r>
            <a:r>
              <a:rPr lang="en-US" dirty="0"/>
              <a:t>) = = 0)</a:t>
            </a:r>
          </a:p>
          <a:p>
            <a:pPr marL="114300" indent="0">
              <a:buNone/>
            </a:pPr>
            <a:r>
              <a:rPr lang="en-US" dirty="0"/>
              <a:t>		sum = sum + I;</a:t>
            </a:r>
          </a:p>
          <a:p>
            <a:pPr marL="114300" indent="0">
              <a:buNone/>
            </a:pPr>
            <a:r>
              <a:rPr lang="en-US" dirty="0"/>
              <a:t>	}</a:t>
            </a:r>
          </a:p>
          <a:p>
            <a:pPr marL="114300" indent="0">
              <a:buNone/>
            </a:pPr>
            <a:r>
              <a:rPr lang="en-US" dirty="0"/>
              <a:t>	if(sum = = </a:t>
            </a:r>
            <a:r>
              <a:rPr lang="en-US" dirty="0" err="1"/>
              <a:t>num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</a:t>
            </a:r>
            <a:r>
              <a:rPr lang="en-US" dirty="0"/>
              <a:t>&lt;&lt;“is a perfect number”;</a:t>
            </a:r>
          </a:p>
          <a:p>
            <a:pPr marL="114300" indent="0">
              <a:buNone/>
            </a:pPr>
            <a:r>
              <a:rPr lang="en-US" dirty="0"/>
              <a:t>	else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</a:t>
            </a:r>
            <a:r>
              <a:rPr lang="en-US" dirty="0"/>
              <a:t>&lt;&lt;“is not a perfect number”;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70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9677400" cy="3886200"/>
          </a:xfrm>
        </p:spPr>
        <p:txBody>
          <a:bodyPr>
            <a:normAutofit/>
          </a:bodyPr>
          <a:lstStyle/>
          <a:p>
            <a:r>
              <a:rPr lang="en-US" sz="2600" b="1" dirty="0"/>
              <a:t>A program that inputs an integer and prints if it is prime or composite.</a:t>
            </a:r>
          </a:p>
        </p:txBody>
      </p:sp>
    </p:spTree>
    <p:extLst>
      <p:ext uri="{BB962C8B-B14F-4D97-AF65-F5344CB8AC3E}">
        <p14:creationId xmlns:p14="http://schemas.microsoft.com/office/powerpoint/2010/main" val="363704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come Based Education OBE - what is it all about? | Creatrix 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2277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7400" y="3810000"/>
            <a:ext cx="6096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DA7759-44E0-5C18-52D3-1C749A0B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6" y="4114800"/>
            <a:ext cx="6096002" cy="1143000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/>
              <a:t>CLO Covered in this Lecture: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0AE5C9-637F-1E37-53EE-AED1B0DD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6" y="5105400"/>
            <a:ext cx="6096002" cy="1676400"/>
          </a:xfrm>
        </p:spPr>
        <p:txBody>
          <a:bodyPr>
            <a:normAutofit/>
          </a:bodyPr>
          <a:lstStyle/>
          <a:p>
            <a:pPr marL="109537" indent="0" algn="ctr">
              <a:buNone/>
            </a:pPr>
            <a:r>
              <a:rPr lang="en-GB" sz="2000" dirty="0">
                <a:solidFill>
                  <a:schemeClr val="tx1">
                    <a:alpha val="55000"/>
                  </a:schemeClr>
                </a:solidFill>
              </a:rPr>
              <a:t>CLO2 - </a:t>
            </a:r>
            <a:r>
              <a:rPr lang="en-GB" sz="2000" b="1" dirty="0">
                <a:solidFill>
                  <a:schemeClr val="tx1">
                    <a:alpha val="55000"/>
                  </a:schemeClr>
                </a:solidFill>
              </a:rPr>
              <a:t>Applies</a:t>
            </a:r>
            <a:r>
              <a:rPr lang="en-GB" sz="2000" dirty="0">
                <a:solidFill>
                  <a:schemeClr val="tx1">
                    <a:alpha val="55000"/>
                  </a:schemeClr>
                </a:solidFill>
              </a:rPr>
              <a:t> basic programming concepts through hands-on experience with C++ syntax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3322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143000"/>
            <a:ext cx="10312400" cy="5440362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/>
              <a:t>A program that inputs an integer and prints if it is prime or composite.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num</a:t>
            </a:r>
            <a:r>
              <a:rPr lang="en-US" dirty="0"/>
              <a:t>, p = 1;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&lt;&lt;“Enter an integer:”;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cin</a:t>
            </a:r>
            <a:r>
              <a:rPr lang="en-US" dirty="0"/>
              <a:t>&gt;&gt;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	for (c=2;c&lt;=</a:t>
            </a:r>
            <a:r>
              <a:rPr lang="en-US" dirty="0" err="1"/>
              <a:t>num</a:t>
            </a:r>
            <a:r>
              <a:rPr lang="en-US" dirty="0"/>
              <a:t>/2; 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en-US" dirty="0"/>
              <a:t>		if(</a:t>
            </a:r>
            <a:r>
              <a:rPr lang="en-US" dirty="0" err="1"/>
              <a:t>num%c</a:t>
            </a:r>
            <a:r>
              <a:rPr lang="en-US" dirty="0"/>
              <a:t> == 0)</a:t>
            </a:r>
          </a:p>
          <a:p>
            <a:pPr marL="114300" indent="0">
              <a:buNone/>
            </a:pPr>
            <a:r>
              <a:rPr lang="en-US" dirty="0"/>
              <a:t>		{</a:t>
            </a:r>
          </a:p>
          <a:p>
            <a:pPr marL="114300" indent="0">
              <a:buNone/>
            </a:pPr>
            <a:r>
              <a:rPr lang="en-US" dirty="0"/>
              <a:t>			p=0;</a:t>
            </a:r>
          </a:p>
          <a:p>
            <a:pPr marL="114300" indent="0">
              <a:buNone/>
            </a:pPr>
            <a:r>
              <a:rPr lang="en-US" dirty="0"/>
              <a:t>			break;</a:t>
            </a:r>
          </a:p>
          <a:p>
            <a:pPr marL="114300" indent="0">
              <a:buNone/>
            </a:pPr>
            <a:r>
              <a:rPr lang="en-US" dirty="0"/>
              <a:t>		}</a:t>
            </a:r>
          </a:p>
          <a:p>
            <a:pPr marL="114300" indent="0">
              <a:buNone/>
            </a:pPr>
            <a:r>
              <a:rPr lang="en-US" dirty="0"/>
              <a:t>	if(p==1)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</a:t>
            </a:r>
            <a:r>
              <a:rPr lang="en-US" dirty="0"/>
              <a:t>&lt;&lt;“is a prime number.”;</a:t>
            </a:r>
          </a:p>
          <a:p>
            <a:pPr marL="114300" indent="0">
              <a:buNone/>
            </a:pPr>
            <a:r>
              <a:rPr lang="en-US" dirty="0"/>
              <a:t>	else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num</a:t>
            </a:r>
            <a:r>
              <a:rPr lang="en-US" dirty="0"/>
              <a:t>&lt;&lt;“is a composite number.”;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330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 loop within a loop is called as nested loop.</a:t>
            </a:r>
          </a:p>
          <a:p>
            <a:r>
              <a:rPr lang="en-US" sz="2800" dirty="0"/>
              <a:t>In nested loops, the inner loop is executed completely with each change in the value of counter variable of outer loop.</a:t>
            </a:r>
          </a:p>
          <a:p>
            <a:r>
              <a:rPr lang="en-US" sz="2800" dirty="0"/>
              <a:t>Any loop can be used as inner loop of another loop.</a:t>
            </a:r>
          </a:p>
          <a:p>
            <a:r>
              <a:rPr lang="en-US" sz="2800" dirty="0"/>
              <a:t>For example, while loop can be used as outer loop for loop can be used as inner loop in nested loop.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85878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9144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256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133600"/>
            <a:ext cx="6096000" cy="377762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i, j;</a:t>
            </a:r>
          </a:p>
          <a:p>
            <a:pPr marL="114300" indent="0">
              <a:buNone/>
            </a:pPr>
            <a:r>
              <a:rPr lang="en-US" sz="2400" dirty="0"/>
              <a:t>for (i=1; i&lt;=2; i++)</a:t>
            </a:r>
          </a:p>
          <a:p>
            <a:pPr marL="114300" indent="0">
              <a:buNone/>
            </a:pPr>
            <a:r>
              <a:rPr lang="en-US" sz="2400" dirty="0"/>
              <a:t>	for (j=1; j&lt;=3; j++)</a:t>
            </a:r>
          </a:p>
          <a:p>
            <a:pPr marL="114300" indent="0">
              <a:buNone/>
            </a:pPr>
            <a:r>
              <a:rPr lang="en-US" sz="2400" dirty="0"/>
              <a:t>	         </a:t>
            </a:r>
            <a:r>
              <a:rPr lang="en-US" sz="2400" dirty="0" err="1"/>
              <a:t>cout</a:t>
            </a:r>
            <a:r>
              <a:rPr lang="en-US" sz="2400" dirty="0"/>
              <a:t>&lt;&lt;“Outer loop:”&lt;&lt;i&lt;&lt;“Inner loop:”&lt;&lt;j&lt;&lt;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1546841"/>
            <a:ext cx="44958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</a:p>
          <a:p>
            <a:endParaRPr lang="en-US" sz="2400" dirty="0"/>
          </a:p>
          <a:p>
            <a:r>
              <a:rPr lang="en-US" sz="2400" dirty="0"/>
              <a:t>Outer loop: 1 Inner loop: 1</a:t>
            </a:r>
          </a:p>
          <a:p>
            <a:r>
              <a:rPr lang="en-US" sz="2400" dirty="0"/>
              <a:t>Outer loop: 1 Inner loop: 2</a:t>
            </a:r>
            <a:endParaRPr lang="en-GB" sz="2400" dirty="0"/>
          </a:p>
          <a:p>
            <a:r>
              <a:rPr lang="en-US" sz="2400" dirty="0"/>
              <a:t>Outer loop: 1 Inner loop: 3</a:t>
            </a:r>
            <a:endParaRPr lang="en-GB" sz="2400" dirty="0"/>
          </a:p>
          <a:p>
            <a:r>
              <a:rPr lang="en-US" sz="2400" dirty="0"/>
              <a:t>Outer loop: 2 Inner loop: 1</a:t>
            </a:r>
            <a:endParaRPr lang="en-GB" sz="2400" dirty="0"/>
          </a:p>
          <a:p>
            <a:r>
              <a:rPr lang="en-US" sz="2400" dirty="0"/>
              <a:t>Outer loop: 2 Inner loop: 2</a:t>
            </a:r>
            <a:endParaRPr lang="en-GB" sz="2400" dirty="0"/>
          </a:p>
          <a:p>
            <a:r>
              <a:rPr lang="en-US" sz="2400" dirty="0"/>
              <a:t>Outer loop: 2 Inner loop: 3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1587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sz="2400" dirty="0" err="1"/>
              <a:t>int</a:t>
            </a:r>
            <a:r>
              <a:rPr lang="en-GB" sz="2400" dirty="0"/>
              <a:t> </a:t>
            </a:r>
            <a:r>
              <a:rPr lang="en-GB" sz="2400" dirty="0" err="1"/>
              <a:t>i,j</a:t>
            </a:r>
            <a:r>
              <a:rPr lang="en-GB" sz="2400" dirty="0"/>
              <a:t>;</a:t>
            </a:r>
          </a:p>
          <a:p>
            <a:pPr marL="114300" indent="0">
              <a:buNone/>
            </a:pPr>
            <a:r>
              <a:rPr lang="en-GB" sz="2400" dirty="0"/>
              <a:t>	i=1;</a:t>
            </a:r>
          </a:p>
          <a:p>
            <a:pPr marL="114300" indent="0">
              <a:buNone/>
            </a:pPr>
            <a:r>
              <a:rPr lang="en-GB" sz="2400" dirty="0"/>
              <a:t>	while(i&lt;=2)</a:t>
            </a:r>
          </a:p>
          <a:p>
            <a:pPr marL="114300" indent="0">
              <a:buNone/>
            </a:pPr>
            <a:r>
              <a:rPr lang="en-GB" sz="2400" dirty="0"/>
              <a:t>	{</a:t>
            </a:r>
          </a:p>
          <a:p>
            <a:pPr marL="114300" indent="0">
              <a:buNone/>
            </a:pPr>
            <a:r>
              <a:rPr lang="en-GB" sz="2400" dirty="0"/>
              <a:t>		j=1;</a:t>
            </a:r>
          </a:p>
          <a:p>
            <a:pPr marL="114300" indent="0">
              <a:buNone/>
            </a:pPr>
            <a:r>
              <a:rPr lang="en-GB" sz="2400" dirty="0"/>
              <a:t>		while(j&lt;=3)</a:t>
            </a:r>
          </a:p>
          <a:p>
            <a:pPr marL="114300" indent="0">
              <a:buNone/>
            </a:pPr>
            <a:r>
              <a:rPr lang="en-GB" sz="2400" dirty="0"/>
              <a:t>		{</a:t>
            </a:r>
          </a:p>
          <a:p>
            <a:pPr marL="114300" indent="0">
              <a:buNone/>
            </a:pPr>
            <a:r>
              <a:rPr lang="en-GB" sz="2400" dirty="0"/>
              <a:t>		    </a:t>
            </a:r>
            <a:r>
              <a:rPr lang="en-GB" sz="2400" dirty="0" err="1"/>
              <a:t>cout</a:t>
            </a:r>
            <a:r>
              <a:rPr lang="en-GB" sz="2400" dirty="0"/>
              <a:t>&lt;&lt;"Outer Loop:"&lt;&lt;i&lt;&lt;"Inner Loop:"&lt;&lt;j&lt;&lt;</a:t>
            </a:r>
            <a:r>
              <a:rPr lang="en-GB" sz="2400" dirty="0" err="1"/>
              <a:t>endl</a:t>
            </a:r>
            <a:r>
              <a:rPr lang="en-GB" sz="2400" dirty="0"/>
              <a:t>;</a:t>
            </a:r>
          </a:p>
          <a:p>
            <a:pPr marL="114300" indent="0">
              <a:buNone/>
            </a:pPr>
            <a:r>
              <a:rPr lang="en-GB" sz="2400" dirty="0"/>
              <a:t>		    j++;</a:t>
            </a:r>
          </a:p>
          <a:p>
            <a:pPr marL="114300" indent="0">
              <a:buNone/>
            </a:pPr>
            <a:r>
              <a:rPr lang="en-GB" sz="2400" dirty="0"/>
              <a:t>		}</a:t>
            </a:r>
          </a:p>
          <a:p>
            <a:pPr marL="114300" indent="0">
              <a:buNone/>
            </a:pPr>
            <a:r>
              <a:rPr lang="en-GB" sz="2400" dirty="0"/>
              <a:t>	}</a:t>
            </a:r>
          </a:p>
          <a:p>
            <a:pPr marL="114300" indent="0">
              <a:buNone/>
            </a:pPr>
            <a:r>
              <a:rPr lang="en-GB" sz="2400" dirty="0"/>
              <a:t>	i++;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152400"/>
            <a:ext cx="5334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</a:p>
          <a:p>
            <a:endParaRPr lang="en-US" sz="2400" dirty="0"/>
          </a:p>
          <a:p>
            <a:r>
              <a:rPr lang="en-US" sz="2400" dirty="0"/>
              <a:t>Outer loop: 1 Inner loop: 1</a:t>
            </a:r>
          </a:p>
          <a:p>
            <a:r>
              <a:rPr lang="en-US" sz="2400" dirty="0"/>
              <a:t>Outer loop: 1 Inner loop: 2</a:t>
            </a:r>
            <a:endParaRPr lang="en-GB" sz="2400" dirty="0"/>
          </a:p>
          <a:p>
            <a:r>
              <a:rPr lang="en-US" sz="2400" dirty="0"/>
              <a:t>Outer loop: 1 Inner loop: 3</a:t>
            </a:r>
            <a:endParaRPr lang="en-GB" sz="2400" dirty="0"/>
          </a:p>
          <a:p>
            <a:r>
              <a:rPr lang="en-US" sz="2400" dirty="0"/>
              <a:t>Outer loop: 2 Inner loop: 1</a:t>
            </a:r>
            <a:endParaRPr lang="en-GB" sz="2400" dirty="0"/>
          </a:p>
          <a:p>
            <a:r>
              <a:rPr lang="en-US" sz="2400" dirty="0"/>
              <a:t>Outer loop: 2 Inner loop: 2</a:t>
            </a:r>
            <a:endParaRPr lang="en-GB" sz="2400" dirty="0"/>
          </a:p>
          <a:p>
            <a:r>
              <a:rPr lang="en-US" sz="2400" dirty="0"/>
              <a:t>Outer loop: 2 Inner loop: 3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5337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displays the following output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2514600"/>
            <a:ext cx="39624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 = 1</a:t>
            </a:r>
          </a:p>
          <a:p>
            <a:r>
              <a:rPr lang="en-US" sz="2400" b="1" dirty="0"/>
              <a:t>1 + 2 = 3</a:t>
            </a:r>
          </a:p>
          <a:p>
            <a:r>
              <a:rPr lang="en-US" sz="2400" b="1" dirty="0"/>
              <a:t>1 + 2 + 3 = 6</a:t>
            </a:r>
          </a:p>
          <a:p>
            <a:r>
              <a:rPr lang="en-US" sz="2400" b="1" dirty="0"/>
              <a:t>1 + 2 + 3 + 4 = 10</a:t>
            </a:r>
          </a:p>
          <a:p>
            <a:r>
              <a:rPr lang="en-US" sz="2400" b="1" dirty="0"/>
              <a:t>1 + 2 + 3 + 4 + 5 = 15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46875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i,j,sum</a:t>
            </a:r>
            <a:r>
              <a:rPr lang="en-GB" dirty="0"/>
              <a:t>;</a:t>
            </a:r>
          </a:p>
          <a:p>
            <a:pPr marL="114300" indent="0">
              <a:buNone/>
            </a:pPr>
            <a:r>
              <a:rPr lang="en-GB" dirty="0"/>
              <a:t>	for(i=1;i&lt;=5;i++)</a:t>
            </a:r>
          </a:p>
          <a:p>
            <a:pPr marL="114300" indent="0">
              <a:buNone/>
            </a:pPr>
            <a:r>
              <a:rPr lang="en-GB" dirty="0"/>
              <a:t>	{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cout</a:t>
            </a:r>
            <a:r>
              <a:rPr lang="en-GB" dirty="0"/>
              <a:t>&lt;&lt;"1";</a:t>
            </a:r>
          </a:p>
          <a:p>
            <a:pPr marL="114300" indent="0">
              <a:buNone/>
            </a:pPr>
            <a:r>
              <a:rPr lang="en-GB" dirty="0"/>
              <a:t>		sum = 1;</a:t>
            </a:r>
          </a:p>
          <a:p>
            <a:pPr marL="114300" indent="0">
              <a:buNone/>
            </a:pPr>
            <a:r>
              <a:rPr lang="en-GB" dirty="0"/>
              <a:t>		for(j=2;j&lt;=</a:t>
            </a:r>
            <a:r>
              <a:rPr lang="en-GB" dirty="0" err="1"/>
              <a:t>i;j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		{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cout</a:t>
            </a:r>
            <a:r>
              <a:rPr lang="en-GB" dirty="0"/>
              <a:t>&lt;&lt;"+"&lt;&lt;j;</a:t>
            </a:r>
          </a:p>
          <a:p>
            <a:pPr marL="114300" indent="0">
              <a:buNone/>
            </a:pPr>
            <a:r>
              <a:rPr lang="en-GB" dirty="0"/>
              <a:t>			sum = sum + j;</a:t>
            </a:r>
          </a:p>
          <a:p>
            <a:pPr marL="114300" indent="0">
              <a:buNone/>
            </a:pPr>
            <a:r>
              <a:rPr lang="en-GB" dirty="0"/>
              <a:t>		}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cout</a:t>
            </a:r>
            <a:r>
              <a:rPr lang="en-GB" dirty="0"/>
              <a:t>&lt;&lt;"="&lt;&lt;sum&lt;&lt;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36238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 program that inputs the height of triangle and displays a triangle of characters. For example, if user enters 5, it displays the following</a:t>
            </a:r>
            <a:endParaRPr lang="en-GB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3276600"/>
            <a:ext cx="50292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Enter the height of triangle: 5</a:t>
            </a:r>
          </a:p>
          <a:p>
            <a:r>
              <a:rPr lang="en-US" sz="2400" b="1" dirty="0"/>
              <a:t>A</a:t>
            </a:r>
          </a:p>
          <a:p>
            <a:r>
              <a:rPr lang="en-US" sz="2400" b="1" dirty="0"/>
              <a:t>B C</a:t>
            </a:r>
          </a:p>
          <a:p>
            <a:r>
              <a:rPr lang="en-US" sz="2400" b="1" dirty="0"/>
              <a:t>D E F</a:t>
            </a:r>
          </a:p>
          <a:p>
            <a:r>
              <a:rPr lang="en-US" sz="2400" b="1" dirty="0"/>
              <a:t>G H I J</a:t>
            </a:r>
          </a:p>
          <a:p>
            <a:r>
              <a:rPr lang="en-US" sz="2400" b="1" dirty="0"/>
              <a:t>K L M N 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38212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620000" cy="56388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	char </a:t>
            </a:r>
            <a:r>
              <a:rPr lang="en-GB" dirty="0" err="1"/>
              <a:t>ch</a:t>
            </a:r>
            <a:r>
              <a:rPr lang="en-GB" dirty="0"/>
              <a:t> = 'A';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n, i , j;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/>
              <a:t>&lt;&lt;"Enter the height of triangle:";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cin</a:t>
            </a:r>
            <a:r>
              <a:rPr lang="en-GB" dirty="0"/>
              <a:t>&gt;&gt;n;</a:t>
            </a:r>
          </a:p>
          <a:p>
            <a:pPr marL="114300" indent="0">
              <a:buNone/>
            </a:pPr>
            <a:r>
              <a:rPr lang="en-GB" dirty="0"/>
              <a:t>	for(i=1;i&lt;=</a:t>
            </a:r>
            <a:r>
              <a:rPr lang="en-GB" dirty="0" err="1"/>
              <a:t>n;i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	{</a:t>
            </a:r>
          </a:p>
          <a:p>
            <a:pPr marL="114300" indent="0">
              <a:buNone/>
            </a:pPr>
            <a:r>
              <a:rPr lang="en-GB" dirty="0"/>
              <a:t>		for(j=1;j&lt;=</a:t>
            </a:r>
            <a:r>
              <a:rPr lang="en-GB" dirty="0" err="1"/>
              <a:t>i;j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		{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ch</a:t>
            </a:r>
            <a:r>
              <a:rPr lang="en-GB" dirty="0"/>
              <a:t>&lt;&lt;" ";</a:t>
            </a:r>
          </a:p>
          <a:p>
            <a:pPr marL="114300" indent="0">
              <a:buNone/>
            </a:pPr>
            <a:r>
              <a:rPr lang="en-GB" dirty="0"/>
              <a:t>			</a:t>
            </a:r>
            <a:r>
              <a:rPr lang="en-GB" dirty="0" err="1"/>
              <a:t>ch</a:t>
            </a:r>
            <a:r>
              <a:rPr lang="en-GB" dirty="0"/>
              <a:t>++;</a:t>
            </a:r>
          </a:p>
          <a:p>
            <a:pPr marL="114300" indent="0">
              <a:buNone/>
            </a:pPr>
            <a:r>
              <a:rPr lang="en-GB" dirty="0"/>
              <a:t>		}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94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inputs the height of a triangle and displays it using loop. For example, if the user enters height as 5, the program should print the following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3264310"/>
            <a:ext cx="3048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&amp; &amp; &amp; &amp; &amp; &amp; &amp; &amp; &amp;</a:t>
            </a:r>
          </a:p>
          <a:p>
            <a:r>
              <a:rPr lang="en-US" sz="2400" dirty="0"/>
              <a:t>    &amp; &amp; &amp; &amp; &amp; &amp; &amp;</a:t>
            </a:r>
          </a:p>
          <a:p>
            <a:r>
              <a:rPr lang="en-US" sz="2400" dirty="0"/>
              <a:t>        &amp; &amp; &amp; &amp; &amp;</a:t>
            </a:r>
          </a:p>
          <a:p>
            <a:r>
              <a:rPr lang="en-US" sz="2400" dirty="0"/>
              <a:t>            &amp; &amp; &amp;</a:t>
            </a:r>
          </a:p>
          <a:p>
            <a:r>
              <a:rPr lang="en-US" sz="2400" dirty="0"/>
              <a:t>	          &amp;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4521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438400"/>
            <a:ext cx="7507732" cy="14388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25805" lvl="1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Iteration statement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For Loop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2700" spc="8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A05-0CA7-43EC-8614-E9C02B19E95E}"/>
              </a:ext>
            </a:extLst>
          </p:cNvPr>
          <p:cNvSpPr txBox="1"/>
          <p:nvPr/>
        </p:nvSpPr>
        <p:spPr>
          <a:xfrm>
            <a:off x="2514600" y="9906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 for today:</a:t>
            </a:r>
          </a:p>
        </p:txBody>
      </p:sp>
      <p:pic>
        <p:nvPicPr>
          <p:cNvPr id="5" name="Picture 2" descr="For Loop C++ : Hacker Rank Solution : Digit Wood – Digit Wood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7541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056295"/>
            <a:ext cx="5171138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705600" cy="4800600"/>
          </a:xfrm>
        </p:spPr>
        <p:txBody>
          <a:bodyPr>
            <a:normAutofit/>
          </a:bodyPr>
          <a:lstStyle/>
          <a:p>
            <a:pPr marL="339725" indent="-58738">
              <a:buNone/>
            </a:pPr>
            <a:r>
              <a:rPr lang="en-GB" dirty="0"/>
              <a:t>	</a:t>
            </a:r>
            <a:r>
              <a:rPr lang="en-GB" dirty="0" err="1"/>
              <a:t>int</a:t>
            </a:r>
            <a:r>
              <a:rPr lang="en-GB" dirty="0"/>
              <a:t> n, i, </a:t>
            </a:r>
            <a:r>
              <a:rPr lang="en-GB" dirty="0" err="1"/>
              <a:t>j,sp</a:t>
            </a:r>
            <a:r>
              <a:rPr lang="en-GB" dirty="0"/>
              <a:t>;</a:t>
            </a:r>
          </a:p>
          <a:p>
            <a:pPr marL="339725" indent="-58738">
              <a:buNone/>
            </a:pPr>
            <a:r>
              <a:rPr lang="en-GB" dirty="0"/>
              <a:t>	</a:t>
            </a:r>
            <a:r>
              <a:rPr lang="en-GB" dirty="0" err="1"/>
              <a:t>cout</a:t>
            </a:r>
            <a:r>
              <a:rPr lang="en-GB" dirty="0"/>
              <a:t>&lt;&lt;"Enter height of a triangle:";</a:t>
            </a:r>
          </a:p>
          <a:p>
            <a:pPr marL="339725" indent="-58738">
              <a:buNone/>
            </a:pPr>
            <a:r>
              <a:rPr lang="en-GB" dirty="0"/>
              <a:t>	</a:t>
            </a:r>
            <a:r>
              <a:rPr lang="en-GB" dirty="0" err="1"/>
              <a:t>cin</a:t>
            </a:r>
            <a:r>
              <a:rPr lang="en-GB" dirty="0"/>
              <a:t>&gt;&gt;n;</a:t>
            </a:r>
          </a:p>
          <a:p>
            <a:pPr marL="339725" indent="-58738">
              <a:buNone/>
            </a:pPr>
            <a:r>
              <a:rPr lang="en-GB" dirty="0"/>
              <a:t>	for(i=</a:t>
            </a:r>
            <a:r>
              <a:rPr lang="en-GB" dirty="0" err="1"/>
              <a:t>n;i</a:t>
            </a:r>
            <a:r>
              <a:rPr lang="en-GB" dirty="0"/>
              <a:t>&gt;0;i--)</a:t>
            </a:r>
          </a:p>
          <a:p>
            <a:pPr marL="339725" indent="-58738">
              <a:buNone/>
            </a:pPr>
            <a:r>
              <a:rPr lang="en-GB" dirty="0"/>
              <a:t>	{</a:t>
            </a:r>
          </a:p>
          <a:p>
            <a:pPr marL="339725" indent="-58738">
              <a:buNone/>
            </a:pPr>
            <a:r>
              <a:rPr lang="en-GB" dirty="0"/>
              <a:t>		for(</a:t>
            </a:r>
            <a:r>
              <a:rPr lang="en-GB" dirty="0" err="1"/>
              <a:t>sp</a:t>
            </a:r>
            <a:r>
              <a:rPr lang="en-GB" dirty="0"/>
              <a:t>=0; </a:t>
            </a:r>
            <a:r>
              <a:rPr lang="en-GB" dirty="0" err="1"/>
              <a:t>sp</a:t>
            </a:r>
            <a:r>
              <a:rPr lang="en-GB" dirty="0"/>
              <a:t>&lt;=</a:t>
            </a:r>
            <a:r>
              <a:rPr lang="en-GB" dirty="0" err="1"/>
              <a:t>n-i;sp</a:t>
            </a:r>
            <a:r>
              <a:rPr lang="en-GB" dirty="0"/>
              <a:t>++)</a:t>
            </a:r>
          </a:p>
          <a:p>
            <a:pPr marL="339725" indent="-58738">
              <a:buNone/>
            </a:pPr>
            <a:r>
              <a:rPr lang="en-GB" dirty="0"/>
              <a:t>			</a:t>
            </a:r>
            <a:r>
              <a:rPr lang="en-GB" dirty="0" err="1"/>
              <a:t>cout</a:t>
            </a:r>
            <a:r>
              <a:rPr lang="en-GB" dirty="0"/>
              <a:t>&lt;&lt;" "&lt;&lt;" ";</a:t>
            </a:r>
          </a:p>
          <a:p>
            <a:pPr marL="339725" indent="-58738">
              <a:buNone/>
            </a:pPr>
            <a:r>
              <a:rPr lang="en-GB" dirty="0"/>
              <a:t>		for (j=1;j&lt;=2*i-1;j++)</a:t>
            </a:r>
          </a:p>
          <a:p>
            <a:pPr marL="339725" indent="-58738">
              <a:buNone/>
            </a:pPr>
            <a:r>
              <a:rPr lang="en-GB" dirty="0"/>
              <a:t>			</a:t>
            </a:r>
            <a:r>
              <a:rPr lang="en-GB" dirty="0" err="1"/>
              <a:t>cout</a:t>
            </a:r>
            <a:r>
              <a:rPr lang="en-GB" dirty="0"/>
              <a:t>&lt;&lt;"&amp;"&lt;&lt;" ";</a:t>
            </a:r>
          </a:p>
          <a:p>
            <a:pPr marL="339725" indent="-58738">
              <a:buNone/>
            </a:pPr>
            <a:r>
              <a:rPr lang="en-GB" dirty="0"/>
              <a:t>		</a:t>
            </a:r>
            <a:r>
              <a:rPr lang="en-GB" dirty="0" err="1"/>
              <a:t>cout</a:t>
            </a:r>
            <a:r>
              <a:rPr lang="en-GB" dirty="0"/>
              <a:t>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pPr marL="339725" indent="-58738">
              <a:buNone/>
            </a:pPr>
            <a:r>
              <a:rPr lang="en-GB" dirty="0"/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09601"/>
            <a:ext cx="3810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height of a triangle: 5</a:t>
            </a:r>
          </a:p>
          <a:p>
            <a:pPr marL="238125"/>
            <a:r>
              <a:rPr lang="en-US" sz="2000" dirty="0"/>
              <a:t>&amp; &amp; &amp; &amp; &amp; &amp; &amp; &amp; &amp;</a:t>
            </a:r>
          </a:p>
          <a:p>
            <a:r>
              <a:rPr lang="en-US" sz="2000" dirty="0"/>
              <a:t>         &amp; &amp; &amp; &amp; &amp; &amp; &amp;</a:t>
            </a:r>
          </a:p>
          <a:p>
            <a:r>
              <a:rPr lang="en-US" sz="2000" dirty="0"/>
              <a:t>             &amp; &amp; &amp; &amp; &amp;</a:t>
            </a:r>
          </a:p>
          <a:p>
            <a:r>
              <a:rPr lang="en-US" sz="2000" dirty="0"/>
              <a:t>                  &amp; &amp; &amp;</a:t>
            </a:r>
          </a:p>
          <a:p>
            <a:r>
              <a:rPr lang="en-US" sz="2000" dirty="0"/>
              <a:t>	                &amp;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79324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3421-C4A4-4F61-8B97-163340DC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DF4F-AD94-4A6A-98A3-87CCE534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displays the following pattern using nested for loop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AACBC-FD5A-4103-BD12-F1297185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0" y="2819400"/>
            <a:ext cx="4249280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63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7213" y="585216"/>
            <a:ext cx="3022091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 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47800"/>
            <a:ext cx="9982200" cy="3777622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gets starting and ending point from the user and displays all odd numbers in the given range using do-while loop and your output must be look like the following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85ED0-AE30-8B57-69AC-969629AADDEB}"/>
              </a:ext>
            </a:extLst>
          </p:cNvPr>
          <p:cNvSpPr txBox="1"/>
          <p:nvPr/>
        </p:nvSpPr>
        <p:spPr>
          <a:xfrm>
            <a:off x="5105400" y="3794261"/>
            <a:ext cx="3276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starting number: 5 </a:t>
            </a:r>
          </a:p>
          <a:p>
            <a:r>
              <a:rPr lang="en-US" sz="2000" dirty="0"/>
              <a:t>Enter ending number: 15</a:t>
            </a:r>
          </a:p>
          <a:p>
            <a:r>
              <a:rPr lang="en-US" sz="2000" b="1" dirty="0"/>
              <a:t>5</a:t>
            </a:r>
            <a:endParaRPr lang="en-US" sz="2000" dirty="0"/>
          </a:p>
          <a:p>
            <a:r>
              <a:rPr lang="en-US" sz="2000" dirty="0"/>
              <a:t>7</a:t>
            </a:r>
          </a:p>
          <a:p>
            <a:r>
              <a:rPr lang="en-US" sz="2000" dirty="0"/>
              <a:t>9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/>
              <a:t>13</a:t>
            </a:r>
          </a:p>
          <a:p>
            <a:r>
              <a:rPr lang="en-US" sz="2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108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 self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that gets two numbers from the user and displays the result of first number raise to the power of second number using do-while loop.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A6003-1721-EA11-6FC6-4383D309387F}"/>
              </a:ext>
            </a:extLst>
          </p:cNvPr>
          <p:cNvSpPr txBox="1"/>
          <p:nvPr/>
        </p:nvSpPr>
        <p:spPr>
          <a:xfrm>
            <a:off x="4800600" y="4811303"/>
            <a:ext cx="39624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first number 2</a:t>
            </a:r>
          </a:p>
          <a:p>
            <a:r>
              <a:rPr lang="en-US" sz="2000" dirty="0"/>
              <a:t>Enter second number 3</a:t>
            </a:r>
          </a:p>
          <a:p>
            <a:r>
              <a:rPr lang="en-US" sz="2000" dirty="0"/>
              <a:t>Result is 8</a:t>
            </a:r>
          </a:p>
        </p:txBody>
      </p:sp>
    </p:spTree>
    <p:extLst>
      <p:ext uri="{BB962C8B-B14F-4D97-AF65-F5344CB8AC3E}">
        <p14:creationId xmlns:p14="http://schemas.microsoft.com/office/powerpoint/2010/main" val="23205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‘Continue’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continue statement is used inside the body of the loop it shifts the control to the start of the loop body.</a:t>
            </a:r>
          </a:p>
          <a:p>
            <a:r>
              <a:rPr lang="en-US" sz="2400" dirty="0"/>
              <a:t>When this statement is executed in the loop body, the remaining statements of current iteration are not executed.</a:t>
            </a:r>
          </a:p>
          <a:p>
            <a:r>
              <a:rPr lang="en-US" sz="2400" dirty="0"/>
              <a:t>The control directly moves to the next iteration.</a:t>
            </a:r>
          </a:p>
          <a:p>
            <a:r>
              <a:rPr lang="en-US" sz="2400" b="1" dirty="0"/>
              <a:t>Syntax</a:t>
            </a:r>
          </a:p>
          <a:p>
            <a:pPr marL="114300" indent="0">
              <a:buNone/>
            </a:pPr>
            <a:r>
              <a:rPr lang="en-US" sz="2400" dirty="0"/>
              <a:t>	continue;</a:t>
            </a:r>
          </a:p>
          <a:p>
            <a:endParaRPr lang="en-US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2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114300" indent="0">
              <a:buNone/>
            </a:pPr>
            <a:r>
              <a:rPr lang="en-US" dirty="0"/>
              <a:t>for (x = 1; x&lt;=5; x++)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&lt;&lt;“Hello World”&lt;&lt;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/>
              <a:t>	continue;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&lt;&lt;“Knowledge is power.”;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3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924800" cy="5638800"/>
          </a:xfrm>
        </p:spPr>
        <p:txBody>
          <a:bodyPr>
            <a:normAutofit/>
          </a:bodyPr>
          <a:lstStyle/>
          <a:p>
            <a:r>
              <a:rPr lang="en-US" sz="3200" b="1" dirty="0"/>
              <a:t>A program that displays the sum of the following series:</a:t>
            </a:r>
          </a:p>
          <a:p>
            <a:pPr marL="114300" indent="0">
              <a:buNone/>
            </a:pPr>
            <a:r>
              <a:rPr lang="en-US" sz="3200" b="1" dirty="0"/>
              <a:t>	1+3+5+7+…+100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E732C-0DE6-A92C-CAAA-DB28EB63225C}"/>
              </a:ext>
            </a:extLst>
          </p:cNvPr>
          <p:cNvSpPr txBox="1"/>
          <p:nvPr/>
        </p:nvSpPr>
        <p:spPr>
          <a:xfrm>
            <a:off x="4648200" y="3581400"/>
            <a:ext cx="2895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</a:p>
          <a:p>
            <a:endParaRPr lang="en-US" sz="2400" dirty="0"/>
          </a:p>
          <a:p>
            <a:r>
              <a:rPr lang="en-US" sz="2400" dirty="0"/>
              <a:t>The sum is 2500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061282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391</TotalTime>
  <Words>2144</Words>
  <Application>Microsoft Office PowerPoint</Application>
  <PresentationFormat>Widescreen</PresentationFormat>
  <Paragraphs>335</Paragraphs>
  <Slides>42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Aegean</vt:lpstr>
      <vt:lpstr>Arial</vt:lpstr>
      <vt:lpstr>Arial Unicode MS</vt:lpstr>
      <vt:lpstr>Arimo</vt:lpstr>
      <vt:lpstr>Calibri</vt:lpstr>
      <vt:lpstr>Cambria Math</vt:lpstr>
      <vt:lpstr>Century Gothic</vt:lpstr>
      <vt:lpstr>Courier New</vt:lpstr>
      <vt:lpstr>Verdana</vt:lpstr>
      <vt:lpstr>Wingdings 3</vt:lpstr>
      <vt:lpstr>Wisp</vt:lpstr>
      <vt:lpstr>Programming Fundamentals</vt:lpstr>
      <vt:lpstr>PowerPoint Presentation</vt:lpstr>
      <vt:lpstr>CLO Covered in this Lecture:</vt:lpstr>
      <vt:lpstr>PowerPoint Presentation</vt:lpstr>
      <vt:lpstr>Try it your self</vt:lpstr>
      <vt:lpstr>Try it your self</vt:lpstr>
      <vt:lpstr>‘Continue’ Statement</vt:lpstr>
      <vt:lpstr>Example</vt:lpstr>
      <vt:lpstr>Example</vt:lpstr>
      <vt:lpstr>Example</vt:lpstr>
      <vt:lpstr>‘break’ Statement</vt:lpstr>
      <vt:lpstr>Example</vt:lpstr>
      <vt:lpstr>‘For’ Loop</vt:lpstr>
      <vt:lpstr>PowerPoint Presentation</vt:lpstr>
      <vt:lpstr>PowerPoint Presentation</vt:lpstr>
      <vt:lpstr> Initialization expr</vt:lpstr>
      <vt:lpstr> Condition</vt:lpstr>
      <vt:lpstr>Example</vt:lpstr>
      <vt:lpstr>Example</vt:lpstr>
      <vt:lpstr>Example</vt:lpstr>
      <vt:lpstr>Example Find Output</vt:lpstr>
      <vt:lpstr>Example</vt:lpstr>
      <vt:lpstr>Example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Nested Loops</vt:lpstr>
      <vt:lpstr>Syntax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30</cp:revision>
  <dcterms:created xsi:type="dcterms:W3CDTF">2020-10-17T15:04:30Z</dcterms:created>
  <dcterms:modified xsi:type="dcterms:W3CDTF">2024-11-20T09:36:45Z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