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7"/>
  </p:notesMasterIdLst>
  <p:sldIdLst>
    <p:sldId id="313" r:id="rId2"/>
    <p:sldId id="452" r:id="rId3"/>
    <p:sldId id="314" r:id="rId4"/>
    <p:sldId id="4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1" r:id="rId13"/>
    <p:sldId id="449" r:id="rId14"/>
    <p:sldId id="450" r:id="rId15"/>
    <p:sldId id="451" r:id="rId16"/>
    <p:sldId id="454" r:id="rId17"/>
    <p:sldId id="455" r:id="rId18"/>
    <p:sldId id="456" r:id="rId19"/>
    <p:sldId id="457" r:id="rId20"/>
    <p:sldId id="458" r:id="rId21"/>
    <p:sldId id="471" r:id="rId22"/>
    <p:sldId id="472" r:id="rId23"/>
    <p:sldId id="473" r:id="rId24"/>
    <p:sldId id="459" r:id="rId25"/>
    <p:sldId id="470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5DB6-AAD7-49DE-8432-CBAB969493B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FB12-9C60-4FA1-A024-9077A458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// What if we change this to x++?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0FB12-9C60-4FA1-A024-9077A45845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// What if we change this to x++?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0FB12-9C60-4FA1-A024-9077A45845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 smtClean="0"/>
              <a:t>Will this loop end? If yes, what would be the last output? If no, explain why.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0FB12-9C60-4FA1-A024-9077A45845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57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29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9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19400" y="2209800"/>
            <a:ext cx="6780371" cy="553998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657600" y="3276600"/>
            <a:ext cx="5715000" cy="86690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marL="0" indent="0" algn="ctr"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9599612" cy="43110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syntax for compound statements is as follows</a:t>
            </a:r>
          </a:p>
          <a:p>
            <a:pPr marL="747713" indent="0">
              <a:buNone/>
            </a:pPr>
            <a:r>
              <a:rPr lang="en-US" sz="2400" dirty="0"/>
              <a:t>While(condition)</a:t>
            </a:r>
          </a:p>
          <a:p>
            <a:pPr marL="747713" indent="0">
              <a:buNone/>
            </a:pPr>
            <a:r>
              <a:rPr lang="en-US" sz="2400" dirty="0"/>
              <a:t>{</a:t>
            </a:r>
          </a:p>
          <a:p>
            <a:pPr marL="1308100" indent="0">
              <a:buNone/>
            </a:pPr>
            <a:r>
              <a:rPr lang="en-US" sz="2400" dirty="0"/>
              <a:t>	statement 1;</a:t>
            </a:r>
          </a:p>
          <a:p>
            <a:pPr marL="1308100" indent="0">
              <a:buNone/>
            </a:pPr>
            <a:r>
              <a:rPr lang="en-US" sz="2400" dirty="0"/>
              <a:t>	statement 2;</a:t>
            </a:r>
          </a:p>
          <a:p>
            <a:pPr marL="1308100" indent="0">
              <a:buNone/>
            </a:pPr>
            <a:r>
              <a:rPr lang="en-US" sz="2400" dirty="0"/>
              <a:t>	         </a:t>
            </a:r>
            <a:r>
              <a:rPr lang="en-US" sz="2400" b="1" dirty="0"/>
              <a:t>.</a:t>
            </a:r>
          </a:p>
          <a:p>
            <a:pPr marL="1308100" indent="0">
              <a:buNone/>
            </a:pPr>
            <a:r>
              <a:rPr lang="en-US" sz="2400" b="1" dirty="0"/>
              <a:t>	         .</a:t>
            </a:r>
          </a:p>
          <a:p>
            <a:pPr marL="1308100" indent="0">
              <a:buNone/>
            </a:pPr>
            <a:r>
              <a:rPr lang="en-US" sz="2400" b="1" dirty="0"/>
              <a:t>	         .</a:t>
            </a:r>
          </a:p>
          <a:p>
            <a:pPr marL="1308100" indent="0">
              <a:buNone/>
            </a:pPr>
            <a:r>
              <a:rPr lang="en-US" sz="2400" dirty="0"/>
              <a:t>	statement N;</a:t>
            </a:r>
          </a:p>
          <a:p>
            <a:pPr marL="747713" indent="0"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847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for while loop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9171" r="7214" b="12115"/>
          <a:stretch/>
        </p:blipFill>
        <p:spPr bwMode="auto">
          <a:xfrm>
            <a:off x="2362200" y="1524000"/>
            <a:ext cx="8046987" cy="497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23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F84B077-59C5-4E5D-B4BC-F8E8516097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7400" y="674687"/>
            <a:ext cx="5638800" cy="42703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ourier New" panose="02070309020205020404" pitchFamily="49" charset="0"/>
              </a:rPr>
              <a:t>Example(While loop)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B5615BF-00A5-42C0-A069-3600475751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1200" y="1524000"/>
            <a:ext cx="7881937" cy="44116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a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while(a&lt;=5)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&lt;&lt;“Value of a = ”&lt;&lt; a &lt;&lt;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EF2F1F62-1CFF-4B67-87A8-BF79F7C6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537" y="1676400"/>
            <a:ext cx="1752600" cy="18923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 b="1" u="sng" dirty="0">
                <a:latin typeface="Courier New" panose="02070309020205020404" pitchFamily="49" charset="0"/>
              </a:rPr>
              <a:t>Output:</a:t>
            </a:r>
          </a:p>
          <a:p>
            <a:pPr eaLnBrk="1" hangingPunct="1"/>
            <a:endParaRPr lang="en-US" altLang="en-US" sz="1300" b="1" u="sng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300" b="1" dirty="0">
                <a:latin typeface="Courier New" panose="02070309020205020404" pitchFamily="49" charset="0"/>
              </a:rPr>
              <a:t>Value of a = 1</a:t>
            </a:r>
          </a:p>
          <a:p>
            <a:pPr eaLnBrk="1" hangingPunct="1"/>
            <a:r>
              <a:rPr lang="en-US" altLang="en-US" sz="1300" b="1" dirty="0">
                <a:latin typeface="Courier New" panose="02070309020205020404" pitchFamily="49" charset="0"/>
              </a:rPr>
              <a:t>Value of a = 2</a:t>
            </a:r>
          </a:p>
          <a:p>
            <a:pPr eaLnBrk="1" hangingPunct="1"/>
            <a:r>
              <a:rPr lang="en-US" altLang="en-US" sz="1300" b="1" dirty="0">
                <a:latin typeface="Courier New" panose="02070309020205020404" pitchFamily="49" charset="0"/>
              </a:rPr>
              <a:t>Value of a = 3</a:t>
            </a:r>
          </a:p>
          <a:p>
            <a:pPr eaLnBrk="1" hangingPunct="1"/>
            <a:r>
              <a:rPr lang="en-US" altLang="en-US" sz="1300" b="1" dirty="0">
                <a:latin typeface="Courier New" panose="02070309020205020404" pitchFamily="49" charset="0"/>
              </a:rPr>
              <a:t>Value of a = 4</a:t>
            </a:r>
          </a:p>
          <a:p>
            <a:pPr eaLnBrk="1" hangingPunct="1"/>
            <a:r>
              <a:rPr lang="en-US" altLang="en-US" sz="1300" b="1" dirty="0">
                <a:latin typeface="Courier New" panose="02070309020205020404" pitchFamily="49" charset="0"/>
              </a:rPr>
              <a:t>Value of a = 5</a:t>
            </a:r>
          </a:p>
          <a:p>
            <a:pPr eaLnBrk="1" hangingPunct="1"/>
            <a:endParaRPr lang="en-US" altLang="en-US" sz="1300" b="1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3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displays counting from 1 to 10 using while loop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9744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915400" cy="3777622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Write a program that displays counting from 1 to 10 using while loop</a:t>
            </a:r>
          </a:p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114300" indent="0">
              <a:buNone/>
            </a:pPr>
            <a:r>
              <a:rPr lang="en-US" sz="2400" dirty="0"/>
              <a:t>{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n =1;</a:t>
            </a:r>
          </a:p>
          <a:p>
            <a:pPr marL="114300" indent="0">
              <a:buNone/>
            </a:pPr>
            <a:r>
              <a:rPr lang="en-US" sz="2400" dirty="0"/>
              <a:t>	while (n&lt;=10)</a:t>
            </a:r>
          </a:p>
          <a:p>
            <a:pPr marL="114300" indent="0">
              <a:buNone/>
            </a:pPr>
            <a:r>
              <a:rPr lang="en-US" sz="2400" dirty="0"/>
              <a:t>	{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&lt;&lt;n&lt;&lt;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r>
              <a:rPr lang="en-US" sz="2400" dirty="0"/>
              <a:t>		n++;</a:t>
            </a:r>
          </a:p>
          <a:p>
            <a:pPr marL="114300" indent="0">
              <a:buNone/>
            </a:pPr>
            <a:r>
              <a:rPr lang="en-US" sz="2400" dirty="0"/>
              <a:t>	}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514601"/>
            <a:ext cx="2286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  <a:p>
            <a:r>
              <a:rPr lang="en-US" sz="2000" dirty="0"/>
              <a:t>6</a:t>
            </a:r>
          </a:p>
          <a:p>
            <a:r>
              <a:rPr lang="en-US" sz="2000" dirty="0"/>
              <a:t>7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9</a:t>
            </a:r>
          </a:p>
          <a:p>
            <a:r>
              <a:rPr lang="en-US" sz="2000" dirty="0"/>
              <a:t>10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0093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displays first five numbers and their sum using while loop.</a:t>
            </a:r>
            <a:endParaRPr lang="en-GB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B685C-ECF0-C41F-9A01-774FFBA3E444}"/>
              </a:ext>
            </a:extLst>
          </p:cNvPr>
          <p:cNvSpPr txBox="1"/>
          <p:nvPr/>
        </p:nvSpPr>
        <p:spPr>
          <a:xfrm>
            <a:off x="5105400" y="3664453"/>
            <a:ext cx="228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  <a:p>
            <a:r>
              <a:rPr lang="en-US" sz="2000" dirty="0"/>
              <a:t>Sum is = 15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5144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7620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Write a program that displays first five numbers and their sum using while loop.</a:t>
            </a:r>
          </a:p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114300" indent="0">
              <a:buNone/>
            </a:pPr>
            <a:r>
              <a:rPr lang="en-US" sz="2400" dirty="0"/>
              <a:t>{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c, sum;</a:t>
            </a:r>
          </a:p>
          <a:p>
            <a:pPr marL="114300" indent="0">
              <a:buNone/>
            </a:pPr>
            <a:r>
              <a:rPr lang="en-US" sz="2400" dirty="0"/>
              <a:t>	c=1;</a:t>
            </a:r>
          </a:p>
          <a:p>
            <a:pPr marL="114300" indent="0">
              <a:buNone/>
            </a:pPr>
            <a:r>
              <a:rPr lang="en-US" sz="2400" dirty="0"/>
              <a:t>	sum=0;</a:t>
            </a:r>
          </a:p>
          <a:p>
            <a:pPr marL="114300" indent="0">
              <a:buNone/>
            </a:pPr>
            <a:r>
              <a:rPr lang="en-US" sz="2400" dirty="0"/>
              <a:t>	while(c&lt;=5)</a:t>
            </a:r>
          </a:p>
          <a:p>
            <a:pPr marL="114300" indent="0">
              <a:buNone/>
            </a:pPr>
            <a:r>
              <a:rPr lang="en-US" sz="2400" dirty="0"/>
              <a:t>	{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&lt;&lt;c&lt;&lt;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r>
              <a:rPr lang="en-US" sz="2400" dirty="0"/>
              <a:t>		sum = sum + c;</a:t>
            </a:r>
          </a:p>
          <a:p>
            <a:pPr marL="114300" indent="0">
              <a:buNone/>
            </a:pPr>
            <a:r>
              <a:rPr lang="en-US" sz="2400" dirty="0"/>
              <a:t>		c=c+1;</a:t>
            </a:r>
          </a:p>
          <a:p>
            <a:pPr marL="114300" indent="0">
              <a:buNone/>
            </a:pPr>
            <a:r>
              <a:rPr lang="en-US" sz="2400" dirty="0"/>
              <a:t>	}</a:t>
            </a:r>
          </a:p>
          <a:p>
            <a:pPr marL="114300" indent="0"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&lt;&lt;“Sum is = ”&lt;&lt;sum;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514601"/>
            <a:ext cx="228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  <a:p>
            <a:r>
              <a:rPr lang="en-US" sz="2000" dirty="0"/>
              <a:t>Sum is = 15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124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displays first five numbers with their squares using while loop</a:t>
            </a:r>
            <a:endParaRPr lang="en-GB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CA45-83EE-194F-037F-CBE2B8D35783}"/>
              </a:ext>
            </a:extLst>
          </p:cNvPr>
          <p:cNvSpPr txBox="1"/>
          <p:nvPr/>
        </p:nvSpPr>
        <p:spPr>
          <a:xfrm>
            <a:off x="5410200" y="3352800"/>
            <a:ext cx="228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	1</a:t>
            </a:r>
          </a:p>
          <a:p>
            <a:r>
              <a:rPr lang="en-US" sz="2000" dirty="0"/>
              <a:t>2	4</a:t>
            </a:r>
          </a:p>
          <a:p>
            <a:r>
              <a:rPr lang="en-US" sz="2000" dirty="0"/>
              <a:t>3	9</a:t>
            </a:r>
          </a:p>
          <a:p>
            <a:r>
              <a:rPr lang="en-US" sz="2000" dirty="0"/>
              <a:t>4	16</a:t>
            </a:r>
          </a:p>
          <a:p>
            <a:r>
              <a:rPr lang="en-US" sz="2000" dirty="0"/>
              <a:t>5	25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037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9980612" cy="4387222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Write a program that displays first five numbers with their squares using while loop</a:t>
            </a:r>
          </a:p>
          <a:p>
            <a:pPr marL="11430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14300" indent="0">
              <a:buNone/>
            </a:pPr>
            <a:r>
              <a:rPr lang="en-US" sz="1600" dirty="0"/>
              <a:t>{</a:t>
            </a:r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n;</a:t>
            </a:r>
          </a:p>
          <a:p>
            <a:pPr marL="114300" indent="0">
              <a:buNone/>
            </a:pPr>
            <a:r>
              <a:rPr lang="en-US" sz="1600" dirty="0"/>
              <a:t>	n = 1;</a:t>
            </a:r>
          </a:p>
          <a:p>
            <a:pPr marL="114300" indent="0">
              <a:buNone/>
            </a:pPr>
            <a:r>
              <a:rPr lang="en-US" sz="1600" dirty="0"/>
              <a:t>	while (n&lt;=5)</a:t>
            </a:r>
          </a:p>
          <a:p>
            <a:pPr marL="114300" indent="0">
              <a:buNone/>
            </a:pPr>
            <a:r>
              <a:rPr lang="en-US" sz="1600" dirty="0"/>
              <a:t>	{</a:t>
            </a:r>
          </a:p>
          <a:p>
            <a:pPr marL="11430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&lt;&lt;n&lt;&lt;“\t”&lt;&lt;n*n&lt;&lt;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114300" indent="0">
              <a:buNone/>
            </a:pPr>
            <a:r>
              <a:rPr lang="en-US" sz="1600" dirty="0"/>
              <a:t>		n++;</a:t>
            </a:r>
          </a:p>
          <a:p>
            <a:pPr marL="114300" indent="0">
              <a:buNone/>
            </a:pPr>
            <a:r>
              <a:rPr lang="en-US" sz="1600" dirty="0"/>
              <a:t>	}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  <a:endParaRPr lang="en-GB" sz="1600" dirty="0"/>
          </a:p>
          <a:p>
            <a:pPr marL="114300" indent="0">
              <a:buNone/>
            </a:pPr>
            <a:r>
              <a:rPr lang="en-US" sz="1600" dirty="0"/>
              <a:t>	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543800" y="2472613"/>
            <a:ext cx="228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	1</a:t>
            </a:r>
          </a:p>
          <a:p>
            <a:r>
              <a:rPr lang="en-US" sz="2000" dirty="0"/>
              <a:t>2	4</a:t>
            </a:r>
          </a:p>
          <a:p>
            <a:r>
              <a:rPr lang="en-US" sz="2000" dirty="0"/>
              <a:t>3	9</a:t>
            </a:r>
          </a:p>
          <a:p>
            <a:r>
              <a:rPr lang="en-US" sz="2000" dirty="0"/>
              <a:t>4	16</a:t>
            </a:r>
          </a:p>
          <a:p>
            <a:r>
              <a:rPr lang="en-US" sz="2000" dirty="0"/>
              <a:t>5	25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331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inputs a number from the user and displays a table of that number using while loop.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5487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come Based Education OBE - what is it all about? | Creatrix 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2277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7400" y="3810000"/>
            <a:ext cx="6096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A7759-44E0-5C18-52D3-1C749A0B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6" y="4114800"/>
            <a:ext cx="6096002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CLO Covered in this Lecture: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AE5C9-637F-1E37-53EE-AED1B0DD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6" y="5105400"/>
            <a:ext cx="6096002" cy="1676400"/>
          </a:xfrm>
        </p:spPr>
        <p:txBody>
          <a:bodyPr>
            <a:normAutofit/>
          </a:bodyPr>
          <a:lstStyle/>
          <a:p>
            <a:pPr marL="109537" indent="0" algn="ctr">
              <a:buNone/>
            </a:pPr>
            <a:r>
              <a:rPr lang="en-GB" sz="2000" dirty="0">
                <a:solidFill>
                  <a:schemeClr val="tx1">
                    <a:alpha val="55000"/>
                  </a:schemeClr>
                </a:solidFill>
              </a:rPr>
              <a:t>CLO2 - </a:t>
            </a:r>
            <a:r>
              <a:rPr lang="en-GB" sz="2000" b="1" dirty="0">
                <a:solidFill>
                  <a:schemeClr val="tx1">
                    <a:alpha val="55000"/>
                  </a:schemeClr>
                </a:solidFill>
              </a:rPr>
              <a:t>Applies</a:t>
            </a:r>
            <a:r>
              <a:rPr lang="en-GB" sz="2000" dirty="0">
                <a:solidFill>
                  <a:schemeClr val="tx1">
                    <a:alpha val="55000"/>
                  </a:schemeClr>
                </a:solidFill>
              </a:rPr>
              <a:t> basic programming concepts through hands-on experience with C++ syntax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67305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9752012" cy="4953000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/>
              <a:t>Write a program that inputs a number from the user and displays a table of that number using while loop.</a:t>
            </a:r>
          </a:p>
          <a:p>
            <a:pPr marL="114300" indent="0">
              <a:buNone/>
            </a:pPr>
            <a:r>
              <a:rPr lang="en-US" sz="2900" dirty="0" err="1"/>
              <a:t>Int</a:t>
            </a:r>
            <a:r>
              <a:rPr lang="en-US" sz="2900" dirty="0"/>
              <a:t> main()</a:t>
            </a:r>
          </a:p>
          <a:p>
            <a:pPr marL="114300" indent="0">
              <a:buNone/>
            </a:pPr>
            <a:r>
              <a:rPr lang="en-US" sz="2900" dirty="0"/>
              <a:t>{</a:t>
            </a:r>
          </a:p>
          <a:p>
            <a:pPr marL="11430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n,c</a:t>
            </a:r>
            <a:r>
              <a:rPr lang="en-US" sz="2900" dirty="0"/>
              <a:t>;</a:t>
            </a:r>
          </a:p>
          <a:p>
            <a:pPr marL="114300" indent="0">
              <a:buNone/>
            </a:pPr>
            <a:r>
              <a:rPr lang="en-US" sz="2900" dirty="0"/>
              <a:t>	c = 1;</a:t>
            </a:r>
          </a:p>
          <a:p>
            <a:pPr marL="11430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cout</a:t>
            </a:r>
            <a:r>
              <a:rPr lang="en-US" sz="2900" dirty="0"/>
              <a:t>&lt;&lt;“Enter a number:”;</a:t>
            </a:r>
          </a:p>
          <a:p>
            <a:pPr marL="11430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cin</a:t>
            </a:r>
            <a:r>
              <a:rPr lang="en-US" sz="2900" dirty="0"/>
              <a:t>&gt;&gt;n;</a:t>
            </a:r>
          </a:p>
          <a:p>
            <a:pPr marL="114300" indent="0">
              <a:buNone/>
            </a:pPr>
            <a:r>
              <a:rPr lang="en-US" sz="2900" dirty="0"/>
              <a:t>	while(c&lt;=10)</a:t>
            </a:r>
          </a:p>
          <a:p>
            <a:pPr marL="114300" indent="0">
              <a:buNone/>
            </a:pPr>
            <a:r>
              <a:rPr lang="en-US" sz="2900" dirty="0"/>
              <a:t>	{</a:t>
            </a:r>
          </a:p>
          <a:p>
            <a:pPr marL="114300" indent="0">
              <a:buNone/>
            </a:pPr>
            <a:r>
              <a:rPr lang="en-US" sz="2900" dirty="0"/>
              <a:t>		</a:t>
            </a:r>
            <a:r>
              <a:rPr lang="en-US" sz="2900" dirty="0" err="1"/>
              <a:t>cout</a:t>
            </a:r>
            <a:r>
              <a:rPr lang="en-US" sz="2900" dirty="0"/>
              <a:t>&lt;&lt;n&lt;&lt;“*”&lt;&lt;c&lt;&lt;“=“&lt;&lt;n*c&lt;&lt;</a:t>
            </a:r>
            <a:r>
              <a:rPr lang="en-US" sz="2900" dirty="0" err="1"/>
              <a:t>endl</a:t>
            </a:r>
            <a:r>
              <a:rPr lang="en-US" sz="2900" dirty="0"/>
              <a:t>;</a:t>
            </a:r>
          </a:p>
          <a:p>
            <a:pPr marL="114300" indent="0">
              <a:buNone/>
            </a:pPr>
            <a:r>
              <a:rPr lang="en-US" sz="2900" dirty="0"/>
              <a:t>		c=c+1;</a:t>
            </a:r>
          </a:p>
          <a:p>
            <a:pPr marL="114300" indent="0">
              <a:buNone/>
            </a:pPr>
            <a:r>
              <a:rPr lang="en-US" sz="2900" dirty="0"/>
              <a:t>	}</a:t>
            </a:r>
          </a:p>
          <a:p>
            <a:pPr marL="114300" indent="0">
              <a:buNone/>
            </a:pPr>
            <a:r>
              <a:rPr lang="en-US" sz="29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035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/>
              <a:t>int</a:t>
            </a:r>
            <a:r>
              <a:rPr lang="en-GB" sz="3200" dirty="0"/>
              <a:t> x = 10;</a:t>
            </a:r>
          </a:p>
          <a:p>
            <a:pPr marL="0" indent="0">
              <a:buNone/>
            </a:pPr>
            <a:r>
              <a:rPr lang="en-GB" sz="3200" dirty="0"/>
              <a:t>while (x != 5) {</a:t>
            </a:r>
          </a:p>
          <a:p>
            <a:pPr marL="0" indent="0">
              <a:buNone/>
            </a:pPr>
            <a:r>
              <a:rPr lang="en-GB" sz="3200" dirty="0"/>
              <a:t>    </a:t>
            </a:r>
            <a:r>
              <a:rPr lang="en-GB" sz="3200" dirty="0" err="1"/>
              <a:t>cout</a:t>
            </a:r>
            <a:r>
              <a:rPr lang="en-GB" sz="3200" dirty="0"/>
              <a:t> &lt;&lt; "X = " &lt;&lt; x &lt;&lt; </a:t>
            </a:r>
            <a:r>
              <a:rPr lang="en-GB" sz="3200" dirty="0" err="1"/>
              <a:t>endl</a:t>
            </a:r>
            <a:r>
              <a:rPr lang="en-GB" sz="3200" dirty="0"/>
              <a:t>;</a:t>
            </a:r>
          </a:p>
          <a:p>
            <a:pPr marL="0" indent="0">
              <a:buNone/>
            </a:pPr>
            <a:r>
              <a:rPr lang="en-GB" sz="3200" dirty="0"/>
              <a:t>    x-</a:t>
            </a:r>
            <a:r>
              <a:rPr lang="en-GB" sz="3200" dirty="0" smtClean="0"/>
              <a:t>-;</a:t>
            </a:r>
          </a:p>
          <a:p>
            <a:pPr marL="0" indent="0">
              <a:buNone/>
            </a:pPr>
            <a:r>
              <a:rPr lang="en-GB" sz="32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2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624110"/>
            <a:ext cx="9447212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Guess the Output: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sz="2200" dirty="0"/>
              <a:t>How many times will this loop print? Predict the output sequence.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/>
              <a:t>int</a:t>
            </a:r>
            <a:r>
              <a:rPr lang="en-GB" sz="3200" dirty="0"/>
              <a:t> count = 1;</a:t>
            </a:r>
          </a:p>
          <a:p>
            <a:pPr marL="0" indent="0">
              <a:buNone/>
            </a:pPr>
            <a:r>
              <a:rPr lang="en-GB" sz="3200" dirty="0"/>
              <a:t>while (count &lt; 50) {</a:t>
            </a:r>
          </a:p>
          <a:p>
            <a:pPr marL="0" indent="0">
              <a:buNone/>
            </a:pPr>
            <a:r>
              <a:rPr lang="en-GB" sz="3200" dirty="0"/>
              <a:t>    </a:t>
            </a:r>
            <a:r>
              <a:rPr lang="en-GB" sz="3200" dirty="0" err="1"/>
              <a:t>cout</a:t>
            </a:r>
            <a:r>
              <a:rPr lang="en-GB" sz="3200" dirty="0"/>
              <a:t> &lt;&lt; "Count is " &lt;&lt; count &lt;&lt; </a:t>
            </a:r>
            <a:r>
              <a:rPr lang="en-GB" sz="3200" dirty="0" err="1"/>
              <a:t>endl</a:t>
            </a:r>
            <a:r>
              <a:rPr lang="en-GB" sz="3200" dirty="0"/>
              <a:t>;</a:t>
            </a:r>
          </a:p>
          <a:p>
            <a:pPr marL="0" indent="0">
              <a:buNone/>
            </a:pPr>
            <a:r>
              <a:rPr lang="en-GB" sz="3200" dirty="0"/>
              <a:t>    count *= 2;</a:t>
            </a:r>
          </a:p>
          <a:p>
            <a:pPr marL="0" indent="0">
              <a:buNone/>
            </a:pPr>
            <a:r>
              <a:rPr lang="en-GB" sz="3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err="1"/>
              <a:t>int</a:t>
            </a:r>
            <a:r>
              <a:rPr lang="es-ES" sz="3200" dirty="0"/>
              <a:t> y = 1;</a:t>
            </a:r>
          </a:p>
          <a:p>
            <a:pPr marL="0" indent="0">
              <a:buNone/>
            </a:pPr>
            <a:r>
              <a:rPr lang="es-ES" sz="3200" dirty="0" err="1"/>
              <a:t>while</a:t>
            </a:r>
            <a:r>
              <a:rPr lang="es-ES" sz="3200" dirty="0"/>
              <a:t> (y != 0) {</a:t>
            </a:r>
          </a:p>
          <a:p>
            <a:pPr marL="0" indent="0">
              <a:buNone/>
            </a:pPr>
            <a:r>
              <a:rPr lang="es-ES" sz="3200" dirty="0"/>
              <a:t>    </a:t>
            </a:r>
            <a:r>
              <a:rPr lang="es-ES" sz="3200" dirty="0" err="1"/>
              <a:t>cout</a:t>
            </a:r>
            <a:r>
              <a:rPr lang="es-ES" sz="3200" dirty="0"/>
              <a:t> &lt;&lt; y &lt;&lt; </a:t>
            </a:r>
            <a:r>
              <a:rPr lang="es-ES" sz="3200" dirty="0" err="1"/>
              <a:t>endl</a:t>
            </a:r>
            <a:r>
              <a:rPr lang="es-ES" sz="3200" dirty="0"/>
              <a:t>;</a:t>
            </a:r>
          </a:p>
          <a:p>
            <a:pPr marL="0" indent="0">
              <a:buNone/>
            </a:pPr>
            <a:r>
              <a:rPr lang="es-ES" sz="3200" dirty="0"/>
              <a:t>    y = y / 2;</a:t>
            </a:r>
          </a:p>
          <a:p>
            <a:pPr marL="0" indent="0">
              <a:buNone/>
            </a:pPr>
            <a:r>
              <a:rPr lang="es-ES" sz="3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6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9904412" cy="4463422"/>
          </a:xfrm>
        </p:spPr>
        <p:txBody>
          <a:bodyPr>
            <a:normAutofit/>
          </a:bodyPr>
          <a:lstStyle/>
          <a:p>
            <a:r>
              <a:rPr lang="en-US" sz="3200" b="1" dirty="0"/>
              <a:t>Write a program that inputs a number from the user and displays the factorial of that number 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84051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9752012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/>
              <a:t>Write a program that inputs a number from the user and displays the factorial of that number </a:t>
            </a:r>
            <a:endParaRPr lang="en-GB" sz="3600" b="1" dirty="0"/>
          </a:p>
          <a:p>
            <a:pPr marL="114300" indent="0">
              <a:buNone/>
            </a:pPr>
            <a:r>
              <a:rPr lang="en-US" sz="2900" dirty="0" err="1"/>
              <a:t>i</a:t>
            </a:r>
            <a:r>
              <a:rPr lang="en-US" sz="2900" dirty="0" err="1" smtClean="0"/>
              <a:t>nt</a:t>
            </a:r>
            <a:r>
              <a:rPr lang="en-US" sz="2900" dirty="0" smtClean="0"/>
              <a:t> main()</a:t>
            </a:r>
          </a:p>
          <a:p>
            <a:pPr marL="114300" indent="0">
              <a:buNone/>
            </a:pPr>
            <a:r>
              <a:rPr lang="en-US" sz="2900" dirty="0" smtClean="0"/>
              <a:t>{</a:t>
            </a:r>
          </a:p>
          <a:p>
            <a:pPr marL="11430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int</a:t>
            </a:r>
            <a:r>
              <a:rPr lang="en-US" sz="2900" dirty="0"/>
              <a:t> n, factorial = 1, c = 1;</a:t>
            </a:r>
          </a:p>
          <a:p>
            <a:pPr marL="114300" indent="0"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cout</a:t>
            </a:r>
            <a:r>
              <a:rPr lang="en-US" sz="2900" dirty="0" smtClean="0"/>
              <a:t> </a:t>
            </a:r>
            <a:r>
              <a:rPr lang="en-US" sz="2900" dirty="0"/>
              <a:t>&lt;&lt; "Enter a number: ";</a:t>
            </a:r>
          </a:p>
          <a:p>
            <a:pPr marL="114300" indent="0"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cin</a:t>
            </a:r>
            <a:r>
              <a:rPr lang="en-US" sz="2900" dirty="0" smtClean="0"/>
              <a:t> </a:t>
            </a:r>
            <a:r>
              <a:rPr lang="en-US" sz="2900" dirty="0"/>
              <a:t>&gt;&gt; n;</a:t>
            </a:r>
          </a:p>
          <a:p>
            <a:pPr marL="114300" indent="0">
              <a:buNone/>
            </a:pPr>
            <a:r>
              <a:rPr lang="en-US" sz="2900" dirty="0" smtClean="0"/>
              <a:t>	while </a:t>
            </a:r>
            <a:r>
              <a:rPr lang="en-US" sz="2900" dirty="0"/>
              <a:t>(c &lt;= n) {</a:t>
            </a:r>
          </a:p>
          <a:p>
            <a:pPr marL="114300" indent="0">
              <a:buNone/>
            </a:pPr>
            <a:r>
              <a:rPr lang="en-US" sz="2900" dirty="0"/>
              <a:t>    </a:t>
            </a:r>
            <a:r>
              <a:rPr lang="en-US" sz="2900" dirty="0" smtClean="0"/>
              <a:t>		factorial </a:t>
            </a:r>
            <a:r>
              <a:rPr lang="en-US" sz="2900" dirty="0"/>
              <a:t>*= c;</a:t>
            </a:r>
          </a:p>
          <a:p>
            <a:pPr marL="114300" indent="0">
              <a:buNone/>
            </a:pPr>
            <a:r>
              <a:rPr lang="en-US" sz="2900" dirty="0"/>
              <a:t>    </a:t>
            </a:r>
            <a:r>
              <a:rPr lang="en-US" sz="2900" dirty="0" smtClean="0"/>
              <a:t>		</a:t>
            </a:r>
            <a:r>
              <a:rPr lang="en-US" sz="2900" dirty="0" err="1" smtClean="0"/>
              <a:t>c</a:t>
            </a:r>
            <a:r>
              <a:rPr lang="en-US" sz="2900" dirty="0" err="1"/>
              <a:t>++</a:t>
            </a:r>
            <a:r>
              <a:rPr lang="en-US" sz="2900" dirty="0"/>
              <a:t>;</a:t>
            </a:r>
          </a:p>
          <a:p>
            <a:pPr marL="114300" indent="0">
              <a:buNone/>
            </a:pPr>
            <a:r>
              <a:rPr lang="en-US" sz="2900" dirty="0" smtClean="0"/>
              <a:t>	}</a:t>
            </a:r>
            <a:endParaRPr lang="en-US" sz="2900" dirty="0"/>
          </a:p>
          <a:p>
            <a:pPr marL="114300" indent="0"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cout</a:t>
            </a:r>
            <a:r>
              <a:rPr lang="en-US" sz="2900" dirty="0" smtClean="0"/>
              <a:t> </a:t>
            </a:r>
            <a:r>
              <a:rPr lang="en-US" sz="2900" dirty="0"/>
              <a:t>&lt;&lt; "Factorial of " &lt;&lt; n &lt;&lt; " is " &lt;&lt; factorial;</a:t>
            </a:r>
          </a:p>
          <a:p>
            <a:pPr marL="114300" indent="0">
              <a:buNone/>
            </a:pPr>
            <a:r>
              <a:rPr lang="en-US" sz="2900" dirty="0" smtClean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465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560" y="1905000"/>
            <a:ext cx="10361612" cy="3777622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inputs a positive number. It then displays the sum of all odd numbers and the sum of all even numbers from 1 to the number entered by the user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38E47-8744-9494-2884-1AEC7C613668}"/>
              </a:ext>
            </a:extLst>
          </p:cNvPr>
          <p:cNvSpPr txBox="1"/>
          <p:nvPr/>
        </p:nvSpPr>
        <p:spPr>
          <a:xfrm>
            <a:off x="3657600" y="4495800"/>
            <a:ext cx="4800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a positive number 5</a:t>
            </a:r>
          </a:p>
          <a:p>
            <a:r>
              <a:rPr lang="en-US" sz="2000" dirty="0"/>
              <a:t>The sum of even digit is = 6</a:t>
            </a:r>
          </a:p>
          <a:p>
            <a:r>
              <a:rPr lang="en-US" sz="2000" dirty="0"/>
              <a:t>The sum of odd digit is = 9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90216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620000" cy="54102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oddsum</a:t>
            </a:r>
            <a:r>
              <a:rPr lang="en-US" dirty="0"/>
              <a:t> = 0, </a:t>
            </a:r>
            <a:r>
              <a:rPr lang="en-US" dirty="0" err="1"/>
              <a:t>evensum</a:t>
            </a:r>
            <a:r>
              <a:rPr lang="en-US" dirty="0"/>
              <a:t> = 0;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&lt;&lt;“Enter a positive number “;</a:t>
            </a:r>
          </a:p>
          <a:p>
            <a:pPr marL="114300" indent="0">
              <a:buNone/>
            </a:pP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pPr marL="114300" indent="0">
              <a:buNone/>
            </a:pPr>
            <a:r>
              <a:rPr lang="en-US" dirty="0"/>
              <a:t>while (n&gt;=0)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if(n%2 = = 0)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evensum</a:t>
            </a:r>
            <a:r>
              <a:rPr lang="en-US" dirty="0"/>
              <a:t> = </a:t>
            </a:r>
            <a:r>
              <a:rPr lang="en-US" dirty="0" err="1"/>
              <a:t>evensum</a:t>
            </a:r>
            <a:r>
              <a:rPr lang="en-US" dirty="0"/>
              <a:t> + n;</a:t>
            </a:r>
          </a:p>
          <a:p>
            <a:pPr marL="114300" indent="0">
              <a:buNone/>
            </a:pPr>
            <a:r>
              <a:rPr lang="en-US" dirty="0"/>
              <a:t>	else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oddsum</a:t>
            </a:r>
            <a:r>
              <a:rPr lang="en-US" dirty="0"/>
              <a:t> = </a:t>
            </a:r>
            <a:r>
              <a:rPr lang="en-US" dirty="0" err="1"/>
              <a:t>oddsum</a:t>
            </a:r>
            <a:r>
              <a:rPr lang="en-US" dirty="0"/>
              <a:t> + n;</a:t>
            </a:r>
          </a:p>
          <a:p>
            <a:pPr marL="114300" indent="0">
              <a:buNone/>
            </a:pPr>
            <a:r>
              <a:rPr lang="en-US" dirty="0"/>
              <a:t>	n--;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&lt;&lt;“The sum of even digit is = “&lt;&lt;</a:t>
            </a:r>
            <a:r>
              <a:rPr lang="en-US" dirty="0" err="1"/>
              <a:t>evensum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&lt;&lt;“The sum of odd digit is = “&lt;&lt;</a:t>
            </a:r>
            <a:r>
              <a:rPr lang="en-US" dirty="0" err="1"/>
              <a:t>oddsum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1524001"/>
            <a:ext cx="4343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a positive number 5</a:t>
            </a:r>
          </a:p>
          <a:p>
            <a:r>
              <a:rPr lang="en-US" sz="2000" dirty="0"/>
              <a:t>The sum of even digit is = 6</a:t>
            </a:r>
          </a:p>
          <a:p>
            <a:r>
              <a:rPr lang="en-US" sz="2000" dirty="0"/>
              <a:t>The sum of odd digit is = 9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5860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1465530"/>
            <a:ext cx="9412731" cy="4326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00330" indent="-256540"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/>
              <a:t>It is similar to while loop but the difference is  that the loop condition is tested after  execution of the statement(s) in the body of  loop.</a:t>
            </a:r>
          </a:p>
          <a:p>
            <a:pPr marL="268605" marR="5080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/>
              <a:t>Therefore, the body of the loop is executed at  least once before the condition is tested.</a:t>
            </a:r>
          </a:p>
          <a:p>
            <a:pPr marL="268605" marR="17081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/>
              <a:t>If the loop condition evaluates to false at any  stage of program execution, the loop  terminates and control shifts to the next  statement following the do-while block.</a:t>
            </a:r>
            <a:endParaRPr lang="en-US" sz="2400" dirty="0"/>
          </a:p>
          <a:p>
            <a:pPr marL="268605" marR="17081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lang="en-US" sz="2400" dirty="0"/>
              <a:t>It is an important loop in a situation when the loop body must be executed once. </a:t>
            </a:r>
            <a:endParaRPr lang="en-GB" sz="2400" dirty="0"/>
          </a:p>
          <a:p>
            <a:pPr marL="268605" marR="170815" indent="-256540"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endParaRPr sz="27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1784" y="571501"/>
            <a:ext cx="3538727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33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1" y="2133562"/>
            <a:ext cx="7043547" cy="3662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1784" y="571501"/>
            <a:ext cx="3538727" cy="544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3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438400"/>
            <a:ext cx="7507732" cy="239809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25805" lvl="1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Iteration statement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While </a:t>
            </a:r>
            <a:r>
              <a:rPr lang="en-US" sz="2700" spc="80" dirty="0" smtClean="0">
                <a:latin typeface="Arial"/>
                <a:cs typeface="Arial"/>
              </a:rPr>
              <a:t>loop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FontTx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 smtClean="0">
                <a:latin typeface="Arial"/>
                <a:cs typeface="Arial"/>
              </a:rPr>
              <a:t>Do While </a:t>
            </a:r>
            <a:r>
              <a:rPr lang="en-US" sz="2700" spc="80" dirty="0">
                <a:latin typeface="Arial"/>
                <a:cs typeface="Arial"/>
              </a:rPr>
              <a:t>loop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2700" spc="80" dirty="0">
              <a:latin typeface="Arial"/>
              <a:cs typeface="Arial"/>
            </a:endParaRPr>
          </a:p>
          <a:p>
            <a:pPr marL="926465" lvl="2">
              <a:spcBef>
                <a:spcPts val="500"/>
              </a:spcBef>
              <a:buClr>
                <a:srgbClr val="2CA1BE"/>
              </a:buClr>
              <a:buSzPct val="66666"/>
              <a:tabLst>
                <a:tab pos="268605" algn="l"/>
                <a:tab pos="269240" algn="l"/>
              </a:tabLst>
            </a:pPr>
            <a:endParaRPr lang="en-US" sz="2700" spc="8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A05-0CA7-43EC-8614-E9C02B19E95E}"/>
              </a:ext>
            </a:extLst>
          </p:cNvPr>
          <p:cNvSpPr txBox="1"/>
          <p:nvPr/>
        </p:nvSpPr>
        <p:spPr>
          <a:xfrm>
            <a:off x="2057400" y="1295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 for today:</a:t>
            </a:r>
          </a:p>
        </p:txBody>
      </p:sp>
      <p:pic>
        <p:nvPicPr>
          <p:cNvPr id="1026" name="Picture 2" descr="For Loop C++ : Hacker Rank Solution : Digit Wood – Digit Woo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6295"/>
            <a:ext cx="5171138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8" y="1414873"/>
            <a:ext cx="3146552" cy="141320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2328545" algn="r">
              <a:spcBef>
                <a:spcPts val="500"/>
              </a:spcBef>
            </a:pPr>
            <a:r>
              <a:rPr lang="en-US" sz="2700" spc="270" dirty="0">
                <a:solidFill>
                  <a:srgbClr val="0000FF"/>
                </a:solidFill>
                <a:latin typeface="Aegean"/>
                <a:cs typeface="Aegean"/>
              </a:rPr>
              <a:t>d</a:t>
            </a:r>
            <a:r>
              <a:rPr sz="2700" spc="270" dirty="0">
                <a:solidFill>
                  <a:srgbClr val="0000FF"/>
                </a:solidFill>
                <a:latin typeface="Aegean"/>
                <a:cs typeface="Aegean"/>
              </a:rPr>
              <a:t>o</a:t>
            </a:r>
            <a:endParaRPr sz="2700" dirty="0">
              <a:latin typeface="Aegean"/>
              <a:cs typeface="Aegean"/>
            </a:endParaRPr>
          </a:p>
          <a:p>
            <a:pPr marR="2388870" algn="r">
              <a:spcBef>
                <a:spcPts val="400"/>
              </a:spcBef>
            </a:pPr>
            <a:r>
              <a:rPr sz="2700" spc="-185" dirty="0">
                <a:latin typeface="Aegean"/>
                <a:cs typeface="Aegean"/>
              </a:rPr>
              <a:t>{</a:t>
            </a:r>
            <a:endParaRPr sz="2700" dirty="0">
              <a:latin typeface="Aegean"/>
              <a:cs typeface="Aegean"/>
            </a:endParaRPr>
          </a:p>
          <a:p>
            <a:pPr marL="817244">
              <a:spcBef>
                <a:spcPts val="395"/>
              </a:spcBef>
            </a:pPr>
            <a:r>
              <a:rPr sz="2700" spc="195" dirty="0">
                <a:latin typeface="Aegean"/>
                <a:cs typeface="Aegean"/>
              </a:rPr>
              <a:t>statements;</a:t>
            </a:r>
            <a:endParaRPr sz="2700" dirty="0">
              <a:latin typeface="Aegean"/>
              <a:cs typeface="Aege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2920748"/>
            <a:ext cx="1371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185" dirty="0">
                <a:latin typeface="Aegean"/>
                <a:cs typeface="Aegean"/>
              </a:rPr>
              <a:t>}</a:t>
            </a:r>
            <a:endParaRPr sz="2700" dirty="0">
              <a:latin typeface="Aegean"/>
              <a:cs typeface="Aege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5700" y="3315080"/>
            <a:ext cx="28905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185" dirty="0">
                <a:solidFill>
                  <a:srgbClr val="0000FF"/>
                </a:solidFill>
                <a:latin typeface="Aegean"/>
                <a:cs typeface="Aegean"/>
              </a:rPr>
              <a:t>while</a:t>
            </a:r>
            <a:r>
              <a:rPr sz="2700" spc="75" dirty="0">
                <a:solidFill>
                  <a:srgbClr val="0000FF"/>
                </a:solidFill>
                <a:latin typeface="Aegean"/>
                <a:cs typeface="Aegean"/>
              </a:rPr>
              <a:t> </a:t>
            </a:r>
            <a:r>
              <a:rPr sz="2700" spc="145" dirty="0">
                <a:latin typeface="Aegean"/>
                <a:cs typeface="Aegean"/>
              </a:rPr>
              <a:t>(condition);</a:t>
            </a:r>
            <a:endParaRPr sz="2700">
              <a:latin typeface="Aegean"/>
              <a:cs typeface="Aege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7212" y="571501"/>
            <a:ext cx="5843016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525641" y="3020442"/>
            <a:ext cx="2569845" cy="588645"/>
            <a:chOff x="5001640" y="3020441"/>
            <a:chExt cx="2569845" cy="588645"/>
          </a:xfrm>
        </p:grpSpPr>
        <p:sp>
          <p:nvSpPr>
            <p:cNvPr id="7" name="object 7"/>
            <p:cNvSpPr/>
            <p:nvPr/>
          </p:nvSpPr>
          <p:spPr>
            <a:xfrm>
              <a:off x="5029199" y="3048000"/>
              <a:ext cx="2514600" cy="533400"/>
            </a:xfrm>
            <a:custGeom>
              <a:avLst/>
              <a:gdLst/>
              <a:ahLst/>
              <a:cxnLst/>
              <a:rect l="l" t="t" r="r" b="b"/>
              <a:pathLst>
                <a:path w="2514600" h="533400">
                  <a:moveTo>
                    <a:pt x="2514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514600" y="5334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01640" y="3020441"/>
              <a:ext cx="2569845" cy="588645"/>
            </a:xfrm>
            <a:custGeom>
              <a:avLst/>
              <a:gdLst/>
              <a:ahLst/>
              <a:cxnLst/>
              <a:rect l="l" t="t" r="r" b="b"/>
              <a:pathLst>
                <a:path w="2569845" h="588645">
                  <a:moveTo>
                    <a:pt x="2542159" y="0"/>
                  </a:moveTo>
                  <a:lnTo>
                    <a:pt x="27559" y="0"/>
                  </a:lnTo>
                  <a:lnTo>
                    <a:pt x="16823" y="2162"/>
                  </a:lnTo>
                  <a:lnTo>
                    <a:pt x="8064" y="8064"/>
                  </a:lnTo>
                  <a:lnTo>
                    <a:pt x="2162" y="16823"/>
                  </a:lnTo>
                  <a:lnTo>
                    <a:pt x="0" y="27559"/>
                  </a:lnTo>
                  <a:lnTo>
                    <a:pt x="0" y="560959"/>
                  </a:lnTo>
                  <a:lnTo>
                    <a:pt x="2162" y="571694"/>
                  </a:lnTo>
                  <a:lnTo>
                    <a:pt x="8064" y="580453"/>
                  </a:lnTo>
                  <a:lnTo>
                    <a:pt x="16823" y="586355"/>
                  </a:lnTo>
                  <a:lnTo>
                    <a:pt x="27559" y="588518"/>
                  </a:lnTo>
                  <a:lnTo>
                    <a:pt x="2542159" y="588518"/>
                  </a:lnTo>
                  <a:lnTo>
                    <a:pt x="2552894" y="586355"/>
                  </a:lnTo>
                  <a:lnTo>
                    <a:pt x="2561653" y="580453"/>
                  </a:lnTo>
                  <a:lnTo>
                    <a:pt x="2567555" y="571694"/>
                  </a:lnTo>
                  <a:lnTo>
                    <a:pt x="2569717" y="560959"/>
                  </a:lnTo>
                  <a:lnTo>
                    <a:pt x="2569717" y="555498"/>
                  </a:lnTo>
                  <a:lnTo>
                    <a:pt x="33020" y="555498"/>
                  </a:lnTo>
                  <a:lnTo>
                    <a:pt x="33020" y="33020"/>
                  </a:lnTo>
                  <a:lnTo>
                    <a:pt x="2569717" y="33020"/>
                  </a:lnTo>
                  <a:lnTo>
                    <a:pt x="2569717" y="27559"/>
                  </a:lnTo>
                  <a:lnTo>
                    <a:pt x="2567555" y="16823"/>
                  </a:lnTo>
                  <a:lnTo>
                    <a:pt x="2561653" y="8064"/>
                  </a:lnTo>
                  <a:lnTo>
                    <a:pt x="2552894" y="2162"/>
                  </a:lnTo>
                  <a:lnTo>
                    <a:pt x="2542159" y="0"/>
                  </a:lnTo>
                  <a:close/>
                </a:path>
                <a:path w="2569845" h="588645">
                  <a:moveTo>
                    <a:pt x="2569717" y="33020"/>
                  </a:moveTo>
                  <a:lnTo>
                    <a:pt x="2536698" y="33020"/>
                  </a:lnTo>
                  <a:lnTo>
                    <a:pt x="2536698" y="555498"/>
                  </a:lnTo>
                  <a:lnTo>
                    <a:pt x="2569717" y="555498"/>
                  </a:lnTo>
                  <a:lnTo>
                    <a:pt x="2569717" y="33020"/>
                  </a:lnTo>
                  <a:close/>
                </a:path>
                <a:path w="2569845" h="588645">
                  <a:moveTo>
                    <a:pt x="2525649" y="44069"/>
                  </a:moveTo>
                  <a:lnTo>
                    <a:pt x="44069" y="44069"/>
                  </a:lnTo>
                  <a:lnTo>
                    <a:pt x="44069" y="544449"/>
                  </a:lnTo>
                  <a:lnTo>
                    <a:pt x="2525649" y="544449"/>
                  </a:lnTo>
                  <a:lnTo>
                    <a:pt x="2525649" y="533400"/>
                  </a:lnTo>
                  <a:lnTo>
                    <a:pt x="55118" y="533400"/>
                  </a:lnTo>
                  <a:lnTo>
                    <a:pt x="55118" y="55118"/>
                  </a:lnTo>
                  <a:lnTo>
                    <a:pt x="2525649" y="55118"/>
                  </a:lnTo>
                  <a:lnTo>
                    <a:pt x="2525649" y="44069"/>
                  </a:lnTo>
                  <a:close/>
                </a:path>
                <a:path w="2569845" h="588645">
                  <a:moveTo>
                    <a:pt x="2525649" y="55118"/>
                  </a:moveTo>
                  <a:lnTo>
                    <a:pt x="2514600" y="55118"/>
                  </a:lnTo>
                  <a:lnTo>
                    <a:pt x="2514600" y="533400"/>
                  </a:lnTo>
                  <a:lnTo>
                    <a:pt x="2525649" y="533400"/>
                  </a:lnTo>
                  <a:lnTo>
                    <a:pt x="2525649" y="55118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48301" y="3123183"/>
            <a:ext cx="907415" cy="474980"/>
          </a:xfrm>
          <a:custGeom>
            <a:avLst/>
            <a:gdLst/>
            <a:ahLst/>
            <a:cxnLst/>
            <a:rect l="l" t="t" r="r" b="b"/>
            <a:pathLst>
              <a:path w="907414" h="474979">
                <a:moveTo>
                  <a:pt x="892937" y="19812"/>
                </a:moveTo>
                <a:lnTo>
                  <a:pt x="9525" y="445007"/>
                </a:lnTo>
                <a:lnTo>
                  <a:pt x="23875" y="474725"/>
                </a:lnTo>
                <a:lnTo>
                  <a:pt x="907288" y="49656"/>
                </a:lnTo>
                <a:lnTo>
                  <a:pt x="892937" y="19812"/>
                </a:lnTo>
                <a:close/>
              </a:path>
              <a:path w="907414" h="474979">
                <a:moveTo>
                  <a:pt x="883412" y="0"/>
                </a:moveTo>
                <a:lnTo>
                  <a:pt x="0" y="425195"/>
                </a:lnTo>
                <a:lnTo>
                  <a:pt x="4825" y="435101"/>
                </a:lnTo>
                <a:lnTo>
                  <a:pt x="888238" y="9905"/>
                </a:lnTo>
                <a:lnTo>
                  <a:pt x="883412" y="0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3200" y="3048001"/>
            <a:ext cx="2514600" cy="37446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16839">
              <a:spcBef>
                <a:spcPts val="760"/>
              </a:spcBef>
            </a:pPr>
            <a:r>
              <a:rPr spc="114" dirty="0">
                <a:solidFill>
                  <a:srgbClr val="FFFFFF"/>
                </a:solidFill>
                <a:latin typeface="Aegean"/>
                <a:cs typeface="Aegean"/>
              </a:rPr>
              <a:t>Note </a:t>
            </a:r>
            <a:r>
              <a:rPr spc="140" dirty="0">
                <a:solidFill>
                  <a:srgbClr val="FFFFFF"/>
                </a:solidFill>
                <a:latin typeface="Aegean"/>
                <a:cs typeface="Aegean"/>
              </a:rPr>
              <a:t>the</a:t>
            </a:r>
            <a:r>
              <a:rPr spc="70" dirty="0">
                <a:solidFill>
                  <a:srgbClr val="FFFFFF"/>
                </a:solidFill>
                <a:latin typeface="Aegean"/>
                <a:cs typeface="Aegean"/>
              </a:rPr>
              <a:t> </a:t>
            </a:r>
            <a:r>
              <a:rPr spc="195" dirty="0">
                <a:solidFill>
                  <a:srgbClr val="FFFFFF"/>
                </a:solidFill>
                <a:latin typeface="Aegean"/>
                <a:cs typeface="Aegean"/>
              </a:rPr>
              <a:t>semi-colon</a:t>
            </a:r>
            <a:endParaRPr>
              <a:latin typeface="Aegean"/>
              <a:cs typeface="Aegean"/>
            </a:endParaRPr>
          </a:p>
        </p:txBody>
      </p:sp>
    </p:spTree>
    <p:extLst>
      <p:ext uri="{BB962C8B-B14F-4D97-AF65-F5344CB8AC3E}">
        <p14:creationId xmlns:p14="http://schemas.microsoft.com/office/powerpoint/2010/main" val="205536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1415237"/>
            <a:ext cx="4519295" cy="44704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930910">
              <a:lnSpc>
                <a:spcPts val="2900"/>
              </a:lnSpc>
              <a:spcBef>
                <a:spcPts val="385"/>
              </a:spcBef>
            </a:pPr>
            <a:r>
              <a:rPr sz="2600" spc="-5" dirty="0">
                <a:latin typeface="Courier New"/>
                <a:cs typeface="Courier New"/>
              </a:rPr>
              <a:t>#include&lt;iostream</a:t>
            </a:r>
            <a:r>
              <a:rPr sz="2600" dirty="0">
                <a:latin typeface="Courier New"/>
                <a:cs typeface="Courier New"/>
              </a:rPr>
              <a:t>&gt;  </a:t>
            </a:r>
            <a:r>
              <a:rPr sz="2600" spc="-5" dirty="0">
                <a:latin typeface="Courier New"/>
                <a:cs typeface="Courier New"/>
              </a:rPr>
              <a:t>int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main()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725"/>
              </a:lnSpc>
            </a:pPr>
            <a:r>
              <a:rPr sz="2600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268605">
              <a:lnSpc>
                <a:spcPts val="2895"/>
              </a:lnSpc>
            </a:pPr>
            <a:r>
              <a:rPr sz="2600" spc="-5" dirty="0">
                <a:latin typeface="Courier New"/>
                <a:cs typeface="Courier New"/>
              </a:rPr>
              <a:t>int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i=0;</a:t>
            </a:r>
            <a:endParaRPr sz="2600">
              <a:latin typeface="Courier New"/>
              <a:cs typeface="Courier New"/>
            </a:endParaRPr>
          </a:p>
          <a:p>
            <a:pPr marL="268605">
              <a:lnSpc>
                <a:spcPts val="2900"/>
              </a:lnSpc>
            </a:pPr>
            <a:r>
              <a:rPr sz="2600" b="1" spc="-5" dirty="0">
                <a:latin typeface="Courier New"/>
                <a:cs typeface="Courier New"/>
              </a:rPr>
              <a:t>do</a:t>
            </a:r>
            <a:endParaRPr sz="2600">
              <a:latin typeface="Courier New"/>
              <a:cs typeface="Courier New"/>
            </a:endParaRPr>
          </a:p>
          <a:p>
            <a:pPr marL="817244">
              <a:lnSpc>
                <a:spcPts val="2900"/>
              </a:lnSpc>
            </a:pPr>
            <a:r>
              <a:rPr sz="2600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731645" marR="5080">
              <a:lnSpc>
                <a:spcPts val="2890"/>
              </a:lnSpc>
              <a:spcBef>
                <a:spcPts val="175"/>
              </a:spcBef>
            </a:pPr>
            <a:r>
              <a:rPr sz="2600" spc="-5" dirty="0">
                <a:latin typeface="Courier New"/>
                <a:cs typeface="Courier New"/>
              </a:rPr>
              <a:t>cou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-5" dirty="0">
                <a:latin typeface="Courier New"/>
                <a:cs typeface="Courier New"/>
              </a:rPr>
              <a:t>&lt;&lt;i&lt;&lt;endl</a:t>
            </a:r>
            <a:r>
              <a:rPr sz="2600" dirty="0">
                <a:latin typeface="Courier New"/>
                <a:cs typeface="Courier New"/>
              </a:rPr>
              <a:t>;  </a:t>
            </a:r>
            <a:r>
              <a:rPr sz="2600" spc="-5" dirty="0">
                <a:latin typeface="Courier New"/>
                <a:cs typeface="Courier New"/>
              </a:rPr>
              <a:t>i++;</a:t>
            </a:r>
            <a:endParaRPr sz="2600">
              <a:latin typeface="Courier New"/>
              <a:cs typeface="Courier New"/>
            </a:endParaRPr>
          </a:p>
          <a:p>
            <a:pPr marL="817244">
              <a:lnSpc>
                <a:spcPts val="2735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817244">
              <a:lnSpc>
                <a:spcPts val="2890"/>
              </a:lnSpc>
            </a:pPr>
            <a:r>
              <a:rPr sz="2600" b="1" spc="-5" dirty="0">
                <a:latin typeface="Courier New"/>
                <a:cs typeface="Courier New"/>
              </a:rPr>
              <a:t>while(i&lt;10);</a:t>
            </a:r>
            <a:endParaRPr sz="2600">
              <a:latin typeface="Courier New"/>
              <a:cs typeface="Courier New"/>
            </a:endParaRPr>
          </a:p>
          <a:p>
            <a:pPr marL="268605">
              <a:lnSpc>
                <a:spcPts val="2900"/>
              </a:lnSpc>
            </a:pPr>
            <a:r>
              <a:rPr sz="2600" spc="-5" dirty="0">
                <a:latin typeface="Courier New"/>
                <a:cs typeface="Courier New"/>
              </a:rPr>
              <a:t>return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0;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15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212" y="571501"/>
            <a:ext cx="6332220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549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b/w while &amp; do-while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618325" y="1524000"/>
          <a:ext cx="7620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While Loop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Do-While loop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In while loop, condition comes before the body of the loop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In do while loop condition comes after the body of the loop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If condition is false in the beginning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</a:rPr>
                        <a:t> while loop is never executed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Do while is executed at least once</a:t>
                      </a:r>
                      <a:r>
                        <a:rPr lang="en-US" sz="3200" baseline="0" dirty="0">
                          <a:solidFill>
                            <a:schemeClr val="tx1"/>
                          </a:solidFill>
                        </a:rPr>
                        <a:t> even if condition is false in the beginning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5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AD6B17-F0E1-4684-8D6A-287E48738A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7400" y="685800"/>
            <a:ext cx="5486400" cy="42703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ourier New" panose="02070309020205020404" pitchFamily="49" charset="0"/>
              </a:rPr>
              <a:t>Example (do-while loop)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F8FDA82-8506-450B-930A-3820D7DAFC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57400" y="1676400"/>
            <a:ext cx="7883525" cy="4413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&lt;&lt;“Value of a = ”&lt;&lt; a &lt;&lt;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while(a&lt;=5);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D363C36A-9A11-4D6A-AF9D-B84A84A2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209800"/>
            <a:ext cx="1752600" cy="18923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 b="1" u="sng">
                <a:latin typeface="Courier New" panose="02070309020205020404" pitchFamily="49" charset="0"/>
              </a:rPr>
              <a:t>Output:</a:t>
            </a:r>
          </a:p>
          <a:p>
            <a:pPr eaLnBrk="1" hangingPunct="1"/>
            <a:endParaRPr lang="en-US" altLang="en-US" sz="1300" b="1" u="sng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300" b="1">
                <a:latin typeface="Courier New" panose="02070309020205020404" pitchFamily="49" charset="0"/>
              </a:rPr>
              <a:t>Value of a = 1</a:t>
            </a:r>
          </a:p>
          <a:p>
            <a:pPr eaLnBrk="1" hangingPunct="1"/>
            <a:r>
              <a:rPr lang="en-US" altLang="en-US" sz="1300" b="1">
                <a:latin typeface="Courier New" panose="02070309020205020404" pitchFamily="49" charset="0"/>
              </a:rPr>
              <a:t>Value of a = 2</a:t>
            </a:r>
          </a:p>
          <a:p>
            <a:pPr eaLnBrk="1" hangingPunct="1"/>
            <a:r>
              <a:rPr lang="en-US" altLang="en-US" sz="1300" b="1">
                <a:latin typeface="Courier New" panose="02070309020205020404" pitchFamily="49" charset="0"/>
              </a:rPr>
              <a:t>Value of a = 3</a:t>
            </a:r>
          </a:p>
          <a:p>
            <a:pPr eaLnBrk="1" hangingPunct="1"/>
            <a:r>
              <a:rPr lang="en-US" altLang="en-US" sz="1300" b="1">
                <a:latin typeface="Courier New" panose="02070309020205020404" pitchFamily="49" charset="0"/>
              </a:rPr>
              <a:t>Value of a = 4</a:t>
            </a:r>
          </a:p>
          <a:p>
            <a:pPr eaLnBrk="1" hangingPunct="1"/>
            <a:r>
              <a:rPr lang="en-US" altLang="en-US" sz="1300" b="1">
                <a:latin typeface="Courier New" panose="02070309020205020404" pitchFamily="49" charset="0"/>
              </a:rPr>
              <a:t>Value of a = 5</a:t>
            </a:r>
          </a:p>
          <a:p>
            <a:pPr eaLnBrk="1" hangingPunct="1"/>
            <a:endParaRPr lang="en-US" altLang="en-US" sz="1300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3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 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99822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gets starting and ending point from the user and displays all odd numbers in the given range using do-while loop and your output must be look like the following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85ED0-AE30-8B57-69AC-969629AADDEB}"/>
              </a:ext>
            </a:extLst>
          </p:cNvPr>
          <p:cNvSpPr txBox="1"/>
          <p:nvPr/>
        </p:nvSpPr>
        <p:spPr>
          <a:xfrm>
            <a:off x="5105400" y="3794261"/>
            <a:ext cx="3276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starting number: 5 </a:t>
            </a:r>
          </a:p>
          <a:p>
            <a:r>
              <a:rPr lang="en-US" sz="2000" dirty="0"/>
              <a:t>Enter ending number: 15</a:t>
            </a:r>
          </a:p>
          <a:p>
            <a:r>
              <a:rPr lang="en-US" sz="2000" b="1" dirty="0"/>
              <a:t>5</a:t>
            </a:r>
            <a:endParaRPr lang="en-US" sz="2000" dirty="0"/>
          </a:p>
          <a:p>
            <a:r>
              <a:rPr lang="en-US" sz="2000" dirty="0"/>
              <a:t>7</a:t>
            </a:r>
          </a:p>
          <a:p>
            <a:r>
              <a:rPr lang="en-US" sz="2000" dirty="0"/>
              <a:t>9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/>
              <a:t>13</a:t>
            </a:r>
          </a:p>
          <a:p>
            <a:r>
              <a:rPr lang="en-US" sz="2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0125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 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gets two numbers from the user and displays the result of first number raise to the power of second number using do-while loop.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6003-1721-EA11-6FC6-4383D309387F}"/>
              </a:ext>
            </a:extLst>
          </p:cNvPr>
          <p:cNvSpPr txBox="1"/>
          <p:nvPr/>
        </p:nvSpPr>
        <p:spPr>
          <a:xfrm>
            <a:off x="4800600" y="4811303"/>
            <a:ext cx="3962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first number 2</a:t>
            </a:r>
          </a:p>
          <a:p>
            <a:r>
              <a:rPr lang="en-US" sz="2000" dirty="0"/>
              <a:t>Enter second number 3</a:t>
            </a:r>
          </a:p>
          <a:p>
            <a:r>
              <a:rPr lang="en-US" sz="2000" dirty="0"/>
              <a:t>Result is 8</a:t>
            </a:r>
          </a:p>
        </p:txBody>
      </p:sp>
    </p:spTree>
    <p:extLst>
      <p:ext uri="{BB962C8B-B14F-4D97-AF65-F5344CB8AC3E}">
        <p14:creationId xmlns:p14="http://schemas.microsoft.com/office/powerpoint/2010/main" val="42249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581400"/>
            <a:ext cx="7507732" cy="222368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25805" lvl="1" indent="-256540" algn="ctr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4400" spc="80" dirty="0" smtClean="0">
                <a:latin typeface="Arial"/>
                <a:cs typeface="Arial"/>
              </a:rPr>
              <a:t>In Progress</a:t>
            </a:r>
            <a:endParaRPr lang="en-US" sz="4400" spc="80" dirty="0">
              <a:latin typeface="Arial"/>
              <a:cs typeface="Arial"/>
            </a:endParaRPr>
          </a:p>
          <a:p>
            <a:pPr marL="1183005" lvl="2" indent="-256540" algn="ctr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4400" spc="80" dirty="0">
              <a:latin typeface="Arial"/>
              <a:cs typeface="Arial"/>
            </a:endParaRPr>
          </a:p>
          <a:p>
            <a:pPr marL="926465" lvl="2" algn="ctr">
              <a:spcBef>
                <a:spcPts val="500"/>
              </a:spcBef>
              <a:buClr>
                <a:srgbClr val="2CA1BE"/>
              </a:buClr>
              <a:buSzPct val="66666"/>
              <a:tabLst>
                <a:tab pos="268605" algn="l"/>
                <a:tab pos="269240" algn="l"/>
              </a:tabLst>
            </a:pPr>
            <a:endParaRPr lang="en-US" sz="4400" spc="8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A05-0CA7-43EC-8614-E9C02B19E95E}"/>
              </a:ext>
            </a:extLst>
          </p:cNvPr>
          <p:cNvSpPr txBox="1"/>
          <p:nvPr/>
        </p:nvSpPr>
        <p:spPr>
          <a:xfrm>
            <a:off x="2057400" y="12954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Quiz 2</a:t>
            </a:r>
            <a:endParaRPr lang="en-US" sz="4800" b="1" dirty="0"/>
          </a:p>
        </p:txBody>
      </p:sp>
      <p:pic>
        <p:nvPicPr>
          <p:cNvPr id="1026" name="Picture 2" descr="For Loop C++ : Hacker Rank Solution : Digit Wood – Digit Woo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38400"/>
            <a:ext cx="5171138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Loops?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9904412" cy="5105400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sequential structure</a:t>
            </a:r>
            <a:r>
              <a:rPr lang="en-US" sz="2400" dirty="0"/>
              <a:t>, all statements are executed once.</a:t>
            </a:r>
          </a:p>
          <a:p>
            <a:r>
              <a:rPr lang="en-US" sz="2400" dirty="0"/>
              <a:t>On the other hand, </a:t>
            </a:r>
            <a:r>
              <a:rPr lang="en-US" sz="2400" b="1" dirty="0"/>
              <a:t>conditional structure </a:t>
            </a:r>
            <a:r>
              <a:rPr lang="en-US" sz="2400" dirty="0"/>
              <a:t>may execute or skip a statement on the basis of some given condition.</a:t>
            </a:r>
          </a:p>
          <a:p>
            <a:r>
              <a:rPr lang="en-US" sz="2400" dirty="0"/>
              <a:t>In some situations, it is required to repeat a statement or number of statements for a specified number of times.</a:t>
            </a:r>
          </a:p>
          <a:p>
            <a:r>
              <a:rPr lang="en-US" sz="2400" dirty="0"/>
              <a:t>A type of control structure that repeats a statement or set of statements is known as looping structure</a:t>
            </a:r>
          </a:p>
          <a:p>
            <a:r>
              <a:rPr lang="en-US" sz="2400" dirty="0"/>
              <a:t>It is also known as iterative or repetitive structure.</a:t>
            </a:r>
          </a:p>
          <a:p>
            <a:r>
              <a:rPr lang="en-US" sz="2400" dirty="0"/>
              <a:t>Looping structures are used for this purpose</a:t>
            </a:r>
          </a:p>
          <a:p>
            <a:r>
              <a:rPr lang="en-US" sz="2400" dirty="0"/>
              <a:t>There are different types of loops available in C++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067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10209212" cy="423482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Loops are basically used for two purposes:</a:t>
            </a:r>
          </a:p>
          <a:p>
            <a:r>
              <a:rPr lang="en-US" sz="2800" dirty="0"/>
              <a:t>To execute a statement or number of statements for a specified number of times. </a:t>
            </a:r>
          </a:p>
          <a:p>
            <a:pPr marL="865188"/>
            <a:r>
              <a:rPr lang="en-US" sz="2800" dirty="0"/>
              <a:t>E.g. a user may display his name on screen for 10 times</a:t>
            </a:r>
            <a:endParaRPr lang="en-GB" sz="2800" dirty="0"/>
          </a:p>
          <a:p>
            <a:pPr marL="341313"/>
            <a:r>
              <a:rPr lang="en-US" sz="2800" dirty="0"/>
              <a:t>To use a sequence of values. </a:t>
            </a:r>
          </a:p>
          <a:p>
            <a:pPr marL="638493" lvl="1"/>
            <a:r>
              <a:rPr lang="en-US" sz="2600" dirty="0"/>
              <a:t>E.g. a user may display a set of natural numbers from 1 to 10</a:t>
            </a:r>
          </a:p>
        </p:txBody>
      </p:sp>
    </p:spTree>
    <p:extLst>
      <p:ext uri="{BB962C8B-B14F-4D97-AF65-F5344CB8AC3E}">
        <p14:creationId xmlns:p14="http://schemas.microsoft.com/office/powerpoint/2010/main" val="25617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9980612" cy="3930022"/>
          </a:xfrm>
        </p:spPr>
        <p:txBody>
          <a:bodyPr>
            <a:normAutofit/>
          </a:bodyPr>
          <a:lstStyle/>
          <a:p>
            <a:r>
              <a:rPr lang="en-US" sz="2800" dirty="0"/>
              <a:t>There are three types of loops available in C++. These are as follows</a:t>
            </a:r>
          </a:p>
          <a:p>
            <a:pPr marL="808038"/>
            <a:r>
              <a:rPr lang="en-US" sz="2800" dirty="0"/>
              <a:t>While loop</a:t>
            </a:r>
          </a:p>
          <a:p>
            <a:pPr marL="808038"/>
            <a:r>
              <a:rPr lang="en-US" sz="2800" dirty="0"/>
              <a:t>Do-While loop</a:t>
            </a:r>
          </a:p>
          <a:p>
            <a:pPr marL="808038"/>
            <a:r>
              <a:rPr lang="en-US" sz="2800" dirty="0"/>
              <a:t>For loop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645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9904412" cy="40062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Simplest loop of C++ language</a:t>
            </a:r>
          </a:p>
          <a:p>
            <a:r>
              <a:rPr lang="en-US" sz="2800" dirty="0"/>
              <a:t>This loop executes one or more statements while the given condition remains true</a:t>
            </a:r>
          </a:p>
          <a:p>
            <a:r>
              <a:rPr lang="en-US" sz="2800" dirty="0"/>
              <a:t>It is useful when the number of iterations is not known in advance</a:t>
            </a:r>
          </a:p>
          <a:p>
            <a:r>
              <a:rPr lang="en-US" sz="2800" b="1" dirty="0"/>
              <a:t>Syntax</a:t>
            </a:r>
          </a:p>
          <a:p>
            <a:pPr marL="1028700" indent="0">
              <a:buNone/>
            </a:pPr>
            <a:r>
              <a:rPr lang="en-US" sz="2800" dirty="0"/>
              <a:t>while (condition)</a:t>
            </a:r>
          </a:p>
          <a:p>
            <a:pPr marL="1028700" indent="0">
              <a:buNone/>
            </a:pPr>
            <a:r>
              <a:rPr lang="en-US" sz="2800" dirty="0"/>
              <a:t>	statement;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3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Condition</a:t>
            </a:r>
          </a:p>
          <a:p>
            <a:pPr marL="976313"/>
            <a:r>
              <a:rPr lang="en-US" sz="2800" dirty="0"/>
              <a:t>The condition is given in relational expression. The statement is executed only if the given condition is true. If the condition is false, the statement is never executed.</a:t>
            </a:r>
          </a:p>
          <a:p>
            <a:pPr marL="398463"/>
            <a:r>
              <a:rPr lang="en-US" sz="2800" b="1" dirty="0"/>
              <a:t>Statement</a:t>
            </a:r>
          </a:p>
          <a:p>
            <a:pPr marL="976313"/>
            <a:r>
              <a:rPr lang="en-US" sz="2800" dirty="0"/>
              <a:t>Statement is the instruction that is executed when the condition is true. If two or more statements are used these are given in braces { }.</a:t>
            </a:r>
          </a:p>
          <a:p>
            <a:pPr marL="976313"/>
            <a:r>
              <a:rPr lang="en-US" sz="2800" dirty="0"/>
              <a:t>It is called body of loop.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747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792</TotalTime>
  <Words>1627</Words>
  <Application>Microsoft Office PowerPoint</Application>
  <PresentationFormat>Widescreen</PresentationFormat>
  <Paragraphs>300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Aegean</vt:lpstr>
      <vt:lpstr>Arial</vt:lpstr>
      <vt:lpstr>Calibri</vt:lpstr>
      <vt:lpstr>Century Gothic</vt:lpstr>
      <vt:lpstr>Courier New</vt:lpstr>
      <vt:lpstr>Wingdings</vt:lpstr>
      <vt:lpstr>Wingdings 3</vt:lpstr>
      <vt:lpstr>Wisp</vt:lpstr>
      <vt:lpstr>Programming Fundamentals</vt:lpstr>
      <vt:lpstr>CLO Covered in this Lecture:</vt:lpstr>
      <vt:lpstr>PowerPoint Presentation</vt:lpstr>
      <vt:lpstr>PowerPoint Presentation</vt:lpstr>
      <vt:lpstr>What are Loops?</vt:lpstr>
      <vt:lpstr>Loops</vt:lpstr>
      <vt:lpstr>Types of loops</vt:lpstr>
      <vt:lpstr>While Loop</vt:lpstr>
      <vt:lpstr>While loop</vt:lpstr>
      <vt:lpstr>While Loop</vt:lpstr>
      <vt:lpstr>Flow chart for while loop</vt:lpstr>
      <vt:lpstr>Example(While loop)</vt:lpstr>
      <vt:lpstr>Example 1</vt:lpstr>
      <vt:lpstr>Example 1</vt:lpstr>
      <vt:lpstr>Example 2 </vt:lpstr>
      <vt:lpstr>Example 2 </vt:lpstr>
      <vt:lpstr>Example 3</vt:lpstr>
      <vt:lpstr>Example 3</vt:lpstr>
      <vt:lpstr>Example 4</vt:lpstr>
      <vt:lpstr>Example 4</vt:lpstr>
      <vt:lpstr>Guess the Output:</vt:lpstr>
      <vt:lpstr>Guess the Output:  How many times will this loop print? Predict the output sequence.</vt:lpstr>
      <vt:lpstr>Guess the Output:</vt:lpstr>
      <vt:lpstr>Example 5</vt:lpstr>
      <vt:lpstr>Example 5</vt:lpstr>
      <vt:lpstr>Example 6 </vt:lpstr>
      <vt:lpstr>Example </vt:lpstr>
      <vt:lpstr>PowerPoint Presentation</vt:lpstr>
      <vt:lpstr>PowerPoint Presentation</vt:lpstr>
      <vt:lpstr>PowerPoint Presentation</vt:lpstr>
      <vt:lpstr>PowerPoint Presentation</vt:lpstr>
      <vt:lpstr>Difference b/w while &amp; do-while</vt:lpstr>
      <vt:lpstr>Example (do-while loop)</vt:lpstr>
      <vt:lpstr>Try it your self</vt:lpstr>
      <vt:lpstr>Try it your 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31</cp:revision>
  <dcterms:created xsi:type="dcterms:W3CDTF">2020-10-17T15:04:30Z</dcterms:created>
  <dcterms:modified xsi:type="dcterms:W3CDTF">2024-11-20T09:36:49Z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