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44"/>
  </p:notesMasterIdLst>
  <p:sldIdLst>
    <p:sldId id="304" r:id="rId2"/>
    <p:sldId id="261" r:id="rId3"/>
    <p:sldId id="292" r:id="rId4"/>
    <p:sldId id="293" r:id="rId5"/>
    <p:sldId id="294" r:id="rId6"/>
    <p:sldId id="295" r:id="rId7"/>
    <p:sldId id="296" r:id="rId8"/>
    <p:sldId id="297" r:id="rId9"/>
    <p:sldId id="310" r:id="rId10"/>
    <p:sldId id="312" r:id="rId11"/>
    <p:sldId id="314" r:id="rId12"/>
    <p:sldId id="300" r:id="rId13"/>
    <p:sldId id="302" r:id="rId14"/>
    <p:sldId id="308" r:id="rId15"/>
    <p:sldId id="309" r:id="rId16"/>
    <p:sldId id="258" r:id="rId17"/>
    <p:sldId id="259" r:id="rId18"/>
    <p:sldId id="260" r:id="rId19"/>
    <p:sldId id="316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317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C0E3C-C353-4B14-81B6-F87C4B62AAC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5A858-C346-4D9D-8E44-470E54E2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02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823739D-E421-429E-8045-A7E98B081280}" type="slidenum">
              <a:rPr lang="en-US" altLang="en-US" smtClean="0">
                <a:solidFill>
                  <a:srgbClr val="000000"/>
                </a:solidFill>
                <a:latin typeface="Calibri" panose="020F0502020204030204" pitchFamily="34" charset="0"/>
              </a:rPr>
              <a:pPr/>
              <a:t>14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3860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3F42AB0-0F02-4ED3-8A97-65B66E0765A3}" type="slidenum">
              <a:rPr lang="en-US" altLang="en-US" smtClean="0">
                <a:solidFill>
                  <a:srgbClr val="000000"/>
                </a:solidFill>
                <a:latin typeface="Calibri" panose="020F0502020204030204" pitchFamily="34" charset="0"/>
              </a:rPr>
              <a:pPr/>
              <a:t>15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248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0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2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5287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39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2696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26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13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80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0892" y="1465530"/>
            <a:ext cx="10470217" cy="415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0892" y="4447794"/>
            <a:ext cx="10470217" cy="415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537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0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5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3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0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7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3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7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7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034540" y="2514600"/>
            <a:ext cx="8686800" cy="1477328"/>
          </a:xfrm>
        </p:spPr>
        <p:txBody>
          <a:bodyPr/>
          <a:lstStyle/>
          <a:p>
            <a:pPr algn="r">
              <a:defRPr/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Programming Fundamentals</a:t>
            </a:r>
          </a:p>
        </p:txBody>
      </p:sp>
      <p:sp>
        <p:nvSpPr>
          <p:cNvPr id="11267" name="Subtitle 4"/>
          <p:cNvSpPr>
            <a:spLocks noGrp="1"/>
          </p:cNvSpPr>
          <p:nvPr>
            <p:ph type="subTitle" idx="4"/>
          </p:nvPr>
        </p:nvSpPr>
        <p:spPr>
          <a:xfrm>
            <a:off x="3463290" y="3657600"/>
            <a:ext cx="5829300" cy="959237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GB" altLang="en-US" sz="2700" dirty="0">
                <a:latin typeface="Arial" panose="020B0604020202020204" pitchFamily="34" charset="0"/>
                <a:cs typeface="Arial" panose="020B0604020202020204" pitchFamily="34" charset="0"/>
              </a:rPr>
              <a:t>Course Code: CS-111</a:t>
            </a:r>
          </a:p>
          <a:p>
            <a:pPr marL="0" indent="0" algn="ctr">
              <a:buNone/>
            </a:pPr>
            <a:r>
              <a:rPr lang="en-GB" altLang="en-US" sz="2700" dirty="0">
                <a:latin typeface="Arial" panose="020B0604020202020204" pitchFamily="34" charset="0"/>
                <a:cs typeface="Arial" panose="020B0604020202020204" pitchFamily="34" charset="0"/>
              </a:rPr>
              <a:t>Course Instructor: </a:t>
            </a:r>
            <a:r>
              <a:rPr lang="en-GB" altLang="en-US" sz="2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Isra</a:t>
            </a:r>
            <a:r>
              <a:rPr lang="en-GB" alt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2700" smtClean="0">
                <a:latin typeface="Arial" panose="020B0604020202020204" pitchFamily="34" charset="0"/>
                <a:cs typeface="Arial" panose="020B0604020202020204" pitchFamily="34" charset="0"/>
              </a:rPr>
              <a:t>Naz</a:t>
            </a:r>
            <a:endParaRPr lang="en-US" alt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989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9" name="Rectangle 3">
            <a:extLst>
              <a:ext uri="{FF2B5EF4-FFF2-40B4-BE49-F238E27FC236}">
                <a16:creationId xmlns:a16="http://schemas.microsoft.com/office/drawing/2014/main" id="{B820E741-7932-4004-88E6-5BA92C45CCEA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609600" y="852488"/>
            <a:ext cx="9715500" cy="5319712"/>
          </a:xfrm>
        </p:spPr>
        <p:txBody>
          <a:bodyPr rtlCol="0">
            <a:normAutofit lnSpcReduction="10000"/>
          </a:bodyPr>
          <a:lstStyle/>
          <a:p>
            <a:pPr marL="457200" indent="-457200" defTabSz="887553" eaLnBrk="1" fontAlgn="auto" hangingPunct="1">
              <a:spcBef>
                <a:spcPts val="1165"/>
              </a:spcBef>
              <a:spcAft>
                <a:spcPts val="194"/>
              </a:spcAft>
              <a:buFont typeface="+mj-lt"/>
              <a:buAutoNum type="arabicPeriod"/>
              <a:defRPr/>
            </a:pPr>
            <a:r>
              <a:rPr lang="en-US" altLang="en-US" dirty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8000"/>
                </a:solidFill>
                <a:cs typeface="Courier New" panose="02070309020205020404" pitchFamily="49" charset="0"/>
              </a:rPr>
              <a:t>// a first program in </a:t>
            </a:r>
            <a:r>
              <a:rPr lang="en-US" altLang="en-US" dirty="0" err="1">
                <a:solidFill>
                  <a:srgbClr val="008000"/>
                </a:solidFill>
                <a:cs typeface="Courier New" panose="02070309020205020404" pitchFamily="49" charset="0"/>
              </a:rPr>
              <a:t>c++</a:t>
            </a:r>
            <a:r>
              <a:rPr lang="en-US" altLang="en-US" dirty="0">
                <a:solidFill>
                  <a:srgbClr val="008000"/>
                </a:solidFill>
                <a:cs typeface="Courier New" panose="02070309020205020404" pitchFamily="49" charset="0"/>
              </a:rPr>
              <a:t>.</a:t>
            </a:r>
            <a:endParaRPr lang="en-US" alt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marL="457200" indent="-457200" defTabSz="887553" eaLnBrk="1" fontAlgn="auto" hangingPunct="1">
              <a:spcBef>
                <a:spcPts val="1165"/>
              </a:spcBef>
              <a:spcAft>
                <a:spcPts val="194"/>
              </a:spcAft>
              <a:buFont typeface="+mj-lt"/>
              <a:buAutoNum type="arabicPeriod"/>
              <a:defRPr/>
            </a:pPr>
            <a:r>
              <a:rPr lang="en-US" altLang="en-US" dirty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      </a:t>
            </a:r>
            <a:r>
              <a:rPr lang="en-US" altLang="en-US" dirty="0">
                <a:solidFill>
                  <a:srgbClr val="0000FF"/>
                </a:solidFill>
                <a:cs typeface="Courier New" panose="020703090202050204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&lt;iostream&gt;</a:t>
            </a:r>
            <a:endParaRPr lang="en-US" alt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marL="457200" indent="-457200" defTabSz="887553" eaLnBrk="1" fontAlgn="auto" hangingPunct="1">
              <a:spcBef>
                <a:spcPts val="1165"/>
              </a:spcBef>
              <a:spcAft>
                <a:spcPts val="194"/>
              </a:spcAft>
              <a:buFont typeface="+mj-lt"/>
              <a:buAutoNum type="arabicPeriod"/>
              <a:defRPr/>
            </a:pPr>
            <a:r>
              <a:rPr lang="en-US" altLang="en-US" dirty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      using namespace std;</a:t>
            </a:r>
            <a:endParaRPr lang="en-US" alt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marL="457200" indent="-457200" defTabSz="887553" eaLnBrk="1" fontAlgn="auto" hangingPunct="1">
              <a:spcBef>
                <a:spcPts val="1165"/>
              </a:spcBef>
              <a:spcAft>
                <a:spcPts val="194"/>
              </a:spcAft>
              <a:buFont typeface="+mj-lt"/>
              <a:buAutoNum type="arabicPeriod"/>
              <a:defRPr/>
            </a:pPr>
            <a:r>
              <a:rPr lang="en-US" altLang="en-US" dirty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      </a:t>
            </a:r>
          </a:p>
          <a:p>
            <a:pPr marL="457200" indent="-457200" defTabSz="887553" eaLnBrk="1" fontAlgn="auto" hangingPunct="1">
              <a:spcBef>
                <a:spcPts val="1165"/>
              </a:spcBef>
              <a:spcAft>
                <a:spcPts val="194"/>
              </a:spcAft>
              <a:buFont typeface="+mj-lt"/>
              <a:buAutoNum type="arabicPeriod"/>
              <a:defRPr/>
            </a:pPr>
            <a:r>
              <a:rPr lang="en-US" altLang="en-US" dirty="0">
                <a:solidFill>
                  <a:srgbClr val="008000"/>
                </a:solidFill>
                <a:cs typeface="Courier New" panose="02070309020205020404" pitchFamily="49" charset="0"/>
              </a:rPr>
              <a:t>// function main begins program execution</a:t>
            </a:r>
            <a:endParaRPr lang="en-US" alt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marL="457200" indent="-457200" defTabSz="887553" eaLnBrk="1" fontAlgn="auto" hangingPunct="1">
              <a:spcBef>
                <a:spcPts val="1165"/>
              </a:spcBef>
              <a:spcAft>
                <a:spcPts val="194"/>
              </a:spcAft>
              <a:buFont typeface="+mj-lt"/>
              <a:buAutoNum type="arabicPeriod"/>
              <a:defRPr/>
            </a:pPr>
            <a:r>
              <a:rPr lang="en-US" altLang="en-US" dirty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      </a:t>
            </a:r>
            <a:r>
              <a:rPr lang="en-US" altLang="en-US" dirty="0" err="1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main()</a:t>
            </a:r>
            <a:endParaRPr lang="en-US" alt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marL="457200" indent="-457200" defTabSz="887553" eaLnBrk="1" fontAlgn="auto" hangingPunct="1">
              <a:spcBef>
                <a:spcPts val="1165"/>
              </a:spcBef>
              <a:spcAft>
                <a:spcPts val="194"/>
              </a:spcAft>
              <a:buFont typeface="+mj-lt"/>
              <a:buAutoNum type="arabicPeriod"/>
              <a:defRPr/>
            </a:pPr>
            <a:r>
              <a:rPr lang="en-US" altLang="en-US" dirty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     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{</a:t>
            </a:r>
            <a:endParaRPr lang="en-US" alt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marL="457200" indent="-457200" defTabSz="887553" eaLnBrk="1" fontAlgn="auto" hangingPunct="1">
              <a:spcBef>
                <a:spcPts val="1165"/>
              </a:spcBef>
              <a:spcAft>
                <a:spcPts val="194"/>
              </a:spcAft>
              <a:buFont typeface="+mj-lt"/>
              <a:buAutoNum type="arabicPeriod"/>
              <a:defRPr/>
            </a:pPr>
            <a:r>
              <a:rPr lang="en-US" altLang="en-US" dirty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    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       </a:t>
            </a:r>
            <a:r>
              <a:rPr lang="en-US" alt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cout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&lt;&lt; </a:t>
            </a:r>
            <a:r>
              <a:rPr lang="en-US" altLang="en-US" dirty="0">
                <a:solidFill>
                  <a:srgbClr val="0099FF"/>
                </a:solidFill>
                <a:cs typeface="Courier New" panose="02070309020205020404" pitchFamily="49" charset="0"/>
              </a:rPr>
              <a:t>"welcome to </a:t>
            </a:r>
            <a:r>
              <a:rPr lang="en-US" altLang="en-US" dirty="0" err="1">
                <a:solidFill>
                  <a:srgbClr val="0099FF"/>
                </a:solidFill>
                <a:cs typeface="Courier New" panose="02070309020205020404" pitchFamily="49" charset="0"/>
              </a:rPr>
              <a:t>c++</a:t>
            </a:r>
            <a:r>
              <a:rPr lang="en-US" altLang="en-US" dirty="0">
                <a:solidFill>
                  <a:srgbClr val="0099FF"/>
                </a:solidFill>
                <a:cs typeface="Courier New" panose="02070309020205020404" pitchFamily="49" charset="0"/>
              </a:rPr>
              <a:t>!\n"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endParaRPr lang="en-US" alt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marL="457200" indent="-457200" defTabSz="887553" eaLnBrk="1" fontAlgn="auto" hangingPunct="1">
              <a:spcBef>
                <a:spcPts val="1165"/>
              </a:spcBef>
              <a:spcAft>
                <a:spcPts val="194"/>
              </a:spcAft>
              <a:buFont typeface="+mj-lt"/>
              <a:buAutoNum type="arabicPeriod"/>
              <a:defRPr/>
            </a:pPr>
            <a:r>
              <a:rPr lang="en-US" altLang="en-US" dirty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    </a:t>
            </a:r>
            <a:endParaRPr lang="en-US" alt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marL="457200" indent="-457200" defTabSz="887553" eaLnBrk="1" fontAlgn="auto" hangingPunct="1">
              <a:spcBef>
                <a:spcPts val="1165"/>
              </a:spcBef>
              <a:spcAft>
                <a:spcPts val="194"/>
              </a:spcAft>
              <a:buFont typeface="+mj-lt"/>
              <a:buAutoNum type="arabicPeriod"/>
              <a:defRPr/>
            </a:pPr>
            <a:r>
              <a:rPr lang="en-US" altLang="en-US" dirty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   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cs typeface="Courier New" panose="02070309020205020404" pitchFamily="49" charset="0"/>
              </a:rPr>
              <a:t>return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99FF"/>
                </a:solidFill>
                <a:cs typeface="Courier New" panose="020703090202050204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;   </a:t>
            </a:r>
            <a:r>
              <a:rPr lang="en-US" altLang="en-US" dirty="0">
                <a:solidFill>
                  <a:srgbClr val="008000"/>
                </a:solidFill>
                <a:cs typeface="Courier New" panose="02070309020205020404" pitchFamily="49" charset="0"/>
              </a:rPr>
              <a:t>// indicate that program ended successfully</a:t>
            </a:r>
            <a:endParaRPr lang="en-US" alt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marL="457200" indent="-457200" defTabSz="887553" eaLnBrk="1" fontAlgn="auto" hangingPunct="1">
              <a:spcBef>
                <a:spcPts val="1165"/>
              </a:spcBef>
              <a:spcAft>
                <a:spcPts val="194"/>
              </a:spcAft>
              <a:buFont typeface="+mj-lt"/>
              <a:buAutoNum type="arabicPeriod"/>
              <a:defRPr/>
            </a:pPr>
            <a:r>
              <a:rPr lang="en-US" altLang="en-US" dirty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    </a:t>
            </a:r>
            <a:endParaRPr lang="en-US" alt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marL="457200" indent="-457200" defTabSz="887553" eaLnBrk="1" fontAlgn="auto" hangingPunct="1">
              <a:spcBef>
                <a:spcPts val="1165"/>
              </a:spcBef>
              <a:spcAft>
                <a:spcPts val="194"/>
              </a:spcAft>
              <a:buFont typeface="+mj-lt"/>
              <a:buAutoNum type="arabicPeriod"/>
              <a:defRPr/>
            </a:pP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     } </a:t>
            </a:r>
            <a:r>
              <a:rPr lang="en-US" altLang="en-US" dirty="0">
                <a:solidFill>
                  <a:srgbClr val="008000"/>
                </a:solidFill>
                <a:cs typeface="Courier New" panose="02070309020205020404" pitchFamily="49" charset="0"/>
              </a:rPr>
              <a:t>// end function main</a:t>
            </a:r>
            <a:endParaRPr lang="en-US" alt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defTabSz="887553" eaLnBrk="1" fontAlgn="auto" hangingPunct="1">
              <a:spcBef>
                <a:spcPts val="1165"/>
              </a:spcBef>
              <a:spcAft>
                <a:spcPts val="194"/>
              </a:spcAft>
              <a:defRPr/>
            </a:pPr>
            <a:endParaRPr lang="en-US" altLang="en-US" dirty="0"/>
          </a:p>
        </p:txBody>
      </p:sp>
      <p:sp>
        <p:nvSpPr>
          <p:cNvPr id="62467" name="Rectangle 4">
            <a:extLst>
              <a:ext uri="{FF2B5EF4-FFF2-40B4-BE49-F238E27FC236}">
                <a16:creationId xmlns:a16="http://schemas.microsoft.com/office/drawing/2014/main" id="{58F06227-E987-47AB-8E07-10D586EC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6172200"/>
            <a:ext cx="7010400" cy="533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200" b="1">
                <a:latin typeface="Courier New" panose="02070309020205020404" pitchFamily="49" charset="0"/>
              </a:rPr>
              <a:t>Welcome to C++! </a:t>
            </a:r>
          </a:p>
        </p:txBody>
      </p:sp>
      <p:sp>
        <p:nvSpPr>
          <p:cNvPr id="4" name="Line 6">
            <a:extLst>
              <a:ext uri="{FF2B5EF4-FFF2-40B4-BE49-F238E27FC236}">
                <a16:creationId xmlns:a16="http://schemas.microsoft.com/office/drawing/2014/main" id="{63624E51-D402-4D13-8DC7-DBEBD3FCA3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92525" y="1141413"/>
            <a:ext cx="184150" cy="24288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80686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747">
              <a:solidFill>
                <a:srgbClr val="000000"/>
              </a:solidFill>
              <a:latin typeface="Arial" panose="020B0604020202020204"/>
              <a:cs typeface="+mn-cs"/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08AF0C5A-B76D-4442-89F0-CFA4C8354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69913"/>
            <a:ext cx="5184775" cy="5715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06867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en-US" sz="1553" dirty="0">
                <a:solidFill>
                  <a:srgbClr val="000000"/>
                </a:solidFill>
              </a:rPr>
              <a:t>Preprocessor directive that tells the processor to include I/O library in C++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1802C4F1-74B9-404C-B3BD-A5151B35C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3188" y="1255713"/>
            <a:ext cx="4724400" cy="862012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600" dirty="0"/>
              <a:t>All the elements of the standard C++ library are declared within what is called a namespace, the</a:t>
            </a:r>
          </a:p>
          <a:p>
            <a:pPr>
              <a:defRPr/>
            </a:pPr>
            <a:r>
              <a:rPr lang="en-US" sz="1600" dirty="0"/>
              <a:t>namespace with the name </a:t>
            </a:r>
            <a:r>
              <a:rPr lang="en-US" sz="1600" i="1" dirty="0"/>
              <a:t>std</a:t>
            </a:r>
            <a:r>
              <a:rPr lang="en-US" sz="1600" dirty="0"/>
              <a:t>.</a:t>
            </a:r>
            <a:endParaRPr lang="en-US" altLang="en-US" sz="1553" dirty="0">
              <a:solidFill>
                <a:srgbClr val="000000"/>
              </a:solidFill>
            </a:endParaRP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FE23E9BC-972C-451F-AE08-73E90E284F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27450" y="1565275"/>
            <a:ext cx="185738" cy="24288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80686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747">
              <a:solidFill>
                <a:srgbClr val="000000"/>
              </a:solidFill>
              <a:latin typeface="Arial" panose="020B0604020202020204"/>
              <a:cs typeface="+mn-cs"/>
            </a:endParaRPr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B36522CD-259A-497C-BBAF-3478C55437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11438" y="3248025"/>
            <a:ext cx="1116012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80686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747">
              <a:solidFill>
                <a:srgbClr val="000000"/>
              </a:solidFill>
              <a:latin typeface="Arial" panose="020B0604020202020204"/>
              <a:cs typeface="+mn-cs"/>
            </a:endParaRP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D41DBD20-EA36-4602-909B-3AABEC0E4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7450" y="3073400"/>
            <a:ext cx="1774825" cy="331788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6867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553" dirty="0">
                <a:solidFill>
                  <a:srgbClr val="000000"/>
                </a:solidFill>
                <a:latin typeface="Arial" panose="020B0604020202020204"/>
              </a:rPr>
              <a:t>Main</a:t>
            </a:r>
            <a:r>
              <a:rPr lang="en-US" sz="1553" dirty="0">
                <a:solidFill>
                  <a:srgbClr val="000000"/>
                </a:solidFill>
              </a:rPr>
              <a:t> function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C2B06E8A-4B6A-4B3B-BB02-4D0231C3E4DD}"/>
              </a:ext>
            </a:extLst>
          </p:cNvPr>
          <p:cNvSpPr/>
          <p:nvPr/>
        </p:nvSpPr>
        <p:spPr>
          <a:xfrm>
            <a:off x="7162800" y="3686969"/>
            <a:ext cx="990600" cy="22098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A77AC2C7-9435-4A77-9997-849D32F51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6277" y="4625975"/>
            <a:ext cx="1774825" cy="331788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6867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553" dirty="0">
                <a:solidFill>
                  <a:srgbClr val="000000"/>
                </a:solidFill>
                <a:latin typeface="Arial" panose="020B0604020202020204"/>
              </a:rPr>
              <a:t>C++ Statements</a:t>
            </a:r>
            <a:endParaRPr lang="en-US" sz="1553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381000"/>
            <a:ext cx="8911687" cy="1280890"/>
          </a:xfrm>
        </p:spPr>
        <p:txBody>
          <a:bodyPr/>
          <a:lstStyle/>
          <a:p>
            <a:r>
              <a:rPr lang="en-GB" dirty="0"/>
              <a:t>C++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371600"/>
            <a:ext cx="10210800" cy="5410200"/>
          </a:xfrm>
        </p:spPr>
        <p:txBody>
          <a:bodyPr>
            <a:normAutofit/>
          </a:bodyPr>
          <a:lstStyle/>
          <a:p>
            <a:r>
              <a:rPr lang="en-US" sz="2000" b="1" dirty="0"/>
              <a:t>Preprocessing :</a:t>
            </a:r>
          </a:p>
          <a:p>
            <a:pPr marL="871855" lvl="1" indent="-342900"/>
            <a:r>
              <a:rPr lang="en-US" sz="1800" dirty="0"/>
              <a:t>In a C++ program, statements that begin with the symbol # are  called preprocessor directives.</a:t>
            </a:r>
          </a:p>
          <a:p>
            <a:pPr marL="871855" lvl="1" indent="-342900"/>
            <a:r>
              <a:rPr lang="en-US" sz="1800" dirty="0"/>
              <a:t>It defines the behavior that are to be carried out on the source code before compiled</a:t>
            </a:r>
          </a:p>
          <a:p>
            <a:pPr marL="871855" lvl="1" indent="-342900"/>
            <a:r>
              <a:rPr lang="en-US" sz="1800" dirty="0"/>
              <a:t>It process the program before compilation  </a:t>
            </a:r>
          </a:p>
          <a:p>
            <a:r>
              <a:rPr lang="en-US" sz="2000" b="1" dirty="0"/>
              <a:t>Using directive</a:t>
            </a:r>
          </a:p>
          <a:p>
            <a:r>
              <a:rPr lang="en-US" sz="2000" dirty="0"/>
              <a:t>using namespace std;</a:t>
            </a:r>
          </a:p>
          <a:p>
            <a:r>
              <a:rPr lang="en-US" sz="2000" dirty="0"/>
              <a:t>Various program components such as </a:t>
            </a:r>
            <a:r>
              <a:rPr lang="en-US" sz="2000" dirty="0" err="1"/>
              <a:t>cout</a:t>
            </a:r>
            <a:r>
              <a:rPr lang="en-US" sz="2000" dirty="0"/>
              <a:t> are  within std namespace. If we do not add this  statement then std will have to be added with many statements</a:t>
            </a:r>
          </a:p>
          <a:p>
            <a:r>
              <a:rPr lang="en-US" sz="2000" dirty="0"/>
              <a:t>std::</a:t>
            </a:r>
            <a:r>
              <a:rPr lang="en-US" sz="2000" dirty="0" err="1"/>
              <a:t>cout</a:t>
            </a:r>
            <a:r>
              <a:rPr lang="en-US" sz="2000" dirty="0"/>
              <a:t> &lt;&lt; Every  age has a language of its own;</a:t>
            </a:r>
          </a:p>
          <a:p>
            <a:r>
              <a:rPr lang="en-US" sz="2000" dirty="0"/>
              <a:t>Namespace is a collection of classes, functions and objects  Using directive has to be used in Microsoft compilers for C++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0236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1414873"/>
            <a:ext cx="9601200" cy="4060086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spcBef>
                <a:spcPts val="500"/>
              </a:spcBef>
            </a:pPr>
            <a:r>
              <a:rPr sz="2700" b="1" spc="20" dirty="0">
                <a:latin typeface="Arial" panose="020B0604020202020204" pitchFamily="34" charset="0"/>
                <a:cs typeface="Arial" panose="020B0604020202020204" pitchFamily="34" charset="0"/>
              </a:rPr>
              <a:t>main()</a:t>
            </a:r>
            <a:endParaRPr sz="2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8605" marR="498475" indent="-256540" algn="just">
              <a:spcBef>
                <a:spcPts val="400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9240" algn="l"/>
              </a:tabLst>
            </a:pPr>
            <a:r>
              <a:rPr sz="2700" spc="30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700" spc="290" dirty="0">
                <a:latin typeface="Arial" panose="020B0604020202020204" pitchFamily="34" charset="0"/>
                <a:cs typeface="Arial" panose="020B0604020202020204" pitchFamily="34" charset="0"/>
              </a:rPr>
              <a:t>program </a:t>
            </a:r>
            <a:r>
              <a:rPr sz="2700" spc="120" dirty="0">
                <a:latin typeface="Arial" panose="020B0604020202020204" pitchFamily="34" charset="0"/>
                <a:cs typeface="Arial" panose="020B0604020202020204" pitchFamily="34" charset="0"/>
              </a:rPr>
              <a:t>consists </a:t>
            </a:r>
            <a:r>
              <a:rPr sz="2700" spc="5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700" spc="15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700" spc="245" dirty="0">
                <a:latin typeface="Arial" panose="020B0604020202020204" pitchFamily="34" charset="0"/>
                <a:cs typeface="Arial" panose="020B0604020202020204" pitchFamily="34" charset="0"/>
              </a:rPr>
              <a:t>single </a:t>
            </a:r>
            <a:r>
              <a:rPr sz="2700" spc="130" dirty="0">
                <a:latin typeface="Arial" panose="020B0604020202020204" pitchFamily="34" charset="0"/>
                <a:cs typeface="Arial" panose="020B0604020202020204" pitchFamily="34" charset="0"/>
              </a:rPr>
              <a:t>function  </a:t>
            </a:r>
            <a:r>
              <a:rPr sz="2700" spc="254" dirty="0">
                <a:latin typeface="Arial" panose="020B0604020202020204" pitchFamily="34" charset="0"/>
                <a:cs typeface="Arial" panose="020B0604020202020204" pitchFamily="34" charset="0"/>
              </a:rPr>
              <a:t>main()</a:t>
            </a:r>
            <a:endParaRPr lang="en-US" sz="2700" spc="254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8605" marR="498475" indent="-256540" algn="just">
              <a:spcBef>
                <a:spcPts val="400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9240" algn="l"/>
              </a:tabLst>
            </a:pPr>
            <a:endParaRPr sz="2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8605" marR="276225" indent="-256540" algn="just">
              <a:spcBef>
                <a:spcPts val="395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9240" algn="l"/>
              </a:tabLst>
            </a:pPr>
            <a:r>
              <a:rPr sz="2700" spc="254" dirty="0">
                <a:latin typeface="Arial" panose="020B0604020202020204" pitchFamily="34" charset="0"/>
                <a:cs typeface="Arial" panose="020B0604020202020204" pitchFamily="34" charset="0"/>
              </a:rPr>
              <a:t>main() </a:t>
            </a:r>
            <a:r>
              <a:rPr sz="2700" spc="19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2700" spc="60" dirty="0">
                <a:latin typeface="Arial" panose="020B0604020202020204" pitchFamily="34" charset="0"/>
                <a:cs typeface="Arial" panose="020B0604020202020204" pitchFamily="34" charset="0"/>
              </a:rPr>
              <a:t>called </a:t>
            </a:r>
            <a:r>
              <a:rPr sz="2700" spc="21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700" spc="120" dirty="0">
                <a:latin typeface="Arial" panose="020B0604020202020204" pitchFamily="34" charset="0"/>
                <a:cs typeface="Arial" panose="020B0604020202020204" pitchFamily="34" charset="0"/>
              </a:rPr>
              <a:t>entry </a:t>
            </a:r>
            <a:r>
              <a:rPr sz="2700" spc="204" dirty="0">
                <a:latin typeface="Arial" panose="020B0604020202020204" pitchFamily="34" charset="0"/>
                <a:cs typeface="Arial" panose="020B0604020202020204" pitchFamily="34" charset="0"/>
              </a:rPr>
              <a:t>point </a:t>
            </a:r>
            <a:r>
              <a:rPr sz="2700" spc="5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700" spc="170" dirty="0">
                <a:latin typeface="Arial" panose="020B0604020202020204" pitchFamily="34" charset="0"/>
                <a:cs typeface="Arial" panose="020B0604020202020204" pitchFamily="34" charset="0"/>
              </a:rPr>
              <a:t>any </a:t>
            </a:r>
            <a:r>
              <a:rPr sz="2700" spc="425" dirty="0">
                <a:latin typeface="Arial" panose="020B0604020202020204" pitchFamily="34" charset="0"/>
                <a:cs typeface="Arial" panose="020B0604020202020204" pitchFamily="34" charset="0"/>
              </a:rPr>
              <a:t>C++  </a:t>
            </a:r>
            <a:r>
              <a:rPr sz="2700" spc="290" dirty="0">
                <a:latin typeface="Arial" panose="020B0604020202020204" pitchFamily="34" charset="0"/>
                <a:cs typeface="Arial" panose="020B0604020202020204" pitchFamily="34" charset="0"/>
              </a:rPr>
              <a:t>program </a:t>
            </a:r>
            <a:r>
              <a:rPr sz="2700" spc="75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700" spc="21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700" dirty="0">
                <a:latin typeface="Arial" panose="020B0604020202020204" pitchFamily="34" charset="0"/>
                <a:cs typeface="Arial" panose="020B0604020202020204" pitchFamily="34" charset="0"/>
              </a:rPr>
              <a:t>control </a:t>
            </a:r>
            <a:r>
              <a:rPr sz="2700" spc="-35" dirty="0">
                <a:latin typeface="Arial" panose="020B0604020202020204" pitchFamily="34" charset="0"/>
                <a:cs typeface="Arial" panose="020B0604020202020204" pitchFamily="34" charset="0"/>
              </a:rPr>
              <a:t>always </a:t>
            </a:r>
            <a:r>
              <a:rPr sz="2700" spc="225" dirty="0">
                <a:latin typeface="Arial" panose="020B0604020202020204" pitchFamily="34" charset="0"/>
                <a:cs typeface="Arial" panose="020B0604020202020204" pitchFamily="34" charset="0"/>
              </a:rPr>
              <a:t>go </a:t>
            </a:r>
            <a:r>
              <a:rPr sz="2700" spc="-145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700" spc="254" dirty="0">
                <a:latin typeface="Arial" panose="020B0604020202020204" pitchFamily="34" charset="0"/>
                <a:cs typeface="Arial" panose="020B0604020202020204" pitchFamily="34" charset="0"/>
              </a:rPr>
              <a:t>main()  </a:t>
            </a:r>
            <a:r>
              <a:rPr sz="2700" spc="305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700" spc="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700" spc="60" dirty="0">
                <a:latin typeface="Arial" panose="020B0604020202020204" pitchFamily="34" charset="0"/>
                <a:cs typeface="Arial" panose="020B0604020202020204" pitchFamily="34" charset="0"/>
              </a:rPr>
              <a:t>startup.</a:t>
            </a:r>
            <a:endParaRPr lang="en-US" sz="2700" spc="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8605" marR="276225" indent="-256540" algn="just">
              <a:spcBef>
                <a:spcPts val="395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9240" algn="l"/>
              </a:tabLst>
            </a:pPr>
            <a:endParaRPr sz="2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8605" marR="5080" indent="-256540" algn="just">
              <a:spcBef>
                <a:spcPts val="414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9240" algn="l"/>
              </a:tabLst>
            </a:pPr>
            <a:r>
              <a:rPr sz="2700" spc="-10" dirty="0">
                <a:latin typeface="Arial" panose="020B0604020202020204" pitchFamily="34" charset="0"/>
                <a:cs typeface="Arial" panose="020B0604020202020204" pitchFamily="34" charset="0"/>
              </a:rPr>
              <a:t>Without </a:t>
            </a:r>
            <a:r>
              <a:rPr sz="2700" spc="21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700" spc="254" dirty="0">
                <a:latin typeface="Arial" panose="020B0604020202020204" pitchFamily="34" charset="0"/>
                <a:cs typeface="Arial" panose="020B0604020202020204" pitchFamily="34" charset="0"/>
              </a:rPr>
              <a:t>main() </a:t>
            </a:r>
            <a:r>
              <a:rPr sz="2700" spc="38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2700" spc="70" dirty="0"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sz="2700" spc="290" dirty="0">
                <a:latin typeface="Arial" panose="020B0604020202020204" pitchFamily="34" charset="0"/>
                <a:cs typeface="Arial" panose="020B0604020202020204" pitchFamily="34" charset="0"/>
              </a:rPr>
              <a:t>program, </a:t>
            </a:r>
            <a:r>
              <a:rPr sz="2700" spc="26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sz="2700" spc="45" dirty="0">
                <a:latin typeface="Arial" panose="020B0604020202020204" pitchFamily="34" charset="0"/>
                <a:cs typeface="Arial" panose="020B0604020202020204" pitchFamily="34" charset="0"/>
              </a:rPr>
              <a:t>error  </a:t>
            </a:r>
            <a:r>
              <a:rPr sz="2700" spc="-105" dirty="0">
                <a:latin typeface="Arial" panose="020B0604020202020204" pitchFamily="34" charset="0"/>
                <a:cs typeface="Arial" panose="020B0604020202020204" pitchFamily="34" charset="0"/>
              </a:rPr>
              <a:t>will </a:t>
            </a:r>
            <a:r>
              <a:rPr sz="2700" spc="540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2700" spc="-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700" spc="275" dirty="0">
                <a:latin typeface="Arial" panose="020B0604020202020204" pitchFamily="34" charset="0"/>
                <a:cs typeface="Arial" panose="020B0604020202020204" pitchFamily="34" charset="0"/>
              </a:rPr>
              <a:t>generated.</a:t>
            </a:r>
            <a:endParaRPr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58923" y="571501"/>
            <a:ext cx="5884164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838200"/>
            <a:ext cx="2503593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Statements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09600" y="1327483"/>
            <a:ext cx="11239500" cy="413132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07060" marR="720725" indent="-256540">
              <a:lnSpc>
                <a:spcPts val="2920"/>
              </a:lnSpc>
              <a:spcBef>
                <a:spcPts val="459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606425" algn="l"/>
                <a:tab pos="607060" algn="l"/>
              </a:tabLst>
            </a:pPr>
            <a:r>
              <a:rPr sz="2000" spc="30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000" spc="165" dirty="0"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sz="2000" spc="270" dirty="0">
                <a:latin typeface="Arial" panose="020B0604020202020204" pitchFamily="34" charset="0"/>
                <a:cs typeface="Arial" panose="020B0604020202020204" pitchFamily="34" charset="0"/>
              </a:rPr>
              <a:t>body </a:t>
            </a:r>
            <a:r>
              <a:rPr sz="2000" spc="150" dirty="0">
                <a:latin typeface="Arial" panose="020B0604020202020204" pitchFamily="34" charset="0"/>
                <a:cs typeface="Arial" panose="020B0604020202020204" pitchFamily="34" charset="0"/>
              </a:rPr>
              <a:t>contains </a:t>
            </a:r>
            <a:r>
              <a:rPr sz="2000" spc="21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95" dirty="0">
                <a:latin typeface="Arial" panose="020B0604020202020204" pitchFamily="34" charset="0"/>
                <a:cs typeface="Arial" panose="020B0604020202020204" pitchFamily="34" charset="0"/>
              </a:rPr>
              <a:t>executable  statements.</a:t>
            </a:r>
            <a:endParaRPr lang="en-US" sz="2000" spc="19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7060" marR="720725" indent="-256540">
              <a:lnSpc>
                <a:spcPts val="2920"/>
              </a:lnSpc>
              <a:spcBef>
                <a:spcPts val="459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606425" algn="l"/>
                <a:tab pos="607060" algn="l"/>
              </a:tabLst>
            </a:pPr>
            <a:endParaRPr sz="2000" spc="19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7060" marR="1252855" indent="-256540">
              <a:lnSpc>
                <a:spcPts val="2920"/>
              </a:lnSpc>
              <a:spcBef>
                <a:spcPts val="390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606425" algn="l"/>
                <a:tab pos="607060" algn="l"/>
              </a:tabLst>
            </a:pPr>
            <a:r>
              <a:rPr sz="2000" spc="100" dirty="0"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sz="2000" spc="195" dirty="0">
                <a:latin typeface="Arial" panose="020B0604020202020204" pitchFamily="34" charset="0"/>
                <a:cs typeface="Arial" panose="020B0604020202020204" pitchFamily="34" charset="0"/>
              </a:rPr>
              <a:t>executable </a:t>
            </a:r>
            <a:r>
              <a:rPr sz="2000" spc="190" dirty="0">
                <a:latin typeface="Arial" panose="020B0604020202020204" pitchFamily="34" charset="0"/>
                <a:cs typeface="Arial" panose="020B0604020202020204" pitchFamily="34" charset="0"/>
              </a:rPr>
              <a:t>statement </a:t>
            </a:r>
            <a:r>
              <a:rPr sz="2000" spc="405" dirty="0">
                <a:latin typeface="Arial" panose="020B0604020202020204" pitchFamily="34" charset="0"/>
                <a:cs typeface="Arial" panose="020B0604020202020204" pitchFamily="34" charset="0"/>
              </a:rPr>
              <a:t>ends </a:t>
            </a:r>
            <a:r>
              <a:rPr sz="2000" spc="9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200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a  </a:t>
            </a:r>
            <a:r>
              <a:rPr sz="2000" spc="275" dirty="0">
                <a:latin typeface="Arial" panose="020B0604020202020204" pitchFamily="34" charset="0"/>
                <a:cs typeface="Arial" panose="020B0604020202020204" pitchFamily="34" charset="0"/>
              </a:rPr>
              <a:t>semicolon.</a:t>
            </a:r>
            <a:endParaRPr lang="en-US" sz="2000" spc="27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7060" marR="1252855" indent="-256540">
              <a:lnSpc>
                <a:spcPts val="2920"/>
              </a:lnSpc>
              <a:spcBef>
                <a:spcPts val="390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606425" algn="l"/>
                <a:tab pos="607060" algn="l"/>
              </a:tabLst>
            </a:pPr>
            <a:endParaRPr sz="2000" spc="27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7060" marR="350520" indent="-256540" algn="just">
              <a:lnSpc>
                <a:spcPct val="89600"/>
              </a:lnSpc>
              <a:spcBef>
                <a:spcPts val="229"/>
              </a:spcBef>
              <a:buClr>
                <a:srgbClr val="2CA1BE"/>
              </a:buClr>
              <a:buSzPct val="63157"/>
              <a:buFont typeface="Arial"/>
              <a:buChar char=""/>
              <a:tabLst>
                <a:tab pos="607060" algn="l"/>
              </a:tabLst>
            </a:pPr>
            <a:r>
              <a:rPr sz="2000" i="1" spc="80" dirty="0">
                <a:latin typeface="Arial" panose="020B0604020202020204" pitchFamily="34" charset="0"/>
                <a:cs typeface="Arial" panose="020B0604020202020204" pitchFamily="34" charset="0"/>
              </a:rPr>
              <a:t>cout </a:t>
            </a:r>
            <a:r>
              <a:rPr sz="2000" spc="185" dirty="0">
                <a:latin typeface="Arial" panose="020B0604020202020204" pitchFamily="34" charset="0"/>
                <a:cs typeface="Arial" panose="020B0604020202020204" pitchFamily="34" charset="0"/>
              </a:rPr>
              <a:t>refers </a:t>
            </a:r>
            <a:r>
              <a:rPr sz="2000" spc="-145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000" spc="21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000" spc="145" dirty="0">
                <a:latin typeface="Arial" panose="020B0604020202020204" pitchFamily="34" charset="0"/>
                <a:cs typeface="Arial" panose="020B0604020202020204" pitchFamily="34" charset="0"/>
              </a:rPr>
              <a:t>standard </a:t>
            </a:r>
            <a:r>
              <a:rPr sz="2000" spc="70" dirty="0"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r>
              <a:rPr sz="2000" spc="240" dirty="0">
                <a:latin typeface="Arial" panose="020B0604020202020204" pitchFamily="34" charset="0"/>
                <a:cs typeface="Arial" panose="020B0604020202020204" pitchFamily="34" charset="0"/>
              </a:rPr>
              <a:t>stream. 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A  </a:t>
            </a:r>
            <a:r>
              <a:rPr sz="2000" spc="229" dirty="0">
                <a:latin typeface="Arial" panose="020B0604020202020204" pitchFamily="34" charset="0"/>
                <a:cs typeface="Arial" panose="020B0604020202020204" pitchFamily="34" charset="0"/>
              </a:rPr>
              <a:t>stream </a:t>
            </a:r>
            <a:r>
              <a:rPr sz="2000" spc="185" dirty="0">
                <a:latin typeface="Arial" panose="020B0604020202020204" pitchFamily="34" charset="0"/>
                <a:cs typeface="Arial" panose="020B0604020202020204" pitchFamily="34" charset="0"/>
              </a:rPr>
              <a:t>refers </a:t>
            </a:r>
            <a:r>
              <a:rPr sz="2000" spc="-145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000" spc="-60" dirty="0">
                <a:latin typeface="Arial" panose="020B0604020202020204" pitchFamily="34" charset="0"/>
                <a:cs typeface="Arial" panose="020B0604020202020204" pitchFamily="34" charset="0"/>
              </a:rPr>
              <a:t>flow </a:t>
            </a:r>
            <a:r>
              <a:rPr sz="2000" spc="5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data. </a:t>
            </a:r>
            <a:r>
              <a:rPr sz="2000" spc="32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2000" spc="120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sz="2000" spc="185" dirty="0">
                <a:latin typeface="Arial" panose="020B0604020202020204" pitchFamily="34" charset="0"/>
                <a:cs typeface="Arial" panose="020B0604020202020204" pitchFamily="34" charset="0"/>
              </a:rPr>
              <a:t>case </a:t>
            </a:r>
            <a:r>
              <a:rPr sz="2000" spc="210" dirty="0">
                <a:latin typeface="Arial" panose="020B0604020202020204" pitchFamily="34" charset="0"/>
                <a:cs typeface="Arial" panose="020B0604020202020204" pitchFamily="34" charset="0"/>
              </a:rPr>
              <a:t>the  </a:t>
            </a:r>
            <a:r>
              <a:rPr sz="2000" spc="290" dirty="0"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r>
              <a:rPr sz="2000" spc="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65" dirty="0">
                <a:latin typeface="Arial" panose="020B0604020202020204" pitchFamily="34" charset="0"/>
                <a:cs typeface="Arial" panose="020B0604020202020204" pitchFamily="34" charset="0"/>
              </a:rPr>
              <a:t>display.</a:t>
            </a:r>
            <a:endParaRPr lang="en-US" sz="2000" spc="16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7060" marR="350520" indent="-256540" algn="just">
              <a:lnSpc>
                <a:spcPct val="89600"/>
              </a:lnSpc>
              <a:spcBef>
                <a:spcPts val="229"/>
              </a:spcBef>
              <a:buClr>
                <a:srgbClr val="2CA1BE"/>
              </a:buClr>
              <a:buSzPct val="63157"/>
              <a:buFont typeface="Arial"/>
              <a:buChar char=""/>
              <a:tabLst>
                <a:tab pos="607060" algn="l"/>
              </a:tabLst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7060" marR="384175" indent="-256540">
              <a:lnSpc>
                <a:spcPct val="90600"/>
              </a:lnSpc>
              <a:spcBef>
                <a:spcPts val="464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606425" algn="l"/>
                <a:tab pos="607060" algn="l"/>
                <a:tab pos="4613910" algn="l"/>
              </a:tabLst>
            </a:pPr>
            <a:r>
              <a:rPr sz="2000" spc="30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000" spc="190" dirty="0"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r>
              <a:rPr sz="2000" spc="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100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sz="2000" i="1" spc="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90" dirty="0">
                <a:latin typeface="Arial" panose="020B0604020202020204" pitchFamily="34" charset="0"/>
                <a:cs typeface="Arial" panose="020B0604020202020204" pitchFamily="34" charset="0"/>
              </a:rPr>
              <a:t>0;	</a:t>
            </a:r>
            <a:r>
              <a:rPr sz="2000" spc="-80" dirty="0">
                <a:latin typeface="Arial" panose="020B0604020202020204" pitchFamily="34" charset="0"/>
                <a:cs typeface="Arial" panose="020B0604020202020204" pitchFamily="34" charset="0"/>
              </a:rPr>
              <a:t>tells </a:t>
            </a:r>
            <a:r>
              <a:rPr sz="2000" spc="254" dirty="0">
                <a:latin typeface="Arial" panose="020B0604020202020204" pitchFamily="34" charset="0"/>
                <a:cs typeface="Arial" panose="020B0604020202020204" pitchFamily="34" charset="0"/>
              </a:rPr>
              <a:t>main() </a:t>
            </a:r>
            <a:r>
              <a:rPr sz="2000" spc="-145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000" spc="135" dirty="0">
                <a:latin typeface="Arial" panose="020B0604020202020204" pitchFamily="34" charset="0"/>
                <a:cs typeface="Arial" panose="020B0604020202020204" pitchFamily="34" charset="0"/>
              </a:rPr>
              <a:t>return  </a:t>
            </a:r>
            <a:r>
              <a:rPr sz="2000" spc="250" dirty="0">
                <a:latin typeface="Arial" panose="020B0604020202020204" pitchFamily="34" charset="0"/>
                <a:cs typeface="Arial" panose="020B0604020202020204" pitchFamily="34" charset="0"/>
              </a:rPr>
              <a:t>integer </a:t>
            </a:r>
            <a:r>
              <a:rPr sz="2000" spc="80" dirty="0"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sz="2000" spc="-145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000" spc="204" dirty="0">
                <a:latin typeface="Arial" panose="020B0604020202020204" pitchFamily="34" charset="0"/>
                <a:cs typeface="Arial" panose="020B0604020202020204" pitchFamily="34" charset="0"/>
              </a:rPr>
              <a:t>whoever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called 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it, </a:t>
            </a:r>
            <a:r>
              <a:rPr sz="2000" spc="38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2000" spc="120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sz="2000" spc="180" dirty="0">
                <a:latin typeface="Arial" panose="020B0604020202020204" pitchFamily="34" charset="0"/>
                <a:cs typeface="Arial" panose="020B0604020202020204" pitchFamily="34" charset="0"/>
              </a:rPr>
              <a:t>case  </a:t>
            </a:r>
            <a:r>
              <a:rPr sz="2000" spc="210" dirty="0">
                <a:latin typeface="Arial" panose="020B0604020202020204" pitchFamily="34" charset="0"/>
                <a:cs typeface="Arial" panose="020B0604020202020204" pitchFamily="34" charset="0"/>
              </a:rPr>
              <a:t>operating </a:t>
            </a:r>
            <a:r>
              <a:rPr sz="2000" spc="254" dirty="0"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275" dirty="0">
                <a:latin typeface="Arial" panose="020B0604020202020204" pitchFamily="34" charset="0"/>
                <a:cs typeface="Arial" panose="020B0604020202020204" pitchFamily="34" charset="0"/>
              </a:rPr>
              <a:t>compiler.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spcBef>
                <a:spcPts val="1755"/>
              </a:spcBef>
            </a:pPr>
            <a:r>
              <a:rPr sz="2000" spc="165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000" spc="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70" dirty="0">
                <a:latin typeface="Arial" panose="020B0604020202020204" pitchFamily="34" charset="0"/>
                <a:cs typeface="Arial" panose="020B0604020202020204" pitchFamily="34" charset="0"/>
              </a:rPr>
              <a:t>older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95" dirty="0">
                <a:latin typeface="Arial" panose="020B0604020202020204" pitchFamily="34" charset="0"/>
                <a:cs typeface="Arial" panose="020B0604020202020204" pitchFamily="34" charset="0"/>
              </a:rPr>
              <a:t>versions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000" spc="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225" dirty="0"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40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sz="2000" spc="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80" dirty="0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80" dirty="0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sz="2000" spc="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2000" spc="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35" dirty="0">
                <a:latin typeface="Arial" panose="020B0604020202020204" pitchFamily="34" charset="0"/>
                <a:cs typeface="Arial" panose="020B0604020202020204" pitchFamily="34" charset="0"/>
              </a:rPr>
              <a:t>main()</a:t>
            </a:r>
            <a:r>
              <a:rPr sz="2000" spc="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14" dirty="0">
                <a:latin typeface="Arial" panose="020B0604020202020204" pitchFamily="34" charset="0"/>
                <a:cs typeface="Arial" panose="020B0604020202020204" pitchFamily="34" charset="0"/>
              </a:rPr>
              <a:t>instead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000" spc="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70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000" spc="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05" dirty="0">
                <a:latin typeface="Arial" panose="020B0604020202020204" pitchFamily="34" charset="0"/>
                <a:cs typeface="Arial" panose="020B0604020202020204" pitchFamily="34" charset="0"/>
              </a:rPr>
              <a:t>statement,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75" dirty="0">
                <a:latin typeface="Arial" panose="020B0604020202020204" pitchFamily="34" charset="0"/>
                <a:cs typeface="Arial" panose="020B0604020202020204" pitchFamily="34" charset="0"/>
              </a:rPr>
              <a:t>i.e.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14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000" spc="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50" dirty="0">
                <a:latin typeface="Arial" panose="020B0604020202020204" pitchFamily="34" charset="0"/>
                <a:cs typeface="Arial" panose="020B0604020202020204" pitchFamily="34" charset="0"/>
              </a:rPr>
              <a:t>program  </a:t>
            </a:r>
            <a:r>
              <a:rPr sz="2000" spc="195" dirty="0">
                <a:latin typeface="Arial" panose="020B0604020202020204" pitchFamily="34" charset="0"/>
                <a:cs typeface="Arial" panose="020B0604020202020204" pitchFamily="34" charset="0"/>
              </a:rPr>
              <a:t>did 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sz="2000" spc="165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sz="2000" spc="90" dirty="0">
                <a:latin typeface="Arial" panose="020B0604020202020204" pitchFamily="34" charset="0"/>
                <a:cs typeface="Arial" panose="020B0604020202020204" pitchFamily="34" charset="0"/>
              </a:rPr>
              <a:t>any </a:t>
            </a:r>
            <a:r>
              <a:rPr sz="2000" spc="70" dirty="0"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sz="2000" spc="100" dirty="0">
                <a:latin typeface="Arial" panose="020B0604020202020204" pitchFamily="34" charset="0"/>
                <a:cs typeface="Arial" panose="020B0604020202020204" pitchFamily="34" charset="0"/>
              </a:rPr>
              <a:t>statement 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000" spc="70" dirty="0"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sz="2000" spc="95" dirty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was</a:t>
            </a:r>
            <a:r>
              <a:rPr sz="2000" spc="-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80" dirty="0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1200" y="228600"/>
            <a:ext cx="5884164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33400"/>
            <a:ext cx="6096000" cy="838200"/>
          </a:xfrm>
        </p:spPr>
        <p:txBody>
          <a:bodyPr/>
          <a:lstStyle/>
          <a:p>
            <a:pPr defTabSz="887553" eaLnBrk="1" fontAlgn="auto" hangingPunct="1">
              <a:spcAft>
                <a:spcPts val="0"/>
              </a:spcAft>
              <a:defRPr/>
            </a:pPr>
            <a:r>
              <a:rPr lang="en-US" altLang="en-US" sz="4659" b="1" dirty="0"/>
              <a:t>Program Execution</a:t>
            </a:r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>
          <a:xfrm>
            <a:off x="838200" y="1752600"/>
            <a:ext cx="8823325" cy="4022725"/>
          </a:xfrm>
        </p:spPr>
        <p:txBody>
          <a:bodyPr>
            <a:normAutofit/>
          </a:bodyPr>
          <a:lstStyle/>
          <a:p>
            <a:pPr marL="452438" indent="-452438" algn="just" defTabSz="887413" eaLnBrk="1" hangingPunct="1">
              <a:spcBef>
                <a:spcPts val="1163"/>
              </a:spcBef>
              <a:spcAft>
                <a:spcPts val="200"/>
              </a:spcAft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Steps taken by the CPU to run a program (instructions are in machine language):</a:t>
            </a:r>
          </a:p>
          <a:p>
            <a:pPr marL="1282700" lvl="1" indent="-452438" algn="just" defTabSz="887413" eaLnBrk="1" hangingPunct="1">
              <a:spcBef>
                <a:spcPts val="200"/>
              </a:spcBef>
              <a:buFontTx/>
              <a:buAutoNum type="arabicPeriod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Fetch an instruction</a:t>
            </a:r>
          </a:p>
          <a:p>
            <a:pPr marL="1282700" lvl="1" indent="-452438" algn="just" defTabSz="887413" eaLnBrk="1" hangingPunct="1">
              <a:spcBef>
                <a:spcPts val="200"/>
              </a:spcBef>
              <a:buFontTx/>
              <a:buAutoNum type="arabicPeriod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Decode (interpret) the instruction</a:t>
            </a:r>
          </a:p>
          <a:p>
            <a:pPr marL="1282700" lvl="1" indent="-452438" algn="just" defTabSz="887413" eaLnBrk="1" hangingPunct="1">
              <a:spcBef>
                <a:spcPts val="200"/>
              </a:spcBef>
              <a:buFontTx/>
              <a:buAutoNum type="arabicPeriod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Retrieve data, if needed</a:t>
            </a:r>
          </a:p>
          <a:p>
            <a:pPr marL="1282700" lvl="1" indent="-452438" algn="just" defTabSz="887413" eaLnBrk="1" hangingPunct="1">
              <a:spcBef>
                <a:spcPts val="200"/>
              </a:spcBef>
              <a:buFontTx/>
              <a:buAutoNum type="arabicPeriod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Execute (perform) actual processing</a:t>
            </a:r>
          </a:p>
          <a:p>
            <a:pPr marL="1282700" lvl="1" indent="-452438" algn="just" defTabSz="887413" eaLnBrk="1" hangingPunct="1">
              <a:spcBef>
                <a:spcPts val="200"/>
              </a:spcBef>
              <a:buFontTx/>
              <a:buAutoNum type="arabicPeriod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Store the results, if needed</a:t>
            </a:r>
          </a:p>
        </p:txBody>
      </p:sp>
    </p:spTree>
    <p:extLst>
      <p:ext uri="{BB962C8B-B14F-4D97-AF65-F5344CB8AC3E}">
        <p14:creationId xmlns:p14="http://schemas.microsoft.com/office/powerpoint/2010/main" val="2720559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23875"/>
            <a:ext cx="4876800" cy="609600"/>
          </a:xfrm>
        </p:spPr>
        <p:txBody>
          <a:bodyPr>
            <a:normAutofit fontScale="90000"/>
          </a:bodyPr>
          <a:lstStyle/>
          <a:p>
            <a:pPr defTabSz="887553" eaLnBrk="1" fontAlgn="auto" hangingPunct="1">
              <a:spcAft>
                <a:spcPts val="0"/>
              </a:spcAft>
              <a:defRPr/>
            </a:pPr>
            <a:r>
              <a:rPr lang="en-US" altLang="en-US" sz="4659" b="1" dirty="0"/>
              <a:t>Program Errors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295400"/>
            <a:ext cx="9129713" cy="4733925"/>
          </a:xfrm>
        </p:spPr>
        <p:txBody>
          <a:bodyPr rtlCol="0">
            <a:normAutofit/>
          </a:bodyPr>
          <a:lstStyle/>
          <a:p>
            <a:pPr marL="88755" indent="-88755" defTabSz="887553" eaLnBrk="1" fontAlgn="auto" hangingPunct="1">
              <a:spcBef>
                <a:spcPts val="1165"/>
              </a:spcBef>
              <a:spcAft>
                <a:spcPts val="194"/>
              </a:spcAft>
              <a:defRPr/>
            </a:pPr>
            <a:r>
              <a:rPr lang="en-US" altLang="en-US" sz="2718" b="1" dirty="0"/>
              <a:t>Syntax Errors:</a:t>
            </a:r>
          </a:p>
          <a:p>
            <a:pPr marL="372773" lvl="1" indent="-177511" defTabSz="887553" eaLnBrk="1" fontAlgn="auto" hangingPunct="1">
              <a:spcBef>
                <a:spcPts val="194"/>
              </a:spcBef>
              <a:spcAft>
                <a:spcPts val="0"/>
              </a:spcAft>
              <a:defRPr/>
            </a:pPr>
            <a:r>
              <a:rPr lang="en-US" altLang="en-US" sz="2330" dirty="0"/>
              <a:t>Errors in grammar of the language</a:t>
            </a:r>
          </a:p>
          <a:p>
            <a:pPr marL="88755" indent="-88755" defTabSz="887553" eaLnBrk="1" fontAlgn="auto" hangingPunct="1">
              <a:spcBef>
                <a:spcPts val="1165"/>
              </a:spcBef>
              <a:spcAft>
                <a:spcPts val="194"/>
              </a:spcAft>
              <a:defRPr/>
            </a:pPr>
            <a:r>
              <a:rPr lang="en-US" altLang="en-US" sz="2718" b="1" dirty="0"/>
              <a:t>Runtime error:</a:t>
            </a:r>
          </a:p>
          <a:p>
            <a:pPr marL="372773" lvl="1" indent="-177511" defTabSz="887553" eaLnBrk="1" fontAlgn="auto" hangingPunct="1">
              <a:spcBef>
                <a:spcPts val="194"/>
              </a:spcBef>
              <a:spcAft>
                <a:spcPts val="0"/>
              </a:spcAft>
              <a:defRPr/>
            </a:pPr>
            <a:r>
              <a:rPr lang="en-US" altLang="en-US" sz="2330" dirty="0"/>
              <a:t>When there are no syntax errors, but the program can’t complete execution</a:t>
            </a:r>
          </a:p>
          <a:p>
            <a:pPr marL="550283" lvl="2" indent="-177511" defTabSz="887553" eaLnBrk="1" fontAlgn="auto" hangingPunct="1">
              <a:spcBef>
                <a:spcPts val="194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en-US" sz="1941" dirty="0"/>
              <a:t>Divide by zero</a:t>
            </a:r>
          </a:p>
          <a:p>
            <a:pPr marL="550283" lvl="2" indent="-177511" defTabSz="887553" eaLnBrk="1" fontAlgn="auto" hangingPunct="1">
              <a:spcBef>
                <a:spcPts val="194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en-US" sz="1941" dirty="0"/>
              <a:t>Invalid input data</a:t>
            </a:r>
          </a:p>
          <a:p>
            <a:pPr marL="88755" indent="-88755" defTabSz="887553" eaLnBrk="1" fontAlgn="auto" hangingPunct="1">
              <a:spcBef>
                <a:spcPts val="1165"/>
              </a:spcBef>
              <a:spcAft>
                <a:spcPts val="194"/>
              </a:spcAft>
              <a:defRPr/>
            </a:pPr>
            <a:r>
              <a:rPr lang="en-US" altLang="en-US" sz="2718" b="1" dirty="0"/>
              <a:t>Logical errors:</a:t>
            </a:r>
          </a:p>
          <a:p>
            <a:pPr marL="372773" lvl="1" indent="-177511" defTabSz="887553" eaLnBrk="1" fontAlgn="auto" hangingPunct="1">
              <a:spcBef>
                <a:spcPts val="194"/>
              </a:spcBef>
              <a:spcAft>
                <a:spcPts val="0"/>
              </a:spcAft>
              <a:defRPr/>
            </a:pPr>
            <a:r>
              <a:rPr lang="en-US" altLang="en-US" sz="2330" dirty="0"/>
              <a:t>The program completes execution, but delivers incorrect results</a:t>
            </a:r>
          </a:p>
          <a:p>
            <a:pPr marL="372773" lvl="1" indent="-177511" defTabSz="887553" eaLnBrk="1" fontAlgn="auto" hangingPunct="1">
              <a:spcBef>
                <a:spcPts val="194"/>
              </a:spcBef>
              <a:spcAft>
                <a:spcPts val="0"/>
              </a:spcAft>
              <a:defRPr/>
            </a:pPr>
            <a:r>
              <a:rPr lang="en-US" altLang="en-US" sz="2330" dirty="0"/>
              <a:t>Incorrect usage of parentheses</a:t>
            </a:r>
          </a:p>
        </p:txBody>
      </p:sp>
    </p:spTree>
    <p:extLst>
      <p:ext uri="{BB962C8B-B14F-4D97-AF65-F5344CB8AC3E}">
        <p14:creationId xmlns:p14="http://schemas.microsoft.com/office/powerpoint/2010/main" val="3231893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93468" y="1414872"/>
            <a:ext cx="4240530" cy="279908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68605" indent="-256540">
              <a:spcBef>
                <a:spcPts val="500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700" spc="215" dirty="0">
                <a:latin typeface="Aegean"/>
                <a:cs typeface="Aegean"/>
              </a:rPr>
              <a:t>Input </a:t>
            </a:r>
            <a:r>
              <a:rPr sz="2700" spc="325" dirty="0">
                <a:latin typeface="Aegean"/>
                <a:cs typeface="Aegean"/>
              </a:rPr>
              <a:t>and</a:t>
            </a:r>
            <a:r>
              <a:rPr sz="2700" spc="85" dirty="0">
                <a:latin typeface="Aegean"/>
                <a:cs typeface="Aegean"/>
              </a:rPr>
              <a:t> </a:t>
            </a:r>
            <a:r>
              <a:rPr sz="2700" spc="65" dirty="0">
                <a:latin typeface="Aegean"/>
                <a:cs typeface="Aegean"/>
              </a:rPr>
              <a:t>Output</a:t>
            </a:r>
            <a:endParaRPr sz="2700">
              <a:latin typeface="Aegean"/>
              <a:cs typeface="Aegean"/>
            </a:endParaRPr>
          </a:p>
          <a:p>
            <a:pPr marL="268605" indent="-256540">
              <a:spcBef>
                <a:spcPts val="400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700" spc="409" dirty="0">
                <a:latin typeface="Aegean"/>
                <a:cs typeface="Aegean"/>
              </a:rPr>
              <a:t>Comments</a:t>
            </a:r>
            <a:endParaRPr sz="2700">
              <a:latin typeface="Aegean"/>
              <a:cs typeface="Aegean"/>
            </a:endParaRPr>
          </a:p>
          <a:p>
            <a:pPr marL="268605" indent="-256540">
              <a:spcBef>
                <a:spcPts val="395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700" spc="254" dirty="0">
                <a:latin typeface="Aegean"/>
                <a:cs typeface="Aegean"/>
              </a:rPr>
              <a:t>Escape</a:t>
            </a:r>
            <a:r>
              <a:rPr sz="2700" spc="150" dirty="0">
                <a:latin typeface="Aegean"/>
                <a:cs typeface="Aegean"/>
              </a:rPr>
              <a:t> </a:t>
            </a:r>
            <a:r>
              <a:rPr sz="2700" spc="275" dirty="0">
                <a:latin typeface="Aegean"/>
                <a:cs typeface="Aegean"/>
              </a:rPr>
              <a:t>Sequences</a:t>
            </a:r>
            <a:endParaRPr sz="2700">
              <a:latin typeface="Aegean"/>
              <a:cs typeface="Aegean"/>
            </a:endParaRPr>
          </a:p>
          <a:p>
            <a:pPr marL="268605" indent="-256540">
              <a:spcBef>
                <a:spcPts val="409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700" spc="100" dirty="0">
                <a:latin typeface="Aegean"/>
                <a:cs typeface="Aegean"/>
              </a:rPr>
              <a:t>Variables </a:t>
            </a:r>
            <a:r>
              <a:rPr sz="2700" spc="325" dirty="0">
                <a:latin typeface="Aegean"/>
                <a:cs typeface="Aegean"/>
              </a:rPr>
              <a:t>and</a:t>
            </a:r>
            <a:r>
              <a:rPr sz="2700" spc="135" dirty="0">
                <a:latin typeface="Aegean"/>
                <a:cs typeface="Aegean"/>
              </a:rPr>
              <a:t> </a:t>
            </a:r>
            <a:r>
              <a:rPr sz="2700" spc="80" dirty="0">
                <a:latin typeface="Aegean"/>
                <a:cs typeface="Aegean"/>
              </a:rPr>
              <a:t>constants</a:t>
            </a:r>
            <a:endParaRPr sz="2700">
              <a:latin typeface="Aegean"/>
              <a:cs typeface="Aegean"/>
            </a:endParaRPr>
          </a:p>
          <a:p>
            <a:pPr marL="268605" indent="-256540">
              <a:spcBef>
                <a:spcPts val="395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700" spc="45" dirty="0">
                <a:latin typeface="Aegean"/>
                <a:cs typeface="Aegean"/>
              </a:rPr>
              <a:t>Data</a:t>
            </a:r>
            <a:r>
              <a:rPr sz="2700" spc="155" dirty="0">
                <a:latin typeface="Aegean"/>
                <a:cs typeface="Aegean"/>
              </a:rPr>
              <a:t> </a:t>
            </a:r>
            <a:r>
              <a:rPr sz="2700" spc="165" dirty="0">
                <a:latin typeface="Aegean"/>
                <a:cs typeface="Aegean"/>
              </a:rPr>
              <a:t>types</a:t>
            </a:r>
            <a:endParaRPr sz="2700">
              <a:latin typeface="Aegean"/>
              <a:cs typeface="Aegean"/>
            </a:endParaRPr>
          </a:p>
          <a:p>
            <a:pPr marL="268605" indent="-256540">
              <a:spcBef>
                <a:spcPts val="395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700" spc="185" dirty="0">
                <a:latin typeface="Aegean"/>
                <a:cs typeface="Aegean"/>
              </a:rPr>
              <a:t>Arithmetic</a:t>
            </a:r>
            <a:r>
              <a:rPr sz="2700" spc="145" dirty="0">
                <a:latin typeface="Aegean"/>
                <a:cs typeface="Aegean"/>
              </a:rPr>
              <a:t> </a:t>
            </a:r>
            <a:r>
              <a:rPr sz="2700" spc="105" dirty="0">
                <a:latin typeface="Aegean"/>
                <a:cs typeface="Aegean"/>
              </a:rPr>
              <a:t>operators</a:t>
            </a:r>
            <a:endParaRPr sz="2700">
              <a:latin typeface="Aegean"/>
              <a:cs typeface="Aege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00073" y="571501"/>
            <a:ext cx="3744467" cy="448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1113259"/>
            <a:ext cx="9220200" cy="10361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4510" indent="-229235">
              <a:spcBef>
                <a:spcPts val="300"/>
              </a:spcBef>
              <a:buClr>
                <a:srgbClr val="2CA1BE"/>
              </a:buClr>
              <a:buSzPct val="66666"/>
              <a:buFont typeface="Verdana"/>
              <a:buChar char="◦"/>
              <a:tabLst>
                <a:tab pos="525145" algn="l"/>
              </a:tabLst>
            </a:pP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C++ uses cout for output and cin for input</a:t>
            </a:r>
          </a:p>
          <a:p>
            <a:pPr marL="524510" indent="-229235">
              <a:spcBef>
                <a:spcPts val="300"/>
              </a:spcBef>
              <a:buClr>
                <a:srgbClr val="2CA1BE"/>
              </a:buClr>
              <a:buSzPct val="66666"/>
              <a:buFont typeface="Verdana"/>
              <a:buChar char="◦"/>
              <a:tabLst>
                <a:tab pos="525145" algn="l"/>
              </a:tabLst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0" y="2133600"/>
            <a:ext cx="8229600" cy="44736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4510" indent="-229235">
              <a:spcBef>
                <a:spcPts val="300"/>
              </a:spcBef>
              <a:buClr>
                <a:srgbClr val="2CA1BE"/>
              </a:buClr>
              <a:buSzPct val="66666"/>
              <a:buFont typeface="Verdana"/>
              <a:buChar char="◦"/>
              <a:tabLst>
                <a:tab pos="525145" algn="l"/>
              </a:tabLst>
            </a:pP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stands for console output.</a:t>
            </a:r>
          </a:p>
          <a:p>
            <a:pPr marL="524510" indent="-229235">
              <a:lnSpc>
                <a:spcPts val="2625"/>
              </a:lnSpc>
              <a:spcBef>
                <a:spcPts val="300"/>
              </a:spcBef>
              <a:buClr>
                <a:srgbClr val="2CA1BE"/>
              </a:buClr>
              <a:buSzPct val="66666"/>
              <a:buFont typeface="Verdana"/>
              <a:buChar char="◦"/>
              <a:tabLst>
                <a:tab pos="525145" algn="l"/>
              </a:tabLst>
            </a:pP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is used to display content to computer screen/</a:t>
            </a:r>
          </a:p>
          <a:p>
            <a:pPr marL="524510" indent="-229235">
              <a:lnSpc>
                <a:spcPts val="2625"/>
              </a:lnSpc>
              <a:spcBef>
                <a:spcPts val="300"/>
              </a:spcBef>
              <a:buClr>
                <a:srgbClr val="2CA1BE"/>
              </a:buClr>
              <a:buSzPct val="66666"/>
              <a:buFont typeface="Verdana"/>
              <a:buChar char="◦"/>
              <a:tabLst>
                <a:tab pos="525145" algn="l"/>
              </a:tabLst>
            </a:pP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console.</a:t>
            </a:r>
          </a:p>
          <a:p>
            <a:pPr marL="524510" indent="-229235">
              <a:spcBef>
                <a:spcPts val="300"/>
              </a:spcBef>
              <a:buClr>
                <a:srgbClr val="2CA1BE"/>
              </a:buClr>
              <a:buSzPct val="66666"/>
              <a:buFont typeface="Verdana"/>
              <a:buChar char="◦"/>
              <a:tabLst>
                <a:tab pos="525145" algn="l"/>
              </a:tabLst>
            </a:pP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is a predefined object.</a:t>
            </a:r>
          </a:p>
          <a:p>
            <a:pPr marL="524510" indent="-229235">
              <a:spcBef>
                <a:spcPts val="300"/>
              </a:spcBef>
              <a:buClr>
                <a:srgbClr val="2CA1BE"/>
              </a:buClr>
              <a:buSzPct val="66666"/>
              <a:buFont typeface="Verdana"/>
              <a:buChar char="◦"/>
              <a:tabLst>
                <a:tab pos="525145" algn="l"/>
              </a:tabLst>
            </a:pP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is part of iostream header file.</a:t>
            </a:r>
          </a:p>
          <a:p>
            <a:pPr marL="524510" indent="-229235">
              <a:spcBef>
                <a:spcPts val="300"/>
              </a:spcBef>
              <a:buClr>
                <a:srgbClr val="2CA1BE"/>
              </a:buClr>
              <a:buSzPct val="66666"/>
              <a:buFont typeface="Verdana"/>
              <a:buChar char="◦"/>
              <a:tabLst>
                <a:tab pos="525145" algn="l"/>
              </a:tabLst>
            </a:pP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Examples</a:t>
            </a:r>
          </a:p>
          <a:p>
            <a:pPr marL="524510" lvl="1" indent="-229235">
              <a:spcBef>
                <a:spcPts val="300"/>
              </a:spcBef>
              <a:buClr>
                <a:srgbClr val="2CA1BE"/>
              </a:buClr>
              <a:buSzPct val="66666"/>
              <a:buFont typeface="Verdana"/>
              <a:buChar char="◦"/>
              <a:tabLst>
                <a:tab pos="525145" algn="l"/>
              </a:tabLst>
            </a:pP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cout &lt;&lt; “Hello world”;</a:t>
            </a:r>
          </a:p>
          <a:p>
            <a:pPr marL="524510" lvl="1" indent="-229235">
              <a:spcBef>
                <a:spcPts val="300"/>
              </a:spcBef>
              <a:buClr>
                <a:srgbClr val="2CA1BE"/>
              </a:buClr>
              <a:buSzPct val="66666"/>
              <a:buFont typeface="Verdana"/>
              <a:buChar char="◦"/>
              <a:tabLst>
                <a:tab pos="525145" algn="l"/>
              </a:tabLst>
            </a:pP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cout &lt;&lt; “Hello” &lt;&lt; “world”;</a:t>
            </a:r>
          </a:p>
          <a:p>
            <a:pPr marL="524510" lvl="1" indent="-229235">
              <a:spcBef>
                <a:spcPts val="300"/>
              </a:spcBef>
              <a:buClr>
                <a:srgbClr val="2CA1BE"/>
              </a:buClr>
              <a:buSzPct val="66666"/>
              <a:buFont typeface="Verdana"/>
              <a:buChar char="◦"/>
              <a:tabLst>
                <a:tab pos="525145" algn="l"/>
              </a:tabLst>
            </a:pP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cout &lt;&lt; a+b;</a:t>
            </a:r>
          </a:p>
          <a:p>
            <a:pPr marL="524510" indent="-229235">
              <a:spcBef>
                <a:spcPts val="300"/>
              </a:spcBef>
              <a:buClr>
                <a:srgbClr val="2CA1BE"/>
              </a:buClr>
              <a:buSzPct val="66666"/>
              <a:buFont typeface="Verdana"/>
              <a:buChar char="◦"/>
              <a:tabLst>
                <a:tab pos="525145" algn="l"/>
              </a:tabLst>
            </a:pP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 a and b are integer variables</a:t>
            </a:r>
          </a:p>
        </p:txBody>
      </p:sp>
      <p:sp>
        <p:nvSpPr>
          <p:cNvPr id="4" name="object 4"/>
          <p:cNvSpPr/>
          <p:nvPr/>
        </p:nvSpPr>
        <p:spPr>
          <a:xfrm>
            <a:off x="2100073" y="571501"/>
            <a:ext cx="4347971" cy="544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37515" y="1676400"/>
            <a:ext cx="7872095" cy="4603824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524510" indent="-229235">
              <a:spcBef>
                <a:spcPts val="40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stands for console input.</a:t>
            </a:r>
          </a:p>
          <a:p>
            <a:pPr marL="524510" indent="-229235"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is a predefined object.</a:t>
            </a:r>
          </a:p>
          <a:p>
            <a:pPr marL="524510" indent="-229235"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is part of iostream header file.</a:t>
            </a:r>
          </a:p>
          <a:p>
            <a:pPr marL="524510" marR="5080" indent="-229235"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cin input statement is executed the computer  waits to receive an input from keyboard.</a:t>
            </a:r>
          </a:p>
          <a:p>
            <a:pPr marL="524510" marR="337185" indent="-229235"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a value is typed by user and enter key is  pressed, the value is assigned to the variable and  control shifts to next executable statement</a:t>
            </a:r>
          </a:p>
          <a:p>
            <a:pPr marL="268605" indent="-256540">
              <a:spcBef>
                <a:spcPts val="345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</a:p>
          <a:p>
            <a:pPr marL="524510" lvl="1" indent="-229235">
              <a:spcBef>
                <a:spcPts val="37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cin &gt;&gt; var1;</a:t>
            </a:r>
          </a:p>
        </p:txBody>
      </p:sp>
      <p:sp>
        <p:nvSpPr>
          <p:cNvPr id="4" name="object 4"/>
          <p:cNvSpPr/>
          <p:nvPr/>
        </p:nvSpPr>
        <p:spPr>
          <a:xfrm>
            <a:off x="2100073" y="571501"/>
            <a:ext cx="4347971" cy="544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68FD68-9872-4B90-BC5D-6F26D673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073" y="1234530"/>
            <a:ext cx="7886446" cy="544067"/>
          </a:xfrm>
        </p:spPr>
        <p:txBody>
          <a:bodyPr>
            <a:normAutofit fontScale="90000"/>
          </a:bodyPr>
          <a:lstStyle/>
          <a:p>
            <a:pPr>
              <a:buClr>
                <a:srgbClr val="2CA1BE"/>
              </a:buClr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cin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1200" y="1412738"/>
            <a:ext cx="8229600" cy="45308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80665">
              <a:lnSpc>
                <a:spcPct val="111900"/>
              </a:lnSpc>
              <a:spcBef>
                <a:spcPts val="100"/>
              </a:spcBef>
            </a:pPr>
            <a:r>
              <a:rPr sz="2800" spc="35" dirty="0">
                <a:latin typeface="Aegean"/>
                <a:cs typeface="Aegean"/>
              </a:rPr>
              <a:t># </a:t>
            </a:r>
            <a:r>
              <a:rPr sz="2800" spc="295" dirty="0">
                <a:latin typeface="Aegean"/>
                <a:cs typeface="Aegean"/>
              </a:rPr>
              <a:t>include&lt;iostream&gt;  </a:t>
            </a:r>
            <a:endParaRPr lang="en-US" sz="2800" spc="295" dirty="0">
              <a:latin typeface="Aegean"/>
              <a:cs typeface="Aegean"/>
            </a:endParaRPr>
          </a:p>
          <a:p>
            <a:pPr marL="12700" marR="2780665">
              <a:lnSpc>
                <a:spcPct val="111900"/>
              </a:lnSpc>
              <a:spcBef>
                <a:spcPts val="100"/>
              </a:spcBef>
            </a:pPr>
            <a:r>
              <a:rPr sz="2800" spc="130" dirty="0">
                <a:latin typeface="Aegean"/>
                <a:cs typeface="Aegean"/>
              </a:rPr>
              <a:t>int </a:t>
            </a:r>
            <a:r>
              <a:rPr sz="2800" spc="490" dirty="0">
                <a:latin typeface="Aegean"/>
                <a:cs typeface="Aegean"/>
              </a:rPr>
              <a:t>main </a:t>
            </a:r>
            <a:r>
              <a:rPr sz="2800" spc="-185" dirty="0">
                <a:latin typeface="Aegean"/>
                <a:cs typeface="Aegean"/>
              </a:rPr>
              <a:t>(</a:t>
            </a:r>
            <a:r>
              <a:rPr sz="2800" spc="-80" dirty="0">
                <a:latin typeface="Aegean"/>
                <a:cs typeface="Aegean"/>
              </a:rPr>
              <a:t> </a:t>
            </a:r>
            <a:r>
              <a:rPr sz="2800" spc="-185" dirty="0">
                <a:latin typeface="Aegean"/>
                <a:cs typeface="Aegean"/>
              </a:rPr>
              <a:t>)</a:t>
            </a:r>
            <a:endParaRPr sz="2800" dirty="0">
              <a:latin typeface="Aegean"/>
              <a:cs typeface="Aegean"/>
            </a:endParaRPr>
          </a:p>
          <a:p>
            <a:pPr marL="12700">
              <a:spcBef>
                <a:spcPts val="409"/>
              </a:spcBef>
            </a:pPr>
            <a:r>
              <a:rPr sz="2800" spc="-190" dirty="0">
                <a:latin typeface="Aegean"/>
                <a:cs typeface="Aegean"/>
              </a:rPr>
              <a:t>{</a:t>
            </a:r>
            <a:endParaRPr sz="2800" dirty="0">
              <a:latin typeface="Aegean"/>
              <a:cs typeface="Aegean"/>
            </a:endParaRPr>
          </a:p>
          <a:p>
            <a:pPr marL="12700">
              <a:spcBef>
                <a:spcPts val="395"/>
              </a:spcBef>
            </a:pPr>
            <a:r>
              <a:rPr sz="2800" spc="135" dirty="0">
                <a:latin typeface="Aegean"/>
                <a:cs typeface="Aegean"/>
              </a:rPr>
              <a:t>int</a:t>
            </a:r>
            <a:r>
              <a:rPr sz="2800" spc="180" dirty="0">
                <a:latin typeface="Aegean"/>
                <a:cs typeface="Aegean"/>
              </a:rPr>
              <a:t> </a:t>
            </a:r>
            <a:r>
              <a:rPr sz="2800" spc="40" dirty="0">
                <a:latin typeface="Aegean"/>
                <a:cs typeface="Aegean"/>
              </a:rPr>
              <a:t>var1;</a:t>
            </a:r>
            <a:endParaRPr sz="2800" dirty="0">
              <a:latin typeface="Aegean"/>
              <a:cs typeface="Aegean"/>
            </a:endParaRPr>
          </a:p>
          <a:p>
            <a:pPr marL="12700" marR="1968500">
              <a:lnSpc>
                <a:spcPts val="3770"/>
              </a:lnSpc>
              <a:spcBef>
                <a:spcPts val="180"/>
              </a:spcBef>
            </a:pPr>
            <a:r>
              <a:rPr sz="2800" spc="250" dirty="0">
                <a:latin typeface="Aegean"/>
                <a:cs typeface="Aegean"/>
              </a:rPr>
              <a:t>cout&lt;&lt; </a:t>
            </a:r>
            <a:r>
              <a:rPr sz="2800" spc="190" dirty="0">
                <a:latin typeface="Aegean"/>
                <a:cs typeface="Aegean"/>
              </a:rPr>
              <a:t>“enter </a:t>
            </a:r>
            <a:r>
              <a:rPr sz="2800" spc="15" dirty="0">
                <a:latin typeface="Aegean"/>
                <a:cs typeface="Aegean"/>
              </a:rPr>
              <a:t>a</a:t>
            </a:r>
            <a:r>
              <a:rPr lang="en-US" sz="2800" spc="15" dirty="0">
                <a:latin typeface="Aegean"/>
                <a:cs typeface="Aegean"/>
              </a:rPr>
              <a:t> </a:t>
            </a:r>
            <a:r>
              <a:rPr sz="2800" spc="409" dirty="0">
                <a:latin typeface="Aegean"/>
                <a:cs typeface="Aegean"/>
              </a:rPr>
              <a:t>number”;  </a:t>
            </a:r>
            <a:endParaRPr lang="en-US" sz="2800" spc="409" dirty="0">
              <a:latin typeface="Aegean"/>
              <a:cs typeface="Aegean"/>
            </a:endParaRPr>
          </a:p>
          <a:p>
            <a:pPr marL="12700" marR="1968500">
              <a:lnSpc>
                <a:spcPts val="3770"/>
              </a:lnSpc>
              <a:spcBef>
                <a:spcPts val="180"/>
              </a:spcBef>
            </a:pPr>
            <a:r>
              <a:rPr sz="2800" spc="285" dirty="0" err="1">
                <a:latin typeface="Aegean"/>
                <a:cs typeface="Aegean"/>
              </a:rPr>
              <a:t>cin</a:t>
            </a:r>
            <a:r>
              <a:rPr sz="2800" spc="285" dirty="0">
                <a:latin typeface="Aegean"/>
                <a:cs typeface="Aegean"/>
              </a:rPr>
              <a:t> </a:t>
            </a:r>
            <a:r>
              <a:rPr sz="2800" spc="735" dirty="0">
                <a:latin typeface="Aegean"/>
                <a:cs typeface="Aegean"/>
              </a:rPr>
              <a:t>&gt;&gt;</a:t>
            </a:r>
            <a:r>
              <a:rPr sz="2800" spc="85" dirty="0">
                <a:latin typeface="Aegean"/>
                <a:cs typeface="Aegean"/>
              </a:rPr>
              <a:t> </a:t>
            </a:r>
            <a:r>
              <a:rPr sz="2800" spc="40" dirty="0">
                <a:latin typeface="Aegean"/>
                <a:cs typeface="Aegean"/>
              </a:rPr>
              <a:t>var1;</a:t>
            </a:r>
            <a:endParaRPr sz="2800" dirty="0">
              <a:latin typeface="Aegean"/>
              <a:cs typeface="Aegean"/>
            </a:endParaRPr>
          </a:p>
          <a:p>
            <a:pPr marL="12700">
              <a:spcBef>
                <a:spcPts val="204"/>
              </a:spcBef>
            </a:pPr>
            <a:r>
              <a:rPr sz="2800" spc="250" dirty="0">
                <a:latin typeface="Aegean"/>
                <a:cs typeface="Aegean"/>
              </a:rPr>
              <a:t>cout&lt;&lt; </a:t>
            </a:r>
            <a:r>
              <a:rPr sz="2800" spc="70" dirty="0">
                <a:latin typeface="Aegean"/>
                <a:cs typeface="Aegean"/>
              </a:rPr>
              <a:t>“you </a:t>
            </a:r>
            <a:r>
              <a:rPr sz="2800" spc="225" dirty="0">
                <a:latin typeface="Aegean"/>
                <a:cs typeface="Aegean"/>
              </a:rPr>
              <a:t>have </a:t>
            </a:r>
            <a:r>
              <a:rPr sz="2800" spc="310" dirty="0">
                <a:latin typeface="Aegean"/>
                <a:cs typeface="Aegean"/>
              </a:rPr>
              <a:t>entered </a:t>
            </a:r>
            <a:r>
              <a:rPr sz="2800" spc="-50" dirty="0">
                <a:latin typeface="Aegean"/>
                <a:cs typeface="Aegean"/>
              </a:rPr>
              <a:t>” </a:t>
            </a:r>
            <a:r>
              <a:rPr sz="2800" spc="735" dirty="0">
                <a:latin typeface="Aegean"/>
                <a:cs typeface="Aegean"/>
              </a:rPr>
              <a:t>&lt;&lt;</a:t>
            </a:r>
            <a:r>
              <a:rPr sz="2800" spc="-305" dirty="0">
                <a:latin typeface="Aegean"/>
                <a:cs typeface="Aegean"/>
              </a:rPr>
              <a:t> </a:t>
            </a:r>
            <a:r>
              <a:rPr sz="2800" spc="40" dirty="0">
                <a:latin typeface="Aegean"/>
                <a:cs typeface="Aegean"/>
              </a:rPr>
              <a:t>var1;</a:t>
            </a:r>
            <a:endParaRPr sz="2800" dirty="0">
              <a:latin typeface="Aegean"/>
              <a:cs typeface="Aegean"/>
            </a:endParaRPr>
          </a:p>
          <a:p>
            <a:pPr marL="12700">
              <a:spcBef>
                <a:spcPts val="395"/>
              </a:spcBef>
            </a:pPr>
            <a:r>
              <a:rPr sz="2800" spc="140" dirty="0">
                <a:latin typeface="Aegean"/>
                <a:cs typeface="Aegean"/>
              </a:rPr>
              <a:t>return</a:t>
            </a:r>
            <a:r>
              <a:rPr sz="2800" spc="190" dirty="0">
                <a:latin typeface="Aegean"/>
                <a:cs typeface="Aegean"/>
              </a:rPr>
              <a:t> 0;</a:t>
            </a:r>
            <a:endParaRPr sz="2800" dirty="0">
              <a:latin typeface="Aegean"/>
              <a:cs typeface="Aegean"/>
            </a:endParaRPr>
          </a:p>
          <a:p>
            <a:pPr marL="12700">
              <a:spcBef>
                <a:spcPts val="409"/>
              </a:spcBef>
            </a:pPr>
            <a:r>
              <a:rPr sz="2800" spc="-190" dirty="0">
                <a:latin typeface="Aegean"/>
                <a:cs typeface="Aegean"/>
              </a:rPr>
              <a:t>}</a:t>
            </a:r>
            <a:endParaRPr sz="2800" dirty="0">
              <a:latin typeface="Aegean"/>
              <a:cs typeface="Aege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00072" y="571501"/>
            <a:ext cx="7127748" cy="544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1345392"/>
            <a:ext cx="8229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68605" algn="l"/>
              </a:tabLst>
            </a:pPr>
            <a:r>
              <a:rPr sz="1800" b="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pc="345" dirty="0"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r>
              <a:rPr spc="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250" dirty="0">
                <a:latin typeface="Arial" panose="020B0604020202020204" pitchFamily="34" charset="0"/>
                <a:cs typeface="Arial" panose="020B0604020202020204" pitchFamily="34" charset="0"/>
              </a:rPr>
              <a:t>Fundamentals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1066800" y="776602"/>
            <a:ext cx="11239500" cy="492443"/>
          </a:xfrm>
        </p:spPr>
        <p:txBody>
          <a:bodyPr>
            <a:normAutofit fontScale="92500" lnSpcReduction="20000"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Goals for today: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28800" y="2133600"/>
            <a:ext cx="5817870" cy="138243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41300" indent="-229235"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241935" algn="l"/>
              </a:tabLst>
            </a:pP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C++ development environment</a:t>
            </a:r>
          </a:p>
          <a:p>
            <a:pPr marL="241300" indent="-229235"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241935" algn="l"/>
              </a:tabLst>
            </a:pP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a simple C++ program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668" y="1442973"/>
            <a:ext cx="8041132" cy="42720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37075">
              <a:lnSpc>
                <a:spcPts val="3000"/>
              </a:lnSpc>
              <a:spcBef>
                <a:spcPts val="100"/>
              </a:spcBef>
            </a:pPr>
            <a:r>
              <a:rPr sz="2400" spc="30" dirty="0">
                <a:latin typeface="Aegean"/>
                <a:cs typeface="Aegean"/>
              </a:rPr>
              <a:t># </a:t>
            </a:r>
            <a:r>
              <a:rPr sz="2400" spc="250" dirty="0">
                <a:latin typeface="Aegean"/>
                <a:cs typeface="Aegean"/>
              </a:rPr>
              <a:t>include&lt;iostream&gt;  </a:t>
            </a:r>
            <a:r>
              <a:rPr sz="2400" spc="114" dirty="0">
                <a:latin typeface="Aegean"/>
                <a:cs typeface="Aegean"/>
              </a:rPr>
              <a:t>int </a:t>
            </a:r>
            <a:r>
              <a:rPr sz="2400" spc="420" dirty="0">
                <a:latin typeface="Aegean"/>
                <a:cs typeface="Aegean"/>
              </a:rPr>
              <a:t>main </a:t>
            </a:r>
            <a:r>
              <a:rPr sz="2400" spc="-160" dirty="0">
                <a:latin typeface="Aegean"/>
                <a:cs typeface="Aegean"/>
              </a:rPr>
              <a:t>(</a:t>
            </a:r>
            <a:r>
              <a:rPr sz="2400" spc="-75" dirty="0">
                <a:latin typeface="Aegean"/>
                <a:cs typeface="Aegean"/>
              </a:rPr>
              <a:t> </a:t>
            </a:r>
            <a:r>
              <a:rPr sz="2400" spc="-160" dirty="0">
                <a:latin typeface="Aegean"/>
                <a:cs typeface="Aegean"/>
              </a:rPr>
              <a:t>)</a:t>
            </a:r>
            <a:endParaRPr sz="2400" dirty="0">
              <a:latin typeface="Aegean"/>
              <a:cs typeface="Aegean"/>
            </a:endParaRPr>
          </a:p>
          <a:p>
            <a:pPr marL="12700">
              <a:lnSpc>
                <a:spcPts val="2870"/>
              </a:lnSpc>
            </a:pPr>
            <a:r>
              <a:rPr sz="2400" spc="-165" dirty="0">
                <a:latin typeface="Aegean"/>
                <a:cs typeface="Aegean"/>
              </a:rPr>
              <a:t>{</a:t>
            </a:r>
            <a:endParaRPr sz="2400" dirty="0">
              <a:latin typeface="Aegean"/>
              <a:cs typeface="Aegean"/>
            </a:endParaRPr>
          </a:p>
          <a:p>
            <a:pPr marL="12700">
              <a:spcBef>
                <a:spcPts val="105"/>
              </a:spcBef>
            </a:pPr>
            <a:r>
              <a:rPr sz="2400" spc="114" dirty="0">
                <a:latin typeface="Aegean"/>
                <a:cs typeface="Aegean"/>
              </a:rPr>
              <a:t>int </a:t>
            </a:r>
            <a:r>
              <a:rPr sz="2400" spc="400" dirty="0">
                <a:latin typeface="Aegean"/>
                <a:cs typeface="Aegean"/>
              </a:rPr>
              <a:t>num1,</a:t>
            </a:r>
            <a:r>
              <a:rPr sz="2400" spc="195" dirty="0">
                <a:latin typeface="Aegean"/>
                <a:cs typeface="Aegean"/>
              </a:rPr>
              <a:t> </a:t>
            </a:r>
            <a:r>
              <a:rPr sz="2400" spc="400" dirty="0">
                <a:latin typeface="Aegean"/>
                <a:cs typeface="Aegean"/>
              </a:rPr>
              <a:t>num2;</a:t>
            </a:r>
            <a:endParaRPr sz="2400" dirty="0">
              <a:latin typeface="Aegean"/>
              <a:cs typeface="Aegean"/>
            </a:endParaRPr>
          </a:p>
          <a:p>
            <a:pPr marL="12700">
              <a:spcBef>
                <a:spcPts val="125"/>
              </a:spcBef>
            </a:pPr>
            <a:r>
              <a:rPr sz="2400" spc="215" dirty="0">
                <a:latin typeface="Aegean"/>
                <a:cs typeface="Aegean"/>
              </a:rPr>
              <a:t>cout&lt;&lt; </a:t>
            </a:r>
            <a:r>
              <a:rPr sz="2400" spc="-20" dirty="0">
                <a:latin typeface="Aegean"/>
                <a:cs typeface="Aegean"/>
              </a:rPr>
              <a:t>“lets </a:t>
            </a:r>
            <a:r>
              <a:rPr sz="2400" spc="265" dirty="0">
                <a:latin typeface="Aegean"/>
                <a:cs typeface="Aegean"/>
              </a:rPr>
              <a:t>add </a:t>
            </a:r>
            <a:r>
              <a:rPr sz="2400" spc="-85" dirty="0">
                <a:latin typeface="Aegean"/>
                <a:cs typeface="Aegean"/>
              </a:rPr>
              <a:t>two </a:t>
            </a:r>
            <a:r>
              <a:rPr sz="2400" spc="375" dirty="0">
                <a:latin typeface="Aegean"/>
                <a:cs typeface="Aegean"/>
              </a:rPr>
              <a:t>numbers, </a:t>
            </a:r>
            <a:r>
              <a:rPr sz="2400" spc="204" dirty="0">
                <a:latin typeface="Aegean"/>
                <a:cs typeface="Aegean"/>
              </a:rPr>
              <a:t>enter </a:t>
            </a:r>
            <a:r>
              <a:rPr sz="2400" spc="-5" dirty="0">
                <a:latin typeface="Aegean"/>
                <a:cs typeface="Aegean"/>
              </a:rPr>
              <a:t>first</a:t>
            </a:r>
            <a:r>
              <a:rPr sz="2400" spc="-315" dirty="0">
                <a:latin typeface="Aegean"/>
                <a:cs typeface="Aegean"/>
              </a:rPr>
              <a:t> </a:t>
            </a:r>
            <a:r>
              <a:rPr sz="2400" spc="355" dirty="0">
                <a:latin typeface="Aegean"/>
                <a:cs typeface="Aegean"/>
              </a:rPr>
              <a:t>number”;</a:t>
            </a:r>
            <a:endParaRPr sz="2400" dirty="0">
              <a:latin typeface="Aegean"/>
              <a:cs typeface="Aegean"/>
            </a:endParaRPr>
          </a:p>
          <a:p>
            <a:pPr marL="12700">
              <a:spcBef>
                <a:spcPts val="105"/>
              </a:spcBef>
            </a:pPr>
            <a:r>
              <a:rPr sz="2400" spc="245" dirty="0">
                <a:latin typeface="Aegean"/>
                <a:cs typeface="Aegean"/>
              </a:rPr>
              <a:t>cin </a:t>
            </a:r>
            <a:r>
              <a:rPr sz="2400" spc="630" dirty="0">
                <a:latin typeface="Aegean"/>
                <a:cs typeface="Aegean"/>
              </a:rPr>
              <a:t>&gt;&gt;</a:t>
            </a:r>
            <a:r>
              <a:rPr sz="2400" dirty="0">
                <a:latin typeface="Aegean"/>
                <a:cs typeface="Aegean"/>
              </a:rPr>
              <a:t> </a:t>
            </a:r>
            <a:r>
              <a:rPr sz="2400" spc="400" dirty="0">
                <a:latin typeface="Aegean"/>
                <a:cs typeface="Aegean"/>
              </a:rPr>
              <a:t>num1;</a:t>
            </a:r>
            <a:endParaRPr sz="2400" dirty="0">
              <a:latin typeface="Aegean"/>
              <a:cs typeface="Aegean"/>
            </a:endParaRPr>
          </a:p>
          <a:p>
            <a:pPr marL="12700" marR="3074670">
              <a:lnSpc>
                <a:spcPts val="3000"/>
              </a:lnSpc>
              <a:spcBef>
                <a:spcPts val="110"/>
              </a:spcBef>
            </a:pPr>
            <a:r>
              <a:rPr sz="2400" spc="215" dirty="0">
                <a:latin typeface="Aegean"/>
                <a:cs typeface="Aegean"/>
              </a:rPr>
              <a:t>cout&lt;&lt; </a:t>
            </a:r>
            <a:r>
              <a:rPr sz="2400" spc="160" dirty="0">
                <a:latin typeface="Aegean"/>
                <a:cs typeface="Aegean"/>
              </a:rPr>
              <a:t>“enter </a:t>
            </a:r>
            <a:r>
              <a:rPr sz="2400" spc="260" dirty="0">
                <a:latin typeface="Aegean"/>
                <a:cs typeface="Aegean"/>
              </a:rPr>
              <a:t>second</a:t>
            </a:r>
            <a:r>
              <a:rPr sz="2400" spc="100" dirty="0">
                <a:latin typeface="Aegean"/>
                <a:cs typeface="Aegean"/>
              </a:rPr>
              <a:t> </a:t>
            </a:r>
            <a:r>
              <a:rPr sz="2400" spc="409" dirty="0">
                <a:latin typeface="Aegean"/>
                <a:cs typeface="Aegean"/>
              </a:rPr>
              <a:t>number;  </a:t>
            </a:r>
            <a:r>
              <a:rPr sz="2400" spc="245" dirty="0">
                <a:latin typeface="Aegean"/>
                <a:cs typeface="Aegean"/>
              </a:rPr>
              <a:t>cin </a:t>
            </a:r>
            <a:r>
              <a:rPr sz="2400" spc="635" dirty="0">
                <a:latin typeface="Aegean"/>
                <a:cs typeface="Aegean"/>
              </a:rPr>
              <a:t>&gt;&gt;</a:t>
            </a:r>
            <a:r>
              <a:rPr sz="2400" spc="50" dirty="0">
                <a:latin typeface="Aegean"/>
                <a:cs typeface="Aegean"/>
              </a:rPr>
              <a:t> </a:t>
            </a:r>
            <a:r>
              <a:rPr sz="2400" spc="405" dirty="0">
                <a:latin typeface="Aegean"/>
                <a:cs typeface="Aegean"/>
              </a:rPr>
              <a:t>num2;</a:t>
            </a:r>
            <a:endParaRPr sz="2400" dirty="0">
              <a:latin typeface="Aegean"/>
              <a:cs typeface="Aegean"/>
            </a:endParaRPr>
          </a:p>
          <a:p>
            <a:pPr marL="12700" marR="4010660">
              <a:lnSpc>
                <a:spcPts val="2990"/>
              </a:lnSpc>
            </a:pPr>
            <a:r>
              <a:rPr sz="2400" spc="5" dirty="0">
                <a:latin typeface="Aegean"/>
                <a:cs typeface="Aegean"/>
              </a:rPr>
              <a:t>cout</a:t>
            </a:r>
            <a:r>
              <a:rPr sz="2400" spc="125" dirty="0">
                <a:latin typeface="Aegean"/>
                <a:cs typeface="Aegean"/>
              </a:rPr>
              <a:t> </a:t>
            </a:r>
            <a:r>
              <a:rPr sz="2400" spc="630" dirty="0">
                <a:latin typeface="Aegean"/>
                <a:cs typeface="Aegean"/>
              </a:rPr>
              <a:t>&lt;&lt;</a:t>
            </a:r>
            <a:r>
              <a:rPr sz="2400" spc="160" dirty="0">
                <a:latin typeface="Aegean"/>
                <a:cs typeface="Aegean"/>
              </a:rPr>
              <a:t> </a:t>
            </a:r>
            <a:r>
              <a:rPr sz="2400" spc="440" dirty="0">
                <a:latin typeface="Aegean"/>
                <a:cs typeface="Aegean"/>
              </a:rPr>
              <a:t>num1</a:t>
            </a:r>
            <a:r>
              <a:rPr sz="2400" spc="135" dirty="0">
                <a:latin typeface="Aegean"/>
                <a:cs typeface="Aegean"/>
              </a:rPr>
              <a:t> </a:t>
            </a:r>
            <a:r>
              <a:rPr sz="2400" spc="490" dirty="0">
                <a:latin typeface="Aegean"/>
                <a:cs typeface="Aegean"/>
              </a:rPr>
              <a:t>+</a:t>
            </a:r>
            <a:r>
              <a:rPr sz="2400" spc="150" dirty="0">
                <a:latin typeface="Aegean"/>
                <a:cs typeface="Aegean"/>
              </a:rPr>
              <a:t> </a:t>
            </a:r>
            <a:r>
              <a:rPr sz="2400" spc="440" dirty="0">
                <a:latin typeface="Aegean"/>
                <a:cs typeface="Aegean"/>
              </a:rPr>
              <a:t>num2</a:t>
            </a:r>
            <a:r>
              <a:rPr sz="2400" spc="135" dirty="0">
                <a:latin typeface="Aegean"/>
                <a:cs typeface="Aegean"/>
              </a:rPr>
              <a:t> </a:t>
            </a:r>
            <a:r>
              <a:rPr sz="2400" spc="265" dirty="0">
                <a:latin typeface="Aegean"/>
                <a:cs typeface="Aegean"/>
              </a:rPr>
              <a:t>;  </a:t>
            </a:r>
            <a:r>
              <a:rPr sz="2400" spc="120" dirty="0">
                <a:latin typeface="Aegean"/>
                <a:cs typeface="Aegean"/>
              </a:rPr>
              <a:t>return</a:t>
            </a:r>
            <a:r>
              <a:rPr sz="2400" spc="150" dirty="0">
                <a:latin typeface="Aegean"/>
                <a:cs typeface="Aegean"/>
              </a:rPr>
              <a:t> </a:t>
            </a:r>
            <a:r>
              <a:rPr sz="2400" spc="160" dirty="0">
                <a:latin typeface="Aegean"/>
                <a:cs typeface="Aegean"/>
              </a:rPr>
              <a:t>0;</a:t>
            </a:r>
            <a:endParaRPr sz="2400" dirty="0">
              <a:latin typeface="Aegean"/>
              <a:cs typeface="Aegean"/>
            </a:endParaRPr>
          </a:p>
          <a:p>
            <a:pPr marL="12700"/>
            <a:r>
              <a:rPr sz="2400" spc="-165" dirty="0">
                <a:latin typeface="Aegean"/>
                <a:cs typeface="Aegean"/>
              </a:rPr>
              <a:t>}</a:t>
            </a:r>
            <a:endParaRPr sz="2400" dirty="0">
              <a:latin typeface="Aegean"/>
              <a:cs typeface="Aege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00072" y="571501"/>
            <a:ext cx="7214616" cy="544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9668" y="1418666"/>
            <a:ext cx="7507732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150" spc="-620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2150" spc="260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You insert comments in programs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0" y="2030358"/>
            <a:ext cx="8763000" cy="2073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4510" indent="-229235">
              <a:lnSpc>
                <a:spcPts val="3340"/>
              </a:lnSpc>
              <a:spcBef>
                <a:spcPts val="95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document your programs and</a:t>
            </a:r>
          </a:p>
          <a:p>
            <a:pPr marL="524510" marR="5080" indent="-229235">
              <a:lnSpc>
                <a:spcPts val="3020"/>
              </a:lnSpc>
              <a:spcBef>
                <a:spcPts val="365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help other people read and understand  your programs.</a:t>
            </a:r>
          </a:p>
          <a:p>
            <a:pPr marL="268605" marR="229235" indent="-256540">
              <a:lnSpc>
                <a:spcPct val="90000"/>
              </a:lnSpc>
              <a:spcBef>
                <a:spcPts val="320"/>
              </a:spcBef>
            </a:pP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 Comments are ignored by the C++  compiler and do not cause any  machine-language object code to be  generated.</a:t>
            </a:r>
          </a:p>
        </p:txBody>
      </p:sp>
      <p:sp>
        <p:nvSpPr>
          <p:cNvPr id="4" name="object 4"/>
          <p:cNvSpPr/>
          <p:nvPr/>
        </p:nvSpPr>
        <p:spPr>
          <a:xfrm>
            <a:off x="2081784" y="585216"/>
            <a:ext cx="2706623" cy="438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4869" y="1423696"/>
            <a:ext cx="8839835" cy="311467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spcBef>
                <a:spcPts val="500"/>
              </a:spcBef>
            </a:pPr>
            <a:r>
              <a:rPr sz="2200" spc="235" dirty="0">
                <a:solidFill>
                  <a:srgbClr val="00AF50"/>
                </a:solidFill>
                <a:latin typeface="Aegean"/>
                <a:cs typeface="Aegean"/>
              </a:rPr>
              <a:t>// </a:t>
            </a:r>
            <a:r>
              <a:rPr sz="2200" spc="95" dirty="0">
                <a:solidFill>
                  <a:srgbClr val="00AF50"/>
                </a:solidFill>
                <a:latin typeface="Aegean"/>
                <a:cs typeface="Aegean"/>
              </a:rPr>
              <a:t>this </a:t>
            </a:r>
            <a:r>
              <a:rPr sz="2200" spc="235" dirty="0">
                <a:solidFill>
                  <a:srgbClr val="00AF50"/>
                </a:solidFill>
                <a:latin typeface="Aegean"/>
                <a:cs typeface="Aegean"/>
              </a:rPr>
              <a:t>program </a:t>
            </a:r>
            <a:r>
              <a:rPr sz="2200" spc="155" dirty="0">
                <a:solidFill>
                  <a:srgbClr val="00AF50"/>
                </a:solidFill>
                <a:latin typeface="Aegean"/>
                <a:cs typeface="Aegean"/>
              </a:rPr>
              <a:t>is </a:t>
            </a:r>
            <a:r>
              <a:rPr sz="2200" spc="85" dirty="0">
                <a:solidFill>
                  <a:srgbClr val="00AF50"/>
                </a:solidFill>
                <a:latin typeface="Aegean"/>
                <a:cs typeface="Aegean"/>
              </a:rPr>
              <a:t>about</a:t>
            </a:r>
            <a:r>
              <a:rPr sz="2200" spc="30" dirty="0">
                <a:solidFill>
                  <a:srgbClr val="00AF50"/>
                </a:solidFill>
                <a:latin typeface="Aegean"/>
                <a:cs typeface="Aegean"/>
              </a:rPr>
              <a:t> </a:t>
            </a:r>
            <a:r>
              <a:rPr sz="2200" spc="315" dirty="0">
                <a:solidFill>
                  <a:srgbClr val="00AF50"/>
                </a:solidFill>
                <a:latin typeface="Aegean"/>
                <a:cs typeface="Aegean"/>
              </a:rPr>
              <a:t>comments</a:t>
            </a:r>
            <a:endParaRPr sz="2200" dirty="0">
              <a:latin typeface="Aegean"/>
              <a:cs typeface="Aegean"/>
            </a:endParaRPr>
          </a:p>
          <a:p>
            <a:pPr marL="12700">
              <a:spcBef>
                <a:spcPts val="395"/>
              </a:spcBef>
            </a:pPr>
            <a:r>
              <a:rPr sz="2200" spc="25" dirty="0">
                <a:latin typeface="Aegean"/>
                <a:cs typeface="Aegean"/>
              </a:rPr>
              <a:t># </a:t>
            </a:r>
            <a:r>
              <a:rPr sz="2200" spc="225" dirty="0">
                <a:latin typeface="Aegean"/>
                <a:cs typeface="Aegean"/>
              </a:rPr>
              <a:t>include&lt;iostream&gt; </a:t>
            </a:r>
            <a:r>
              <a:rPr sz="2200" spc="235" dirty="0">
                <a:solidFill>
                  <a:srgbClr val="00AF50"/>
                </a:solidFill>
                <a:latin typeface="Aegean"/>
                <a:cs typeface="Aegean"/>
              </a:rPr>
              <a:t>// </a:t>
            </a:r>
            <a:r>
              <a:rPr sz="2200" spc="-65" dirty="0">
                <a:solidFill>
                  <a:srgbClr val="00AF50"/>
                </a:solidFill>
                <a:latin typeface="Aegean"/>
                <a:cs typeface="Aegean"/>
              </a:rPr>
              <a:t>allows </a:t>
            </a:r>
            <a:r>
              <a:rPr sz="2200" spc="235" dirty="0">
                <a:solidFill>
                  <a:srgbClr val="00AF50"/>
                </a:solidFill>
                <a:latin typeface="Aegean"/>
                <a:cs typeface="Aegean"/>
              </a:rPr>
              <a:t>program </a:t>
            </a:r>
            <a:r>
              <a:rPr sz="2200" spc="-120" dirty="0">
                <a:solidFill>
                  <a:srgbClr val="00AF50"/>
                </a:solidFill>
                <a:latin typeface="Aegean"/>
                <a:cs typeface="Aegean"/>
              </a:rPr>
              <a:t>to </a:t>
            </a:r>
            <a:r>
              <a:rPr sz="2200" spc="50" dirty="0">
                <a:solidFill>
                  <a:srgbClr val="00AF50"/>
                </a:solidFill>
                <a:latin typeface="Aegean"/>
                <a:cs typeface="Aegean"/>
              </a:rPr>
              <a:t>output </a:t>
            </a:r>
            <a:r>
              <a:rPr sz="2200" spc="15" dirty="0">
                <a:solidFill>
                  <a:srgbClr val="00AF50"/>
                </a:solidFill>
                <a:latin typeface="Aegean"/>
                <a:cs typeface="Aegean"/>
              </a:rPr>
              <a:t>data </a:t>
            </a:r>
            <a:r>
              <a:rPr sz="2200" spc="-120" dirty="0">
                <a:solidFill>
                  <a:srgbClr val="00AF50"/>
                </a:solidFill>
                <a:latin typeface="Aegean"/>
                <a:cs typeface="Aegean"/>
              </a:rPr>
              <a:t>to</a:t>
            </a:r>
            <a:r>
              <a:rPr sz="2200" spc="-60" dirty="0">
                <a:solidFill>
                  <a:srgbClr val="00AF50"/>
                </a:solidFill>
                <a:latin typeface="Aegean"/>
                <a:cs typeface="Aegean"/>
              </a:rPr>
              <a:t> </a:t>
            </a:r>
            <a:r>
              <a:rPr sz="2200" spc="235" dirty="0">
                <a:solidFill>
                  <a:srgbClr val="00AF50"/>
                </a:solidFill>
                <a:latin typeface="Aegean"/>
                <a:cs typeface="Aegean"/>
              </a:rPr>
              <a:t>screen</a:t>
            </a:r>
            <a:endParaRPr sz="2200" dirty="0">
              <a:latin typeface="Aegean"/>
              <a:cs typeface="Aegean"/>
            </a:endParaRPr>
          </a:p>
          <a:p>
            <a:pPr marL="12700" marR="2992120">
              <a:lnSpc>
                <a:spcPct val="114999"/>
              </a:lnSpc>
              <a:spcBef>
                <a:spcPts val="15"/>
              </a:spcBef>
            </a:pPr>
            <a:r>
              <a:rPr sz="2200" spc="150" dirty="0">
                <a:solidFill>
                  <a:srgbClr val="00AF50"/>
                </a:solidFill>
                <a:latin typeface="Aegean"/>
                <a:cs typeface="Aegean"/>
              </a:rPr>
              <a:t>//function </a:t>
            </a:r>
            <a:r>
              <a:rPr sz="2200" spc="385" dirty="0">
                <a:solidFill>
                  <a:srgbClr val="00AF50"/>
                </a:solidFill>
                <a:latin typeface="Aegean"/>
                <a:cs typeface="Aegean"/>
              </a:rPr>
              <a:t>main </a:t>
            </a:r>
            <a:r>
              <a:rPr sz="2200" spc="315" dirty="0">
                <a:solidFill>
                  <a:srgbClr val="00AF50"/>
                </a:solidFill>
                <a:latin typeface="Aegean"/>
                <a:cs typeface="Aegean"/>
              </a:rPr>
              <a:t>begins </a:t>
            </a:r>
            <a:r>
              <a:rPr sz="2200" spc="235" dirty="0">
                <a:solidFill>
                  <a:srgbClr val="00AF50"/>
                </a:solidFill>
                <a:latin typeface="Aegean"/>
                <a:cs typeface="Aegean"/>
              </a:rPr>
              <a:t>program</a:t>
            </a:r>
            <a:r>
              <a:rPr sz="2200" spc="-270" dirty="0">
                <a:solidFill>
                  <a:srgbClr val="00AF50"/>
                </a:solidFill>
                <a:latin typeface="Aegean"/>
                <a:cs typeface="Aegean"/>
              </a:rPr>
              <a:t> </a:t>
            </a:r>
            <a:r>
              <a:rPr sz="2200" spc="180" dirty="0">
                <a:solidFill>
                  <a:srgbClr val="00AF50"/>
                </a:solidFill>
                <a:latin typeface="Aegean"/>
                <a:cs typeface="Aegean"/>
              </a:rPr>
              <a:t>execution  </a:t>
            </a:r>
            <a:r>
              <a:rPr sz="2200" spc="100" dirty="0">
                <a:latin typeface="Aegean"/>
                <a:cs typeface="Aegean"/>
              </a:rPr>
              <a:t>int </a:t>
            </a:r>
            <a:r>
              <a:rPr sz="2200" spc="385" dirty="0">
                <a:latin typeface="Aegean"/>
                <a:cs typeface="Aegean"/>
              </a:rPr>
              <a:t>main</a:t>
            </a:r>
            <a:r>
              <a:rPr sz="2200" spc="190" dirty="0">
                <a:latin typeface="Aegean"/>
                <a:cs typeface="Aegean"/>
              </a:rPr>
              <a:t> </a:t>
            </a:r>
            <a:r>
              <a:rPr sz="2200" spc="-155" dirty="0">
                <a:latin typeface="Aegean"/>
                <a:cs typeface="Aegean"/>
              </a:rPr>
              <a:t>()</a:t>
            </a:r>
            <a:endParaRPr sz="2200" dirty="0">
              <a:latin typeface="Aegean"/>
              <a:cs typeface="Aegean"/>
            </a:endParaRPr>
          </a:p>
          <a:p>
            <a:pPr marL="12700">
              <a:spcBef>
                <a:spcPts val="395"/>
              </a:spcBef>
            </a:pPr>
            <a:r>
              <a:rPr sz="2200" spc="-150" dirty="0">
                <a:latin typeface="Aegean"/>
                <a:cs typeface="Aegean"/>
              </a:rPr>
              <a:t>{</a:t>
            </a:r>
            <a:endParaRPr sz="2200" dirty="0">
              <a:latin typeface="Aegean"/>
              <a:cs typeface="Aegean"/>
            </a:endParaRPr>
          </a:p>
          <a:p>
            <a:pPr marL="12700" marR="1443355">
              <a:lnSpc>
                <a:spcPct val="114999"/>
              </a:lnSpc>
              <a:spcBef>
                <a:spcPts val="15"/>
              </a:spcBef>
            </a:pPr>
            <a:r>
              <a:rPr sz="2200" spc="190" dirty="0">
                <a:latin typeface="Aegean"/>
                <a:cs typeface="Aegean"/>
              </a:rPr>
              <a:t>cout&lt;&lt; </a:t>
            </a:r>
            <a:r>
              <a:rPr sz="2200" spc="120" dirty="0">
                <a:latin typeface="Aegean"/>
                <a:cs typeface="Aegean"/>
              </a:rPr>
              <a:t>“This </a:t>
            </a:r>
            <a:r>
              <a:rPr sz="2200" spc="155" dirty="0">
                <a:latin typeface="Aegean"/>
                <a:cs typeface="Aegean"/>
              </a:rPr>
              <a:t>is </a:t>
            </a:r>
            <a:r>
              <a:rPr sz="2200" spc="85" dirty="0">
                <a:latin typeface="Aegean"/>
                <a:cs typeface="Aegean"/>
              </a:rPr>
              <a:t>about </a:t>
            </a:r>
            <a:r>
              <a:rPr sz="2200" spc="275" dirty="0">
                <a:latin typeface="Aegean"/>
                <a:cs typeface="Aegean"/>
              </a:rPr>
              <a:t>comments”; </a:t>
            </a:r>
            <a:r>
              <a:rPr sz="2200" spc="235" dirty="0">
                <a:solidFill>
                  <a:srgbClr val="00AF50"/>
                </a:solidFill>
                <a:latin typeface="Aegean"/>
                <a:cs typeface="Aegean"/>
              </a:rPr>
              <a:t>// </a:t>
            </a:r>
            <a:r>
              <a:rPr sz="2200" spc="114" dirty="0">
                <a:solidFill>
                  <a:srgbClr val="00AF50"/>
                </a:solidFill>
                <a:latin typeface="Aegean"/>
                <a:cs typeface="Aegean"/>
              </a:rPr>
              <a:t>display </a:t>
            </a:r>
            <a:r>
              <a:rPr sz="2200" spc="325" dirty="0">
                <a:solidFill>
                  <a:srgbClr val="00AF50"/>
                </a:solidFill>
                <a:latin typeface="Aegean"/>
                <a:cs typeface="Aegean"/>
              </a:rPr>
              <a:t>message  </a:t>
            </a:r>
            <a:r>
              <a:rPr sz="2200" spc="110" dirty="0">
                <a:latin typeface="Aegean"/>
                <a:cs typeface="Aegean"/>
              </a:rPr>
              <a:t>return </a:t>
            </a:r>
            <a:r>
              <a:rPr sz="2200" spc="150" dirty="0">
                <a:latin typeface="Aegean"/>
                <a:cs typeface="Aegean"/>
              </a:rPr>
              <a:t>0; </a:t>
            </a:r>
            <a:r>
              <a:rPr sz="2200" spc="175" dirty="0">
                <a:solidFill>
                  <a:srgbClr val="00AF50"/>
                </a:solidFill>
                <a:latin typeface="Aegean"/>
                <a:cs typeface="Aegean"/>
              </a:rPr>
              <a:t>//indicates </a:t>
            </a:r>
            <a:r>
              <a:rPr sz="2200" spc="-55" dirty="0">
                <a:solidFill>
                  <a:srgbClr val="00AF50"/>
                </a:solidFill>
                <a:latin typeface="Aegean"/>
                <a:cs typeface="Aegean"/>
              </a:rPr>
              <a:t>that </a:t>
            </a:r>
            <a:r>
              <a:rPr sz="2200" spc="235" dirty="0">
                <a:solidFill>
                  <a:srgbClr val="00AF50"/>
                </a:solidFill>
                <a:latin typeface="Aegean"/>
                <a:cs typeface="Aegean"/>
              </a:rPr>
              <a:t>program </a:t>
            </a:r>
            <a:r>
              <a:rPr sz="2200" spc="395" dirty="0">
                <a:solidFill>
                  <a:srgbClr val="00AF50"/>
                </a:solidFill>
                <a:latin typeface="Aegean"/>
                <a:cs typeface="Aegean"/>
              </a:rPr>
              <a:t>ended</a:t>
            </a:r>
            <a:r>
              <a:rPr sz="2200" spc="-229" dirty="0">
                <a:solidFill>
                  <a:srgbClr val="00AF50"/>
                </a:solidFill>
                <a:latin typeface="Aegean"/>
                <a:cs typeface="Aegean"/>
              </a:rPr>
              <a:t> </a:t>
            </a:r>
            <a:r>
              <a:rPr sz="2200" spc="60" dirty="0">
                <a:solidFill>
                  <a:srgbClr val="00AF50"/>
                </a:solidFill>
                <a:latin typeface="Aegean"/>
                <a:cs typeface="Aegean"/>
              </a:rPr>
              <a:t>successfully</a:t>
            </a:r>
            <a:endParaRPr sz="2200" dirty="0">
              <a:latin typeface="Aegean"/>
              <a:cs typeface="Aegean"/>
            </a:endParaRPr>
          </a:p>
          <a:p>
            <a:pPr marL="12700">
              <a:spcBef>
                <a:spcPts val="400"/>
              </a:spcBef>
              <a:tabLst>
                <a:tab pos="1170940" algn="l"/>
              </a:tabLst>
            </a:pPr>
            <a:r>
              <a:rPr sz="2200" spc="-150" dirty="0">
                <a:latin typeface="Aegean"/>
                <a:cs typeface="Aegean"/>
              </a:rPr>
              <a:t>}	</a:t>
            </a:r>
            <a:r>
              <a:rPr sz="2200" spc="235" dirty="0">
                <a:solidFill>
                  <a:srgbClr val="00AF50"/>
                </a:solidFill>
                <a:latin typeface="Aegean"/>
                <a:cs typeface="Aegean"/>
              </a:rPr>
              <a:t>// </a:t>
            </a:r>
            <a:r>
              <a:rPr sz="2200" spc="400" dirty="0">
                <a:solidFill>
                  <a:srgbClr val="00AF50"/>
                </a:solidFill>
                <a:latin typeface="Aegean"/>
                <a:cs typeface="Aegean"/>
              </a:rPr>
              <a:t>end </a:t>
            </a:r>
            <a:r>
              <a:rPr sz="2200" spc="40" dirty="0">
                <a:solidFill>
                  <a:srgbClr val="00AF50"/>
                </a:solidFill>
                <a:latin typeface="Aegean"/>
                <a:cs typeface="Aegean"/>
              </a:rPr>
              <a:t>of </a:t>
            </a:r>
            <a:r>
              <a:rPr sz="2200" spc="385" dirty="0">
                <a:solidFill>
                  <a:srgbClr val="00AF50"/>
                </a:solidFill>
                <a:latin typeface="Aegean"/>
                <a:cs typeface="Aegean"/>
              </a:rPr>
              <a:t>main</a:t>
            </a:r>
            <a:r>
              <a:rPr sz="2200" spc="-100" dirty="0">
                <a:solidFill>
                  <a:srgbClr val="00AF50"/>
                </a:solidFill>
                <a:latin typeface="Aegean"/>
                <a:cs typeface="Aegean"/>
              </a:rPr>
              <a:t> </a:t>
            </a:r>
            <a:r>
              <a:rPr sz="2200" spc="135" dirty="0">
                <a:solidFill>
                  <a:srgbClr val="00AF50"/>
                </a:solidFill>
                <a:latin typeface="Aegean"/>
                <a:cs typeface="Aegean"/>
              </a:rPr>
              <a:t>function</a:t>
            </a:r>
            <a:endParaRPr sz="2200" dirty="0">
              <a:latin typeface="Aegean"/>
              <a:cs typeface="Aege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7212" y="571501"/>
            <a:ext cx="5687568" cy="544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668" y="1381709"/>
            <a:ext cx="7900034" cy="4231671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268605" marR="965835" indent="-256540">
              <a:lnSpc>
                <a:spcPts val="3080"/>
              </a:lnSpc>
              <a:spcBef>
                <a:spcPts val="840"/>
              </a:spcBef>
              <a:buClr>
                <a:srgbClr val="2CA1BE"/>
              </a:buClr>
              <a:buSzPct val="67187"/>
              <a:buFont typeface="Arial"/>
              <a:buChar char=""/>
              <a:tabLst>
                <a:tab pos="269240" algn="l"/>
              </a:tabLst>
            </a:pPr>
            <a:r>
              <a:rPr sz="3200" spc="345" dirty="0">
                <a:solidFill>
                  <a:srgbClr val="0000FF"/>
                </a:solidFill>
                <a:latin typeface="Aegean"/>
                <a:cs typeface="Aegean"/>
              </a:rPr>
              <a:t>// </a:t>
            </a:r>
            <a:r>
              <a:rPr sz="3200" spc="240" dirty="0">
                <a:latin typeface="Aegean"/>
                <a:cs typeface="Aegean"/>
              </a:rPr>
              <a:t>indicates </a:t>
            </a:r>
            <a:r>
              <a:rPr sz="3200" spc="-75" dirty="0">
                <a:latin typeface="Aegean"/>
                <a:cs typeface="Aegean"/>
              </a:rPr>
              <a:t>that </a:t>
            </a:r>
            <a:r>
              <a:rPr sz="3200" spc="254" dirty="0">
                <a:latin typeface="Aegean"/>
                <a:cs typeface="Aegean"/>
              </a:rPr>
              <a:t>the </a:t>
            </a:r>
            <a:r>
              <a:rPr sz="3200" spc="434" dirty="0">
                <a:latin typeface="Aegean"/>
                <a:cs typeface="Aegean"/>
              </a:rPr>
              <a:t>remainder </a:t>
            </a:r>
            <a:r>
              <a:rPr sz="3200" spc="-90" dirty="0">
                <a:latin typeface="Aegean"/>
                <a:cs typeface="Aegean"/>
              </a:rPr>
              <a:t>of  </a:t>
            </a:r>
            <a:r>
              <a:rPr sz="3200" spc="320" dirty="0">
                <a:latin typeface="Aegean"/>
                <a:cs typeface="Aegean"/>
              </a:rPr>
              <a:t>each </a:t>
            </a:r>
            <a:r>
              <a:rPr sz="3200" spc="285" dirty="0">
                <a:latin typeface="Aegean"/>
                <a:cs typeface="Aegean"/>
              </a:rPr>
              <a:t>line </a:t>
            </a:r>
            <a:r>
              <a:rPr sz="3200" spc="229" dirty="0">
                <a:latin typeface="Aegean"/>
                <a:cs typeface="Aegean"/>
              </a:rPr>
              <a:t>is </a:t>
            </a:r>
            <a:r>
              <a:rPr sz="3200" spc="20" dirty="0">
                <a:latin typeface="Aegean"/>
                <a:cs typeface="Aegean"/>
              </a:rPr>
              <a:t>a</a:t>
            </a:r>
            <a:r>
              <a:rPr sz="3200" spc="-15" dirty="0">
                <a:latin typeface="Aegean"/>
                <a:cs typeface="Aegean"/>
              </a:rPr>
              <a:t> </a:t>
            </a:r>
            <a:r>
              <a:rPr sz="3200" spc="495" dirty="0">
                <a:solidFill>
                  <a:srgbClr val="0000FF"/>
                </a:solidFill>
                <a:latin typeface="Aegean"/>
                <a:cs typeface="Aegean"/>
              </a:rPr>
              <a:t>comment</a:t>
            </a:r>
            <a:r>
              <a:rPr sz="3200" spc="495" dirty="0">
                <a:latin typeface="Aegean"/>
                <a:cs typeface="Aegean"/>
              </a:rPr>
              <a:t>.</a:t>
            </a:r>
            <a:endParaRPr sz="3200">
              <a:latin typeface="Aegean"/>
              <a:cs typeface="Aegean"/>
            </a:endParaRPr>
          </a:p>
          <a:p>
            <a:pPr marL="268605" indent="-256540">
              <a:lnSpc>
                <a:spcPts val="3315"/>
              </a:lnSpc>
              <a:buClr>
                <a:srgbClr val="2CA1BE"/>
              </a:buClr>
              <a:buSzPct val="67187"/>
              <a:buFont typeface="Arial"/>
              <a:buChar char=""/>
              <a:tabLst>
                <a:tab pos="269240" algn="l"/>
              </a:tabLst>
            </a:pPr>
            <a:r>
              <a:rPr sz="3200" spc="290" dirty="0">
                <a:latin typeface="Aegean"/>
                <a:cs typeface="Aegean"/>
              </a:rPr>
              <a:t>Single-line</a:t>
            </a:r>
            <a:r>
              <a:rPr sz="3200" spc="190" dirty="0">
                <a:latin typeface="Aegean"/>
                <a:cs typeface="Aegean"/>
              </a:rPr>
              <a:t> </a:t>
            </a:r>
            <a:r>
              <a:rPr sz="3200" spc="515" dirty="0">
                <a:latin typeface="Aegean"/>
                <a:cs typeface="Aegean"/>
              </a:rPr>
              <a:t>comment</a:t>
            </a:r>
            <a:endParaRPr sz="3200">
              <a:latin typeface="Aegean"/>
              <a:cs typeface="Aegean"/>
            </a:endParaRPr>
          </a:p>
          <a:p>
            <a:pPr marL="268605" marR="5080" indent="-256540">
              <a:lnSpc>
                <a:spcPct val="80000"/>
              </a:lnSpc>
              <a:spcBef>
                <a:spcPts val="585"/>
              </a:spcBef>
              <a:buClr>
                <a:srgbClr val="2CA1BE"/>
              </a:buClr>
              <a:buSzPct val="67187"/>
              <a:buFont typeface="Arial"/>
              <a:buChar char=""/>
              <a:tabLst>
                <a:tab pos="269240" algn="l"/>
              </a:tabLst>
            </a:pPr>
            <a:r>
              <a:rPr sz="3200" spc="-35" dirty="0">
                <a:latin typeface="Aegean"/>
                <a:cs typeface="Aegean"/>
              </a:rPr>
              <a:t>A </a:t>
            </a:r>
            <a:r>
              <a:rPr sz="3200" spc="515" dirty="0">
                <a:latin typeface="Aegean"/>
                <a:cs typeface="Aegean"/>
              </a:rPr>
              <a:t>comment </a:t>
            </a:r>
            <a:r>
              <a:rPr sz="3200" spc="509" dirty="0">
                <a:latin typeface="Aegean"/>
                <a:cs typeface="Aegean"/>
              </a:rPr>
              <a:t>beginning </a:t>
            </a:r>
            <a:r>
              <a:rPr sz="3200" spc="110" dirty="0">
                <a:latin typeface="Aegean"/>
                <a:cs typeface="Aegean"/>
              </a:rPr>
              <a:t>with </a:t>
            </a:r>
            <a:r>
              <a:rPr sz="3200" spc="345" dirty="0">
                <a:latin typeface="Aegean"/>
                <a:cs typeface="Aegean"/>
              </a:rPr>
              <a:t>// </a:t>
            </a:r>
            <a:r>
              <a:rPr sz="3200" spc="229" dirty="0">
                <a:latin typeface="Aegean"/>
                <a:cs typeface="Aegean"/>
              </a:rPr>
              <a:t>is</a:t>
            </a:r>
            <a:r>
              <a:rPr sz="3200" spc="-245" dirty="0">
                <a:latin typeface="Aegean"/>
                <a:cs typeface="Aegean"/>
              </a:rPr>
              <a:t> </a:t>
            </a:r>
            <a:r>
              <a:rPr sz="3200" spc="20" dirty="0">
                <a:latin typeface="Aegean"/>
                <a:cs typeface="Aegean"/>
              </a:rPr>
              <a:t>called  a </a:t>
            </a:r>
            <a:r>
              <a:rPr sz="3200" spc="320" dirty="0">
                <a:solidFill>
                  <a:srgbClr val="0000FF"/>
                </a:solidFill>
                <a:latin typeface="Aegean"/>
                <a:cs typeface="Aegean"/>
              </a:rPr>
              <a:t>single-line </a:t>
            </a:r>
            <a:r>
              <a:rPr sz="3200" spc="515" dirty="0">
                <a:solidFill>
                  <a:srgbClr val="0000FF"/>
                </a:solidFill>
                <a:latin typeface="Aegean"/>
                <a:cs typeface="Aegean"/>
              </a:rPr>
              <a:t>comment </a:t>
            </a:r>
            <a:r>
              <a:rPr sz="3200" spc="355" dirty="0">
                <a:latin typeface="Aegean"/>
                <a:cs typeface="Aegean"/>
              </a:rPr>
              <a:t>because </a:t>
            </a:r>
            <a:r>
              <a:rPr sz="3200" spc="-75" dirty="0">
                <a:latin typeface="Aegean"/>
                <a:cs typeface="Aegean"/>
              </a:rPr>
              <a:t>it  </a:t>
            </a:r>
            <a:r>
              <a:rPr sz="3200" spc="270" dirty="0">
                <a:latin typeface="Aegean"/>
                <a:cs typeface="Aegean"/>
              </a:rPr>
              <a:t>terminates </a:t>
            </a:r>
            <a:r>
              <a:rPr sz="3200" spc="-215" dirty="0">
                <a:latin typeface="Aegean"/>
                <a:cs typeface="Aegean"/>
              </a:rPr>
              <a:t>at </a:t>
            </a:r>
            <a:r>
              <a:rPr sz="3200" spc="250" dirty="0">
                <a:latin typeface="Aegean"/>
                <a:cs typeface="Aegean"/>
              </a:rPr>
              <a:t>the </a:t>
            </a:r>
            <a:r>
              <a:rPr sz="3200" spc="590" dirty="0">
                <a:latin typeface="Aegean"/>
                <a:cs typeface="Aegean"/>
              </a:rPr>
              <a:t>end </a:t>
            </a:r>
            <a:r>
              <a:rPr sz="3200" spc="65" dirty="0">
                <a:latin typeface="Aegean"/>
                <a:cs typeface="Aegean"/>
              </a:rPr>
              <a:t>of </a:t>
            </a:r>
            <a:r>
              <a:rPr sz="3200" spc="250" dirty="0">
                <a:latin typeface="Aegean"/>
                <a:cs typeface="Aegean"/>
              </a:rPr>
              <a:t>the </a:t>
            </a:r>
            <a:r>
              <a:rPr sz="3200" spc="155" dirty="0">
                <a:latin typeface="Aegean"/>
                <a:cs typeface="Aegean"/>
              </a:rPr>
              <a:t>current  </a:t>
            </a:r>
            <a:r>
              <a:rPr sz="3200" spc="295" dirty="0">
                <a:latin typeface="Aegean"/>
                <a:cs typeface="Aegean"/>
              </a:rPr>
              <a:t>line.</a:t>
            </a:r>
            <a:endParaRPr sz="3200">
              <a:latin typeface="Aegean"/>
              <a:cs typeface="Aegean"/>
            </a:endParaRPr>
          </a:p>
          <a:p>
            <a:pPr marL="268605" marR="617855" indent="-256540" algn="just">
              <a:lnSpc>
                <a:spcPts val="3070"/>
              </a:lnSpc>
              <a:spcBef>
                <a:spcPts val="375"/>
              </a:spcBef>
              <a:buClr>
                <a:srgbClr val="2CA1BE"/>
              </a:buClr>
              <a:buSzPct val="67187"/>
              <a:buFont typeface="Arial"/>
              <a:buChar char=""/>
              <a:tabLst>
                <a:tab pos="269240" algn="l"/>
              </a:tabLst>
            </a:pPr>
            <a:r>
              <a:rPr sz="3200" spc="80" dirty="0">
                <a:latin typeface="Aegean"/>
                <a:cs typeface="Aegean"/>
              </a:rPr>
              <a:t>You </a:t>
            </a:r>
            <a:r>
              <a:rPr sz="3200" spc="440" dirty="0">
                <a:latin typeface="Aegean"/>
                <a:cs typeface="Aegean"/>
              </a:rPr>
              <a:t>may </a:t>
            </a:r>
            <a:r>
              <a:rPr sz="3200" spc="370" dirty="0">
                <a:latin typeface="Aegean"/>
                <a:cs typeface="Aegean"/>
              </a:rPr>
              <a:t>use </a:t>
            </a:r>
            <a:r>
              <a:rPr sz="3200" spc="45" dirty="0">
                <a:latin typeface="Aegean"/>
                <a:cs typeface="Aegean"/>
              </a:rPr>
              <a:t>C‟s </a:t>
            </a:r>
            <a:r>
              <a:rPr sz="3200" spc="-10" dirty="0">
                <a:latin typeface="Aegean"/>
                <a:cs typeface="Aegean"/>
              </a:rPr>
              <a:t>style </a:t>
            </a:r>
            <a:r>
              <a:rPr sz="3200" spc="260" dirty="0">
                <a:latin typeface="Aegean"/>
                <a:cs typeface="Aegean"/>
              </a:rPr>
              <a:t>multiple-line  </a:t>
            </a:r>
            <a:r>
              <a:rPr sz="3200" spc="470" dirty="0">
                <a:latin typeface="Aegean"/>
                <a:cs typeface="Aegean"/>
              </a:rPr>
              <a:t>comments </a:t>
            </a:r>
            <a:r>
              <a:rPr sz="3200" spc="305" dirty="0">
                <a:latin typeface="Aegean"/>
                <a:cs typeface="Aegean"/>
              </a:rPr>
              <a:t>which </a:t>
            </a:r>
            <a:r>
              <a:rPr sz="3200" spc="525" dirty="0">
                <a:latin typeface="Aegean"/>
                <a:cs typeface="Aegean"/>
              </a:rPr>
              <a:t>begin </a:t>
            </a:r>
            <a:r>
              <a:rPr sz="3200" spc="110" dirty="0">
                <a:latin typeface="Aegean"/>
                <a:cs typeface="Aegean"/>
              </a:rPr>
              <a:t>with </a:t>
            </a:r>
            <a:r>
              <a:rPr sz="3200" dirty="0">
                <a:solidFill>
                  <a:srgbClr val="0000FF"/>
                </a:solidFill>
                <a:latin typeface="Aegean"/>
                <a:cs typeface="Aegean"/>
              </a:rPr>
              <a:t>/* </a:t>
            </a:r>
            <a:r>
              <a:rPr sz="3200" spc="385" dirty="0">
                <a:latin typeface="Aegean"/>
                <a:cs typeface="Aegean"/>
              </a:rPr>
              <a:t>and  </a:t>
            </a:r>
            <a:r>
              <a:rPr sz="3200" spc="590" dirty="0">
                <a:latin typeface="Aegean"/>
                <a:cs typeface="Aegean"/>
              </a:rPr>
              <a:t>end </a:t>
            </a:r>
            <a:r>
              <a:rPr sz="3200" spc="110" dirty="0">
                <a:latin typeface="Aegean"/>
                <a:cs typeface="Aegean"/>
              </a:rPr>
              <a:t>with</a:t>
            </a:r>
            <a:r>
              <a:rPr sz="3200" spc="-210" dirty="0">
                <a:latin typeface="Aegean"/>
                <a:cs typeface="Aegean"/>
              </a:rPr>
              <a:t> </a:t>
            </a:r>
            <a:r>
              <a:rPr sz="3200" spc="120" dirty="0">
                <a:solidFill>
                  <a:srgbClr val="0000FF"/>
                </a:solidFill>
                <a:latin typeface="Aegean"/>
                <a:cs typeface="Aegean"/>
              </a:rPr>
              <a:t>*/</a:t>
            </a:r>
            <a:r>
              <a:rPr sz="3200" spc="120" dirty="0">
                <a:latin typeface="Aegean"/>
                <a:cs typeface="Aegean"/>
              </a:rPr>
              <a:t>.</a:t>
            </a:r>
            <a:endParaRPr sz="3200">
              <a:latin typeface="Aegean"/>
              <a:cs typeface="Aege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81784" y="585216"/>
            <a:ext cx="2706623" cy="438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9800" y="1066800"/>
            <a:ext cx="7576184" cy="4611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8145" marR="281305" indent="-386080">
              <a:lnSpc>
                <a:spcPct val="114300"/>
              </a:lnSpc>
              <a:spcBef>
                <a:spcPts val="100"/>
              </a:spcBef>
            </a:pPr>
            <a:r>
              <a:rPr sz="2400" spc="-5" dirty="0">
                <a:solidFill>
                  <a:srgbClr val="00AF50"/>
                </a:solidFill>
                <a:latin typeface="Aegean"/>
                <a:cs typeface="Aegean"/>
              </a:rPr>
              <a:t>/* </a:t>
            </a:r>
            <a:r>
              <a:rPr sz="2400" spc="105" dirty="0">
                <a:solidFill>
                  <a:srgbClr val="00AF50"/>
                </a:solidFill>
                <a:latin typeface="Aegean"/>
                <a:cs typeface="Aegean"/>
              </a:rPr>
              <a:t>this </a:t>
            </a:r>
            <a:r>
              <a:rPr sz="2400" spc="260" dirty="0">
                <a:solidFill>
                  <a:srgbClr val="00AF50"/>
                </a:solidFill>
                <a:latin typeface="Aegean"/>
                <a:cs typeface="Aegean"/>
              </a:rPr>
              <a:t>program </a:t>
            </a:r>
            <a:r>
              <a:rPr sz="2400" spc="170" dirty="0">
                <a:solidFill>
                  <a:srgbClr val="00AF50"/>
                </a:solidFill>
                <a:latin typeface="Aegean"/>
                <a:cs typeface="Aegean"/>
              </a:rPr>
              <a:t>is </a:t>
            </a:r>
            <a:r>
              <a:rPr sz="2400" spc="95" dirty="0">
                <a:solidFill>
                  <a:srgbClr val="00AF50"/>
                </a:solidFill>
                <a:latin typeface="Aegean"/>
                <a:cs typeface="Aegean"/>
              </a:rPr>
              <a:t>about </a:t>
            </a:r>
            <a:r>
              <a:rPr sz="2400" spc="215" dirty="0">
                <a:solidFill>
                  <a:srgbClr val="00AF50"/>
                </a:solidFill>
                <a:latin typeface="Aegean"/>
                <a:cs typeface="Aegean"/>
              </a:rPr>
              <a:t>multiple-line </a:t>
            </a:r>
            <a:r>
              <a:rPr sz="2400" spc="350" dirty="0">
                <a:solidFill>
                  <a:srgbClr val="00AF50"/>
                </a:solidFill>
                <a:latin typeface="Aegean"/>
                <a:cs typeface="Aegean"/>
              </a:rPr>
              <a:t>comments  </a:t>
            </a:r>
            <a:r>
              <a:rPr sz="2400" dirty="0">
                <a:solidFill>
                  <a:srgbClr val="00AF50"/>
                </a:solidFill>
                <a:latin typeface="Aegean"/>
                <a:cs typeface="Aegean"/>
              </a:rPr>
              <a:t>its </a:t>
            </a:r>
            <a:r>
              <a:rPr sz="2400" spc="150" dirty="0">
                <a:solidFill>
                  <a:srgbClr val="00AF50"/>
                </a:solidFill>
                <a:latin typeface="Aegean"/>
                <a:cs typeface="Aegean"/>
              </a:rPr>
              <a:t>another type </a:t>
            </a:r>
            <a:r>
              <a:rPr sz="2400" spc="45" dirty="0">
                <a:solidFill>
                  <a:srgbClr val="00AF50"/>
                </a:solidFill>
                <a:latin typeface="Aegean"/>
                <a:cs typeface="Aegean"/>
              </a:rPr>
              <a:t>of</a:t>
            </a:r>
            <a:r>
              <a:rPr sz="2400" spc="355" dirty="0">
                <a:solidFill>
                  <a:srgbClr val="00AF50"/>
                </a:solidFill>
                <a:latin typeface="Aegean"/>
                <a:cs typeface="Aegean"/>
              </a:rPr>
              <a:t> </a:t>
            </a:r>
            <a:r>
              <a:rPr sz="2400" spc="385" dirty="0">
                <a:solidFill>
                  <a:srgbClr val="00AF50"/>
                </a:solidFill>
                <a:latin typeface="Aegean"/>
                <a:cs typeface="Aegean"/>
              </a:rPr>
              <a:t>comment</a:t>
            </a:r>
            <a:endParaRPr sz="2400" dirty="0">
              <a:latin typeface="Aegean"/>
              <a:cs typeface="Aegean"/>
            </a:endParaRPr>
          </a:p>
          <a:p>
            <a:pPr marL="398145" marR="5080">
              <a:lnSpc>
                <a:spcPct val="113700"/>
              </a:lnSpc>
            </a:pPr>
            <a:r>
              <a:rPr sz="2400" spc="105" dirty="0">
                <a:solidFill>
                  <a:srgbClr val="00AF50"/>
                </a:solidFill>
                <a:latin typeface="Aegean"/>
                <a:cs typeface="Aegean"/>
              </a:rPr>
              <a:t>this </a:t>
            </a:r>
            <a:r>
              <a:rPr sz="2400" spc="260" dirty="0">
                <a:solidFill>
                  <a:srgbClr val="00AF50"/>
                </a:solidFill>
                <a:latin typeface="Aegean"/>
                <a:cs typeface="Aegean"/>
              </a:rPr>
              <a:t>program </a:t>
            </a:r>
            <a:r>
              <a:rPr sz="2400" spc="185" dirty="0">
                <a:solidFill>
                  <a:srgbClr val="00AF50"/>
                </a:solidFill>
                <a:latin typeface="Aegean"/>
                <a:cs typeface="Aegean"/>
              </a:rPr>
              <a:t>has </a:t>
            </a:r>
            <a:r>
              <a:rPr sz="2400" spc="470" dirty="0">
                <a:solidFill>
                  <a:srgbClr val="00AF50"/>
                </a:solidFill>
                <a:latin typeface="Aegean"/>
                <a:cs typeface="Aegean"/>
              </a:rPr>
              <a:t>been </a:t>
            </a:r>
            <a:r>
              <a:rPr sz="2400" spc="65" dirty="0">
                <a:solidFill>
                  <a:srgbClr val="00AF50"/>
                </a:solidFill>
                <a:latin typeface="Aegean"/>
                <a:cs typeface="Aegean"/>
              </a:rPr>
              <a:t>written </a:t>
            </a:r>
            <a:r>
              <a:rPr sz="2400" spc="240" dirty="0">
                <a:solidFill>
                  <a:srgbClr val="00AF50"/>
                </a:solidFill>
                <a:latin typeface="Aegean"/>
                <a:cs typeface="Aegean"/>
              </a:rPr>
              <a:t>by </a:t>
            </a:r>
            <a:r>
              <a:rPr sz="2400" spc="325" dirty="0">
                <a:solidFill>
                  <a:srgbClr val="00AF50"/>
                </a:solidFill>
                <a:latin typeface="Aegean"/>
                <a:cs typeface="Aegean"/>
              </a:rPr>
              <a:t>programmer</a:t>
            </a:r>
            <a:r>
              <a:rPr sz="2400" spc="-170" dirty="0">
                <a:solidFill>
                  <a:srgbClr val="00AF50"/>
                </a:solidFill>
                <a:latin typeface="Aegean"/>
                <a:cs typeface="Aegean"/>
              </a:rPr>
              <a:t> </a:t>
            </a:r>
            <a:r>
              <a:rPr sz="2400" spc="-35" dirty="0">
                <a:solidFill>
                  <a:srgbClr val="00AF50"/>
                </a:solidFill>
                <a:latin typeface="Aegean"/>
                <a:cs typeface="Aegean"/>
              </a:rPr>
              <a:t>X  </a:t>
            </a:r>
            <a:r>
              <a:rPr sz="2400" spc="285" dirty="0">
                <a:solidFill>
                  <a:srgbClr val="00AF50"/>
                </a:solidFill>
                <a:latin typeface="Aegean"/>
                <a:cs typeface="Aegean"/>
              </a:rPr>
              <a:t>and </a:t>
            </a:r>
            <a:r>
              <a:rPr sz="2400" spc="-55" dirty="0">
                <a:solidFill>
                  <a:srgbClr val="00AF50"/>
                </a:solidFill>
                <a:latin typeface="Aegean"/>
                <a:cs typeface="Aegean"/>
              </a:rPr>
              <a:t>it </a:t>
            </a:r>
            <a:r>
              <a:rPr sz="2400" spc="150" dirty="0">
                <a:solidFill>
                  <a:srgbClr val="00AF50"/>
                </a:solidFill>
                <a:latin typeface="Aegean"/>
                <a:cs typeface="Aegean"/>
              </a:rPr>
              <a:t>prints </a:t>
            </a:r>
            <a:r>
              <a:rPr sz="2400" spc="415" dirty="0">
                <a:solidFill>
                  <a:srgbClr val="00AF50"/>
                </a:solidFill>
                <a:latin typeface="Aegean"/>
                <a:cs typeface="Aegean"/>
              </a:rPr>
              <a:t>some </a:t>
            </a:r>
            <a:r>
              <a:rPr sz="2400" spc="-5" dirty="0">
                <a:solidFill>
                  <a:srgbClr val="00AF50"/>
                </a:solidFill>
                <a:latin typeface="Aegean"/>
                <a:cs typeface="Aegean"/>
              </a:rPr>
              <a:t>text </a:t>
            </a:r>
            <a:r>
              <a:rPr sz="2400" spc="270" dirty="0">
                <a:solidFill>
                  <a:srgbClr val="00AF50"/>
                </a:solidFill>
                <a:latin typeface="Aegean"/>
                <a:cs typeface="Aegean"/>
              </a:rPr>
              <a:t>on</a:t>
            </a:r>
            <a:r>
              <a:rPr sz="2400" spc="-360" dirty="0">
                <a:solidFill>
                  <a:srgbClr val="00AF50"/>
                </a:solidFill>
                <a:latin typeface="Aegean"/>
                <a:cs typeface="Aegean"/>
              </a:rPr>
              <a:t> </a:t>
            </a:r>
            <a:r>
              <a:rPr sz="2400" spc="250" dirty="0">
                <a:solidFill>
                  <a:srgbClr val="00AF50"/>
                </a:solidFill>
                <a:latin typeface="Aegean"/>
                <a:cs typeface="Aegean"/>
              </a:rPr>
              <a:t>screen</a:t>
            </a:r>
            <a:endParaRPr sz="2400" dirty="0">
              <a:latin typeface="Aegean"/>
              <a:cs typeface="Aegean"/>
            </a:endParaRPr>
          </a:p>
          <a:p>
            <a:pPr marL="12700">
              <a:spcBef>
                <a:spcPts val="409"/>
              </a:spcBef>
            </a:pPr>
            <a:r>
              <a:rPr sz="2400" spc="-5" dirty="0">
                <a:solidFill>
                  <a:srgbClr val="00AF50"/>
                </a:solidFill>
                <a:latin typeface="Aegean"/>
                <a:cs typeface="Aegean"/>
              </a:rPr>
              <a:t>*/</a:t>
            </a:r>
            <a:endParaRPr sz="2400" dirty="0">
              <a:latin typeface="Aegean"/>
              <a:cs typeface="Aegean"/>
            </a:endParaRPr>
          </a:p>
          <a:p>
            <a:pPr marL="12700" marR="4418330">
              <a:lnSpc>
                <a:spcPts val="3279"/>
              </a:lnSpc>
              <a:spcBef>
                <a:spcPts val="170"/>
              </a:spcBef>
            </a:pPr>
            <a:r>
              <a:rPr sz="2400" spc="30" dirty="0">
                <a:latin typeface="Aegean"/>
                <a:cs typeface="Aegean"/>
              </a:rPr>
              <a:t># </a:t>
            </a:r>
            <a:r>
              <a:rPr sz="2400" spc="250" dirty="0">
                <a:latin typeface="Aegean"/>
                <a:cs typeface="Aegean"/>
              </a:rPr>
              <a:t>include&lt;iostream&gt;  </a:t>
            </a:r>
            <a:r>
              <a:rPr sz="2400" spc="114" dirty="0">
                <a:latin typeface="Aegean"/>
                <a:cs typeface="Aegean"/>
              </a:rPr>
              <a:t>int </a:t>
            </a:r>
            <a:r>
              <a:rPr sz="2400" spc="420" dirty="0">
                <a:latin typeface="Aegean"/>
                <a:cs typeface="Aegean"/>
              </a:rPr>
              <a:t>main</a:t>
            </a:r>
            <a:r>
              <a:rPr sz="2400" spc="195" dirty="0">
                <a:latin typeface="Aegean"/>
                <a:cs typeface="Aegean"/>
              </a:rPr>
              <a:t> </a:t>
            </a:r>
            <a:r>
              <a:rPr sz="2400" spc="-165" dirty="0">
                <a:latin typeface="Aegean"/>
                <a:cs typeface="Aegean"/>
              </a:rPr>
              <a:t>()</a:t>
            </a:r>
            <a:endParaRPr sz="2400" dirty="0">
              <a:latin typeface="Aegean"/>
              <a:cs typeface="Aegean"/>
            </a:endParaRPr>
          </a:p>
          <a:p>
            <a:pPr marL="12700">
              <a:spcBef>
                <a:spcPts val="229"/>
              </a:spcBef>
            </a:pPr>
            <a:r>
              <a:rPr sz="2400" spc="-165" dirty="0">
                <a:latin typeface="Aegean"/>
                <a:cs typeface="Aegean"/>
              </a:rPr>
              <a:t>{</a:t>
            </a:r>
            <a:endParaRPr sz="2400" dirty="0">
              <a:latin typeface="Aegean"/>
              <a:cs typeface="Aegean"/>
            </a:endParaRPr>
          </a:p>
          <a:p>
            <a:pPr marL="12700" marR="2453640">
              <a:lnSpc>
                <a:spcPts val="3279"/>
              </a:lnSpc>
              <a:spcBef>
                <a:spcPts val="175"/>
              </a:spcBef>
            </a:pPr>
            <a:r>
              <a:rPr sz="2400" spc="215" dirty="0">
                <a:latin typeface="Aegean"/>
                <a:cs typeface="Aegean"/>
              </a:rPr>
              <a:t>cout&lt;&lt; </a:t>
            </a:r>
            <a:r>
              <a:rPr sz="2400" spc="130" dirty="0">
                <a:latin typeface="Aegean"/>
                <a:cs typeface="Aegean"/>
              </a:rPr>
              <a:t>“This </a:t>
            </a:r>
            <a:r>
              <a:rPr sz="2400" spc="170" dirty="0">
                <a:latin typeface="Aegean"/>
                <a:cs typeface="Aegean"/>
              </a:rPr>
              <a:t>is </a:t>
            </a:r>
            <a:r>
              <a:rPr sz="2400" spc="95" dirty="0">
                <a:latin typeface="Aegean"/>
                <a:cs typeface="Aegean"/>
              </a:rPr>
              <a:t>about </a:t>
            </a:r>
            <a:r>
              <a:rPr sz="2400" spc="300" dirty="0">
                <a:latin typeface="Aegean"/>
                <a:cs typeface="Aegean"/>
              </a:rPr>
              <a:t>comments”;  </a:t>
            </a:r>
            <a:r>
              <a:rPr sz="2400" spc="120" dirty="0">
                <a:latin typeface="Aegean"/>
                <a:cs typeface="Aegean"/>
              </a:rPr>
              <a:t>return</a:t>
            </a:r>
            <a:r>
              <a:rPr sz="2400" spc="150" dirty="0">
                <a:latin typeface="Aegean"/>
                <a:cs typeface="Aegean"/>
              </a:rPr>
              <a:t> </a:t>
            </a:r>
            <a:r>
              <a:rPr sz="2400" spc="160" dirty="0">
                <a:latin typeface="Aegean"/>
                <a:cs typeface="Aegean"/>
              </a:rPr>
              <a:t>0;</a:t>
            </a:r>
            <a:endParaRPr sz="2400" dirty="0">
              <a:latin typeface="Aegean"/>
              <a:cs typeface="Aegean"/>
            </a:endParaRPr>
          </a:p>
          <a:p>
            <a:pPr marL="12700">
              <a:spcBef>
                <a:spcPts val="229"/>
              </a:spcBef>
            </a:pPr>
            <a:r>
              <a:rPr sz="2400" spc="-165" dirty="0">
                <a:latin typeface="Aegean"/>
                <a:cs typeface="Aegean"/>
              </a:rPr>
              <a:t>}</a:t>
            </a:r>
            <a:endParaRPr sz="2400" dirty="0">
              <a:latin typeface="Aegean"/>
              <a:cs typeface="Aege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7212" y="571501"/>
            <a:ext cx="5760720" cy="544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5190" y="900523"/>
            <a:ext cx="9597210" cy="1410000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268605" indent="-256540">
              <a:spcBef>
                <a:spcPts val="515"/>
              </a:spcBef>
              <a:buClr>
                <a:srgbClr val="2CA1BE"/>
              </a:buClr>
              <a:buSzPct val="68000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They are some special non-printing characters.</a:t>
            </a:r>
          </a:p>
          <a:p>
            <a:pPr marL="268605" marR="524510" indent="-256540">
              <a:spcBef>
                <a:spcPts val="409"/>
              </a:spcBef>
              <a:buClr>
                <a:srgbClr val="2CA1BE"/>
              </a:buClr>
              <a:buSzPct val="68000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They are not printed but are used to control  printing/display on the output device.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5190" y="2362456"/>
            <a:ext cx="9140010" cy="37453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694690" indent="-256540">
              <a:spcBef>
                <a:spcPts val="95"/>
              </a:spcBef>
              <a:buClr>
                <a:srgbClr val="2CA1BE"/>
              </a:buClr>
              <a:buSzPct val="68000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escape sequence is a combination of back  slash „\‟ and a character code.</a:t>
            </a:r>
          </a:p>
          <a:p>
            <a:pPr marL="268605" marR="5080" indent="-256540">
              <a:spcBef>
                <a:spcPts val="395"/>
              </a:spcBef>
              <a:buClr>
                <a:srgbClr val="2CA1BE"/>
              </a:buClr>
              <a:buSzPct val="68000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They are used inside strings or independently, for  example</a:t>
            </a:r>
          </a:p>
          <a:p>
            <a:pPr marL="268605" marR="2058670" lvl="1" indent="-256540">
              <a:lnSpc>
                <a:spcPct val="111900"/>
              </a:lnSpc>
              <a:spcBef>
                <a:spcPts val="70"/>
              </a:spcBef>
              <a:buClr>
                <a:srgbClr val="2CA1BE"/>
              </a:buClr>
              <a:buSzPct val="68000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within string cout&lt;&lt;“hello \n world”;  OR</a:t>
            </a:r>
          </a:p>
          <a:p>
            <a:pPr marL="268605" marR="5039360" lvl="1" indent="-256540">
              <a:lnSpc>
                <a:spcPct val="111900"/>
              </a:lnSpc>
              <a:buClr>
                <a:srgbClr val="2CA1BE"/>
              </a:buClr>
              <a:buSzPct val="68000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independently  cout&lt;&lt; “hello”;  cout&lt;&lt;“\n”;  cout&lt;&lt; “world”;</a:t>
            </a:r>
          </a:p>
        </p:txBody>
      </p:sp>
      <p:sp>
        <p:nvSpPr>
          <p:cNvPr id="4" name="object 4"/>
          <p:cNvSpPr/>
          <p:nvPr/>
        </p:nvSpPr>
        <p:spPr>
          <a:xfrm>
            <a:off x="2169668" y="386336"/>
            <a:ext cx="4507992" cy="530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28801" y="304800"/>
            <a:ext cx="5372024" cy="547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800" y="722624"/>
            <a:ext cx="10439400" cy="6135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669" y="1414872"/>
            <a:ext cx="5819775" cy="372491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68605" indent="-256540">
              <a:spcBef>
                <a:spcPts val="500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700" spc="409" dirty="0">
                <a:latin typeface="Aegean"/>
                <a:cs typeface="Aegean"/>
              </a:rPr>
              <a:t>\n</a:t>
            </a:r>
            <a:endParaRPr sz="2700" dirty="0">
              <a:latin typeface="Aegean"/>
              <a:cs typeface="Aegean"/>
            </a:endParaRPr>
          </a:p>
          <a:p>
            <a:pPr marL="268605">
              <a:spcBef>
                <a:spcPts val="400"/>
              </a:spcBef>
            </a:pPr>
            <a:r>
              <a:rPr sz="2700" spc="5" dirty="0">
                <a:latin typeface="Aegean"/>
                <a:cs typeface="Aegean"/>
              </a:rPr>
              <a:t>cout </a:t>
            </a:r>
            <a:r>
              <a:rPr sz="2700" spc="335" dirty="0">
                <a:latin typeface="Aegean"/>
                <a:cs typeface="Aegean"/>
              </a:rPr>
              <a:t>&lt;&lt;“welcome </a:t>
            </a:r>
            <a:r>
              <a:rPr sz="2700" spc="405" dirty="0">
                <a:latin typeface="Aegean"/>
                <a:cs typeface="Aegean"/>
              </a:rPr>
              <a:t>\n </a:t>
            </a:r>
            <a:r>
              <a:rPr sz="2700" spc="-145" dirty="0">
                <a:latin typeface="Aegean"/>
                <a:cs typeface="Aegean"/>
              </a:rPr>
              <a:t>to </a:t>
            </a:r>
            <a:r>
              <a:rPr sz="2700" spc="405" dirty="0">
                <a:latin typeface="Aegean"/>
                <a:cs typeface="Aegean"/>
              </a:rPr>
              <a:t>\n</a:t>
            </a:r>
            <a:r>
              <a:rPr sz="2700" spc="-275" dirty="0">
                <a:latin typeface="Aegean"/>
                <a:cs typeface="Aegean"/>
              </a:rPr>
              <a:t> </a:t>
            </a:r>
            <a:r>
              <a:rPr sz="2700" spc="305" dirty="0">
                <a:latin typeface="Aegean"/>
                <a:cs typeface="Aegean"/>
              </a:rPr>
              <a:t>C++”;</a:t>
            </a:r>
            <a:endParaRPr sz="2700" dirty="0">
              <a:latin typeface="Aegean"/>
              <a:cs typeface="Aegean"/>
            </a:endParaRPr>
          </a:p>
          <a:p>
            <a:pPr marL="268605" indent="-256540">
              <a:spcBef>
                <a:spcPts val="395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700" spc="-40" dirty="0">
                <a:latin typeface="Aegean"/>
                <a:cs typeface="Aegean"/>
              </a:rPr>
              <a:t>\t</a:t>
            </a:r>
            <a:endParaRPr sz="2700" dirty="0">
              <a:latin typeface="Aegean"/>
              <a:cs typeface="Aegean"/>
            </a:endParaRPr>
          </a:p>
          <a:p>
            <a:pPr marL="227329">
              <a:spcBef>
                <a:spcPts val="409"/>
              </a:spcBef>
            </a:pPr>
            <a:r>
              <a:rPr sz="2700" spc="10" dirty="0">
                <a:latin typeface="Aegean"/>
                <a:cs typeface="Aegean"/>
              </a:rPr>
              <a:t>cout </a:t>
            </a:r>
            <a:r>
              <a:rPr sz="2700" spc="335" dirty="0">
                <a:latin typeface="Aegean"/>
                <a:cs typeface="Aegean"/>
              </a:rPr>
              <a:t>&lt;&lt;“welcome </a:t>
            </a:r>
            <a:r>
              <a:rPr sz="2700" spc="-40" dirty="0">
                <a:latin typeface="Aegean"/>
                <a:cs typeface="Aegean"/>
              </a:rPr>
              <a:t>\t </a:t>
            </a:r>
            <a:r>
              <a:rPr sz="2700" spc="-140" dirty="0">
                <a:latin typeface="Aegean"/>
                <a:cs typeface="Aegean"/>
              </a:rPr>
              <a:t>to </a:t>
            </a:r>
            <a:r>
              <a:rPr sz="2700" spc="-40" dirty="0">
                <a:latin typeface="Aegean"/>
                <a:cs typeface="Aegean"/>
              </a:rPr>
              <a:t>\t</a:t>
            </a:r>
            <a:r>
              <a:rPr sz="2700" spc="125" dirty="0">
                <a:latin typeface="Aegean"/>
                <a:cs typeface="Aegean"/>
              </a:rPr>
              <a:t> </a:t>
            </a:r>
            <a:r>
              <a:rPr sz="2700" spc="310" dirty="0">
                <a:latin typeface="Aegean"/>
                <a:cs typeface="Aegean"/>
              </a:rPr>
              <a:t>C++”;</a:t>
            </a:r>
            <a:endParaRPr sz="2700" dirty="0">
              <a:latin typeface="Aegean"/>
              <a:cs typeface="Aegean"/>
            </a:endParaRPr>
          </a:p>
          <a:p>
            <a:pPr marL="268605" indent="-256540">
              <a:spcBef>
                <a:spcPts val="395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700" spc="125" dirty="0">
                <a:latin typeface="Aegean"/>
                <a:cs typeface="Aegean"/>
              </a:rPr>
              <a:t>\r</a:t>
            </a:r>
            <a:endParaRPr sz="2700" dirty="0">
              <a:latin typeface="Aegean"/>
              <a:cs typeface="Aegean"/>
            </a:endParaRPr>
          </a:p>
          <a:p>
            <a:pPr marL="227329">
              <a:spcBef>
                <a:spcPts val="395"/>
              </a:spcBef>
            </a:pPr>
            <a:r>
              <a:rPr sz="2700" spc="240" dirty="0">
                <a:latin typeface="Aegean"/>
                <a:cs typeface="Aegean"/>
              </a:rPr>
              <a:t>cout&lt;&lt;“welcome </a:t>
            </a:r>
            <a:r>
              <a:rPr sz="2700" spc="125" dirty="0">
                <a:latin typeface="Aegean"/>
                <a:cs typeface="Aegean"/>
              </a:rPr>
              <a:t>\r </a:t>
            </a:r>
            <a:r>
              <a:rPr sz="2700" spc="-145" dirty="0">
                <a:latin typeface="Aegean"/>
                <a:cs typeface="Aegean"/>
              </a:rPr>
              <a:t>to </a:t>
            </a:r>
            <a:r>
              <a:rPr sz="2700" spc="125" dirty="0">
                <a:latin typeface="Aegean"/>
                <a:cs typeface="Aegean"/>
              </a:rPr>
              <a:t>\r</a:t>
            </a:r>
            <a:r>
              <a:rPr sz="2700" spc="-55" dirty="0">
                <a:latin typeface="Aegean"/>
                <a:cs typeface="Aegean"/>
              </a:rPr>
              <a:t> </a:t>
            </a:r>
            <a:r>
              <a:rPr sz="2700" spc="305" dirty="0">
                <a:latin typeface="Aegean"/>
                <a:cs typeface="Aegean"/>
              </a:rPr>
              <a:t>C++”;</a:t>
            </a:r>
            <a:endParaRPr sz="2700" dirty="0">
              <a:latin typeface="Aegean"/>
              <a:cs typeface="Aegean"/>
            </a:endParaRPr>
          </a:p>
          <a:p>
            <a:pPr marL="268605" indent="-256540">
              <a:spcBef>
                <a:spcPts val="414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700" spc="155" dirty="0">
                <a:latin typeface="Aegean"/>
                <a:cs typeface="Aegean"/>
              </a:rPr>
              <a:t>\a</a:t>
            </a:r>
            <a:endParaRPr sz="2700" dirty="0">
              <a:latin typeface="Aegean"/>
              <a:cs typeface="Aegean"/>
            </a:endParaRPr>
          </a:p>
          <a:p>
            <a:pPr marL="227329">
              <a:spcBef>
                <a:spcPts val="395"/>
              </a:spcBef>
            </a:pPr>
            <a:r>
              <a:rPr sz="2700" spc="245" dirty="0">
                <a:latin typeface="Aegean"/>
                <a:cs typeface="Aegean"/>
              </a:rPr>
              <a:t>cout&lt;&lt;“program </a:t>
            </a:r>
            <a:r>
              <a:rPr sz="2700" spc="495" dirty="0">
                <a:latin typeface="Aegean"/>
                <a:cs typeface="Aegean"/>
              </a:rPr>
              <a:t>end</a:t>
            </a:r>
            <a:r>
              <a:rPr sz="2700" spc="110" dirty="0">
                <a:latin typeface="Aegean"/>
                <a:cs typeface="Aegean"/>
              </a:rPr>
              <a:t> </a:t>
            </a:r>
            <a:r>
              <a:rPr sz="2700" spc="135" dirty="0">
                <a:latin typeface="Aegean"/>
                <a:cs typeface="Aegean"/>
              </a:rPr>
              <a:t>\a”;</a:t>
            </a:r>
            <a:endParaRPr sz="2700" dirty="0">
              <a:latin typeface="Aegean"/>
              <a:cs typeface="Aege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95500" y="571501"/>
            <a:ext cx="7562088" cy="544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669" y="1414872"/>
            <a:ext cx="7105015" cy="3275256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68605" indent="-256540">
              <a:spcBef>
                <a:spcPts val="500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\\</a:t>
            </a:r>
          </a:p>
          <a:p>
            <a:pPr marL="268605" indent="-256540">
              <a:spcBef>
                <a:spcPts val="400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cout&lt;&lt;“Select D: \\ drive”;</a:t>
            </a:r>
          </a:p>
          <a:p>
            <a:pPr marL="268605" indent="-256540">
              <a:spcBef>
                <a:spcPts val="395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\‟</a:t>
            </a:r>
          </a:p>
          <a:p>
            <a:pPr marL="268605" indent="-256540">
              <a:spcBef>
                <a:spcPts val="409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cout&lt;&lt;“welcome to \‟ programming\‟ ”;</a:t>
            </a:r>
          </a:p>
          <a:p>
            <a:pPr marL="268605" indent="-256540">
              <a:spcBef>
                <a:spcPts val="395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\”</a:t>
            </a:r>
          </a:p>
          <a:p>
            <a:pPr marL="268605" indent="-256540">
              <a:spcBef>
                <a:spcPts val="395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cout&lt;&lt;“welcome to \” programming \” ”;</a:t>
            </a:r>
          </a:p>
        </p:txBody>
      </p:sp>
      <p:sp>
        <p:nvSpPr>
          <p:cNvPr id="3" name="object 3"/>
          <p:cNvSpPr/>
          <p:nvPr/>
        </p:nvSpPr>
        <p:spPr>
          <a:xfrm>
            <a:off x="2095500" y="571501"/>
            <a:ext cx="7562088" cy="544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1069" y="1504265"/>
            <a:ext cx="9869931" cy="4206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indent="-514350">
              <a:lnSpc>
                <a:spcPts val="2795"/>
              </a:lnSpc>
              <a:spcBef>
                <a:spcPts val="100"/>
              </a:spcBef>
              <a:buFont typeface="+mj-lt"/>
              <a:buAutoNum type="arabicPeriod"/>
            </a:pPr>
            <a:r>
              <a:rPr sz="2800" spc="35" dirty="0">
                <a:cs typeface="Aegean"/>
              </a:rPr>
              <a:t>#</a:t>
            </a:r>
            <a:r>
              <a:rPr sz="2800" spc="140" dirty="0">
                <a:cs typeface="Aegean"/>
              </a:rPr>
              <a:t> </a:t>
            </a:r>
            <a:r>
              <a:rPr sz="2800" spc="250" dirty="0">
                <a:cs typeface="Aegean"/>
              </a:rPr>
              <a:t>include&lt;iostream&gt;</a:t>
            </a:r>
            <a:endParaRPr sz="2800" dirty="0">
              <a:cs typeface="Aegean"/>
            </a:endParaRPr>
          </a:p>
          <a:p>
            <a:pPr marL="527050" indent="-514350">
              <a:lnSpc>
                <a:spcPts val="2705"/>
              </a:lnSpc>
              <a:buFont typeface="+mj-lt"/>
              <a:buAutoNum type="arabicPeriod"/>
            </a:pPr>
            <a:r>
              <a:rPr sz="2800" spc="114" dirty="0">
                <a:cs typeface="Aegean"/>
              </a:rPr>
              <a:t>int </a:t>
            </a:r>
            <a:r>
              <a:rPr sz="2800" spc="420" dirty="0">
                <a:cs typeface="Aegean"/>
              </a:rPr>
              <a:t>main </a:t>
            </a:r>
            <a:r>
              <a:rPr sz="2800" spc="-160" dirty="0">
                <a:cs typeface="Aegean"/>
              </a:rPr>
              <a:t>(</a:t>
            </a:r>
            <a:r>
              <a:rPr sz="2800" spc="-70" dirty="0">
                <a:cs typeface="Aegean"/>
              </a:rPr>
              <a:t> </a:t>
            </a:r>
            <a:r>
              <a:rPr sz="2800" spc="-160" dirty="0">
                <a:cs typeface="Aegean"/>
              </a:rPr>
              <a:t>)</a:t>
            </a:r>
            <a:endParaRPr sz="2800" dirty="0">
              <a:cs typeface="Aegean"/>
            </a:endParaRPr>
          </a:p>
          <a:p>
            <a:pPr marL="527050" indent="-514350">
              <a:lnSpc>
                <a:spcPts val="2700"/>
              </a:lnSpc>
              <a:buFont typeface="+mj-lt"/>
              <a:buAutoNum type="arabicPeriod"/>
            </a:pPr>
            <a:r>
              <a:rPr sz="2800" spc="-165" dirty="0">
                <a:cs typeface="Aegean"/>
              </a:rPr>
              <a:t>{</a:t>
            </a:r>
            <a:endParaRPr sz="2800" dirty="0">
              <a:cs typeface="Aegean"/>
            </a:endParaRPr>
          </a:p>
          <a:p>
            <a:pPr marL="527050" indent="-514350">
              <a:lnSpc>
                <a:spcPts val="2705"/>
              </a:lnSpc>
              <a:buFont typeface="+mj-lt"/>
              <a:buAutoNum type="arabicPeriod"/>
            </a:pPr>
            <a:r>
              <a:rPr sz="2800" spc="114" dirty="0">
                <a:cs typeface="Aegean"/>
              </a:rPr>
              <a:t>int </a:t>
            </a:r>
            <a:r>
              <a:rPr sz="2800" spc="400" dirty="0">
                <a:cs typeface="Aegean"/>
              </a:rPr>
              <a:t>num1,</a:t>
            </a:r>
            <a:r>
              <a:rPr sz="2800" spc="190" dirty="0">
                <a:cs typeface="Aegean"/>
              </a:rPr>
              <a:t> </a:t>
            </a:r>
            <a:r>
              <a:rPr sz="2800" spc="400" dirty="0">
                <a:cs typeface="Aegean"/>
              </a:rPr>
              <a:t>num2;</a:t>
            </a:r>
            <a:endParaRPr sz="2800" dirty="0">
              <a:cs typeface="Aegean"/>
            </a:endParaRPr>
          </a:p>
          <a:p>
            <a:pPr marL="527050" indent="-514350">
              <a:lnSpc>
                <a:spcPts val="2705"/>
              </a:lnSpc>
              <a:buFont typeface="+mj-lt"/>
              <a:buAutoNum type="arabicPeriod"/>
            </a:pPr>
            <a:r>
              <a:rPr sz="2800" spc="215" dirty="0">
                <a:cs typeface="Aegean"/>
              </a:rPr>
              <a:t>cout&lt;&lt; </a:t>
            </a:r>
            <a:r>
              <a:rPr sz="2800" spc="-20" dirty="0">
                <a:cs typeface="Aegean"/>
              </a:rPr>
              <a:t>“lets </a:t>
            </a:r>
            <a:r>
              <a:rPr sz="2800" spc="265" dirty="0">
                <a:cs typeface="Aegean"/>
              </a:rPr>
              <a:t>add </a:t>
            </a:r>
            <a:r>
              <a:rPr sz="2800" spc="-85" dirty="0">
                <a:cs typeface="Aegean"/>
              </a:rPr>
              <a:t>two </a:t>
            </a:r>
            <a:r>
              <a:rPr sz="2800" spc="375" dirty="0">
                <a:cs typeface="Aegean"/>
              </a:rPr>
              <a:t>numbers, </a:t>
            </a:r>
            <a:r>
              <a:rPr sz="2800" spc="204" dirty="0">
                <a:cs typeface="Aegean"/>
              </a:rPr>
              <a:t>enter </a:t>
            </a:r>
            <a:r>
              <a:rPr sz="2800" spc="-5" dirty="0">
                <a:cs typeface="Aegean"/>
              </a:rPr>
              <a:t>first </a:t>
            </a:r>
            <a:r>
              <a:rPr sz="2800" spc="434" dirty="0">
                <a:cs typeface="Aegean"/>
              </a:rPr>
              <a:t>number</a:t>
            </a:r>
            <a:r>
              <a:rPr sz="2800" spc="-165" dirty="0">
                <a:cs typeface="Aegean"/>
              </a:rPr>
              <a:t> </a:t>
            </a:r>
            <a:r>
              <a:rPr sz="2800" spc="240" dirty="0">
                <a:cs typeface="Aegean"/>
              </a:rPr>
              <a:t>\n”;</a:t>
            </a:r>
            <a:endParaRPr sz="2800" dirty="0">
              <a:cs typeface="Aegean"/>
            </a:endParaRPr>
          </a:p>
          <a:p>
            <a:pPr marL="527050" indent="-514350">
              <a:lnSpc>
                <a:spcPts val="2700"/>
              </a:lnSpc>
              <a:buFont typeface="+mj-lt"/>
              <a:buAutoNum type="arabicPeriod"/>
            </a:pPr>
            <a:r>
              <a:rPr sz="2800" spc="245" dirty="0">
                <a:cs typeface="Aegean"/>
              </a:rPr>
              <a:t>cin </a:t>
            </a:r>
            <a:r>
              <a:rPr sz="2800" spc="630" dirty="0">
                <a:cs typeface="Aegean"/>
              </a:rPr>
              <a:t>&gt;&gt;</a:t>
            </a:r>
            <a:r>
              <a:rPr sz="2800" dirty="0">
                <a:cs typeface="Aegean"/>
              </a:rPr>
              <a:t> </a:t>
            </a:r>
            <a:r>
              <a:rPr sz="2800" spc="400" dirty="0">
                <a:cs typeface="Aegean"/>
              </a:rPr>
              <a:t>num1;</a:t>
            </a:r>
            <a:endParaRPr sz="2800" dirty="0">
              <a:cs typeface="Aegean"/>
            </a:endParaRPr>
          </a:p>
          <a:p>
            <a:pPr marL="527050" marR="3258185" indent="-514350">
              <a:lnSpc>
                <a:spcPts val="2710"/>
              </a:lnSpc>
              <a:spcBef>
                <a:spcPts val="145"/>
              </a:spcBef>
              <a:buFont typeface="+mj-lt"/>
              <a:buAutoNum type="arabicPeriod"/>
            </a:pPr>
            <a:r>
              <a:rPr sz="2800" spc="215" dirty="0">
                <a:cs typeface="Aegean"/>
              </a:rPr>
              <a:t>cout&lt;&lt; </a:t>
            </a:r>
            <a:r>
              <a:rPr sz="2800" spc="160" dirty="0">
                <a:cs typeface="Aegean"/>
              </a:rPr>
              <a:t>“enter </a:t>
            </a:r>
            <a:r>
              <a:rPr sz="2800" spc="260" dirty="0">
                <a:cs typeface="Aegean"/>
              </a:rPr>
              <a:t>second </a:t>
            </a:r>
            <a:r>
              <a:rPr sz="2800" spc="434" dirty="0">
                <a:cs typeface="Aegean"/>
              </a:rPr>
              <a:t>number</a:t>
            </a:r>
            <a:r>
              <a:rPr sz="2800" spc="235" dirty="0">
                <a:cs typeface="Aegean"/>
              </a:rPr>
              <a:t>\n”;  </a:t>
            </a:r>
            <a:r>
              <a:rPr sz="2800" spc="245" dirty="0">
                <a:cs typeface="Aegean"/>
              </a:rPr>
              <a:t>cin </a:t>
            </a:r>
            <a:r>
              <a:rPr sz="2800" spc="630" dirty="0">
                <a:cs typeface="Aegean"/>
              </a:rPr>
              <a:t>&gt;&gt;</a:t>
            </a:r>
            <a:r>
              <a:rPr sz="2800" spc="65" dirty="0">
                <a:cs typeface="Aegean"/>
              </a:rPr>
              <a:t> </a:t>
            </a:r>
            <a:r>
              <a:rPr sz="2800" spc="400" dirty="0">
                <a:cs typeface="Aegean"/>
              </a:rPr>
              <a:t>num2;</a:t>
            </a:r>
            <a:endParaRPr sz="2800" dirty="0">
              <a:cs typeface="Aegean"/>
            </a:endParaRPr>
          </a:p>
          <a:p>
            <a:pPr marL="527050" marR="5080" indent="-514350">
              <a:lnSpc>
                <a:spcPts val="2700"/>
              </a:lnSpc>
              <a:buFont typeface="+mj-lt"/>
              <a:buAutoNum type="arabicPeriod"/>
            </a:pPr>
            <a:r>
              <a:rPr sz="2800" spc="215" dirty="0">
                <a:cs typeface="Aegean"/>
              </a:rPr>
              <a:t>cout&lt;&lt; </a:t>
            </a:r>
            <a:r>
              <a:rPr sz="2800" spc="325" dirty="0">
                <a:cs typeface="Aegean"/>
              </a:rPr>
              <a:t>“sum </a:t>
            </a:r>
            <a:r>
              <a:rPr sz="2800" spc="45" dirty="0">
                <a:cs typeface="Aegean"/>
              </a:rPr>
              <a:t>of </a:t>
            </a:r>
            <a:r>
              <a:rPr sz="2800" spc="-40" dirty="0">
                <a:cs typeface="Aegean"/>
              </a:rPr>
              <a:t>\t” </a:t>
            </a:r>
            <a:r>
              <a:rPr sz="2800" spc="630" dirty="0">
                <a:cs typeface="Aegean"/>
              </a:rPr>
              <a:t>&lt;&lt; </a:t>
            </a:r>
            <a:r>
              <a:rPr sz="2800" spc="385" dirty="0">
                <a:cs typeface="Aegean"/>
              </a:rPr>
              <a:t>num1&lt;&lt;“and</a:t>
            </a:r>
            <a:r>
              <a:rPr sz="2800" spc="-225" dirty="0">
                <a:cs typeface="Aegean"/>
              </a:rPr>
              <a:t> </a:t>
            </a:r>
            <a:r>
              <a:rPr sz="2800" spc="290" dirty="0">
                <a:cs typeface="Aegean"/>
              </a:rPr>
              <a:t>\t”&lt;&lt;num2&lt;&lt;“is”;  </a:t>
            </a:r>
            <a:r>
              <a:rPr sz="2800" spc="5" dirty="0">
                <a:cs typeface="Aegean"/>
              </a:rPr>
              <a:t>cout</a:t>
            </a:r>
            <a:r>
              <a:rPr sz="2800" spc="140" dirty="0">
                <a:cs typeface="Aegean"/>
              </a:rPr>
              <a:t> </a:t>
            </a:r>
            <a:r>
              <a:rPr sz="2800" spc="630" dirty="0">
                <a:cs typeface="Aegean"/>
              </a:rPr>
              <a:t>&lt;&lt;</a:t>
            </a:r>
            <a:r>
              <a:rPr sz="2800" spc="175" dirty="0">
                <a:cs typeface="Aegean"/>
              </a:rPr>
              <a:t> </a:t>
            </a:r>
            <a:r>
              <a:rPr sz="2800" spc="440" dirty="0">
                <a:cs typeface="Aegean"/>
              </a:rPr>
              <a:t>num1</a:t>
            </a:r>
            <a:r>
              <a:rPr sz="2800" spc="150" dirty="0">
                <a:cs typeface="Aegean"/>
              </a:rPr>
              <a:t> </a:t>
            </a:r>
            <a:r>
              <a:rPr sz="2800" spc="490" dirty="0">
                <a:cs typeface="Aegean"/>
              </a:rPr>
              <a:t>+</a:t>
            </a:r>
            <a:r>
              <a:rPr sz="2800" spc="155" dirty="0">
                <a:cs typeface="Aegean"/>
              </a:rPr>
              <a:t> </a:t>
            </a:r>
            <a:r>
              <a:rPr sz="2800" spc="440" dirty="0">
                <a:cs typeface="Aegean"/>
              </a:rPr>
              <a:t>num2</a:t>
            </a:r>
            <a:r>
              <a:rPr sz="2800" spc="150" dirty="0">
                <a:cs typeface="Aegean"/>
              </a:rPr>
              <a:t> </a:t>
            </a:r>
            <a:r>
              <a:rPr sz="2800" spc="265" dirty="0">
                <a:cs typeface="Aegean"/>
              </a:rPr>
              <a:t>;</a:t>
            </a:r>
            <a:endParaRPr sz="2800" dirty="0">
              <a:cs typeface="Aegean"/>
            </a:endParaRPr>
          </a:p>
          <a:p>
            <a:pPr marL="527050" indent="-514350">
              <a:lnSpc>
                <a:spcPts val="2630"/>
              </a:lnSpc>
              <a:buFont typeface="+mj-lt"/>
              <a:buAutoNum type="arabicPeriod"/>
            </a:pPr>
            <a:r>
              <a:rPr sz="2800" spc="120" dirty="0">
                <a:cs typeface="Aegean"/>
              </a:rPr>
              <a:t>return</a:t>
            </a:r>
            <a:r>
              <a:rPr sz="2800" spc="150" dirty="0">
                <a:cs typeface="Aegean"/>
              </a:rPr>
              <a:t> </a:t>
            </a:r>
            <a:r>
              <a:rPr sz="2800" spc="160" dirty="0">
                <a:cs typeface="Aegean"/>
              </a:rPr>
              <a:t>0;</a:t>
            </a:r>
            <a:endParaRPr sz="2800" dirty="0">
              <a:cs typeface="Aegean"/>
            </a:endParaRPr>
          </a:p>
          <a:p>
            <a:pPr marL="527050" indent="-514350">
              <a:lnSpc>
                <a:spcPts val="2855"/>
              </a:lnSpc>
              <a:buFont typeface="+mj-lt"/>
              <a:buAutoNum type="arabicPeriod"/>
            </a:pPr>
            <a:r>
              <a:rPr sz="2800" spc="-165" dirty="0">
                <a:cs typeface="Aegean"/>
              </a:rPr>
              <a:t>}</a:t>
            </a:r>
            <a:endParaRPr sz="2800" dirty="0">
              <a:cs typeface="Aege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86354" y="310896"/>
            <a:ext cx="5990845" cy="1060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1581500"/>
            <a:ext cx="956513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68605" algn="l"/>
              </a:tabLst>
            </a:pPr>
            <a:r>
              <a:rPr sz="1600" b="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400" b="1" spc="425" dirty="0">
                <a:latin typeface="Arial" panose="020B0604020202020204" pitchFamily="34" charset="0"/>
                <a:cs typeface="Arial" panose="020B0604020202020204" pitchFamily="34" charset="0"/>
              </a:rPr>
              <a:t>C++ </a:t>
            </a:r>
            <a:r>
              <a:rPr sz="2400" b="1" spc="235" dirty="0">
                <a:latin typeface="Arial" panose="020B0604020202020204" pitchFamily="34" charset="0"/>
                <a:cs typeface="Arial" panose="020B0604020202020204" pitchFamily="34" charset="0"/>
              </a:rPr>
              <a:t>systems </a:t>
            </a:r>
            <a:r>
              <a:rPr sz="2400" b="1" spc="135" dirty="0">
                <a:latin typeface="Arial" panose="020B0604020202020204" pitchFamily="34" charset="0"/>
                <a:cs typeface="Arial" panose="020B0604020202020204" pitchFamily="34" charset="0"/>
              </a:rPr>
              <a:t>generally </a:t>
            </a:r>
            <a:r>
              <a:rPr sz="2400" b="1" spc="114" dirty="0">
                <a:latin typeface="Arial" panose="020B0604020202020204" pitchFamily="34" charset="0"/>
                <a:cs typeface="Arial" panose="020B0604020202020204" pitchFamily="34" charset="0"/>
              </a:rPr>
              <a:t>consist </a:t>
            </a:r>
            <a:r>
              <a:rPr sz="2400" b="1" spc="45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400" b="1" spc="220" dirty="0"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sz="2400" b="1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95" dirty="0">
                <a:latin typeface="Arial" panose="020B0604020202020204" pitchFamily="34" charset="0"/>
                <a:cs typeface="Arial" panose="020B0604020202020204" pitchFamily="34" charset="0"/>
              </a:rPr>
              <a:t>parts:</a:t>
            </a:r>
            <a:endParaRPr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7720" y="2209799"/>
            <a:ext cx="8361680" cy="3629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4510" indent="-229235" algn="just"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000" spc="250" dirty="0">
                <a:latin typeface="Arial" panose="020B0604020202020204" pitchFamily="34" charset="0"/>
                <a:cs typeface="Arial" panose="020B0604020202020204" pitchFamily="34" charset="0"/>
              </a:rPr>
              <a:t>program </a:t>
            </a:r>
            <a:r>
              <a:rPr sz="2000" spc="265" dirty="0">
                <a:latin typeface="Arial" panose="020B0604020202020204" pitchFamily="34" charset="0"/>
                <a:cs typeface="Arial" panose="020B0604020202020204" pitchFamily="34" charset="0"/>
              </a:rPr>
              <a:t>development </a:t>
            </a:r>
            <a:r>
              <a:rPr sz="2000" spc="270" dirty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85" dirty="0">
                <a:latin typeface="Arial" panose="020B0604020202020204" pitchFamily="34" charset="0"/>
                <a:cs typeface="Arial" panose="020B0604020202020204" pitchFamily="34" charset="0"/>
              </a:rPr>
              <a:t>(IDE)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4510" indent="-229235" algn="just">
              <a:spcBef>
                <a:spcPts val="2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000" spc="180" dirty="0">
                <a:latin typeface="Arial" panose="020B0604020202020204" pitchFamily="34" charset="0"/>
                <a:cs typeface="Arial" panose="020B0604020202020204" pitchFamily="34" charset="0"/>
              </a:rPr>
              <a:t>the language</a:t>
            </a:r>
            <a:r>
              <a:rPr sz="2000" spc="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275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4510" indent="-229235" algn="just">
              <a:spcBef>
                <a:spcPts val="25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000" spc="18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000" spc="365" dirty="0">
                <a:latin typeface="Arial" panose="020B0604020202020204" pitchFamily="34" charset="0"/>
                <a:cs typeface="Arial" panose="020B0604020202020204" pitchFamily="34" charset="0"/>
              </a:rPr>
              <a:t>C++ </a:t>
            </a:r>
            <a:r>
              <a:rPr sz="2000" spc="100" dirty="0">
                <a:latin typeface="Arial" panose="020B0604020202020204" pitchFamily="34" charset="0"/>
                <a:cs typeface="Arial" panose="020B0604020202020204" pitchFamily="34" charset="0"/>
              </a:rPr>
              <a:t>Standard</a:t>
            </a:r>
            <a:r>
              <a:rPr sz="2000" spc="-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10" dirty="0">
                <a:latin typeface="Arial" panose="020B0604020202020204" pitchFamily="34" charset="0"/>
                <a:cs typeface="Arial" panose="020B0604020202020204" pitchFamily="34" charset="0"/>
              </a:rPr>
              <a:t>Library.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8605" marR="5080" indent="-256540" algn="just">
              <a:lnSpc>
                <a:spcPts val="2920"/>
              </a:lnSpc>
              <a:spcBef>
                <a:spcPts val="400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endParaRPr lang="en-US" sz="2400" spc="42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8605" marR="5080" indent="-256540" algn="just">
              <a:lnSpc>
                <a:spcPts val="2920"/>
              </a:lnSpc>
              <a:spcBef>
                <a:spcPts val="400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400" b="1" spc="425" dirty="0">
                <a:latin typeface="Arial" panose="020B0604020202020204" pitchFamily="34" charset="0"/>
                <a:cs typeface="Arial" panose="020B0604020202020204" pitchFamily="34" charset="0"/>
              </a:rPr>
              <a:t>C++ </a:t>
            </a:r>
            <a:r>
              <a:rPr sz="2400" b="1" spc="270" dirty="0">
                <a:latin typeface="Arial" panose="020B0604020202020204" pitchFamily="34" charset="0"/>
                <a:cs typeface="Arial" panose="020B0604020202020204" pitchFamily="34" charset="0"/>
              </a:rPr>
              <a:t>programs </a:t>
            </a:r>
            <a:r>
              <a:rPr sz="2400" b="1" spc="-25" dirty="0">
                <a:latin typeface="Arial" panose="020B0604020202020204" pitchFamily="34" charset="0"/>
                <a:cs typeface="Arial" panose="020B0604020202020204" pitchFamily="34" charset="0"/>
              </a:rPr>
              <a:t>typically </a:t>
            </a:r>
            <a:r>
              <a:rPr sz="2400" b="1" spc="229" dirty="0">
                <a:latin typeface="Arial" panose="020B0604020202020204" pitchFamily="34" charset="0"/>
                <a:cs typeface="Arial" panose="020B0604020202020204" pitchFamily="34" charset="0"/>
              </a:rPr>
              <a:t>go </a:t>
            </a:r>
            <a:r>
              <a:rPr sz="2400" b="1" spc="175" dirty="0"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sz="24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200" dirty="0">
                <a:latin typeface="Arial" panose="020B0604020202020204" pitchFamily="34" charset="0"/>
                <a:cs typeface="Arial" panose="020B0604020202020204" pitchFamily="34" charset="0"/>
              </a:rPr>
              <a:t>six  </a:t>
            </a:r>
            <a:r>
              <a:rPr sz="2400" b="1" spc="305" dirty="0">
                <a:latin typeface="Arial" panose="020B0604020202020204" pitchFamily="34" charset="0"/>
                <a:cs typeface="Arial" panose="020B0604020202020204" pitchFamily="34" charset="0"/>
              </a:rPr>
              <a:t>phases: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4510" lvl="1" indent="-229235" algn="just">
              <a:spcBef>
                <a:spcPts val="15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000" spc="195" dirty="0">
                <a:latin typeface="Arial" panose="020B0604020202020204" pitchFamily="34" charset="0"/>
                <a:cs typeface="Arial" panose="020B0604020202020204" pitchFamily="34" charset="0"/>
              </a:rPr>
              <a:t>edit,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4510" lvl="1" indent="-229235" algn="just">
              <a:spcBef>
                <a:spcPts val="25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000" spc="220" dirty="0">
                <a:latin typeface="Arial" panose="020B0604020202020204" pitchFamily="34" charset="0"/>
                <a:cs typeface="Arial" panose="020B0604020202020204" pitchFamily="34" charset="0"/>
              </a:rPr>
              <a:t>preprocess,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4510" lvl="1" indent="-229235" algn="just">
              <a:spcBef>
                <a:spcPts val="25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000" spc="270" dirty="0">
                <a:latin typeface="Arial" panose="020B0604020202020204" pitchFamily="34" charset="0"/>
                <a:cs typeface="Arial" panose="020B0604020202020204" pitchFamily="34" charset="0"/>
              </a:rPr>
              <a:t>compile,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4510" lvl="1" indent="-229235" algn="just">
              <a:spcBef>
                <a:spcPts val="25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000" spc="210" dirty="0">
                <a:latin typeface="Arial" panose="020B0604020202020204" pitchFamily="34" charset="0"/>
                <a:cs typeface="Arial" panose="020B0604020202020204" pitchFamily="34" charset="0"/>
              </a:rPr>
              <a:t>link,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4510" lvl="1" indent="-229235" algn="just">
              <a:spcBef>
                <a:spcPts val="25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sz="2000" spc="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275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4510" lvl="1" indent="-229235" algn="just">
              <a:spcBef>
                <a:spcPts val="25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000" spc="210" dirty="0"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57172" y="123445"/>
            <a:ext cx="6761988" cy="1335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9800" y="1216978"/>
            <a:ext cx="9372600" cy="41857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450850" indent="-256540">
              <a:spcBef>
                <a:spcPts val="100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output of two or more cout statements  appears on the same line on output screen.</a:t>
            </a:r>
          </a:p>
          <a:p>
            <a:pPr marL="268605" indent="-256540">
              <a:spcBef>
                <a:spcPts val="400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linefeed is inserted automatically.</a:t>
            </a:r>
          </a:p>
          <a:p>
            <a:pPr marL="268605" indent="-256540">
              <a:spcBef>
                <a:spcPts val="400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print on a new line „\n‟ is be used.</a:t>
            </a:r>
          </a:p>
          <a:p>
            <a:pPr marL="268605" indent="-256540">
              <a:spcBef>
                <a:spcPts val="405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Another way is to use endl manipulator.</a:t>
            </a:r>
          </a:p>
          <a:p>
            <a:pPr marL="334010">
              <a:spcBef>
                <a:spcPts val="3460"/>
              </a:spcBef>
            </a:pP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cout&lt;&lt; “Hello everyone”&lt;&lt; endl;</a:t>
            </a:r>
          </a:p>
          <a:p>
            <a:pPr>
              <a:spcBef>
                <a:spcPts val="45"/>
              </a:spcBef>
            </a:pPr>
            <a:endParaRPr sz="4000" dirty="0">
              <a:latin typeface="Aegean"/>
              <a:cs typeface="Aege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7213" y="571501"/>
            <a:ext cx="4347971" cy="544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9669" y="1464005"/>
            <a:ext cx="9184131" cy="15408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6415" marR="5080" indent="-514350">
              <a:spcBef>
                <a:spcPts val="95"/>
              </a:spcBef>
              <a:buClr>
                <a:srgbClr val="2CA1BE"/>
              </a:buClr>
              <a:buSzPct val="67857"/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 variable is a location in computer‟s  memory where a value is stored for use by a  program.</a:t>
            </a:r>
          </a:p>
          <a:p>
            <a:pPr marL="526415" indent="-514350">
              <a:spcBef>
                <a:spcPts val="405"/>
              </a:spcBef>
              <a:buClr>
                <a:srgbClr val="2CA1BE"/>
              </a:buClr>
              <a:buSzPct val="67857"/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Variable declaration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69669" y="3124200"/>
            <a:ext cx="9053068" cy="35503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6415" marR="251460" indent="-514350">
              <a:spcBef>
                <a:spcPts val="105"/>
              </a:spcBef>
              <a:buClr>
                <a:srgbClr val="2CA1BE"/>
              </a:buClr>
              <a:buSzPct val="67857"/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variables must be declared with a name and a  data type before they can be used.</a:t>
            </a:r>
          </a:p>
          <a:p>
            <a:pPr marL="526415" marR="5080" indent="-514350">
              <a:spcBef>
                <a:spcPts val="295"/>
              </a:spcBef>
              <a:buClr>
                <a:srgbClr val="2CA1BE"/>
              </a:buClr>
              <a:buSzPct val="67857"/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more than one variable is declared in a  declaration statement, the names are separated by  commas (,) this is referred to as a comma-  separated list.</a:t>
            </a:r>
          </a:p>
          <a:p>
            <a:pPr marL="526415" indent="-514350">
              <a:spcBef>
                <a:spcPts val="434"/>
              </a:spcBef>
              <a:buClr>
                <a:srgbClr val="2CA1BE"/>
              </a:buClr>
              <a:buSzPct val="67857"/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	int x, y, z;</a:t>
            </a:r>
          </a:p>
        </p:txBody>
      </p:sp>
      <p:sp>
        <p:nvSpPr>
          <p:cNvPr id="4" name="object 4"/>
          <p:cNvSpPr/>
          <p:nvPr/>
        </p:nvSpPr>
        <p:spPr>
          <a:xfrm>
            <a:off x="2063496" y="571501"/>
            <a:ext cx="2313431" cy="448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9865" y="762000"/>
            <a:ext cx="454193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268605" algn="l"/>
              </a:tabLst>
            </a:pPr>
            <a:r>
              <a:rPr sz="4000" b="1" spc="95" dirty="0"/>
              <a:t>Variable</a:t>
            </a:r>
            <a:r>
              <a:rPr sz="4000" b="1" spc="150" dirty="0"/>
              <a:t> </a:t>
            </a:r>
            <a:r>
              <a:rPr sz="4000" b="1" spc="465" dirty="0"/>
              <a:t>Names</a:t>
            </a:r>
            <a:endParaRPr sz="4000" b="1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1200" y="1676400"/>
            <a:ext cx="9378095" cy="40293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6415" marR="26034" indent="-514350" algn="just">
              <a:spcBef>
                <a:spcPts val="100"/>
              </a:spcBef>
              <a:buClr>
                <a:srgbClr val="2CA1BE"/>
              </a:buClr>
              <a:buFont typeface="+mj-lt"/>
              <a:buAutoNum type="arabicPeriod"/>
              <a:tabLst>
                <a:tab pos="241935" algn="l"/>
              </a:tabLst>
            </a:pP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variable name is any valid identifier that is not  a keyword.</a:t>
            </a:r>
          </a:p>
          <a:p>
            <a:pPr marL="526415" marR="156845" indent="-514350" algn="just">
              <a:spcBef>
                <a:spcPts val="300"/>
              </a:spcBef>
              <a:buClr>
                <a:srgbClr val="2CA1BE"/>
              </a:buClr>
              <a:buFont typeface="+mj-lt"/>
              <a:buAutoNum type="arabicPeriod"/>
              <a:tabLst>
                <a:tab pos="241935" algn="l"/>
              </a:tabLst>
            </a:pP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identifier is a series of characters consisting  of letters, digits and underscores ( _ ) that does  not begin with a digit.</a:t>
            </a:r>
          </a:p>
          <a:p>
            <a:pPr marL="526415" marR="5080" indent="-514350">
              <a:spcBef>
                <a:spcPts val="300"/>
              </a:spcBef>
              <a:buClr>
                <a:srgbClr val="2CA1BE"/>
              </a:buClr>
              <a:buFont typeface="+mj-lt"/>
              <a:buAutoNum type="arabicPeriod"/>
              <a:tabLst>
                <a:tab pos="241935" algn="l"/>
              </a:tabLst>
            </a:pP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 is case sensitive—uppercase and lowercase  letters are different, so a1 and A1 are different  identifiers.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9669" y="1465530"/>
            <a:ext cx="9184131" cy="21108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5080" indent="-342900" algn="just">
              <a:spcBef>
                <a:spcPts val="1000"/>
              </a:spcBef>
              <a:buClr>
                <a:schemeClr val="accent1"/>
              </a:buClr>
              <a:buSzPct val="66666"/>
              <a:buFont typeface="Arial" panose="020B0604020202020204" pitchFamily="34" charset="0"/>
              <a:buChar char="•"/>
              <a:tabLst>
                <a:tab pos="268605" algn="l"/>
                <a:tab pos="269240" algn="l"/>
              </a:tabLst>
            </a:pP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You can define variables throughout the  program in C++.</a:t>
            </a:r>
          </a:p>
          <a:p>
            <a:pPr marL="342900" marR="114935" indent="-342900" algn="just">
              <a:spcBef>
                <a:spcPts val="1000"/>
              </a:spcBef>
              <a:buClr>
                <a:schemeClr val="accent1"/>
              </a:buClr>
              <a:buSzPct val="66666"/>
              <a:buFont typeface="Arial" panose="020B0604020202020204" pitchFamily="34" charset="0"/>
              <a:buChar char="•"/>
              <a:tabLst>
                <a:tab pos="268605" algn="l"/>
                <a:tab pos="269240" algn="l"/>
              </a:tabLst>
            </a:pP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Many languages, including C require all  variables to be defined before the first  executable statement.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69668" y="3885643"/>
            <a:ext cx="8345931" cy="2421176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42900" indent="-342900" algn="just">
              <a:spcBef>
                <a:spcPts val="1000"/>
              </a:spcBef>
              <a:buClr>
                <a:schemeClr val="accent1"/>
              </a:buClr>
              <a:buSzPct val="66666"/>
              <a:buFont typeface="Arial" panose="020B0604020202020204" pitchFamily="34" charset="0"/>
              <a:buChar char="•"/>
              <a:tabLst>
                <a:tab pos="268605" algn="l"/>
                <a:tab pos="269240" algn="l"/>
              </a:tabLst>
            </a:pP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Examples of variable names</a:t>
            </a:r>
          </a:p>
          <a:p>
            <a:pPr marL="342900" lvl="1" indent="-342900" algn="just">
              <a:spcBef>
                <a:spcPts val="1000"/>
              </a:spcBef>
              <a:buClr>
                <a:schemeClr val="accent1"/>
              </a:buClr>
              <a:buSzPct val="66666"/>
              <a:buFont typeface="Arial" panose="020B0604020202020204" pitchFamily="34" charset="0"/>
              <a:buChar char="•"/>
              <a:tabLst>
                <a:tab pos="268605" algn="l"/>
                <a:tab pos="269240" algn="l"/>
              </a:tabLst>
            </a:pP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value1</a:t>
            </a:r>
          </a:p>
          <a:p>
            <a:pPr marL="342900" lvl="1" indent="-342900" algn="just">
              <a:spcBef>
                <a:spcPts val="1000"/>
              </a:spcBef>
              <a:buClr>
                <a:schemeClr val="accent1"/>
              </a:buClr>
              <a:buSzPct val="66666"/>
              <a:buFont typeface="Arial" panose="020B0604020202020204" pitchFamily="34" charset="0"/>
              <a:buChar char="•"/>
              <a:tabLst>
                <a:tab pos="268605" algn="l"/>
                <a:tab pos="269240" algn="l"/>
              </a:tabLst>
            </a:pP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First_number</a:t>
            </a:r>
          </a:p>
          <a:p>
            <a:pPr marL="342900" lvl="1" indent="-342900" algn="just">
              <a:spcBef>
                <a:spcPts val="1000"/>
              </a:spcBef>
              <a:buClr>
                <a:schemeClr val="accent1"/>
              </a:buClr>
              <a:buSzPct val="66666"/>
              <a:buFont typeface="Arial" panose="020B0604020202020204" pitchFamily="34" charset="0"/>
              <a:buChar char="•"/>
              <a:tabLst>
                <a:tab pos="268605" algn="l"/>
                <a:tab pos="269240" algn="l"/>
              </a:tabLst>
            </a:pP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Ahmed</a:t>
            </a:r>
          </a:p>
        </p:txBody>
      </p:sp>
      <p:sp>
        <p:nvSpPr>
          <p:cNvPr id="4" name="object 4"/>
          <p:cNvSpPr/>
          <p:nvPr/>
        </p:nvSpPr>
        <p:spPr>
          <a:xfrm>
            <a:off x="2063496" y="571501"/>
            <a:ext cx="2313431" cy="448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838200"/>
            <a:ext cx="9471152" cy="430887"/>
          </a:xfrm>
        </p:spPr>
        <p:txBody>
          <a:bodyPr>
            <a:noAutofit/>
          </a:bodyPr>
          <a:lstStyle/>
          <a:p>
            <a:r>
              <a:rPr lang="en-US" b="1" dirty="0"/>
              <a:t>Constants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379" y="1890117"/>
            <a:ext cx="9917853" cy="3077766"/>
          </a:xfrm>
        </p:spPr>
        <p:txBody>
          <a:bodyPr>
            <a:normAutofit fontScale="85000"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The name constants are given to such variables or values in C/C++ programming language which cannot be modified once they are defined.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They are fixed values in a program.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There can be any types of constants like integer, float, octal, hexadecimal, character constants, etc. 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The keyword ‘</a:t>
            </a:r>
            <a:r>
              <a:rPr lang="en-US" sz="2800" dirty="0" err="1"/>
              <a:t>const</a:t>
            </a:r>
            <a:r>
              <a:rPr lang="en-US" sz="2800" dirty="0"/>
              <a:t>’ is used.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For example: const int var = 5;</a:t>
            </a:r>
          </a:p>
        </p:txBody>
      </p:sp>
    </p:spTree>
    <p:extLst>
      <p:ext uri="{BB962C8B-B14F-4D97-AF65-F5344CB8AC3E}">
        <p14:creationId xmlns:p14="http://schemas.microsoft.com/office/powerpoint/2010/main" val="10344495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668" y="1414872"/>
            <a:ext cx="1945132" cy="303929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68605" indent="-256540">
              <a:spcBef>
                <a:spcPts val="500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3600" spc="130" dirty="0">
                <a:latin typeface="Aegean"/>
                <a:cs typeface="Aegean"/>
              </a:rPr>
              <a:t>int</a:t>
            </a:r>
            <a:endParaRPr sz="3600" dirty="0">
              <a:latin typeface="Aegean"/>
              <a:cs typeface="Aegean"/>
            </a:endParaRPr>
          </a:p>
          <a:p>
            <a:pPr marL="268605" indent="-256540">
              <a:spcBef>
                <a:spcPts val="400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3600" spc="125" dirty="0">
                <a:latin typeface="Aegean"/>
                <a:cs typeface="Aegean"/>
              </a:rPr>
              <a:t>char</a:t>
            </a:r>
            <a:endParaRPr sz="3600" dirty="0">
              <a:latin typeface="Aegean"/>
              <a:cs typeface="Aegean"/>
            </a:endParaRPr>
          </a:p>
          <a:p>
            <a:pPr marL="268605" indent="-256540">
              <a:spcBef>
                <a:spcPts val="395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3600" spc="-114" dirty="0">
                <a:latin typeface="Aegean"/>
                <a:cs typeface="Aegean"/>
              </a:rPr>
              <a:t>float</a:t>
            </a:r>
            <a:endParaRPr sz="3600" dirty="0">
              <a:latin typeface="Aegean"/>
              <a:cs typeface="Aegean"/>
            </a:endParaRPr>
          </a:p>
          <a:p>
            <a:pPr marL="268605" indent="-256540">
              <a:spcBef>
                <a:spcPts val="409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3600" spc="254" dirty="0">
                <a:latin typeface="Aegean"/>
                <a:cs typeface="Aegean"/>
              </a:rPr>
              <a:t>doub</a:t>
            </a:r>
            <a:r>
              <a:rPr lang="en-US" sz="3600" spc="254" dirty="0">
                <a:latin typeface="Aegean"/>
                <a:cs typeface="Aegean"/>
              </a:rPr>
              <a:t>l</a:t>
            </a:r>
            <a:r>
              <a:rPr sz="3600" spc="254" dirty="0">
                <a:latin typeface="Aegean"/>
                <a:cs typeface="Aegean"/>
              </a:rPr>
              <a:t>e</a:t>
            </a:r>
            <a:endParaRPr sz="3600" dirty="0">
              <a:latin typeface="Aegean"/>
              <a:cs typeface="Aegean"/>
            </a:endParaRPr>
          </a:p>
          <a:p>
            <a:pPr marL="268605" indent="-256540">
              <a:spcBef>
                <a:spcPts val="395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3600" spc="95" dirty="0">
                <a:latin typeface="Aegean"/>
                <a:cs typeface="Aegean"/>
              </a:rPr>
              <a:t>bool</a:t>
            </a:r>
            <a:endParaRPr sz="2700" dirty="0">
              <a:latin typeface="Aegean"/>
              <a:cs typeface="Aege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00073" y="594360"/>
            <a:ext cx="2638043" cy="521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669" y="1465530"/>
            <a:ext cx="9031731" cy="27243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5080" indent="-34290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66666"/>
              <a:buFont typeface="Arial" panose="020B0604020202020204" pitchFamily="34" charset="0"/>
              <a:buChar char="•"/>
              <a:tabLst>
                <a:tab pos="268605" algn="l"/>
                <a:tab pos="269240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variable of type int holds integer values, i.e.  whole numbers such as 7, -11, 0, 9265</a:t>
            </a:r>
          </a:p>
          <a:p>
            <a:pPr marL="342900" marR="101600" indent="-34290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66666"/>
              <a:buFont typeface="Arial" panose="020B0604020202020204" pitchFamily="34" charset="0"/>
              <a:buChar char="•"/>
              <a:tabLst>
                <a:tab pos="268605" algn="l"/>
                <a:tab pos="269240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Depending on computer system, int occupies  different sizes in memory.</a:t>
            </a:r>
          </a:p>
          <a:p>
            <a:pPr marL="342900" marR="351155" indent="-34290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66666"/>
              <a:buFont typeface="Arial" panose="020B0604020202020204" pitchFamily="34" charset="0"/>
              <a:buChar char="•"/>
              <a:tabLst>
                <a:tab pos="268605" algn="l"/>
                <a:tab pos="269240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32-bit system (e.g. Windows 98), int  occupies 4 bytes in memory while it takes 2  bytes in MS-DOS .</a:t>
            </a:r>
          </a:p>
          <a:p>
            <a:pPr marL="342900" marR="467995" indent="-34290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66666"/>
              <a:buFont typeface="Arial" panose="020B0604020202020204" pitchFamily="34" charset="0"/>
              <a:buChar char="•"/>
              <a:tabLst>
                <a:tab pos="268605" algn="l"/>
                <a:tab pos="269240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can store values from -2,147,483,648 to  2,147,483,647</a:t>
            </a:r>
          </a:p>
        </p:txBody>
      </p:sp>
      <p:sp>
        <p:nvSpPr>
          <p:cNvPr id="3" name="object 3"/>
          <p:cNvSpPr/>
          <p:nvPr/>
        </p:nvSpPr>
        <p:spPr>
          <a:xfrm>
            <a:off x="2100072" y="594360"/>
            <a:ext cx="649224" cy="4251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669" y="1465529"/>
            <a:ext cx="8650731" cy="30567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5080" indent="-34290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66666"/>
              <a:buFont typeface="Arial" panose="020B0604020202020204" pitchFamily="34" charset="0"/>
              <a:buChar char="•"/>
              <a:tabLst>
                <a:tab pos="268605" algn="l"/>
                <a:tab pos="269240" algn="l"/>
              </a:tabLst>
            </a:pP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variable of type char holds only a single  lower case letter, a single uppercase letter, a  single digit or a single special character (e.g.,</a:t>
            </a: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66666"/>
              <a:buFont typeface="Arial" panose="020B0604020202020204" pitchFamily="34" charset="0"/>
              <a:buChar char="•"/>
              <a:tabLst>
                <a:tab pos="268605" algn="l"/>
                <a:tab pos="269240" algn="l"/>
              </a:tabLst>
            </a:pP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 or *)</a:t>
            </a: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66666"/>
              <a:buFont typeface="Arial" panose="020B0604020202020204" pitchFamily="34" charset="0"/>
              <a:buChar char="•"/>
              <a:tabLst>
                <a:tab pos="268605" algn="l"/>
                <a:tab pos="269240" algn="l"/>
              </a:tabLst>
            </a:pP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 takes only 1 byte in memory.</a:t>
            </a: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66666"/>
              <a:buFont typeface="Arial" panose="020B0604020202020204" pitchFamily="34" charset="0"/>
              <a:buChar char="•"/>
              <a:tabLst>
                <a:tab pos="268605" algn="l"/>
                <a:tab pos="269240" algn="l"/>
              </a:tabLst>
            </a:pP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can store values from -128 to 127.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7212" y="571501"/>
            <a:ext cx="1197864" cy="452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4269" y="1465529"/>
            <a:ext cx="8828531" cy="25776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005" marR="30480" indent="-256540">
              <a:spcBef>
                <a:spcPts val="100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94005" algn="l"/>
                <a:tab pos="294640" algn="l"/>
              </a:tabLst>
            </a:pP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variable of type float holds floating type  data or real numbers, e.g., -11.4, 3.1416.</a:t>
            </a:r>
          </a:p>
          <a:p>
            <a:pPr marL="294005" indent="-256540">
              <a:spcBef>
                <a:spcPts val="400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94005" algn="l"/>
                <a:tab pos="294640" algn="l"/>
              </a:tabLst>
            </a:pP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Float occupies 4 bytes in memory.</a:t>
            </a:r>
          </a:p>
          <a:p>
            <a:pPr marL="294005" marR="170180" indent="-256540">
              <a:spcBef>
                <a:spcPts val="400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94005" algn="l"/>
                <a:tab pos="294640" algn="l"/>
              </a:tabLst>
            </a:pP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can store values in range 3.4 x 10-38 to  3.4x1038</a:t>
            </a:r>
          </a:p>
        </p:txBody>
      </p:sp>
      <p:sp>
        <p:nvSpPr>
          <p:cNvPr id="3" name="object 3"/>
          <p:cNvSpPr/>
          <p:nvPr/>
        </p:nvSpPr>
        <p:spPr>
          <a:xfrm>
            <a:off x="2100072" y="571501"/>
            <a:ext cx="1211580" cy="448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4269" y="1465530"/>
            <a:ext cx="8599931" cy="22801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005" marR="30480" indent="-256540">
              <a:spcBef>
                <a:spcPts val="100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94005" algn="l"/>
                <a:tab pos="294640" algn="l"/>
              </a:tabLst>
            </a:pPr>
            <a:r>
              <a:rPr spc="-30" dirty="0"/>
              <a:t>A </a:t>
            </a:r>
            <a:r>
              <a:rPr spc="100" dirty="0"/>
              <a:t>variable </a:t>
            </a:r>
            <a:r>
              <a:rPr spc="50" dirty="0"/>
              <a:t>of </a:t>
            </a:r>
            <a:r>
              <a:rPr spc="170" dirty="0"/>
              <a:t>type </a:t>
            </a:r>
            <a:r>
              <a:rPr spc="254" dirty="0"/>
              <a:t>double </a:t>
            </a:r>
            <a:r>
              <a:rPr spc="165" dirty="0"/>
              <a:t>holds </a:t>
            </a:r>
            <a:r>
              <a:rPr spc="100" dirty="0"/>
              <a:t>large </a:t>
            </a:r>
            <a:r>
              <a:rPr spc="35" dirty="0"/>
              <a:t>real  </a:t>
            </a:r>
            <a:r>
              <a:rPr spc="420" dirty="0"/>
              <a:t>numbers, </a:t>
            </a:r>
            <a:r>
              <a:rPr spc="355" dirty="0"/>
              <a:t>e.g., </a:t>
            </a:r>
            <a:r>
              <a:rPr spc="135" dirty="0"/>
              <a:t>11.234,</a:t>
            </a:r>
            <a:r>
              <a:rPr spc="-270" dirty="0"/>
              <a:t> </a:t>
            </a:r>
            <a:r>
              <a:rPr spc="145" dirty="0"/>
              <a:t>1.6x10</a:t>
            </a:r>
            <a:r>
              <a:rPr spc="217" baseline="24691" dirty="0"/>
              <a:t>-50</a:t>
            </a:r>
            <a:endParaRPr baseline="24691" dirty="0"/>
          </a:p>
          <a:p>
            <a:pPr marL="294005" marR="479425" indent="-256540">
              <a:spcBef>
                <a:spcPts val="400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94005" algn="l"/>
                <a:tab pos="294640" algn="l"/>
              </a:tabLst>
            </a:pPr>
            <a:r>
              <a:rPr spc="65" dirty="0"/>
              <a:t>Storage </a:t>
            </a:r>
            <a:r>
              <a:rPr spc="70" dirty="0"/>
              <a:t>capacity </a:t>
            </a:r>
            <a:r>
              <a:rPr spc="50" dirty="0"/>
              <a:t>of </a:t>
            </a:r>
            <a:r>
              <a:rPr spc="254" dirty="0"/>
              <a:t>double </a:t>
            </a:r>
            <a:r>
              <a:rPr spc="190" dirty="0"/>
              <a:t>is </a:t>
            </a:r>
            <a:r>
              <a:rPr spc="85" dirty="0"/>
              <a:t>twice </a:t>
            </a:r>
            <a:r>
              <a:rPr spc="210" dirty="0"/>
              <a:t>the  </a:t>
            </a:r>
            <a:r>
              <a:rPr spc="70" dirty="0"/>
              <a:t>capacity </a:t>
            </a:r>
            <a:r>
              <a:rPr spc="50" dirty="0"/>
              <a:t>of </a:t>
            </a:r>
            <a:r>
              <a:rPr spc="-120" dirty="0"/>
              <a:t>float </a:t>
            </a:r>
            <a:r>
              <a:rPr spc="25" dirty="0"/>
              <a:t>data</a:t>
            </a:r>
            <a:r>
              <a:rPr spc="100" dirty="0"/>
              <a:t> </a:t>
            </a:r>
            <a:r>
              <a:rPr spc="170" dirty="0"/>
              <a:t>type</a:t>
            </a:r>
          </a:p>
        </p:txBody>
      </p:sp>
      <p:sp>
        <p:nvSpPr>
          <p:cNvPr id="3" name="object 3"/>
          <p:cNvSpPr/>
          <p:nvPr/>
        </p:nvSpPr>
        <p:spPr>
          <a:xfrm>
            <a:off x="2095500" y="571501"/>
            <a:ext cx="1773936" cy="448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0" y="1097915"/>
            <a:ext cx="8534400" cy="5760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81783" y="649224"/>
            <a:ext cx="6249924" cy="388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669" y="1414872"/>
            <a:ext cx="7832725" cy="18237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68605" indent="-256540">
              <a:spcBef>
                <a:spcPts val="500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700" spc="100" dirty="0">
                <a:latin typeface="Aegean"/>
                <a:cs typeface="Aegean"/>
              </a:rPr>
              <a:t>bool </a:t>
            </a:r>
            <a:r>
              <a:rPr sz="2700" spc="150" dirty="0">
                <a:latin typeface="Aegean"/>
                <a:cs typeface="Aegean"/>
              </a:rPr>
              <a:t>stands </a:t>
            </a:r>
            <a:r>
              <a:rPr sz="2700" spc="25" dirty="0">
                <a:latin typeface="Aegean"/>
                <a:cs typeface="Aegean"/>
              </a:rPr>
              <a:t>for</a:t>
            </a:r>
            <a:r>
              <a:rPr sz="2700" spc="215" dirty="0">
                <a:latin typeface="Aegean"/>
                <a:cs typeface="Aegean"/>
              </a:rPr>
              <a:t> </a:t>
            </a:r>
            <a:r>
              <a:rPr sz="2700" spc="220" dirty="0">
                <a:latin typeface="Aegean"/>
                <a:cs typeface="Aegean"/>
              </a:rPr>
              <a:t>boolean.</a:t>
            </a:r>
            <a:endParaRPr sz="2700" dirty="0">
              <a:latin typeface="Aegean"/>
              <a:cs typeface="Aegean"/>
            </a:endParaRPr>
          </a:p>
          <a:p>
            <a:pPr marL="268605" indent="-256540">
              <a:spcBef>
                <a:spcPts val="400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700" spc="-35" dirty="0">
                <a:latin typeface="Aegean"/>
                <a:cs typeface="Aegean"/>
              </a:rPr>
              <a:t>A </a:t>
            </a:r>
            <a:r>
              <a:rPr sz="2700" spc="100" dirty="0">
                <a:latin typeface="Aegean"/>
                <a:cs typeface="Aegean"/>
              </a:rPr>
              <a:t>variable </a:t>
            </a:r>
            <a:r>
              <a:rPr sz="2700" spc="50" dirty="0">
                <a:latin typeface="Aegean"/>
                <a:cs typeface="Aegean"/>
              </a:rPr>
              <a:t>of </a:t>
            </a:r>
            <a:r>
              <a:rPr sz="2700" spc="175" dirty="0">
                <a:latin typeface="Aegean"/>
                <a:cs typeface="Aegean"/>
              </a:rPr>
              <a:t>type </a:t>
            </a:r>
            <a:r>
              <a:rPr sz="2700" spc="100" dirty="0">
                <a:latin typeface="Aegean"/>
                <a:cs typeface="Aegean"/>
              </a:rPr>
              <a:t>bool </a:t>
            </a:r>
            <a:r>
              <a:rPr sz="2700" spc="195" dirty="0">
                <a:latin typeface="Aegean"/>
                <a:cs typeface="Aegean"/>
              </a:rPr>
              <a:t>can </a:t>
            </a:r>
            <a:r>
              <a:rPr sz="2700" spc="170" dirty="0">
                <a:latin typeface="Aegean"/>
                <a:cs typeface="Aegean"/>
              </a:rPr>
              <a:t>hold </a:t>
            </a:r>
            <a:r>
              <a:rPr sz="2700" spc="90" dirty="0">
                <a:latin typeface="Aegean"/>
                <a:cs typeface="Aegean"/>
              </a:rPr>
              <a:t>true </a:t>
            </a:r>
            <a:r>
              <a:rPr sz="2700" spc="25" dirty="0">
                <a:latin typeface="Aegean"/>
                <a:cs typeface="Aegean"/>
              </a:rPr>
              <a:t>or</a:t>
            </a:r>
            <a:r>
              <a:rPr sz="2700" spc="675" dirty="0">
                <a:latin typeface="Aegean"/>
                <a:cs typeface="Aegean"/>
              </a:rPr>
              <a:t> </a:t>
            </a:r>
            <a:r>
              <a:rPr sz="2700" spc="110" dirty="0">
                <a:latin typeface="Aegean"/>
                <a:cs typeface="Aegean"/>
              </a:rPr>
              <a:t>false.</a:t>
            </a:r>
            <a:endParaRPr sz="2700" dirty="0">
              <a:latin typeface="Aegean"/>
              <a:cs typeface="Aegean"/>
            </a:endParaRPr>
          </a:p>
          <a:p>
            <a:pPr marL="268605" marR="5080" indent="-256540">
              <a:spcBef>
                <a:spcPts val="395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700" spc="165" dirty="0">
                <a:latin typeface="Aegean"/>
                <a:cs typeface="Aegean"/>
              </a:rPr>
              <a:t>True </a:t>
            </a:r>
            <a:r>
              <a:rPr sz="2700" spc="190" dirty="0">
                <a:latin typeface="Aegean"/>
                <a:cs typeface="Aegean"/>
              </a:rPr>
              <a:t>is </a:t>
            </a:r>
            <a:r>
              <a:rPr sz="2700" spc="120" dirty="0">
                <a:latin typeface="Aegean"/>
                <a:cs typeface="Aegean"/>
              </a:rPr>
              <a:t>equivalent </a:t>
            </a:r>
            <a:r>
              <a:rPr sz="2700" spc="-145" dirty="0">
                <a:latin typeface="Aegean"/>
                <a:cs typeface="Aegean"/>
              </a:rPr>
              <a:t>to </a:t>
            </a:r>
            <a:r>
              <a:rPr sz="2700" spc="80" dirty="0">
                <a:latin typeface="Aegean"/>
                <a:cs typeface="Aegean"/>
              </a:rPr>
              <a:t>1 </a:t>
            </a:r>
            <a:r>
              <a:rPr sz="2700" spc="325" dirty="0">
                <a:latin typeface="Aegean"/>
                <a:cs typeface="Aegean"/>
              </a:rPr>
              <a:t>and </a:t>
            </a:r>
            <a:r>
              <a:rPr sz="2700" spc="75" dirty="0">
                <a:latin typeface="Aegean"/>
                <a:cs typeface="Aegean"/>
              </a:rPr>
              <a:t>false </a:t>
            </a:r>
            <a:r>
              <a:rPr sz="2700" spc="190" dirty="0">
                <a:latin typeface="Aegean"/>
                <a:cs typeface="Aegean"/>
              </a:rPr>
              <a:t>is </a:t>
            </a:r>
            <a:r>
              <a:rPr sz="2700" spc="120" dirty="0">
                <a:latin typeface="Aegean"/>
                <a:cs typeface="Aegean"/>
              </a:rPr>
              <a:t>equivalent  </a:t>
            </a:r>
            <a:r>
              <a:rPr sz="2700" spc="-140" dirty="0">
                <a:latin typeface="Aegean"/>
                <a:cs typeface="Aegean"/>
              </a:rPr>
              <a:t>to</a:t>
            </a:r>
            <a:r>
              <a:rPr sz="2700" spc="170" dirty="0">
                <a:latin typeface="Aegean"/>
                <a:cs typeface="Aegean"/>
              </a:rPr>
              <a:t> </a:t>
            </a:r>
            <a:r>
              <a:rPr sz="2700" spc="185" dirty="0">
                <a:latin typeface="Aegean"/>
                <a:cs typeface="Aegean"/>
              </a:rPr>
              <a:t>0.</a:t>
            </a:r>
            <a:endParaRPr sz="2700" dirty="0">
              <a:latin typeface="Aegean"/>
              <a:cs typeface="Aege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00072" y="571501"/>
            <a:ext cx="1042416" cy="448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668" y="1414873"/>
            <a:ext cx="5725160" cy="23374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spcBef>
                <a:spcPts val="500"/>
              </a:spcBef>
            </a:pPr>
            <a:r>
              <a:rPr sz="2700" spc="305" dirty="0">
                <a:latin typeface="Aegean"/>
                <a:cs typeface="Aegean"/>
              </a:rPr>
              <a:t>Examples </a:t>
            </a:r>
            <a:r>
              <a:rPr sz="2700" spc="50" dirty="0">
                <a:latin typeface="Aegean"/>
                <a:cs typeface="Aegean"/>
              </a:rPr>
              <a:t>of </a:t>
            </a:r>
            <a:r>
              <a:rPr sz="2700" spc="100" dirty="0">
                <a:latin typeface="Aegean"/>
                <a:cs typeface="Aegean"/>
              </a:rPr>
              <a:t>variable</a:t>
            </a:r>
            <a:r>
              <a:rPr sz="2700" spc="75" dirty="0">
                <a:latin typeface="Aegean"/>
                <a:cs typeface="Aegean"/>
              </a:rPr>
              <a:t> </a:t>
            </a:r>
            <a:r>
              <a:rPr sz="2700" spc="155" dirty="0">
                <a:latin typeface="Aegean"/>
                <a:cs typeface="Aegean"/>
              </a:rPr>
              <a:t>declaration:-</a:t>
            </a:r>
            <a:endParaRPr sz="2700">
              <a:latin typeface="Aegean"/>
              <a:cs typeface="Aegean"/>
            </a:endParaRPr>
          </a:p>
          <a:p>
            <a:pPr marL="268605" indent="-256540">
              <a:spcBef>
                <a:spcPts val="400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700" spc="130" dirty="0">
                <a:latin typeface="Aegean"/>
                <a:cs typeface="Aegean"/>
              </a:rPr>
              <a:t>int </a:t>
            </a:r>
            <a:r>
              <a:rPr sz="2700" spc="155" dirty="0">
                <a:latin typeface="Aegean"/>
                <a:cs typeface="Aegean"/>
              </a:rPr>
              <a:t>a,</a:t>
            </a:r>
            <a:r>
              <a:rPr sz="2700" spc="190" dirty="0">
                <a:latin typeface="Aegean"/>
                <a:cs typeface="Aegean"/>
              </a:rPr>
              <a:t> </a:t>
            </a:r>
            <a:r>
              <a:rPr sz="2700" spc="170" dirty="0">
                <a:latin typeface="Aegean"/>
                <a:cs typeface="Aegean"/>
              </a:rPr>
              <a:t>xy;</a:t>
            </a:r>
            <a:endParaRPr sz="2700">
              <a:latin typeface="Aegean"/>
              <a:cs typeface="Aegean"/>
            </a:endParaRPr>
          </a:p>
          <a:p>
            <a:pPr marL="268605" indent="-256540">
              <a:spcBef>
                <a:spcPts val="395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700" spc="-114" dirty="0">
                <a:latin typeface="Aegean"/>
                <a:cs typeface="Aegean"/>
              </a:rPr>
              <a:t>float</a:t>
            </a:r>
            <a:r>
              <a:rPr sz="2700" spc="155" dirty="0">
                <a:latin typeface="Aegean"/>
                <a:cs typeface="Aegean"/>
              </a:rPr>
              <a:t> </a:t>
            </a:r>
            <a:r>
              <a:rPr sz="2700" spc="425" dirty="0">
                <a:latin typeface="Aegean"/>
                <a:cs typeface="Aegean"/>
              </a:rPr>
              <a:t>b;</a:t>
            </a:r>
            <a:endParaRPr sz="2700">
              <a:latin typeface="Aegean"/>
              <a:cs typeface="Aegean"/>
            </a:endParaRPr>
          </a:p>
          <a:p>
            <a:pPr marL="268605" indent="-256540">
              <a:spcBef>
                <a:spcPts val="409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700" spc="130" dirty="0">
                <a:latin typeface="Aegean"/>
                <a:cs typeface="Aegean"/>
              </a:rPr>
              <a:t>char</a:t>
            </a:r>
            <a:r>
              <a:rPr sz="2700" spc="155" dirty="0">
                <a:latin typeface="Aegean"/>
                <a:cs typeface="Aegean"/>
              </a:rPr>
              <a:t> </a:t>
            </a:r>
            <a:r>
              <a:rPr sz="2700" spc="-45" dirty="0">
                <a:latin typeface="Aegean"/>
                <a:cs typeface="Aegean"/>
              </a:rPr>
              <a:t>val;</a:t>
            </a:r>
            <a:endParaRPr sz="2700">
              <a:latin typeface="Aegean"/>
              <a:cs typeface="Aegean"/>
            </a:endParaRPr>
          </a:p>
          <a:p>
            <a:pPr marL="268605" indent="-256540">
              <a:spcBef>
                <a:spcPts val="395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700" spc="254" dirty="0">
                <a:latin typeface="Aegean"/>
                <a:cs typeface="Aegean"/>
              </a:rPr>
              <a:t>double</a:t>
            </a:r>
            <a:r>
              <a:rPr sz="2700" spc="140" dirty="0">
                <a:latin typeface="Aegean"/>
                <a:cs typeface="Aegean"/>
              </a:rPr>
              <a:t> </a:t>
            </a:r>
            <a:r>
              <a:rPr sz="2700" spc="160" dirty="0">
                <a:latin typeface="Aegean"/>
                <a:cs typeface="Aegean"/>
              </a:rPr>
              <a:t>product;</a:t>
            </a:r>
            <a:endParaRPr sz="2700">
              <a:latin typeface="Aegean"/>
              <a:cs typeface="Aege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63495" y="589787"/>
            <a:ext cx="7886700" cy="498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4908" y="1301689"/>
            <a:ext cx="9019858" cy="149688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8605" marR="5080" indent="-256540">
              <a:lnSpc>
                <a:spcPts val="2700"/>
              </a:lnSpc>
              <a:spcBef>
                <a:spcPts val="434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800" spc="100" dirty="0">
                <a:solidFill>
                  <a:schemeClr val="tx1"/>
                </a:solidFill>
                <a:latin typeface="Aegean"/>
                <a:ea typeface="+mn-ea"/>
              </a:rPr>
              <a:t>When a variable is declared, a memory location is  assigned to it.</a:t>
            </a:r>
          </a:p>
          <a:p>
            <a:pPr marL="268605" marR="149860" indent="-256540">
              <a:lnSpc>
                <a:spcPts val="2700"/>
              </a:lnSpc>
              <a:spcBef>
                <a:spcPts val="400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800" spc="100" dirty="0">
                <a:solidFill>
                  <a:schemeClr val="tx1"/>
                </a:solidFill>
                <a:latin typeface="Aegean"/>
                <a:ea typeface="+mn-ea"/>
              </a:rPr>
              <a:t>The value in that memory location is also  assigned to that variable. We may call it garbage  value.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69668" y="2971801"/>
            <a:ext cx="9260332" cy="25997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8605" marR="5080" indent="-256540">
              <a:lnSpc>
                <a:spcPts val="2700"/>
              </a:lnSpc>
              <a:spcBef>
                <a:spcPts val="434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700" spc="100" dirty="0">
                <a:latin typeface="Aegean"/>
                <a:cs typeface="+mj-cs"/>
              </a:rPr>
              <a:t>A known value must be assigned to the variable  to avoid mistakes in calculations/ processing due  to garbage value.</a:t>
            </a:r>
          </a:p>
          <a:p>
            <a:pPr marL="268605" marR="567055" indent="-256540">
              <a:lnSpc>
                <a:spcPts val="2700"/>
              </a:lnSpc>
              <a:spcBef>
                <a:spcPts val="409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700" spc="100" dirty="0">
                <a:latin typeface="Aegean"/>
                <a:cs typeface="+mj-cs"/>
              </a:rPr>
              <a:t>Value assignment at </a:t>
            </a:r>
            <a:r>
              <a:rPr lang="en-US" sz="2700" spc="100" dirty="0">
                <a:latin typeface="Aegean"/>
                <a:cs typeface="+mj-cs"/>
              </a:rPr>
              <a:t> </a:t>
            </a:r>
            <a:r>
              <a:rPr sz="2700" spc="100" dirty="0">
                <a:latin typeface="Aegean"/>
                <a:cs typeface="+mj-cs"/>
              </a:rPr>
              <a:t>the time of declaration is  called initialization.</a:t>
            </a:r>
          </a:p>
          <a:p>
            <a:pPr marL="268605" marR="676275" indent="-256540">
              <a:lnSpc>
                <a:spcPts val="27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700" spc="100" dirty="0">
                <a:latin typeface="Aegean"/>
                <a:cs typeface="+mj-cs"/>
              </a:rPr>
              <a:t>If not initialized, a variable can be assigned a  value later in the program too.</a:t>
            </a:r>
          </a:p>
          <a:p>
            <a:pPr marL="268605" lvl="1" indent="-256540">
              <a:lnSpc>
                <a:spcPts val="2700"/>
              </a:lnSpc>
              <a:spcBef>
                <a:spcPts val="50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700" spc="100" dirty="0">
                <a:latin typeface="Aegean"/>
                <a:cs typeface="+mj-cs"/>
              </a:rPr>
              <a:t>int a=110, b=40, c;</a:t>
            </a:r>
          </a:p>
        </p:txBody>
      </p:sp>
      <p:sp>
        <p:nvSpPr>
          <p:cNvPr id="4" name="object 4"/>
          <p:cNvSpPr/>
          <p:nvPr/>
        </p:nvSpPr>
        <p:spPr>
          <a:xfrm>
            <a:off x="2123280" y="431293"/>
            <a:ext cx="5682995" cy="544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3572" y="1011015"/>
            <a:ext cx="370382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68605" algn="l"/>
              </a:tabLst>
            </a:pPr>
            <a:r>
              <a:rPr sz="1800" b="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b="1" spc="245" dirty="0">
                <a:latin typeface="Aegean"/>
                <a:cs typeface="Aegean"/>
              </a:rPr>
              <a:t>Phase </a:t>
            </a:r>
            <a:r>
              <a:rPr b="1" spc="310" dirty="0">
                <a:latin typeface="Aegean"/>
                <a:cs typeface="Aegean"/>
              </a:rPr>
              <a:t>1-</a:t>
            </a:r>
            <a:r>
              <a:rPr b="1" spc="15" dirty="0">
                <a:latin typeface="Aegean"/>
                <a:cs typeface="Aegean"/>
              </a:rPr>
              <a:t> </a:t>
            </a:r>
            <a:r>
              <a:rPr b="1" spc="100" dirty="0">
                <a:latin typeface="Aegean"/>
                <a:cs typeface="Aegean"/>
              </a:rPr>
              <a:t>Editor</a:t>
            </a:r>
            <a:endParaRPr sz="1800" b="1" dirty="0">
              <a:latin typeface="Aegean"/>
              <a:cs typeface="Aege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63572" y="1583197"/>
            <a:ext cx="8885428" cy="4211409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524510" marR="1005840" indent="-229235" algn="just">
              <a:lnSpc>
                <a:spcPts val="2480"/>
              </a:lnSpc>
              <a:spcBef>
                <a:spcPts val="42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300" spc="210" dirty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sz="2300" spc="15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300" spc="365" dirty="0">
                <a:latin typeface="Arial" panose="020B0604020202020204" pitchFamily="34" charset="0"/>
                <a:cs typeface="Arial" panose="020B0604020202020204" pitchFamily="34" charset="0"/>
              </a:rPr>
              <a:t>C++ </a:t>
            </a:r>
            <a:r>
              <a:rPr sz="2300" spc="250" dirty="0">
                <a:latin typeface="Arial" panose="020B0604020202020204" pitchFamily="34" charset="0"/>
                <a:cs typeface="Arial" panose="020B0604020202020204" pitchFamily="34" charset="0"/>
              </a:rPr>
              <a:t>program </a:t>
            </a:r>
            <a:r>
              <a:rPr sz="2300" spc="11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300" spc="11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sz="2300" spc="16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sz="2300" spc="16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sz="2300" spc="260" dirty="0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sz="2300" spc="-1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180" dirty="0">
                <a:latin typeface="Arial" panose="020B0604020202020204" pitchFamily="34" charset="0"/>
                <a:cs typeface="Arial" panose="020B0604020202020204" pitchFamily="34" charset="0"/>
              </a:rPr>
              <a:t>the  </a:t>
            </a:r>
            <a:r>
              <a:rPr sz="2300" spc="145" dirty="0">
                <a:latin typeface="Arial" panose="020B0604020202020204" pitchFamily="34" charset="0"/>
                <a:cs typeface="Arial" panose="020B0604020202020204" pitchFamily="34" charset="0"/>
              </a:rPr>
              <a:t>editor.</a:t>
            </a:r>
            <a:endParaRPr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4510" indent="-229235" algn="just">
              <a:lnSpc>
                <a:spcPts val="2750"/>
              </a:lnSpc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300" spc="55" dirty="0">
                <a:latin typeface="Arial" panose="020B0604020202020204" pitchFamily="34" charset="0"/>
                <a:cs typeface="Arial" panose="020B0604020202020204" pitchFamily="34" charset="0"/>
              </a:rPr>
              <a:t>Save </a:t>
            </a:r>
            <a:r>
              <a:rPr sz="2300" spc="18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300" spc="22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250" dirty="0">
                <a:latin typeface="Arial" panose="020B0604020202020204" pitchFamily="34" charset="0"/>
                <a:cs typeface="Arial" panose="020B0604020202020204" pitchFamily="34" charset="0"/>
              </a:rPr>
              <a:t>program.</a:t>
            </a:r>
            <a:endParaRPr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4510" indent="-229235" algn="just">
              <a:lnSpc>
                <a:spcPts val="2620"/>
              </a:lnSpc>
              <a:spcBef>
                <a:spcPts val="25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300" spc="365" dirty="0">
                <a:latin typeface="Arial" panose="020B0604020202020204" pitchFamily="34" charset="0"/>
                <a:cs typeface="Arial" panose="020B0604020202020204" pitchFamily="34" charset="0"/>
              </a:rPr>
              <a:t>C++ </a:t>
            </a:r>
            <a:r>
              <a:rPr sz="2300" spc="15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sz="2300" spc="240" dirty="0"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sz="2300" spc="260" dirty="0">
                <a:latin typeface="Arial" panose="020B0604020202020204" pitchFamily="34" charset="0"/>
                <a:cs typeface="Arial" panose="020B0604020202020204" pitchFamily="34" charset="0"/>
              </a:rPr>
              <a:t>filenames </a:t>
            </a:r>
            <a:r>
              <a:rPr sz="2300" spc="130" dirty="0">
                <a:latin typeface="Arial" panose="020B0604020202020204" pitchFamily="34" charset="0"/>
                <a:cs typeface="Arial" panose="020B0604020202020204" pitchFamily="34" charset="0"/>
              </a:rPr>
              <a:t>often </a:t>
            </a:r>
            <a:r>
              <a:rPr sz="2300" spc="425" dirty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sz="2300" spc="-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8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sz="2300" spc="18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300" spc="305" dirty="0">
                <a:latin typeface="Arial" panose="020B0604020202020204" pitchFamily="34" charset="0"/>
                <a:cs typeface="Arial" panose="020B0604020202020204" pitchFamily="34" charset="0"/>
              </a:rPr>
              <a:t>.cpp,</a:t>
            </a:r>
            <a:endParaRPr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4510" marR="262255" algn="just">
              <a:lnSpc>
                <a:spcPts val="2480"/>
              </a:lnSpc>
              <a:spcBef>
                <a:spcPts val="180"/>
              </a:spcBef>
            </a:pPr>
            <a:r>
              <a:rPr sz="2300" spc="185" dirty="0">
                <a:latin typeface="Arial" panose="020B0604020202020204" pitchFamily="34" charset="0"/>
                <a:cs typeface="Arial" panose="020B0604020202020204" pitchFamily="34" charset="0"/>
              </a:rPr>
              <a:t>.cxx, </a:t>
            </a:r>
            <a:r>
              <a:rPr sz="2300" spc="120" dirty="0">
                <a:latin typeface="Arial" panose="020B0604020202020204" pitchFamily="34" charset="0"/>
                <a:cs typeface="Arial" panose="020B0604020202020204" pitchFamily="34" charset="0"/>
              </a:rPr>
              <a:t>.cc </a:t>
            </a:r>
            <a:r>
              <a:rPr sz="2300" spc="20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sz="2300" spc="200" dirty="0">
                <a:latin typeface="Arial" panose="020B0604020202020204" pitchFamily="34" charset="0"/>
                <a:cs typeface="Arial" panose="020B0604020202020204" pitchFamily="34" charset="0"/>
              </a:rPr>
              <a:t>.C </a:t>
            </a:r>
            <a:r>
              <a:rPr sz="2300" spc="220" dirty="0">
                <a:latin typeface="Arial" panose="020B0604020202020204" pitchFamily="34" charset="0"/>
                <a:cs typeface="Arial" panose="020B0604020202020204" pitchFamily="34" charset="0"/>
              </a:rPr>
              <a:t>extensions </a:t>
            </a:r>
            <a:r>
              <a:rPr sz="2300" spc="95" dirty="0">
                <a:latin typeface="Arial" panose="020B0604020202020204" pitchFamily="34" charset="0"/>
                <a:cs typeface="Arial" panose="020B0604020202020204" pitchFamily="34" charset="0"/>
              </a:rPr>
              <a:t>(note </a:t>
            </a:r>
            <a:r>
              <a:rPr sz="2300" spc="-55" dirty="0"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sz="2300" spc="145" dirty="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sz="2300" spc="165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2300" spc="325" dirty="0">
                <a:latin typeface="Arial" panose="020B0604020202020204" pitchFamily="34" charset="0"/>
                <a:cs typeface="Arial" panose="020B0604020202020204" pitchFamily="34" charset="0"/>
              </a:rPr>
              <a:t>in  </a:t>
            </a:r>
            <a:r>
              <a:rPr sz="2300" spc="210" dirty="0">
                <a:latin typeface="Arial" panose="020B0604020202020204" pitchFamily="34" charset="0"/>
                <a:cs typeface="Arial" panose="020B0604020202020204" pitchFamily="34" charset="0"/>
              </a:rPr>
              <a:t>uppercase) </a:t>
            </a:r>
            <a:r>
              <a:rPr sz="2300" spc="220" dirty="0"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sz="2300" spc="180" dirty="0">
                <a:latin typeface="Arial" panose="020B0604020202020204" pitchFamily="34" charset="0"/>
                <a:cs typeface="Arial" panose="020B0604020202020204" pitchFamily="34" charset="0"/>
              </a:rPr>
              <a:t>indicate </a:t>
            </a:r>
            <a:r>
              <a:rPr sz="2300" spc="-55" dirty="0"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sz="2300" spc="15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300" spc="100" dirty="0"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sz="2300" spc="130" dirty="0">
                <a:latin typeface="Arial" panose="020B0604020202020204" pitchFamily="34" charset="0"/>
                <a:cs typeface="Arial" panose="020B0604020202020204" pitchFamily="34" charset="0"/>
              </a:rPr>
              <a:t>contains </a:t>
            </a:r>
            <a:r>
              <a:rPr sz="2300" spc="365" dirty="0">
                <a:latin typeface="Arial" panose="020B0604020202020204" pitchFamily="34" charset="0"/>
                <a:cs typeface="Arial" panose="020B0604020202020204" pitchFamily="34" charset="0"/>
              </a:rPr>
              <a:t>C++  </a:t>
            </a:r>
            <a:r>
              <a:rPr sz="2300" spc="150" dirty="0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sz="2300" spc="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240" dirty="0">
                <a:latin typeface="Arial" panose="020B0604020202020204" pitchFamily="34" charset="0"/>
                <a:cs typeface="Arial" panose="020B0604020202020204" pitchFamily="34" charset="0"/>
              </a:rPr>
              <a:t>code.</a:t>
            </a:r>
            <a:endParaRPr lang="en-US" sz="2300" spc="24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4510" marR="262255" algn="just">
              <a:lnSpc>
                <a:spcPts val="2480"/>
              </a:lnSpc>
              <a:spcBef>
                <a:spcPts val="180"/>
              </a:spcBef>
            </a:pPr>
            <a:endParaRPr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8605" indent="-256540" algn="just">
              <a:spcBef>
                <a:spcPts val="5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700" spc="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</a:t>
            </a:r>
            <a:r>
              <a:rPr sz="27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Editors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4510" lvl="1" indent="-229235" algn="just">
              <a:spcBef>
                <a:spcPts val="65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300" spc="215" dirty="0">
                <a:latin typeface="Arial" panose="020B0604020202020204" pitchFamily="34" charset="0"/>
                <a:cs typeface="Arial" panose="020B0604020202020204" pitchFamily="34" charset="0"/>
              </a:rPr>
              <a:t>Linux 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sz="2300" spc="114" dirty="0">
                <a:latin typeface="Arial" panose="020B0604020202020204" pitchFamily="34" charset="0"/>
                <a:cs typeface="Arial" panose="020B0604020202020204" pitchFamily="34" charset="0"/>
              </a:rPr>
              <a:t>vi,</a:t>
            </a:r>
            <a:r>
              <a:rPr sz="2300" spc="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315" dirty="0">
                <a:latin typeface="Arial" panose="020B0604020202020204" pitchFamily="34" charset="0"/>
                <a:cs typeface="Arial" panose="020B0604020202020204" pitchFamily="34" charset="0"/>
              </a:rPr>
              <a:t>emacs</a:t>
            </a:r>
            <a:endParaRPr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4510" lvl="1" indent="-229235" algn="just">
              <a:spcBef>
                <a:spcPts val="25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300" spc="70" dirty="0">
                <a:latin typeface="Arial" panose="020B0604020202020204" pitchFamily="34" charset="0"/>
                <a:cs typeface="Arial" panose="020B0604020202020204" pitchFamily="34" charset="0"/>
              </a:rPr>
              <a:t>Microsoft </a:t>
            </a:r>
            <a:r>
              <a:rPr sz="2300" spc="125" dirty="0"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sz="2300" spc="70" dirty="0">
                <a:latin typeface="Arial" panose="020B0604020202020204" pitchFamily="34" charset="0"/>
                <a:cs typeface="Arial" panose="020B0604020202020204" pitchFamily="34" charset="0"/>
              </a:rPr>
              <a:t>Microsoft </a:t>
            </a:r>
            <a:r>
              <a:rPr sz="2300" spc="15" dirty="0">
                <a:latin typeface="Arial" panose="020B0604020202020204" pitchFamily="34" charset="0"/>
                <a:cs typeface="Arial" panose="020B0604020202020204" pitchFamily="34" charset="0"/>
              </a:rPr>
              <a:t>Visual</a:t>
            </a:r>
            <a:r>
              <a:rPr sz="2300" spc="365" dirty="0">
                <a:latin typeface="Arial" panose="020B0604020202020204" pitchFamily="34" charset="0"/>
                <a:cs typeface="Arial" panose="020B0604020202020204" pitchFamily="34" charset="0"/>
              </a:rPr>
              <a:t> C++</a:t>
            </a:r>
            <a:endParaRPr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4510" lvl="1" indent="-229235" algn="just">
              <a:spcBef>
                <a:spcPts val="25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300" spc="280" dirty="0">
                <a:latin typeface="Arial" panose="020B0604020202020204" pitchFamily="34" charset="0"/>
                <a:cs typeface="Arial" panose="020B0604020202020204" pitchFamily="34" charset="0"/>
              </a:rPr>
              <a:t>Simple </a:t>
            </a:r>
            <a:r>
              <a:rPr sz="2300" spc="125" dirty="0">
                <a:latin typeface="Arial" panose="020B0604020202020204" pitchFamily="34" charset="0"/>
                <a:cs typeface="Arial" panose="020B0604020202020204" pitchFamily="34" charset="0"/>
              </a:rPr>
              <a:t>editors </a:t>
            </a:r>
            <a:r>
              <a:rPr sz="2300" spc="200" dirty="0"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sz="23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215" dirty="0">
                <a:latin typeface="Arial" panose="020B0604020202020204" pitchFamily="34" charset="0"/>
                <a:cs typeface="Arial" panose="020B0604020202020204" pitchFamily="34" charset="0"/>
              </a:rPr>
              <a:t>Notepad</a:t>
            </a:r>
            <a:endParaRPr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4832" y="304800"/>
            <a:ext cx="8037576" cy="544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6676" y="1052161"/>
            <a:ext cx="688492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68605" algn="l"/>
              </a:tabLst>
            </a:pPr>
            <a:r>
              <a:rPr sz="1600" b="0" spc="-505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1600" b="1" spc="-505" dirty="0">
                <a:solidFill>
                  <a:srgbClr val="2CA1B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200" b="1" spc="245" dirty="0">
                <a:latin typeface="Arial" panose="020B0604020202020204" pitchFamily="34" charset="0"/>
                <a:cs typeface="Arial" panose="020B0604020202020204" pitchFamily="34" charset="0"/>
              </a:rPr>
              <a:t>Phase </a:t>
            </a:r>
            <a:r>
              <a:rPr sz="3200" b="1" spc="8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sz="3200" b="1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3200" b="1" spc="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210" dirty="0">
                <a:latin typeface="Arial" panose="020B0604020202020204" pitchFamily="34" charset="0"/>
                <a:cs typeface="Arial" panose="020B0604020202020204" pitchFamily="34" charset="0"/>
              </a:rPr>
              <a:t>preprocessor</a:t>
            </a:r>
            <a:endParaRPr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7800" y="1683777"/>
            <a:ext cx="9372600" cy="3562001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24510" marR="66675" indent="-229235" algn="just">
              <a:lnSpc>
                <a:spcPct val="90000"/>
              </a:lnSpc>
              <a:spcBef>
                <a:spcPts val="380"/>
              </a:spcBef>
              <a:buClr>
                <a:srgbClr val="2CA1BE"/>
              </a:buClr>
              <a:buFont typeface="Verdana"/>
              <a:buChar char="◦"/>
              <a:tabLst>
                <a:tab pos="614680" algn="l"/>
                <a:tab pos="615315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300" spc="26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300" spc="365" dirty="0">
                <a:latin typeface="Arial" panose="020B0604020202020204" pitchFamily="34" charset="0"/>
                <a:cs typeface="Arial" panose="020B0604020202020204" pitchFamily="34" charset="0"/>
              </a:rPr>
              <a:t>C++ </a:t>
            </a:r>
            <a:r>
              <a:rPr sz="2300" spc="180" dirty="0">
                <a:latin typeface="Arial" panose="020B0604020202020204" pitchFamily="34" charset="0"/>
                <a:cs typeface="Arial" panose="020B0604020202020204" pitchFamily="34" charset="0"/>
              </a:rPr>
              <a:t>preprocessor </a:t>
            </a:r>
            <a:r>
              <a:rPr sz="2300" spc="220" dirty="0">
                <a:latin typeface="Arial" panose="020B0604020202020204" pitchFamily="34" charset="0"/>
                <a:cs typeface="Arial" panose="020B0604020202020204" pitchFamily="34" charset="0"/>
              </a:rPr>
              <a:t>obeys </a:t>
            </a:r>
            <a:r>
              <a:rPr sz="2300" spc="370" dirty="0">
                <a:latin typeface="Arial" panose="020B0604020202020204" pitchFamily="34" charset="0"/>
                <a:cs typeface="Arial" panose="020B0604020202020204" pitchFamily="34" charset="0"/>
              </a:rPr>
              <a:t>commands </a:t>
            </a:r>
            <a:r>
              <a:rPr sz="2300" spc="50" dirty="0">
                <a:latin typeface="Arial" panose="020B0604020202020204" pitchFamily="34" charset="0"/>
                <a:cs typeface="Arial" panose="020B0604020202020204" pitchFamily="34" charset="0"/>
              </a:rPr>
              <a:t>called </a:t>
            </a:r>
            <a:r>
              <a:rPr sz="2300" spc="5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18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preprocessor </a:t>
            </a:r>
            <a:r>
              <a:rPr sz="2300" spc="15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directives, </a:t>
            </a:r>
            <a:r>
              <a:rPr sz="2300" spc="220" dirty="0"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sz="2300" spc="180" dirty="0">
                <a:latin typeface="Arial" panose="020B0604020202020204" pitchFamily="34" charset="0"/>
                <a:cs typeface="Arial" panose="020B0604020202020204" pitchFamily="34" charset="0"/>
              </a:rPr>
              <a:t>indicate </a:t>
            </a:r>
            <a:r>
              <a:rPr sz="2300" spc="-55" dirty="0"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sz="2300" spc="114" dirty="0">
                <a:latin typeface="Arial" panose="020B0604020202020204" pitchFamily="34" charset="0"/>
                <a:cs typeface="Arial" panose="020B0604020202020204" pitchFamily="34" charset="0"/>
              </a:rPr>
              <a:t>certain  </a:t>
            </a:r>
            <a:r>
              <a:rPr sz="2300" spc="200" dirty="0">
                <a:latin typeface="Arial" panose="020B0604020202020204" pitchFamily="34" charset="0"/>
                <a:cs typeface="Arial" panose="020B0604020202020204" pitchFamily="34" charset="0"/>
              </a:rPr>
              <a:t>manipulations </a:t>
            </a:r>
            <a:r>
              <a:rPr sz="2300" spc="140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sz="2300" spc="-12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300" spc="465" dirty="0"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sz="2300" spc="305" dirty="0">
                <a:latin typeface="Arial" panose="020B0604020202020204" pitchFamily="34" charset="0"/>
                <a:cs typeface="Arial" panose="020B0604020202020204" pitchFamily="34" charset="0"/>
              </a:rPr>
              <a:t>performed </a:t>
            </a:r>
            <a:r>
              <a:rPr sz="2300" spc="26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sz="2300" spc="18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300" spc="-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250" dirty="0">
                <a:latin typeface="Arial" panose="020B0604020202020204" pitchFamily="34" charset="0"/>
                <a:cs typeface="Arial" panose="020B0604020202020204" pitchFamily="34" charset="0"/>
              </a:rPr>
              <a:t>program  </a:t>
            </a:r>
            <a:r>
              <a:rPr sz="2300" spc="240" dirty="0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sz="2300" spc="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180" dirty="0">
                <a:latin typeface="Arial" panose="020B0604020202020204" pitchFamily="34" charset="0"/>
                <a:cs typeface="Arial" panose="020B0604020202020204" pitchFamily="34" charset="0"/>
              </a:rPr>
              <a:t>compilation.</a:t>
            </a:r>
            <a:endParaRPr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4510" marR="5080" indent="-229235" algn="just">
              <a:lnSpc>
                <a:spcPts val="2480"/>
              </a:lnSpc>
              <a:spcBef>
                <a:spcPts val="34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300" spc="270" dirty="0">
                <a:latin typeface="Arial" panose="020B0604020202020204" pitchFamily="34" charset="0"/>
                <a:cs typeface="Arial" panose="020B0604020202020204" pitchFamily="34" charset="0"/>
              </a:rPr>
              <a:t>These </a:t>
            </a:r>
            <a:r>
              <a:rPr sz="2300" spc="200" dirty="0">
                <a:latin typeface="Arial" panose="020B0604020202020204" pitchFamily="34" charset="0"/>
                <a:cs typeface="Arial" panose="020B0604020202020204" pitchFamily="34" charset="0"/>
              </a:rPr>
              <a:t>manipulations 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usually </a:t>
            </a:r>
            <a:r>
              <a:rPr sz="2300" spc="210" dirty="0">
                <a:latin typeface="Arial" panose="020B0604020202020204" pitchFamily="34" charset="0"/>
                <a:cs typeface="Arial" panose="020B0604020202020204" pitchFamily="34" charset="0"/>
              </a:rPr>
              <a:t>include </a:t>
            </a:r>
            <a:r>
              <a:rPr sz="2300" spc="114" dirty="0">
                <a:latin typeface="Arial" panose="020B0604020202020204" pitchFamily="34" charset="0"/>
                <a:cs typeface="Arial" panose="020B0604020202020204" pitchFamily="34" charset="0"/>
              </a:rPr>
              <a:t>other 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sz="2300" spc="100" dirty="0">
                <a:latin typeface="Arial" panose="020B0604020202020204" pitchFamily="34" charset="0"/>
                <a:cs typeface="Arial" panose="020B0604020202020204" pitchFamily="34" charset="0"/>
              </a:rPr>
              <a:t>files  </a:t>
            </a:r>
            <a:r>
              <a:rPr sz="2300" spc="-12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300" spc="465" dirty="0"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sz="2300" spc="285" dirty="0">
                <a:latin typeface="Arial" panose="020B0604020202020204" pitchFamily="34" charset="0"/>
                <a:cs typeface="Arial" panose="020B0604020202020204" pitchFamily="34" charset="0"/>
              </a:rPr>
              <a:t>compiled, </a:t>
            </a:r>
            <a:r>
              <a:rPr sz="2300" spc="275" dirty="0">
                <a:latin typeface="Arial" panose="020B0604020202020204" pitchFamily="34" charset="0"/>
                <a:cs typeface="Arial" panose="020B0604020202020204" pitchFamily="34" charset="0"/>
              </a:rPr>
              <a:t>and perform </a:t>
            </a:r>
            <a:r>
              <a:rPr sz="2300" spc="70" dirty="0">
                <a:latin typeface="Arial" panose="020B0604020202020204" pitchFamily="34" charset="0"/>
                <a:cs typeface="Arial" panose="020B0604020202020204" pitchFamily="34" charset="0"/>
              </a:rPr>
              <a:t>various </a:t>
            </a:r>
            <a:r>
              <a:rPr sz="2300" spc="-5" dirty="0">
                <a:latin typeface="Arial" panose="020B0604020202020204" pitchFamily="34" charset="0"/>
                <a:cs typeface="Arial" panose="020B0604020202020204" pitchFamily="34" charset="0"/>
              </a:rPr>
              <a:t>text  </a:t>
            </a:r>
            <a:r>
              <a:rPr sz="2300" spc="229" dirty="0">
                <a:latin typeface="Arial" panose="020B0604020202020204" pitchFamily="34" charset="0"/>
                <a:cs typeface="Arial" panose="020B0604020202020204" pitchFamily="34" charset="0"/>
              </a:rPr>
              <a:t>replacements.</a:t>
            </a:r>
            <a:endParaRPr lang="en-US" sz="2300" spc="22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4510" marR="5080" indent="-229235" algn="just">
              <a:lnSpc>
                <a:spcPts val="2480"/>
              </a:lnSpc>
              <a:spcBef>
                <a:spcPts val="34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endParaRPr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5805" lvl="1" indent="-256540" algn="just">
              <a:spcBef>
                <a:spcPts val="245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700" b="1" spc="32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2700" b="1" spc="245" dirty="0">
                <a:latin typeface="Arial" panose="020B0604020202020204" pitchFamily="34" charset="0"/>
                <a:cs typeface="Arial" panose="020B0604020202020204" pitchFamily="34" charset="0"/>
              </a:rPr>
              <a:t>Phase </a:t>
            </a:r>
            <a:r>
              <a:rPr sz="2700" b="1" spc="65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sz="2700" b="1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700" b="1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700" b="1" spc="275" dirty="0">
                <a:latin typeface="Arial" panose="020B0604020202020204" pitchFamily="34" charset="0"/>
                <a:cs typeface="Arial" panose="020B0604020202020204" pitchFamily="34" charset="0"/>
              </a:rPr>
              <a:t>compiler</a:t>
            </a:r>
            <a:endParaRPr sz="2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4510" marR="592455" lvl="1" indent="-229235" algn="just">
              <a:spcBef>
                <a:spcPts val="365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300" spc="-110" dirty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sz="2300" spc="20" dirty="0">
                <a:latin typeface="Arial" panose="020B0604020202020204" pitchFamily="34" charset="0"/>
                <a:cs typeface="Arial" panose="020B0604020202020204" pitchFamily="34" charset="0"/>
              </a:rPr>
              <a:t>translates </a:t>
            </a:r>
            <a:r>
              <a:rPr sz="2300" spc="18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300" spc="365" dirty="0">
                <a:latin typeface="Arial" panose="020B0604020202020204" pitchFamily="34" charset="0"/>
                <a:cs typeface="Arial" panose="020B0604020202020204" pitchFamily="34" charset="0"/>
              </a:rPr>
              <a:t>C++ </a:t>
            </a:r>
            <a:r>
              <a:rPr sz="2300" spc="250" dirty="0">
                <a:latin typeface="Arial" panose="020B0604020202020204" pitchFamily="34" charset="0"/>
                <a:cs typeface="Arial" panose="020B0604020202020204" pitchFamily="34" charset="0"/>
              </a:rPr>
              <a:t>program </a:t>
            </a:r>
            <a:r>
              <a:rPr sz="2300" spc="100" dirty="0">
                <a:latin typeface="Arial" panose="020B0604020202020204" pitchFamily="34" charset="0"/>
                <a:cs typeface="Arial" panose="020B0604020202020204" pitchFamily="34" charset="0"/>
              </a:rPr>
              <a:t>into </a:t>
            </a:r>
            <a:r>
              <a:rPr sz="2300" spc="380" dirty="0">
                <a:latin typeface="Arial" panose="020B0604020202020204" pitchFamily="34" charset="0"/>
                <a:cs typeface="Arial" panose="020B0604020202020204" pitchFamily="34" charset="0"/>
              </a:rPr>
              <a:t>machine-  </a:t>
            </a:r>
            <a:r>
              <a:rPr sz="2300" spc="180" dirty="0">
                <a:latin typeface="Arial" panose="020B0604020202020204" pitchFamily="34" charset="0"/>
                <a:cs typeface="Arial" panose="020B0604020202020204" pitchFamily="34" charset="0"/>
              </a:rPr>
              <a:t>language </a:t>
            </a:r>
            <a:r>
              <a:rPr sz="2300" spc="240" dirty="0"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sz="2300" spc="75" dirty="0">
                <a:latin typeface="Arial" panose="020B0604020202020204" pitchFamily="34" charset="0"/>
                <a:cs typeface="Arial" panose="020B0604020202020204" pitchFamily="34" charset="0"/>
              </a:rPr>
              <a:t>-also </a:t>
            </a:r>
            <a:r>
              <a:rPr sz="2300" spc="204" dirty="0">
                <a:latin typeface="Arial" panose="020B0604020202020204" pitchFamily="34" charset="0"/>
                <a:cs typeface="Arial" panose="020B0604020202020204" pitchFamily="34" charset="0"/>
              </a:rPr>
              <a:t>referred </a:t>
            </a:r>
            <a:r>
              <a:rPr sz="2300" spc="-12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300" spc="65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300" spc="155" dirty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sz="2300" spc="-1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240" dirty="0">
                <a:latin typeface="Arial" panose="020B0604020202020204" pitchFamily="34" charset="0"/>
                <a:cs typeface="Arial" panose="020B0604020202020204" pitchFamily="34" charset="0"/>
              </a:rPr>
              <a:t>code.</a:t>
            </a:r>
            <a:endParaRPr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5340" y="304800"/>
            <a:ext cx="8037576" cy="544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9668" y="1114359"/>
            <a:ext cx="3545331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268605" algn="l"/>
              </a:tabLst>
            </a:pPr>
            <a:r>
              <a:rPr sz="1700" b="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b="1" spc="225" dirty="0">
                <a:latin typeface="Arial" panose="020B0604020202020204" pitchFamily="34" charset="0"/>
                <a:cs typeface="Arial" panose="020B0604020202020204" pitchFamily="34" charset="0"/>
              </a:rPr>
              <a:t>Phase </a:t>
            </a:r>
            <a:r>
              <a:rPr sz="2500" b="1" spc="75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sz="2500" b="1" spc="-5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500" b="1" spc="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b="1" spc="265" dirty="0">
                <a:latin typeface="Arial" panose="020B0604020202020204" pitchFamily="34" charset="0"/>
                <a:cs typeface="Arial" panose="020B0604020202020204" pitchFamily="34" charset="0"/>
              </a:rPr>
              <a:t>linking</a:t>
            </a:r>
            <a:endParaRPr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0200" y="1676400"/>
            <a:ext cx="9296400" cy="43422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4510" marR="5080" indent="-229235" algn="just">
              <a:spcBef>
                <a:spcPts val="10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400" spc="24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400" spc="135" dirty="0">
                <a:latin typeface="Arial" panose="020B0604020202020204" pitchFamily="34" charset="0"/>
                <a:cs typeface="Arial" panose="020B0604020202020204" pitchFamily="34" charset="0"/>
              </a:rPr>
              <a:t>object </a:t>
            </a:r>
            <a:r>
              <a:rPr sz="2400" spc="215" dirty="0"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sz="2400" spc="225" dirty="0">
                <a:latin typeface="Arial" panose="020B0604020202020204" pitchFamily="34" charset="0"/>
                <a:cs typeface="Arial" panose="020B0604020202020204" pitchFamily="34" charset="0"/>
              </a:rPr>
              <a:t>produced </a:t>
            </a:r>
            <a:r>
              <a:rPr sz="2400" spc="21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sz="2400" spc="16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400" spc="330" dirty="0"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r>
              <a:rPr sz="2400" spc="-25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10" dirty="0">
                <a:latin typeface="Arial" panose="020B0604020202020204" pitchFamily="34" charset="0"/>
                <a:cs typeface="Arial" panose="020B0604020202020204" pitchFamily="34" charset="0"/>
              </a:rPr>
              <a:t>compiler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typically  </a:t>
            </a:r>
            <a:r>
              <a:rPr sz="2400" spc="114" dirty="0">
                <a:latin typeface="Arial" panose="020B0604020202020204" pitchFamily="34" charset="0"/>
                <a:cs typeface="Arial" panose="020B0604020202020204" pitchFamily="34" charset="0"/>
              </a:rPr>
              <a:t>contains </a:t>
            </a:r>
            <a:r>
              <a:rPr sz="2400" spc="-80" dirty="0">
                <a:latin typeface="Arial" panose="020B0604020202020204" pitchFamily="34" charset="0"/>
                <a:cs typeface="Arial" panose="020B0604020202020204" pitchFamily="34" charset="0"/>
              </a:rPr>
              <a:t>―holes‖ </a:t>
            </a:r>
            <a:r>
              <a:rPr sz="2400" spc="315" dirty="0">
                <a:latin typeface="Arial" panose="020B0604020202020204" pitchFamily="34" charset="0"/>
                <a:cs typeface="Arial" panose="020B0604020202020204" pitchFamily="34" charset="0"/>
              </a:rPr>
              <a:t>due </a:t>
            </a:r>
            <a:r>
              <a:rPr sz="2400" spc="-11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400" spc="200" dirty="0">
                <a:latin typeface="Arial" panose="020B0604020202020204" pitchFamily="34" charset="0"/>
                <a:cs typeface="Arial" panose="020B0604020202020204" pitchFamily="34" charset="0"/>
              </a:rPr>
              <a:t>these </a:t>
            </a:r>
            <a:r>
              <a:rPr sz="2400" spc="305" dirty="0"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75" dirty="0">
                <a:latin typeface="Arial" panose="020B0604020202020204" pitchFamily="34" charset="0"/>
                <a:cs typeface="Arial" panose="020B0604020202020204" pitchFamily="34" charset="0"/>
              </a:rPr>
              <a:t>parts.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4510" indent="-229235" algn="just"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400" spc="18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linker </a:t>
            </a:r>
            <a:r>
              <a:rPr sz="2400" spc="165" dirty="0">
                <a:latin typeface="Arial" panose="020B0604020202020204" pitchFamily="34" charset="0"/>
                <a:cs typeface="Arial" panose="020B0604020202020204" pitchFamily="34" charset="0"/>
              </a:rPr>
              <a:t>links </a:t>
            </a:r>
            <a:r>
              <a:rPr sz="2400" spc="16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400" spc="135" dirty="0">
                <a:latin typeface="Arial" panose="020B0604020202020204" pitchFamily="34" charset="0"/>
                <a:cs typeface="Arial" panose="020B0604020202020204" pitchFamily="34" charset="0"/>
              </a:rPr>
              <a:t>object </a:t>
            </a:r>
            <a:r>
              <a:rPr sz="2400" spc="215" dirty="0"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sz="2400" spc="7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sz="2400" spc="16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400" spc="215" dirty="0"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2400" spc="1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6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4510" algn="just"/>
            <a:r>
              <a:rPr sz="2400" spc="305" dirty="0">
                <a:latin typeface="Arial" panose="020B0604020202020204" pitchFamily="34" charset="0"/>
                <a:cs typeface="Arial" panose="020B0604020202020204" pitchFamily="34" charset="0"/>
              </a:rPr>
              <a:t>missing </a:t>
            </a:r>
            <a:r>
              <a:rPr sz="2400" spc="130" dirty="0">
                <a:latin typeface="Arial" panose="020B0604020202020204" pitchFamily="34" charset="0"/>
                <a:cs typeface="Arial" panose="020B0604020202020204" pitchFamily="34" charset="0"/>
              </a:rPr>
              <a:t>functions </a:t>
            </a:r>
            <a:r>
              <a:rPr sz="2400" spc="-114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400" spc="210" dirty="0">
                <a:latin typeface="Arial" panose="020B0604020202020204" pitchFamily="34" charset="0"/>
                <a:cs typeface="Arial" panose="020B0604020202020204" pitchFamily="34" charset="0"/>
              </a:rPr>
              <a:t>produce </a:t>
            </a:r>
            <a:r>
              <a:rPr sz="2400" spc="204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sz="2400" spc="15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executable</a:t>
            </a:r>
            <a:r>
              <a:rPr sz="2400" spc="-315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29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sz="2400" spc="229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spc="22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4510" algn="just"/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5805" lvl="1" indent="-256540" algn="just">
              <a:spcBef>
                <a:spcPts val="345"/>
              </a:spcBef>
              <a:buClr>
                <a:srgbClr val="2CA1BE"/>
              </a:buClr>
              <a:buSzPct val="68000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500" b="1" spc="225" dirty="0">
                <a:latin typeface="Arial" panose="020B0604020202020204" pitchFamily="34" charset="0"/>
                <a:cs typeface="Arial" panose="020B0604020202020204" pitchFamily="34" charset="0"/>
              </a:rPr>
              <a:t>Phase </a:t>
            </a:r>
            <a:r>
              <a:rPr sz="2500" b="1" spc="7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sz="2500" b="1" spc="-5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500" b="1" spc="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b="1" spc="170" dirty="0">
                <a:latin typeface="Arial" panose="020B0604020202020204" pitchFamily="34" charset="0"/>
                <a:cs typeface="Arial" panose="020B0604020202020204" pitchFamily="34" charset="0"/>
              </a:rPr>
              <a:t>loading</a:t>
            </a:r>
            <a:endParaRPr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4510" marR="788035" lvl="1" indent="-229235" algn="just">
              <a:spcBef>
                <a:spcPts val="35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155" dirty="0">
                <a:latin typeface="Arial" panose="020B0604020202020204" pitchFamily="34" charset="0"/>
                <a:cs typeface="Arial" panose="020B0604020202020204" pitchFamily="34" charset="0"/>
              </a:rPr>
              <a:t>Before </a:t>
            </a:r>
            <a:r>
              <a:rPr sz="2100" spc="1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100" spc="225" dirty="0">
                <a:latin typeface="Arial" panose="020B0604020202020204" pitchFamily="34" charset="0"/>
                <a:cs typeface="Arial" panose="020B0604020202020204" pitchFamily="34" charset="0"/>
              </a:rPr>
              <a:t>program </a:t>
            </a:r>
            <a:r>
              <a:rPr sz="2100" spc="155" dirty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sz="2100" spc="420" dirty="0"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sz="2100" spc="210" dirty="0">
                <a:latin typeface="Arial" panose="020B0604020202020204" pitchFamily="34" charset="0"/>
                <a:cs typeface="Arial" panose="020B0604020202020204" pitchFamily="34" charset="0"/>
              </a:rPr>
              <a:t>executed, </a:t>
            </a:r>
            <a:r>
              <a:rPr sz="2100" spc="-50" dirty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sz="2100" spc="220" dirty="0">
                <a:latin typeface="Arial" panose="020B0604020202020204" pitchFamily="34" charset="0"/>
                <a:cs typeface="Arial" panose="020B0604020202020204" pitchFamily="34" charset="0"/>
              </a:rPr>
              <a:t>must </a:t>
            </a:r>
            <a:r>
              <a:rPr sz="2100" dirty="0">
                <a:latin typeface="Arial" panose="020B0604020202020204" pitchFamily="34" charset="0"/>
                <a:cs typeface="Arial" panose="020B0604020202020204" pitchFamily="34" charset="0"/>
              </a:rPr>
              <a:t>first </a:t>
            </a:r>
            <a:r>
              <a:rPr sz="2100" spc="420" dirty="0">
                <a:latin typeface="Arial" panose="020B0604020202020204" pitchFamily="34" charset="0"/>
                <a:cs typeface="Arial" panose="020B0604020202020204" pitchFamily="34" charset="0"/>
              </a:rPr>
              <a:t>be  </a:t>
            </a:r>
            <a:r>
              <a:rPr sz="2100" spc="165" dirty="0">
                <a:latin typeface="Arial" panose="020B0604020202020204" pitchFamily="34" charset="0"/>
                <a:cs typeface="Arial" panose="020B0604020202020204" pitchFamily="34" charset="0"/>
              </a:rPr>
              <a:t>placed </a:t>
            </a:r>
            <a:r>
              <a:rPr sz="2100" spc="295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100" spc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00" spc="335" dirty="0">
                <a:latin typeface="Arial" panose="020B0604020202020204" pitchFamily="34" charset="0"/>
                <a:cs typeface="Arial" panose="020B0604020202020204" pitchFamily="34" charset="0"/>
              </a:rPr>
              <a:t>memory.</a:t>
            </a: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4510" marR="416559" lvl="1" indent="-229235" algn="just">
              <a:spcBef>
                <a:spcPts val="305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24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100" spc="85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loader </a:t>
            </a:r>
            <a:r>
              <a:rPr sz="2100" spc="120" dirty="0">
                <a:latin typeface="Arial" panose="020B0604020202020204" pitchFamily="34" charset="0"/>
                <a:cs typeface="Arial" panose="020B0604020202020204" pitchFamily="34" charset="0"/>
              </a:rPr>
              <a:t>takes </a:t>
            </a:r>
            <a:r>
              <a:rPr sz="2100" spc="16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100" spc="150" dirty="0">
                <a:latin typeface="Arial" panose="020B0604020202020204" pitchFamily="34" charset="0"/>
                <a:cs typeface="Arial" panose="020B0604020202020204" pitchFamily="34" charset="0"/>
              </a:rPr>
              <a:t>executable </a:t>
            </a:r>
            <a:r>
              <a:rPr sz="2100" spc="350" dirty="0">
                <a:latin typeface="Arial" panose="020B0604020202020204" pitchFamily="34" charset="0"/>
                <a:cs typeface="Arial" panose="020B0604020202020204" pitchFamily="34" charset="0"/>
              </a:rPr>
              <a:t>image </a:t>
            </a:r>
            <a:r>
              <a:rPr sz="2100" spc="229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sz="2100" spc="250" dirty="0">
                <a:latin typeface="Arial" panose="020B0604020202020204" pitchFamily="34" charset="0"/>
                <a:cs typeface="Arial" panose="020B0604020202020204" pitchFamily="34" charset="0"/>
              </a:rPr>
              <a:t>disk</a:t>
            </a:r>
            <a:r>
              <a:rPr sz="2100" spc="-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00" spc="254" dirty="0">
                <a:latin typeface="Arial" panose="020B0604020202020204" pitchFamily="34" charset="0"/>
                <a:cs typeface="Arial" panose="020B0604020202020204" pitchFamily="34" charset="0"/>
              </a:rPr>
              <a:t>and  </a:t>
            </a:r>
            <a:r>
              <a:rPr sz="2100" spc="75" dirty="0">
                <a:latin typeface="Arial" panose="020B0604020202020204" pitchFamily="34" charset="0"/>
                <a:cs typeface="Arial" panose="020B0604020202020204" pitchFamily="34" charset="0"/>
              </a:rPr>
              <a:t>transfers </a:t>
            </a:r>
            <a:r>
              <a:rPr sz="2100" spc="-45" dirty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sz="2100" spc="-11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100" spc="335" dirty="0">
                <a:latin typeface="Arial" panose="020B0604020202020204" pitchFamily="34" charset="0"/>
                <a:cs typeface="Arial" panose="020B0604020202020204" pitchFamily="34" charset="0"/>
              </a:rPr>
              <a:t>memory.</a:t>
            </a: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4510" lvl="1" indent="-229235" algn="just"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100" dirty="0">
                <a:latin typeface="Arial" panose="020B0604020202020204" pitchFamily="34" charset="0"/>
                <a:cs typeface="Arial" panose="020B0604020202020204" pitchFamily="34" charset="0"/>
              </a:rPr>
              <a:t>Additional </a:t>
            </a:r>
            <a:r>
              <a:rPr sz="2100" spc="250" dirty="0">
                <a:latin typeface="Arial" panose="020B0604020202020204" pitchFamily="34" charset="0"/>
                <a:cs typeface="Arial" panose="020B0604020202020204" pitchFamily="34" charset="0"/>
              </a:rPr>
              <a:t>components </a:t>
            </a:r>
            <a:r>
              <a:rPr sz="2100" spc="229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sz="2100" spc="204" dirty="0">
                <a:latin typeface="Arial" panose="020B0604020202020204" pitchFamily="34" charset="0"/>
                <a:cs typeface="Arial" panose="020B0604020202020204" pitchFamily="34" charset="0"/>
              </a:rPr>
              <a:t>shared </a:t>
            </a:r>
            <a:r>
              <a:rPr sz="2100" spc="114" dirty="0">
                <a:latin typeface="Arial" panose="020B0604020202020204" pitchFamily="34" charset="0"/>
                <a:cs typeface="Arial" panose="020B0604020202020204" pitchFamily="34" charset="0"/>
              </a:rPr>
              <a:t>libraries</a:t>
            </a:r>
            <a:r>
              <a:rPr sz="210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00" spc="-55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4510" algn="just"/>
            <a:r>
              <a:rPr sz="2100" spc="130" dirty="0">
                <a:latin typeface="Arial" panose="020B0604020202020204" pitchFamily="34" charset="0"/>
                <a:cs typeface="Arial" panose="020B0604020202020204" pitchFamily="34" charset="0"/>
              </a:rPr>
              <a:t>support </a:t>
            </a:r>
            <a:r>
              <a:rPr sz="2100" spc="16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100" spc="225" dirty="0">
                <a:latin typeface="Arial" panose="020B0604020202020204" pitchFamily="34" charset="0"/>
                <a:cs typeface="Arial" panose="020B0604020202020204" pitchFamily="34" charset="0"/>
              </a:rPr>
              <a:t>program </a:t>
            </a:r>
            <a:r>
              <a:rPr sz="2100" spc="130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sz="2100" spc="-15" dirty="0"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sz="21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00" spc="160" dirty="0">
                <a:latin typeface="Arial" panose="020B0604020202020204" pitchFamily="34" charset="0"/>
                <a:cs typeface="Arial" panose="020B0604020202020204" pitchFamily="34" charset="0"/>
              </a:rPr>
              <a:t>loaded.</a:t>
            </a: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0260" y="304800"/>
            <a:ext cx="8037576" cy="544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9668" y="1078070"/>
            <a:ext cx="514553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68605" algn="l"/>
              </a:tabLst>
            </a:pPr>
            <a:r>
              <a:rPr sz="1800" b="0" spc="-505" dirty="0">
                <a:solidFill>
                  <a:srgbClr val="2CA1B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	</a:t>
            </a:r>
            <a:r>
              <a:rPr sz="2800" b="1" spc="245" dirty="0">
                <a:latin typeface="Arial" panose="020B0604020202020204" pitchFamily="34" charset="0"/>
                <a:cs typeface="Arial" panose="020B0604020202020204" pitchFamily="34" charset="0"/>
              </a:rPr>
              <a:t>Phase </a:t>
            </a:r>
            <a:r>
              <a:rPr sz="2800" b="1" spc="80" dirty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sz="2800" b="1" spc="55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2800" b="1" spc="1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195" dirty="0"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1200" y="1676400"/>
            <a:ext cx="8686800" cy="3427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4510" marR="5080" indent="-229235"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400" spc="65" dirty="0">
                <a:latin typeface="Arial" panose="020B0604020202020204" pitchFamily="34" charset="0"/>
                <a:cs typeface="Arial" panose="020B0604020202020204" pitchFamily="34" charset="0"/>
              </a:rPr>
              <a:t>Finally, </a:t>
            </a:r>
            <a:r>
              <a:rPr sz="2400" spc="18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400" spc="235" dirty="0">
                <a:latin typeface="Arial" panose="020B0604020202020204" pitchFamily="34" charset="0"/>
                <a:cs typeface="Arial" panose="020B0604020202020204" pitchFamily="34" charset="0"/>
              </a:rPr>
              <a:t>computer, </a:t>
            </a:r>
            <a:r>
              <a:rPr sz="2400" spc="295" dirty="0">
                <a:latin typeface="Arial" panose="020B0604020202020204" pitchFamily="34" charset="0"/>
                <a:cs typeface="Arial" panose="020B0604020202020204" pitchFamily="34" charset="0"/>
              </a:rPr>
              <a:t>under </a:t>
            </a:r>
            <a:r>
              <a:rPr sz="2400" spc="18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control </a:t>
            </a:r>
            <a:r>
              <a:rPr sz="2400" spc="45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its </a:t>
            </a:r>
            <a:r>
              <a:rPr sz="2400" spc="120" dirty="0">
                <a:latin typeface="Arial" panose="020B0604020202020204" pitchFamily="34" charset="0"/>
                <a:cs typeface="Arial" panose="020B0604020202020204" pitchFamily="34" charset="0"/>
              </a:rPr>
              <a:t>CPU, </a:t>
            </a:r>
            <a:r>
              <a:rPr sz="2400" spc="12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executes </a:t>
            </a:r>
            <a:r>
              <a:rPr sz="2400" spc="18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400" spc="250" dirty="0">
                <a:latin typeface="Arial" panose="020B0604020202020204" pitchFamily="34" charset="0"/>
                <a:cs typeface="Arial" panose="020B0604020202020204" pitchFamily="34" charset="0"/>
              </a:rPr>
              <a:t>program </a:t>
            </a:r>
            <a:r>
              <a:rPr sz="2400" spc="320" dirty="0">
                <a:latin typeface="Arial" panose="020B0604020202020204" pitchFamily="34" charset="0"/>
                <a:cs typeface="Arial" panose="020B0604020202020204" pitchFamily="34" charset="0"/>
              </a:rPr>
              <a:t>one </a:t>
            </a:r>
            <a:r>
              <a:rPr sz="2400" spc="100" dirty="0">
                <a:latin typeface="Arial" panose="020B0604020202020204" pitchFamily="34" charset="0"/>
                <a:cs typeface="Arial" panose="020B0604020202020204" pitchFamily="34" charset="0"/>
              </a:rPr>
              <a:t>instruction </a:t>
            </a:r>
            <a:r>
              <a:rPr sz="2400" spc="-150" dirty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310" dirty="0">
                <a:latin typeface="Arial" panose="020B0604020202020204" pitchFamily="34" charset="0"/>
                <a:cs typeface="Arial" panose="020B0604020202020204" pitchFamily="34" charset="0"/>
              </a:rPr>
              <a:t>time.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4510" marR="83820" indent="-229235"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400" spc="340" dirty="0">
                <a:latin typeface="Arial" panose="020B0604020202020204" pitchFamily="34" charset="0"/>
                <a:cs typeface="Arial" panose="020B0604020202020204" pitchFamily="34" charset="0"/>
              </a:rPr>
              <a:t>Some </a:t>
            </a:r>
            <a:r>
              <a:rPr sz="2400" spc="380" dirty="0">
                <a:latin typeface="Arial" panose="020B0604020202020204" pitchFamily="34" charset="0"/>
                <a:cs typeface="Arial" panose="020B0604020202020204" pitchFamily="34" charset="0"/>
              </a:rPr>
              <a:t>modern </a:t>
            </a:r>
            <a:r>
              <a:rPr sz="2400" spc="229" dirty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  <a:r>
              <a:rPr sz="2400" spc="-3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95" dirty="0">
                <a:latin typeface="Arial" panose="020B0604020202020204" pitchFamily="34" charset="0"/>
                <a:cs typeface="Arial" panose="020B0604020202020204" pitchFamily="34" charset="0"/>
              </a:rPr>
              <a:t>architectures </a:t>
            </a:r>
            <a:r>
              <a:rPr sz="2400" spc="170" dirty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sz="2400" spc="210" dirty="0">
                <a:latin typeface="Arial" panose="020B0604020202020204" pitchFamily="34" charset="0"/>
                <a:cs typeface="Arial" panose="020B0604020202020204" pitchFamily="34" charset="0"/>
              </a:rPr>
              <a:t>execute  </a:t>
            </a:r>
            <a:r>
              <a:rPr sz="2400" spc="85" dirty="0">
                <a:latin typeface="Arial" panose="020B0604020202020204" pitchFamily="34" charset="0"/>
                <a:cs typeface="Arial" panose="020B0604020202020204" pitchFamily="34" charset="0"/>
              </a:rPr>
              <a:t>several </a:t>
            </a:r>
            <a:r>
              <a:rPr sz="2400" spc="105" dirty="0">
                <a:latin typeface="Arial" panose="020B0604020202020204" pitchFamily="34" charset="0"/>
                <a:cs typeface="Arial" panose="020B0604020202020204" pitchFamily="34" charset="0"/>
              </a:rPr>
              <a:t>instructions </a:t>
            </a:r>
            <a:r>
              <a:rPr sz="2400" spc="325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400" spc="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35" dirty="0">
                <a:latin typeface="Arial" panose="020B0604020202020204" pitchFamily="34" charset="0"/>
                <a:cs typeface="Arial" panose="020B0604020202020204" pitchFamily="34" charset="0"/>
              </a:rPr>
              <a:t>parallel.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5"/>
              </a:spcBef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8605" indent="-256540" algn="just">
              <a:buClr>
                <a:srgbClr val="2CA1BE"/>
              </a:buClr>
              <a:buSzPct val="66666"/>
              <a:buFont typeface="Arial"/>
              <a:buChar char=""/>
              <a:tabLst>
                <a:tab pos="269240" algn="l"/>
              </a:tabLst>
            </a:pPr>
            <a:r>
              <a:rPr sz="2400" b="1" spc="265" dirty="0">
                <a:latin typeface="Arial" panose="020B0604020202020204" pitchFamily="34" charset="0"/>
                <a:cs typeface="Arial" panose="020B0604020202020204" pitchFamily="34" charset="0"/>
              </a:rPr>
              <a:t>Problems </a:t>
            </a:r>
            <a:r>
              <a:rPr sz="2400" b="1" spc="-65" dirty="0"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sz="2400" b="1" spc="370" dirty="0">
                <a:latin typeface="Arial" panose="020B0604020202020204" pitchFamily="34" charset="0"/>
                <a:cs typeface="Arial" panose="020B0604020202020204" pitchFamily="34" charset="0"/>
              </a:rPr>
              <a:t>may </a:t>
            </a:r>
            <a:r>
              <a:rPr sz="2400" b="1" spc="85" dirty="0">
                <a:latin typeface="Arial" panose="020B0604020202020204" pitchFamily="34" charset="0"/>
                <a:cs typeface="Arial" panose="020B0604020202020204" pitchFamily="34" charset="0"/>
              </a:rPr>
              <a:t>occur </a:t>
            </a:r>
            <a:r>
              <a:rPr sz="2400" b="1" spc="-180" dirty="0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sz="2400" b="1" spc="-4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-415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spc="225" dirty="0"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4510" marR="410209" lvl="1" indent="-229235" algn="just">
              <a:spcBef>
                <a:spcPts val="365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400" spc="6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sz="2400" spc="300" dirty="0">
                <a:latin typeface="Arial" panose="020B0604020202020204" pitchFamily="34" charset="0"/>
                <a:cs typeface="Arial" panose="020B0604020202020204" pitchFamily="34" charset="0"/>
              </a:rPr>
              <a:t>problem </a:t>
            </a:r>
            <a:r>
              <a:rPr sz="2400" spc="105" dirty="0">
                <a:latin typeface="Arial" panose="020B0604020202020204" pitchFamily="34" charset="0"/>
                <a:cs typeface="Arial" panose="020B0604020202020204" pitchFamily="34" charset="0"/>
              </a:rPr>
              <a:t>occurs, </a:t>
            </a:r>
            <a:r>
              <a:rPr sz="2400" spc="95" dirty="0"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sz="2400" spc="185" dirty="0">
                <a:latin typeface="Arial" panose="020B0604020202020204" pitchFamily="34" charset="0"/>
                <a:cs typeface="Arial" panose="020B0604020202020204" pitchFamily="34" charset="0"/>
              </a:rPr>
              <a:t>have </a:t>
            </a:r>
            <a:r>
              <a:rPr sz="2400" spc="-12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400" spc="120" dirty="0"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sz="2400" spc="18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400" spc="125" dirty="0">
                <a:latin typeface="Arial" panose="020B0604020202020204" pitchFamily="34" charset="0"/>
                <a:cs typeface="Arial" panose="020B0604020202020204" pitchFamily="34" charset="0"/>
              </a:rPr>
              <a:t>editor  </a:t>
            </a:r>
            <a:r>
              <a:rPr sz="2400" spc="285" dirty="0">
                <a:latin typeface="Arial" panose="020B0604020202020204" pitchFamily="34" charset="0"/>
                <a:cs typeface="Arial" panose="020B0604020202020204" pitchFamily="34" charset="0"/>
              </a:rPr>
              <a:t>phase, </a:t>
            </a:r>
            <a:r>
              <a:rPr sz="2400" spc="459" dirty="0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sz="2400" spc="-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80" dirty="0">
                <a:latin typeface="Arial" panose="020B0604020202020204" pitchFamily="34" charset="0"/>
                <a:cs typeface="Arial" panose="020B0604020202020204" pitchFamily="34" charset="0"/>
              </a:rPr>
              <a:t>necessary </a:t>
            </a:r>
            <a:r>
              <a:rPr sz="2400" spc="100" dirty="0">
                <a:latin typeface="Arial" panose="020B0604020202020204" pitchFamily="34" charset="0"/>
                <a:cs typeface="Arial" panose="020B0604020202020204" pitchFamily="34" charset="0"/>
              </a:rPr>
              <a:t>corrections </a:t>
            </a:r>
            <a:r>
              <a:rPr sz="2400" spc="275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2400" spc="265" dirty="0">
                <a:latin typeface="Arial" panose="020B0604020202020204" pitchFamily="34" charset="0"/>
                <a:cs typeface="Arial" panose="020B0604020202020204" pitchFamily="34" charset="0"/>
              </a:rPr>
              <a:t>proceed  </a:t>
            </a:r>
            <a:r>
              <a:rPr sz="2400" spc="8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sz="2400" spc="55" dirty="0">
                <a:latin typeface="Arial" panose="020B0604020202020204" pitchFamily="34" charset="0"/>
                <a:cs typeface="Arial" panose="020B0604020202020204" pitchFamily="34" charset="0"/>
              </a:rPr>
              <a:t>rest </a:t>
            </a:r>
            <a:r>
              <a:rPr sz="2400" spc="45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400" spc="18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3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60" dirty="0">
                <a:latin typeface="Arial" panose="020B0604020202020204" pitchFamily="34" charset="0"/>
                <a:cs typeface="Arial" panose="020B0604020202020204" pitchFamily="34" charset="0"/>
              </a:rPr>
              <a:t>phases.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24697" y="304800"/>
            <a:ext cx="8037576" cy="544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C++ Program Structure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755" indent="-88755" defTabSz="887553">
              <a:spcBef>
                <a:spcPts val="1165"/>
              </a:spcBef>
              <a:spcAft>
                <a:spcPts val="194"/>
              </a:spcAft>
              <a:defRPr/>
            </a:pPr>
            <a:r>
              <a:rPr lang="en-US" altLang="en-US" sz="2400" dirty="0"/>
              <a:t>A C++ program consists of three parts:</a:t>
            </a:r>
          </a:p>
          <a:p>
            <a:pPr marL="88755" indent="-88755" defTabSz="887553">
              <a:spcBef>
                <a:spcPts val="1165"/>
              </a:spcBef>
              <a:spcAft>
                <a:spcPts val="194"/>
              </a:spcAft>
              <a:buNone/>
              <a:defRPr/>
            </a:pPr>
            <a:endParaRPr lang="en-US" altLang="en-US" sz="2400" dirty="0"/>
          </a:p>
          <a:p>
            <a:pPr marL="385935" lvl="1" indent="-88755" defTabSz="887553">
              <a:spcBef>
                <a:spcPts val="1165"/>
              </a:spcBef>
              <a:spcAft>
                <a:spcPts val="194"/>
              </a:spcAft>
              <a:defRPr/>
            </a:pPr>
            <a:r>
              <a:rPr lang="en-US" altLang="en-US" sz="2400" dirty="0"/>
              <a:t> Preprocessor Directives</a:t>
            </a:r>
          </a:p>
          <a:p>
            <a:pPr marL="385935" lvl="1" indent="-88755" defTabSz="887553">
              <a:spcBef>
                <a:spcPts val="1165"/>
              </a:spcBef>
              <a:spcAft>
                <a:spcPts val="194"/>
              </a:spcAft>
              <a:defRPr/>
            </a:pPr>
            <a:r>
              <a:rPr lang="en-US" altLang="en-US" sz="2400" dirty="0"/>
              <a:t> Main() function</a:t>
            </a:r>
          </a:p>
          <a:p>
            <a:pPr marL="385935" lvl="1" indent="-88755" defTabSz="887553">
              <a:spcBef>
                <a:spcPts val="1165"/>
              </a:spcBef>
              <a:spcAft>
                <a:spcPts val="194"/>
              </a:spcAft>
              <a:defRPr/>
            </a:pPr>
            <a:r>
              <a:rPr lang="en-US" altLang="en-US" sz="2400" dirty="0"/>
              <a:t> C++ statements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93097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ustom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325</TotalTime>
  <Words>2145</Words>
  <Application>Microsoft Office PowerPoint</Application>
  <PresentationFormat>Widescreen</PresentationFormat>
  <Paragraphs>271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Aegean</vt:lpstr>
      <vt:lpstr>Arial</vt:lpstr>
      <vt:lpstr>AvantGarde</vt:lpstr>
      <vt:lpstr>Calibri</vt:lpstr>
      <vt:lpstr>Courier</vt:lpstr>
      <vt:lpstr>Courier New</vt:lpstr>
      <vt:lpstr>Times New Roman</vt:lpstr>
      <vt:lpstr>Verdana</vt:lpstr>
      <vt:lpstr>Wingdings 3</vt:lpstr>
      <vt:lpstr>Wisp</vt:lpstr>
      <vt:lpstr>Programming Fundamentals</vt:lpstr>
      <vt:lpstr> Programming Fundamentals</vt:lpstr>
      <vt:lpstr> C++ systems generally consist of three parts:</vt:lpstr>
      <vt:lpstr>PowerPoint Presentation</vt:lpstr>
      <vt:lpstr> Phase 1- Editor</vt:lpstr>
      <vt:lpstr> Phase 2 – preprocessor</vt:lpstr>
      <vt:lpstr> Phase 4 – linking</vt:lpstr>
      <vt:lpstr> Phase 6 - Execution</vt:lpstr>
      <vt:lpstr>C++ Program Structure </vt:lpstr>
      <vt:lpstr>PowerPoint Presentation</vt:lpstr>
      <vt:lpstr>C++ Program</vt:lpstr>
      <vt:lpstr>PowerPoint Presentation</vt:lpstr>
      <vt:lpstr>Statements</vt:lpstr>
      <vt:lpstr>Program Execution</vt:lpstr>
      <vt:lpstr>Program Errors</vt:lpstr>
      <vt:lpstr>PowerPoint Presentation</vt:lpstr>
      <vt:lpstr>C++ uses cout for output and cin for input cout</vt:lpstr>
      <vt:lpstr>cin</vt:lpstr>
      <vt:lpstr>PowerPoint Presentation</vt:lpstr>
      <vt:lpstr>PowerPoint Presentation</vt:lpstr>
      <vt:lpstr> You insert comments in programs</vt:lpstr>
      <vt:lpstr>PowerPoint Presentation</vt:lpstr>
      <vt:lpstr>PowerPoint Presentation</vt:lpstr>
      <vt:lpstr>PowerPoint Presentation</vt:lpstr>
      <vt:lpstr>They are some special non-printing characters. They are not printed but are used to control  printing/display on the output device.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variable is a location in computer‟s  memory where a value is stored for use by a  program. Variable declaration</vt:lpstr>
      <vt:lpstr>Variable Names</vt:lpstr>
      <vt:lpstr>You can define variables throughout the  program in C++. Many languages, including C require all  variables to be defined before the first  executable statement.</vt:lpstr>
      <vt:lpstr>Constants</vt:lpstr>
      <vt:lpstr>PowerPoint Presentation</vt:lpstr>
      <vt:lpstr>PowerPoint Presentation</vt:lpstr>
      <vt:lpstr>PowerPoint Presentation</vt:lpstr>
      <vt:lpstr>PowerPoint Presentation</vt:lpstr>
      <vt:lpstr>A variable of type double holds large real  numbers, e.g., 11.234, 1.6x10-50 Storage capacity of double is twice the  capacity of float data type</vt:lpstr>
      <vt:lpstr>PowerPoint Presentation</vt:lpstr>
      <vt:lpstr>PowerPoint Presentation</vt:lpstr>
      <vt:lpstr>When a variable is declared, a memory location is  assigned to it. The value in that memory location is also  assigned to that variable. We may call it garbage  value.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SE-106 Programming Fundamentals</dc:title>
  <dc:creator>SAMANA</dc:creator>
  <cp:lastModifiedBy>omen</cp:lastModifiedBy>
  <cp:revision>22</cp:revision>
  <dcterms:created xsi:type="dcterms:W3CDTF">2020-10-17T14:59:54Z</dcterms:created>
  <dcterms:modified xsi:type="dcterms:W3CDTF">2024-10-29T05:54:54Z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2012-04-11T00:00:00Z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2020-10-17T00:00:00Z</vt:filetime>
  </property>
</Properties>
</file>