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7"/>
  </p:notesMasterIdLst>
  <p:sldIdLst>
    <p:sldId id="304" r:id="rId2"/>
    <p:sldId id="261" r:id="rId3"/>
    <p:sldId id="313" r:id="rId4"/>
    <p:sldId id="282" r:id="rId5"/>
    <p:sldId id="319" r:id="rId6"/>
    <p:sldId id="320" r:id="rId7"/>
    <p:sldId id="314" r:id="rId8"/>
    <p:sldId id="257" r:id="rId9"/>
    <p:sldId id="258" r:id="rId10"/>
    <p:sldId id="271" r:id="rId11"/>
    <p:sldId id="272" r:id="rId12"/>
    <p:sldId id="321" r:id="rId13"/>
    <p:sldId id="322" r:id="rId14"/>
    <p:sldId id="276" r:id="rId15"/>
    <p:sldId id="281" r:id="rId16"/>
    <p:sldId id="323" r:id="rId17"/>
    <p:sldId id="324" r:id="rId18"/>
    <p:sldId id="325" r:id="rId19"/>
    <p:sldId id="326" r:id="rId20"/>
    <p:sldId id="327" r:id="rId21"/>
    <p:sldId id="328" r:id="rId22"/>
    <p:sldId id="329" r:id="rId23"/>
    <p:sldId id="330" r:id="rId24"/>
    <p:sldId id="331" r:id="rId25"/>
    <p:sldId id="332" r:id="rId26"/>
    <p:sldId id="333" r:id="rId27"/>
    <p:sldId id="334" r:id="rId28"/>
    <p:sldId id="335" r:id="rId29"/>
    <p:sldId id="336" r:id="rId30"/>
    <p:sldId id="337" r:id="rId31"/>
    <p:sldId id="338" r:id="rId32"/>
    <p:sldId id="339" r:id="rId33"/>
    <p:sldId id="340" r:id="rId34"/>
    <p:sldId id="341" r:id="rId35"/>
    <p:sldId id="342" r:id="rId36"/>
  </p:sldIdLst>
  <p:sldSz cx="12192000" cy="685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658" y="67"/>
      </p:cViewPr>
      <p:guideLst>
        <p:guide orient="horz" pos="28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0C0E3C-C353-4B14-81B6-F87C4B62AAC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14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45A858-C346-4D9D-8E44-470E54E29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2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901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211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52874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7392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26960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26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5131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4809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60892" y="1465530"/>
            <a:ext cx="10470217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0892" y="4447794"/>
            <a:ext cx="10470217" cy="4154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376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02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35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37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00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692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874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35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8171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10/29/2024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679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ctrTitle"/>
          </p:nvPr>
        </p:nvSpPr>
        <p:spPr>
          <a:xfrm>
            <a:off x="2034540" y="2514600"/>
            <a:ext cx="8686800" cy="1477328"/>
          </a:xfrm>
        </p:spPr>
        <p:txBody>
          <a:bodyPr/>
          <a:lstStyle/>
          <a:p>
            <a:pPr algn="r">
              <a:defRPr/>
            </a:pPr>
            <a:r>
              <a:rPr lang="en-US" sz="4800" b="1" dirty="0">
                <a:latin typeface="Arial" panose="020B0604020202020204" pitchFamily="34" charset="0"/>
                <a:cs typeface="Arial" panose="020B0604020202020204" pitchFamily="34" charset="0"/>
              </a:rPr>
              <a:t>Programming Fundamentals</a:t>
            </a:r>
          </a:p>
        </p:txBody>
      </p:sp>
      <p:sp>
        <p:nvSpPr>
          <p:cNvPr id="11267" name="Subtitle 4"/>
          <p:cNvSpPr>
            <a:spLocks noGrp="1"/>
          </p:cNvSpPr>
          <p:nvPr>
            <p:ph type="subTitle" idx="4"/>
          </p:nvPr>
        </p:nvSpPr>
        <p:spPr>
          <a:xfrm>
            <a:off x="3463290" y="3657600"/>
            <a:ext cx="5829300" cy="959237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Course Code: CS-111</a:t>
            </a:r>
          </a:p>
          <a:p>
            <a:pPr marL="0" indent="0" algn="ctr">
              <a:buNone/>
            </a:pPr>
            <a:r>
              <a:rPr lang="en-GB" altLang="en-US" sz="2700" dirty="0">
                <a:latin typeface="Arial" panose="020B0604020202020204" pitchFamily="34" charset="0"/>
                <a:cs typeface="Arial" panose="020B0604020202020204" pitchFamily="34" charset="0"/>
              </a:rPr>
              <a:t>Course Instructor: </a:t>
            </a:r>
            <a:r>
              <a:rPr lang="en-GB" altLang="en-US" sz="27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Isra</a:t>
            </a:r>
            <a:r>
              <a:rPr lang="en-GB" altLang="en-US" sz="27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altLang="en-US" sz="2700" smtClean="0">
                <a:latin typeface="Arial" panose="020B0604020202020204" pitchFamily="34" charset="0"/>
                <a:cs typeface="Arial" panose="020B0604020202020204" pitchFamily="34" charset="0"/>
              </a:rPr>
              <a:t>Naz</a:t>
            </a:r>
            <a:endParaRPr lang="en-US" altLang="en-US" sz="2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9892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2800" b="1" u="sng" dirty="0">
                <a:solidFill>
                  <a:srgbClr val="BD582C"/>
                </a:solidFill>
              </a:rPr>
              <a:t>Variables Naming rules</a:t>
            </a:r>
          </a:p>
          <a:p>
            <a:pPr marL="710351" lvl="1" indent="-443777" defTabSz="887553">
              <a:spcBef>
                <a:spcPts val="194"/>
              </a:spcBef>
              <a:buFont typeface="+mj-lt"/>
              <a:buAutoNum type="arabicPeriod"/>
              <a:defRPr/>
            </a:pPr>
            <a:r>
              <a:rPr lang="en-US" sz="2800" dirty="0"/>
              <a:t>Only Alphabets, Digits and Underscores are permitted.</a:t>
            </a:r>
          </a:p>
          <a:p>
            <a:pPr marL="710351" lvl="1" indent="-443777" defTabSz="887553">
              <a:spcBef>
                <a:spcPts val="194"/>
              </a:spcBef>
              <a:buFont typeface="+mj-lt"/>
              <a:buAutoNum type="arabicPeriod"/>
              <a:defRPr/>
            </a:pPr>
            <a:r>
              <a:rPr lang="en-US" sz="2800" dirty="0"/>
              <a:t>Identifier/ variable name cannot start with a digit.</a:t>
            </a:r>
          </a:p>
          <a:p>
            <a:pPr marL="710351" lvl="1" indent="-443777" defTabSz="887553">
              <a:spcBef>
                <a:spcPts val="194"/>
              </a:spcBef>
              <a:buFont typeface="+mj-lt"/>
              <a:buAutoNum type="arabicPeriod"/>
              <a:defRPr/>
            </a:pPr>
            <a:r>
              <a:rPr lang="en-US" sz="2800" dirty="0"/>
              <a:t>Key words cannot be used as identifier name.</a:t>
            </a:r>
          </a:p>
          <a:p>
            <a:pPr marL="710351" lvl="1" indent="-443777" defTabSz="887553">
              <a:spcBef>
                <a:spcPts val="194"/>
              </a:spcBef>
              <a:buFont typeface="+mj-lt"/>
              <a:buAutoNum type="arabicPeriod"/>
              <a:defRPr/>
            </a:pPr>
            <a:r>
              <a:rPr lang="en-US" sz="2800" dirty="0"/>
              <a:t>Upper case and lower case letters are distinct.</a:t>
            </a:r>
          </a:p>
          <a:p>
            <a:pPr marL="710351" lvl="1" indent="-443777" defTabSz="887553">
              <a:spcBef>
                <a:spcPts val="194"/>
              </a:spcBef>
              <a:buFont typeface="+mj-lt"/>
              <a:buAutoNum type="arabicPeriod"/>
              <a:defRPr/>
            </a:pPr>
            <a:r>
              <a:rPr lang="en-US" sz="2800" dirty="0"/>
              <a:t>Special Characters are not allowed</a:t>
            </a:r>
          </a:p>
          <a:p>
            <a:pPr marL="710351" lvl="1" indent="-443777" defTabSz="887553">
              <a:spcBef>
                <a:spcPts val="194"/>
              </a:spcBef>
              <a:buFont typeface="+mj-lt"/>
              <a:buAutoNum type="arabicPeriod"/>
              <a:defRPr/>
            </a:pPr>
            <a:r>
              <a:rPr lang="en-US" sz="2800" dirty="0"/>
              <a:t>A variable can be declared for only one data type.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1334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346325" y="287339"/>
            <a:ext cx="7543800" cy="14493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sz="4800" dirty="0"/>
              <a:t>Identify valid and invalid variables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667000" y="2057400"/>
            <a:ext cx="1822450" cy="4022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Name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name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int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 $SUM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name_1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Int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INT</a:t>
            </a:r>
          </a:p>
          <a:p>
            <a:pPr marL="457200" indent="-457200">
              <a:buFont typeface="+mj-lt"/>
              <a:buAutoNum type="arabicPeriod"/>
              <a:defRPr/>
            </a:pPr>
            <a:r>
              <a:rPr lang="en-US" sz="2400" dirty="0"/>
              <a:t>Num^2</a:t>
            </a:r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400" dirty="0"/>
          </a:p>
          <a:p>
            <a:pPr>
              <a:buFont typeface="Wingdings" panose="05000000000000000000" pitchFamily="2" charset="2"/>
              <a:buChar char="§"/>
              <a:defRPr/>
            </a:pPr>
            <a:endParaRPr lang="en-US" sz="2400" dirty="0"/>
          </a:p>
        </p:txBody>
      </p:sp>
      <p:sp>
        <p:nvSpPr>
          <p:cNvPr id="6" name="Rectangle 5"/>
          <p:cNvSpPr/>
          <p:nvPr/>
        </p:nvSpPr>
        <p:spPr>
          <a:xfrm>
            <a:off x="5638800" y="2198689"/>
            <a:ext cx="4572000" cy="2152384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/>
              <a:t>_SUM</a:t>
            </a:r>
          </a:p>
          <a:p>
            <a:pPr marL="45720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 err="1"/>
              <a:t>Sum_of_Numbers</a:t>
            </a:r>
            <a:endParaRPr lang="en-US" sz="2400" dirty="0"/>
          </a:p>
          <a:p>
            <a:pPr marL="45720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 err="1"/>
              <a:t>Num</a:t>
            </a:r>
            <a:r>
              <a:rPr lang="en-US" sz="2400" dirty="0"/>
              <a:t> 1</a:t>
            </a:r>
          </a:p>
          <a:p>
            <a:pPr marL="45720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 err="1"/>
              <a:t>FirstName</a:t>
            </a:r>
            <a:endParaRPr lang="en-US" sz="2400" dirty="0"/>
          </a:p>
          <a:p>
            <a:pPr marL="457200" indent="-457200" defTabSz="914400">
              <a:lnSpc>
                <a:spcPct val="90000"/>
              </a:lnSpc>
              <a:spcBef>
                <a:spcPct val="200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+mj-lt"/>
              <a:buAutoNum type="arabicPeriod"/>
              <a:defRPr/>
            </a:pPr>
            <a:r>
              <a:rPr lang="en-US" sz="2400" dirty="0"/>
              <a:t>2Num</a:t>
            </a:r>
          </a:p>
        </p:txBody>
      </p:sp>
    </p:spTree>
    <p:extLst>
      <p:ext uri="{BB962C8B-B14F-4D97-AF65-F5344CB8AC3E}">
        <p14:creationId xmlns:p14="http://schemas.microsoft.com/office/powerpoint/2010/main" val="3110027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Content Placeholder 9"/>
          <p:cNvGraphicFramePr>
            <a:graphicFrameLocks noGrp="1"/>
          </p:cNvGraphicFramePr>
          <p:nvPr>
            <p:ph idx="1"/>
          </p:nvPr>
        </p:nvGraphicFramePr>
        <p:xfrm>
          <a:off x="1828800" y="2008414"/>
          <a:ext cx="7548562" cy="4511676"/>
        </p:xfrm>
        <a:graphic>
          <a:graphicData uri="http://schemas.openxmlformats.org/drawingml/2006/table">
            <a:tbl>
              <a:tblPr/>
              <a:tblGrid>
                <a:gridCol w="2073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54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1100"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Identifier</a:t>
                      </a:r>
                      <a:endParaRPr lang="en-US" sz="1600" dirty="0">
                        <a:effectLst/>
                      </a:endParaRP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effectLst/>
                        </a:rPr>
                        <a:t>Note</a:t>
                      </a:r>
                      <a:endParaRPr lang="en-US" sz="1600" dirty="0">
                        <a:effectLst/>
                      </a:endParaRP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581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Name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Capital Letter and Small Letters are Allowed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581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name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Small Letters are allowed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590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name_1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Digits and Underscore is allowed along with alphabets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590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Int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Keywords are allowed but we have to change case of any letter or complete word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590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INT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Keywords are allowed but we have to change case of any letter or complete word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5908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_SUM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Underscore at the first position is allowed in C++ language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232">
                <a:tc>
                  <a:txBody>
                    <a:bodyPr/>
                    <a:lstStyle/>
                    <a:p>
                      <a:r>
                        <a:rPr lang="en-US" sz="1800" dirty="0" err="1">
                          <a:effectLst/>
                        </a:rPr>
                        <a:t>sum_of_numbers</a:t>
                      </a:r>
                      <a:endParaRPr lang="en-US" sz="1800" dirty="0">
                        <a:effectLst/>
                      </a:endParaRP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We can concatenate multiple words with underscore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42550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firstName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Best Style to concatenate multiple words (Changing case of First Letter of Successive Word)</a:t>
                      </a:r>
                    </a:p>
                  </a:txBody>
                  <a:tcPr marL="33618" marR="33618" marT="33627" marB="33627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2562" name="Rectangle 10"/>
          <p:cNvSpPr>
            <a:spLocks noChangeArrowheads="1"/>
          </p:cNvSpPr>
          <p:nvPr/>
        </p:nvSpPr>
        <p:spPr bwMode="auto">
          <a:xfrm>
            <a:off x="2057400" y="1543050"/>
            <a:ext cx="4776788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06867">
              <a:defRPr/>
            </a:pPr>
            <a:r>
              <a:rPr lang="en-US" altLang="en-US" sz="2330" b="1" dirty="0">
                <a:solidFill>
                  <a:srgbClr val="000000"/>
                </a:solidFill>
              </a:rPr>
              <a:t>Valid Variables Names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87553">
              <a:defRPr/>
            </a:pPr>
            <a:r>
              <a:rPr lang="en-US" altLang="en-US" sz="4659" dirty="0"/>
              <a:t>Declaration of a variable</a:t>
            </a:r>
          </a:p>
        </p:txBody>
      </p:sp>
    </p:spTree>
    <p:extLst>
      <p:ext uri="{BB962C8B-B14F-4D97-AF65-F5344CB8AC3E}">
        <p14:creationId xmlns:p14="http://schemas.microsoft.com/office/powerpoint/2010/main" val="3891523505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057401" y="2438401"/>
          <a:ext cx="7140575" cy="3367099"/>
        </p:xfrm>
        <a:graphic>
          <a:graphicData uri="http://schemas.openxmlformats.org/drawingml/2006/table">
            <a:tbl>
              <a:tblPr/>
              <a:tblGrid>
                <a:gridCol w="1338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02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2288"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Identifier</a:t>
                      </a:r>
                      <a:endParaRPr lang="en-US" sz="1800" dirty="0">
                        <a:effectLst/>
                      </a:endParaRP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effectLst/>
                        </a:rPr>
                        <a:t>Explanation</a:t>
                      </a:r>
                      <a:endParaRPr lang="en-US" sz="1800" dirty="0">
                        <a:effectLst/>
                      </a:endParaRP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3064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int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Keyword name cannot be given to Variable/Identifier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10908"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$sum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$ sign can be used in other programming language for creating identifier, however C/C++ do not support ‘$’ sign.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470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num^2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special characters are not allowed.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1425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num 1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Spaces are not allowed in C++ programming language for declaring identifier.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702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2num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Digits are allowed but not as first Character</a:t>
                      </a:r>
                    </a:p>
                  </a:txBody>
                  <a:tcPr marL="43987" marR="43987" marT="43989" marB="43989" anchor="ctr">
                    <a:lnL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77777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3577" name="Rectangle 5"/>
          <p:cNvSpPr>
            <a:spLocks noChangeArrowheads="1"/>
          </p:cNvSpPr>
          <p:nvPr/>
        </p:nvSpPr>
        <p:spPr bwMode="auto">
          <a:xfrm>
            <a:off x="2574926" y="1803400"/>
            <a:ext cx="5006975" cy="45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06867">
              <a:defRPr/>
            </a:pPr>
            <a:r>
              <a:rPr lang="en-US" altLang="en-US" sz="2330" b="1" dirty="0">
                <a:solidFill>
                  <a:srgbClr val="000000"/>
                </a:solidFill>
              </a:rPr>
              <a:t>Invalid Variables Names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533401"/>
            <a:ext cx="7543800" cy="1020763"/>
          </a:xfrm>
        </p:spPr>
        <p:txBody>
          <a:bodyPr/>
          <a:lstStyle/>
          <a:p>
            <a:pPr defTabSz="887553">
              <a:defRPr/>
            </a:pPr>
            <a:r>
              <a:rPr lang="en-US" altLang="en-US" sz="4659" dirty="0"/>
              <a:t>Declaration of a variable</a:t>
            </a:r>
          </a:p>
        </p:txBody>
      </p:sp>
    </p:spTree>
    <p:extLst>
      <p:ext uri="{BB962C8B-B14F-4D97-AF65-F5344CB8AC3E}">
        <p14:creationId xmlns:p14="http://schemas.microsoft.com/office/powerpoint/2010/main" val="2681709084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87553">
              <a:defRPr/>
            </a:pPr>
            <a:r>
              <a:rPr lang="en-US" altLang="en-US" sz="4659" dirty="0"/>
              <a:t>Initialization of a variable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676400" y="1447800"/>
            <a:ext cx="8839200" cy="5029200"/>
          </a:xfrm>
        </p:spPr>
        <p:txBody>
          <a:bodyPr rtlCol="0">
            <a:noAutofit/>
          </a:bodyPr>
          <a:lstStyle/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400" dirty="0"/>
              <a:t>Assigning value to a variable at the time of declaration is called initialization of the variable.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400" b="1" dirty="0"/>
              <a:t>Syntax</a:t>
            </a:r>
          </a:p>
          <a:p>
            <a:pPr lvl="2" indent="-342900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GB" sz="2400" dirty="0"/>
              <a:t>Datatype identifier = </a:t>
            </a:r>
            <a:r>
              <a:rPr lang="en-GB" sz="2400" dirty="0" err="1"/>
              <a:t>initial_value</a:t>
            </a:r>
            <a:r>
              <a:rPr lang="en-GB" sz="2400" dirty="0"/>
              <a:t> ;</a:t>
            </a:r>
          </a:p>
          <a:p>
            <a:pPr lvl="2" indent="-342900" defTabSz="887553">
              <a:spcBef>
                <a:spcPts val="1165"/>
              </a:spcBef>
              <a:spcAft>
                <a:spcPts val="194"/>
              </a:spcAft>
              <a:defRPr/>
            </a:pPr>
            <a:endParaRPr lang="en-US" altLang="en-US" sz="2400" b="1" dirty="0"/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400" b="1" dirty="0"/>
              <a:t>Example</a:t>
            </a:r>
          </a:p>
          <a:p>
            <a:pPr marL="372773" lvl="1" indent="-177511" defTabSz="887553">
              <a:spcBef>
                <a:spcPts val="194"/>
              </a:spcBef>
              <a:buNone/>
              <a:defRPr/>
            </a:pPr>
            <a:r>
              <a:rPr lang="en-US" altLang="en-US" sz="2400" dirty="0"/>
              <a:t>	   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n = 50;</a:t>
            </a:r>
          </a:p>
          <a:p>
            <a:pPr marL="372773" lvl="1" indent="-177511" defTabSz="887553">
              <a:spcBef>
                <a:spcPts val="194"/>
              </a:spcBef>
              <a:buNone/>
              <a:defRPr/>
            </a:pPr>
            <a:r>
              <a:rPr lang="en-US" altLang="en-US" sz="2400" dirty="0"/>
              <a:t>	    </a:t>
            </a:r>
            <a:r>
              <a:rPr lang="en-US" altLang="en-US" sz="2400" dirty="0" err="1"/>
              <a:t>int</a:t>
            </a:r>
            <a:r>
              <a:rPr lang="en-US" altLang="en-US" sz="2400" dirty="0"/>
              <a:t> a=2 , b= 6 , c=10 ;</a:t>
            </a:r>
          </a:p>
          <a:p>
            <a:pPr marL="372773" lvl="1" indent="-177511" defTabSz="887553">
              <a:spcBef>
                <a:spcPts val="194"/>
              </a:spcBef>
              <a:buNone/>
              <a:defRPr/>
            </a:pPr>
            <a:r>
              <a:rPr lang="en-US" altLang="en-US" sz="2400" dirty="0"/>
              <a:t>	    char grade= ‘A’;</a:t>
            </a:r>
          </a:p>
          <a:p>
            <a:pPr marL="372773" lvl="1" indent="-177511" defTabSz="887553">
              <a:spcBef>
                <a:spcPts val="194"/>
              </a:spcBef>
              <a:buNone/>
              <a:defRPr/>
            </a:pPr>
            <a:r>
              <a:rPr lang="en-US" altLang="en-US" sz="2400" dirty="0"/>
              <a:t>	    string name = “Ali”;</a:t>
            </a:r>
          </a:p>
          <a:p>
            <a:pPr marL="372773" lvl="1" indent="-177511" defTabSz="887553">
              <a:spcBef>
                <a:spcPts val="194"/>
              </a:spcBef>
              <a:buNone/>
              <a:defRPr/>
            </a:pPr>
            <a:r>
              <a:rPr lang="en-US" altLang="en-US" sz="2400" dirty="0"/>
              <a:t>	    float </a:t>
            </a:r>
            <a:r>
              <a:rPr lang="en-US" altLang="en-US" sz="2400" dirty="0" err="1"/>
              <a:t>avg</a:t>
            </a:r>
            <a:r>
              <a:rPr lang="en-US" altLang="en-US" sz="2400" dirty="0"/>
              <a:t> = 85.5;</a:t>
            </a:r>
          </a:p>
        </p:txBody>
      </p:sp>
    </p:spTree>
    <p:extLst>
      <p:ext uri="{BB962C8B-B14F-4D97-AF65-F5344CB8AC3E}">
        <p14:creationId xmlns:p14="http://schemas.microsoft.com/office/powerpoint/2010/main" val="303104690"/>
      </p:ext>
    </p:extLst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2112226" y="402274"/>
            <a:ext cx="8446294" cy="93186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spcBef>
                <a:spcPct val="0"/>
              </a:spcBef>
              <a:buNone/>
              <a:defRPr sz="4600" kern="1200" cap="none" spc="-100" baseline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defTabSz="887553">
              <a:defRPr/>
            </a:pPr>
            <a:r>
              <a:rPr lang="en-US" altLang="en-US" sz="4659" dirty="0"/>
              <a:t>Example 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1601787" y="1160691"/>
            <a:ext cx="8988425" cy="5534024"/>
          </a:xfrm>
          <a:prstGeom prst="rect">
            <a:avLst/>
          </a:prstGeom>
        </p:spPr>
        <p:txBody>
          <a:bodyPr rtlCol="0">
            <a:normAutofit/>
          </a:bodyPr>
          <a:lstStyle>
            <a:lvl1pPr marL="3429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2860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05840" indent="-22860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spcBef>
                <a:spcPct val="20000"/>
              </a:spcBef>
              <a:buClr>
                <a:schemeClr val="accent5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defTabSz="914400" rtl="0" eaLnBrk="1" latinLnBrk="0" hangingPunct="1">
              <a:spcBef>
                <a:spcPct val="20000"/>
              </a:spcBef>
              <a:buClr>
                <a:schemeClr val="accent2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03120" indent="-182880" algn="l" defTabSz="914400" rtl="0" eaLnBrk="1" latinLnBrk="0" hangingPunct="1">
              <a:spcBef>
                <a:spcPct val="20000"/>
              </a:spcBef>
              <a:buClr>
                <a:schemeClr val="accent3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-182880" algn="l" defTabSz="914400" rtl="0" eaLnBrk="1" latinLnBrk="0" hangingPunct="1">
              <a:spcBef>
                <a:spcPct val="20000"/>
              </a:spcBef>
              <a:buClr>
                <a:schemeClr val="accent4"/>
              </a:buClr>
              <a:buFont typeface="Arial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553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include&lt;iostream&gt;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using namespace std;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int main()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94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a=2,b=3;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float x= 3.2;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endParaRPr lang="en-US" altLang="en-US" sz="1941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94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&lt;&lt;“Integer number”&lt;&lt;a&lt;&lt;</a:t>
            </a:r>
            <a:r>
              <a:rPr lang="en-US" altLang="en-US" sz="194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94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&lt;&lt;“Integer number”&lt;&lt; b&lt;&lt;</a:t>
            </a:r>
            <a:r>
              <a:rPr lang="en-US" altLang="en-US" sz="194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94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&lt;&lt;“Decimal number”&lt;&lt;x&lt;&lt;</a:t>
            </a:r>
            <a:r>
              <a:rPr lang="en-US" altLang="en-US" sz="1941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941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" name="AutoShape 4"/>
          <p:cNvSpPr>
            <a:spLocks/>
          </p:cNvSpPr>
          <p:nvPr/>
        </p:nvSpPr>
        <p:spPr bwMode="auto">
          <a:xfrm>
            <a:off x="6114711" y="2967265"/>
            <a:ext cx="220662" cy="960438"/>
          </a:xfrm>
          <a:prstGeom prst="rightBrace">
            <a:avLst>
              <a:gd name="adj1" fmla="val 36111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06867">
              <a:defRPr/>
            </a:pPr>
            <a:endParaRPr lang="en-US" altLang="en-US" sz="1747">
              <a:solidFill>
                <a:srgbClr val="000000"/>
              </a:solidFill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553200" y="3162528"/>
            <a:ext cx="1627188" cy="569912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06867">
              <a:spcBef>
                <a:spcPct val="50000"/>
              </a:spcBef>
              <a:defRPr/>
            </a:pPr>
            <a:r>
              <a:rPr lang="en-US" altLang="en-US" sz="1553">
                <a:solidFill>
                  <a:srgbClr val="000000"/>
                </a:solidFill>
              </a:rPr>
              <a:t>Variable initialization</a:t>
            </a:r>
          </a:p>
        </p:txBody>
      </p:sp>
      <p:sp>
        <p:nvSpPr>
          <p:cNvPr id="8" name="AutoShape 6"/>
          <p:cNvSpPr>
            <a:spLocks/>
          </p:cNvSpPr>
          <p:nvPr/>
        </p:nvSpPr>
        <p:spPr bwMode="auto">
          <a:xfrm>
            <a:off x="7220744" y="4078512"/>
            <a:ext cx="147637" cy="12573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06867">
              <a:defRPr/>
            </a:pPr>
            <a:endParaRPr lang="en-US" altLang="en-US" sz="1747">
              <a:solidFill>
                <a:srgbClr val="000000"/>
              </a:solidFill>
            </a:endParaRP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7501959" y="4422206"/>
            <a:ext cx="1627187" cy="569913"/>
          </a:xfrm>
          <a:prstGeom prst="rect">
            <a:avLst/>
          </a:prstGeom>
          <a:noFill/>
          <a:ln w="9525">
            <a:solidFill>
              <a:srgbClr val="FF33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806867">
              <a:spcBef>
                <a:spcPct val="50000"/>
              </a:spcBef>
              <a:defRPr/>
            </a:pPr>
            <a:r>
              <a:rPr lang="en-US" altLang="en-US" sz="1553" dirty="0">
                <a:solidFill>
                  <a:srgbClr val="000000"/>
                </a:solidFill>
              </a:rPr>
              <a:t>Print values on output</a:t>
            </a:r>
          </a:p>
        </p:txBody>
      </p:sp>
    </p:spTree>
    <p:extLst>
      <p:ext uri="{BB962C8B-B14F-4D97-AF65-F5344CB8AC3E}">
        <p14:creationId xmlns:p14="http://schemas.microsoft.com/office/powerpoint/2010/main" val="1823801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524000"/>
            <a:ext cx="9980612" cy="4387222"/>
          </a:xfrm>
        </p:spPr>
        <p:txBody>
          <a:bodyPr/>
          <a:lstStyle/>
          <a:p>
            <a:r>
              <a:rPr lang="en-US" sz="2400" dirty="0"/>
              <a:t>A quantity that can not change its value during program execution is called constants</a:t>
            </a:r>
          </a:p>
          <a:p>
            <a:r>
              <a:rPr lang="en-US" sz="2400" dirty="0"/>
              <a:t>There four type of constants in </a:t>
            </a:r>
            <a:r>
              <a:rPr lang="en-US" sz="2400" dirty="0"/>
              <a:t>C</a:t>
            </a:r>
            <a:r>
              <a:rPr lang="en-US" sz="2400" dirty="0" smtClean="0"/>
              <a:t>++ </a:t>
            </a:r>
            <a:endParaRPr lang="en-US" sz="2400" dirty="0"/>
          </a:p>
          <a:p>
            <a:endParaRPr lang="en-GB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3276600"/>
            <a:ext cx="6248400" cy="2846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5604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Constants </a:t>
            </a:r>
            <a:r>
              <a:rPr lang="en-GB" sz="2400" dirty="0" err="1"/>
              <a:t>Cont</a:t>
            </a:r>
            <a:r>
              <a:rPr lang="en-GB" sz="2400" dirty="0"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752600"/>
            <a:ext cx="9904412" cy="4158622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en-US" sz="2400" b="1" dirty="0"/>
              <a:t>Constant qualifier:</a:t>
            </a:r>
          </a:p>
          <a:p>
            <a:r>
              <a:rPr lang="en-US" sz="2400" dirty="0"/>
              <a:t>To avoid override existing variable values, use the </a:t>
            </a:r>
            <a:r>
              <a:rPr lang="en-US" sz="2400" b="1" dirty="0" err="1"/>
              <a:t>const</a:t>
            </a:r>
            <a:r>
              <a:rPr lang="en-US" sz="2400" dirty="0"/>
              <a:t> keyword (this will declare the variable as "constant", which means </a:t>
            </a:r>
            <a:r>
              <a:rPr lang="en-US" sz="2400" b="1" dirty="0"/>
              <a:t>unchangeable and read-only</a:t>
            </a:r>
          </a:p>
          <a:p>
            <a:r>
              <a:rPr lang="en-US" sz="2400" dirty="0" err="1"/>
              <a:t>E.g</a:t>
            </a:r>
            <a:r>
              <a:rPr lang="en-US" sz="2400" dirty="0"/>
              <a:t>  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b="1" dirty="0" err="1"/>
              <a:t>const</a:t>
            </a:r>
            <a:r>
              <a:rPr lang="en-US" sz="2400" b="1" dirty="0"/>
              <a:t> float pi = 3.14; </a:t>
            </a:r>
          </a:p>
          <a:p>
            <a:pPr marL="114300" indent="0">
              <a:buNone/>
            </a:pPr>
            <a:r>
              <a:rPr lang="en-US" sz="2400" b="1" dirty="0"/>
              <a:t>Define directive:</a:t>
            </a:r>
          </a:p>
          <a:p>
            <a:r>
              <a:rPr lang="en-US" sz="2400" dirty="0"/>
              <a:t>Preprocessor directive, used to define constant quantity is </a:t>
            </a:r>
          </a:p>
          <a:p>
            <a:pPr marL="114300" indent="0">
              <a:buNone/>
            </a:pPr>
            <a:r>
              <a:rPr lang="en-US" sz="2400" dirty="0"/>
              <a:t>		</a:t>
            </a:r>
            <a:r>
              <a:rPr lang="en-US" sz="2400" b="1" dirty="0"/>
              <a:t>#define p 3.14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04023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5105400"/>
          </a:xfrm>
        </p:spPr>
        <p:txBody>
          <a:bodyPr>
            <a:normAutofit lnSpcReduction="10000"/>
          </a:bodyPr>
          <a:lstStyle/>
          <a:p>
            <a:pPr marL="114300" indent="0">
              <a:buNone/>
            </a:pPr>
            <a:r>
              <a:rPr lang="en-US" sz="2400" dirty="0"/>
              <a:t># include &lt;</a:t>
            </a:r>
            <a:r>
              <a:rPr lang="en-US" sz="2400" dirty="0" err="1"/>
              <a:t>iostream</a:t>
            </a:r>
            <a:r>
              <a:rPr lang="en-US" sz="2400" dirty="0"/>
              <a:t>&gt;</a:t>
            </a:r>
          </a:p>
          <a:p>
            <a:pPr marL="114300" indent="0">
              <a:buNone/>
            </a:pPr>
            <a:r>
              <a:rPr lang="en-US" sz="2400" dirty="0"/>
              <a:t>using namespace std;</a:t>
            </a:r>
          </a:p>
          <a:p>
            <a:pPr marL="114300" indent="0">
              <a:buNone/>
            </a:pPr>
            <a:r>
              <a:rPr lang="en-US" sz="2400" b="1" dirty="0">
                <a:solidFill>
                  <a:srgbClr val="FF0000"/>
                </a:solidFill>
              </a:rPr>
              <a:t>#define Pi 3.141</a:t>
            </a:r>
          </a:p>
          <a:p>
            <a:pPr marL="114300" indent="0">
              <a:buNone/>
            </a:pPr>
            <a:r>
              <a:rPr lang="en-US" sz="2400" dirty="0"/>
              <a:t>int main()</a:t>
            </a:r>
          </a:p>
          <a:p>
            <a:pPr marL="114300" indent="0">
              <a:buNone/>
            </a:pPr>
            <a:r>
              <a:rPr lang="en-US" sz="2400" dirty="0"/>
              <a:t>{</a:t>
            </a:r>
          </a:p>
          <a:p>
            <a:pPr marL="114300" indent="0">
              <a:buNone/>
            </a:pPr>
            <a:r>
              <a:rPr lang="en-US" sz="2400" dirty="0"/>
              <a:t>float r, area;</a:t>
            </a:r>
          </a:p>
          <a:p>
            <a:pPr marL="114300" indent="0">
              <a:buNone/>
            </a:pPr>
            <a:r>
              <a:rPr lang="en-US" sz="2400" dirty="0" err="1"/>
              <a:t>Cout</a:t>
            </a:r>
            <a:r>
              <a:rPr lang="en-US" sz="2400" dirty="0"/>
              <a:t>&lt;&lt;“Enter radius:\n”;</a:t>
            </a:r>
          </a:p>
          <a:p>
            <a:pPr marL="114300" indent="0">
              <a:buNone/>
            </a:pPr>
            <a:r>
              <a:rPr lang="en-US" sz="2400" dirty="0" err="1"/>
              <a:t>Cin</a:t>
            </a:r>
            <a:r>
              <a:rPr lang="en-US" sz="2400" dirty="0"/>
              <a:t>&gt;&gt;r;</a:t>
            </a:r>
          </a:p>
          <a:p>
            <a:pPr marL="114300" indent="0">
              <a:buNone/>
            </a:pPr>
            <a:r>
              <a:rPr lang="en-US" sz="2400" dirty="0"/>
              <a:t>Area=2.0 *Pi*r;</a:t>
            </a:r>
          </a:p>
          <a:p>
            <a:pPr marL="114300" indent="0">
              <a:buNone/>
            </a:pPr>
            <a:r>
              <a:rPr lang="en-US" sz="2400" dirty="0" err="1"/>
              <a:t>Cout</a:t>
            </a:r>
            <a:r>
              <a:rPr lang="en-US" sz="2400" dirty="0"/>
              <a:t>&lt;&lt;“circumference of circle:”&lt;&lt;area;</a:t>
            </a:r>
          </a:p>
          <a:p>
            <a:pPr marL="114300" indent="0">
              <a:buNone/>
            </a:pPr>
            <a:r>
              <a:rPr lang="en-US" sz="24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71756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47800"/>
            <a:ext cx="8915400" cy="4463422"/>
          </a:xfrm>
        </p:spPr>
        <p:txBody>
          <a:bodyPr/>
          <a:lstStyle/>
          <a:p>
            <a:r>
              <a:rPr lang="en-US" sz="2400" dirty="0"/>
              <a:t>Operators are the symbol that are used to perform certain operation on data.</a:t>
            </a:r>
          </a:p>
          <a:p>
            <a:r>
              <a:rPr lang="en-US" sz="2400" dirty="0"/>
              <a:t>C++ provides variety of operators such as </a:t>
            </a:r>
          </a:p>
          <a:p>
            <a:pPr lvl="1"/>
            <a:r>
              <a:rPr lang="en-US" sz="2400" dirty="0"/>
              <a:t>Arithmetic Operators</a:t>
            </a:r>
          </a:p>
          <a:p>
            <a:pPr lvl="1"/>
            <a:r>
              <a:rPr lang="en-US" sz="2400" dirty="0"/>
              <a:t>Assignment operators</a:t>
            </a:r>
          </a:p>
          <a:p>
            <a:pPr lvl="1"/>
            <a:r>
              <a:rPr lang="en-US" sz="2400" dirty="0"/>
              <a:t>Relational operators</a:t>
            </a:r>
          </a:p>
          <a:p>
            <a:pPr lvl="1"/>
            <a:r>
              <a:rPr lang="en-US" sz="2400" dirty="0"/>
              <a:t>Logical operators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85214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371600"/>
            <a:ext cx="8915400" cy="3777622"/>
          </a:xfrm>
        </p:spPr>
        <p:txBody>
          <a:bodyPr/>
          <a:lstStyle/>
          <a:p>
            <a:pPr marL="342900" lvl="1">
              <a:buClr>
                <a:schemeClr val="accent1"/>
              </a:buClr>
            </a:pPr>
            <a:r>
              <a:rPr lang="en-US" altLang="en-US" sz="2400" dirty="0"/>
              <a:t>C++ has five basic data types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4326AF-3C74-4EB5-A9A2-62313F5221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162912"/>
            <a:ext cx="111252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371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Arithmetic operators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1012" y="1149979"/>
            <a:ext cx="9753600" cy="3777622"/>
          </a:xfrm>
        </p:spPr>
        <p:txBody>
          <a:bodyPr/>
          <a:lstStyle/>
          <a:p>
            <a:r>
              <a:rPr lang="en-US" sz="2400" dirty="0"/>
              <a:t>Arithmetic operators are used to perform common mathematical operations.</a:t>
            </a:r>
          </a:p>
          <a:p>
            <a:r>
              <a:rPr lang="en-US" sz="2400" dirty="0"/>
              <a:t>Some arithmetic operators are</a:t>
            </a:r>
          </a:p>
          <a:p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492947"/>
            <a:ext cx="9855200" cy="408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63459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71600" y="1600200"/>
            <a:ext cx="10515261" cy="25649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5115" marR="95250" indent="-256540">
              <a:spcBef>
                <a:spcPts val="100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85750" algn="l"/>
                <a:tab pos="286385" algn="l"/>
              </a:tabLst>
            </a:pPr>
            <a:r>
              <a:rPr spc="-235" dirty="0"/>
              <a:t>All </a:t>
            </a:r>
            <a:r>
              <a:rPr spc="210" dirty="0"/>
              <a:t>the </a:t>
            </a:r>
            <a:r>
              <a:rPr spc="105" dirty="0"/>
              <a:t>operators </a:t>
            </a:r>
            <a:r>
              <a:rPr spc="305" dirty="0"/>
              <a:t>on </a:t>
            </a:r>
            <a:r>
              <a:rPr spc="200" dirty="0"/>
              <a:t>previous </a:t>
            </a:r>
            <a:r>
              <a:rPr spc="204" dirty="0"/>
              <a:t>slide </a:t>
            </a:r>
            <a:r>
              <a:rPr spc="165" dirty="0"/>
              <a:t>are </a:t>
            </a:r>
            <a:r>
              <a:rPr spc="210" dirty="0"/>
              <a:t>binary  </a:t>
            </a:r>
            <a:r>
              <a:rPr spc="105" dirty="0"/>
              <a:t>operators </a:t>
            </a:r>
            <a:r>
              <a:rPr spc="75" dirty="0"/>
              <a:t>as </a:t>
            </a:r>
            <a:r>
              <a:rPr spc="150" dirty="0"/>
              <a:t>they </a:t>
            </a:r>
            <a:r>
              <a:rPr spc="210" dirty="0"/>
              <a:t>require </a:t>
            </a:r>
            <a:r>
              <a:rPr spc="-95" dirty="0"/>
              <a:t>two</a:t>
            </a:r>
            <a:r>
              <a:rPr spc="270" dirty="0"/>
              <a:t> </a:t>
            </a:r>
            <a:r>
              <a:rPr spc="280" dirty="0"/>
              <a:t>operands.</a:t>
            </a:r>
          </a:p>
          <a:p>
            <a:pPr marL="285115" marR="5080" indent="-256540">
              <a:lnSpc>
                <a:spcPct val="97300"/>
              </a:lnSpc>
              <a:spcBef>
                <a:spcPts val="484"/>
              </a:spcBef>
              <a:buClr>
                <a:srgbClr val="2CA1BE"/>
              </a:buClr>
              <a:buSzPct val="66666"/>
              <a:buFont typeface="Arial"/>
              <a:buChar char=""/>
              <a:tabLst>
                <a:tab pos="285750" algn="l"/>
                <a:tab pos="286385" algn="l"/>
              </a:tabLst>
            </a:pPr>
            <a:r>
              <a:rPr spc="425" dirty="0"/>
              <a:t>C++ </a:t>
            </a:r>
            <a:r>
              <a:rPr spc="240" dirty="0"/>
              <a:t>applies </a:t>
            </a:r>
            <a:r>
              <a:rPr spc="210" dirty="0"/>
              <a:t>the </a:t>
            </a:r>
            <a:r>
              <a:rPr spc="100" dirty="0"/>
              <a:t>operators </a:t>
            </a:r>
            <a:r>
              <a:rPr spc="380" dirty="0"/>
              <a:t>in </a:t>
            </a:r>
            <a:r>
              <a:rPr spc="185" dirty="0"/>
              <a:t>arithmetic  </a:t>
            </a:r>
            <a:r>
              <a:rPr spc="275" dirty="0"/>
              <a:t>expressions </a:t>
            </a:r>
            <a:r>
              <a:rPr spc="385" dirty="0"/>
              <a:t>in </a:t>
            </a:r>
            <a:r>
              <a:rPr spc="15" dirty="0"/>
              <a:t>a </a:t>
            </a:r>
            <a:r>
              <a:rPr spc="285" dirty="0"/>
              <a:t>precise </a:t>
            </a:r>
            <a:r>
              <a:rPr spc="325" dirty="0"/>
              <a:t>sequence  </a:t>
            </a:r>
            <a:r>
              <a:rPr spc="390" dirty="0"/>
              <a:t>determined </a:t>
            </a:r>
            <a:r>
              <a:rPr spc="270" dirty="0"/>
              <a:t>by </a:t>
            </a:r>
            <a:r>
              <a:rPr spc="210" dirty="0"/>
              <a:t>the </a:t>
            </a:r>
            <a:r>
              <a:rPr spc="70" dirty="0"/>
              <a:t>following </a:t>
            </a:r>
            <a:r>
              <a:rPr sz="2850" i="1" spc="45" dirty="0">
                <a:latin typeface="Arimo"/>
                <a:cs typeface="Arimo"/>
              </a:rPr>
              <a:t>rules </a:t>
            </a:r>
            <a:r>
              <a:rPr sz="2850" i="1" spc="130" dirty="0">
                <a:latin typeface="Arimo"/>
                <a:cs typeface="Arimo"/>
              </a:rPr>
              <a:t>of</a:t>
            </a:r>
            <a:r>
              <a:rPr sz="2850" i="1" spc="-210" dirty="0">
                <a:latin typeface="Arimo"/>
                <a:cs typeface="Arimo"/>
              </a:rPr>
              <a:t> </a:t>
            </a:r>
            <a:r>
              <a:rPr sz="2850" i="1" spc="70" dirty="0">
                <a:latin typeface="Arimo"/>
                <a:cs typeface="Arimo"/>
              </a:rPr>
              <a:t>operator  </a:t>
            </a:r>
            <a:r>
              <a:rPr sz="2850" i="1" spc="25" dirty="0">
                <a:latin typeface="Arimo"/>
                <a:cs typeface="Arimo"/>
              </a:rPr>
              <a:t>precedence</a:t>
            </a:r>
            <a:r>
              <a:rPr spc="25" dirty="0"/>
              <a:t>, </a:t>
            </a:r>
            <a:r>
              <a:rPr spc="254" dirty="0"/>
              <a:t>which </a:t>
            </a:r>
            <a:r>
              <a:rPr spc="165" dirty="0"/>
              <a:t>are </a:t>
            </a:r>
            <a:r>
              <a:rPr spc="135" dirty="0"/>
              <a:t>generally </a:t>
            </a:r>
            <a:r>
              <a:rPr spc="210" dirty="0"/>
              <a:t>the </a:t>
            </a:r>
            <a:r>
              <a:rPr spc="450" dirty="0"/>
              <a:t>same </a:t>
            </a:r>
            <a:r>
              <a:rPr spc="70" dirty="0"/>
              <a:t>as  </a:t>
            </a:r>
            <a:r>
              <a:rPr spc="170" dirty="0"/>
              <a:t>those </a:t>
            </a:r>
            <a:r>
              <a:rPr spc="60" dirty="0"/>
              <a:t>followed </a:t>
            </a:r>
            <a:r>
              <a:rPr spc="385" dirty="0"/>
              <a:t>in</a:t>
            </a:r>
            <a:r>
              <a:rPr spc="245" dirty="0"/>
              <a:t> </a:t>
            </a:r>
            <a:r>
              <a:rPr spc="155" dirty="0"/>
              <a:t>algebra</a:t>
            </a:r>
            <a:endParaRPr sz="2850" dirty="0">
              <a:latin typeface="Arimo"/>
              <a:cs typeface="Arimo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058923" y="571501"/>
            <a:ext cx="5230368" cy="544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18256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24000" y="571500"/>
            <a:ext cx="9144000" cy="6286500"/>
            <a:chOff x="0" y="571500"/>
            <a:chExt cx="9144000" cy="6286500"/>
          </a:xfrm>
        </p:grpSpPr>
        <p:sp>
          <p:nvSpPr>
            <p:cNvPr id="3" name="object 3"/>
            <p:cNvSpPr/>
            <p:nvPr/>
          </p:nvSpPr>
          <p:spPr>
            <a:xfrm>
              <a:off x="553212" y="571500"/>
              <a:ext cx="5289804" cy="54406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1143000"/>
              <a:ext cx="9144000" cy="5714996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0783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3F85-23B4-40EC-AE4B-9582A04C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41AA-A29D-4C80-812C-5BBE4ED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3600" dirty="0"/>
              <a:t>int i=5,j=6,k=7,n=3;</a:t>
            </a:r>
          </a:p>
          <a:p>
            <a:r>
              <a:rPr lang="pt-BR" sz="3600" dirty="0"/>
              <a:t>cout&lt;&lt;i+j*k-k%n&lt;&lt;endl;</a:t>
            </a:r>
          </a:p>
          <a:p>
            <a:r>
              <a:rPr lang="pt-BR" sz="3600" dirty="0"/>
              <a:t>cout&lt;&lt;i/n&lt;&lt;endl;</a:t>
            </a:r>
            <a:endParaRPr lang="en-US" sz="3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5EE93-E71A-4F69-95A6-E85691B8CC85}"/>
              </a:ext>
            </a:extLst>
          </p:cNvPr>
          <p:cNvSpPr txBox="1"/>
          <p:nvPr/>
        </p:nvSpPr>
        <p:spPr>
          <a:xfrm>
            <a:off x="7696200" y="1264555"/>
            <a:ext cx="3429000" cy="12311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endParaRPr lang="en-US" dirty="0"/>
          </a:p>
          <a:p>
            <a:r>
              <a:rPr lang="en-US" dirty="0"/>
              <a:t>46</a:t>
            </a:r>
          </a:p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46615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0" y="1524000"/>
            <a:ext cx="9599612" cy="4709890"/>
          </a:xfrm>
        </p:spPr>
        <p:txBody>
          <a:bodyPr>
            <a:normAutofit/>
          </a:bodyPr>
          <a:lstStyle/>
          <a:p>
            <a:r>
              <a:rPr lang="en-US" sz="2400" dirty="0"/>
              <a:t>Assignment operators are used to assign values to variables.</a:t>
            </a:r>
          </a:p>
          <a:p>
            <a:r>
              <a:rPr lang="en-US" sz="2400" dirty="0"/>
              <a:t>The assignment operator = is used in assignment statement to assign a value or computational result to a variable.</a:t>
            </a:r>
          </a:p>
          <a:p>
            <a:r>
              <a:rPr lang="en-US" sz="2400" dirty="0"/>
              <a:t>Syntax</a:t>
            </a:r>
          </a:p>
          <a:p>
            <a:pPr marL="114300" indent="0">
              <a:buNone/>
            </a:pPr>
            <a:r>
              <a:rPr lang="en-US" sz="2400" dirty="0"/>
              <a:t>	</a:t>
            </a:r>
            <a:r>
              <a:rPr lang="en-US" sz="2400" dirty="0" err="1"/>
              <a:t>VariableName</a:t>
            </a:r>
            <a:r>
              <a:rPr lang="en-US" sz="2400" dirty="0"/>
              <a:t> = expression;</a:t>
            </a:r>
          </a:p>
          <a:p>
            <a:r>
              <a:rPr lang="en-US" sz="2400" dirty="0"/>
              <a:t>Example</a:t>
            </a:r>
          </a:p>
          <a:p>
            <a:pPr marL="114300" indent="0">
              <a:buNone/>
            </a:pPr>
            <a:r>
              <a:rPr lang="en-US" sz="2400" dirty="0"/>
              <a:t>	A=100;	</a:t>
            </a:r>
          </a:p>
          <a:p>
            <a:pPr marL="114300" indent="0">
              <a:buNone/>
            </a:pPr>
            <a:r>
              <a:rPr lang="en-US" sz="2400" dirty="0"/>
              <a:t>	C=A+B;</a:t>
            </a:r>
          </a:p>
          <a:p>
            <a:pPr marL="114300" indent="0">
              <a:buNone/>
            </a:pPr>
            <a:r>
              <a:rPr lang="en-US" sz="2400" dirty="0"/>
              <a:t>	X=C-D+10;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02193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Compound Assignment Operators</a:t>
            </a:r>
            <a:endParaRPr lang="en-GB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8724900" cy="4800600"/>
          </a:xfrm>
        </p:spPr>
        <p:txBody>
          <a:bodyPr/>
          <a:lstStyle/>
          <a:p>
            <a:r>
              <a:rPr lang="en-US" sz="2000" dirty="0"/>
              <a:t>C++ language provides compound operators that combine assignment operator with arithmetic operators.</a:t>
            </a:r>
          </a:p>
          <a:p>
            <a:r>
              <a:rPr lang="en-US" sz="2000" b="1" dirty="0"/>
              <a:t>Syntax</a:t>
            </a:r>
          </a:p>
          <a:p>
            <a:pPr marL="114300" indent="0">
              <a:buNone/>
            </a:pPr>
            <a:r>
              <a:rPr lang="en-US" sz="2000" dirty="0"/>
              <a:t>	Variable op=expression</a:t>
            </a:r>
          </a:p>
          <a:p>
            <a:pPr marL="114300" indent="0">
              <a:buNone/>
            </a:pP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1210" y="3152775"/>
            <a:ext cx="8458200" cy="370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8918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8300" y="1447800"/>
            <a:ext cx="8915400" cy="3777622"/>
          </a:xfrm>
        </p:spPr>
        <p:txBody>
          <a:bodyPr/>
          <a:lstStyle/>
          <a:p>
            <a:r>
              <a:rPr lang="en-US" sz="2000" dirty="0"/>
              <a:t>Comparison operators are used to compare two values.</a:t>
            </a:r>
          </a:p>
          <a:p>
            <a:r>
              <a:rPr lang="en-US" sz="2000" dirty="0"/>
              <a:t>The return value of a comparison is either true (1) or false (0).</a:t>
            </a:r>
          </a:p>
          <a:p>
            <a:r>
              <a:rPr lang="en-US" sz="2000" dirty="0"/>
              <a:t>List of comparison operators are:</a:t>
            </a:r>
          </a:p>
          <a:p>
            <a:endParaRPr lang="en-GB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7487" y="3124200"/>
            <a:ext cx="7899587" cy="3505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6859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/>
              <a:t>int</a:t>
            </a:r>
            <a:r>
              <a:rPr lang="en-US" sz="2400" dirty="0"/>
              <a:t> x = 5;</a:t>
            </a:r>
            <a:br>
              <a:rPr lang="en-US" sz="2400" dirty="0"/>
            </a:br>
            <a:r>
              <a:rPr lang="en-US" sz="2400" dirty="0" err="1"/>
              <a:t>int</a:t>
            </a:r>
            <a:r>
              <a:rPr lang="en-US" sz="2400" dirty="0"/>
              <a:t> y = 3;</a:t>
            </a:r>
            <a:br>
              <a:rPr lang="en-US" sz="2400" dirty="0"/>
            </a:br>
            <a:r>
              <a:rPr lang="en-US" sz="2400" dirty="0" err="1"/>
              <a:t>cout</a:t>
            </a:r>
            <a:r>
              <a:rPr lang="en-US" sz="2400" dirty="0"/>
              <a:t> &lt;&lt; (x &gt; y); // returns 1 (true) because 5 is greater than 3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4659443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Logical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279795"/>
            <a:ext cx="8877300" cy="4800600"/>
          </a:xfrm>
        </p:spPr>
        <p:txBody>
          <a:bodyPr/>
          <a:lstStyle/>
          <a:p>
            <a:r>
              <a:rPr lang="en-US" sz="2400" dirty="0"/>
              <a:t>Logical operators are used to determine the logic between variables or values:</a:t>
            </a:r>
          </a:p>
          <a:p>
            <a:r>
              <a:rPr lang="en-US" sz="2400" dirty="0"/>
              <a:t>Logical operators are:</a:t>
            </a:r>
          </a:p>
          <a:p>
            <a:pPr lvl="1"/>
            <a:r>
              <a:rPr lang="en-US" sz="2000" dirty="0"/>
              <a:t>AND 	&amp;&amp;</a:t>
            </a:r>
          </a:p>
          <a:p>
            <a:pPr lvl="1"/>
            <a:r>
              <a:rPr lang="en-US" sz="2000" dirty="0"/>
              <a:t>OR	 ||</a:t>
            </a:r>
          </a:p>
          <a:p>
            <a:pPr lvl="1"/>
            <a:r>
              <a:rPr lang="en-US" sz="2000" dirty="0"/>
              <a:t>NOT	  !</a:t>
            </a:r>
          </a:p>
          <a:p>
            <a:endParaRPr lang="en-GB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4038600"/>
            <a:ext cx="8229600" cy="2481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273411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9669" y="1464005"/>
            <a:ext cx="7700009" cy="45212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>
              <a:spcBef>
                <a:spcPts val="95"/>
              </a:spcBef>
              <a:tabLst>
                <a:tab pos="268605" algn="l"/>
              </a:tabLst>
            </a:pPr>
            <a:r>
              <a:rPr sz="1900" spc="-555" dirty="0">
                <a:solidFill>
                  <a:srgbClr val="2CA1BE"/>
                </a:solidFill>
              </a:rPr>
              <a:t>	</a:t>
            </a:r>
            <a:r>
              <a:rPr sz="2800" spc="360" dirty="0"/>
              <a:t>C++ </a:t>
            </a:r>
            <a:r>
              <a:rPr sz="2800" spc="85" dirty="0"/>
              <a:t>also </a:t>
            </a:r>
            <a:r>
              <a:rPr sz="2800" spc="125" dirty="0"/>
              <a:t>provides </a:t>
            </a:r>
            <a:r>
              <a:rPr sz="2800" spc="180" dirty="0"/>
              <a:t>two </a:t>
            </a:r>
            <a:r>
              <a:rPr sz="2800" spc="120" dirty="0"/>
              <a:t>unary </a:t>
            </a:r>
            <a:r>
              <a:rPr sz="2800" spc="130" dirty="0"/>
              <a:t>operators</a:t>
            </a:r>
            <a:r>
              <a:rPr sz="2800" spc="-145" dirty="0"/>
              <a:t> </a:t>
            </a:r>
            <a:r>
              <a:rPr sz="2800" spc="204" dirty="0"/>
              <a:t>for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2169668" y="1897507"/>
            <a:ext cx="6717030" cy="248539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524510" indent="-229235">
              <a:spcBef>
                <a:spcPts val="4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130" dirty="0">
                <a:latin typeface="Arial"/>
                <a:cs typeface="Arial"/>
              </a:rPr>
              <a:t>adding </a:t>
            </a:r>
            <a:r>
              <a:rPr sz="2400" spc="180" dirty="0">
                <a:latin typeface="Arial"/>
                <a:cs typeface="Arial"/>
              </a:rPr>
              <a:t>1 </a:t>
            </a:r>
            <a:r>
              <a:rPr sz="2400" spc="185" dirty="0">
                <a:latin typeface="Arial"/>
                <a:cs typeface="Arial"/>
              </a:rPr>
              <a:t>to </a:t>
            </a:r>
            <a:r>
              <a:rPr sz="2400" spc="70" dirty="0">
                <a:latin typeface="Arial"/>
                <a:cs typeface="Arial"/>
              </a:rPr>
              <a:t>value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 </a:t>
            </a:r>
            <a:r>
              <a:rPr sz="2400" spc="85" dirty="0">
                <a:latin typeface="Arial"/>
                <a:cs typeface="Arial"/>
              </a:rPr>
              <a:t>variable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spc="155" dirty="0">
                <a:latin typeface="Arial"/>
                <a:cs typeface="Arial"/>
              </a:rPr>
              <a:t>or</a:t>
            </a:r>
            <a:endParaRPr sz="2400">
              <a:latin typeface="Arial"/>
              <a:cs typeface="Arial"/>
            </a:endParaRPr>
          </a:p>
          <a:p>
            <a:pPr marL="524510" marR="5080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135" dirty="0">
                <a:latin typeface="Arial"/>
                <a:cs typeface="Arial"/>
              </a:rPr>
              <a:t>subtracting </a:t>
            </a:r>
            <a:r>
              <a:rPr sz="2400" spc="180" dirty="0">
                <a:latin typeface="Arial"/>
                <a:cs typeface="Arial"/>
              </a:rPr>
              <a:t>1 </a:t>
            </a:r>
            <a:r>
              <a:rPr sz="2400" spc="190" dirty="0">
                <a:latin typeface="Arial"/>
                <a:cs typeface="Arial"/>
              </a:rPr>
              <a:t>from </a:t>
            </a:r>
            <a:r>
              <a:rPr sz="2400" spc="125" dirty="0">
                <a:latin typeface="Arial"/>
                <a:cs typeface="Arial"/>
              </a:rPr>
              <a:t>the </a:t>
            </a:r>
            <a:r>
              <a:rPr sz="2400" spc="70" dirty="0">
                <a:latin typeface="Arial"/>
                <a:cs typeface="Arial"/>
              </a:rPr>
              <a:t>value </a:t>
            </a:r>
            <a:r>
              <a:rPr sz="2400" spc="175" dirty="0">
                <a:latin typeface="Arial"/>
                <a:cs typeface="Arial"/>
              </a:rPr>
              <a:t>of 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spc="-280" dirty="0">
                <a:latin typeface="Arial"/>
                <a:cs typeface="Arial"/>
              </a:rPr>
              <a:t> </a:t>
            </a:r>
            <a:r>
              <a:rPr sz="2400" spc="130" dirty="0">
                <a:latin typeface="Arial"/>
                <a:cs typeface="Arial"/>
              </a:rPr>
              <a:t>numeric  </a:t>
            </a:r>
            <a:r>
              <a:rPr sz="2400" spc="85" dirty="0">
                <a:latin typeface="Arial"/>
                <a:cs typeface="Arial"/>
              </a:rPr>
              <a:t>variable.</a:t>
            </a:r>
            <a:endParaRPr sz="2400">
              <a:latin typeface="Arial"/>
              <a:cs typeface="Arial"/>
            </a:endParaRPr>
          </a:p>
          <a:p>
            <a:pPr marL="268605" indent="-256540">
              <a:spcBef>
                <a:spcPts val="345"/>
              </a:spcBef>
              <a:buClr>
                <a:srgbClr val="2CA1BE"/>
              </a:buClr>
              <a:buSzPct val="67857"/>
              <a:buChar char=""/>
              <a:tabLst>
                <a:tab pos="268605" algn="l"/>
                <a:tab pos="269240" algn="l"/>
              </a:tabLst>
            </a:pPr>
            <a:r>
              <a:rPr sz="2800" spc="45" dirty="0">
                <a:latin typeface="Arial"/>
                <a:cs typeface="Arial"/>
              </a:rPr>
              <a:t>These </a:t>
            </a:r>
            <a:r>
              <a:rPr sz="2800" spc="60" dirty="0">
                <a:latin typeface="Arial"/>
                <a:cs typeface="Arial"/>
              </a:rPr>
              <a:t>are</a:t>
            </a:r>
            <a:r>
              <a:rPr sz="2800" spc="180" dirty="0">
                <a:latin typeface="Arial"/>
                <a:cs typeface="Arial"/>
              </a:rPr>
              <a:t> </a:t>
            </a:r>
            <a:r>
              <a:rPr sz="2800" spc="140" dirty="0">
                <a:latin typeface="Arial"/>
                <a:cs typeface="Arial"/>
              </a:rPr>
              <a:t>the</a:t>
            </a:r>
            <a:endParaRPr sz="2800">
              <a:latin typeface="Arial"/>
              <a:cs typeface="Arial"/>
            </a:endParaRPr>
          </a:p>
          <a:p>
            <a:pPr marL="524510" lvl="1" indent="-229235">
              <a:spcBef>
                <a:spcPts val="365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100" dirty="0">
                <a:latin typeface="Arial"/>
                <a:cs typeface="Arial"/>
              </a:rPr>
              <a:t>unary </a:t>
            </a:r>
            <a:r>
              <a:rPr sz="2400" spc="125" dirty="0">
                <a:solidFill>
                  <a:srgbClr val="0000FF"/>
                </a:solidFill>
                <a:latin typeface="Arial"/>
                <a:cs typeface="Arial"/>
              </a:rPr>
              <a:t>increment operator</a:t>
            </a:r>
            <a:r>
              <a:rPr sz="2400" spc="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505" dirty="0">
                <a:latin typeface="Arial"/>
                <a:cs typeface="Arial"/>
              </a:rPr>
              <a:t>++</a:t>
            </a:r>
            <a:endParaRPr sz="2400">
              <a:latin typeface="Arial"/>
              <a:cs typeface="Arial"/>
            </a:endParaRPr>
          </a:p>
          <a:p>
            <a:pPr marL="524510" lvl="1" indent="-229235">
              <a:spcBef>
                <a:spcPts val="300"/>
              </a:spcBef>
              <a:buClr>
                <a:srgbClr val="2CA1BE"/>
              </a:buClr>
              <a:buFont typeface="Verdana"/>
              <a:buChar char="◦"/>
              <a:tabLst>
                <a:tab pos="525145" algn="l"/>
              </a:tabLst>
            </a:pPr>
            <a:r>
              <a:rPr sz="2400" spc="100" dirty="0">
                <a:latin typeface="Arial"/>
                <a:cs typeface="Arial"/>
              </a:rPr>
              <a:t>unary </a:t>
            </a:r>
            <a:r>
              <a:rPr sz="2400" spc="105" dirty="0">
                <a:solidFill>
                  <a:srgbClr val="0000FF"/>
                </a:solidFill>
                <a:latin typeface="Arial"/>
                <a:cs typeface="Arial"/>
              </a:rPr>
              <a:t>decrement </a:t>
            </a:r>
            <a:r>
              <a:rPr sz="2400" spc="125" dirty="0">
                <a:solidFill>
                  <a:srgbClr val="0000FF"/>
                </a:solidFill>
                <a:latin typeface="Arial"/>
                <a:cs typeface="Arial"/>
              </a:rPr>
              <a:t>operator</a:t>
            </a:r>
            <a:r>
              <a:rPr sz="2400" spc="10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400" spc="585" dirty="0">
                <a:latin typeface="Arial"/>
                <a:cs typeface="Arial"/>
              </a:rPr>
              <a:t>--</a:t>
            </a:r>
            <a:endParaRPr sz="24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866900" y="594359"/>
            <a:ext cx="8307324" cy="49377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86440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CC3E74-9764-4249-B458-A38DDB875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A0712-21E2-45D2-A8E6-729040CF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4" y="1905000"/>
            <a:ext cx="11144865" cy="4800600"/>
          </a:xfrm>
        </p:spPr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myNum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     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Integer (whole number)</a:t>
            </a:r>
            <a:b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myFloatNum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5.99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Floating point number</a:t>
            </a:r>
            <a:b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myDoubleNum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9.98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 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Floating point number</a:t>
            </a:r>
            <a:b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myLetter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'D'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 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Character</a:t>
            </a:r>
            <a:b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bool 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myBoolean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 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Boolean</a:t>
            </a:r>
            <a:b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</a:b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string </a:t>
            </a:r>
            <a:r>
              <a:rPr lang="en-US" sz="2800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myText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 </a:t>
            </a:r>
            <a:r>
              <a:rPr lang="en-US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    </a:t>
            </a:r>
            <a:r>
              <a:rPr lang="en-US" sz="28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String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4827687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4001" y="1371599"/>
            <a:ext cx="9143959" cy="54863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66900" y="594359"/>
            <a:ext cx="8307324" cy="4937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194904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87553">
              <a:defRPr/>
            </a:pPr>
            <a:r>
              <a:rPr lang="en-US" altLang="en-US" sz="4659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Example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/>
        <p:txBody>
          <a:bodyPr rtlCol="0">
            <a:normAutofit lnSpcReduction="10000"/>
          </a:bodyPr>
          <a:lstStyle/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void main()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{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int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 c = 10;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&lt;&lt; “value of c = “&lt;&lt; c &lt;&lt;</a:t>
            </a: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&lt;&lt; “value of c = “&lt;&lt; ++c &lt;&lt;</a:t>
            </a: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&lt;&lt; “value of c = “&lt;&lt; c &lt;&lt;</a:t>
            </a: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&lt;&lt; “value of c = “&lt;&lt; </a:t>
            </a: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c++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&lt;&lt;</a:t>
            </a: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cout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&lt;&lt; “value of c = “&lt;&lt; c &lt;&lt;</a:t>
            </a:r>
            <a:r>
              <a:rPr lang="en-US" altLang="en-US" sz="1747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endl</a:t>
            </a: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1747" b="1" dirty="0">
                <a:solidFill>
                  <a:schemeClr val="tx1">
                    <a:lumMod val="75000"/>
                    <a:lumOff val="25000"/>
                  </a:schemeClr>
                </a:solidFill>
                <a:latin typeface="Courier New" panose="02070309020205020404" pitchFamily="49" charset="0"/>
              </a:rPr>
              <a:t>}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endParaRPr lang="en-US" altLang="en-US" sz="1747" b="1" dirty="0">
              <a:solidFill>
                <a:schemeClr val="tx1">
                  <a:lumMod val="75000"/>
                  <a:lumOff val="25000"/>
                </a:schemeClr>
              </a:solidFill>
              <a:latin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AB0999-CDF7-4822-A72E-B78C44AE775D}"/>
              </a:ext>
            </a:extLst>
          </p:cNvPr>
          <p:cNvSpPr txBox="1"/>
          <p:nvPr/>
        </p:nvSpPr>
        <p:spPr>
          <a:xfrm>
            <a:off x="7620000" y="1249315"/>
            <a:ext cx="3429000" cy="206210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endParaRPr lang="en-US" dirty="0"/>
          </a:p>
          <a:p>
            <a:r>
              <a:rPr lang="en-US" dirty="0"/>
              <a:t>value of c = 10</a:t>
            </a:r>
          </a:p>
          <a:p>
            <a:r>
              <a:rPr lang="en-US" dirty="0"/>
              <a:t>value of c = 11</a:t>
            </a:r>
          </a:p>
          <a:p>
            <a:r>
              <a:rPr lang="en-US" dirty="0"/>
              <a:t>value of c = 11</a:t>
            </a:r>
          </a:p>
          <a:p>
            <a:r>
              <a:rPr lang="en-US" dirty="0"/>
              <a:t>value of c = 11</a:t>
            </a:r>
          </a:p>
          <a:p>
            <a:r>
              <a:rPr lang="en-US" dirty="0"/>
              <a:t>value of c = 12</a:t>
            </a:r>
          </a:p>
        </p:txBody>
      </p:sp>
    </p:spTree>
    <p:extLst>
      <p:ext uri="{BB962C8B-B14F-4D97-AF65-F5344CB8AC3E}">
        <p14:creationId xmlns:p14="http://schemas.microsoft.com/office/powerpoint/2010/main" val="68212771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3F85-23B4-40EC-AE4B-9582A04C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41AA-A29D-4C80-812C-5BBE4ED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x=10, y=15;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x++;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 = ++y;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&lt;&lt;x&lt;&lt; “, “ &lt;&lt;y;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5EE93-E71A-4F69-95A6-E85691B8CC85}"/>
              </a:ext>
            </a:extLst>
          </p:cNvPr>
          <p:cNvSpPr txBox="1"/>
          <p:nvPr/>
        </p:nvSpPr>
        <p:spPr>
          <a:xfrm>
            <a:off x="6781800" y="1752600"/>
            <a:ext cx="3429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endParaRPr lang="en-US" dirty="0"/>
          </a:p>
          <a:p>
            <a:r>
              <a:rPr lang="en-US" dirty="0"/>
              <a:t>10 , 16</a:t>
            </a:r>
          </a:p>
        </p:txBody>
      </p:sp>
    </p:spTree>
    <p:extLst>
      <p:ext uri="{BB962C8B-B14F-4D97-AF65-F5344CB8AC3E}">
        <p14:creationId xmlns:p14="http://schemas.microsoft.com/office/powerpoint/2010/main" val="4032738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3F85-23B4-40EC-AE4B-9582A04C2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341AA-A29D-4C80-812C-5BBE4EDC5C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 </a:t>
            </a:r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 = 10;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nt x = 0;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x = n--;</a:t>
            </a:r>
          </a:p>
          <a:p>
            <a:pPr marL="45720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3200" b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</a:t>
            </a:r>
            <a:r>
              <a:rPr lang="en-GB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out</a:t>
            </a:r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&lt;&lt;x&lt;&lt;</a:t>
            </a:r>
            <a:r>
              <a:rPr lang="en-GB" sz="32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GB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95EE93-E71A-4F69-95A6-E85691B8CC85}"/>
              </a:ext>
            </a:extLst>
          </p:cNvPr>
          <p:cNvSpPr txBox="1"/>
          <p:nvPr/>
        </p:nvSpPr>
        <p:spPr>
          <a:xfrm>
            <a:off x="6781800" y="1752600"/>
            <a:ext cx="342900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endParaRPr lang="en-US" dirty="0"/>
          </a:p>
          <a:p>
            <a:r>
              <a:rPr lang="en-US" dirty="0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91684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447800"/>
            <a:ext cx="9752012" cy="5181600"/>
          </a:xfrm>
        </p:spPr>
        <p:txBody>
          <a:bodyPr>
            <a:normAutofit lnSpcReduction="10000"/>
          </a:bodyPr>
          <a:lstStyle/>
          <a:p>
            <a:r>
              <a:rPr lang="en-US" sz="2100" dirty="0"/>
              <a:t>Write a program that inputs dividend and divisor. It then calculates and displays the quotient and remainder.</a:t>
            </a:r>
          </a:p>
          <a:p>
            <a:pPr marL="114300" indent="0">
              <a:buNone/>
            </a:pPr>
            <a:r>
              <a:rPr lang="en-US" sz="2100" dirty="0"/>
              <a:t>int main()</a:t>
            </a:r>
          </a:p>
          <a:p>
            <a:pPr marL="114300" indent="0">
              <a:buNone/>
            </a:pPr>
            <a:r>
              <a:rPr lang="en-US" sz="2100" dirty="0"/>
              <a:t>{ </a:t>
            </a:r>
          </a:p>
          <a:p>
            <a:pPr marL="114300" indent="0">
              <a:buNone/>
            </a:pPr>
            <a:r>
              <a:rPr lang="en-US" sz="2100" dirty="0"/>
              <a:t>	int div, dis, q, r;</a:t>
            </a:r>
          </a:p>
          <a:p>
            <a:pPr marL="11430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cout</a:t>
            </a:r>
            <a:r>
              <a:rPr lang="en-US" sz="2100" dirty="0"/>
              <a:t>&lt;&lt;“Enter dividend &amp; divisor:”;</a:t>
            </a:r>
          </a:p>
          <a:p>
            <a:pPr marL="11430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cin</a:t>
            </a:r>
            <a:r>
              <a:rPr lang="en-US" sz="2100" dirty="0"/>
              <a:t>&gt;&gt;div&gt;&gt;dis;</a:t>
            </a:r>
          </a:p>
          <a:p>
            <a:pPr marL="114300" indent="0">
              <a:buNone/>
            </a:pPr>
            <a:r>
              <a:rPr lang="en-US" sz="2100" dirty="0"/>
              <a:t>	q=div/dis;</a:t>
            </a:r>
          </a:p>
          <a:p>
            <a:pPr marL="114300" indent="0">
              <a:buNone/>
            </a:pPr>
            <a:r>
              <a:rPr lang="en-US" sz="2100" dirty="0"/>
              <a:t>	r=</a:t>
            </a:r>
            <a:r>
              <a:rPr lang="en-US" sz="2100" dirty="0" err="1"/>
              <a:t>div%dis</a:t>
            </a:r>
            <a:r>
              <a:rPr lang="en-US" sz="2100" dirty="0"/>
              <a:t>;</a:t>
            </a:r>
          </a:p>
          <a:p>
            <a:pPr marL="11430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cout</a:t>
            </a:r>
            <a:r>
              <a:rPr lang="en-US" sz="2100" dirty="0"/>
              <a:t>&lt;&lt;“Quotient=“&lt;&lt;q&lt;&lt;</a:t>
            </a:r>
            <a:r>
              <a:rPr lang="en-US" sz="2100" dirty="0" err="1"/>
              <a:t>endl</a:t>
            </a:r>
            <a:r>
              <a:rPr lang="en-US" sz="2100" dirty="0"/>
              <a:t>;</a:t>
            </a:r>
          </a:p>
          <a:p>
            <a:pPr marL="114300" indent="0">
              <a:buNone/>
            </a:pPr>
            <a:r>
              <a:rPr lang="en-US" sz="2100" dirty="0"/>
              <a:t>	</a:t>
            </a:r>
            <a:r>
              <a:rPr lang="en-US" sz="2100" dirty="0" err="1"/>
              <a:t>cout</a:t>
            </a:r>
            <a:r>
              <a:rPr lang="en-US" sz="2100" dirty="0"/>
              <a:t>&lt;&lt;“Remainder=“&lt;&lt;r&lt;&lt;</a:t>
            </a:r>
            <a:r>
              <a:rPr lang="en-US" sz="2100" dirty="0" err="1"/>
              <a:t>endl</a:t>
            </a:r>
            <a:r>
              <a:rPr lang="en-US" sz="2100" dirty="0"/>
              <a:t>;</a:t>
            </a:r>
          </a:p>
          <a:p>
            <a:pPr marL="114300" indent="0">
              <a:buNone/>
            </a:pPr>
            <a:r>
              <a:rPr lang="en-US" sz="2100" dirty="0"/>
              <a:t>}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065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48200" y="2971800"/>
            <a:ext cx="3048000" cy="762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649876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1524000" y="1600200"/>
            <a:ext cx="9980612" cy="4311022"/>
          </a:xfrm>
        </p:spPr>
        <p:txBody>
          <a:bodyPr rtlCol="0">
            <a:normAutofit/>
          </a:bodyPr>
          <a:lstStyle/>
          <a:p>
            <a:pPr fontAlgn="base"/>
            <a:r>
              <a:rPr lang="en-US" sz="2400" dirty="0"/>
              <a:t>A token is the smallest element of a program that is meaningful to the compiler. Tokens can be classified as follows:</a:t>
            </a:r>
          </a:p>
          <a:p>
            <a:pPr lvl="1" fontAlgn="base"/>
            <a:r>
              <a:rPr lang="en-US" sz="2400" dirty="0"/>
              <a:t>Keywords</a:t>
            </a:r>
          </a:p>
          <a:p>
            <a:pPr lvl="1" fontAlgn="base"/>
            <a:r>
              <a:rPr lang="en-US" sz="2400" dirty="0"/>
              <a:t>Identifiers</a:t>
            </a:r>
          </a:p>
          <a:p>
            <a:pPr lvl="1" fontAlgn="base"/>
            <a:r>
              <a:rPr lang="en-US" sz="2400" dirty="0"/>
              <a:t>Constants</a:t>
            </a:r>
          </a:p>
          <a:p>
            <a:pPr lvl="1" fontAlgn="base"/>
            <a:r>
              <a:rPr lang="en-US" sz="2400" dirty="0"/>
              <a:t>Strings</a:t>
            </a:r>
          </a:p>
          <a:p>
            <a:pPr lvl="1" fontAlgn="base"/>
            <a:r>
              <a:rPr lang="en-US" sz="2400" dirty="0"/>
              <a:t>Special Symbols</a:t>
            </a:r>
          </a:p>
          <a:p>
            <a:pPr lvl="1" fontAlgn="base"/>
            <a:r>
              <a:rPr lang="en-US" sz="2400" dirty="0"/>
              <a:t>Operators</a:t>
            </a:r>
            <a:r>
              <a:rPr lang="en-US" dirty="0"/>
              <a:t/>
            </a:r>
            <a:br>
              <a:rPr lang="en-US" dirty="0"/>
            </a:br>
            <a:endParaRPr lang="en-US" altLang="en-US" sz="194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defTabSz="887553">
              <a:defRPr/>
            </a:pPr>
            <a:r>
              <a:rPr lang="en-US" altLang="en-US" sz="4659" dirty="0"/>
              <a:t>Token</a:t>
            </a:r>
          </a:p>
        </p:txBody>
      </p:sp>
    </p:spTree>
    <p:extLst>
      <p:ext uri="{BB962C8B-B14F-4D97-AF65-F5344CB8AC3E}">
        <p14:creationId xmlns:p14="http://schemas.microsoft.com/office/powerpoint/2010/main" val="3884958422"/>
      </p:ext>
    </p:extLst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752600"/>
            <a:ext cx="9904412" cy="4158622"/>
          </a:xfrm>
        </p:spPr>
        <p:txBody>
          <a:bodyPr>
            <a:normAutofit/>
          </a:bodyPr>
          <a:lstStyle/>
          <a:p>
            <a:r>
              <a:rPr lang="en-US" sz="2400" dirty="0"/>
              <a:t>Keywords are pre-defined or reserved words in a programming language. </a:t>
            </a:r>
          </a:p>
          <a:p>
            <a:r>
              <a:rPr lang="en-US" sz="2400" dirty="0"/>
              <a:t>Each keyword is meant to perform a specific function in a program. </a:t>
            </a:r>
          </a:p>
          <a:p>
            <a:r>
              <a:rPr lang="en-US" sz="2400" dirty="0"/>
              <a:t>Since keywords are referred names for a compiler, they can’t be used as variable names</a:t>
            </a:r>
          </a:p>
        </p:txBody>
      </p:sp>
    </p:spTree>
    <p:extLst>
      <p:ext uri="{BB962C8B-B14F-4D97-AF65-F5344CB8AC3E}">
        <p14:creationId xmlns:p14="http://schemas.microsoft.com/office/powerpoint/2010/main" val="14626298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Keywords</a:t>
            </a:r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7B8162-C09A-4731-8625-1D0D14F72D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2390774"/>
            <a:ext cx="11687175" cy="263842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F7B216B-C2D8-4562-8A1E-F6EE57E54B51}"/>
              </a:ext>
            </a:extLst>
          </p:cNvPr>
          <p:cNvSpPr txBox="1"/>
          <p:nvPr/>
        </p:nvSpPr>
        <p:spPr>
          <a:xfrm>
            <a:off x="575187" y="1458760"/>
            <a:ext cx="1059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A list of 32 Keywords in C++ Language which are also available in C language are given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597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0860" y="501035"/>
            <a:ext cx="8911687" cy="1280890"/>
          </a:xfrm>
        </p:spPr>
        <p:txBody>
          <a:bodyPr>
            <a:normAutofit/>
          </a:bodyPr>
          <a:lstStyle/>
          <a:p>
            <a:r>
              <a:rPr lang="en-US" sz="4000" dirty="0"/>
              <a:t>Common Keywords</a:t>
            </a:r>
            <a:endParaRPr lang="en-GB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7B216B-C2D8-4562-8A1E-F6EE57E54B51}"/>
              </a:ext>
            </a:extLst>
          </p:cNvPr>
          <p:cNvSpPr txBox="1"/>
          <p:nvPr/>
        </p:nvSpPr>
        <p:spPr>
          <a:xfrm>
            <a:off x="575187" y="1458760"/>
            <a:ext cx="105918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effectLst/>
                <a:latin typeface="verdana" panose="020B0604030504040204" pitchFamily="34" charset="0"/>
              </a:rPr>
              <a:t>A list of 30 Keywords in C++ Language which are not available in C language are given below.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7E0F7E-CB09-49D3-8A80-02F8AF26B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4" y="2514600"/>
            <a:ext cx="11771056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2828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0" y="1540189"/>
            <a:ext cx="8915400" cy="3777622"/>
          </a:xfrm>
        </p:spPr>
        <p:txBody>
          <a:bodyPr/>
          <a:lstStyle/>
          <a:p>
            <a:pPr marL="372773" lvl="1" indent="-177511" defTabSz="887553">
              <a:spcBef>
                <a:spcPts val="194"/>
              </a:spcBef>
              <a:defRPr/>
            </a:pPr>
            <a:r>
              <a:rPr lang="en-US" altLang="en-US" sz="2400" dirty="0"/>
              <a:t>Quantity whose value changes during the execution of program</a:t>
            </a:r>
          </a:p>
          <a:p>
            <a:pPr marL="372773" lvl="1" indent="-177511" defTabSz="887553">
              <a:spcBef>
                <a:spcPts val="194"/>
              </a:spcBef>
              <a:defRPr/>
            </a:pPr>
            <a:r>
              <a:rPr lang="en-US" altLang="en-US" sz="2400" dirty="0"/>
              <a:t>Variable name represents memory location in computer.</a:t>
            </a:r>
          </a:p>
          <a:p>
            <a:pPr marL="372773" lvl="1" indent="-177511" defTabSz="887553">
              <a:spcBef>
                <a:spcPts val="194"/>
              </a:spcBef>
              <a:defRPr/>
            </a:pPr>
            <a:r>
              <a:rPr lang="en-US" altLang="en-US" sz="2400" dirty="0"/>
              <a:t>Data is stored in the memory location</a:t>
            </a:r>
          </a:p>
          <a:p>
            <a:pPr marL="372773" lvl="1" indent="-177511" defTabSz="887553">
              <a:spcBef>
                <a:spcPts val="194"/>
              </a:spcBef>
              <a:defRPr/>
            </a:pPr>
            <a:r>
              <a:rPr lang="en-US" altLang="en-US" sz="2400" dirty="0"/>
              <a:t>Consist of alphabets and digits</a:t>
            </a:r>
          </a:p>
          <a:p>
            <a:endParaRPr lang="en-GB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919538"/>
            <a:ext cx="8229600" cy="2066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383739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Declaration of variables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0200"/>
            <a:ext cx="8915400" cy="4311022"/>
          </a:xfrm>
        </p:spPr>
        <p:txBody>
          <a:bodyPr>
            <a:normAutofit fontScale="85000" lnSpcReduction="20000"/>
          </a:bodyPr>
          <a:lstStyle/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800" dirty="0"/>
              <a:t>Assigning name and data type that variable can hold is called variable declaration. 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defRPr/>
            </a:pPr>
            <a:endParaRPr lang="en-US" altLang="en-US" sz="2100" dirty="0"/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800" b="1" dirty="0"/>
              <a:t>Syntax:</a:t>
            </a:r>
          </a:p>
          <a:p>
            <a:pPr marL="372773" lvl="1" indent="-177511" defTabSz="887553">
              <a:spcBef>
                <a:spcPts val="194"/>
              </a:spcBef>
              <a:buNone/>
              <a:defRPr/>
            </a:pPr>
            <a:r>
              <a:rPr lang="en-US" altLang="en-US" sz="2800" dirty="0"/>
              <a:t>		</a:t>
            </a:r>
            <a:r>
              <a:rPr lang="en-US" altLang="en-US" sz="2800" dirty="0" err="1"/>
              <a:t>DataType</a:t>
            </a:r>
            <a:r>
              <a:rPr lang="en-US" altLang="en-US" sz="2800" dirty="0"/>
              <a:t> list-of-variables;</a:t>
            </a:r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defRPr/>
            </a:pPr>
            <a:endParaRPr lang="en-US" altLang="en-US" sz="2800" dirty="0"/>
          </a:p>
          <a:p>
            <a:pPr marL="88755" indent="-88755" defTabSz="887553">
              <a:spcBef>
                <a:spcPts val="1165"/>
              </a:spcBef>
              <a:spcAft>
                <a:spcPts val="194"/>
              </a:spcAft>
              <a:defRPr/>
            </a:pPr>
            <a:r>
              <a:rPr lang="en-US" altLang="en-US" sz="2800" b="1" dirty="0"/>
              <a:t>Examples:</a:t>
            </a:r>
          </a:p>
          <a:p>
            <a:pPr marL="1262063" indent="-22225" defTabSz="887553">
              <a:spcBef>
                <a:spcPts val="1165"/>
              </a:spcBef>
              <a:spcAft>
                <a:spcPts val="194"/>
              </a:spcAft>
              <a:buNone/>
              <a:defRPr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x;</a:t>
            </a:r>
          </a:p>
          <a:p>
            <a:pPr marL="1262063" lvl="1" indent="-22225" defTabSz="887553">
              <a:spcBef>
                <a:spcPts val="194"/>
              </a:spcBef>
              <a:buNone/>
              <a:defRPr/>
            </a:pPr>
            <a:r>
              <a:rPr lang="en-US" altLang="en-US" sz="2800" dirty="0" err="1"/>
              <a:t>int</a:t>
            </a:r>
            <a:r>
              <a:rPr lang="en-US" altLang="en-US" sz="2800" dirty="0"/>
              <a:t> a, xyz, k;</a:t>
            </a:r>
          </a:p>
          <a:p>
            <a:pPr marL="1262063" lvl="1" indent="-22225" defTabSz="887553">
              <a:spcBef>
                <a:spcPts val="194"/>
              </a:spcBef>
              <a:buNone/>
              <a:defRPr/>
            </a:pPr>
            <a:r>
              <a:rPr lang="en-US" altLang="en-US" sz="2800" dirty="0"/>
              <a:t>float b, </a:t>
            </a:r>
            <a:r>
              <a:rPr lang="en-US" altLang="en-US" sz="2800" dirty="0" err="1"/>
              <a:t>ab</a:t>
            </a:r>
            <a:r>
              <a:rPr lang="en-US" altLang="en-US" sz="2800" dirty="0"/>
              <a:t>;</a:t>
            </a:r>
          </a:p>
          <a:p>
            <a:pPr marL="1262063" lvl="1" indent="-22225" defTabSz="887553">
              <a:spcBef>
                <a:spcPts val="194"/>
              </a:spcBef>
              <a:buNone/>
              <a:defRPr/>
            </a:pPr>
            <a:r>
              <a:rPr lang="en-US" altLang="en-US" sz="2800" dirty="0"/>
              <a:t>char n;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68781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Custom 2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462</TotalTime>
  <Words>1382</Words>
  <Application>Microsoft Office PowerPoint</Application>
  <PresentationFormat>Widescreen</PresentationFormat>
  <Paragraphs>242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Arial</vt:lpstr>
      <vt:lpstr>Arimo</vt:lpstr>
      <vt:lpstr>Calibri</vt:lpstr>
      <vt:lpstr>Consolas</vt:lpstr>
      <vt:lpstr>Courier New</vt:lpstr>
      <vt:lpstr>Times New Roman</vt:lpstr>
      <vt:lpstr>Verdana</vt:lpstr>
      <vt:lpstr>Verdana</vt:lpstr>
      <vt:lpstr>Wingdings</vt:lpstr>
      <vt:lpstr>Wingdings 3</vt:lpstr>
      <vt:lpstr>Wisp</vt:lpstr>
      <vt:lpstr>Programming Fundamentals</vt:lpstr>
      <vt:lpstr>Data Types</vt:lpstr>
      <vt:lpstr>Data Types Example</vt:lpstr>
      <vt:lpstr>Token</vt:lpstr>
      <vt:lpstr>Keywords</vt:lpstr>
      <vt:lpstr>Common Keywords</vt:lpstr>
      <vt:lpstr>Common Keywords</vt:lpstr>
      <vt:lpstr>Variables</vt:lpstr>
      <vt:lpstr>Declaration of variables</vt:lpstr>
      <vt:lpstr>Declaration of variables</vt:lpstr>
      <vt:lpstr>PowerPoint Presentation</vt:lpstr>
      <vt:lpstr>Declaration of a variable</vt:lpstr>
      <vt:lpstr>Declaration of a variable</vt:lpstr>
      <vt:lpstr>Initialization of a variable</vt:lpstr>
      <vt:lpstr>PowerPoint Presentation</vt:lpstr>
      <vt:lpstr>Constants </vt:lpstr>
      <vt:lpstr>Constants Cont…</vt:lpstr>
      <vt:lpstr>Example</vt:lpstr>
      <vt:lpstr>Operators</vt:lpstr>
      <vt:lpstr>Arithmetic operators</vt:lpstr>
      <vt:lpstr>All the operators on previous slide are binary  operators as they require two operands. C++ applies the operators in arithmetic  expressions in a precise sequence  determined by the following rules of operator  precedence, which are generally the same as  those followed in algebra</vt:lpstr>
      <vt:lpstr>PowerPoint Presentation</vt:lpstr>
      <vt:lpstr>Example</vt:lpstr>
      <vt:lpstr>Assignment Operators</vt:lpstr>
      <vt:lpstr>Compound Assignment Operators</vt:lpstr>
      <vt:lpstr>Comparison Operators</vt:lpstr>
      <vt:lpstr>Example</vt:lpstr>
      <vt:lpstr>Logical Operators</vt:lpstr>
      <vt:lpstr> C++ also provides two unary operators for</vt:lpstr>
      <vt:lpstr>PowerPoint Presentation</vt:lpstr>
      <vt:lpstr>Example </vt:lpstr>
      <vt:lpstr>Example</vt:lpstr>
      <vt:lpstr>Example</vt:lpstr>
      <vt:lpstr>Example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SE-106 Programming Fundamentals</dc:title>
  <dc:creator>SAMANA</dc:creator>
  <cp:lastModifiedBy>omen</cp:lastModifiedBy>
  <cp:revision>24</cp:revision>
  <dcterms:created xsi:type="dcterms:W3CDTF">2020-10-17T14:59:54Z</dcterms:created>
  <dcterms:modified xsi:type="dcterms:W3CDTF">2024-10-29T05:58:07Z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2012-04-11T00:00:00Z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2020-10-17T00:00:00Z</vt:filetime>
  </property>
</Properties>
</file>