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3"/>
  </p:notesMasterIdLst>
  <p:sldIdLst>
    <p:sldId id="29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36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</p:sldIdLst>
  <p:sldSz cx="138176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9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276" y="56"/>
      </p:cViewPr>
      <p:guideLst>
        <p:guide orient="horz" pos="2880"/>
        <p:guide pos="29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0AAE4-F9C9-4E4D-93AB-EBD9D3D8FB5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0" y="971550"/>
            <a:ext cx="4660900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1662E-162A-4A14-B822-BFE5D841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2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99" y="7254240"/>
            <a:ext cx="13814002" cy="51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7178892"/>
            <a:ext cx="13814002" cy="72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584" y="860146"/>
            <a:ext cx="113995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9066" spc="-57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724" y="5049703"/>
            <a:ext cx="11399520" cy="12954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720" cap="all" spc="227" baseline="0">
                <a:solidFill>
                  <a:schemeClr val="tx2"/>
                </a:solidFill>
                <a:latin typeface="+mj-lt"/>
              </a:defRPr>
            </a:lvl1pPr>
            <a:lvl2pPr marL="518145" indent="0" algn="ctr">
              <a:buNone/>
              <a:defRPr sz="2720"/>
            </a:lvl2pPr>
            <a:lvl3pPr marL="1036290" indent="0" algn="ctr">
              <a:buNone/>
              <a:defRPr sz="2720"/>
            </a:lvl3pPr>
            <a:lvl4pPr marL="1554434" indent="0" algn="ctr">
              <a:buNone/>
              <a:defRPr sz="2267"/>
            </a:lvl4pPr>
            <a:lvl5pPr marL="2072579" indent="0" algn="ctr">
              <a:buNone/>
              <a:defRPr sz="2267"/>
            </a:lvl5pPr>
            <a:lvl6pPr marL="2590724" indent="0" algn="ctr">
              <a:buNone/>
              <a:defRPr sz="2267"/>
            </a:lvl6pPr>
            <a:lvl7pPr marL="3108869" indent="0" algn="ctr">
              <a:buNone/>
              <a:defRPr sz="2267"/>
            </a:lvl7pPr>
            <a:lvl8pPr marL="3627013" indent="0" algn="ctr">
              <a:buNone/>
              <a:defRPr sz="2267"/>
            </a:lvl8pPr>
            <a:lvl9pPr marL="4145158" indent="0" algn="ctr">
              <a:buNone/>
              <a:defRPr sz="2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05840"/>
            <a:fld id="{72FB3EAB-3842-4E0A-AAAF-A26599A12A55}" type="datetimeFigureOut">
              <a:rPr lang="en-US" smtClean="0"/>
              <a:pPr defTabSz="100584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584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5840"/>
            <a:fld id="{55417A84-6DDB-484F-96C7-B10995226868}" type="slidenum">
              <a:rPr lang="en-US" smtClean="0"/>
              <a:pPr defTabSz="100584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68679" y="4922520"/>
            <a:ext cx="1119225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80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05840"/>
            <a:fld id="{72FB3EAB-3842-4E0A-AAAF-A26599A12A55}" type="datetimeFigureOut">
              <a:rPr lang="en-US" smtClean="0"/>
              <a:pPr defTabSz="100584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584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5840"/>
            <a:fld id="{55417A84-6DDB-484F-96C7-B10995226868}" type="slidenum">
              <a:rPr lang="en-US" smtClean="0"/>
              <a:pPr defTabSz="100584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3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99" y="7254240"/>
            <a:ext cx="13814002" cy="51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7178892"/>
            <a:ext cx="13814002" cy="72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70082"/>
            <a:ext cx="2979420" cy="65250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70082"/>
            <a:ext cx="8765540" cy="652507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05840"/>
            <a:fld id="{72FB3EAB-3842-4E0A-AAAF-A26599A12A55}" type="datetimeFigureOut">
              <a:rPr lang="en-US" smtClean="0"/>
              <a:pPr defTabSz="100584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584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5840"/>
            <a:fld id="{55417A84-6DDB-484F-96C7-B10995226868}" type="slidenum">
              <a:rPr lang="en-US" smtClean="0"/>
              <a:pPr defTabSz="100584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9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05840"/>
            <a:fld id="{72FB3EAB-3842-4E0A-AAAF-A26599A12A55}" type="datetimeFigureOut">
              <a:rPr lang="en-US" smtClean="0"/>
              <a:pPr defTabSz="100584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584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5840"/>
            <a:fld id="{55417A84-6DDB-484F-96C7-B10995226868}" type="slidenum">
              <a:rPr lang="en-US" smtClean="0"/>
              <a:pPr defTabSz="100584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99" y="7254240"/>
            <a:ext cx="13814002" cy="51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7178892"/>
            <a:ext cx="13814002" cy="72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584" y="860146"/>
            <a:ext cx="11399520" cy="404164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9066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3584" y="5046878"/>
            <a:ext cx="11399520" cy="12954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720" cap="all" spc="227" baseline="0">
                <a:solidFill>
                  <a:schemeClr val="tx2"/>
                </a:solidFill>
                <a:latin typeface="+mj-lt"/>
              </a:defRPr>
            </a:lvl1pPr>
            <a:lvl2pPr marL="518145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05840"/>
            <a:fld id="{72FB3EAB-3842-4E0A-AAAF-A26599A12A55}" type="datetimeFigureOut">
              <a:rPr lang="en-US" smtClean="0"/>
              <a:pPr defTabSz="100584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584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5840"/>
            <a:fld id="{55417A84-6DDB-484F-96C7-B10995226868}" type="slidenum">
              <a:rPr lang="en-US" smtClean="0"/>
              <a:pPr defTabSz="100584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68679" y="4922520"/>
            <a:ext cx="1119225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66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43584" y="324817"/>
            <a:ext cx="11399520" cy="16441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3583" y="2091832"/>
            <a:ext cx="5596128" cy="4559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6976" y="2091833"/>
            <a:ext cx="5596128" cy="4559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05840"/>
            <a:fld id="{72FB3EAB-3842-4E0A-AAAF-A26599A12A55}" type="datetimeFigureOut">
              <a:rPr lang="en-US" smtClean="0"/>
              <a:pPr defTabSz="100584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584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5840"/>
            <a:fld id="{55417A84-6DDB-484F-96C7-B10995226868}" type="slidenum">
              <a:rPr lang="en-US" smtClean="0"/>
              <a:pPr defTabSz="100584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4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43584" y="324817"/>
            <a:ext cx="11399520" cy="16441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3584" y="2092192"/>
            <a:ext cx="5596128" cy="83445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67" b="0" cap="all" baseline="0">
                <a:solidFill>
                  <a:schemeClr val="tx2"/>
                </a:solidFill>
              </a:defRPr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3584" y="2926645"/>
            <a:ext cx="5596128" cy="38286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46976" y="2092192"/>
            <a:ext cx="5596128" cy="83445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67" b="0" cap="all" baseline="0">
                <a:solidFill>
                  <a:schemeClr val="tx2"/>
                </a:solidFill>
              </a:defRPr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46976" y="2926645"/>
            <a:ext cx="5596128" cy="38286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05840"/>
            <a:fld id="{72FB3EAB-3842-4E0A-AAAF-A26599A12A55}" type="datetimeFigureOut">
              <a:rPr lang="en-US" smtClean="0"/>
              <a:pPr defTabSz="100584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584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5840"/>
            <a:fld id="{55417A84-6DDB-484F-96C7-B10995226868}" type="slidenum">
              <a:rPr lang="en-US" smtClean="0"/>
              <a:pPr defTabSz="100584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1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05840"/>
            <a:fld id="{72FB3EAB-3842-4E0A-AAAF-A26599A12A55}" type="datetimeFigureOut">
              <a:rPr lang="en-US" smtClean="0"/>
              <a:pPr defTabSz="100584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584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5840"/>
            <a:fld id="{55417A84-6DDB-484F-96C7-B10995226868}" type="slidenum">
              <a:rPr lang="en-US" smtClean="0"/>
              <a:pPr defTabSz="100584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6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99" y="7254240"/>
            <a:ext cx="13814002" cy="51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7178892"/>
            <a:ext cx="13814002" cy="72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05840"/>
            <a:fld id="{72FB3EAB-3842-4E0A-AAAF-A26599A12A55}" type="datetimeFigureOut">
              <a:rPr lang="en-US" smtClean="0"/>
              <a:pPr defTabSz="100584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100584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5840"/>
            <a:fld id="{55417A84-6DDB-484F-96C7-B10995226868}" type="slidenum">
              <a:rPr lang="en-US" smtClean="0"/>
              <a:pPr defTabSz="100584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9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590896" cy="77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578747" y="0"/>
            <a:ext cx="72542" cy="777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673607"/>
            <a:ext cx="3627120" cy="2590800"/>
          </a:xfrm>
        </p:spPr>
        <p:txBody>
          <a:bodyPr anchor="b">
            <a:normAutofit/>
          </a:bodyPr>
          <a:lstStyle>
            <a:lvl1pPr>
              <a:defRPr sz="408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0680" y="829056"/>
            <a:ext cx="7357872" cy="5958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60" y="3316224"/>
            <a:ext cx="3627120" cy="382967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700">
                <a:solidFill>
                  <a:srgbClr val="FFFFFF"/>
                </a:solidFill>
              </a:defRPr>
            </a:lvl1pPr>
            <a:lvl2pPr marL="518145" indent="0">
              <a:buNone/>
              <a:defRPr sz="1360"/>
            </a:lvl2pPr>
            <a:lvl3pPr marL="1036290" indent="0">
              <a:buNone/>
              <a:defRPr sz="1133"/>
            </a:lvl3pPr>
            <a:lvl4pPr marL="1554434" indent="0">
              <a:buNone/>
              <a:defRPr sz="1020"/>
            </a:lvl4pPr>
            <a:lvl5pPr marL="2072579" indent="0">
              <a:buNone/>
              <a:defRPr sz="1020"/>
            </a:lvl5pPr>
            <a:lvl6pPr marL="2590724" indent="0">
              <a:buNone/>
              <a:defRPr sz="1020"/>
            </a:lvl6pPr>
            <a:lvl7pPr marL="3108869" indent="0">
              <a:buNone/>
              <a:defRPr sz="1020"/>
            </a:lvl7pPr>
            <a:lvl8pPr marL="3627013" indent="0">
              <a:buNone/>
              <a:defRPr sz="1020"/>
            </a:lvl8pPr>
            <a:lvl9pPr marL="4145158" indent="0">
              <a:buNone/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7580" y="7321090"/>
            <a:ext cx="2967645" cy="413808"/>
          </a:xfrm>
        </p:spPr>
        <p:txBody>
          <a:bodyPr/>
          <a:lstStyle>
            <a:lvl1pPr algn="l">
              <a:defRPr/>
            </a:lvl1pPr>
          </a:lstStyle>
          <a:p>
            <a:pPr defTabSz="1005840"/>
            <a:fld id="{72FB3EAB-3842-4E0A-AAAF-A26599A12A55}" type="datetimeFigureOut">
              <a:rPr lang="en-US" smtClean="0"/>
              <a:pPr defTabSz="100584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40680" y="7321090"/>
            <a:ext cx="5267960" cy="41380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defTabSz="1005840"/>
            <a:endParaRPr lang="en-US">
              <a:solidFill>
                <a:srgbClr val="6370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1005840"/>
            <a:fld id="{55417A84-6DDB-484F-96C7-B10995226868}" type="slidenum">
              <a:rPr lang="en-US" smtClean="0">
                <a:solidFill>
                  <a:srgbClr val="637052"/>
                </a:solidFill>
              </a:rPr>
              <a:pPr defTabSz="1005840"/>
              <a:t>‹#›</a:t>
            </a:fld>
            <a:endParaRPr lang="en-US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62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613400"/>
            <a:ext cx="13814002" cy="215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5570420"/>
            <a:ext cx="13814002" cy="72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584" y="5751576"/>
            <a:ext cx="11461699" cy="932688"/>
          </a:xfrm>
        </p:spPr>
        <p:txBody>
          <a:bodyPr lIns="91440" tIns="0" rIns="91440" bIns="0" anchor="b">
            <a:noAutofit/>
          </a:bodyPr>
          <a:lstStyle>
            <a:lvl1pPr>
              <a:defRPr sz="408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3817583" cy="5570419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627">
                <a:solidFill>
                  <a:schemeClr val="bg1"/>
                </a:solidFill>
              </a:defRPr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3584" y="6694626"/>
            <a:ext cx="11461699" cy="67360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80"/>
              </a:spcAft>
              <a:buNone/>
              <a:defRPr sz="1700">
                <a:solidFill>
                  <a:srgbClr val="FFFFFF"/>
                </a:solidFill>
              </a:defRPr>
            </a:lvl1pPr>
            <a:lvl2pPr marL="518145" indent="0">
              <a:buNone/>
              <a:defRPr sz="1360"/>
            </a:lvl2pPr>
            <a:lvl3pPr marL="1036290" indent="0">
              <a:buNone/>
              <a:defRPr sz="1133"/>
            </a:lvl3pPr>
            <a:lvl4pPr marL="1554434" indent="0">
              <a:buNone/>
              <a:defRPr sz="1020"/>
            </a:lvl4pPr>
            <a:lvl5pPr marL="2072579" indent="0">
              <a:buNone/>
              <a:defRPr sz="1020"/>
            </a:lvl5pPr>
            <a:lvl6pPr marL="2590724" indent="0">
              <a:buNone/>
              <a:defRPr sz="1020"/>
            </a:lvl6pPr>
            <a:lvl7pPr marL="3108869" indent="0">
              <a:buNone/>
              <a:defRPr sz="1020"/>
            </a:lvl7pPr>
            <a:lvl8pPr marL="3627013" indent="0">
              <a:buNone/>
              <a:defRPr sz="1020"/>
            </a:lvl8pPr>
            <a:lvl9pPr marL="4145158" indent="0">
              <a:buNone/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05840"/>
            <a:fld id="{72FB3EAB-3842-4E0A-AAAF-A26599A12A55}" type="datetimeFigureOut">
              <a:rPr lang="en-US" smtClean="0"/>
              <a:pPr defTabSz="100584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0584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05840"/>
            <a:fld id="{55417A84-6DDB-484F-96C7-B10995226868}" type="slidenum">
              <a:rPr lang="en-US" smtClean="0"/>
              <a:pPr defTabSz="100584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2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254240"/>
            <a:ext cx="13817600" cy="51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7178891"/>
            <a:ext cx="13817601" cy="747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3584" y="324817"/>
            <a:ext cx="11399520" cy="1644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3584" y="2091832"/>
            <a:ext cx="11399520" cy="45598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3585" y="7321090"/>
            <a:ext cx="2801907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rgbClr val="FFFFFF"/>
                </a:solidFill>
              </a:defRPr>
            </a:lvl1pPr>
          </a:lstStyle>
          <a:p>
            <a:pPr defTabSz="1005840"/>
            <a:fld id="{72FB3EAB-3842-4E0A-AAAF-A26599A12A55}" type="datetimeFigureOut">
              <a:rPr lang="en-US" smtClean="0"/>
              <a:pPr defTabSz="100584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7676" y="7321090"/>
            <a:ext cx="546584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 cap="all" baseline="0">
                <a:solidFill>
                  <a:srgbClr val="FFFFFF"/>
                </a:solidFill>
              </a:defRPr>
            </a:lvl1pPr>
          </a:lstStyle>
          <a:p>
            <a:pPr defTabSz="100584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0519" y="7321090"/>
            <a:ext cx="1486962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0">
                <a:solidFill>
                  <a:srgbClr val="FFFFFF"/>
                </a:solidFill>
              </a:defRPr>
            </a:lvl1pPr>
          </a:lstStyle>
          <a:p>
            <a:pPr defTabSz="1005840"/>
            <a:fld id="{55417A84-6DDB-484F-96C7-B10995226868}" type="slidenum">
              <a:rPr lang="en-US" smtClean="0"/>
              <a:pPr defTabSz="100584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352670" y="1969558"/>
            <a:ext cx="1129588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7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036290" rtl="0" eaLnBrk="1" latinLnBrk="0" hangingPunct="1">
        <a:lnSpc>
          <a:spcPct val="85000"/>
        </a:lnSpc>
        <a:spcBef>
          <a:spcPct val="0"/>
        </a:spcBef>
        <a:buNone/>
        <a:defRPr sz="5440" kern="1200" spc="-57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3629" indent="-103629" algn="l" defTabSz="1036290" rtl="0" eaLnBrk="1" latinLnBrk="0" hangingPunct="1">
        <a:lnSpc>
          <a:spcPct val="90000"/>
        </a:lnSpc>
        <a:spcBef>
          <a:spcPts val="1360"/>
        </a:spcBef>
        <a:spcAft>
          <a:spcPts val="227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35242" indent="-207258" algn="l" defTabSz="1036290" rtl="0" eaLnBrk="1" latinLnBrk="0" hangingPunct="1">
        <a:lnSpc>
          <a:spcPct val="90000"/>
        </a:lnSpc>
        <a:spcBef>
          <a:spcPts val="227"/>
        </a:spcBef>
        <a:spcAft>
          <a:spcPts val="453"/>
        </a:spcAft>
        <a:buClr>
          <a:schemeClr val="accent1"/>
        </a:buClr>
        <a:buFont typeface="Calibri" pitchFamily="34" charset="0"/>
        <a:buChar char="◦"/>
        <a:defRPr sz="20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2500" indent="-207258" algn="l" defTabSz="1036290" rtl="0" eaLnBrk="1" latinLnBrk="0" hangingPunct="1">
        <a:lnSpc>
          <a:spcPct val="90000"/>
        </a:lnSpc>
        <a:spcBef>
          <a:spcPts val="227"/>
        </a:spcBef>
        <a:spcAft>
          <a:spcPts val="453"/>
        </a:spcAft>
        <a:buClr>
          <a:schemeClr val="accent1"/>
        </a:buClr>
        <a:buFont typeface="Calibri" pitchFamily="34" charset="0"/>
        <a:buChar char="◦"/>
        <a:defRPr sz="15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49757" indent="-207258" algn="l" defTabSz="1036290" rtl="0" eaLnBrk="1" latinLnBrk="0" hangingPunct="1">
        <a:lnSpc>
          <a:spcPct val="90000"/>
        </a:lnSpc>
        <a:spcBef>
          <a:spcPts val="227"/>
        </a:spcBef>
        <a:spcAft>
          <a:spcPts val="453"/>
        </a:spcAft>
        <a:buClr>
          <a:schemeClr val="accent1"/>
        </a:buClr>
        <a:buFont typeface="Calibri" pitchFamily="34" charset="0"/>
        <a:buChar char="◦"/>
        <a:defRPr sz="15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7015" indent="-207258" algn="l" defTabSz="1036290" rtl="0" eaLnBrk="1" latinLnBrk="0" hangingPunct="1">
        <a:lnSpc>
          <a:spcPct val="90000"/>
        </a:lnSpc>
        <a:spcBef>
          <a:spcPts val="227"/>
        </a:spcBef>
        <a:spcAft>
          <a:spcPts val="453"/>
        </a:spcAft>
        <a:buClr>
          <a:schemeClr val="accent1"/>
        </a:buClr>
        <a:buFont typeface="Calibri" pitchFamily="34" charset="0"/>
        <a:buChar char="◦"/>
        <a:defRPr sz="15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46630" indent="-259072" algn="l" defTabSz="1036290" rtl="0" eaLnBrk="1" latinLnBrk="0" hangingPunct="1">
        <a:lnSpc>
          <a:spcPct val="90000"/>
        </a:lnSpc>
        <a:spcBef>
          <a:spcPts val="227"/>
        </a:spcBef>
        <a:spcAft>
          <a:spcPts val="453"/>
        </a:spcAft>
        <a:buClr>
          <a:schemeClr val="accent1"/>
        </a:buClr>
        <a:buFont typeface="Calibri" pitchFamily="34" charset="0"/>
        <a:buChar char="◦"/>
        <a:defRPr sz="15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73290" indent="-259072" algn="l" defTabSz="1036290" rtl="0" eaLnBrk="1" latinLnBrk="0" hangingPunct="1">
        <a:lnSpc>
          <a:spcPct val="90000"/>
        </a:lnSpc>
        <a:spcBef>
          <a:spcPts val="227"/>
        </a:spcBef>
        <a:spcAft>
          <a:spcPts val="453"/>
        </a:spcAft>
        <a:buClr>
          <a:schemeClr val="accent1"/>
        </a:buClr>
        <a:buFont typeface="Calibri" pitchFamily="34" charset="0"/>
        <a:buChar char="◦"/>
        <a:defRPr sz="15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99950" indent="-259072" algn="l" defTabSz="1036290" rtl="0" eaLnBrk="1" latinLnBrk="0" hangingPunct="1">
        <a:lnSpc>
          <a:spcPct val="90000"/>
        </a:lnSpc>
        <a:spcBef>
          <a:spcPts val="227"/>
        </a:spcBef>
        <a:spcAft>
          <a:spcPts val="453"/>
        </a:spcAft>
        <a:buClr>
          <a:schemeClr val="accent1"/>
        </a:buClr>
        <a:buFont typeface="Calibri" pitchFamily="34" charset="0"/>
        <a:buChar char="◦"/>
        <a:defRPr sz="15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926610" indent="-259072" algn="l" defTabSz="1036290" rtl="0" eaLnBrk="1" latinLnBrk="0" hangingPunct="1">
        <a:lnSpc>
          <a:spcPct val="90000"/>
        </a:lnSpc>
        <a:spcBef>
          <a:spcPts val="227"/>
        </a:spcBef>
        <a:spcAft>
          <a:spcPts val="453"/>
        </a:spcAft>
        <a:buClr>
          <a:schemeClr val="accent1"/>
        </a:buClr>
        <a:buFont typeface="Calibri" pitchFamily="34" charset="0"/>
        <a:buChar char="◦"/>
        <a:defRPr sz="158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Number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</a:t>
            </a:r>
            <a:r>
              <a:rPr lang="en-US" dirty="0" smtClean="0"/>
              <a:t>Saba Iqbal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1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pc="-10" dirty="0"/>
              <a:t>Binary </a:t>
            </a:r>
            <a:r>
              <a:rPr lang="en-US" sz="5400" spc="-5" dirty="0"/>
              <a:t>Number </a:t>
            </a:r>
            <a:r>
              <a:rPr lang="en-US" sz="5400" spc="-10" dirty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44500">
              <a:lnSpc>
                <a:spcPct val="100000"/>
              </a:lnSpc>
              <a:spcBef>
                <a:spcPts val="1060"/>
              </a:spcBef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lang="en-US" sz="2400" b="1" spc="-5" dirty="0">
                <a:solidFill>
                  <a:srgbClr val="333333"/>
                </a:solidFill>
                <a:latin typeface="Verdana"/>
                <a:cs typeface="Verdana"/>
              </a:rPr>
              <a:t>Characteristics</a:t>
            </a:r>
            <a:endParaRPr lang="en-US" sz="2400" spc="-10" dirty="0">
              <a:solidFill>
                <a:srgbClr val="333333"/>
              </a:solidFill>
              <a:latin typeface="Verdana"/>
              <a:cs typeface="Verdana"/>
            </a:endParaRPr>
          </a:p>
          <a:p>
            <a:pPr marL="779069" lvl="1" indent="-444500">
              <a:lnSpc>
                <a:spcPct val="100000"/>
              </a:lnSpc>
              <a:spcBef>
                <a:spcPts val="1060"/>
              </a:spcBef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lang="en-US" sz="2180" spc="-1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lang="en-US" sz="2180" spc="-5" dirty="0">
                <a:solidFill>
                  <a:srgbClr val="333333"/>
                </a:solidFill>
                <a:latin typeface="Verdana"/>
                <a:cs typeface="Verdana"/>
              </a:rPr>
              <a:t>positional number</a:t>
            </a:r>
            <a:r>
              <a:rPr lang="en-US" sz="21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18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lang="en-US" sz="2180" dirty="0">
              <a:latin typeface="Verdana"/>
              <a:cs typeface="Verdana"/>
            </a:endParaRPr>
          </a:p>
          <a:p>
            <a:pPr marL="779069" lvl="1" indent="-444500">
              <a:lnSpc>
                <a:spcPct val="100000"/>
              </a:lnSpc>
              <a:spcBef>
                <a:spcPts val="1060"/>
              </a:spcBef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lang="en-US" sz="2180" spc="-15" dirty="0">
                <a:solidFill>
                  <a:srgbClr val="333333"/>
                </a:solidFill>
                <a:latin typeface="Verdana"/>
                <a:cs typeface="Verdana"/>
              </a:rPr>
              <a:t>Has </a:t>
            </a:r>
            <a:r>
              <a:rPr lang="en-US" sz="2180" dirty="0">
                <a:solidFill>
                  <a:srgbClr val="333333"/>
                </a:solidFill>
                <a:latin typeface="Verdana"/>
                <a:cs typeface="Verdana"/>
              </a:rPr>
              <a:t>only </a:t>
            </a:r>
            <a:r>
              <a:rPr lang="en-US" sz="2180" spc="-10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lang="en-US" sz="2180" dirty="0">
                <a:solidFill>
                  <a:srgbClr val="333333"/>
                </a:solidFill>
                <a:latin typeface="Verdana"/>
                <a:cs typeface="Verdana"/>
              </a:rPr>
              <a:t>symbols or digits </a:t>
            </a:r>
            <a:r>
              <a:rPr lang="en-US" sz="2180" spc="-5" dirty="0">
                <a:solidFill>
                  <a:srgbClr val="333333"/>
                </a:solidFill>
                <a:latin typeface="Verdana"/>
                <a:cs typeface="Verdana"/>
              </a:rPr>
              <a:t>(0 and 1).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Hence</a:t>
            </a:r>
            <a:r>
              <a:rPr lang="en-US" sz="2400" spc="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5" dirty="0">
                <a:solidFill>
                  <a:srgbClr val="333333"/>
                </a:solidFill>
                <a:latin typeface="Verdana"/>
                <a:cs typeface="Verdana"/>
              </a:rPr>
              <a:t>its</a:t>
            </a:r>
            <a:r>
              <a:rPr lang="en-US" sz="2180" spc="-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180" spc="-10" dirty="0">
                <a:solidFill>
                  <a:srgbClr val="333333"/>
                </a:solidFill>
                <a:latin typeface="Verdana"/>
                <a:cs typeface="Verdana"/>
              </a:rPr>
              <a:t>base =</a:t>
            </a:r>
            <a:r>
              <a:rPr lang="en-US" sz="218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180" spc="-10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endParaRPr lang="en-US" sz="2180" dirty="0">
              <a:latin typeface="Verdana"/>
              <a:cs typeface="Verdana"/>
            </a:endParaRPr>
          </a:p>
          <a:p>
            <a:pPr marL="779069" marR="5080" lvl="1" indent="-444500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lang="en-US" sz="218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lang="en-US" sz="2180" dirty="0">
                <a:solidFill>
                  <a:srgbClr val="333333"/>
                </a:solidFill>
                <a:latin typeface="Verdana"/>
                <a:cs typeface="Verdana"/>
              </a:rPr>
              <a:t>maximum value </a:t>
            </a:r>
            <a:r>
              <a:rPr lang="en-US" sz="218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lang="en-US" sz="218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lang="en-US" sz="2180" dirty="0">
                <a:solidFill>
                  <a:srgbClr val="333333"/>
                </a:solidFill>
                <a:latin typeface="Verdana"/>
                <a:cs typeface="Verdana"/>
              </a:rPr>
              <a:t>single </a:t>
            </a:r>
            <a:r>
              <a:rPr lang="en-US" sz="2180" spc="5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lang="en-US" sz="218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lang="en-US" sz="2180" spc="-10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lang="en-US" sz="2180" spc="-5" dirty="0">
                <a:solidFill>
                  <a:srgbClr val="333333"/>
                </a:solidFill>
                <a:latin typeface="Verdana"/>
                <a:cs typeface="Verdana"/>
              </a:rPr>
              <a:t>(one less  than the value </a:t>
            </a:r>
            <a:r>
              <a:rPr lang="en-US" sz="218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lang="en-US" sz="2180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lang="en-US" sz="218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180" spc="-10" dirty="0">
                <a:solidFill>
                  <a:srgbClr val="333333"/>
                </a:solidFill>
                <a:latin typeface="Verdana"/>
                <a:cs typeface="Verdana"/>
              </a:rPr>
              <a:t>base)</a:t>
            </a:r>
            <a:endParaRPr lang="en-US" sz="2180" dirty="0">
              <a:latin typeface="Verdana"/>
              <a:cs typeface="Verdana"/>
            </a:endParaRPr>
          </a:p>
          <a:p>
            <a:pPr marL="779069" marR="5080" lvl="1" indent="-4445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lang="en-US" sz="2180" spc="-1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lang="en-US" sz="2180" dirty="0">
                <a:solidFill>
                  <a:srgbClr val="333333"/>
                </a:solidFill>
                <a:latin typeface="Verdana"/>
                <a:cs typeface="Verdana"/>
              </a:rPr>
              <a:t>position </a:t>
            </a:r>
            <a:r>
              <a:rPr lang="en-US" sz="218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lang="en-US" sz="218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lang="en-US" sz="2180" spc="10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lang="en-US" sz="2180" spc="-10" dirty="0">
                <a:solidFill>
                  <a:srgbClr val="333333"/>
                </a:solidFill>
                <a:latin typeface="Verdana"/>
                <a:cs typeface="Verdana"/>
              </a:rPr>
              <a:t>represents </a:t>
            </a:r>
            <a:r>
              <a:rPr lang="en-US" sz="2180" spc="-5" dirty="0">
                <a:solidFill>
                  <a:srgbClr val="333333"/>
                </a:solidFill>
                <a:latin typeface="Verdana"/>
                <a:cs typeface="Verdana"/>
              </a:rPr>
              <a:t>a specific </a:t>
            </a:r>
            <a:r>
              <a:rPr lang="en-US" sz="2180" spc="-10" dirty="0">
                <a:solidFill>
                  <a:srgbClr val="333333"/>
                </a:solidFill>
                <a:latin typeface="Verdana"/>
                <a:cs typeface="Verdana"/>
              </a:rPr>
              <a:t>power  of </a:t>
            </a:r>
            <a:r>
              <a:rPr lang="en-US" sz="218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lang="en-US" sz="218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r>
              <a:rPr lang="en-US" sz="218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180" dirty="0">
                <a:solidFill>
                  <a:srgbClr val="333333"/>
                </a:solidFill>
                <a:latin typeface="Verdana"/>
                <a:cs typeface="Verdana"/>
              </a:rPr>
              <a:t>(2)</a:t>
            </a:r>
            <a:endParaRPr lang="en-US" sz="2180" dirty="0">
              <a:latin typeface="Verdana"/>
              <a:cs typeface="Verdana"/>
            </a:endParaRPr>
          </a:p>
          <a:p>
            <a:pPr marL="779069" lvl="1" indent="-4445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lang="en-US" sz="2180" spc="5" dirty="0">
                <a:solidFill>
                  <a:srgbClr val="333333"/>
                </a:solidFill>
                <a:latin typeface="Verdana"/>
                <a:cs typeface="Verdana"/>
              </a:rPr>
              <a:t>This </a:t>
            </a:r>
            <a:r>
              <a:rPr lang="en-US" sz="2180" spc="-5" dirty="0">
                <a:solidFill>
                  <a:srgbClr val="333333"/>
                </a:solidFill>
                <a:latin typeface="Verdana"/>
                <a:cs typeface="Verdana"/>
              </a:rPr>
              <a:t>number </a:t>
            </a:r>
            <a:r>
              <a:rPr lang="en-US" sz="2180" spc="-10" dirty="0">
                <a:solidFill>
                  <a:srgbClr val="333333"/>
                </a:solidFill>
                <a:latin typeface="Verdana"/>
                <a:cs typeface="Verdana"/>
              </a:rPr>
              <a:t>system </a:t>
            </a:r>
            <a:r>
              <a:rPr lang="en-US" sz="218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lang="en-US" sz="218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lang="en-US" sz="2180" spc="10" dirty="0">
                <a:solidFill>
                  <a:srgbClr val="333333"/>
                </a:solidFill>
                <a:latin typeface="Verdana"/>
                <a:cs typeface="Verdana"/>
              </a:rPr>
              <a:t>in</a:t>
            </a:r>
            <a:r>
              <a:rPr lang="en-US" sz="2180" spc="-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180" spc="-10" dirty="0">
                <a:solidFill>
                  <a:srgbClr val="333333"/>
                </a:solidFill>
                <a:latin typeface="Verdana"/>
                <a:cs typeface="Verdana"/>
              </a:rPr>
              <a:t>computers</a:t>
            </a:r>
            <a:endParaRPr lang="en-US" sz="2180" dirty="0">
              <a:latin typeface="Verdana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4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pc="-10" dirty="0"/>
              <a:t>Binary </a:t>
            </a:r>
            <a:r>
              <a:rPr lang="en-US" sz="5400" spc="-5" dirty="0"/>
              <a:t>Number </a:t>
            </a:r>
            <a:r>
              <a:rPr lang="en-US" sz="5400" spc="-10" dirty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0">
              <a:lnSpc>
                <a:spcPct val="100000"/>
              </a:lnSpc>
              <a:spcBef>
                <a:spcPts val="944"/>
              </a:spcBef>
            </a:pPr>
            <a:r>
              <a:rPr lang="en-US" sz="2800" b="1" spc="-10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lang="en-US" sz="2800" dirty="0">
              <a:latin typeface="Verdana"/>
              <a:cs typeface="Verdana"/>
            </a:endParaRPr>
          </a:p>
          <a:p>
            <a:pPr marL="398463" indent="0">
              <a:lnSpc>
                <a:spcPct val="100000"/>
              </a:lnSpc>
              <a:spcBef>
                <a:spcPts val="1880"/>
              </a:spcBef>
            </a:pPr>
            <a:r>
              <a:rPr lang="en-US" sz="2800" dirty="0">
                <a:solidFill>
                  <a:srgbClr val="333333"/>
                </a:solidFill>
                <a:latin typeface="Verdana"/>
                <a:cs typeface="Verdana"/>
              </a:rPr>
              <a:t>10101</a:t>
            </a:r>
            <a:r>
              <a:rPr lang="en-US" sz="2800" baseline="-23148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lang="en-US" sz="2800" spc="-5" dirty="0">
                <a:solidFill>
                  <a:srgbClr val="333333"/>
                </a:solidFill>
                <a:latin typeface="Verdana"/>
                <a:cs typeface="Verdana"/>
              </a:rPr>
              <a:t>= (1 </a:t>
            </a:r>
            <a:r>
              <a:rPr lang="en-US" sz="2800" dirty="0">
                <a:solidFill>
                  <a:srgbClr val="333333"/>
                </a:solidFill>
                <a:latin typeface="Verdana"/>
                <a:cs typeface="Verdana"/>
              </a:rPr>
              <a:t>x 2</a:t>
            </a:r>
            <a:r>
              <a:rPr lang="en-US" sz="2800" baseline="23148" dirty="0">
                <a:solidFill>
                  <a:srgbClr val="333333"/>
                </a:solidFill>
                <a:latin typeface="Verdana"/>
                <a:cs typeface="Verdana"/>
              </a:rPr>
              <a:t>4</a:t>
            </a:r>
            <a:r>
              <a:rPr lang="en-US" sz="2800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lang="en-US" sz="2800" spc="-5" dirty="0">
                <a:solidFill>
                  <a:srgbClr val="333333"/>
                </a:solidFill>
                <a:latin typeface="Verdana"/>
                <a:cs typeface="Verdana"/>
              </a:rPr>
              <a:t>+ (0 </a:t>
            </a:r>
            <a:r>
              <a:rPr lang="en-US" sz="2800" dirty="0">
                <a:solidFill>
                  <a:srgbClr val="333333"/>
                </a:solidFill>
                <a:latin typeface="Verdana"/>
                <a:cs typeface="Verdana"/>
              </a:rPr>
              <a:t>x 2</a:t>
            </a:r>
            <a:r>
              <a:rPr lang="en-US" sz="2800" baseline="23148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r>
              <a:rPr lang="en-US" sz="2800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lang="en-US" sz="2800" spc="-5" dirty="0">
                <a:solidFill>
                  <a:srgbClr val="333333"/>
                </a:solidFill>
                <a:latin typeface="Verdana"/>
                <a:cs typeface="Verdana"/>
              </a:rPr>
              <a:t>+ (1 </a:t>
            </a:r>
            <a:r>
              <a:rPr lang="en-US" sz="2800" dirty="0">
                <a:solidFill>
                  <a:srgbClr val="333333"/>
                </a:solidFill>
                <a:latin typeface="Verdana"/>
                <a:cs typeface="Verdana"/>
              </a:rPr>
              <a:t>x 2</a:t>
            </a:r>
            <a:r>
              <a:rPr lang="en-US" sz="2800" baseline="23148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r>
              <a:rPr lang="en-US" sz="2800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lang="en-US" sz="2800" spc="-5" dirty="0">
                <a:solidFill>
                  <a:srgbClr val="333333"/>
                </a:solidFill>
                <a:latin typeface="Verdana"/>
                <a:cs typeface="Verdana"/>
              </a:rPr>
              <a:t>+ (0 </a:t>
            </a:r>
            <a:r>
              <a:rPr lang="en-US" sz="2800" dirty="0">
                <a:solidFill>
                  <a:srgbClr val="333333"/>
                </a:solidFill>
                <a:latin typeface="Verdana"/>
                <a:cs typeface="Verdana"/>
              </a:rPr>
              <a:t>x 2</a:t>
            </a:r>
            <a:r>
              <a:rPr lang="en-US" sz="2800" baseline="23148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lang="en-US" sz="2800" dirty="0">
                <a:solidFill>
                  <a:srgbClr val="333333"/>
                </a:solidFill>
                <a:latin typeface="Verdana"/>
                <a:cs typeface="Verdana"/>
              </a:rPr>
              <a:t>) x </a:t>
            </a:r>
            <a:r>
              <a:rPr lang="en-US" sz="2800" spc="-5" dirty="0">
                <a:solidFill>
                  <a:srgbClr val="333333"/>
                </a:solidFill>
                <a:latin typeface="Verdana"/>
                <a:cs typeface="Verdana"/>
              </a:rPr>
              <a:t>(1 </a:t>
            </a:r>
            <a:r>
              <a:rPr lang="en-US" sz="2800" dirty="0">
                <a:solidFill>
                  <a:srgbClr val="333333"/>
                </a:solidFill>
                <a:latin typeface="Verdana"/>
                <a:cs typeface="Verdana"/>
              </a:rPr>
              <a:t>x</a:t>
            </a:r>
            <a:r>
              <a:rPr lang="en-US" sz="2800" spc="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r>
              <a:rPr lang="en-US" sz="2800" baseline="23148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lang="en-US" sz="2800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endParaRPr lang="en-US" sz="2800" dirty="0">
              <a:latin typeface="Verdana"/>
              <a:cs typeface="Verdana"/>
            </a:endParaRPr>
          </a:p>
          <a:p>
            <a:pPr marL="398463" indent="0">
              <a:lnSpc>
                <a:spcPct val="100000"/>
              </a:lnSpc>
              <a:spcBef>
                <a:spcPts val="1535"/>
              </a:spcBef>
            </a:pPr>
            <a:r>
              <a:rPr lang="en-US" sz="2800" spc="-5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lang="en-US" sz="2800" dirty="0">
                <a:solidFill>
                  <a:srgbClr val="333333"/>
                </a:solidFill>
                <a:latin typeface="Verdana"/>
                <a:cs typeface="Verdana"/>
              </a:rPr>
              <a:t>16 </a:t>
            </a:r>
            <a:r>
              <a:rPr lang="en-US" sz="2800"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lang="en-US" sz="2800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lang="en-US" sz="2800"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lang="en-US" sz="2800" dirty="0">
                <a:solidFill>
                  <a:srgbClr val="333333"/>
                </a:solidFill>
                <a:latin typeface="Verdana"/>
                <a:cs typeface="Verdana"/>
              </a:rPr>
              <a:t>4 </a:t>
            </a:r>
            <a:r>
              <a:rPr lang="en-US" sz="2800"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lang="en-US" sz="2800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lang="en-US" sz="2800" spc="-5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lang="en-US" sz="2800" spc="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lang="en-US" sz="2800" dirty="0">
              <a:latin typeface="Verdana"/>
              <a:cs typeface="Verdana"/>
            </a:endParaRPr>
          </a:p>
          <a:p>
            <a:pPr marL="398463" indent="0">
              <a:lnSpc>
                <a:spcPct val="100000"/>
              </a:lnSpc>
              <a:spcBef>
                <a:spcPts val="1515"/>
              </a:spcBef>
              <a:tabLst>
                <a:tab pos="2084705" algn="l"/>
              </a:tabLst>
            </a:pPr>
            <a:r>
              <a:rPr lang="en-US" sz="2800" spc="-5" dirty="0">
                <a:solidFill>
                  <a:srgbClr val="333333"/>
                </a:solidFill>
                <a:latin typeface="Verdana"/>
                <a:cs typeface="Verdana"/>
              </a:rPr>
              <a:t>=	</a:t>
            </a:r>
            <a:r>
              <a:rPr lang="en-US" sz="2800" dirty="0">
                <a:solidFill>
                  <a:srgbClr val="333333"/>
                </a:solidFill>
                <a:latin typeface="Verdana"/>
                <a:cs typeface="Verdana"/>
              </a:rPr>
              <a:t>21</a:t>
            </a:r>
            <a:r>
              <a:rPr lang="en-US" sz="2800" baseline="-23148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lang="en-US" sz="2800" baseline="-23148" dirty="0">
              <a:latin typeface="Verdana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6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Representing </a:t>
            </a:r>
            <a:r>
              <a:rPr lang="en-US" spc="5" dirty="0"/>
              <a:t>Numbers </a:t>
            </a:r>
            <a:r>
              <a:rPr lang="en-US" spc="-5" dirty="0"/>
              <a:t>in </a:t>
            </a:r>
            <a:r>
              <a:rPr lang="en-US" dirty="0"/>
              <a:t>Different </a:t>
            </a:r>
            <a:r>
              <a:rPr lang="en-US" spc="-5" dirty="0"/>
              <a:t>Number 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lang="en-US" sz="2400" spc="-2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order </a:t>
            </a:r>
            <a:r>
              <a:rPr lang="en-US" sz="2400" spc="10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be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specific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about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which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number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system </a:t>
            </a:r>
            <a:r>
              <a:rPr lang="en-US" sz="2400" spc="5" dirty="0">
                <a:solidFill>
                  <a:srgbClr val="333333"/>
                </a:solidFill>
                <a:latin typeface="Verdana"/>
                <a:cs typeface="Verdana"/>
              </a:rPr>
              <a:t>we 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referring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to, </a:t>
            </a:r>
            <a:r>
              <a:rPr lang="en-US" sz="2400" spc="10" dirty="0">
                <a:solidFill>
                  <a:srgbClr val="333333"/>
                </a:solidFill>
                <a:latin typeface="Verdana"/>
                <a:cs typeface="Verdana"/>
              </a:rPr>
              <a:t>it is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a common practice to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indicate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the 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base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as a subscript.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Thus,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we</a:t>
            </a:r>
            <a:r>
              <a:rPr lang="en-US" sz="24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write:</a:t>
            </a:r>
            <a:endParaRPr lang="en-US"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4000" dirty="0">
              <a:latin typeface="Times New Roman"/>
              <a:cs typeface="Times New Roman"/>
            </a:endParaRPr>
          </a:p>
          <a:p>
            <a:pPr marL="1036319">
              <a:lnSpc>
                <a:spcPct val="100000"/>
              </a:lnSpc>
            </a:pPr>
            <a:r>
              <a:rPr lang="en-US" sz="2800" spc="-5" dirty="0">
                <a:solidFill>
                  <a:srgbClr val="333333"/>
                </a:solidFill>
                <a:latin typeface="Verdana"/>
                <a:cs typeface="Verdana"/>
              </a:rPr>
              <a:t>10101</a:t>
            </a:r>
            <a:r>
              <a:rPr lang="en-US" sz="2800" spc="-7" baseline="-21367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lang="en-US" sz="28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lang="en-US" sz="2800" spc="5" dirty="0">
                <a:solidFill>
                  <a:srgbClr val="333333"/>
                </a:solidFill>
                <a:latin typeface="Verdana"/>
                <a:cs typeface="Verdana"/>
              </a:rPr>
              <a:t> 21</a:t>
            </a:r>
            <a:r>
              <a:rPr lang="en-US" sz="2800" spc="7" baseline="-21367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lang="en-US" sz="2800" baseline="-21367" dirty="0">
              <a:latin typeface="Verdana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pc="-15" dirty="0"/>
              <a:t>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630" indent="-328930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341630" algn="l"/>
                <a:tab pos="342265" algn="l"/>
              </a:tabLst>
            </a:pPr>
            <a:r>
              <a:rPr lang="en-US" sz="3200" spc="-10" dirty="0">
                <a:solidFill>
                  <a:srgbClr val="333333"/>
                </a:solidFill>
                <a:cs typeface="Arial"/>
              </a:rPr>
              <a:t>Bit </a:t>
            </a:r>
            <a:r>
              <a:rPr lang="en-US" sz="3200" dirty="0">
                <a:solidFill>
                  <a:srgbClr val="333333"/>
                </a:solidFill>
                <a:cs typeface="Arial"/>
              </a:rPr>
              <a:t>stands for </a:t>
            </a:r>
            <a:r>
              <a:rPr lang="en-US" sz="3200" b="1" dirty="0">
                <a:solidFill>
                  <a:srgbClr val="333333"/>
                </a:solidFill>
                <a:cs typeface="Arial"/>
              </a:rPr>
              <a:t>bi</a:t>
            </a:r>
            <a:r>
              <a:rPr lang="en-US" sz="3200" dirty="0">
                <a:solidFill>
                  <a:srgbClr val="333333"/>
                </a:solidFill>
                <a:cs typeface="Arial"/>
              </a:rPr>
              <a:t>nary</a:t>
            </a:r>
            <a:r>
              <a:rPr lang="en-US" sz="3200" spc="-45" dirty="0">
                <a:solidFill>
                  <a:srgbClr val="333333"/>
                </a:solidFill>
                <a:cs typeface="Arial"/>
              </a:rPr>
              <a:t> </a:t>
            </a:r>
            <a:r>
              <a:rPr lang="en-US" sz="3200" spc="-10" dirty="0">
                <a:solidFill>
                  <a:srgbClr val="333333"/>
                </a:solidFill>
                <a:cs typeface="Arial"/>
              </a:rPr>
              <a:t>digi</a:t>
            </a:r>
            <a:r>
              <a:rPr lang="en-US" sz="3200" b="1" spc="-10" dirty="0">
                <a:solidFill>
                  <a:srgbClr val="333333"/>
                </a:solidFill>
                <a:cs typeface="Arial"/>
              </a:rPr>
              <a:t>t</a:t>
            </a:r>
            <a:endParaRPr lang="en-US" sz="3600" dirty="0">
              <a:latin typeface="Times New Roman"/>
              <a:cs typeface="Times New Roman"/>
            </a:endParaRPr>
          </a:p>
          <a:p>
            <a:pPr marL="341630" indent="-328930">
              <a:lnSpc>
                <a:spcPct val="100000"/>
              </a:lnSpc>
              <a:spcBef>
                <a:spcPts val="1789"/>
              </a:spcBef>
              <a:buClr>
                <a:srgbClr val="FF3300"/>
              </a:buClr>
              <a:buFont typeface="Wingdings"/>
              <a:buChar char=""/>
              <a:tabLst>
                <a:tab pos="341630" algn="l"/>
                <a:tab pos="342265" algn="l"/>
              </a:tabLst>
            </a:pPr>
            <a:r>
              <a:rPr lang="en-US" sz="3200" spc="-10" dirty="0">
                <a:solidFill>
                  <a:srgbClr val="333333"/>
                </a:solidFill>
                <a:cs typeface="Arial"/>
              </a:rPr>
              <a:t>A </a:t>
            </a:r>
            <a:r>
              <a:rPr lang="en-US" sz="3200" spc="-5" dirty="0">
                <a:solidFill>
                  <a:srgbClr val="333333"/>
                </a:solidFill>
                <a:cs typeface="Arial"/>
              </a:rPr>
              <a:t>bit </a:t>
            </a:r>
            <a:r>
              <a:rPr lang="en-US" sz="3200" dirty="0">
                <a:solidFill>
                  <a:srgbClr val="333333"/>
                </a:solidFill>
                <a:cs typeface="Arial"/>
              </a:rPr>
              <a:t>in computer </a:t>
            </a:r>
            <a:r>
              <a:rPr lang="en-US" sz="3200" spc="-5" dirty="0">
                <a:solidFill>
                  <a:srgbClr val="333333"/>
                </a:solidFill>
                <a:cs typeface="Arial"/>
              </a:rPr>
              <a:t>terminology </a:t>
            </a:r>
            <a:r>
              <a:rPr lang="en-US" sz="3200" dirty="0">
                <a:solidFill>
                  <a:srgbClr val="333333"/>
                </a:solidFill>
                <a:cs typeface="Arial"/>
              </a:rPr>
              <a:t>means </a:t>
            </a:r>
            <a:r>
              <a:rPr lang="en-US" sz="3200" spc="-5" dirty="0">
                <a:solidFill>
                  <a:srgbClr val="333333"/>
                </a:solidFill>
                <a:cs typeface="Arial"/>
              </a:rPr>
              <a:t>either a 0 or a</a:t>
            </a:r>
            <a:r>
              <a:rPr lang="en-US" sz="3200" spc="-10" dirty="0">
                <a:solidFill>
                  <a:srgbClr val="333333"/>
                </a:solidFill>
                <a:cs typeface="Arial"/>
              </a:rPr>
              <a:t> </a:t>
            </a:r>
            <a:r>
              <a:rPr lang="en-US" sz="3200" spc="-5" dirty="0">
                <a:solidFill>
                  <a:srgbClr val="333333"/>
                </a:solidFill>
                <a:cs typeface="Arial"/>
              </a:rPr>
              <a:t>1</a:t>
            </a:r>
            <a:endParaRPr lang="en-US" sz="3600" dirty="0">
              <a:latin typeface="Times New Roman"/>
              <a:cs typeface="Times New Roman"/>
            </a:endParaRPr>
          </a:p>
          <a:p>
            <a:pPr marL="341630" marR="48895" indent="-328930">
              <a:lnSpc>
                <a:spcPct val="100000"/>
              </a:lnSpc>
              <a:spcBef>
                <a:spcPts val="1789"/>
              </a:spcBef>
              <a:buClr>
                <a:srgbClr val="FF3300"/>
              </a:buClr>
              <a:buFont typeface="Wingdings"/>
              <a:buChar char=""/>
              <a:tabLst>
                <a:tab pos="341630" algn="l"/>
                <a:tab pos="342265" algn="l"/>
              </a:tabLst>
            </a:pPr>
            <a:r>
              <a:rPr lang="en-US" sz="3200" spc="-10" dirty="0">
                <a:solidFill>
                  <a:srgbClr val="333333"/>
                </a:solidFill>
                <a:cs typeface="Arial"/>
              </a:rPr>
              <a:t>A </a:t>
            </a:r>
            <a:r>
              <a:rPr lang="en-US" sz="3200" spc="5" dirty="0">
                <a:solidFill>
                  <a:srgbClr val="333333"/>
                </a:solidFill>
                <a:cs typeface="Arial"/>
              </a:rPr>
              <a:t>binary </a:t>
            </a:r>
            <a:r>
              <a:rPr lang="en-US" sz="3200" dirty="0">
                <a:solidFill>
                  <a:srgbClr val="333333"/>
                </a:solidFill>
                <a:cs typeface="Arial"/>
              </a:rPr>
              <a:t>number </a:t>
            </a:r>
            <a:r>
              <a:rPr lang="en-US" sz="3200" spc="-5" dirty="0">
                <a:solidFill>
                  <a:srgbClr val="333333"/>
                </a:solidFill>
                <a:cs typeface="Arial"/>
              </a:rPr>
              <a:t>consisting of </a:t>
            </a:r>
            <a:r>
              <a:rPr lang="en-US" sz="3200" i="1" spc="-5" dirty="0">
                <a:solidFill>
                  <a:srgbClr val="333333"/>
                </a:solidFill>
                <a:cs typeface="Arial"/>
              </a:rPr>
              <a:t>n </a:t>
            </a:r>
            <a:r>
              <a:rPr lang="en-US" sz="3200" spc="-10" dirty="0">
                <a:solidFill>
                  <a:srgbClr val="333333"/>
                </a:solidFill>
                <a:cs typeface="Arial"/>
              </a:rPr>
              <a:t>bits </a:t>
            </a:r>
            <a:r>
              <a:rPr lang="en-US" sz="3200" spc="-15" dirty="0">
                <a:solidFill>
                  <a:srgbClr val="333333"/>
                </a:solidFill>
                <a:cs typeface="Arial"/>
              </a:rPr>
              <a:t>is </a:t>
            </a:r>
            <a:r>
              <a:rPr lang="en-US" sz="3200" dirty="0">
                <a:solidFill>
                  <a:srgbClr val="333333"/>
                </a:solidFill>
                <a:cs typeface="Arial"/>
              </a:rPr>
              <a:t>called </a:t>
            </a:r>
            <a:r>
              <a:rPr lang="en-US" sz="3200" spc="-5" dirty="0">
                <a:solidFill>
                  <a:srgbClr val="333333"/>
                </a:solidFill>
                <a:cs typeface="Arial"/>
              </a:rPr>
              <a:t>an n-bit  </a:t>
            </a:r>
            <a:r>
              <a:rPr lang="en-US" sz="3200" dirty="0">
                <a:solidFill>
                  <a:srgbClr val="333333"/>
                </a:solidFill>
                <a:cs typeface="Arial"/>
              </a:rPr>
              <a:t>number</a:t>
            </a:r>
            <a:endParaRPr lang="en-US" sz="3200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2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Octal Number</a:t>
            </a:r>
            <a:r>
              <a:rPr lang="en-US" sz="5400" spc="-50" dirty="0"/>
              <a:t> </a:t>
            </a:r>
            <a:r>
              <a:rPr lang="en-US" sz="5400" spc="-5" dirty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lang="en-US" sz="2400" b="1" spc="-5" dirty="0">
                <a:solidFill>
                  <a:srgbClr val="333333"/>
                </a:solidFill>
                <a:latin typeface="Verdana"/>
                <a:cs typeface="Verdana"/>
              </a:rPr>
              <a:t>Characteristics</a:t>
            </a:r>
            <a:endParaRPr lang="en-US" sz="2400" dirty="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positional number</a:t>
            </a:r>
            <a:r>
              <a:rPr lang="en-US" sz="2400" spc="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lang="en-US" sz="2400" dirty="0">
              <a:latin typeface="Verdana"/>
              <a:cs typeface="Verdana"/>
            </a:endParaRPr>
          </a:p>
          <a:p>
            <a:pPr marL="920750" marR="191135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lang="en-US" sz="2400" spc="-15" dirty="0">
                <a:solidFill>
                  <a:srgbClr val="333333"/>
                </a:solidFill>
                <a:latin typeface="Verdana"/>
                <a:cs typeface="Verdana"/>
              </a:rPr>
              <a:t>Has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total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8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symbols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digits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(0, 1, 2, 3, </a:t>
            </a:r>
            <a:r>
              <a:rPr lang="en-US" sz="2400" spc="5" dirty="0">
                <a:solidFill>
                  <a:srgbClr val="333333"/>
                </a:solidFill>
                <a:latin typeface="Verdana"/>
                <a:cs typeface="Verdana"/>
              </a:rPr>
              <a:t>4,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5, </a:t>
            </a:r>
            <a:r>
              <a:rPr lang="en-US" sz="2400" spc="5" dirty="0">
                <a:solidFill>
                  <a:srgbClr val="333333"/>
                </a:solidFill>
                <a:latin typeface="Verdana"/>
                <a:cs typeface="Verdana"/>
              </a:rPr>
              <a:t>6,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7). 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Hence, </a:t>
            </a:r>
            <a:r>
              <a:rPr lang="en-US" sz="2400" spc="5" dirty="0">
                <a:solidFill>
                  <a:srgbClr val="333333"/>
                </a:solidFill>
                <a:latin typeface="Verdana"/>
                <a:cs typeface="Verdana"/>
              </a:rPr>
              <a:t>its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base =</a:t>
            </a:r>
            <a:r>
              <a:rPr lang="en-US" sz="24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endParaRPr lang="en-US" sz="2400" dirty="0">
              <a:latin typeface="Verdana"/>
              <a:cs typeface="Verdana"/>
            </a:endParaRPr>
          </a:p>
          <a:p>
            <a:pPr marL="920750" marR="37719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maximum value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single digit </a:t>
            </a:r>
            <a:r>
              <a:rPr lang="en-US" sz="24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7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(one</a:t>
            </a:r>
            <a:r>
              <a:rPr lang="en-US" sz="2400" spc="-1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less 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than the value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lang="en-US" sz="24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endParaRPr lang="en-US" sz="2400" dirty="0">
              <a:latin typeface="Verdana"/>
              <a:cs typeface="Verdana"/>
            </a:endParaRPr>
          </a:p>
          <a:p>
            <a:pPr marL="920750" marR="508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lang="en-US" sz="2400" spc="-1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position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lang="en-US" sz="2400" spc="5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represents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specific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power </a:t>
            </a:r>
            <a:r>
              <a:rPr lang="en-US" sz="2400" spc="-15" dirty="0">
                <a:solidFill>
                  <a:srgbClr val="333333"/>
                </a:solidFill>
                <a:latin typeface="Verdana"/>
                <a:cs typeface="Verdana"/>
              </a:rPr>
              <a:t>of 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r>
              <a:rPr lang="en-US" sz="24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(8)</a:t>
            </a:r>
            <a:endParaRPr lang="en-US" sz="2400" dirty="0">
              <a:latin typeface="Verdana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3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Octal Number</a:t>
            </a:r>
            <a:r>
              <a:rPr lang="en-US" sz="5400" spc="-50" dirty="0"/>
              <a:t> </a:t>
            </a:r>
            <a:r>
              <a:rPr lang="en-US" sz="5400" spc="-5" dirty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lang="en-US" sz="24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lang="en-US" sz="24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lang="en-US" sz="24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lang="en-US" sz="2400" dirty="0">
              <a:latin typeface="Verdana"/>
              <a:cs typeface="Verdana"/>
            </a:endParaRPr>
          </a:p>
          <a:p>
            <a:pPr marL="1088390" marR="5080" indent="-265430">
              <a:lnSpc>
                <a:spcPct val="100000"/>
              </a:lnSpc>
              <a:spcBef>
                <a:spcPts val="1040"/>
              </a:spcBef>
              <a:buClr>
                <a:srgbClr val="FF3300"/>
              </a:buClr>
              <a:buFont typeface="Wingdings"/>
              <a:buChar char=""/>
              <a:tabLst>
                <a:tab pos="1115695" algn="l"/>
                <a:tab pos="1116330" algn="l"/>
                <a:tab pos="1988185" algn="l"/>
                <a:tab pos="2837815" algn="l"/>
                <a:tab pos="3434715" algn="l"/>
                <a:tab pos="4154170" algn="l"/>
                <a:tab pos="4498340" algn="l"/>
                <a:tab pos="5464810" algn="l"/>
                <a:tab pos="5808980" algn="l"/>
                <a:tab pos="6452235" algn="l"/>
                <a:tab pos="7013575" algn="l"/>
                <a:tab pos="7403465" algn="l"/>
                <a:tab pos="7863205" algn="l"/>
              </a:tabLst>
            </a:pPr>
            <a:r>
              <a:rPr lang="en-US" sz="5400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lang="en-US" sz="54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lang="en-US" sz="54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lang="en-US" sz="54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lang="en-US" sz="54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lang="en-US" sz="5400" dirty="0">
                <a:solidFill>
                  <a:srgbClr val="333333"/>
                </a:solidFill>
                <a:latin typeface="Verdana"/>
                <a:cs typeface="Verdana"/>
              </a:rPr>
              <a:t>	th</a:t>
            </a:r>
            <a:r>
              <a:rPr lang="en-US" sz="5400" spc="-20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lang="en-US" sz="54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lang="en-US" sz="54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lang="en-US" sz="54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lang="en-US" sz="5400" spc="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lang="en-US" sz="54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lang="en-US" sz="54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lang="en-US" sz="54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lang="en-US" sz="54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lang="en-US" sz="5400" spc="2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lang="en-US" sz="5400" spc="-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lang="en-US" sz="54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lang="en-US" sz="5400" spc="-10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lang="en-US" sz="54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lang="en-US" sz="54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lang="en-US" sz="54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lang="en-US" sz="5400" spc="-30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lang="en-US" sz="54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lang="en-US" sz="54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lang="en-US" sz="54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lang="en-US" sz="5400" spc="-5" dirty="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r>
              <a:rPr lang="en-US" sz="54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lang="en-US" sz="5400" spc="-10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r>
              <a:rPr lang="en-US" sz="54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lang="en-US" sz="5400" spc="-30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lang="en-US" sz="54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lang="en-US" sz="540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lang="en-US" sz="54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lang="en-US" sz="5400" dirty="0">
                <a:solidFill>
                  <a:srgbClr val="333333"/>
                </a:solidFill>
                <a:latin typeface="Verdana"/>
                <a:cs typeface="Verdana"/>
              </a:rPr>
              <a:t>	(2</a:t>
            </a:r>
            <a:r>
              <a:rPr lang="en-US" sz="5400" spc="-7" baseline="25641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r>
              <a:rPr lang="en-US" sz="5400" baseline="25641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lang="en-US" sz="54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lang="en-US" sz="54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lang="en-US" sz="5400" spc="-5" dirty="0">
                <a:solidFill>
                  <a:srgbClr val="333333"/>
                </a:solidFill>
                <a:latin typeface="Verdana"/>
                <a:cs typeface="Verdana"/>
              </a:rPr>
              <a:t>8)</a:t>
            </a:r>
            <a:r>
              <a:rPr lang="en-US" sz="54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lang="en-US" sz="54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lang="en-US" sz="5400" spc="-20" dirty="0">
                <a:solidFill>
                  <a:srgbClr val="333333"/>
                </a:solidFill>
                <a:latin typeface="Verdana"/>
                <a:cs typeface="Verdana"/>
              </a:rPr>
              <a:t>re  </a:t>
            </a:r>
            <a:r>
              <a:rPr lang="en-US" sz="5400" spc="-5" dirty="0">
                <a:solidFill>
                  <a:srgbClr val="333333"/>
                </a:solidFill>
                <a:latin typeface="Verdana"/>
                <a:cs typeface="Verdana"/>
              </a:rPr>
              <a:t>sufficient to </a:t>
            </a:r>
            <a:r>
              <a:rPr lang="en-US" sz="5400" spc="-10" dirty="0">
                <a:solidFill>
                  <a:srgbClr val="333333"/>
                </a:solidFill>
                <a:latin typeface="Verdana"/>
                <a:cs typeface="Verdana"/>
              </a:rPr>
              <a:t>represent </a:t>
            </a:r>
            <a:r>
              <a:rPr lang="en-US" sz="5400" spc="-5" dirty="0">
                <a:solidFill>
                  <a:srgbClr val="333333"/>
                </a:solidFill>
                <a:latin typeface="Verdana"/>
                <a:cs typeface="Verdana"/>
              </a:rPr>
              <a:t>any </a:t>
            </a:r>
            <a:r>
              <a:rPr lang="en-US" sz="5400" spc="-10" dirty="0">
                <a:solidFill>
                  <a:srgbClr val="333333"/>
                </a:solidFill>
                <a:latin typeface="Verdana"/>
                <a:cs typeface="Verdana"/>
              </a:rPr>
              <a:t>octal </a:t>
            </a:r>
            <a:r>
              <a:rPr lang="en-US" sz="5400" spc="-5" dirty="0">
                <a:solidFill>
                  <a:srgbClr val="333333"/>
                </a:solidFill>
                <a:latin typeface="Verdana"/>
                <a:cs typeface="Verdana"/>
              </a:rPr>
              <a:t>number </a:t>
            </a:r>
            <a:r>
              <a:rPr lang="en-US" sz="5400" spc="10" dirty="0">
                <a:solidFill>
                  <a:srgbClr val="333333"/>
                </a:solidFill>
                <a:latin typeface="Verdana"/>
                <a:cs typeface="Verdana"/>
              </a:rPr>
              <a:t>in</a:t>
            </a:r>
            <a:r>
              <a:rPr lang="en-US" sz="5400" spc="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5400" spc="-15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endParaRPr lang="en-US" sz="5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8000" dirty="0">
              <a:latin typeface="Times New Roman"/>
              <a:cs typeface="Times New Roman"/>
            </a:endParaRPr>
          </a:p>
          <a:p>
            <a:pPr marL="822960">
              <a:lnSpc>
                <a:spcPct val="100000"/>
              </a:lnSpc>
            </a:pPr>
            <a:r>
              <a:rPr lang="en-US" sz="5400" b="1" spc="-10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lang="en-US" sz="5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lang="en-US" sz="8000" dirty="0">
              <a:latin typeface="Times New Roman"/>
              <a:cs typeface="Times New Roman"/>
            </a:endParaRPr>
          </a:p>
          <a:p>
            <a:pPr marL="1676400">
              <a:lnSpc>
                <a:spcPct val="100000"/>
              </a:lnSpc>
              <a:tabLst>
                <a:tab pos="2602865" algn="l"/>
              </a:tabLst>
            </a:pPr>
            <a:r>
              <a:rPr lang="en-US" sz="5400" spc="-5" dirty="0">
                <a:solidFill>
                  <a:srgbClr val="333333"/>
                </a:solidFill>
                <a:latin typeface="Verdana"/>
                <a:cs typeface="Verdana"/>
              </a:rPr>
              <a:t>2057</a:t>
            </a:r>
            <a:r>
              <a:rPr lang="en-US" sz="5400" spc="-7" baseline="-21367" dirty="0">
                <a:solidFill>
                  <a:srgbClr val="333333"/>
                </a:solidFill>
                <a:latin typeface="Verdana"/>
                <a:cs typeface="Verdana"/>
              </a:rPr>
              <a:t>8	</a:t>
            </a:r>
            <a:r>
              <a:rPr lang="en-US" sz="54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lang="en-US" sz="5400" spc="-5" dirty="0">
                <a:solidFill>
                  <a:srgbClr val="333333"/>
                </a:solidFill>
                <a:latin typeface="Verdana"/>
                <a:cs typeface="Verdana"/>
              </a:rPr>
              <a:t>(2 x </a:t>
            </a:r>
            <a:r>
              <a:rPr lang="en-US" sz="5400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lang="en-US" sz="5400" baseline="25641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r>
              <a:rPr lang="en-US" sz="5400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lang="en-US" sz="54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lang="en-US" sz="5400" spc="-5" dirty="0">
                <a:solidFill>
                  <a:srgbClr val="333333"/>
                </a:solidFill>
                <a:latin typeface="Verdana"/>
                <a:cs typeface="Verdana"/>
              </a:rPr>
              <a:t>(0 x </a:t>
            </a:r>
            <a:r>
              <a:rPr lang="en-US" sz="5400" spc="-10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lang="en-US" sz="5400" spc="-15" baseline="25641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r>
              <a:rPr lang="en-US" sz="5400" spc="-10" dirty="0">
                <a:solidFill>
                  <a:srgbClr val="333333"/>
                </a:solidFill>
                <a:latin typeface="Verdana"/>
                <a:cs typeface="Verdana"/>
              </a:rPr>
              <a:t>) + </a:t>
            </a:r>
            <a:r>
              <a:rPr lang="en-US" sz="5400" spc="-5" dirty="0">
                <a:solidFill>
                  <a:srgbClr val="333333"/>
                </a:solidFill>
                <a:latin typeface="Verdana"/>
                <a:cs typeface="Verdana"/>
              </a:rPr>
              <a:t>(5 x </a:t>
            </a:r>
            <a:r>
              <a:rPr lang="en-US" sz="5400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lang="en-US" sz="5400" baseline="25641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lang="en-US" sz="5400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lang="en-US" sz="54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lang="en-US" sz="5400" spc="-5" dirty="0">
                <a:solidFill>
                  <a:srgbClr val="333333"/>
                </a:solidFill>
                <a:latin typeface="Verdana"/>
                <a:cs typeface="Verdana"/>
              </a:rPr>
              <a:t>(7 x</a:t>
            </a:r>
            <a:r>
              <a:rPr lang="en-US" sz="5400" spc="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5400" spc="5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lang="en-US" sz="5400" spc="7" baseline="25641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lang="en-US" sz="5400" spc="5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endParaRPr lang="en-US" sz="5400" dirty="0">
              <a:latin typeface="Verdana"/>
              <a:cs typeface="Verdana"/>
            </a:endParaRPr>
          </a:p>
          <a:p>
            <a:pPr marL="2206625">
              <a:lnSpc>
                <a:spcPct val="100000"/>
              </a:lnSpc>
              <a:spcBef>
                <a:spcPts val="1680"/>
              </a:spcBef>
            </a:pPr>
            <a:r>
              <a:rPr lang="en-US" sz="54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lang="en-US" sz="5400" spc="-5" dirty="0">
                <a:solidFill>
                  <a:srgbClr val="333333"/>
                </a:solidFill>
                <a:latin typeface="Verdana"/>
                <a:cs typeface="Verdana"/>
              </a:rPr>
              <a:t>1024 </a:t>
            </a:r>
            <a:r>
              <a:rPr lang="en-US" sz="5400" spc="-10" dirty="0">
                <a:solidFill>
                  <a:srgbClr val="333333"/>
                </a:solidFill>
                <a:latin typeface="Verdana"/>
                <a:cs typeface="Verdana"/>
              </a:rPr>
              <a:t>+ 0 + </a:t>
            </a:r>
            <a:r>
              <a:rPr lang="en-US" sz="5400" spc="-5" dirty="0">
                <a:solidFill>
                  <a:srgbClr val="333333"/>
                </a:solidFill>
                <a:latin typeface="Verdana"/>
                <a:cs typeface="Verdana"/>
              </a:rPr>
              <a:t>40 </a:t>
            </a:r>
            <a:r>
              <a:rPr lang="en-US" sz="5400" spc="-10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lang="en-US" sz="5400" spc="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5400" spc="-10" dirty="0">
                <a:solidFill>
                  <a:srgbClr val="333333"/>
                </a:solidFill>
                <a:latin typeface="Verdana"/>
                <a:cs typeface="Verdana"/>
              </a:rPr>
              <a:t>7</a:t>
            </a:r>
            <a:endParaRPr lang="en-US" sz="5400" dirty="0">
              <a:latin typeface="Verdana"/>
              <a:cs typeface="Verdana"/>
            </a:endParaRPr>
          </a:p>
          <a:p>
            <a:pPr marL="2206625">
              <a:lnSpc>
                <a:spcPct val="100000"/>
              </a:lnSpc>
              <a:spcBef>
                <a:spcPts val="1680"/>
              </a:spcBef>
              <a:tabLst>
                <a:tab pos="2593975" algn="l"/>
              </a:tabLst>
            </a:pPr>
            <a:r>
              <a:rPr lang="en-US" sz="5400" spc="-10" dirty="0">
                <a:solidFill>
                  <a:srgbClr val="333333"/>
                </a:solidFill>
                <a:latin typeface="Verdana"/>
                <a:cs typeface="Verdana"/>
              </a:rPr>
              <a:t>=	</a:t>
            </a:r>
            <a:r>
              <a:rPr lang="en-US" sz="5400" dirty="0">
                <a:solidFill>
                  <a:srgbClr val="333333"/>
                </a:solidFill>
                <a:latin typeface="Verdana"/>
                <a:cs typeface="Verdana"/>
              </a:rPr>
              <a:t>1071</a:t>
            </a:r>
            <a:r>
              <a:rPr lang="en-US" sz="5400" baseline="-21367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lang="en-US" sz="5400" baseline="-21367" dirty="0">
              <a:latin typeface="Verdana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pc="-5" dirty="0"/>
              <a:t>Hexadecimal Number</a:t>
            </a:r>
            <a:r>
              <a:rPr lang="en-US" sz="5400" spc="10" dirty="0"/>
              <a:t> </a:t>
            </a:r>
            <a:r>
              <a:rPr lang="en-US" sz="5400" spc="-10" dirty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lang="en-US" sz="2400" b="1" spc="-5" dirty="0">
                <a:solidFill>
                  <a:srgbClr val="333333"/>
                </a:solidFill>
                <a:latin typeface="Verdana"/>
                <a:cs typeface="Verdana"/>
              </a:rPr>
              <a:t>Characteristics</a:t>
            </a:r>
            <a:endParaRPr lang="en-US" sz="2400" dirty="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positional number</a:t>
            </a:r>
            <a:r>
              <a:rPr lang="en-US" sz="2400" spc="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lang="en-US" sz="2400" dirty="0">
              <a:latin typeface="Verdana"/>
              <a:cs typeface="Verdana"/>
            </a:endParaRPr>
          </a:p>
          <a:p>
            <a:pPr marL="920750" marR="508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  <a:tab pos="3922395" algn="l"/>
              </a:tabLst>
            </a:pPr>
            <a:r>
              <a:rPr lang="en-US" sz="2400" spc="-15" dirty="0">
                <a:solidFill>
                  <a:srgbClr val="333333"/>
                </a:solidFill>
                <a:latin typeface="Verdana"/>
                <a:cs typeface="Verdana"/>
              </a:rPr>
              <a:t>Has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total 16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symbols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digits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(0, 1, 2, 3, 4, 5, 6, 7,  8, 9, A, </a:t>
            </a:r>
            <a:r>
              <a:rPr lang="en-US" sz="2400" spc="5" dirty="0">
                <a:solidFill>
                  <a:srgbClr val="333333"/>
                </a:solidFill>
                <a:latin typeface="Verdana"/>
                <a:cs typeface="Verdana"/>
              </a:rPr>
              <a:t>B,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C, D,</a:t>
            </a:r>
            <a:r>
              <a:rPr lang="en-US" sz="2400"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15" dirty="0">
                <a:solidFill>
                  <a:srgbClr val="333333"/>
                </a:solidFill>
                <a:latin typeface="Verdana"/>
                <a:cs typeface="Verdana"/>
              </a:rPr>
              <a:t>E,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F).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Hence </a:t>
            </a:r>
            <a:r>
              <a:rPr lang="en-US" sz="2400" spc="5" dirty="0">
                <a:solidFill>
                  <a:srgbClr val="333333"/>
                </a:solidFill>
                <a:latin typeface="Verdana"/>
                <a:cs typeface="Verdana"/>
              </a:rPr>
              <a:t>its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base =</a:t>
            </a:r>
            <a:r>
              <a:rPr lang="en-US" sz="24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16</a:t>
            </a:r>
            <a:endParaRPr lang="en-US" sz="2400" dirty="0">
              <a:latin typeface="Verdana"/>
              <a:cs typeface="Verdana"/>
            </a:endParaRPr>
          </a:p>
          <a:p>
            <a:pPr marL="920750" marR="77724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symbols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A, B, C, D,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E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and F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represent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the  decimal values 10, 11, 12, 13, </a:t>
            </a:r>
            <a:r>
              <a:rPr lang="en-US" sz="2400" spc="5" dirty="0">
                <a:solidFill>
                  <a:srgbClr val="333333"/>
                </a:solidFill>
                <a:latin typeface="Verdana"/>
                <a:cs typeface="Verdana"/>
              </a:rPr>
              <a:t>14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and 15  respectively</a:t>
            </a:r>
            <a:endParaRPr lang="en-US" sz="2400" dirty="0">
              <a:latin typeface="Verdana"/>
              <a:cs typeface="Verdana"/>
            </a:endParaRPr>
          </a:p>
          <a:p>
            <a:pPr marL="920750" marR="7112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maximum value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single digit </a:t>
            </a:r>
            <a:r>
              <a:rPr lang="en-US" sz="24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15 (one</a:t>
            </a:r>
            <a:r>
              <a:rPr lang="en-US" sz="2400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less 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than the value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lang="en-US" sz="2400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base)</a:t>
            </a:r>
            <a:endParaRPr lang="en-US" sz="2400" dirty="0">
              <a:latin typeface="Verdana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pc="-5" dirty="0"/>
              <a:t>Hexadecimal Number</a:t>
            </a:r>
            <a:r>
              <a:rPr lang="en-US" sz="5400" spc="10" dirty="0"/>
              <a:t> </a:t>
            </a:r>
            <a:r>
              <a:rPr lang="en-US" sz="5400" spc="-10" dirty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3405" marR="5080" indent="-329565" algn="just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574040" algn="l"/>
              </a:tabLst>
            </a:pPr>
            <a:r>
              <a:rPr lang="en-US" sz="2400" spc="-1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position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lang="en-US" sz="2400" spc="5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represents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specific </a:t>
            </a:r>
            <a:r>
              <a:rPr lang="en-US" sz="2400" spc="-15" dirty="0">
                <a:solidFill>
                  <a:srgbClr val="333333"/>
                </a:solidFill>
                <a:latin typeface="Verdana"/>
                <a:cs typeface="Verdana"/>
              </a:rPr>
              <a:t>power  of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r>
              <a:rPr lang="en-US" sz="24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(16)</a:t>
            </a:r>
            <a:endParaRPr lang="en-US" sz="2400" dirty="0">
              <a:latin typeface="Verdana"/>
              <a:cs typeface="Verdana"/>
            </a:endParaRPr>
          </a:p>
          <a:p>
            <a:pPr marL="573405" marR="40640" indent="-329565" algn="just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574040" algn="l"/>
              </a:tabLst>
            </a:pP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Since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there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only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16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digits,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4 </a:t>
            </a:r>
            <a:r>
              <a:rPr lang="en-US" sz="2400" spc="5" dirty="0">
                <a:solidFill>
                  <a:srgbClr val="333333"/>
                </a:solidFill>
                <a:latin typeface="Verdana"/>
                <a:cs typeface="Verdana"/>
              </a:rPr>
              <a:t>bits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(2</a:t>
            </a:r>
            <a:r>
              <a:rPr lang="en-US" sz="2400" baseline="25641" dirty="0">
                <a:solidFill>
                  <a:srgbClr val="333333"/>
                </a:solidFill>
                <a:latin typeface="Verdana"/>
                <a:cs typeface="Verdana"/>
              </a:rPr>
              <a:t>4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16) </a:t>
            </a:r>
            <a:r>
              <a:rPr lang="en-US" sz="2400" spc="-15" dirty="0">
                <a:solidFill>
                  <a:srgbClr val="333333"/>
                </a:solidFill>
                <a:latin typeface="Verdana"/>
                <a:cs typeface="Verdana"/>
              </a:rPr>
              <a:t>are 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sufficient to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represent </a:t>
            </a:r>
            <a:r>
              <a:rPr lang="en-US" sz="2400" spc="5" dirty="0">
                <a:solidFill>
                  <a:srgbClr val="333333"/>
                </a:solidFill>
                <a:latin typeface="Verdana"/>
                <a:cs typeface="Verdana"/>
              </a:rPr>
              <a:t>any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hexadecimal number </a:t>
            </a:r>
            <a:r>
              <a:rPr lang="en-US" sz="2400" spc="10" dirty="0">
                <a:solidFill>
                  <a:srgbClr val="333333"/>
                </a:solidFill>
                <a:latin typeface="Verdana"/>
                <a:cs typeface="Verdana"/>
              </a:rPr>
              <a:t>in 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endParaRPr lang="en-US"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400" b="1" spc="-10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lang="en-US"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  <a:tabLst>
                <a:tab pos="399415" algn="l"/>
              </a:tabLst>
            </a:pPr>
            <a:r>
              <a:rPr lang="pt-BR" sz="2400" spc="-10" dirty="0">
                <a:solidFill>
                  <a:srgbClr val="333333"/>
                </a:solidFill>
                <a:latin typeface="Verdana"/>
                <a:cs typeface="Verdana"/>
              </a:rPr>
              <a:t>               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1AF</a:t>
            </a:r>
            <a:r>
              <a:rPr lang="en-US" sz="2400" spc="-22" baseline="-21367" dirty="0">
                <a:solidFill>
                  <a:srgbClr val="333333"/>
                </a:solidFill>
                <a:latin typeface="Verdana"/>
                <a:cs typeface="Verdana"/>
              </a:rPr>
              <a:t>16</a:t>
            </a:r>
            <a:r>
              <a:rPr lang="pt-BR" sz="2400" spc="-10" dirty="0">
                <a:solidFill>
                  <a:srgbClr val="333333"/>
                </a:solidFill>
                <a:latin typeface="Verdana"/>
                <a:cs typeface="Verdana"/>
              </a:rPr>
              <a:t>    =</a:t>
            </a:r>
            <a:r>
              <a:rPr lang="pt-BR" sz="2400" spc="-5" dirty="0">
                <a:solidFill>
                  <a:srgbClr val="333333"/>
                </a:solidFill>
                <a:latin typeface="Verdana"/>
                <a:cs typeface="Verdana"/>
              </a:rPr>
              <a:t>(1 x 16</a:t>
            </a:r>
            <a:r>
              <a:rPr lang="pt-BR" sz="2400" spc="-7" baseline="25641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r>
              <a:rPr lang="pt-BR" sz="2400" spc="-5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lang="pt-BR" sz="24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lang="pt-BR" sz="2400" spc="10" dirty="0">
                <a:solidFill>
                  <a:srgbClr val="333333"/>
                </a:solidFill>
                <a:latin typeface="Verdana"/>
                <a:cs typeface="Verdana"/>
              </a:rPr>
              <a:t>(A </a:t>
            </a:r>
            <a:r>
              <a:rPr lang="pt-BR" sz="2400" spc="-5" dirty="0">
                <a:solidFill>
                  <a:srgbClr val="333333"/>
                </a:solidFill>
                <a:latin typeface="Verdana"/>
                <a:cs typeface="Verdana"/>
              </a:rPr>
              <a:t>x 16</a:t>
            </a:r>
            <a:r>
              <a:rPr lang="pt-BR" sz="2400" spc="-7" baseline="25641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lang="pt-BR" sz="2400" spc="-5" dirty="0">
                <a:solidFill>
                  <a:srgbClr val="333333"/>
                </a:solidFill>
                <a:latin typeface="Verdana"/>
                <a:cs typeface="Verdana"/>
              </a:rPr>
              <a:t>) </a:t>
            </a:r>
            <a:r>
              <a:rPr lang="pt-BR" sz="24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lang="pt-BR" sz="2400" spc="-5" dirty="0">
                <a:solidFill>
                  <a:srgbClr val="333333"/>
                </a:solidFill>
                <a:latin typeface="Verdana"/>
                <a:cs typeface="Verdana"/>
              </a:rPr>
              <a:t>(F x</a:t>
            </a:r>
            <a:r>
              <a:rPr lang="pt-BR" sz="24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pt-BR" sz="2400" spc="-5" dirty="0">
                <a:solidFill>
                  <a:srgbClr val="333333"/>
                </a:solidFill>
                <a:latin typeface="Verdana"/>
                <a:cs typeface="Verdana"/>
              </a:rPr>
              <a:t>16</a:t>
            </a:r>
            <a:r>
              <a:rPr lang="pt-BR" sz="2400" spc="-7" baseline="25641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r>
              <a:rPr lang="pt-BR" sz="2400" spc="-5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endParaRPr lang="pt-BR" sz="2400" dirty="0">
              <a:latin typeface="Verdana"/>
              <a:cs typeface="Verdana"/>
            </a:endParaRPr>
          </a:p>
          <a:p>
            <a:pPr marL="97790">
              <a:lnSpc>
                <a:spcPct val="100000"/>
              </a:lnSpc>
              <a:spcBef>
                <a:spcPts val="960"/>
              </a:spcBef>
              <a:tabLst>
                <a:tab pos="481330" algn="l"/>
              </a:tabLst>
            </a:pPr>
            <a:r>
              <a:rPr lang="pt-BR" sz="2400" spc="-10" dirty="0">
                <a:solidFill>
                  <a:srgbClr val="333333"/>
                </a:solidFill>
                <a:latin typeface="Verdana"/>
                <a:cs typeface="Verdana"/>
              </a:rPr>
              <a:t>                            =1 </a:t>
            </a:r>
            <a:r>
              <a:rPr lang="pt-BR" sz="2400" spc="-5" dirty="0">
                <a:solidFill>
                  <a:srgbClr val="333333"/>
                </a:solidFill>
                <a:latin typeface="Verdana"/>
                <a:cs typeface="Verdana"/>
              </a:rPr>
              <a:t>x 256 </a:t>
            </a:r>
            <a:r>
              <a:rPr lang="pt-BR" sz="24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lang="pt-BR" sz="2400" spc="-5" dirty="0">
                <a:solidFill>
                  <a:srgbClr val="333333"/>
                </a:solidFill>
                <a:latin typeface="Verdana"/>
                <a:cs typeface="Verdana"/>
              </a:rPr>
              <a:t>10 x 16 </a:t>
            </a:r>
            <a:r>
              <a:rPr lang="pt-BR" sz="24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lang="pt-BR" sz="2400" spc="-5" dirty="0">
                <a:solidFill>
                  <a:srgbClr val="333333"/>
                </a:solidFill>
                <a:latin typeface="Verdana"/>
                <a:cs typeface="Verdana"/>
              </a:rPr>
              <a:t>15 x</a:t>
            </a:r>
            <a:r>
              <a:rPr lang="pt-BR" sz="2400" spc="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pt-BR" sz="2400" spc="-1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lang="pt-BR" sz="2400" dirty="0">
              <a:latin typeface="Verdana"/>
              <a:cs typeface="Verdana"/>
            </a:endParaRPr>
          </a:p>
          <a:p>
            <a:pPr marL="104139">
              <a:lnSpc>
                <a:spcPct val="100000"/>
              </a:lnSpc>
              <a:spcBef>
                <a:spcPts val="960"/>
              </a:spcBef>
              <a:tabLst>
                <a:tab pos="487680" algn="l"/>
              </a:tabLst>
            </a:pPr>
            <a:r>
              <a:rPr lang="pt-BR" sz="2400" spc="-10" dirty="0">
                <a:solidFill>
                  <a:srgbClr val="333333"/>
                </a:solidFill>
                <a:latin typeface="Verdana"/>
                <a:cs typeface="Verdana"/>
              </a:rPr>
              <a:t>                            =</a:t>
            </a:r>
            <a:r>
              <a:rPr lang="pt-BR" sz="2400" spc="-5" dirty="0">
                <a:solidFill>
                  <a:srgbClr val="333333"/>
                </a:solidFill>
                <a:latin typeface="Verdana"/>
                <a:cs typeface="Verdana"/>
              </a:rPr>
              <a:t>256 </a:t>
            </a:r>
            <a:r>
              <a:rPr lang="pt-BR" sz="24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lang="pt-BR" sz="2400" spc="-5" dirty="0">
                <a:solidFill>
                  <a:srgbClr val="333333"/>
                </a:solidFill>
                <a:latin typeface="Verdana"/>
                <a:cs typeface="Verdana"/>
              </a:rPr>
              <a:t>160 </a:t>
            </a:r>
            <a:r>
              <a:rPr lang="pt-BR" sz="2400" spc="-10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lang="pt-BR" sz="2400" spc="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pt-BR" sz="2400" spc="15" dirty="0">
                <a:solidFill>
                  <a:srgbClr val="333333"/>
                </a:solidFill>
                <a:latin typeface="Verdana"/>
                <a:cs typeface="Verdana"/>
              </a:rPr>
              <a:t>15</a:t>
            </a:r>
            <a:endParaRPr lang="pt-BR" sz="2400" dirty="0">
              <a:latin typeface="Verdana"/>
              <a:cs typeface="Verdana"/>
            </a:endParaRPr>
          </a:p>
          <a:p>
            <a:pPr marL="97790">
              <a:lnSpc>
                <a:spcPct val="100000"/>
              </a:lnSpc>
              <a:spcBef>
                <a:spcPts val="985"/>
              </a:spcBef>
              <a:tabLst>
                <a:tab pos="481330" algn="l"/>
              </a:tabLst>
            </a:pPr>
            <a:r>
              <a:rPr lang="pt-BR" sz="2400" spc="-10" dirty="0">
                <a:solidFill>
                  <a:srgbClr val="333333"/>
                </a:solidFill>
                <a:latin typeface="Verdana"/>
                <a:cs typeface="Verdana"/>
              </a:rPr>
              <a:t>                            =</a:t>
            </a:r>
            <a:r>
              <a:rPr lang="pt-BR" sz="2400" spc="-5" dirty="0">
                <a:solidFill>
                  <a:srgbClr val="333333"/>
                </a:solidFill>
                <a:latin typeface="Verdana"/>
                <a:cs typeface="Verdana"/>
              </a:rPr>
              <a:t>431</a:t>
            </a:r>
            <a:r>
              <a:rPr lang="pt-BR" sz="2400" spc="-7" baseline="-21367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lang="pt-BR" sz="2400" baseline="-21367" dirty="0">
              <a:latin typeface="Verdana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5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11E4CD-B4A4-403C-9185-13877CD1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No: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BD6EF6-6BA1-43E2-B6C6-08510CA80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Decimal No (Base =10, 0-9)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Binary (Base=2, 0 and 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Octal (Base=8, 0,1,2,3,4,5,6,7)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Hexadecimal </a:t>
            </a:r>
            <a:r>
              <a:rPr lang="en-US" sz="3200" dirty="0"/>
              <a:t>(Base=16, 0-9,A,B,C.D.E and F)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418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5" dirty="0"/>
              <a:t>Converting </a:t>
            </a:r>
            <a:r>
              <a:rPr lang="en-US" dirty="0"/>
              <a:t>a Number of Another </a:t>
            </a:r>
            <a:r>
              <a:rPr lang="en-US" spc="-5" dirty="0"/>
              <a:t>Base </a:t>
            </a:r>
            <a:r>
              <a:rPr lang="en-US" spc="5" dirty="0"/>
              <a:t>to </a:t>
            </a:r>
            <a:r>
              <a:rPr lang="en-US" dirty="0"/>
              <a:t>a  </a:t>
            </a:r>
            <a:r>
              <a:rPr lang="en-US" spc="-5" dirty="0"/>
              <a:t>Decimal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584" y="2091832"/>
            <a:ext cx="11913616" cy="4559808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400" b="1" spc="-5" dirty="0">
                <a:solidFill>
                  <a:srgbClr val="333333"/>
                </a:solidFill>
                <a:latin typeface="Verdana"/>
                <a:cs typeface="Verdana"/>
              </a:rPr>
              <a:t>Method</a:t>
            </a:r>
            <a:endParaRPr lang="en-US" sz="2400" dirty="0">
              <a:latin typeface="Verdana"/>
              <a:cs typeface="Verdana"/>
            </a:endParaRPr>
          </a:p>
          <a:p>
            <a:pPr marL="591185" marR="19685" indent="0">
              <a:lnSpc>
                <a:spcPct val="100000"/>
              </a:lnSpc>
              <a:spcBef>
                <a:spcPts val="1655"/>
              </a:spcBef>
              <a:buNone/>
              <a:tabLst>
                <a:tab pos="1715770" algn="l"/>
              </a:tabLst>
            </a:pPr>
            <a:r>
              <a:rPr lang="en-US" sz="2800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lang="en-US" sz="28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800" spc="-5" dirty="0">
                <a:solidFill>
                  <a:srgbClr val="333333"/>
                </a:solidFill>
                <a:latin typeface="Verdana"/>
                <a:cs typeface="Verdana"/>
              </a:rPr>
              <a:t>1:	Determine the column (positional) </a:t>
            </a:r>
            <a:r>
              <a:rPr lang="en-US" sz="2800" spc="-10" dirty="0">
                <a:solidFill>
                  <a:srgbClr val="333333"/>
                </a:solidFill>
                <a:latin typeface="Verdana"/>
                <a:cs typeface="Verdana"/>
              </a:rPr>
              <a:t>value of  </a:t>
            </a:r>
            <a:r>
              <a:rPr lang="en-US" sz="2800" spc="-15" dirty="0">
                <a:solidFill>
                  <a:srgbClr val="333333"/>
                </a:solidFill>
                <a:latin typeface="Verdana"/>
                <a:cs typeface="Verdana"/>
              </a:rPr>
              <a:t>each</a:t>
            </a:r>
            <a:r>
              <a:rPr lang="en-US" sz="2800" spc="-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800" spc="10" dirty="0">
                <a:solidFill>
                  <a:srgbClr val="333333"/>
                </a:solidFill>
                <a:latin typeface="Verdana"/>
                <a:cs typeface="Verdana"/>
              </a:rPr>
              <a:t>digit</a:t>
            </a:r>
            <a:endParaRPr lang="en-US" sz="2800" dirty="0">
              <a:latin typeface="Verdana"/>
              <a:cs typeface="Verdana"/>
            </a:endParaRPr>
          </a:p>
          <a:p>
            <a:pPr marL="591185" marR="5080" indent="0">
              <a:lnSpc>
                <a:spcPct val="100000"/>
              </a:lnSpc>
              <a:spcBef>
                <a:spcPts val="1680"/>
              </a:spcBef>
              <a:buNone/>
              <a:tabLst>
                <a:tab pos="1715770" algn="l"/>
              </a:tabLst>
            </a:pPr>
            <a:r>
              <a:rPr lang="en-US" sz="2800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lang="en-US" sz="28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800" spc="-5" dirty="0">
                <a:solidFill>
                  <a:srgbClr val="333333"/>
                </a:solidFill>
                <a:latin typeface="Verdana"/>
                <a:cs typeface="Verdana"/>
              </a:rPr>
              <a:t>2:	</a:t>
            </a:r>
            <a:r>
              <a:rPr lang="en-US" sz="2800" dirty="0">
                <a:solidFill>
                  <a:srgbClr val="333333"/>
                </a:solidFill>
                <a:latin typeface="Verdana"/>
                <a:cs typeface="Verdana"/>
              </a:rPr>
              <a:t>Multiply </a:t>
            </a:r>
            <a:r>
              <a:rPr lang="en-US" sz="2800" spc="-5" dirty="0">
                <a:solidFill>
                  <a:srgbClr val="333333"/>
                </a:solidFill>
                <a:latin typeface="Verdana"/>
                <a:cs typeface="Verdana"/>
              </a:rPr>
              <a:t>the obtained column </a:t>
            </a:r>
            <a:r>
              <a:rPr lang="en-US" sz="2800" spc="-10" dirty="0">
                <a:solidFill>
                  <a:srgbClr val="333333"/>
                </a:solidFill>
                <a:latin typeface="Verdana"/>
                <a:cs typeface="Verdana"/>
              </a:rPr>
              <a:t>values </a:t>
            </a:r>
            <a:r>
              <a:rPr lang="en-US" sz="2800" spc="-5" dirty="0">
                <a:solidFill>
                  <a:srgbClr val="333333"/>
                </a:solidFill>
                <a:latin typeface="Verdana"/>
                <a:cs typeface="Verdana"/>
              </a:rPr>
              <a:t>by the  </a:t>
            </a:r>
            <a:r>
              <a:rPr lang="en-US" sz="2800" dirty="0">
                <a:solidFill>
                  <a:srgbClr val="333333"/>
                </a:solidFill>
                <a:latin typeface="Verdana"/>
                <a:cs typeface="Verdana"/>
              </a:rPr>
              <a:t>digits </a:t>
            </a:r>
            <a:r>
              <a:rPr lang="en-US" sz="28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lang="en-US" sz="2800" spc="-10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lang="en-US" sz="2800" spc="-5" dirty="0">
                <a:solidFill>
                  <a:srgbClr val="333333"/>
                </a:solidFill>
                <a:latin typeface="Verdana"/>
                <a:cs typeface="Verdana"/>
              </a:rPr>
              <a:t>corresponding</a:t>
            </a:r>
            <a:r>
              <a:rPr lang="en-US" sz="2800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Verdana"/>
                <a:cs typeface="Verdana"/>
              </a:rPr>
              <a:t>columns</a:t>
            </a:r>
            <a:endParaRPr lang="en-US" sz="2800" dirty="0">
              <a:latin typeface="Verdana"/>
              <a:cs typeface="Verdana"/>
            </a:endParaRPr>
          </a:p>
          <a:p>
            <a:pPr marL="591820">
              <a:lnSpc>
                <a:spcPct val="100000"/>
              </a:lnSpc>
              <a:spcBef>
                <a:spcPts val="1680"/>
              </a:spcBef>
              <a:tabLst>
                <a:tab pos="1715770" algn="l"/>
              </a:tabLst>
            </a:pPr>
            <a:r>
              <a:rPr lang="en-US" sz="2800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lang="en-US" sz="28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800" spc="-5" dirty="0">
                <a:solidFill>
                  <a:srgbClr val="333333"/>
                </a:solidFill>
                <a:latin typeface="Verdana"/>
                <a:cs typeface="Verdana"/>
              </a:rPr>
              <a:t>3:	</a:t>
            </a:r>
            <a:r>
              <a:rPr lang="en-US" sz="2800" dirty="0">
                <a:solidFill>
                  <a:srgbClr val="333333"/>
                </a:solidFill>
                <a:latin typeface="Verdana"/>
                <a:cs typeface="Verdana"/>
              </a:rPr>
              <a:t>Calculate </a:t>
            </a:r>
            <a:r>
              <a:rPr lang="en-US" sz="28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lang="en-US" sz="2800" spc="-10" dirty="0">
                <a:solidFill>
                  <a:srgbClr val="333333"/>
                </a:solidFill>
                <a:latin typeface="Verdana"/>
                <a:cs typeface="Verdana"/>
              </a:rPr>
              <a:t>sum of these</a:t>
            </a:r>
            <a:r>
              <a:rPr lang="en-US" sz="2800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800" spc="-5" dirty="0">
                <a:solidFill>
                  <a:srgbClr val="333333"/>
                </a:solidFill>
                <a:latin typeface="Verdana"/>
                <a:cs typeface="Verdana"/>
              </a:rPr>
              <a:t>products</a:t>
            </a:r>
            <a:endParaRPr lang="en-US" sz="2800" dirty="0">
              <a:latin typeface="Verdana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668" y="990600"/>
            <a:ext cx="8675370" cy="872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spc="-10" dirty="0"/>
              <a:t>Learning </a:t>
            </a:r>
            <a:r>
              <a:rPr lang="en-US" sz="5400" spc="-5" dirty="0"/>
              <a:t>Objectives</a:t>
            </a:r>
            <a:endParaRPr lang="en-US" sz="5280" b="1" spc="-55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22400" y="2286000"/>
            <a:ext cx="8675370" cy="4151709"/>
          </a:xfrm>
          <a:prstGeom prst="rect">
            <a:avLst/>
          </a:prstGeom>
        </p:spPr>
        <p:txBody>
          <a:bodyPr vert="horz" lIns="75438" tIns="37719" rIns="75438" bIns="3771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>
                <a:solidFill>
                  <a:srgbClr val="333333"/>
                </a:solidFill>
                <a:latin typeface="Verdana"/>
                <a:cs typeface="Verdana"/>
              </a:rPr>
              <a:t>In this chapter you will learn</a:t>
            </a:r>
            <a:r>
              <a:rPr lang="en-US" spc="-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dirty="0">
                <a:solidFill>
                  <a:srgbClr val="333333"/>
                </a:solidFill>
                <a:latin typeface="Verdana"/>
                <a:cs typeface="Verdana"/>
              </a:rPr>
              <a:t>about:</a:t>
            </a:r>
            <a:endParaRPr lang="en-US" sz="4400" dirty="0">
              <a:latin typeface="Times New Roman"/>
              <a:cs typeface="Times New Roman"/>
            </a:endParaRPr>
          </a:p>
          <a:p>
            <a:pPr marL="920750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Non-positional number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15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lang="en-US" sz="2400" dirty="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Positional number system</a:t>
            </a:r>
            <a:endParaRPr lang="en-US" sz="2400" dirty="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Decimal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lang="en-US" sz="2400" dirty="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Binary number</a:t>
            </a:r>
            <a:r>
              <a:rPr lang="en-US" sz="24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lang="en-US" sz="2400" dirty="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Octal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lang="en-US" sz="2400" dirty="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Hexadecimal number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lang="en-US" sz="2400" dirty="0">
              <a:latin typeface="Verdana"/>
              <a:cs typeface="Verdana"/>
            </a:endParaRPr>
          </a:p>
          <a:p>
            <a:pPr marL="0" indent="0">
              <a:buNone/>
            </a:pPr>
            <a:endParaRPr lang="en-US" sz="231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401" y="3352801"/>
            <a:ext cx="5529493" cy="386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5" dirty="0"/>
              <a:t>Converting </a:t>
            </a:r>
            <a:r>
              <a:rPr lang="en-US" dirty="0"/>
              <a:t>a Number of Another </a:t>
            </a:r>
            <a:r>
              <a:rPr lang="en-US" spc="-5" dirty="0"/>
              <a:t>Base </a:t>
            </a:r>
            <a:r>
              <a:rPr lang="en-US" spc="5" dirty="0"/>
              <a:t>to </a:t>
            </a:r>
            <a:r>
              <a:rPr lang="en-US" dirty="0"/>
              <a:t>a  </a:t>
            </a:r>
            <a:r>
              <a:rPr lang="en-US" spc="-5" dirty="0"/>
              <a:t>Decimal Number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3870373" y="4142157"/>
            <a:ext cx="7839027" cy="11823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spcBef>
                <a:spcPts val="1300"/>
              </a:spcBef>
            </a:pPr>
            <a:r>
              <a:rPr sz="2800" spc="-5" dirty="0">
                <a:solidFill>
                  <a:srgbClr val="333333"/>
                </a:solidFill>
                <a:latin typeface="Verdana"/>
                <a:cs typeface="Verdana"/>
              </a:rPr>
              <a:t>4706</a:t>
            </a:r>
            <a:r>
              <a:rPr sz="2400" spc="-7" baseline="-21367" dirty="0">
                <a:solidFill>
                  <a:srgbClr val="333333"/>
                </a:solidFill>
                <a:latin typeface="Verdana"/>
                <a:cs typeface="Verdana"/>
              </a:rPr>
              <a:t>8 </a:t>
            </a:r>
            <a:r>
              <a:rPr sz="2800" spc="-10" dirty="0">
                <a:solidFill>
                  <a:srgbClr val="333333"/>
                </a:solidFill>
                <a:latin typeface="Verdana"/>
                <a:cs typeface="Verdana"/>
              </a:rPr>
              <a:t>= 4 </a:t>
            </a:r>
            <a:r>
              <a:rPr sz="2800" spc="-5" dirty="0">
                <a:solidFill>
                  <a:srgbClr val="333333"/>
                </a:solidFill>
                <a:latin typeface="Verdana"/>
                <a:cs typeface="Verdana"/>
              </a:rPr>
              <a:t>x 8</a:t>
            </a:r>
            <a:r>
              <a:rPr sz="2400" spc="-7" baseline="25641" dirty="0">
                <a:solidFill>
                  <a:srgbClr val="333333"/>
                </a:solidFill>
                <a:latin typeface="Verdana"/>
                <a:cs typeface="Verdana"/>
              </a:rPr>
              <a:t>3 </a:t>
            </a:r>
            <a:r>
              <a:rPr sz="2800" spc="-10" dirty="0">
                <a:solidFill>
                  <a:srgbClr val="333333"/>
                </a:solidFill>
                <a:latin typeface="Verdana"/>
                <a:cs typeface="Verdana"/>
              </a:rPr>
              <a:t>+ 7 </a:t>
            </a:r>
            <a:r>
              <a:rPr sz="2800" spc="-5" dirty="0">
                <a:solidFill>
                  <a:srgbClr val="333333"/>
                </a:solidFill>
                <a:latin typeface="Verdana"/>
                <a:cs typeface="Verdana"/>
              </a:rPr>
              <a:t>x 8</a:t>
            </a:r>
            <a:r>
              <a:rPr sz="2400" spc="-7" baseline="25641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z="2800" spc="-10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sz="2800" spc="3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2800" spc="-5" dirty="0">
                <a:solidFill>
                  <a:srgbClr val="333333"/>
                </a:solidFill>
                <a:latin typeface="Verdana"/>
                <a:cs typeface="Verdana"/>
              </a:rPr>
              <a:t>x 8</a:t>
            </a:r>
            <a:r>
              <a:rPr sz="2400" spc="-7" baseline="25641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z="2800" spc="-10" dirty="0">
                <a:solidFill>
                  <a:srgbClr val="333333"/>
                </a:solidFill>
                <a:latin typeface="Verdana"/>
                <a:cs typeface="Verdana"/>
              </a:rPr>
              <a:t>+ 6 </a:t>
            </a:r>
            <a:r>
              <a:rPr sz="2800" spc="-5" dirty="0">
                <a:solidFill>
                  <a:srgbClr val="333333"/>
                </a:solidFill>
                <a:latin typeface="Verdana"/>
                <a:cs typeface="Verdana"/>
              </a:rPr>
              <a:t>x 8</a:t>
            </a:r>
            <a:r>
              <a:rPr sz="2400" spc="-7" baseline="25641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400" baseline="25641" dirty="0">
              <a:latin typeface="Verdana"/>
              <a:cs typeface="Verdana"/>
            </a:endParaRPr>
          </a:p>
          <a:p>
            <a:pPr marL="911860">
              <a:spcBef>
                <a:spcPts val="1200"/>
              </a:spcBef>
            </a:pPr>
            <a:r>
              <a:rPr sz="2800" spc="-10" dirty="0">
                <a:solidFill>
                  <a:srgbClr val="333333"/>
                </a:solidFill>
                <a:latin typeface="Verdana"/>
                <a:cs typeface="Verdana"/>
              </a:rPr>
              <a:t>= 4 </a:t>
            </a:r>
            <a:r>
              <a:rPr sz="2800" spc="-5"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sz="2800" dirty="0">
                <a:solidFill>
                  <a:srgbClr val="333333"/>
                </a:solidFill>
                <a:latin typeface="Verdana"/>
                <a:cs typeface="Verdana"/>
              </a:rPr>
              <a:t>512 </a:t>
            </a:r>
            <a:r>
              <a:rPr sz="2800" spc="-10" dirty="0">
                <a:solidFill>
                  <a:srgbClr val="333333"/>
                </a:solidFill>
                <a:latin typeface="Verdana"/>
                <a:cs typeface="Verdana"/>
              </a:rPr>
              <a:t>+ 7 </a:t>
            </a:r>
            <a:r>
              <a:rPr sz="2800" spc="-5" dirty="0">
                <a:solidFill>
                  <a:srgbClr val="333333"/>
                </a:solidFill>
                <a:latin typeface="Verdana"/>
                <a:cs typeface="Verdana"/>
              </a:rPr>
              <a:t>x 64 </a:t>
            </a:r>
            <a:r>
              <a:rPr sz="2800" spc="-10" dirty="0">
                <a:solidFill>
                  <a:srgbClr val="333333"/>
                </a:solidFill>
                <a:latin typeface="Verdana"/>
                <a:cs typeface="Verdana"/>
              </a:rPr>
              <a:t>+ 0 + 6 </a:t>
            </a:r>
            <a:r>
              <a:rPr sz="2800" spc="-5" dirty="0">
                <a:solidFill>
                  <a:srgbClr val="333333"/>
                </a:solidFill>
                <a:latin typeface="Verdana"/>
                <a:cs typeface="Verdana"/>
              </a:rPr>
              <a:t>x</a:t>
            </a:r>
            <a:r>
              <a:rPr sz="2800" spc="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1400" y="5415402"/>
            <a:ext cx="4899914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800" dirty="0">
                <a:solidFill>
                  <a:srgbClr val="333333"/>
                </a:solidFill>
                <a:latin typeface="Verdana"/>
                <a:cs typeface="Verdana"/>
              </a:rPr>
              <a:t>2048 </a:t>
            </a:r>
            <a:r>
              <a:rPr sz="28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800" dirty="0">
                <a:solidFill>
                  <a:srgbClr val="333333"/>
                </a:solidFill>
                <a:latin typeface="Verdana"/>
                <a:cs typeface="Verdana"/>
              </a:rPr>
              <a:t>448 </a:t>
            </a:r>
            <a:r>
              <a:rPr sz="2800" spc="-10" dirty="0">
                <a:solidFill>
                  <a:srgbClr val="333333"/>
                </a:solidFill>
                <a:latin typeface="Verdana"/>
                <a:cs typeface="Verdana"/>
              </a:rPr>
              <a:t>+ 0 +</a:t>
            </a:r>
            <a:r>
              <a:rPr sz="28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Verdana"/>
                <a:cs typeface="Verdana"/>
              </a:rPr>
              <a:t>6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3629" y="5986432"/>
            <a:ext cx="1917699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32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32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3200" spc="5" dirty="0">
                <a:solidFill>
                  <a:srgbClr val="333333"/>
                </a:solidFill>
                <a:latin typeface="Verdana"/>
                <a:cs typeface="Verdana"/>
              </a:rPr>
              <a:t>2502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2949" y="6298517"/>
            <a:ext cx="36837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62520" y="4046348"/>
            <a:ext cx="76200" cy="249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75041" y="4025011"/>
            <a:ext cx="76200" cy="252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30232" y="4025011"/>
            <a:ext cx="76200" cy="252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61041" y="4025011"/>
            <a:ext cx="76200" cy="252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330178" y="4301594"/>
            <a:ext cx="165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pc="1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rr</a:t>
            </a:r>
            <a:r>
              <a:rPr spc="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pc="-20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pc="1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pc="-1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di</a:t>
            </a:r>
            <a:r>
              <a:rPr spc="-1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g  digits</a:t>
            </a:r>
            <a:endParaRPr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49865" y="5263197"/>
            <a:ext cx="1461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b="1" spc="-5" dirty="0">
                <a:solidFill>
                  <a:srgbClr val="333333"/>
                </a:solidFill>
                <a:latin typeface="Arial"/>
                <a:cs typeface="Arial"/>
              </a:rPr>
              <a:t>Sum </a:t>
            </a:r>
            <a:r>
              <a:rPr b="1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333333"/>
                </a:solidFill>
                <a:latin typeface="Arial"/>
                <a:cs typeface="Arial"/>
              </a:rPr>
              <a:t>these  </a:t>
            </a:r>
            <a:r>
              <a:rPr b="1" dirty="0">
                <a:solidFill>
                  <a:srgbClr val="333333"/>
                </a:solidFill>
                <a:latin typeface="Arial"/>
                <a:cs typeface="Arial"/>
              </a:rPr>
              <a:t>products</a:t>
            </a:r>
            <a:endParaRPr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41841" y="5353940"/>
            <a:ext cx="426720" cy="76200"/>
          </a:xfrm>
          <a:custGeom>
            <a:avLst/>
            <a:gdLst/>
            <a:ahLst/>
            <a:cxnLst/>
            <a:rect l="l" t="t" r="r" b="b"/>
            <a:pathLst>
              <a:path w="426720" h="76200">
                <a:moveTo>
                  <a:pt x="76200" y="0"/>
                </a:moveTo>
                <a:lnTo>
                  <a:pt x="0" y="39624"/>
                </a:lnTo>
                <a:lnTo>
                  <a:pt x="76200" y="76200"/>
                </a:lnTo>
                <a:lnTo>
                  <a:pt x="76200" y="42672"/>
                </a:lnTo>
                <a:lnTo>
                  <a:pt x="64008" y="42672"/>
                </a:lnTo>
                <a:lnTo>
                  <a:pt x="60960" y="39624"/>
                </a:lnTo>
                <a:lnTo>
                  <a:pt x="64008" y="33528"/>
                </a:lnTo>
                <a:lnTo>
                  <a:pt x="76200" y="33528"/>
                </a:lnTo>
                <a:lnTo>
                  <a:pt x="76200" y="0"/>
                </a:lnTo>
                <a:close/>
              </a:path>
              <a:path w="426720" h="76200">
                <a:moveTo>
                  <a:pt x="76200" y="33528"/>
                </a:moveTo>
                <a:lnTo>
                  <a:pt x="64008" y="33528"/>
                </a:lnTo>
                <a:lnTo>
                  <a:pt x="60960" y="39624"/>
                </a:lnTo>
                <a:lnTo>
                  <a:pt x="64008" y="42672"/>
                </a:lnTo>
                <a:lnTo>
                  <a:pt x="76200" y="42672"/>
                </a:lnTo>
                <a:lnTo>
                  <a:pt x="76200" y="33528"/>
                </a:lnTo>
                <a:close/>
              </a:path>
              <a:path w="426720" h="76200">
                <a:moveTo>
                  <a:pt x="420624" y="33528"/>
                </a:moveTo>
                <a:lnTo>
                  <a:pt x="76200" y="33528"/>
                </a:lnTo>
                <a:lnTo>
                  <a:pt x="76200" y="42672"/>
                </a:lnTo>
                <a:lnTo>
                  <a:pt x="420624" y="42672"/>
                </a:lnTo>
                <a:lnTo>
                  <a:pt x="426720" y="39624"/>
                </a:lnTo>
                <a:lnTo>
                  <a:pt x="420624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97324" y="2133601"/>
            <a:ext cx="10864676" cy="215636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spcBef>
                <a:spcPts val="535"/>
              </a:spcBef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 dirty="0">
              <a:latin typeface="Verdana"/>
              <a:cs typeface="Verdana"/>
            </a:endParaRPr>
          </a:p>
          <a:p>
            <a:pPr marL="829310">
              <a:spcBef>
                <a:spcPts val="1025"/>
              </a:spcBef>
            </a:pPr>
            <a:r>
              <a:rPr sz="2400" b="1" spc="-5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400" dirty="0">
              <a:latin typeface="Verdana"/>
              <a:cs typeface="Verdana"/>
            </a:endParaRPr>
          </a:p>
          <a:p>
            <a:pPr marL="1286510">
              <a:spcBef>
                <a:spcPts val="1440"/>
              </a:spcBef>
            </a:pP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4706</a:t>
            </a:r>
            <a:r>
              <a:rPr sz="2400" spc="-7" baseline="-20833" dirty="0">
                <a:solidFill>
                  <a:srgbClr val="333333"/>
                </a:solidFill>
                <a:latin typeface="Verdana"/>
                <a:cs typeface="Verdana"/>
              </a:rPr>
              <a:t>8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400" spc="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Verdana"/>
                <a:cs typeface="Verdana"/>
              </a:rPr>
              <a:t>?</a:t>
            </a:r>
            <a:r>
              <a:rPr sz="2400" spc="-22" baseline="-20833" dirty="0" smtClean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2400" baseline="-20833" dirty="0" smtClean="0">
              <a:latin typeface="Verdana"/>
              <a:cs typeface="Verdana"/>
            </a:endParaRPr>
          </a:p>
          <a:p>
            <a:pPr marR="114935" algn="r">
              <a:spcBef>
                <a:spcPts val="335"/>
              </a:spcBef>
            </a:pPr>
            <a:r>
              <a:rPr spc="-15" dirty="0" smtClean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pc="10" dirty="0" smtClean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dirty="0" smtClean="0">
                <a:solidFill>
                  <a:srgbClr val="333333"/>
                </a:solidFill>
                <a:latin typeface="Verdana"/>
                <a:cs typeface="Verdana"/>
              </a:rPr>
              <a:t>mm</a:t>
            </a:r>
            <a:r>
              <a:rPr spc="10" dirty="0" smtClean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dirty="0" smtClean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endParaRPr dirty="0" smtClean="0">
              <a:latin typeface="Verdana"/>
              <a:cs typeface="Verdana"/>
            </a:endParaRPr>
          </a:p>
          <a:p>
            <a:pPr marL="3002280">
              <a:tabLst>
                <a:tab pos="6717665" algn="l"/>
                <a:tab pos="6852284" algn="l"/>
              </a:tabLst>
            </a:pPr>
            <a:r>
              <a:rPr u="sng" dirty="0" smtClean="0">
                <a:solidFill>
                  <a:srgbClr val="333333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lang="en-US" u="sng" dirty="0" smtClean="0">
                <a:solidFill>
                  <a:srgbClr val="333333"/>
                </a:solidFill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                                       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lang="en-US" dirty="0" smtClean="0">
                <a:solidFill>
                  <a:srgbClr val="333333"/>
                </a:solidFill>
                <a:latin typeface="Verdana"/>
                <a:cs typeface="Verdana"/>
              </a:rPr>
              <a:t>							       </a:t>
            </a:r>
            <a:r>
              <a:rPr spc="-5" dirty="0" smtClean="0">
                <a:solidFill>
                  <a:srgbClr val="333333"/>
                </a:solidFill>
                <a:latin typeface="Verdana"/>
                <a:cs typeface="Verdana"/>
              </a:rPr>
              <a:t>values</a:t>
            </a:r>
            <a:endParaRPr dirty="0">
              <a:latin typeface="Verdana"/>
              <a:cs typeface="Verdana"/>
            </a:endParaRPr>
          </a:p>
          <a:p>
            <a:pPr marL="6852284" marR="5080">
              <a:lnSpc>
                <a:spcPts val="2180"/>
              </a:lnSpc>
              <a:spcBef>
                <a:spcPts val="55"/>
              </a:spcBef>
            </a:pPr>
            <a:r>
              <a:rPr lang="en-US" dirty="0" smtClean="0">
                <a:solidFill>
                  <a:srgbClr val="333333"/>
                </a:solidFill>
                <a:latin typeface="Verdana"/>
                <a:cs typeface="Verdana"/>
              </a:rPr>
              <a:t>					</a:t>
            </a:r>
            <a:r>
              <a:rPr dirty="0" smtClean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pc="-15" dirty="0" smtClean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pc="5" dirty="0" smtClean="0">
                <a:solidFill>
                  <a:srgbClr val="333333"/>
                </a:solidFill>
                <a:latin typeface="Verdana"/>
                <a:cs typeface="Verdana"/>
              </a:rPr>
              <a:t>ltiplied 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by</a:t>
            </a:r>
            <a:r>
              <a:rPr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endParaRPr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2845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5" dirty="0"/>
              <a:t>Converting </a:t>
            </a:r>
            <a:r>
              <a:rPr lang="en-US" dirty="0"/>
              <a:t>a Decimal </a:t>
            </a:r>
            <a:r>
              <a:rPr lang="en-US" spc="-5" dirty="0"/>
              <a:t>Number </a:t>
            </a:r>
            <a:r>
              <a:rPr lang="en-US" dirty="0"/>
              <a:t>to </a:t>
            </a:r>
            <a:r>
              <a:rPr lang="en-US" spc="-5" dirty="0"/>
              <a:t>a Number </a:t>
            </a:r>
            <a:r>
              <a:rPr lang="en-US" dirty="0"/>
              <a:t>of  Another </a:t>
            </a:r>
            <a:r>
              <a:rPr lang="en-US" spc="-10" dirty="0"/>
              <a:t>Base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422399" y="2468879"/>
            <a:ext cx="74777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dirty="0">
                <a:solidFill>
                  <a:srgbClr val="333333"/>
                </a:solidFill>
                <a:latin typeface="Verdana"/>
                <a:cs typeface="Verdana"/>
              </a:rPr>
              <a:t>Division-Remainder</a:t>
            </a:r>
            <a:r>
              <a:rPr sz="2800" b="1" spc="-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800" b="1" dirty="0">
                <a:solidFill>
                  <a:srgbClr val="333333"/>
                </a:solidFill>
                <a:latin typeface="Verdana"/>
                <a:cs typeface="Verdana"/>
              </a:rPr>
              <a:t>Method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2399" y="3048000"/>
            <a:ext cx="1576043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400" spc="1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1: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3308" y="3047999"/>
            <a:ext cx="9746421" cy="750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4130">
              <a:spcBef>
                <a:spcPts val="90"/>
              </a:spcBef>
            </a:pPr>
            <a:r>
              <a:rPr sz="2400" spc="5" dirty="0">
                <a:solidFill>
                  <a:srgbClr val="333333"/>
                </a:solidFill>
                <a:latin typeface="Verdana"/>
                <a:cs typeface="Verdana"/>
              </a:rPr>
              <a:t>Divide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the decimal number to </a:t>
            </a:r>
            <a:r>
              <a:rPr sz="2400" spc="10" dirty="0">
                <a:solidFill>
                  <a:srgbClr val="333333"/>
                </a:solidFill>
                <a:latin typeface="Verdana"/>
                <a:cs typeface="Verdana"/>
              </a:rPr>
              <a:t>be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converted </a:t>
            </a:r>
            <a:r>
              <a:rPr sz="2400" spc="10" dirty="0">
                <a:solidFill>
                  <a:srgbClr val="333333"/>
                </a:solidFill>
                <a:latin typeface="Verdana"/>
                <a:cs typeface="Verdana"/>
              </a:rPr>
              <a:t>by </a:t>
            </a:r>
            <a:r>
              <a:rPr sz="2400" spc="7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value </a:t>
            </a: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new</a:t>
            </a:r>
            <a:r>
              <a:rPr sz="2400" spc="-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2403" y="3870959"/>
            <a:ext cx="949004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St</a:t>
            </a:r>
            <a:r>
              <a:rPr sz="24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7679" y="3870959"/>
            <a:ext cx="3157053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502920" algn="l"/>
                <a:tab pos="1591945" algn="l"/>
              </a:tabLst>
            </a:pP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2: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4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400" spc="-15" dirty="0">
                <a:solidFill>
                  <a:srgbClr val="333333"/>
                </a:solidFill>
                <a:latin typeface="Verdana"/>
                <a:cs typeface="Verdana"/>
              </a:rPr>
              <a:t>cor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	th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1385" y="3870959"/>
            <a:ext cx="6933195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1532890" algn="l"/>
                <a:tab pos="2340610" algn="l"/>
                <a:tab pos="3138805" algn="l"/>
                <a:tab pos="3510915" algn="l"/>
                <a:tab pos="4004310" algn="l"/>
              </a:tabLst>
            </a:pPr>
            <a:r>
              <a:rPr sz="2400" spc="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4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ma</a:t>
            </a:r>
            <a:r>
              <a:rPr sz="24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r>
              <a:rPr sz="24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400" spc="-20" dirty="0">
                <a:solidFill>
                  <a:srgbClr val="333333"/>
                </a:solidFill>
                <a:latin typeface="Verdana"/>
                <a:cs typeface="Verdana"/>
              </a:rPr>
              <a:t>ro</a:t>
            </a: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	St</a:t>
            </a:r>
            <a:r>
              <a:rPr sz="24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as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	the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11701" y="4175758"/>
            <a:ext cx="9607299" cy="750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spcBef>
                <a:spcPts val="90"/>
              </a:spcBef>
              <a:tabLst>
                <a:tab pos="1407160" algn="l"/>
                <a:tab pos="2132965" algn="l"/>
                <a:tab pos="3016250" algn="l"/>
                <a:tab pos="4475480" algn="l"/>
                <a:tab pos="5310505" algn="l"/>
                <a:tab pos="5712460" algn="l"/>
              </a:tabLst>
            </a:pPr>
            <a:r>
              <a:rPr sz="24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4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ghtm</a:t>
            </a:r>
            <a:r>
              <a:rPr sz="2400" spc="-15" dirty="0">
                <a:solidFill>
                  <a:srgbClr val="333333"/>
                </a:solidFill>
                <a:latin typeface="Verdana"/>
                <a:cs typeface="Verdana"/>
              </a:rPr>
              <a:t>os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4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400" spc="-30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4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400" spc="-25" dirty="0">
                <a:solidFill>
                  <a:srgbClr val="333333"/>
                </a:solidFill>
                <a:latin typeface="Verdana"/>
                <a:cs typeface="Verdana"/>
              </a:rPr>
              <a:t>(</a:t>
            </a:r>
            <a:r>
              <a:rPr sz="2400" spc="2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4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4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4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400" spc="-2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4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400" spc="-3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4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400" spc="-2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4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400" spc="-30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it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4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	the  </a:t>
            </a: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new base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2401" y="4998719"/>
            <a:ext cx="1522380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4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3: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4928" y="4998718"/>
            <a:ext cx="9731515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 marR="5080" indent="-76835">
              <a:spcBef>
                <a:spcPts val="90"/>
              </a:spcBef>
            </a:pPr>
            <a:r>
              <a:rPr sz="2400" spc="5" dirty="0">
                <a:solidFill>
                  <a:srgbClr val="333333"/>
                </a:solidFill>
                <a:latin typeface="Verdana"/>
                <a:cs typeface="Verdana"/>
              </a:rPr>
              <a:t>Divide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the quotient </a:t>
            </a: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the previous </a:t>
            </a:r>
            <a:r>
              <a:rPr sz="2400" spc="5" dirty="0">
                <a:solidFill>
                  <a:srgbClr val="333333"/>
                </a:solidFill>
                <a:latin typeface="Verdana"/>
                <a:cs typeface="Verdana"/>
              </a:rPr>
              <a:t>divide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by</a:t>
            </a:r>
            <a:r>
              <a:rPr sz="2400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the  </a:t>
            </a: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new</a:t>
            </a:r>
            <a:r>
              <a:rPr sz="24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1169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5" dirty="0"/>
              <a:t>Converting </a:t>
            </a:r>
            <a:r>
              <a:rPr lang="en-US" dirty="0"/>
              <a:t>a Decimal </a:t>
            </a:r>
            <a:r>
              <a:rPr lang="en-US" spc="-5" dirty="0"/>
              <a:t>Number </a:t>
            </a:r>
            <a:r>
              <a:rPr lang="en-US" dirty="0"/>
              <a:t>to </a:t>
            </a:r>
            <a:r>
              <a:rPr lang="en-US" spc="-5" dirty="0"/>
              <a:t>a Number </a:t>
            </a:r>
            <a:r>
              <a:rPr lang="en-US" dirty="0"/>
              <a:t>of  Another </a:t>
            </a:r>
            <a:r>
              <a:rPr lang="en-US" spc="-10" dirty="0"/>
              <a:t>Base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450478" y="2474522"/>
            <a:ext cx="1348957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4: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9200" y="2506617"/>
            <a:ext cx="10153904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0325" marR="5080" indent="-48260">
              <a:spcBef>
                <a:spcPts val="90"/>
              </a:spcBef>
            </a:pP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Record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remainder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Step 3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 the next 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(to the left)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new base</a:t>
            </a:r>
            <a:r>
              <a:rPr sz="2000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478" y="3486911"/>
            <a:ext cx="10544339" cy="15581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spcBef>
                <a:spcPts val="9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Repeat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Steps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3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4,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recording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remainders from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right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 left, until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quotient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becomes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zero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endParaRPr sz="2000" dirty="0">
              <a:latin typeface="Verdana"/>
              <a:cs typeface="Verdana"/>
            </a:endParaRPr>
          </a:p>
          <a:p>
            <a:pPr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 marR="11430">
              <a:spcBef>
                <a:spcPts val="5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Note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that 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last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remainder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thus obtained will be the most  significant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(MSD)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new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959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5" dirty="0"/>
              <a:t>Converting </a:t>
            </a:r>
            <a:r>
              <a:rPr lang="en-US" dirty="0"/>
              <a:t>a Decimal </a:t>
            </a:r>
            <a:r>
              <a:rPr lang="en-US" spc="-5" dirty="0"/>
              <a:t>Number </a:t>
            </a:r>
            <a:r>
              <a:rPr lang="en-US" dirty="0"/>
              <a:t>to </a:t>
            </a:r>
            <a:r>
              <a:rPr lang="en-US" spc="-5" dirty="0"/>
              <a:t>a Number </a:t>
            </a:r>
            <a:r>
              <a:rPr lang="en-US" dirty="0"/>
              <a:t>of  Another </a:t>
            </a:r>
            <a:r>
              <a:rPr lang="en-US" spc="-10" dirty="0"/>
              <a:t>Base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6634480" y="4432694"/>
            <a:ext cx="18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49900" y="4085731"/>
            <a:ext cx="0" cy="210312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49900" y="4460635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75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49900" y="4926979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75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9900" y="5344555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75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54192" y="4972190"/>
            <a:ext cx="415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5" dirty="0">
                <a:solidFill>
                  <a:srgbClr val="333333"/>
                </a:solidFill>
                <a:latin typeface="Verdana"/>
                <a:cs typeface="Verdana"/>
              </a:rPr>
              <a:t>14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67552" y="5408055"/>
            <a:ext cx="219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49900" y="5756035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75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86551" y="4533279"/>
            <a:ext cx="610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5" dirty="0">
                <a:solidFill>
                  <a:srgbClr val="333333"/>
                </a:solidFill>
                <a:latin typeface="Verdana"/>
                <a:cs typeface="Verdana"/>
              </a:rPr>
              <a:t>119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09640" y="5822582"/>
            <a:ext cx="219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31888" y="4460127"/>
            <a:ext cx="219710" cy="176911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400">
              <a:latin typeface="Verdana"/>
              <a:cs typeface="Verdana"/>
            </a:endParaRPr>
          </a:p>
          <a:p>
            <a:pPr marL="12700">
              <a:spcBef>
                <a:spcPts val="695"/>
              </a:spcBef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7</a:t>
            </a:r>
            <a:endParaRPr sz="2400">
              <a:latin typeface="Verdana"/>
              <a:cs typeface="Verdana"/>
            </a:endParaRPr>
          </a:p>
          <a:p>
            <a:pPr marL="12700">
              <a:spcBef>
                <a:spcPts val="409"/>
              </a:spcBef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6</a:t>
            </a:r>
            <a:endParaRPr sz="2400">
              <a:latin typeface="Verdana"/>
              <a:cs typeface="Verdana"/>
            </a:endParaRPr>
          </a:p>
          <a:p>
            <a:pPr marL="12700">
              <a:spcBef>
                <a:spcPts val="405"/>
              </a:spcBef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97858" y="6505994"/>
            <a:ext cx="3395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Hence,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952</a:t>
            </a:r>
            <a:r>
              <a:rPr sz="2400" spc="-7" baseline="-20833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400" spc="-3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1670</a:t>
            </a:r>
            <a:r>
              <a:rPr sz="2400" spc="-7" baseline="-20833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endParaRPr sz="2400" baseline="-20833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75000" y="2076067"/>
            <a:ext cx="5137150" cy="23856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spcBef>
                <a:spcPts val="375"/>
              </a:spcBef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 dirty="0">
              <a:latin typeface="Verdana"/>
              <a:cs typeface="Verdana"/>
            </a:endParaRPr>
          </a:p>
          <a:p>
            <a:pPr marL="841375">
              <a:spcBef>
                <a:spcPts val="640"/>
              </a:spcBef>
            </a:pPr>
            <a:r>
              <a:rPr sz="2400" b="1" spc="-5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400" dirty="0">
              <a:latin typeface="Verdana"/>
              <a:cs typeface="Verdana"/>
            </a:endParaRPr>
          </a:p>
          <a:p>
            <a:pPr marL="1487805">
              <a:spcBef>
                <a:spcPts val="1200"/>
              </a:spcBef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952</a:t>
            </a:r>
            <a:r>
              <a:rPr sz="2400" baseline="-20833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z="2400" i="1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400" i="1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Verdana"/>
                <a:cs typeface="Verdana"/>
              </a:rPr>
              <a:t>?</a:t>
            </a:r>
            <a:r>
              <a:rPr sz="2400" spc="-15" baseline="-20833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endParaRPr sz="2400" baseline="-20833" dirty="0">
              <a:latin typeface="Verdana"/>
              <a:cs typeface="Verdana"/>
            </a:endParaRPr>
          </a:p>
          <a:p>
            <a:pPr marL="841375">
              <a:spcBef>
                <a:spcPts val="2880"/>
              </a:spcBef>
            </a:pPr>
            <a:r>
              <a:rPr sz="2400" b="1" dirty="0">
                <a:solidFill>
                  <a:srgbClr val="333333"/>
                </a:solidFill>
                <a:latin typeface="Verdana"/>
                <a:cs typeface="Verdana"/>
              </a:rPr>
              <a:t>Solution:</a:t>
            </a:r>
            <a:endParaRPr sz="2400" dirty="0">
              <a:latin typeface="Verdana"/>
              <a:cs typeface="Verdana"/>
            </a:endParaRPr>
          </a:p>
          <a:p>
            <a:pPr marL="2075814">
              <a:spcBef>
                <a:spcPts val="865"/>
              </a:spcBef>
              <a:tabLst>
                <a:tab pos="2572385" algn="l"/>
                <a:tab pos="3471545" algn="l"/>
              </a:tabLst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8	</a:t>
            </a:r>
            <a:r>
              <a:rPr sz="3600" baseline="2314" dirty="0">
                <a:solidFill>
                  <a:srgbClr val="333333"/>
                </a:solidFill>
                <a:latin typeface="Verdana"/>
                <a:cs typeface="Verdana"/>
              </a:rPr>
              <a:t>952	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Remainder</a:t>
            </a:r>
            <a:endParaRPr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7230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4856" y="457200"/>
            <a:ext cx="8298180" cy="1511810"/>
          </a:xfrm>
        </p:spPr>
        <p:txBody>
          <a:bodyPr>
            <a:normAutofit fontScale="90000"/>
          </a:bodyPr>
          <a:lstStyle/>
          <a:p>
            <a:r>
              <a:rPr lang="en-US" spc="-5" dirty="0"/>
              <a:t>Converting </a:t>
            </a:r>
            <a:r>
              <a:rPr lang="en-US" dirty="0"/>
              <a:t>a Number of</a:t>
            </a:r>
            <a:r>
              <a:rPr lang="en-US" spc="55" dirty="0"/>
              <a:t> </a:t>
            </a:r>
            <a:r>
              <a:rPr lang="en-US" dirty="0"/>
              <a:t>Some</a:t>
            </a:r>
            <a:r>
              <a:rPr lang="en-US" spc="5" dirty="0"/>
              <a:t> </a:t>
            </a:r>
            <a:r>
              <a:rPr lang="en-US" dirty="0"/>
              <a:t>Base to </a:t>
            </a:r>
            <a:r>
              <a:rPr lang="en-US" spc="-5" dirty="0"/>
              <a:t>a</a:t>
            </a:r>
            <a:r>
              <a:rPr lang="en-US" spc="-65" dirty="0"/>
              <a:t> </a:t>
            </a:r>
            <a:r>
              <a:rPr lang="en-US" spc="-5" dirty="0"/>
              <a:t>Number </a:t>
            </a:r>
            <a:r>
              <a:rPr lang="en-US" dirty="0"/>
              <a:t>of  Another </a:t>
            </a:r>
            <a:r>
              <a:rPr lang="en-US" spc="-10" dirty="0"/>
              <a:t>Base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946401" y="2514600"/>
            <a:ext cx="7649209" cy="1149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00" b="1" spc="-5" dirty="0">
                <a:solidFill>
                  <a:srgbClr val="333333"/>
                </a:solidFill>
                <a:latin typeface="Verdana"/>
                <a:cs typeface="Verdana"/>
              </a:rPr>
              <a:t>Method</a:t>
            </a:r>
            <a:endParaRPr sz="2000">
              <a:latin typeface="Verdana"/>
              <a:cs typeface="Verdana"/>
            </a:endParaRPr>
          </a:p>
          <a:p>
            <a:pPr marL="1840864" marR="5080" indent="-1210310">
              <a:spcBef>
                <a:spcPts val="1655"/>
              </a:spcBef>
              <a:tabLst>
                <a:tab pos="1392555" algn="l"/>
                <a:tab pos="1846580" algn="l"/>
                <a:tab pos="3025775" algn="l"/>
                <a:tab pos="3616960" algn="l"/>
                <a:tab pos="4738370" algn="l"/>
                <a:tab pos="5896610" algn="l"/>
                <a:tab pos="6329045" algn="l"/>
                <a:tab pos="6657975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St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1: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	</a:t>
            </a:r>
            <a:r>
              <a:rPr sz="2000" spc="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or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gin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mb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l  number (base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10)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5144" y="3852673"/>
            <a:ext cx="10090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spc="2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2: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5200" y="3852673"/>
            <a:ext cx="582168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3495">
              <a:spcBef>
                <a:spcPts val="9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Convert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decimal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so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obtained to  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new base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2980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5" dirty="0"/>
              <a:t>Converting </a:t>
            </a:r>
            <a:r>
              <a:rPr lang="en-US" dirty="0"/>
              <a:t>a Number of</a:t>
            </a:r>
            <a:r>
              <a:rPr lang="en-US" spc="55" dirty="0"/>
              <a:t> </a:t>
            </a:r>
            <a:r>
              <a:rPr lang="en-US" dirty="0"/>
              <a:t>Some</a:t>
            </a:r>
            <a:r>
              <a:rPr lang="en-US" spc="5" dirty="0"/>
              <a:t> </a:t>
            </a:r>
            <a:r>
              <a:rPr lang="en-US" dirty="0"/>
              <a:t>Base to </a:t>
            </a:r>
            <a:r>
              <a:rPr lang="en-US" spc="-5" dirty="0"/>
              <a:t>a</a:t>
            </a:r>
            <a:r>
              <a:rPr lang="en-US" spc="-65" dirty="0"/>
              <a:t> </a:t>
            </a:r>
            <a:r>
              <a:rPr lang="en-US" spc="-5" dirty="0"/>
              <a:t>Number </a:t>
            </a:r>
            <a:r>
              <a:rPr lang="en-US" dirty="0"/>
              <a:t>of Another </a:t>
            </a:r>
            <a:r>
              <a:rPr lang="en-US" spc="-10" dirty="0"/>
              <a:t>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lang="en-US" sz="2400" b="1" spc="-10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lang="en-US" sz="24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545</a:t>
            </a:r>
            <a:r>
              <a:rPr lang="en-US" sz="2400" spc="-7" baseline="-21367" dirty="0">
                <a:solidFill>
                  <a:srgbClr val="333333"/>
                </a:solidFill>
                <a:latin typeface="Verdana"/>
                <a:cs typeface="Verdana"/>
              </a:rPr>
              <a:t>6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lang="en-US" sz="2400" spc="-2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?</a:t>
            </a:r>
            <a:r>
              <a:rPr lang="en-US" sz="2400" spc="-15" baseline="-21367" dirty="0">
                <a:solidFill>
                  <a:srgbClr val="333333"/>
                </a:solidFill>
                <a:latin typeface="Verdana"/>
                <a:cs typeface="Verdana"/>
              </a:rPr>
              <a:t>4</a:t>
            </a:r>
            <a:endParaRPr lang="en-US" sz="2400" baseline="-21367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Solution:</a:t>
            </a:r>
            <a:endParaRPr lang="en-US" sz="2400" dirty="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Step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1: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Convert from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base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6 </a:t>
            </a:r>
            <a:r>
              <a:rPr lang="en-US" sz="2400" spc="10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 10</a:t>
            </a:r>
            <a:endParaRPr lang="en-US"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2078989">
              <a:lnSpc>
                <a:spcPct val="100000"/>
              </a:lnSpc>
              <a:spcBef>
                <a:spcPts val="5"/>
              </a:spcBef>
            </a:pP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545</a:t>
            </a:r>
            <a:r>
              <a:rPr lang="en-US" sz="2400" baseline="-21367" dirty="0">
                <a:solidFill>
                  <a:srgbClr val="333333"/>
                </a:solidFill>
                <a:latin typeface="Verdana"/>
                <a:cs typeface="Verdana"/>
              </a:rPr>
              <a:t>6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= 5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lang="en-US" sz="2400" spc="5" dirty="0">
                <a:solidFill>
                  <a:srgbClr val="333333"/>
                </a:solidFill>
                <a:latin typeface="Verdana"/>
                <a:cs typeface="Verdana"/>
              </a:rPr>
              <a:t>6</a:t>
            </a:r>
            <a:r>
              <a:rPr lang="en-US" sz="2400" spc="7" baseline="25641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+ 4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lang="en-US" sz="2400" spc="5" dirty="0">
                <a:solidFill>
                  <a:srgbClr val="333333"/>
                </a:solidFill>
                <a:latin typeface="Verdana"/>
                <a:cs typeface="Verdana"/>
              </a:rPr>
              <a:t>6</a:t>
            </a:r>
            <a:r>
              <a:rPr lang="en-US" sz="2400" spc="7" baseline="25641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+ 5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x 6</a:t>
            </a:r>
            <a:r>
              <a:rPr lang="en-US" sz="2400" spc="-7" baseline="25641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lang="en-US" sz="2400" baseline="25641" dirty="0">
              <a:latin typeface="Verdana"/>
              <a:cs typeface="Verdana"/>
            </a:endParaRPr>
          </a:p>
          <a:p>
            <a:pPr marL="3670300">
              <a:lnSpc>
                <a:spcPct val="100000"/>
              </a:lnSpc>
            </a:pP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= 5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lang="en-US" sz="2400" spc="5" dirty="0">
                <a:solidFill>
                  <a:srgbClr val="333333"/>
                </a:solidFill>
                <a:latin typeface="Verdana"/>
                <a:cs typeface="Verdana"/>
              </a:rPr>
              <a:t>36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+ 4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6 + 5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x</a:t>
            </a:r>
            <a:r>
              <a:rPr lang="en-US" sz="2400" spc="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lang="en-US" sz="2400" dirty="0">
              <a:latin typeface="Verdana"/>
              <a:cs typeface="Verdana"/>
            </a:endParaRPr>
          </a:p>
          <a:p>
            <a:pPr marL="3670300">
              <a:lnSpc>
                <a:spcPct val="100000"/>
              </a:lnSpc>
            </a:pP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180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lang="en-US" sz="2400" spc="5" dirty="0">
                <a:solidFill>
                  <a:srgbClr val="333333"/>
                </a:solidFill>
                <a:latin typeface="Verdana"/>
                <a:cs typeface="Verdana"/>
              </a:rPr>
              <a:t>24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lang="en-US" sz="24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5</a:t>
            </a:r>
            <a:endParaRPr lang="en-US" sz="2400" dirty="0">
              <a:latin typeface="Verdana"/>
              <a:cs typeface="Verdana"/>
            </a:endParaRPr>
          </a:p>
          <a:p>
            <a:pPr marL="3670300">
              <a:lnSpc>
                <a:spcPct val="100000"/>
              </a:lnSpc>
            </a:pP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lang="en-US" sz="24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209</a:t>
            </a:r>
            <a:r>
              <a:rPr lang="en-US" sz="2400" baseline="-21367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lang="en-US" sz="2400" baseline="-21367" dirty="0">
              <a:latin typeface="Verdana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5" dirty="0"/>
              <a:t>Converting </a:t>
            </a:r>
            <a:r>
              <a:rPr lang="en-US" dirty="0"/>
              <a:t>a Number of</a:t>
            </a:r>
            <a:r>
              <a:rPr lang="en-US" spc="55" dirty="0"/>
              <a:t> </a:t>
            </a:r>
            <a:r>
              <a:rPr lang="en-US" dirty="0"/>
              <a:t>Some</a:t>
            </a:r>
            <a:r>
              <a:rPr lang="en-US" spc="5" dirty="0"/>
              <a:t> </a:t>
            </a:r>
            <a:r>
              <a:rPr lang="en-US" dirty="0"/>
              <a:t>Base to </a:t>
            </a:r>
            <a:r>
              <a:rPr lang="en-US" spc="-5" dirty="0"/>
              <a:t>a</a:t>
            </a:r>
            <a:r>
              <a:rPr lang="en-US" spc="-65" dirty="0"/>
              <a:t> </a:t>
            </a:r>
            <a:r>
              <a:rPr lang="en-US" spc="-5" dirty="0"/>
              <a:t>Number  </a:t>
            </a:r>
            <a:r>
              <a:rPr lang="en-US" dirty="0"/>
              <a:t>of Another </a:t>
            </a:r>
            <a:r>
              <a:rPr lang="en-US" spc="-10" dirty="0"/>
              <a:t>Base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4318001" y="2209801"/>
            <a:ext cx="42119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113792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Step 2:	Convert 209</a:t>
            </a:r>
            <a:r>
              <a:rPr sz="1950" spc="-7" baseline="-21367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r>
              <a:rPr sz="2000" spc="-2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4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8000" y="5257801"/>
            <a:ext cx="3312160" cy="1548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Hence,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209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2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3101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4</a:t>
            </a:r>
            <a:endParaRPr sz="1950" baseline="-21367" dirty="0">
              <a:latin typeface="Verdana"/>
              <a:cs typeface="Verdana"/>
            </a:endParaRPr>
          </a:p>
          <a:p>
            <a:pPr marL="12700">
              <a:spcBef>
                <a:spcPts val="240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So,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545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6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209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2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3101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4</a:t>
            </a:r>
            <a:endParaRPr sz="1950" baseline="-21367" dirty="0">
              <a:latin typeface="Verdana"/>
              <a:cs typeface="Verdana"/>
            </a:endParaRPr>
          </a:p>
          <a:p>
            <a:pPr marL="12700">
              <a:spcBef>
                <a:spcPts val="2400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Thus, 545</a:t>
            </a:r>
            <a:r>
              <a:rPr sz="1950" spc="-7" baseline="-21367" dirty="0">
                <a:solidFill>
                  <a:srgbClr val="333333"/>
                </a:solidFill>
                <a:latin typeface="Verdana"/>
                <a:cs typeface="Verdana"/>
              </a:rPr>
              <a:t>6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229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3101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4</a:t>
            </a:r>
            <a:endParaRPr sz="1950" baseline="-21367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5416" y="2819401"/>
            <a:ext cx="1530350" cy="2038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ma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ers</a:t>
            </a:r>
            <a:endParaRPr sz="2000">
              <a:latin typeface="Verdana"/>
              <a:cs typeface="Verdana"/>
            </a:endParaRPr>
          </a:p>
          <a:p>
            <a:pPr marR="189865" algn="ctr">
              <a:spcBef>
                <a:spcPts val="163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R="189865" algn="ctr">
              <a:spcBef>
                <a:spcPts val="865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  <a:p>
            <a:pPr marR="189865" algn="ctr">
              <a:spcBef>
                <a:spcPts val="865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R="189865" algn="ctr">
              <a:spcBef>
                <a:spcPts val="505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886596"/>
              </p:ext>
            </p:extLst>
          </p:nvPr>
        </p:nvGraphicFramePr>
        <p:xfrm>
          <a:off x="6026913" y="2777235"/>
          <a:ext cx="743585" cy="2355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35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209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R="9080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749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749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9017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14984"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525007" y="2804161"/>
            <a:ext cx="1866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4</a:t>
            </a:r>
            <a:endParaRPr sz="2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1526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4856" y="447642"/>
            <a:ext cx="8298180" cy="1644191"/>
          </a:xfrm>
        </p:spPr>
        <p:txBody>
          <a:bodyPr>
            <a:normAutofit fontScale="90000"/>
          </a:bodyPr>
          <a:lstStyle/>
          <a:p>
            <a:r>
              <a:rPr lang="en-US" spc="-5" dirty="0"/>
              <a:t>Shortcut </a:t>
            </a:r>
            <a:r>
              <a:rPr lang="en-US" dirty="0"/>
              <a:t>Method for </a:t>
            </a:r>
            <a:r>
              <a:rPr lang="en-US" spc="-5" dirty="0"/>
              <a:t>Converting </a:t>
            </a:r>
            <a:r>
              <a:rPr lang="en-US" dirty="0"/>
              <a:t>a Binary </a:t>
            </a:r>
            <a:r>
              <a:rPr lang="en-US" spc="-5" dirty="0"/>
              <a:t>Number  </a:t>
            </a:r>
            <a:r>
              <a:rPr lang="en-US" dirty="0"/>
              <a:t>to its </a:t>
            </a:r>
            <a:r>
              <a:rPr lang="en-US" spc="-5" dirty="0"/>
              <a:t>Equivalent </a:t>
            </a:r>
            <a:r>
              <a:rPr lang="en-US" dirty="0"/>
              <a:t>Octal </a:t>
            </a:r>
            <a:r>
              <a:rPr lang="en-US" spc="-5" dirty="0"/>
              <a:t>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solidFill>
                  <a:srgbClr val="333333"/>
                </a:solidFill>
                <a:latin typeface="Verdana"/>
                <a:cs typeface="Verdana"/>
              </a:rPr>
              <a:t>Method</a:t>
            </a:r>
            <a:endParaRPr lang="en-US" sz="2800" dirty="0">
              <a:latin typeface="Verdana"/>
              <a:cs typeface="Verdana"/>
            </a:endParaRPr>
          </a:p>
          <a:p>
            <a:pPr marL="630555" marR="264160" indent="0">
              <a:lnSpc>
                <a:spcPct val="100000"/>
              </a:lnSpc>
              <a:spcBef>
                <a:spcPts val="1670"/>
              </a:spcBef>
              <a:buNone/>
              <a:tabLst>
                <a:tab pos="1758950" algn="l"/>
              </a:tabLst>
            </a:pP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lang="en-US" sz="2400" spc="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1:	</a:t>
            </a:r>
            <a:r>
              <a:rPr lang="en-US" sz="2400" spc="5" dirty="0">
                <a:solidFill>
                  <a:srgbClr val="333333"/>
                </a:solidFill>
                <a:latin typeface="Verdana"/>
                <a:cs typeface="Verdana"/>
              </a:rPr>
              <a:t>Divide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digits </a:t>
            </a:r>
            <a:r>
              <a:rPr lang="en-US" sz="2400" spc="5" dirty="0">
                <a:solidFill>
                  <a:srgbClr val="333333"/>
                </a:solidFill>
                <a:latin typeface="Verdana"/>
                <a:cs typeface="Verdana"/>
              </a:rPr>
              <a:t>into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groups of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three</a:t>
            </a:r>
            <a:r>
              <a:rPr lang="en-US" sz="2400" spc="-11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starting 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lang="en-US" sz="24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right</a:t>
            </a:r>
            <a:endParaRPr lang="en-US" sz="2400" dirty="0">
              <a:latin typeface="Verdana"/>
              <a:cs typeface="Verdana"/>
            </a:endParaRPr>
          </a:p>
          <a:p>
            <a:pPr marL="630555" marR="5080" indent="0" algn="just">
              <a:lnSpc>
                <a:spcPct val="100000"/>
              </a:lnSpc>
              <a:spcBef>
                <a:spcPts val="1680"/>
              </a:spcBef>
              <a:buNone/>
            </a:pP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Step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2: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Convert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group of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three binary </a:t>
            </a:r>
            <a:r>
              <a:rPr lang="en-US" sz="2400" spc="5" dirty="0">
                <a:solidFill>
                  <a:srgbClr val="333333"/>
                </a:solidFill>
                <a:latin typeface="Verdana"/>
                <a:cs typeface="Verdana"/>
              </a:rPr>
              <a:t>digits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to 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one octal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using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the method of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binary to 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decimal</a:t>
            </a:r>
            <a:r>
              <a:rPr lang="en-US" sz="2400" spc="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conversion</a:t>
            </a:r>
            <a:endParaRPr lang="en-US" sz="2400" dirty="0">
              <a:latin typeface="Verdana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30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4856" y="489410"/>
            <a:ext cx="8298180" cy="1644191"/>
          </a:xfrm>
        </p:spPr>
        <p:txBody>
          <a:bodyPr>
            <a:normAutofit fontScale="90000"/>
          </a:bodyPr>
          <a:lstStyle/>
          <a:p>
            <a:r>
              <a:rPr lang="en-US" spc="-5" dirty="0"/>
              <a:t>Shortcut </a:t>
            </a:r>
            <a:r>
              <a:rPr lang="en-US" dirty="0"/>
              <a:t>Method for </a:t>
            </a:r>
            <a:r>
              <a:rPr lang="en-US" spc="-5" dirty="0"/>
              <a:t>Converting </a:t>
            </a:r>
            <a:r>
              <a:rPr lang="en-US" dirty="0"/>
              <a:t>a Binary </a:t>
            </a:r>
            <a:r>
              <a:rPr lang="en-US" spc="-5" dirty="0"/>
              <a:t>Number  </a:t>
            </a:r>
            <a:r>
              <a:rPr lang="en-US" dirty="0"/>
              <a:t>to its </a:t>
            </a:r>
            <a:r>
              <a:rPr lang="en-US" spc="-5" dirty="0"/>
              <a:t>Equivalent </a:t>
            </a:r>
            <a:r>
              <a:rPr lang="en-US" dirty="0"/>
              <a:t>Octal </a:t>
            </a:r>
            <a:r>
              <a:rPr lang="en-US" spc="-5" dirty="0"/>
              <a:t>Number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3175001" y="1981201"/>
            <a:ext cx="7507605" cy="2901435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spcBef>
                <a:spcPts val="1405"/>
              </a:spcBef>
            </a:pPr>
            <a:r>
              <a:rPr sz="2000" b="1" spc="-10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000">
              <a:latin typeface="Verdana"/>
              <a:cs typeface="Verdana"/>
            </a:endParaRPr>
          </a:p>
          <a:p>
            <a:pPr marL="927100">
              <a:spcBef>
                <a:spcPts val="1180"/>
              </a:spcBef>
            </a:pP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1101010</a:t>
            </a:r>
            <a:r>
              <a:rPr baseline="-23148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pc="-2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?</a:t>
            </a:r>
            <a:r>
              <a:rPr spc="-7" baseline="-23148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endParaRPr baseline="-23148">
              <a:latin typeface="Verdana"/>
              <a:cs typeface="Verdana"/>
            </a:endParaRPr>
          </a:p>
          <a:p>
            <a:pPr marL="2011680" marR="5080" indent="-1085215">
              <a:spcBef>
                <a:spcPts val="2160"/>
              </a:spcBef>
              <a:tabLst>
                <a:tab pos="1942464" algn="l"/>
              </a:tabLst>
            </a:pP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pc="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1:	Divide </a:t>
            </a: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the binary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digits into </a:t>
            </a: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groups </a:t>
            </a:r>
            <a:r>
              <a:rPr spc="5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3 starting  from</a:t>
            </a:r>
            <a:r>
              <a:rPr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right</a:t>
            </a:r>
            <a:endParaRPr>
              <a:latin typeface="Verdana"/>
              <a:cs typeface="Verdana"/>
            </a:endParaRPr>
          </a:p>
          <a:p>
            <a:pPr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057400">
              <a:tabLst>
                <a:tab pos="3100070" algn="l"/>
                <a:tab pos="4185285" algn="l"/>
              </a:tabLst>
            </a:pPr>
            <a:r>
              <a:rPr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Verdana"/>
                <a:cs typeface="Verdana"/>
              </a:rPr>
              <a:t>001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Verdana"/>
                <a:cs typeface="Verdana"/>
              </a:rPr>
              <a:t>101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u="sng" spc="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Verdana"/>
                <a:cs typeface="Verdana"/>
              </a:rPr>
              <a:t>010</a:t>
            </a:r>
            <a:endParaRPr>
              <a:latin typeface="Verdana"/>
              <a:cs typeface="Verdana"/>
            </a:endParaRPr>
          </a:p>
          <a:p>
            <a:pPr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948055">
              <a:tabLst>
                <a:tab pos="1964055" algn="l"/>
              </a:tabLst>
            </a:pP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pc="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2:	</a:t>
            </a: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Convert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each group into </a:t>
            </a: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one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octal</a:t>
            </a:r>
            <a:r>
              <a:rPr spc="-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digit</a:t>
            </a:r>
            <a:endParaRPr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400294"/>
              </p:ext>
            </p:extLst>
          </p:nvPr>
        </p:nvGraphicFramePr>
        <p:xfrm>
          <a:off x="5176775" y="5161585"/>
          <a:ext cx="4195443" cy="98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6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318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63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331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641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28930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001</a:t>
                      </a:r>
                      <a:r>
                        <a:rPr sz="1800" baseline="-23148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800" baseline="-23148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=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 x</a:t>
                      </a:r>
                      <a:r>
                        <a:rPr sz="1800" spc="-9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800" baseline="23148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800" baseline="23148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+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 x</a:t>
                      </a:r>
                      <a:r>
                        <a:rPr sz="1800" spc="-7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800" baseline="23148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 baseline="23148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+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 x</a:t>
                      </a:r>
                      <a:r>
                        <a:rPr sz="1800" spc="-1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800" baseline="23148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 baseline="23148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=</a:t>
                      </a:r>
                      <a:r>
                        <a:rPr sz="1800" spc="-6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101</a:t>
                      </a:r>
                      <a:r>
                        <a:rPr sz="1800" baseline="-23148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800" baseline="-23148">
                        <a:latin typeface="Verdana"/>
                        <a:cs typeface="Verdana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=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 x</a:t>
                      </a:r>
                      <a:r>
                        <a:rPr sz="1800" spc="-9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800" baseline="23148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800" baseline="23148">
                        <a:latin typeface="Verdana"/>
                        <a:cs typeface="Verdana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+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 x</a:t>
                      </a:r>
                      <a:r>
                        <a:rPr sz="1800" spc="-7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800" baseline="23148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 baseline="23148">
                        <a:latin typeface="Verdana"/>
                        <a:cs typeface="Verdana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+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 x</a:t>
                      </a:r>
                      <a:r>
                        <a:rPr sz="1800" spc="-1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800" baseline="23148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 baseline="23148">
                        <a:latin typeface="Verdana"/>
                        <a:cs typeface="Verdana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=</a:t>
                      </a:r>
                      <a:r>
                        <a:rPr sz="1800" spc="-6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010</a:t>
                      </a:r>
                      <a:r>
                        <a:rPr sz="1800" baseline="-23148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800" baseline="-23148">
                        <a:latin typeface="Verdana"/>
                        <a:cs typeface="Verdana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=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 x</a:t>
                      </a:r>
                      <a:r>
                        <a:rPr sz="1800" spc="-9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800" baseline="23148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800" baseline="23148">
                        <a:latin typeface="Verdana"/>
                        <a:cs typeface="Verdana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+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 x</a:t>
                      </a:r>
                      <a:r>
                        <a:rPr sz="1800" spc="-7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800" baseline="23148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 baseline="23148">
                        <a:latin typeface="Verdana"/>
                        <a:cs typeface="Verdana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+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 x</a:t>
                      </a:r>
                      <a:r>
                        <a:rPr sz="1800" spc="-1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800" baseline="23148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 baseline="23148">
                        <a:latin typeface="Verdana"/>
                        <a:cs typeface="Verdana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=</a:t>
                      </a:r>
                      <a:r>
                        <a:rPr sz="1800" spc="-6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110736" y="6360167"/>
            <a:ext cx="2872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Hence,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1101010</a:t>
            </a:r>
            <a:r>
              <a:rPr baseline="-23148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152</a:t>
            </a:r>
            <a:r>
              <a:rPr baseline="-23148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endParaRPr baseline="-23148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43870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4856" y="381001"/>
            <a:ext cx="8298180" cy="1644191"/>
          </a:xfrm>
        </p:spPr>
        <p:txBody>
          <a:bodyPr>
            <a:normAutofit fontScale="90000"/>
          </a:bodyPr>
          <a:lstStyle/>
          <a:p>
            <a:r>
              <a:rPr lang="en-US" spc="-5" dirty="0"/>
              <a:t>Shortcut </a:t>
            </a:r>
            <a:r>
              <a:rPr lang="en-US" dirty="0"/>
              <a:t>Method for </a:t>
            </a:r>
            <a:r>
              <a:rPr lang="en-US" spc="-5" dirty="0"/>
              <a:t>Converting an </a:t>
            </a:r>
            <a:r>
              <a:rPr lang="en-US" dirty="0"/>
              <a:t>Octal  </a:t>
            </a:r>
            <a:r>
              <a:rPr lang="en-US" spc="-5" dirty="0"/>
              <a:t>Number </a:t>
            </a:r>
            <a:r>
              <a:rPr lang="en-US" dirty="0"/>
              <a:t>to Its </a:t>
            </a:r>
            <a:r>
              <a:rPr lang="en-US" spc="-5" dirty="0"/>
              <a:t>Equivalent </a:t>
            </a:r>
            <a:r>
              <a:rPr lang="en-US" dirty="0"/>
              <a:t>Binary</a:t>
            </a:r>
            <a:r>
              <a:rPr lang="en-US" spc="10" dirty="0"/>
              <a:t> </a:t>
            </a:r>
            <a:r>
              <a:rPr lang="en-US" dirty="0"/>
              <a:t>Number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73968" y="2545081"/>
            <a:ext cx="1708150" cy="908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333333"/>
                </a:solidFill>
                <a:latin typeface="Verdana"/>
                <a:cs typeface="Verdana"/>
              </a:rPr>
              <a:t>Method</a:t>
            </a:r>
            <a:endParaRPr sz="2400">
              <a:latin typeface="Verdana"/>
              <a:cs typeface="Verdana"/>
            </a:endParaRPr>
          </a:p>
          <a:p>
            <a:pPr marL="698500">
              <a:spcBef>
                <a:spcPts val="1670"/>
              </a:spcBef>
              <a:tabLst>
                <a:tab pos="1417955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St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1: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27601" y="3124201"/>
            <a:ext cx="5794375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655" marR="5080" indent="-21590" algn="just">
              <a:spcBef>
                <a:spcPts val="9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Convert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octal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a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3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binary  number (the octal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digits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may be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treated </a:t>
            </a:r>
            <a:r>
              <a:rPr sz="2000" spc="20" dirty="0">
                <a:solidFill>
                  <a:srgbClr val="333333"/>
                </a:solidFill>
                <a:latin typeface="Verdana"/>
                <a:cs typeface="Verdana"/>
              </a:rPr>
              <a:t>as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decimal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for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this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 conversion)</a:t>
            </a:r>
            <a:endParaRPr sz="200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12010"/>
              </p:ext>
            </p:extLst>
          </p:nvPr>
        </p:nvGraphicFramePr>
        <p:xfrm>
          <a:off x="3640718" y="4263301"/>
          <a:ext cx="7096123" cy="916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897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021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9567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798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06070">
                <a:tc>
                  <a:txBody>
                    <a:bodyPr/>
                    <a:lstStyle/>
                    <a:p>
                      <a:pPr marL="31750">
                        <a:lnSpc>
                          <a:spcPts val="2310"/>
                        </a:lnSpc>
                      </a:pP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Step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2310"/>
                        </a:lnSpc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2: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2310"/>
                        </a:lnSpc>
                        <a:tabLst>
                          <a:tab pos="1456690" algn="l"/>
                        </a:tabLst>
                      </a:pP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Combine	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all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2310"/>
                        </a:lnSpc>
                        <a:tabLst>
                          <a:tab pos="715010" algn="l"/>
                        </a:tabLst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the	</a:t>
                      </a:r>
                      <a:r>
                        <a:rPr sz="20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resulting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2310"/>
                        </a:lnSpc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binary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2310"/>
                        </a:lnSpc>
                      </a:pP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groups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ts val="2300"/>
                        </a:lnSpc>
                        <a:tabLst>
                          <a:tab pos="722630" algn="l"/>
                          <a:tab pos="1113155" algn="l"/>
                        </a:tabLst>
                      </a:pP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(of	3	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digits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ts val="2300"/>
                        </a:lnSpc>
                        <a:tabLst>
                          <a:tab pos="1082675" algn="l"/>
                          <a:tab pos="1798955" algn="l"/>
                        </a:tabLst>
                      </a:pP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each)	</a:t>
                      </a:r>
                      <a:r>
                        <a:rPr sz="20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into	</a:t>
                      </a: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2300"/>
                        </a:lnSpc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single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 algn="ctr">
                        <a:lnSpc>
                          <a:spcPts val="2300"/>
                        </a:lnSpc>
                      </a:pPr>
                      <a:r>
                        <a:rPr sz="20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binary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ts val="2310"/>
                        </a:lnSpc>
                      </a:pPr>
                      <a:r>
                        <a:rPr sz="20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number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73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6392" y="990600"/>
            <a:ext cx="8675370" cy="872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spc="-10" dirty="0"/>
              <a:t>Learning </a:t>
            </a:r>
            <a:r>
              <a:rPr lang="en-US" sz="5400" spc="-5" dirty="0"/>
              <a:t>Objectives</a:t>
            </a:r>
            <a:endParaRPr lang="en-US" sz="5280" b="1" spc="-55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07339" y="2133600"/>
            <a:ext cx="8931238" cy="4151709"/>
          </a:xfrm>
          <a:prstGeom prst="rect">
            <a:avLst/>
          </a:prstGeom>
        </p:spPr>
        <p:txBody>
          <a:bodyPr vert="horz" lIns="75438" tIns="37719" rIns="75438" bIns="37719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67765" indent="-347345">
              <a:lnSpc>
                <a:spcPct val="100000"/>
              </a:lnSpc>
              <a:spcBef>
                <a:spcPts val="970"/>
              </a:spcBef>
              <a:buClr>
                <a:srgbClr val="FF3300"/>
              </a:buClr>
              <a:buFont typeface="Wingdings"/>
              <a:buChar char=""/>
              <a:tabLst>
                <a:tab pos="1167765" algn="l"/>
                <a:tab pos="1168400" algn="l"/>
              </a:tabLst>
            </a:pP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Convert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a number’s</a:t>
            </a:r>
            <a:r>
              <a:rPr lang="en-US" sz="20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1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endParaRPr lang="en-US" sz="2000" dirty="0">
              <a:latin typeface="Verdana"/>
              <a:cs typeface="Verdana"/>
            </a:endParaRPr>
          </a:p>
          <a:p>
            <a:pPr marL="1728470" lvl="1" indent="-328930">
              <a:lnSpc>
                <a:spcPct val="100000"/>
              </a:lnSpc>
              <a:spcBef>
                <a:spcPts val="980"/>
              </a:spcBef>
              <a:buClr>
                <a:srgbClr val="FF3300"/>
              </a:buClr>
              <a:buFont typeface="Wingdings"/>
              <a:buChar char=""/>
              <a:tabLst>
                <a:tab pos="1728470" algn="l"/>
                <a:tab pos="1729105" algn="l"/>
              </a:tabLst>
            </a:pP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Another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base </a:t>
            </a:r>
            <a:r>
              <a:rPr lang="en-US" sz="2000" spc="10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lang="en-US" sz="2000" dirty="0">
                <a:solidFill>
                  <a:srgbClr val="333333"/>
                </a:solidFill>
                <a:latin typeface="Verdana"/>
                <a:cs typeface="Verdana"/>
              </a:rPr>
              <a:t>decimal</a:t>
            </a:r>
            <a:r>
              <a:rPr lang="en-US" sz="2000" spc="-1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endParaRPr lang="en-US" sz="2000" dirty="0">
              <a:latin typeface="Verdana"/>
              <a:cs typeface="Verdana"/>
            </a:endParaRPr>
          </a:p>
          <a:p>
            <a:pPr marL="172847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728470" algn="l"/>
                <a:tab pos="1729105" algn="l"/>
              </a:tabLst>
            </a:pP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Decimal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base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another</a:t>
            </a:r>
            <a:r>
              <a:rPr lang="en-US" sz="20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endParaRPr lang="en-US" sz="2000" dirty="0">
              <a:latin typeface="Verdana"/>
              <a:cs typeface="Verdana"/>
            </a:endParaRPr>
          </a:p>
          <a:p>
            <a:pPr marL="172847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728470" algn="l"/>
                <a:tab pos="1729105" algn="l"/>
              </a:tabLst>
            </a:pP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Some </a:t>
            </a:r>
            <a:r>
              <a:rPr lang="en-US" sz="2000" dirty="0">
                <a:solidFill>
                  <a:srgbClr val="333333"/>
                </a:solidFill>
                <a:latin typeface="Verdana"/>
                <a:cs typeface="Verdana"/>
              </a:rPr>
              <a:t>base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another</a:t>
            </a:r>
            <a:r>
              <a:rPr lang="en-US" sz="2000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endParaRPr lang="en-US" sz="2000" dirty="0">
              <a:latin typeface="Verdana"/>
              <a:cs typeface="Verdana"/>
            </a:endParaRPr>
          </a:p>
          <a:p>
            <a:pPr marL="1167765" indent="-34734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167765" algn="l"/>
                <a:tab pos="1168400" algn="l"/>
              </a:tabLst>
            </a:pP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Shortcut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methods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for</a:t>
            </a:r>
            <a:r>
              <a:rPr lang="en-US" sz="20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converting</a:t>
            </a:r>
            <a:endParaRPr lang="en-US" sz="2000" dirty="0">
              <a:latin typeface="Verdana"/>
              <a:cs typeface="Verdana"/>
            </a:endParaRPr>
          </a:p>
          <a:p>
            <a:pPr marL="172847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728470" algn="l"/>
                <a:tab pos="1729105" algn="l"/>
              </a:tabLst>
            </a:pP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Binary to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octal number</a:t>
            </a:r>
            <a:endParaRPr lang="en-US" sz="2000" dirty="0">
              <a:latin typeface="Verdana"/>
              <a:cs typeface="Verdana"/>
            </a:endParaRPr>
          </a:p>
          <a:p>
            <a:pPr marL="172847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728470" algn="l"/>
                <a:tab pos="1729105" algn="l"/>
              </a:tabLst>
            </a:pP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Octal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lang="en-US" sz="2000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 number</a:t>
            </a:r>
            <a:endParaRPr lang="en-US" sz="2000" dirty="0">
              <a:latin typeface="Verdana"/>
              <a:cs typeface="Verdana"/>
            </a:endParaRPr>
          </a:p>
          <a:p>
            <a:pPr marL="172847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728470" algn="l"/>
                <a:tab pos="1729105" algn="l"/>
              </a:tabLst>
            </a:pP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Binary to hexadecimal</a:t>
            </a:r>
            <a:r>
              <a:rPr lang="en-US" sz="20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lang="en-US" sz="2000" dirty="0">
              <a:latin typeface="Verdana"/>
              <a:cs typeface="Verdana"/>
            </a:endParaRPr>
          </a:p>
          <a:p>
            <a:pPr marL="172847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728470" algn="l"/>
                <a:tab pos="1729105" algn="l"/>
              </a:tabLst>
            </a:pP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Hexadecimal to </a:t>
            </a:r>
            <a:r>
              <a:rPr lang="en-US" sz="2000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r>
              <a:rPr lang="en-US" sz="20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lang="en-US" sz="2000" dirty="0">
              <a:latin typeface="Verdana"/>
              <a:cs typeface="Verdana"/>
            </a:endParaRPr>
          </a:p>
          <a:p>
            <a:pPr marL="1167765" indent="-347345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167765" algn="l"/>
                <a:tab pos="1168400" algn="l"/>
              </a:tabLst>
            </a:pP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Fractional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numbers </a:t>
            </a:r>
            <a:r>
              <a:rPr lang="en-US"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binary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r>
              <a:rPr lang="en-US" sz="20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lang="en-US" sz="2000" dirty="0">
              <a:latin typeface="Verdana"/>
              <a:cs typeface="Verdana"/>
            </a:endParaRPr>
          </a:p>
          <a:p>
            <a:pPr marL="0" indent="0">
              <a:buNone/>
            </a:pPr>
            <a:endParaRPr lang="en-US" sz="231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1" y="2514601"/>
            <a:ext cx="5529493" cy="386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8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5" dirty="0"/>
              <a:t>Shortcut </a:t>
            </a:r>
            <a:r>
              <a:rPr lang="en-US" dirty="0"/>
              <a:t>Method for </a:t>
            </a:r>
            <a:r>
              <a:rPr lang="en-US" spc="-5" dirty="0"/>
              <a:t>Converting an </a:t>
            </a:r>
            <a:r>
              <a:rPr lang="en-US" dirty="0"/>
              <a:t>Octal  </a:t>
            </a:r>
            <a:r>
              <a:rPr lang="en-US" spc="-5" dirty="0"/>
              <a:t>Number </a:t>
            </a:r>
            <a:r>
              <a:rPr lang="en-US" dirty="0"/>
              <a:t>to Its </a:t>
            </a:r>
            <a:r>
              <a:rPr lang="en-US" spc="-5" dirty="0"/>
              <a:t>Equivalent </a:t>
            </a:r>
            <a:r>
              <a:rPr lang="en-US" dirty="0"/>
              <a:t>Binary</a:t>
            </a:r>
            <a:r>
              <a:rPr lang="en-US" spc="10" dirty="0"/>
              <a:t> </a:t>
            </a:r>
            <a:r>
              <a:rPr lang="en-US" dirty="0"/>
              <a:t>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5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lang="en-US" sz="2800" dirty="0">
              <a:latin typeface="Verdana"/>
              <a:cs typeface="Verdana"/>
            </a:endParaRPr>
          </a:p>
          <a:p>
            <a:pPr marL="698500">
              <a:lnSpc>
                <a:spcPct val="100000"/>
              </a:lnSpc>
              <a:spcBef>
                <a:spcPts val="1645"/>
              </a:spcBef>
            </a:pP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562</a:t>
            </a:r>
            <a:r>
              <a:rPr lang="en-US" sz="2400" spc="-7" baseline="-21367" dirty="0">
                <a:solidFill>
                  <a:srgbClr val="333333"/>
                </a:solidFill>
                <a:latin typeface="Verdana"/>
                <a:cs typeface="Verdana"/>
              </a:rPr>
              <a:t>8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lang="en-US" sz="2400" spc="-2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?</a:t>
            </a:r>
            <a:r>
              <a:rPr lang="en-US" sz="2400" spc="-15" baseline="-21367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endParaRPr lang="en-US" sz="2400" baseline="-21367" dirty="0">
              <a:latin typeface="Verdana"/>
              <a:cs typeface="Verdana"/>
            </a:endParaRPr>
          </a:p>
          <a:p>
            <a:pPr marL="1899285" marR="5080" indent="-1201420">
              <a:lnSpc>
                <a:spcPct val="120000"/>
              </a:lnSpc>
              <a:spcBef>
                <a:spcPts val="1200"/>
              </a:spcBef>
              <a:tabLst>
                <a:tab pos="1822450" algn="l"/>
                <a:tab pos="2341245" algn="l"/>
                <a:tab pos="3852545" algn="l"/>
                <a:tab pos="4297680" algn="l"/>
                <a:tab pos="5812790" algn="l"/>
                <a:tab pos="6257925" algn="l"/>
              </a:tabLst>
            </a:pP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1:	Convert </a:t>
            </a:r>
            <a:r>
              <a:rPr lang="en-US" sz="2400" spc="-1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octal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3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binary </a:t>
            </a:r>
            <a:r>
              <a:rPr lang="en-US" sz="2400" spc="5" dirty="0">
                <a:solidFill>
                  <a:srgbClr val="333333"/>
                </a:solidFill>
                <a:latin typeface="Verdana"/>
                <a:cs typeface="Verdana"/>
              </a:rPr>
              <a:t>digits 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5</a:t>
            </a:r>
            <a:r>
              <a:rPr lang="en-US" sz="2400" spc="-7" baseline="-21367" dirty="0">
                <a:solidFill>
                  <a:srgbClr val="333333"/>
                </a:solidFill>
                <a:latin typeface="Verdana"/>
                <a:cs typeface="Verdana"/>
              </a:rPr>
              <a:t>8	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101</a:t>
            </a:r>
            <a:r>
              <a:rPr lang="en-US" sz="2400" baseline="-21367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,	</a:t>
            </a:r>
            <a:r>
              <a:rPr lang="en-US" sz="2400" spc="5" dirty="0">
                <a:solidFill>
                  <a:srgbClr val="333333"/>
                </a:solidFill>
                <a:latin typeface="Verdana"/>
                <a:cs typeface="Verdana"/>
              </a:rPr>
              <a:t>6</a:t>
            </a:r>
            <a:r>
              <a:rPr lang="en-US" sz="2400" spc="7" baseline="-21367" dirty="0">
                <a:solidFill>
                  <a:srgbClr val="333333"/>
                </a:solidFill>
                <a:latin typeface="Verdana"/>
                <a:cs typeface="Verdana"/>
              </a:rPr>
              <a:t>8	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lang="en-US" sz="2400" spc="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110</a:t>
            </a:r>
            <a:r>
              <a:rPr lang="en-US" sz="2400" baseline="-21367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,	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r>
              <a:rPr lang="en-US" sz="2400" spc="-7" baseline="-21367" dirty="0">
                <a:solidFill>
                  <a:srgbClr val="333333"/>
                </a:solidFill>
                <a:latin typeface="Verdana"/>
                <a:cs typeface="Verdana"/>
              </a:rPr>
              <a:t>8	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lang="en-US" sz="2400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5" dirty="0">
                <a:solidFill>
                  <a:srgbClr val="333333"/>
                </a:solidFill>
                <a:latin typeface="Verdana"/>
                <a:cs typeface="Verdana"/>
              </a:rPr>
              <a:t>010</a:t>
            </a:r>
            <a:r>
              <a:rPr lang="en-US" sz="2400" spc="7" baseline="-21367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endParaRPr lang="en-US" sz="2400" baseline="-21367" dirty="0">
              <a:latin typeface="Verdana"/>
              <a:cs typeface="Verdana"/>
            </a:endParaRPr>
          </a:p>
          <a:p>
            <a:pPr marL="1899285" marR="1852930" indent="-1201420">
              <a:lnSpc>
                <a:spcPct val="119000"/>
              </a:lnSpc>
              <a:spcBef>
                <a:spcPts val="1225"/>
              </a:spcBef>
              <a:tabLst>
                <a:tab pos="1822450" algn="l"/>
                <a:tab pos="2663825" algn="l"/>
                <a:tab pos="3898265" algn="l"/>
                <a:tab pos="4812665" algn="l"/>
              </a:tabLst>
            </a:pP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2:	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Combine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the binary</a:t>
            </a:r>
            <a:r>
              <a:rPr lang="en-US" sz="2400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groups 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562</a:t>
            </a:r>
            <a:r>
              <a:rPr lang="en-US" sz="2400" spc="-7" baseline="-21367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lang="en-US" sz="2400" baseline="-21367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lang="en-US" sz="2400" spc="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Verdana"/>
                <a:cs typeface="Verdana"/>
              </a:rPr>
              <a:t>10</a:t>
            </a:r>
            <a:r>
              <a:rPr lang="en-US" sz="2400" u="sng" spc="-1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Verdana"/>
                <a:cs typeface="Verdana"/>
              </a:rPr>
              <a:t>1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lang="en-US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Verdana"/>
                <a:cs typeface="Verdana"/>
              </a:rPr>
              <a:t>11</a:t>
            </a:r>
            <a:r>
              <a:rPr lang="en-US" sz="2400" u="sng" spc="-1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Verdana"/>
                <a:cs typeface="Verdana"/>
              </a:rPr>
              <a:t>0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lang="en-US" sz="2400" u="sng" spc="-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Verdana"/>
                <a:cs typeface="Verdana"/>
              </a:rPr>
              <a:t>010</a:t>
            </a:r>
            <a:endParaRPr lang="en-US" sz="2400" dirty="0">
              <a:latin typeface="Verdana"/>
              <a:cs typeface="Verdana"/>
            </a:endParaRPr>
          </a:p>
          <a:p>
            <a:pPr marL="3100070">
              <a:lnSpc>
                <a:spcPct val="100000"/>
              </a:lnSpc>
              <a:spcBef>
                <a:spcPts val="480"/>
              </a:spcBef>
              <a:tabLst>
                <a:tab pos="4126865" algn="l"/>
                <a:tab pos="5041265" algn="l"/>
              </a:tabLst>
            </a:pP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5	6	2</a:t>
            </a:r>
            <a:endParaRPr lang="en-US"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3600" dirty="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</a:pP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Hence,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562</a:t>
            </a:r>
            <a:r>
              <a:rPr lang="en-US" sz="2400" spc="-7" baseline="-21367" dirty="0">
                <a:solidFill>
                  <a:srgbClr val="333333"/>
                </a:solidFill>
                <a:latin typeface="Verdana"/>
                <a:cs typeface="Verdana"/>
              </a:rPr>
              <a:t>8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lang="en-US" sz="2400" spc="-2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101110010</a:t>
            </a:r>
            <a:r>
              <a:rPr lang="en-US" sz="2400" baseline="-21367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endParaRPr lang="en-US" sz="2400" baseline="-21367" dirty="0">
              <a:latin typeface="Verdana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58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/>
              <a:t>Shortcut </a:t>
            </a:r>
            <a:r>
              <a:rPr lang="en-US" dirty="0"/>
              <a:t>Method for </a:t>
            </a:r>
            <a:r>
              <a:rPr lang="en-US" spc="-5" dirty="0"/>
              <a:t>Converting </a:t>
            </a:r>
            <a:r>
              <a:rPr lang="en-US" dirty="0"/>
              <a:t>a Binary  </a:t>
            </a:r>
            <a:r>
              <a:rPr lang="en-US" spc="-5" dirty="0"/>
              <a:t>Number </a:t>
            </a:r>
            <a:r>
              <a:rPr lang="en-US" dirty="0"/>
              <a:t>to its Equivalent </a:t>
            </a:r>
            <a:r>
              <a:rPr lang="en-US" spc="-5" dirty="0"/>
              <a:t>Hexadecimal</a:t>
            </a:r>
            <a:r>
              <a:rPr lang="en-US" spc="25" dirty="0"/>
              <a:t> </a:t>
            </a:r>
            <a:r>
              <a:rPr lang="en-US" spc="-5" dirty="0"/>
              <a:t>Number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3086609" y="2526793"/>
            <a:ext cx="1698625" cy="100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333333"/>
                </a:solidFill>
                <a:latin typeface="Verdana"/>
                <a:cs typeface="Verdana"/>
              </a:rPr>
              <a:t>Method</a:t>
            </a:r>
            <a:endParaRPr sz="2400">
              <a:latin typeface="Verdana"/>
              <a:cs typeface="Verdana"/>
            </a:endParaRPr>
          </a:p>
          <a:p>
            <a:pPr marL="698500">
              <a:spcBef>
                <a:spcPts val="2415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spc="2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1: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2408" y="4032504"/>
            <a:ext cx="9734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2: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7601" y="3200401"/>
            <a:ext cx="5813425" cy="14662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58419" marR="5080" indent="41910">
              <a:lnSpc>
                <a:spcPct val="103000"/>
              </a:lnSpc>
              <a:spcBef>
                <a:spcPts val="20"/>
              </a:spcBef>
            </a:pP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Divide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binary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digits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into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groups 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four  starting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right</a:t>
            </a:r>
            <a:endParaRPr sz="2000" dirty="0">
              <a:latin typeface="Verdana"/>
              <a:cs typeface="Verdana"/>
            </a:endParaRPr>
          </a:p>
          <a:p>
            <a:pPr marL="12700" marR="64135" indent="57150">
              <a:spcBef>
                <a:spcPts val="1680"/>
              </a:spcBef>
              <a:tabLst>
                <a:tab pos="5485765" algn="l"/>
              </a:tabLst>
            </a:pPr>
            <a:r>
              <a:rPr sz="2000" spc="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mb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 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it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to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one hexadecimal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digit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6248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/>
              <a:t>Shortcut </a:t>
            </a:r>
            <a:r>
              <a:rPr lang="en-US" dirty="0"/>
              <a:t>Method for </a:t>
            </a:r>
            <a:r>
              <a:rPr lang="en-US" spc="-5" dirty="0"/>
              <a:t>Converting </a:t>
            </a:r>
            <a:r>
              <a:rPr lang="en-US" dirty="0"/>
              <a:t>a Binary  </a:t>
            </a:r>
            <a:r>
              <a:rPr lang="en-US" spc="-5" dirty="0"/>
              <a:t>Number </a:t>
            </a:r>
            <a:r>
              <a:rPr lang="en-US" dirty="0"/>
              <a:t>to its Equivalent </a:t>
            </a:r>
            <a:r>
              <a:rPr lang="en-US" spc="-5" dirty="0"/>
              <a:t>Hexadecimal</a:t>
            </a:r>
            <a:r>
              <a:rPr lang="en-US" spc="25" dirty="0"/>
              <a:t> </a:t>
            </a:r>
            <a:r>
              <a:rPr lang="en-US" spc="-5" dirty="0"/>
              <a:t>Number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3991864" y="3456334"/>
            <a:ext cx="883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1:</a:t>
            </a:r>
            <a:endParaRPr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7096" y="3456334"/>
            <a:ext cx="4925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" marR="5080" indent="-36195">
              <a:spcBef>
                <a:spcPts val="100"/>
              </a:spcBef>
            </a:pP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Divide </a:t>
            </a: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the binary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digits into groups </a:t>
            </a:r>
            <a:r>
              <a:rPr spc="5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four 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starting from </a:t>
            </a: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the right</a:t>
            </a:r>
            <a:endParaRPr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1864" y="4529231"/>
            <a:ext cx="7456805" cy="238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0">
              <a:spcBef>
                <a:spcPts val="100"/>
              </a:spcBef>
              <a:tabLst>
                <a:tab pos="2697480" algn="l"/>
              </a:tabLst>
            </a:pPr>
            <a:r>
              <a:rPr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Verdana"/>
                <a:cs typeface="Verdana"/>
              </a:rPr>
              <a:t>0011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u="sng" spc="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Verdana"/>
                <a:cs typeface="Verdana"/>
              </a:rPr>
              <a:t>1101</a:t>
            </a:r>
            <a:endParaRPr dirty="0">
              <a:latin typeface="Verdana"/>
              <a:cs typeface="Verdana"/>
            </a:endParaRPr>
          </a:p>
          <a:p>
            <a:pPr marL="12700">
              <a:spcBef>
                <a:spcPts val="1510"/>
              </a:spcBef>
              <a:tabLst>
                <a:tab pos="1028065" algn="l"/>
              </a:tabLst>
            </a:pP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pc="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2:	</a:t>
            </a: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Convert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each group into a hexadecimal</a:t>
            </a:r>
            <a:r>
              <a:rPr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digit</a:t>
            </a:r>
            <a:endParaRPr dirty="0">
              <a:latin typeface="Verdana"/>
              <a:cs typeface="Verdana"/>
            </a:endParaRPr>
          </a:p>
          <a:p>
            <a:pPr marL="1143000">
              <a:spcBef>
                <a:spcPts val="430"/>
              </a:spcBef>
              <a:tabLst>
                <a:tab pos="1987550" algn="l"/>
              </a:tabLst>
            </a:pPr>
            <a:r>
              <a:rPr spc="5" dirty="0">
                <a:solidFill>
                  <a:srgbClr val="333333"/>
                </a:solidFill>
                <a:latin typeface="Verdana"/>
                <a:cs typeface="Verdana"/>
              </a:rPr>
              <a:t>0011</a:t>
            </a:r>
            <a:r>
              <a:rPr spc="7" baseline="-23148" dirty="0">
                <a:solidFill>
                  <a:srgbClr val="333333"/>
                </a:solidFill>
                <a:latin typeface="Verdana"/>
                <a:cs typeface="Verdana"/>
              </a:rPr>
              <a:t>2	</a:t>
            </a: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0 x 2</a:t>
            </a:r>
            <a:r>
              <a:rPr baseline="23148" dirty="0">
                <a:solidFill>
                  <a:srgbClr val="333333"/>
                </a:solidFill>
                <a:latin typeface="Verdana"/>
                <a:cs typeface="Verdana"/>
              </a:rPr>
              <a:t>3 </a:t>
            </a: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0 x 2</a:t>
            </a:r>
            <a:r>
              <a:rPr baseline="23148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1 x 2</a:t>
            </a:r>
            <a:r>
              <a:rPr baseline="23148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1 x 2</a:t>
            </a:r>
            <a:r>
              <a:rPr baseline="23148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r>
              <a:rPr baseline="-23148" dirty="0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pc="2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r>
              <a:rPr baseline="-23148" dirty="0">
                <a:solidFill>
                  <a:srgbClr val="333333"/>
                </a:solidFill>
                <a:latin typeface="Verdana"/>
                <a:cs typeface="Verdana"/>
              </a:rPr>
              <a:t>16</a:t>
            </a:r>
            <a:endParaRPr baseline="-23148" dirty="0">
              <a:latin typeface="Verdana"/>
              <a:cs typeface="Verdana"/>
            </a:endParaRPr>
          </a:p>
          <a:p>
            <a:pPr marL="1155065">
              <a:spcBef>
                <a:spcPts val="459"/>
              </a:spcBef>
              <a:tabLst>
                <a:tab pos="1996439" algn="l"/>
              </a:tabLst>
            </a:pP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1101</a:t>
            </a:r>
            <a:r>
              <a:rPr baseline="-23148" dirty="0">
                <a:solidFill>
                  <a:srgbClr val="333333"/>
                </a:solidFill>
                <a:latin typeface="Verdana"/>
                <a:cs typeface="Verdana"/>
              </a:rPr>
              <a:t>2	</a:t>
            </a: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1 x 2</a:t>
            </a:r>
            <a:r>
              <a:rPr baseline="23148" dirty="0">
                <a:solidFill>
                  <a:srgbClr val="333333"/>
                </a:solidFill>
                <a:latin typeface="Verdana"/>
                <a:cs typeface="Verdana"/>
              </a:rPr>
              <a:t>3  </a:t>
            </a: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1 x 2</a:t>
            </a:r>
            <a:r>
              <a:rPr baseline="23148" dirty="0">
                <a:solidFill>
                  <a:srgbClr val="333333"/>
                </a:solidFill>
                <a:latin typeface="Verdana"/>
                <a:cs typeface="Verdana"/>
              </a:rPr>
              <a:t>2  </a:t>
            </a: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0 x 2</a:t>
            </a:r>
            <a:r>
              <a:rPr baseline="23148" dirty="0">
                <a:solidFill>
                  <a:srgbClr val="333333"/>
                </a:solidFill>
                <a:latin typeface="Verdana"/>
                <a:cs typeface="Verdana"/>
              </a:rPr>
              <a:t>1  </a:t>
            </a: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1 x </a:t>
            </a:r>
            <a:r>
              <a:rPr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r>
              <a:rPr baseline="23148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pc="-5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lang="en-US" spc="-5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r>
              <a:rPr baseline="-23148">
                <a:solidFill>
                  <a:srgbClr val="333333"/>
                </a:solidFill>
                <a:latin typeface="Verdana"/>
                <a:cs typeface="Verdana"/>
              </a:rPr>
              <a:t>10 </a:t>
            </a: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pc="-3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pc="1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pc="22" baseline="-23148" dirty="0">
                <a:solidFill>
                  <a:srgbClr val="333333"/>
                </a:solidFill>
                <a:latin typeface="Verdana"/>
                <a:cs typeface="Verdana"/>
              </a:rPr>
              <a:t>16</a:t>
            </a:r>
            <a:endParaRPr baseline="-23148" dirty="0">
              <a:latin typeface="Verdana"/>
              <a:cs typeface="Verdana"/>
            </a:endParaRPr>
          </a:p>
          <a:p>
            <a:pPr>
              <a:spcBef>
                <a:spcPts val="3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Hence,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111101</a:t>
            </a:r>
            <a:r>
              <a:rPr baseline="-23148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3D</a:t>
            </a:r>
            <a:r>
              <a:rPr baseline="-23148" dirty="0">
                <a:solidFill>
                  <a:srgbClr val="333333"/>
                </a:solidFill>
                <a:latin typeface="Verdana"/>
                <a:cs typeface="Verdana"/>
              </a:rPr>
              <a:t>16</a:t>
            </a:r>
            <a:endParaRPr baseline="-23148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6401" y="1937480"/>
            <a:ext cx="2709545" cy="1357423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spcBef>
                <a:spcPts val="545"/>
              </a:spcBef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 dirty="0">
              <a:latin typeface="Verdana"/>
              <a:cs typeface="Verdana"/>
            </a:endParaRPr>
          </a:p>
          <a:p>
            <a:pPr marL="829310">
              <a:spcBef>
                <a:spcPts val="1050"/>
              </a:spcBef>
            </a:pPr>
            <a:r>
              <a:rPr sz="2400" b="1" spc="-5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400" dirty="0">
              <a:latin typeface="Verdana"/>
              <a:cs typeface="Verdana"/>
            </a:endParaRPr>
          </a:p>
          <a:p>
            <a:pPr>
              <a:spcBef>
                <a:spcPts val="2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057910">
              <a:spcBef>
                <a:spcPts val="5"/>
              </a:spcBef>
            </a:pP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111101</a:t>
            </a:r>
            <a:r>
              <a:rPr baseline="-23148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pc="-2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?</a:t>
            </a:r>
            <a:r>
              <a:rPr spc="-7" baseline="-23148" dirty="0">
                <a:solidFill>
                  <a:srgbClr val="333333"/>
                </a:solidFill>
                <a:latin typeface="Verdana"/>
                <a:cs typeface="Verdana"/>
              </a:rPr>
              <a:t>16</a:t>
            </a:r>
            <a:endParaRPr baseline="-23148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55575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/>
              <a:t>Shortcut </a:t>
            </a:r>
            <a:r>
              <a:rPr lang="en-US" dirty="0"/>
              <a:t>Method for </a:t>
            </a:r>
            <a:r>
              <a:rPr lang="en-US" spc="-5" dirty="0"/>
              <a:t>Converting </a:t>
            </a:r>
            <a:r>
              <a:rPr lang="en-US" dirty="0"/>
              <a:t>a </a:t>
            </a:r>
            <a:r>
              <a:rPr lang="en-US" spc="-5" dirty="0"/>
              <a:t>Hexadecimal  Number </a:t>
            </a:r>
            <a:r>
              <a:rPr lang="en-US" dirty="0"/>
              <a:t>to its Equivalent Binary</a:t>
            </a:r>
            <a:r>
              <a:rPr lang="en-US" spc="5" dirty="0"/>
              <a:t> </a:t>
            </a:r>
            <a:r>
              <a:rPr lang="en-US" spc="-5" dirty="0"/>
              <a:t>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solidFill>
                  <a:srgbClr val="333333"/>
                </a:solidFill>
                <a:latin typeface="Verdana"/>
                <a:cs typeface="Verdana"/>
              </a:rPr>
              <a:t>Method</a:t>
            </a:r>
            <a:endParaRPr lang="en-US" sz="2800" dirty="0">
              <a:latin typeface="Verdana"/>
              <a:cs typeface="Verdana"/>
            </a:endParaRPr>
          </a:p>
          <a:p>
            <a:pPr marL="1728470" marR="536575" indent="-1030605">
              <a:lnSpc>
                <a:spcPct val="101499"/>
              </a:lnSpc>
              <a:spcBef>
                <a:spcPts val="2380"/>
              </a:spcBef>
            </a:pP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Step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1: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Convert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the decimal equivalent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lang="en-US" sz="2400" spc="-15" dirty="0">
                <a:solidFill>
                  <a:srgbClr val="333333"/>
                </a:solidFill>
                <a:latin typeface="Verdana"/>
                <a:cs typeface="Verdana"/>
              </a:rPr>
              <a:t>each 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hexadecimal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to a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4 </a:t>
            </a:r>
            <a:r>
              <a:rPr lang="en-US" sz="2400" spc="5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binary 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lang="en-US" sz="2400" dirty="0">
              <a:latin typeface="Verdana"/>
              <a:cs typeface="Verdana"/>
            </a:endParaRPr>
          </a:p>
          <a:p>
            <a:pPr marL="698500">
              <a:lnSpc>
                <a:spcPct val="100000"/>
              </a:lnSpc>
              <a:spcBef>
                <a:spcPts val="1680"/>
              </a:spcBef>
            </a:pP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Step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2: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Combine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all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resulting binary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groups</a:t>
            </a:r>
            <a:endParaRPr lang="en-US" sz="2400" dirty="0">
              <a:latin typeface="Verdana"/>
              <a:cs typeface="Verdana"/>
            </a:endParaRPr>
          </a:p>
          <a:p>
            <a:pPr marL="1728470">
              <a:lnSpc>
                <a:spcPct val="100000"/>
              </a:lnSpc>
            </a:pP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(of 4 </a:t>
            </a:r>
            <a:r>
              <a:rPr lang="en-US" sz="2400" spc="5" dirty="0">
                <a:solidFill>
                  <a:srgbClr val="333333"/>
                </a:solidFill>
                <a:latin typeface="Verdana"/>
                <a:cs typeface="Verdana"/>
              </a:rPr>
              <a:t>digits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each)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in a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single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r>
              <a:rPr lang="en-US" sz="24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lang="en-US" sz="2400" dirty="0">
              <a:latin typeface="Verdana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4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/>
              <a:t>Shortcut </a:t>
            </a:r>
            <a:r>
              <a:rPr lang="en-US" dirty="0"/>
              <a:t>Method for </a:t>
            </a:r>
            <a:r>
              <a:rPr lang="en-US" spc="-5" dirty="0"/>
              <a:t>Converting </a:t>
            </a:r>
            <a:r>
              <a:rPr lang="en-US" dirty="0"/>
              <a:t>a </a:t>
            </a:r>
            <a:r>
              <a:rPr lang="en-US" spc="-5" dirty="0"/>
              <a:t>Hexadecimal  Number </a:t>
            </a:r>
            <a:r>
              <a:rPr lang="en-US" dirty="0"/>
              <a:t>to its Equivalent Binary</a:t>
            </a:r>
            <a:r>
              <a:rPr lang="en-US" spc="5" dirty="0"/>
              <a:t> </a:t>
            </a:r>
            <a:r>
              <a:rPr lang="en-US" spc="-5" dirty="0"/>
              <a:t>Number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5229351" y="5078920"/>
            <a:ext cx="12395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856615" algn="l"/>
              </a:tabLst>
            </a:pPr>
            <a:r>
              <a:rPr sz="3000" spc="-7" baseline="13888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r>
              <a:rPr sz="1300" spc="-2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1300" spc="-5" dirty="0">
                <a:solidFill>
                  <a:srgbClr val="333333"/>
                </a:solidFill>
                <a:latin typeface="Verdana"/>
                <a:cs typeface="Verdana"/>
              </a:rPr>
              <a:t>6</a:t>
            </a:r>
            <a:r>
              <a:rPr sz="13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300" spc="-2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3000" spc="-15" baseline="13888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3000" baseline="13888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3000" spc="-7" baseline="13888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r>
              <a:rPr sz="1300" spc="-10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2289" y="5014912"/>
            <a:ext cx="10750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8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0010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endParaRPr sz="1950" baseline="-21367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9351" y="5318492"/>
            <a:ext cx="246507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950" spc="-15" baseline="-21367" dirty="0">
                <a:solidFill>
                  <a:srgbClr val="333333"/>
                </a:solidFill>
                <a:latin typeface="Verdana"/>
                <a:cs typeface="Verdana"/>
              </a:rPr>
              <a:t>16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10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4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1010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endParaRPr sz="1950" baseline="-21367">
              <a:latin typeface="Verdana"/>
              <a:cs typeface="Verdana"/>
            </a:endParaRPr>
          </a:p>
          <a:p>
            <a:pPr marL="12700">
              <a:spcBef>
                <a:spcPts val="48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1950" spc="-15" baseline="-21367" dirty="0">
                <a:solidFill>
                  <a:srgbClr val="333333"/>
                </a:solidFill>
                <a:latin typeface="Verdana"/>
                <a:cs typeface="Verdana"/>
              </a:rPr>
              <a:t>16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11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10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48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1011</a:t>
            </a:r>
            <a:r>
              <a:rPr sz="1950" baseline="-21367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endParaRPr sz="1950" baseline="-21367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1600" y="2286001"/>
            <a:ext cx="8154670" cy="217741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spcBef>
                <a:spcPts val="545"/>
              </a:spcBef>
            </a:pPr>
            <a:r>
              <a:rPr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sz="1000" dirty="0">
              <a:latin typeface="Verdana"/>
              <a:cs typeface="Verdana"/>
            </a:endParaRPr>
          </a:p>
          <a:p>
            <a:pPr marL="829310">
              <a:spcBef>
                <a:spcPts val="1050"/>
              </a:spcBef>
            </a:pPr>
            <a:r>
              <a:rPr sz="2400" b="1" spc="-5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sz="2400" dirty="0">
              <a:latin typeface="Verdana"/>
              <a:cs typeface="Verdana"/>
            </a:endParaRPr>
          </a:p>
          <a:p>
            <a:pPr marL="1515110">
              <a:spcBef>
                <a:spcPts val="2415"/>
              </a:spcBef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2AB</a:t>
            </a:r>
            <a:r>
              <a:rPr sz="1950" spc="-7" baseline="-21367" dirty="0">
                <a:solidFill>
                  <a:srgbClr val="333333"/>
                </a:solidFill>
                <a:latin typeface="Verdana"/>
                <a:cs typeface="Verdana"/>
              </a:rPr>
              <a:t>16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000" spc="-2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?</a:t>
            </a:r>
            <a:r>
              <a:rPr sz="1950" spc="-15" baseline="-21367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endParaRPr sz="1950" baseline="-21367" dirty="0">
              <a:latin typeface="Verdana"/>
              <a:cs typeface="Verdana"/>
            </a:endParaRPr>
          </a:p>
          <a:p>
            <a:pPr marL="2600325" marR="5080" indent="-1085215">
              <a:spcBef>
                <a:spcPts val="1750"/>
              </a:spcBef>
              <a:tabLst>
                <a:tab pos="263906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1:		Convert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hexadecimal digit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a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4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digit 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06544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72110" marR="508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Shortcut </a:t>
            </a:r>
            <a:r>
              <a:rPr lang="en-US" dirty="0"/>
              <a:t>Method for </a:t>
            </a:r>
            <a:r>
              <a:rPr lang="en-US" spc="-5" dirty="0"/>
              <a:t>Converting </a:t>
            </a:r>
            <a:r>
              <a:rPr lang="en-US" dirty="0"/>
              <a:t>a </a:t>
            </a:r>
            <a:r>
              <a:rPr lang="en-US" spc="-5" dirty="0"/>
              <a:t>Hexadecimal  Number </a:t>
            </a:r>
            <a:r>
              <a:rPr lang="en-US" dirty="0"/>
              <a:t>to its Equivalent Binary</a:t>
            </a:r>
            <a:r>
              <a:rPr lang="en-US" spc="5" dirty="0"/>
              <a:t> </a:t>
            </a:r>
            <a:r>
              <a:rPr lang="en-US" spc="-5" dirty="0"/>
              <a:t>Number</a:t>
            </a:r>
            <a:br>
              <a:rPr lang="en-US" spc="-5" dirty="0"/>
            </a:br>
            <a:r>
              <a:rPr lang="en-US"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lang="en-US"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lang="en-US"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3632201" y="2667000"/>
            <a:ext cx="5556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366520" algn="l"/>
              </a:tabLst>
            </a:pP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Step 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2:	Combine the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groups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7289" y="3032761"/>
            <a:ext cx="213804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2AB</a:t>
            </a:r>
            <a:r>
              <a:rPr sz="2400" baseline="-20833" dirty="0">
                <a:solidFill>
                  <a:srgbClr val="333333"/>
                </a:solidFill>
                <a:latin typeface="Verdana"/>
                <a:cs typeface="Verdana"/>
              </a:rPr>
              <a:t>16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400" spc="-3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u="heavy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Verdana"/>
                <a:cs typeface="Verdana"/>
              </a:rPr>
              <a:t>0010</a:t>
            </a:r>
            <a:endParaRPr sz="2400">
              <a:latin typeface="Verdana"/>
              <a:cs typeface="Verdana"/>
            </a:endParaRPr>
          </a:p>
          <a:p>
            <a:pPr marR="377825" algn="r">
              <a:spcBef>
                <a:spcPts val="575"/>
              </a:spcBef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25793" y="3032761"/>
            <a:ext cx="200660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algn="ctr">
              <a:spcBef>
                <a:spcPts val="675"/>
              </a:spcBef>
              <a:tabLst>
                <a:tab pos="1206500" algn="l"/>
              </a:tabLst>
            </a:pPr>
            <a:r>
              <a:rPr sz="2400" u="heavy" spc="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Verdana"/>
                <a:cs typeface="Verdana"/>
              </a:rPr>
              <a:t>101</a:t>
            </a:r>
            <a:r>
              <a:rPr sz="2400" u="heavy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Verdana"/>
                <a:cs typeface="Verdana"/>
              </a:rPr>
              <a:t>0</a:t>
            </a: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400" u="heavy" spc="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Verdana"/>
                <a:cs typeface="Verdana"/>
              </a:rPr>
              <a:t>10</a:t>
            </a:r>
            <a:r>
              <a:rPr sz="2400" u="heavy" spc="-1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Verdana"/>
                <a:cs typeface="Verdana"/>
              </a:rPr>
              <a:t>11</a:t>
            </a:r>
            <a:endParaRPr sz="2400">
              <a:latin typeface="Verdana"/>
              <a:cs typeface="Verdana"/>
            </a:endParaRPr>
          </a:p>
          <a:p>
            <a:pPr marL="71755" algn="ctr">
              <a:spcBef>
                <a:spcPts val="575"/>
              </a:spcBef>
              <a:tabLst>
                <a:tab pos="1330325" algn="l"/>
              </a:tabLst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A	B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7288" y="4419600"/>
            <a:ext cx="4974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333333"/>
                </a:solidFill>
                <a:latin typeface="Verdana"/>
                <a:cs typeface="Verdana"/>
              </a:rPr>
              <a:t>Hence,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2AB</a:t>
            </a:r>
            <a:r>
              <a:rPr sz="2400" spc="-7" baseline="-20833" dirty="0">
                <a:solidFill>
                  <a:srgbClr val="333333"/>
                </a:solidFill>
                <a:latin typeface="Verdana"/>
                <a:cs typeface="Verdana"/>
              </a:rPr>
              <a:t>16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sz="2400" spc="-3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Verdana"/>
                <a:cs typeface="Verdana"/>
              </a:rPr>
              <a:t>001010101011</a:t>
            </a:r>
            <a:r>
              <a:rPr sz="2400" spc="-7" baseline="-20833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endParaRPr sz="2400" baseline="-20833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60369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pc="-5" dirty="0"/>
              <a:t>Fractional</a:t>
            </a:r>
            <a:r>
              <a:rPr lang="en-US" sz="5400" spc="-40" dirty="0"/>
              <a:t> </a:t>
            </a:r>
            <a:r>
              <a:rPr lang="en-US" sz="5400" spc="-5" dirty="0"/>
              <a:t>Numbers</a:t>
            </a:r>
            <a:endParaRPr lang="en-US" dirty="0"/>
          </a:p>
        </p:txBody>
      </p:sp>
      <p:sp>
        <p:nvSpPr>
          <p:cNvPr id="4" name="object 5"/>
          <p:cNvSpPr txBox="1"/>
          <p:nvPr/>
        </p:nvSpPr>
        <p:spPr>
          <a:xfrm>
            <a:off x="2816388" y="2286001"/>
            <a:ext cx="8266649" cy="2920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985">
              <a:spcBef>
                <a:spcPts val="90"/>
              </a:spcBef>
              <a:tabLst>
                <a:tab pos="1447165" algn="l"/>
                <a:tab pos="2755265" algn="l"/>
                <a:tab pos="3358515" algn="l"/>
                <a:tab pos="4458970" algn="l"/>
                <a:tab pos="5332730" algn="l"/>
                <a:tab pos="6036945" algn="l"/>
                <a:tab pos="6508750" algn="l"/>
              </a:tabLst>
            </a:pPr>
            <a:r>
              <a:rPr sz="2000" i="1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i="1" spc="-2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i="1" spc="-5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i="1" spc="-15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i="1">
                <a:solidFill>
                  <a:srgbClr val="333333"/>
                </a:solidFill>
                <a:latin typeface="Verdana"/>
                <a:cs typeface="Verdana"/>
              </a:rPr>
              <a:t>ti</a:t>
            </a:r>
            <a:r>
              <a:rPr sz="2000" i="1" spc="-15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i="1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i="1" spc="-5">
                <a:solidFill>
                  <a:srgbClr val="333333"/>
                </a:solidFill>
                <a:latin typeface="Verdana"/>
                <a:cs typeface="Verdana"/>
              </a:rPr>
              <a:t>al</a:t>
            </a:r>
            <a:r>
              <a:rPr sz="2000" i="1">
                <a:solidFill>
                  <a:srgbClr val="333333"/>
                </a:solidFill>
                <a:latin typeface="Verdana"/>
                <a:cs typeface="Verdana"/>
              </a:rPr>
              <a:t>	nu</a:t>
            </a:r>
            <a:r>
              <a:rPr sz="2000" i="1" spc="-5">
                <a:solidFill>
                  <a:srgbClr val="333333"/>
                </a:solidFill>
                <a:latin typeface="Verdana"/>
                <a:cs typeface="Verdana"/>
              </a:rPr>
              <a:t>mb</a:t>
            </a:r>
            <a:r>
              <a:rPr sz="2000" i="1" spc="-2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2000" i="1" spc="-5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i="1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5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spc="5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2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 spc="-2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ame</a:t>
            </a:r>
            <a:r>
              <a:rPr sz="200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0">
                <a:solidFill>
                  <a:srgbClr val="333333"/>
                </a:solidFill>
                <a:latin typeface="Verdana"/>
                <a:cs typeface="Verdana"/>
              </a:rPr>
              <a:t>way</a:t>
            </a:r>
            <a:r>
              <a:rPr sz="200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as</a:t>
            </a:r>
            <a:r>
              <a:rPr sz="200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spc="5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15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000" spc="25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mal  number</a:t>
            </a:r>
            <a:r>
              <a:rPr sz="2000" spc="-2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  <a:p>
            <a:pPr marL="12700">
              <a:spcBef>
                <a:spcPts val="1200"/>
              </a:spcBef>
              <a:tabLst>
                <a:tab pos="423545" algn="l"/>
                <a:tab pos="1614805" algn="l"/>
                <a:tab pos="1913255" algn="l"/>
                <a:tab pos="3043555" algn="l"/>
                <a:tab pos="3424554" algn="l"/>
                <a:tab pos="3723004" algn="l"/>
                <a:tab pos="4853305" algn="l"/>
                <a:tab pos="5908040" algn="l"/>
                <a:tab pos="6596380" algn="l"/>
                <a:tab pos="7336790" algn="l"/>
              </a:tabLst>
            </a:pPr>
            <a:r>
              <a:rPr sz="2000" spc="-3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2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000" spc="-2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2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spc="25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r>
              <a:rPr sz="200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>
                <a:solidFill>
                  <a:srgbClr val="333333"/>
                </a:solidFill>
                <a:latin typeface="Verdana"/>
                <a:cs typeface="Verdana"/>
              </a:rPr>
              <a:t>	nu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mb</a:t>
            </a:r>
            <a:r>
              <a:rPr sz="2000" spc="-2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25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>
                <a:solidFill>
                  <a:srgbClr val="333333"/>
                </a:solidFill>
                <a:latin typeface="Verdana"/>
                <a:cs typeface="Verdana"/>
              </a:rPr>
              <a:t>	nu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mb</a:t>
            </a:r>
            <a:r>
              <a:rPr sz="2000" spc="-2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00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000" spc="-15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2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1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00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0">
                <a:solidFill>
                  <a:srgbClr val="333333"/>
                </a:solidFill>
                <a:latin typeface="Verdana"/>
                <a:cs typeface="Verdana"/>
              </a:rPr>
              <a:t>w</a:t>
            </a:r>
            <a:r>
              <a:rPr sz="2000" spc="25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spc="-1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200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ba</a:t>
            </a:r>
            <a:r>
              <a:rPr sz="2000" spc="-15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i="1" spc="-1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  <a:p>
            <a:pPr marL="12700"/>
            <a:r>
              <a:rPr sz="2000">
                <a:solidFill>
                  <a:srgbClr val="333333"/>
                </a:solidFill>
                <a:latin typeface="Verdana"/>
                <a:cs typeface="Verdana"/>
              </a:rPr>
              <a:t>would 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be written</a:t>
            </a:r>
            <a:r>
              <a:rPr sz="2000" spc="-25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>
                <a:solidFill>
                  <a:srgbClr val="333333"/>
                </a:solidFill>
                <a:latin typeface="Verdana"/>
                <a:cs typeface="Verdana"/>
              </a:rPr>
              <a:t>as:</a:t>
            </a:r>
            <a:endParaRPr sz="2000">
              <a:latin typeface="Verdana"/>
              <a:cs typeface="Verdana"/>
            </a:endParaRPr>
          </a:p>
          <a:p>
            <a:pPr marL="12700">
              <a:spcBef>
                <a:spcPts val="505"/>
              </a:spcBef>
            </a:pPr>
            <a:r>
              <a:rPr sz="3000" spc="-7" baseline="13888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300" spc="-5">
                <a:solidFill>
                  <a:srgbClr val="333333"/>
                </a:solidFill>
                <a:latin typeface="Verdana"/>
                <a:cs typeface="Verdana"/>
              </a:rPr>
              <a:t>n </a:t>
            </a:r>
            <a:r>
              <a:rPr sz="3000" spc="-7" baseline="13888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300" spc="-5">
                <a:solidFill>
                  <a:srgbClr val="333333"/>
                </a:solidFill>
                <a:latin typeface="Verdana"/>
                <a:cs typeface="Verdana"/>
              </a:rPr>
              <a:t>n-1</a:t>
            </a:r>
            <a:r>
              <a:rPr sz="3000" spc="-7" baseline="13888">
                <a:solidFill>
                  <a:srgbClr val="333333"/>
                </a:solidFill>
                <a:latin typeface="Verdana"/>
                <a:cs typeface="Verdana"/>
              </a:rPr>
              <a:t>… </a:t>
            </a:r>
            <a:r>
              <a:rPr sz="3000" spc="7" baseline="13888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300" spc="5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3000" spc="-7" baseline="13888">
                <a:solidFill>
                  <a:srgbClr val="333333"/>
                </a:solidFill>
                <a:latin typeface="Verdana"/>
                <a:cs typeface="Verdana"/>
              </a:rPr>
              <a:t>. </a:t>
            </a:r>
            <a:r>
              <a:rPr sz="3000" baseline="13888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300">
                <a:solidFill>
                  <a:srgbClr val="333333"/>
                </a:solidFill>
                <a:latin typeface="Verdana"/>
                <a:cs typeface="Verdana"/>
              </a:rPr>
              <a:t>-1 </a:t>
            </a:r>
            <a:r>
              <a:rPr sz="3000" baseline="13888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300">
                <a:solidFill>
                  <a:srgbClr val="333333"/>
                </a:solidFill>
                <a:latin typeface="Verdana"/>
                <a:cs typeface="Verdana"/>
              </a:rPr>
              <a:t>-2 </a:t>
            </a:r>
            <a:r>
              <a:rPr sz="3000" spc="-15" baseline="13888">
                <a:solidFill>
                  <a:srgbClr val="333333"/>
                </a:solidFill>
                <a:latin typeface="Verdana"/>
                <a:cs typeface="Verdana"/>
              </a:rPr>
              <a:t>…</a:t>
            </a:r>
            <a:r>
              <a:rPr sz="3000" spc="-67" baseline="13888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3000" baseline="13888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300">
                <a:solidFill>
                  <a:srgbClr val="333333"/>
                </a:solidFill>
                <a:latin typeface="Verdana"/>
                <a:cs typeface="Verdana"/>
              </a:rPr>
              <a:t>-m</a:t>
            </a:r>
            <a:endParaRPr sz="1300">
              <a:latin typeface="Verdana"/>
              <a:cs typeface="Verdana"/>
            </a:endParaRPr>
          </a:p>
          <a:p>
            <a:pPr marL="12700">
              <a:spcBef>
                <a:spcPts val="1895"/>
              </a:spcBef>
            </a:pP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>
                <a:solidFill>
                  <a:srgbClr val="333333"/>
                </a:solidFill>
                <a:latin typeface="Verdana"/>
                <a:cs typeface="Verdana"/>
              </a:rPr>
              <a:t>would 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be </a:t>
            </a:r>
            <a:r>
              <a:rPr sz="2000" spc="-10">
                <a:solidFill>
                  <a:srgbClr val="333333"/>
                </a:solidFill>
                <a:latin typeface="Verdana"/>
                <a:cs typeface="Verdana"/>
              </a:rPr>
              <a:t>interpreted 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to</a:t>
            </a:r>
            <a:r>
              <a:rPr sz="2000" spc="-4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mean:</a:t>
            </a:r>
            <a:endParaRPr sz="2000">
              <a:latin typeface="Verdana"/>
              <a:cs typeface="Verdana"/>
            </a:endParaRPr>
          </a:p>
          <a:p>
            <a:pPr marL="12700"/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950" spc="-7" baseline="-21367">
                <a:solidFill>
                  <a:srgbClr val="333333"/>
                </a:solidFill>
                <a:latin typeface="Verdana"/>
                <a:cs typeface="Verdana"/>
              </a:rPr>
              <a:t>n 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sz="2000" spc="5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1950" spc="7" baseline="25641">
                <a:solidFill>
                  <a:srgbClr val="333333"/>
                </a:solidFill>
                <a:latin typeface="Verdana"/>
                <a:cs typeface="Verdana"/>
              </a:rPr>
              <a:t>n </a:t>
            </a:r>
            <a:r>
              <a:rPr sz="2000" spc="-1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 spc="5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950" spc="7" baseline="-21367">
                <a:solidFill>
                  <a:srgbClr val="333333"/>
                </a:solidFill>
                <a:latin typeface="Verdana"/>
                <a:cs typeface="Verdana"/>
              </a:rPr>
              <a:t>n-1 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sz="2000" spc="5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1950" spc="7" baseline="25641">
                <a:solidFill>
                  <a:srgbClr val="333333"/>
                </a:solidFill>
                <a:latin typeface="Verdana"/>
                <a:cs typeface="Verdana"/>
              </a:rPr>
              <a:t>n-1 </a:t>
            </a:r>
            <a:r>
              <a:rPr sz="2000" spc="-10">
                <a:solidFill>
                  <a:srgbClr val="333333"/>
                </a:solidFill>
                <a:latin typeface="Verdana"/>
                <a:cs typeface="Verdana"/>
              </a:rPr>
              <a:t>+ … + 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950" spc="-7" baseline="-21367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x b</a:t>
            </a:r>
            <a:r>
              <a:rPr sz="1950" spc="-7" baseline="25641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sz="2000" spc="-1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950" baseline="-21367">
                <a:solidFill>
                  <a:srgbClr val="333333"/>
                </a:solidFill>
                <a:latin typeface="Verdana"/>
                <a:cs typeface="Verdana"/>
              </a:rPr>
              <a:t>-1 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sz="200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1950" baseline="25641">
                <a:solidFill>
                  <a:srgbClr val="333333"/>
                </a:solidFill>
                <a:latin typeface="Verdana"/>
                <a:cs typeface="Verdana"/>
              </a:rPr>
              <a:t>-1 </a:t>
            </a:r>
            <a:r>
              <a:rPr sz="2000" spc="-1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sz="200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950" baseline="-21367">
                <a:solidFill>
                  <a:srgbClr val="333333"/>
                </a:solidFill>
                <a:latin typeface="Verdana"/>
                <a:cs typeface="Verdana"/>
              </a:rPr>
              <a:t>-2 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x</a:t>
            </a:r>
            <a:r>
              <a:rPr sz="2000" spc="28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1950" baseline="25641">
                <a:solidFill>
                  <a:srgbClr val="333333"/>
                </a:solidFill>
                <a:latin typeface="Verdana"/>
                <a:cs typeface="Verdana"/>
              </a:rPr>
              <a:t>-2 </a:t>
            </a:r>
            <a:r>
              <a:rPr sz="2000" spc="-1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endParaRPr sz="2000">
              <a:latin typeface="Verdana"/>
              <a:cs typeface="Verdana"/>
            </a:endParaRPr>
          </a:p>
          <a:p>
            <a:pPr marL="12700"/>
            <a:r>
              <a:rPr sz="2000" spc="-10">
                <a:solidFill>
                  <a:srgbClr val="333333"/>
                </a:solidFill>
                <a:latin typeface="Verdana"/>
                <a:cs typeface="Verdana"/>
              </a:rPr>
              <a:t>… + </a:t>
            </a:r>
            <a:r>
              <a:rPr sz="200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950" baseline="-21367">
                <a:solidFill>
                  <a:srgbClr val="333333"/>
                </a:solidFill>
                <a:latin typeface="Verdana"/>
                <a:cs typeface="Verdana"/>
              </a:rPr>
              <a:t>-m 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x</a:t>
            </a:r>
            <a:r>
              <a:rPr sz="2000" spc="-22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1950" baseline="25641">
                <a:solidFill>
                  <a:srgbClr val="333333"/>
                </a:solidFill>
                <a:latin typeface="Verdana"/>
                <a:cs typeface="Verdana"/>
              </a:rPr>
              <a:t>-m</a:t>
            </a:r>
            <a:endParaRPr sz="1950" baseline="25641" dirty="0">
              <a:latin typeface="Verdana"/>
              <a:cs typeface="Verdana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2816387" y="5486401"/>
            <a:ext cx="25059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674370" algn="l"/>
                <a:tab pos="1914525" algn="l"/>
              </a:tabLst>
            </a:pPr>
            <a:r>
              <a:rPr sz="2000" spc="-1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15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mb</a:t>
            </a:r>
            <a:r>
              <a:rPr sz="2000" spc="-15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25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950" spc="-15" baseline="-21367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5260853" y="5550408"/>
            <a:ext cx="1796946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1228090" algn="l"/>
              </a:tabLst>
            </a:pPr>
            <a:r>
              <a:rPr sz="3000" spc="-7" baseline="13888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300" spc="-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300" spc="5" dirty="0">
                <a:solidFill>
                  <a:srgbClr val="333333"/>
                </a:solidFill>
                <a:latin typeface="Verdana"/>
                <a:cs typeface="Verdana"/>
              </a:rPr>
              <a:t>-</a:t>
            </a:r>
            <a:r>
              <a:rPr sz="1300" spc="-20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3000" spc="-7" baseline="13888" dirty="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r>
              <a:rPr sz="3000" baseline="13888" dirty="0">
                <a:solidFill>
                  <a:srgbClr val="333333"/>
                </a:solidFill>
                <a:latin typeface="Verdana"/>
                <a:cs typeface="Verdana"/>
              </a:rPr>
              <a:t>	a</a:t>
            </a:r>
            <a:r>
              <a:rPr sz="1300" spc="5" dirty="0">
                <a:solidFill>
                  <a:srgbClr val="333333"/>
                </a:solidFill>
                <a:latin typeface="Verdana"/>
                <a:cs typeface="Verdana"/>
              </a:rPr>
              <a:t>-m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5983229" y="5486401"/>
            <a:ext cx="478113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1088390" algn="l"/>
                <a:tab pos="1515110" algn="l"/>
                <a:tab pos="247205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…,	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	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above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representation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2816387" y="5791201"/>
            <a:ext cx="8265249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spcBef>
                <a:spcPts val="90"/>
              </a:spcBef>
              <a:tabLst>
                <a:tab pos="993140" algn="l"/>
                <a:tab pos="1444625" algn="l"/>
                <a:tab pos="2051050" algn="l"/>
                <a:tab pos="2434590" algn="l"/>
                <a:tab pos="2990215" algn="l"/>
                <a:tab pos="3291840" algn="l"/>
                <a:tab pos="4481195" algn="l"/>
                <a:tab pos="5584190" algn="l"/>
                <a:tab pos="5958840" algn="l"/>
                <a:tab pos="6507480" algn="l"/>
              </a:tabLst>
            </a:pP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th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i="1" spc="-10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i="1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ym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w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25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	nu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mb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 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00769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Formation of </a:t>
            </a:r>
            <a:r>
              <a:rPr lang="en-US" spc="-5" dirty="0"/>
              <a:t>Fractional Numbers </a:t>
            </a:r>
            <a:r>
              <a:rPr lang="en-US" spc="10" dirty="0"/>
              <a:t>in  </a:t>
            </a:r>
            <a:r>
              <a:rPr lang="en-US" dirty="0"/>
              <a:t>Binary </a:t>
            </a:r>
            <a:r>
              <a:rPr lang="en-US" spc="-5" dirty="0"/>
              <a:t>Number </a:t>
            </a:r>
            <a:r>
              <a:rPr lang="en-US" dirty="0"/>
              <a:t>System</a:t>
            </a:r>
            <a:r>
              <a:rPr lang="en-US" spc="-25" dirty="0"/>
              <a:t> </a:t>
            </a:r>
            <a:r>
              <a:rPr lang="en-US" spc="-5" dirty="0"/>
              <a:t>(Example)</a:t>
            </a:r>
            <a:endParaRPr lang="en-US" dirty="0"/>
          </a:p>
        </p:txBody>
      </p:sp>
      <p:sp>
        <p:nvSpPr>
          <p:cNvPr id="4" name="object 5"/>
          <p:cNvSpPr txBox="1"/>
          <p:nvPr/>
        </p:nvSpPr>
        <p:spPr>
          <a:xfrm>
            <a:off x="2967228" y="3485897"/>
            <a:ext cx="163639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Position</a:t>
            </a:r>
            <a:endParaRPr dirty="0">
              <a:latin typeface="Verdana"/>
              <a:cs typeface="Verdana"/>
            </a:endParaRPr>
          </a:p>
          <a:p>
            <a:pPr>
              <a:spcBef>
                <a:spcPts val="5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/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Position</a:t>
            </a:r>
            <a:r>
              <a:rPr spc="-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Value</a:t>
            </a:r>
            <a:endParaRPr dirty="0">
              <a:latin typeface="Verdana"/>
              <a:cs typeface="Verdana"/>
            </a:endParaRPr>
          </a:p>
        </p:txBody>
      </p:sp>
      <p:graphicFrame>
        <p:nvGraphicFramePr>
          <p:cNvPr id="5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46203"/>
              </p:ext>
            </p:extLst>
          </p:nvPr>
        </p:nvGraphicFramePr>
        <p:xfrm>
          <a:off x="5233742" y="3497369"/>
          <a:ext cx="5814056" cy="849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5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11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5849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421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356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4231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5976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546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4248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4381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2290"/>
                        </a:lnSpc>
                        <a:tabLst>
                          <a:tab pos="276860" algn="l"/>
                        </a:tabLst>
                      </a:pPr>
                      <a:r>
                        <a:rPr sz="2400" b="1" dirty="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.	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-1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-2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-3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-4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700" spc="7" baseline="-15432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700" baseline="-15432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700" baseline="-15432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700" baseline="-15432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700" baseline="-15432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2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 marL="27749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700" spc="7" baseline="-15432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-1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700" spc="7" baseline="-15432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-2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700" spc="7" baseline="-15432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-3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4455" marB="0"/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700" spc="7" baseline="-15432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200" spc="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-4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4455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7"/>
          <p:cNvSpPr txBox="1"/>
          <p:nvPr/>
        </p:nvSpPr>
        <p:spPr>
          <a:xfrm>
            <a:off x="5253419" y="4607560"/>
            <a:ext cx="19996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28015" algn="l"/>
                <a:tab pos="1234440" algn="l"/>
                <a:tab pos="1840864" algn="l"/>
              </a:tabLst>
            </a:pPr>
            <a:r>
              <a:rPr spc="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6	8	4	2</a:t>
            </a:r>
            <a:endParaRPr>
              <a:latin typeface="Verdana"/>
              <a:cs typeface="Verdana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7767932" y="4607560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>
              <a:latin typeface="Verdana"/>
              <a:cs typeface="Verdana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8569452" y="4543553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2700" spc="-15" baseline="-15432" dirty="0">
                <a:solidFill>
                  <a:srgbClr val="333333"/>
                </a:solidFill>
                <a:latin typeface="Verdana"/>
                <a:cs typeface="Verdana"/>
              </a:rPr>
              <a:t>/</a:t>
            </a:r>
            <a:r>
              <a:rPr baseline="-46296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endParaRPr baseline="-46296">
              <a:latin typeface="Verdana"/>
              <a:cs typeface="Verdana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9368028" y="4543553"/>
            <a:ext cx="1009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97865" algn="l"/>
              </a:tabLst>
            </a:pPr>
            <a:r>
              <a:rPr sz="1200" spc="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2700" spc="-15" baseline="-15432" dirty="0">
                <a:solidFill>
                  <a:srgbClr val="333333"/>
                </a:solidFill>
                <a:latin typeface="Verdana"/>
                <a:cs typeface="Verdana"/>
              </a:rPr>
              <a:t>/</a:t>
            </a:r>
            <a:r>
              <a:rPr baseline="-46296" dirty="0">
                <a:solidFill>
                  <a:srgbClr val="333333"/>
                </a:solidFill>
                <a:latin typeface="Verdana"/>
                <a:cs typeface="Verdana"/>
              </a:rPr>
              <a:t>4	</a:t>
            </a:r>
            <a:r>
              <a:rPr sz="1200" spc="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2700" spc="-15" baseline="-15432" dirty="0">
                <a:solidFill>
                  <a:srgbClr val="333333"/>
                </a:solidFill>
                <a:latin typeface="Verdana"/>
                <a:cs typeface="Verdana"/>
              </a:rPr>
              <a:t>/</a:t>
            </a:r>
            <a:r>
              <a:rPr baseline="-46296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endParaRPr baseline="-46296">
              <a:latin typeface="Verdana"/>
              <a:cs typeface="Verdana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10687812" y="4671568"/>
            <a:ext cx="421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7" baseline="46296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2700" spc="-15" baseline="15432" dirty="0">
                <a:solidFill>
                  <a:srgbClr val="333333"/>
                </a:solidFill>
                <a:latin typeface="Verdana"/>
                <a:cs typeface="Verdana"/>
              </a:rPr>
              <a:t>/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16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2"/>
          <p:cNvSpPr txBox="1"/>
          <p:nvPr/>
        </p:nvSpPr>
        <p:spPr>
          <a:xfrm>
            <a:off x="2967227" y="4607560"/>
            <a:ext cx="1471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Quantity  R</a:t>
            </a:r>
            <a:r>
              <a:rPr spc="5" dirty="0">
                <a:solidFill>
                  <a:srgbClr val="333333"/>
                </a:solidFill>
                <a:latin typeface="Verdana"/>
                <a:cs typeface="Verdana"/>
              </a:rPr>
              <a:t>ep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pc="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pc="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pc="-1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pc="10" dirty="0">
                <a:solidFill>
                  <a:srgbClr val="333333"/>
                </a:solidFill>
                <a:latin typeface="Verdana"/>
                <a:cs typeface="Verdana"/>
              </a:rPr>
              <a:t>ted</a:t>
            </a:r>
            <a:endParaRPr>
              <a:latin typeface="Verdana"/>
              <a:cs typeface="Verdana"/>
            </a:endParaRPr>
          </a:p>
        </p:txBody>
      </p:sp>
      <p:sp>
        <p:nvSpPr>
          <p:cNvPr id="12" name="object 13"/>
          <p:cNvSpPr txBox="1"/>
          <p:nvPr/>
        </p:nvSpPr>
        <p:spPr>
          <a:xfrm>
            <a:off x="7679436" y="2891536"/>
            <a:ext cx="141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r>
              <a:rPr spc="-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Point</a:t>
            </a:r>
            <a:endParaRPr>
              <a:latin typeface="Verdana"/>
              <a:cs typeface="Verdana"/>
            </a:endParaRPr>
          </a:p>
        </p:txBody>
      </p:sp>
      <p:sp>
        <p:nvSpPr>
          <p:cNvPr id="13" name="object 14"/>
          <p:cNvSpPr/>
          <p:nvPr/>
        </p:nvSpPr>
        <p:spPr>
          <a:xfrm>
            <a:off x="8292591" y="3279140"/>
            <a:ext cx="76200" cy="249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0949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445" y="228601"/>
            <a:ext cx="9525000" cy="1644191"/>
          </a:xfrm>
        </p:spPr>
        <p:txBody>
          <a:bodyPr>
            <a:normAutofit fontScale="90000"/>
          </a:bodyPr>
          <a:lstStyle/>
          <a:p>
            <a:pPr marL="381000" marR="508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Formation of </a:t>
            </a:r>
            <a:r>
              <a:rPr lang="en-US" spc="-5" dirty="0"/>
              <a:t>Fractional Numbers </a:t>
            </a:r>
            <a:r>
              <a:rPr lang="en-US" spc="10" dirty="0"/>
              <a:t>in  </a:t>
            </a:r>
            <a:r>
              <a:rPr lang="en-US" dirty="0"/>
              <a:t>Binary </a:t>
            </a:r>
            <a:r>
              <a:rPr lang="en-US" spc="-5" dirty="0"/>
              <a:t>Number </a:t>
            </a:r>
            <a:r>
              <a:rPr lang="en-US" dirty="0"/>
              <a:t>System</a:t>
            </a:r>
            <a:r>
              <a:rPr lang="en-US" spc="-25" dirty="0"/>
              <a:t> </a:t>
            </a:r>
            <a:r>
              <a:rPr lang="en-US" spc="-5" dirty="0"/>
              <a:t>(Example)</a:t>
            </a:r>
            <a:br>
              <a:rPr lang="en-US" spc="-5" dirty="0"/>
            </a:br>
            <a:r>
              <a:rPr lang="en-US" sz="1000" i="1" dirty="0">
                <a:solidFill>
                  <a:srgbClr val="4D4D4D"/>
                </a:solidFill>
                <a:latin typeface="Verdana"/>
                <a:cs typeface="Verdana"/>
              </a:rPr>
              <a:t>(Continued from previous</a:t>
            </a:r>
            <a:r>
              <a:rPr lang="en-US" sz="1000" i="1" spc="-30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lang="en-US" sz="1000" i="1" spc="-5" dirty="0">
                <a:solidFill>
                  <a:srgbClr val="4D4D4D"/>
                </a:solidFill>
                <a:latin typeface="Verdana"/>
                <a:cs typeface="Verdana"/>
              </a:rPr>
              <a:t>slide..)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6801" y="2091832"/>
            <a:ext cx="9601200" cy="4559808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800" b="1" spc="-10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lang="en-US"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4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228725" algn="l"/>
              </a:tabLst>
            </a:pP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110.101</a:t>
            </a:r>
            <a:r>
              <a:rPr lang="en-US" sz="2400" baseline="-23148" dirty="0">
                <a:solidFill>
                  <a:srgbClr val="333333"/>
                </a:solidFill>
                <a:latin typeface="Verdana"/>
                <a:cs typeface="Verdana"/>
              </a:rPr>
              <a:t>2	</a:t>
            </a:r>
          </a:p>
          <a:p>
            <a:pPr marL="12700">
              <a:lnSpc>
                <a:spcPct val="100000"/>
              </a:lnSpc>
              <a:tabLst>
                <a:tab pos="1228725" algn="l"/>
              </a:tabLst>
            </a:pP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1 x 2</a:t>
            </a:r>
            <a:r>
              <a:rPr lang="en-US" sz="2400" baseline="23148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1 x </a:t>
            </a:r>
            <a:r>
              <a:rPr lang="en-US" sz="2400" spc="15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r>
              <a:rPr lang="en-US" sz="2400" spc="22" baseline="23148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0 x 2</a:t>
            </a:r>
            <a:r>
              <a:rPr lang="en-US" sz="2400" baseline="23148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1 x 2</a:t>
            </a:r>
            <a:r>
              <a:rPr lang="en-US" sz="2400" baseline="23148" dirty="0">
                <a:solidFill>
                  <a:srgbClr val="333333"/>
                </a:solidFill>
                <a:latin typeface="Verdana"/>
                <a:cs typeface="Verdana"/>
              </a:rPr>
              <a:t>-1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0 x 2</a:t>
            </a:r>
            <a:r>
              <a:rPr lang="en-US" sz="2400" baseline="23148" dirty="0">
                <a:solidFill>
                  <a:srgbClr val="333333"/>
                </a:solidFill>
                <a:latin typeface="Verdana"/>
                <a:cs typeface="Verdana"/>
              </a:rPr>
              <a:t>-2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1 x</a:t>
            </a:r>
            <a:r>
              <a:rPr lang="en-US" sz="2400" spc="-4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5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r>
              <a:rPr lang="en-US" sz="2400" spc="7" baseline="23148" dirty="0">
                <a:solidFill>
                  <a:srgbClr val="333333"/>
                </a:solidFill>
                <a:latin typeface="Verdana"/>
                <a:cs typeface="Verdana"/>
              </a:rPr>
              <a:t>-3</a:t>
            </a:r>
            <a:endParaRPr lang="en-US" sz="2400" baseline="23148" dirty="0">
              <a:latin typeface="Verdana"/>
              <a:cs typeface="Verdana"/>
            </a:endParaRPr>
          </a:p>
          <a:p>
            <a:pPr marL="1384300">
              <a:lnSpc>
                <a:spcPct val="100000"/>
              </a:lnSpc>
            </a:pP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4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+ 0.5 +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lang="en-US" sz="2400" spc="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0.125</a:t>
            </a:r>
            <a:endParaRPr lang="en-US" sz="2400" dirty="0">
              <a:latin typeface="Verdana"/>
              <a:cs typeface="Verdana"/>
            </a:endParaRPr>
          </a:p>
          <a:p>
            <a:pPr marL="1384300">
              <a:lnSpc>
                <a:spcPct val="100000"/>
              </a:lnSpc>
            </a:pP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lang="en-US" sz="24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6.625</a:t>
            </a:r>
            <a:r>
              <a:rPr lang="en-US" sz="2400" baseline="-23148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lang="en-US" sz="2400" baseline="-23148" dirty="0">
              <a:latin typeface="Verdana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344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400" y="324820"/>
            <a:ext cx="9067800" cy="1644191"/>
          </a:xfrm>
        </p:spPr>
        <p:txBody>
          <a:bodyPr>
            <a:normAutofit fontScale="90000"/>
          </a:bodyPr>
          <a:lstStyle/>
          <a:p>
            <a:r>
              <a:rPr lang="en-US" dirty="0"/>
              <a:t>Formation of </a:t>
            </a:r>
            <a:r>
              <a:rPr lang="en-US" spc="-5" dirty="0"/>
              <a:t>Fractional Numbers </a:t>
            </a:r>
            <a:r>
              <a:rPr lang="en-US" spc="10" dirty="0"/>
              <a:t>in  </a:t>
            </a:r>
            <a:r>
              <a:rPr lang="en-US" dirty="0"/>
              <a:t>Octal </a:t>
            </a:r>
            <a:r>
              <a:rPr lang="en-US" spc="-5" dirty="0"/>
              <a:t>Number System</a:t>
            </a:r>
            <a:r>
              <a:rPr lang="en-US" spc="-10" dirty="0"/>
              <a:t> </a:t>
            </a:r>
            <a:r>
              <a:rPr lang="en-US" spc="-5" dirty="0"/>
              <a:t>(Example)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3162646" y="3023616"/>
            <a:ext cx="923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pc="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pc="5" dirty="0">
                <a:solidFill>
                  <a:srgbClr val="333333"/>
                </a:solidFill>
                <a:latin typeface="Verdana"/>
                <a:cs typeface="Verdana"/>
              </a:rPr>
              <a:t>it</a:t>
            </a:r>
            <a:r>
              <a:rPr spc="-2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pc="10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endParaRPr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8735" y="3023616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endParaRPr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46800" y="2895600"/>
            <a:ext cx="385000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615950" algn="l"/>
                <a:tab pos="1222375" algn="l"/>
                <a:tab pos="1673225" algn="l"/>
                <a:tab pos="2057400" algn="l"/>
                <a:tab pos="2788920" algn="l"/>
                <a:tab pos="3587750" algn="l"/>
              </a:tabLst>
            </a:pP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2	1	0	</a:t>
            </a:r>
            <a:r>
              <a:rPr sz="2800" b="1" dirty="0">
                <a:solidFill>
                  <a:srgbClr val="333333"/>
                </a:solidFill>
                <a:latin typeface="Times New Roman"/>
                <a:cs typeface="Times New Roman"/>
              </a:rPr>
              <a:t>.	</a:t>
            </a: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-1	-2	-3</a:t>
            </a:r>
            <a:endParaRPr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2647" y="3605784"/>
            <a:ext cx="1636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Position</a:t>
            </a:r>
            <a:r>
              <a:rPr spc="-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Value</a:t>
            </a:r>
            <a:endParaRPr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8107" y="3541776"/>
            <a:ext cx="269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15" baseline="-15432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5303" y="3541776"/>
            <a:ext cx="1475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88645" algn="l"/>
                <a:tab pos="1219200" algn="l"/>
              </a:tabLst>
            </a:pPr>
            <a:r>
              <a:rPr sz="2700" spc="7" baseline="-15432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2	</a:t>
            </a:r>
            <a:r>
              <a:rPr sz="2700" spc="7" baseline="-15432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1	</a:t>
            </a:r>
            <a:r>
              <a:rPr sz="2700" spc="7" baseline="-15432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27838" y="3541776"/>
            <a:ext cx="1141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814069" algn="l"/>
              </a:tabLst>
            </a:pPr>
            <a:r>
              <a:rPr sz="2700" spc="7" baseline="-15432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1200" spc="5" dirty="0">
                <a:solidFill>
                  <a:srgbClr val="333333"/>
                </a:solidFill>
                <a:latin typeface="Verdana"/>
                <a:cs typeface="Verdana"/>
              </a:rPr>
              <a:t>-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1	</a:t>
            </a:r>
            <a:r>
              <a:rPr sz="2700" spc="7" baseline="-15432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1200" spc="5" dirty="0">
                <a:solidFill>
                  <a:srgbClr val="333333"/>
                </a:solidFill>
                <a:latin typeface="Verdana"/>
                <a:cs typeface="Verdana"/>
              </a:rPr>
              <a:t>-2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82902" y="3541776"/>
            <a:ext cx="334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7" baseline="-15432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sz="1200" spc="-20" dirty="0">
                <a:solidFill>
                  <a:srgbClr val="333333"/>
                </a:solidFill>
                <a:latin typeface="Verdana"/>
                <a:cs typeface="Verdana"/>
              </a:rPr>
              <a:t>-3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20238" y="4154425"/>
            <a:ext cx="2307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77240" algn="l"/>
                <a:tab pos="1542415" algn="l"/>
                <a:tab pos="2148840" algn="l"/>
              </a:tabLst>
            </a:pPr>
            <a:r>
              <a:rPr spc="5" dirty="0">
                <a:solidFill>
                  <a:srgbClr val="333333"/>
                </a:solidFill>
                <a:latin typeface="Verdana"/>
                <a:cs typeface="Verdana"/>
              </a:rPr>
              <a:t>51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2	</a:t>
            </a:r>
            <a:r>
              <a:rPr spc="5" dirty="0">
                <a:solidFill>
                  <a:srgbClr val="333333"/>
                </a:solidFill>
                <a:latin typeface="Verdana"/>
                <a:cs typeface="Verdana"/>
              </a:rPr>
              <a:t>6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4	8	1</a:t>
            </a:r>
            <a:endParaRPr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04038" y="4090416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2700" spc="-15" baseline="-15432" dirty="0">
                <a:solidFill>
                  <a:srgbClr val="333333"/>
                </a:solidFill>
                <a:latin typeface="Verdana"/>
                <a:cs typeface="Verdana"/>
              </a:rPr>
              <a:t>/</a:t>
            </a:r>
            <a:r>
              <a:rPr baseline="-46296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endParaRPr baseline="-46296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29464" y="4218433"/>
            <a:ext cx="415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7" baseline="46296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2700" spc="-15" baseline="15432" dirty="0">
                <a:solidFill>
                  <a:srgbClr val="333333"/>
                </a:solidFill>
                <a:latin typeface="Verdana"/>
                <a:cs typeface="Verdana"/>
              </a:rPr>
              <a:t>/</a:t>
            </a:r>
            <a:r>
              <a:rPr sz="1200" spc="-20" dirty="0">
                <a:solidFill>
                  <a:srgbClr val="333333"/>
                </a:solidFill>
                <a:latin typeface="Verdana"/>
                <a:cs typeface="Verdana"/>
              </a:rPr>
              <a:t>64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34719" y="4218433"/>
            <a:ext cx="512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7" baseline="46296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2700" spc="-15" baseline="15432" dirty="0">
                <a:solidFill>
                  <a:srgbClr val="333333"/>
                </a:solidFill>
                <a:latin typeface="Verdana"/>
                <a:cs typeface="Verdana"/>
              </a:rPr>
              <a:t>/</a:t>
            </a:r>
            <a:r>
              <a:rPr sz="1200" dirty="0">
                <a:solidFill>
                  <a:srgbClr val="333333"/>
                </a:solidFill>
                <a:latin typeface="Verdana"/>
                <a:cs typeface="Verdana"/>
              </a:rPr>
              <a:t>5</a:t>
            </a:r>
            <a:r>
              <a:rPr sz="1200" spc="-20" dirty="0">
                <a:solidFill>
                  <a:srgbClr val="333333"/>
                </a:solidFill>
                <a:latin typeface="Verdana"/>
                <a:cs typeface="Verdana"/>
              </a:rPr>
              <a:t>12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62646" y="4154425"/>
            <a:ext cx="1471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5" dirty="0">
                <a:solidFill>
                  <a:srgbClr val="333333"/>
                </a:solidFill>
                <a:latin typeface="Verdana"/>
                <a:cs typeface="Verdana"/>
              </a:rPr>
              <a:t>Quantity  R</a:t>
            </a:r>
            <a:r>
              <a:rPr spc="5" dirty="0">
                <a:solidFill>
                  <a:srgbClr val="333333"/>
                </a:solidFill>
                <a:latin typeface="Verdana"/>
                <a:cs typeface="Verdana"/>
              </a:rPr>
              <a:t>ep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pc="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pc="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pc="-1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pc="10" dirty="0">
                <a:solidFill>
                  <a:srgbClr val="333333"/>
                </a:solidFill>
                <a:latin typeface="Verdana"/>
                <a:cs typeface="Verdana"/>
              </a:rPr>
              <a:t>ted</a:t>
            </a:r>
            <a:endParaRPr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13438" y="2380489"/>
            <a:ext cx="14097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Octal</a:t>
            </a:r>
            <a:r>
              <a:rPr sz="20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Point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26594" y="2707132"/>
            <a:ext cx="76200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889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6392" y="990600"/>
            <a:ext cx="8675370" cy="872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spc="-10" dirty="0"/>
              <a:t>Number</a:t>
            </a:r>
            <a:r>
              <a:rPr lang="en-US" sz="5400" spc="-20" dirty="0"/>
              <a:t> </a:t>
            </a:r>
            <a:r>
              <a:rPr lang="en-US" sz="5400" spc="-5" dirty="0"/>
              <a:t>Systems</a:t>
            </a:r>
            <a:endParaRPr lang="en-US" sz="5280" b="1" spc="-55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22400" y="2438400"/>
            <a:ext cx="8675370" cy="3932628"/>
          </a:xfrm>
          <a:prstGeom prst="rect">
            <a:avLst/>
          </a:prstGeom>
        </p:spPr>
        <p:txBody>
          <a:bodyPr vert="horz" lIns="75438" tIns="37719" rIns="75438" bIns="3771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b="1" spc="-10" dirty="0">
                <a:solidFill>
                  <a:srgbClr val="333333"/>
                </a:solidFill>
                <a:latin typeface="Verdana"/>
                <a:cs typeface="Verdana"/>
              </a:rPr>
              <a:t>Two </a:t>
            </a:r>
            <a:r>
              <a:rPr lang="en-US" sz="2000" b="1" spc="-5" dirty="0">
                <a:solidFill>
                  <a:srgbClr val="333333"/>
                </a:solidFill>
                <a:latin typeface="Verdana"/>
                <a:cs typeface="Verdana"/>
              </a:rPr>
              <a:t>types of </a:t>
            </a:r>
            <a:r>
              <a:rPr lang="en-US" sz="2000" b="1" dirty="0">
                <a:solidFill>
                  <a:srgbClr val="333333"/>
                </a:solidFill>
                <a:latin typeface="Verdana"/>
                <a:cs typeface="Verdana"/>
              </a:rPr>
              <a:t>number </a:t>
            </a:r>
            <a:r>
              <a:rPr lang="en-US" sz="2000" b="1" spc="-5" dirty="0">
                <a:solidFill>
                  <a:srgbClr val="333333"/>
                </a:solidFill>
                <a:latin typeface="Verdana"/>
                <a:cs typeface="Verdana"/>
              </a:rPr>
              <a:t>systems</a:t>
            </a:r>
            <a:r>
              <a:rPr lang="en-US" sz="2000" b="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b="1" spc="-5" dirty="0">
                <a:solidFill>
                  <a:srgbClr val="333333"/>
                </a:solidFill>
                <a:latin typeface="Verdana"/>
                <a:cs typeface="Verdana"/>
              </a:rPr>
              <a:t>are: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2000" dirty="0">
              <a:latin typeface="Verdana"/>
              <a:cs typeface="Verdana"/>
            </a:endParaRPr>
          </a:p>
          <a:p>
            <a:pPr marL="920750" indent="-328930">
              <a:lnSpc>
                <a:spcPct val="100000"/>
              </a:lnSpc>
              <a:spcBef>
                <a:spcPts val="15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Non-positional number systems</a:t>
            </a:r>
            <a:endParaRPr lang="en-US"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3300"/>
              </a:buClr>
              <a:buFont typeface="Wingdings"/>
              <a:buChar char=""/>
            </a:pPr>
            <a:endParaRPr lang="en-US" sz="2900" dirty="0">
              <a:latin typeface="Times New Roman"/>
              <a:cs typeface="Times New Roman"/>
            </a:endParaRPr>
          </a:p>
          <a:p>
            <a:pPr marL="920750" indent="-32893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Positional number</a:t>
            </a:r>
            <a:r>
              <a:rPr lang="en-US" sz="2000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systems</a:t>
            </a:r>
            <a:endParaRPr lang="en-US" sz="2000" dirty="0">
              <a:latin typeface="Verdana"/>
              <a:cs typeface="Verdana"/>
            </a:endParaRPr>
          </a:p>
          <a:p>
            <a:pPr marL="0" indent="0">
              <a:buNone/>
            </a:pPr>
            <a:endParaRPr lang="en-US" sz="2310" dirty="0"/>
          </a:p>
        </p:txBody>
      </p:sp>
    </p:spTree>
    <p:extLst>
      <p:ext uri="{BB962C8B-B14F-4D97-AF65-F5344CB8AC3E}">
        <p14:creationId xmlns:p14="http://schemas.microsoft.com/office/powerpoint/2010/main" val="413331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0" y="324820"/>
            <a:ext cx="8924544" cy="1644191"/>
          </a:xfrm>
        </p:spPr>
        <p:txBody>
          <a:bodyPr>
            <a:normAutofit fontScale="90000"/>
          </a:bodyPr>
          <a:lstStyle/>
          <a:p>
            <a:r>
              <a:rPr lang="en-US" dirty="0"/>
              <a:t>Formation of </a:t>
            </a:r>
            <a:r>
              <a:rPr lang="en-US" spc="-5" dirty="0"/>
              <a:t>Fractional Numbers </a:t>
            </a:r>
            <a:r>
              <a:rPr lang="en-US" spc="10" dirty="0"/>
              <a:t>in  </a:t>
            </a:r>
            <a:r>
              <a:rPr lang="en-US" dirty="0"/>
              <a:t>Octal </a:t>
            </a:r>
            <a:r>
              <a:rPr lang="en-US" spc="-5" dirty="0"/>
              <a:t>Number System</a:t>
            </a:r>
            <a:r>
              <a:rPr lang="en-US" spc="-10" dirty="0"/>
              <a:t> </a:t>
            </a:r>
            <a:r>
              <a:rPr lang="en-US" spc="-5" dirty="0"/>
              <a:t>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32485">
              <a:lnSpc>
                <a:spcPct val="100000"/>
              </a:lnSpc>
              <a:spcBef>
                <a:spcPts val="1015"/>
              </a:spcBef>
            </a:pPr>
            <a:r>
              <a:rPr lang="en-US" sz="2400" b="1" spc="-10" dirty="0">
                <a:solidFill>
                  <a:srgbClr val="333333"/>
                </a:solidFill>
                <a:latin typeface="Verdana"/>
                <a:cs typeface="Verdana"/>
              </a:rPr>
              <a:t>Example</a:t>
            </a:r>
            <a:endParaRPr lang="en-US"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3600" dirty="0">
              <a:latin typeface="Times New Roman"/>
              <a:cs typeface="Times New Roman"/>
            </a:endParaRPr>
          </a:p>
          <a:p>
            <a:pPr marL="832485">
              <a:lnSpc>
                <a:spcPct val="100000"/>
              </a:lnSpc>
              <a:tabLst>
                <a:tab pos="2103120" algn="l"/>
              </a:tabLst>
            </a:pP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127.54</a:t>
            </a:r>
            <a:r>
              <a:rPr lang="en-US" sz="2400" spc="-7" baseline="-25641" dirty="0">
                <a:solidFill>
                  <a:srgbClr val="333333"/>
                </a:solidFill>
                <a:latin typeface="Verdana"/>
                <a:cs typeface="Verdana"/>
              </a:rPr>
              <a:t>8	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= 1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lang="en-US" sz="2400" spc="5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lang="en-US" sz="2400" spc="7" baseline="25641" dirty="0">
                <a:solidFill>
                  <a:srgbClr val="333333"/>
                </a:solidFill>
                <a:latin typeface="Verdana"/>
                <a:cs typeface="Verdana"/>
              </a:rPr>
              <a:t>2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+ 2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lang="en-US" sz="2400" baseline="25641" dirty="0">
                <a:solidFill>
                  <a:srgbClr val="333333"/>
                </a:solidFill>
                <a:latin typeface="Verdana"/>
                <a:cs typeface="Verdana"/>
              </a:rPr>
              <a:t>1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+ 7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lang="en-US" sz="2400" spc="5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lang="en-US" sz="2400" spc="7" baseline="25641" dirty="0">
                <a:solidFill>
                  <a:srgbClr val="333333"/>
                </a:solidFill>
                <a:latin typeface="Verdana"/>
                <a:cs typeface="Verdana"/>
              </a:rPr>
              <a:t>0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+ 5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x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lang="en-US" sz="2400" baseline="25641" dirty="0">
                <a:solidFill>
                  <a:srgbClr val="333333"/>
                </a:solidFill>
                <a:latin typeface="Verdana"/>
                <a:cs typeface="Verdana"/>
              </a:rPr>
              <a:t>-1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+ 4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x</a:t>
            </a:r>
            <a:r>
              <a:rPr lang="en-US" sz="2400" spc="5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5" dirty="0">
                <a:solidFill>
                  <a:srgbClr val="333333"/>
                </a:solidFill>
                <a:latin typeface="Verdana"/>
                <a:cs typeface="Verdana"/>
              </a:rPr>
              <a:t>8</a:t>
            </a:r>
            <a:r>
              <a:rPr lang="en-US" sz="2400" spc="7" baseline="25641" dirty="0">
                <a:solidFill>
                  <a:srgbClr val="333333"/>
                </a:solidFill>
                <a:latin typeface="Verdana"/>
                <a:cs typeface="Verdana"/>
              </a:rPr>
              <a:t>-2</a:t>
            </a:r>
            <a:endParaRPr lang="en-US" sz="2400" baseline="25641" dirty="0">
              <a:latin typeface="Verdana"/>
              <a:cs typeface="Verdana"/>
            </a:endParaRPr>
          </a:p>
          <a:p>
            <a:pPr marL="2145665">
              <a:lnSpc>
                <a:spcPct val="100000"/>
              </a:lnSpc>
              <a:spcBef>
                <a:spcPts val="600"/>
              </a:spcBef>
            </a:pP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64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16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+ 7 + </a:t>
            </a:r>
            <a:r>
              <a:rPr lang="en-US" sz="2400" spc="-7" baseline="25641" dirty="0">
                <a:solidFill>
                  <a:srgbClr val="333333"/>
                </a:solidFill>
                <a:latin typeface="Verdana"/>
                <a:cs typeface="Verdana"/>
              </a:rPr>
              <a:t>5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/</a:t>
            </a:r>
            <a:r>
              <a:rPr lang="en-US" sz="2400" spc="-7" baseline="-21367" dirty="0">
                <a:solidFill>
                  <a:srgbClr val="333333"/>
                </a:solidFill>
                <a:latin typeface="Verdana"/>
                <a:cs typeface="Verdana"/>
              </a:rPr>
              <a:t>8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lang="en-US" sz="2400" spc="-15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7" baseline="25641" dirty="0">
                <a:solidFill>
                  <a:srgbClr val="333333"/>
                </a:solidFill>
                <a:latin typeface="Verdana"/>
                <a:cs typeface="Verdana"/>
              </a:rPr>
              <a:t>4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/</a:t>
            </a:r>
            <a:r>
              <a:rPr lang="en-US" sz="2400" spc="-7" baseline="-21367" dirty="0">
                <a:solidFill>
                  <a:srgbClr val="333333"/>
                </a:solidFill>
                <a:latin typeface="Verdana"/>
                <a:cs typeface="Verdana"/>
              </a:rPr>
              <a:t>64</a:t>
            </a:r>
            <a:endParaRPr lang="en-US" sz="2400" baseline="-21367" dirty="0">
              <a:latin typeface="Verdana"/>
              <a:cs typeface="Verdana"/>
            </a:endParaRPr>
          </a:p>
          <a:p>
            <a:pPr marL="2146300">
              <a:lnSpc>
                <a:spcPct val="100000"/>
              </a:lnSpc>
              <a:spcBef>
                <a:spcPts val="600"/>
              </a:spcBef>
            </a:pP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87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+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0.625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+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0.0625</a:t>
            </a:r>
            <a:endParaRPr lang="en-US" sz="2400" dirty="0">
              <a:latin typeface="Verdana"/>
              <a:cs typeface="Verdana"/>
            </a:endParaRPr>
          </a:p>
          <a:p>
            <a:pPr marL="2146300">
              <a:lnSpc>
                <a:spcPct val="100000"/>
              </a:lnSpc>
              <a:spcBef>
                <a:spcPts val="600"/>
              </a:spcBef>
            </a:pP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r>
              <a:rPr lang="en-US" sz="24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87.6875</a:t>
            </a:r>
            <a:r>
              <a:rPr lang="en-US" sz="2400" spc="-7" baseline="-25641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lang="en-US" sz="2400" baseline="-25641" dirty="0">
              <a:latin typeface="Verdana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42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668" y="3651878"/>
            <a:ext cx="8675370" cy="13066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940" dirty="0"/>
              <a:t>End Lecture</a:t>
            </a:r>
          </a:p>
        </p:txBody>
      </p:sp>
    </p:spTree>
    <p:extLst>
      <p:ext uri="{BB962C8B-B14F-4D97-AF65-F5344CB8AC3E}">
        <p14:creationId xmlns:p14="http://schemas.microsoft.com/office/powerpoint/2010/main" val="175920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6392" y="990600"/>
            <a:ext cx="8675370" cy="8729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5400" spc="-5" dirty="0"/>
              <a:t>Non-positional Number</a:t>
            </a:r>
            <a:r>
              <a:rPr lang="en-US" sz="5400" spc="5" dirty="0"/>
              <a:t> </a:t>
            </a:r>
            <a:r>
              <a:rPr lang="en-US" sz="5400" spc="-5" dirty="0"/>
              <a:t>Systems</a:t>
            </a:r>
            <a:endParaRPr lang="en-US" sz="5280" b="1" spc="-55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46200" y="2209800"/>
            <a:ext cx="11201400" cy="4343400"/>
          </a:xfrm>
          <a:prstGeom prst="rect">
            <a:avLst/>
          </a:prstGeom>
        </p:spPr>
        <p:txBody>
          <a:bodyPr vert="horz" lIns="75438" tIns="37719" rIns="75438" bIns="3771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47345">
              <a:lnSpc>
                <a:spcPct val="100000"/>
              </a:lnSpc>
              <a:spcBef>
                <a:spcPts val="1060"/>
              </a:spcBef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lang="en-US" sz="2000" b="1" spc="-5" dirty="0">
                <a:solidFill>
                  <a:srgbClr val="333333"/>
                </a:solidFill>
                <a:latin typeface="Verdana"/>
                <a:cs typeface="Verdana"/>
              </a:rPr>
              <a:t>Characteristics</a:t>
            </a:r>
            <a:endParaRPr lang="en-US" sz="2000" dirty="0">
              <a:latin typeface="Verdana"/>
              <a:cs typeface="Verdana"/>
            </a:endParaRPr>
          </a:p>
          <a:p>
            <a:pPr marL="920750" marR="170815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Use </a:t>
            </a:r>
            <a:r>
              <a:rPr lang="en-US" sz="2000" dirty="0">
                <a:solidFill>
                  <a:srgbClr val="333333"/>
                </a:solidFill>
                <a:latin typeface="Verdana"/>
                <a:cs typeface="Verdana"/>
              </a:rPr>
              <a:t>symbols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such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as I for 1, </a:t>
            </a:r>
            <a:r>
              <a:rPr lang="en-US" sz="2000" spc="-20" dirty="0">
                <a:solidFill>
                  <a:srgbClr val="333333"/>
                </a:solidFill>
                <a:latin typeface="Verdana"/>
                <a:cs typeface="Verdana"/>
              </a:rPr>
              <a:t>II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for 2, III for 3, IIII 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for </a:t>
            </a:r>
            <a:r>
              <a:rPr lang="en-US" sz="2000" spc="5" dirty="0">
                <a:solidFill>
                  <a:srgbClr val="333333"/>
                </a:solidFill>
                <a:latin typeface="Verdana"/>
                <a:cs typeface="Verdana"/>
              </a:rPr>
              <a:t>4,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IIIII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for 5,</a:t>
            </a:r>
            <a:r>
              <a:rPr lang="en-US" sz="20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-10" dirty="0" err="1">
                <a:solidFill>
                  <a:srgbClr val="333333"/>
                </a:solidFill>
                <a:latin typeface="Verdana"/>
                <a:cs typeface="Verdana"/>
              </a:rPr>
              <a:t>etc</a:t>
            </a:r>
            <a:endParaRPr lang="en-US" sz="2000" dirty="0">
              <a:latin typeface="Verdana"/>
              <a:cs typeface="Verdana"/>
            </a:endParaRPr>
          </a:p>
          <a:p>
            <a:pPr marL="920750" marR="90805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lang="en-US" sz="2000" spc="-1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symbol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represents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same </a:t>
            </a:r>
            <a:r>
              <a:rPr lang="en-US" sz="2000" dirty="0">
                <a:solidFill>
                  <a:srgbClr val="333333"/>
                </a:solidFill>
                <a:latin typeface="Verdana"/>
                <a:cs typeface="Verdana"/>
              </a:rPr>
              <a:t>value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regardless  of </a:t>
            </a:r>
            <a:r>
              <a:rPr lang="en-US" sz="2000" spc="5" dirty="0">
                <a:solidFill>
                  <a:srgbClr val="333333"/>
                </a:solidFill>
                <a:latin typeface="Verdana"/>
                <a:cs typeface="Verdana"/>
              </a:rPr>
              <a:t>its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position in the</a:t>
            </a:r>
            <a:r>
              <a:rPr lang="en-US" sz="20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lang="en-US" sz="2000" dirty="0">
              <a:latin typeface="Verdana"/>
              <a:cs typeface="Verdana"/>
            </a:endParaRPr>
          </a:p>
          <a:p>
            <a:pPr marL="920750" marR="508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lang="en-US" sz="2000" dirty="0">
                <a:solidFill>
                  <a:srgbClr val="333333"/>
                </a:solidFill>
                <a:latin typeface="Verdana"/>
                <a:cs typeface="Verdana"/>
              </a:rPr>
              <a:t>symbols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lang="en-US" sz="2000" spc="5" dirty="0">
                <a:solidFill>
                  <a:srgbClr val="333333"/>
                </a:solidFill>
                <a:latin typeface="Verdana"/>
                <a:cs typeface="Verdana"/>
              </a:rPr>
              <a:t>simply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added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lang="en-US" sz="2000" dirty="0">
                <a:solidFill>
                  <a:srgbClr val="333333"/>
                </a:solidFill>
                <a:latin typeface="Verdana"/>
                <a:cs typeface="Verdana"/>
              </a:rPr>
              <a:t>find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out the </a:t>
            </a:r>
            <a:r>
              <a:rPr lang="en-US" sz="2000" dirty="0">
                <a:solidFill>
                  <a:srgbClr val="333333"/>
                </a:solidFill>
                <a:latin typeface="Verdana"/>
                <a:cs typeface="Verdana"/>
              </a:rPr>
              <a:t>value  </a:t>
            </a:r>
            <a:r>
              <a:rPr lang="en-US" sz="2000" spc="-15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lang="en-US" sz="2000" dirty="0">
                <a:solidFill>
                  <a:srgbClr val="333333"/>
                </a:solidFill>
                <a:latin typeface="Verdana"/>
                <a:cs typeface="Verdana"/>
              </a:rPr>
              <a:t>particular</a:t>
            </a:r>
            <a:r>
              <a:rPr lang="en-US" sz="20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lang="en-US" sz="20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FF3300"/>
              </a:buClr>
              <a:buFont typeface="Wingdings"/>
              <a:buChar char=""/>
            </a:pPr>
            <a:endParaRPr lang="en-US" sz="2900" dirty="0">
              <a:latin typeface="Times New Roman"/>
              <a:cs typeface="Times New Roman"/>
            </a:endParaRPr>
          </a:p>
          <a:p>
            <a:pPr marL="360045" indent="-34734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lang="en-US" sz="2000" b="1" dirty="0">
                <a:solidFill>
                  <a:srgbClr val="333333"/>
                </a:solidFill>
                <a:latin typeface="Verdana"/>
                <a:cs typeface="Verdana"/>
              </a:rPr>
              <a:t>Difficulty</a:t>
            </a:r>
            <a:endParaRPr lang="en-US" sz="2000" dirty="0">
              <a:latin typeface="Verdana"/>
              <a:cs typeface="Verdana"/>
            </a:endParaRPr>
          </a:p>
          <a:p>
            <a:pPr marL="920750" marR="692150" lvl="1" indent="-32893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lang="en-US" sz="2000" spc="-20" dirty="0">
                <a:solidFill>
                  <a:srgbClr val="333333"/>
                </a:solidFill>
                <a:latin typeface="Verdana"/>
                <a:cs typeface="Verdana"/>
              </a:rPr>
              <a:t>It </a:t>
            </a:r>
            <a:r>
              <a:rPr lang="en-US"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lang="en-US" sz="2000" dirty="0">
                <a:solidFill>
                  <a:srgbClr val="333333"/>
                </a:solidFill>
                <a:latin typeface="Verdana"/>
                <a:cs typeface="Verdana"/>
              </a:rPr>
              <a:t>difficult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perform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arithmetic with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such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a  number</a:t>
            </a:r>
            <a:r>
              <a:rPr lang="en-US" sz="20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lang="en-US" sz="2000" dirty="0">
              <a:latin typeface="Verdana"/>
              <a:cs typeface="Verdana"/>
            </a:endParaRPr>
          </a:p>
          <a:p>
            <a:pPr marL="0" indent="0">
              <a:buNone/>
            </a:pPr>
            <a:endParaRPr lang="en-US" sz="2310" dirty="0"/>
          </a:p>
        </p:txBody>
      </p:sp>
    </p:spTree>
    <p:extLst>
      <p:ext uri="{BB962C8B-B14F-4D97-AF65-F5344CB8AC3E}">
        <p14:creationId xmlns:p14="http://schemas.microsoft.com/office/powerpoint/2010/main" val="133051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6392" y="990600"/>
            <a:ext cx="8675370" cy="872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spc="-5" dirty="0"/>
              <a:t>Positional </a:t>
            </a:r>
            <a:r>
              <a:rPr lang="en-US" sz="5400" spc="-10" dirty="0"/>
              <a:t>Number</a:t>
            </a:r>
            <a:r>
              <a:rPr lang="en-US" sz="5400" spc="10" dirty="0"/>
              <a:t> </a:t>
            </a:r>
            <a:r>
              <a:rPr lang="en-US" sz="5400" dirty="0"/>
              <a:t>Systems</a:t>
            </a:r>
            <a:endParaRPr lang="en-US" sz="5280" b="1" spc="-55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22400" y="2286000"/>
            <a:ext cx="11049000" cy="4343400"/>
          </a:xfrm>
          <a:prstGeom prst="rect">
            <a:avLst/>
          </a:prstGeom>
        </p:spPr>
        <p:txBody>
          <a:bodyPr vert="horz" lIns="75438" tIns="37719" rIns="75438" bIns="37719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indent="-457200">
              <a:lnSpc>
                <a:spcPct val="100000"/>
              </a:lnSpc>
              <a:spcBef>
                <a:spcPts val="90"/>
              </a:spcBef>
              <a:buClr>
                <a:srgbClr val="FF3300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lang="en-US" sz="2000" b="1" spc="-5" dirty="0">
                <a:solidFill>
                  <a:srgbClr val="333333"/>
                </a:solidFill>
                <a:latin typeface="Verdana"/>
                <a:cs typeface="Verdana"/>
              </a:rPr>
              <a:t>Characteristics</a:t>
            </a:r>
            <a:endParaRPr lang="en-US"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3300"/>
              </a:buClr>
              <a:buFont typeface="Wingdings"/>
              <a:buChar char=""/>
            </a:pPr>
            <a:endParaRPr lang="en-US" sz="2900" dirty="0">
              <a:latin typeface="Times New Roman"/>
              <a:cs typeface="Times New Roman"/>
            </a:endParaRPr>
          </a:p>
          <a:p>
            <a:pPr marL="1049020" lvl="1" indent="-4572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048385" algn="l"/>
                <a:tab pos="1049020" algn="l"/>
              </a:tabLst>
            </a:pP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Use </a:t>
            </a:r>
            <a:r>
              <a:rPr lang="en-US" sz="2000" dirty="0">
                <a:solidFill>
                  <a:srgbClr val="333333"/>
                </a:solidFill>
                <a:latin typeface="Verdana"/>
                <a:cs typeface="Verdana"/>
              </a:rPr>
              <a:t>only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a few </a:t>
            </a:r>
            <a:r>
              <a:rPr lang="en-US" sz="2000" dirty="0">
                <a:solidFill>
                  <a:srgbClr val="333333"/>
                </a:solidFill>
                <a:latin typeface="Verdana"/>
                <a:cs typeface="Verdana"/>
              </a:rPr>
              <a:t>symbols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called</a:t>
            </a:r>
            <a:r>
              <a:rPr lang="en-US" sz="2000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5" dirty="0">
                <a:solidFill>
                  <a:srgbClr val="333333"/>
                </a:solidFill>
                <a:latin typeface="Verdana"/>
                <a:cs typeface="Verdana"/>
              </a:rPr>
              <a:t>digits</a:t>
            </a:r>
            <a:endParaRPr lang="en-US" sz="20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</a:pPr>
            <a:endParaRPr lang="en-US" dirty="0">
              <a:latin typeface="Times New Roman"/>
              <a:cs typeface="Times New Roman"/>
            </a:endParaRPr>
          </a:p>
          <a:p>
            <a:pPr marL="1049020" marR="5080" lvl="1" indent="-457200">
              <a:lnSpc>
                <a:spcPct val="100000"/>
              </a:lnSpc>
              <a:spcBef>
                <a:spcPts val="1560"/>
              </a:spcBef>
              <a:buClr>
                <a:srgbClr val="FF3300"/>
              </a:buClr>
              <a:buFont typeface="Wingdings"/>
              <a:buChar char=""/>
              <a:tabLst>
                <a:tab pos="1048385" algn="l"/>
                <a:tab pos="1049020" algn="l"/>
              </a:tabLst>
            </a:pP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These </a:t>
            </a:r>
            <a:r>
              <a:rPr lang="en-US" sz="2000" spc="5" dirty="0">
                <a:solidFill>
                  <a:srgbClr val="333333"/>
                </a:solidFill>
                <a:latin typeface="Verdana"/>
                <a:cs typeface="Verdana"/>
              </a:rPr>
              <a:t>symbols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represent different values depending </a:t>
            </a:r>
            <a:r>
              <a:rPr lang="en-US" sz="2000" spc="-15" dirty="0" smtClean="0">
                <a:solidFill>
                  <a:srgbClr val="333333"/>
                </a:solidFill>
                <a:latin typeface="Verdana"/>
                <a:cs typeface="Verdana"/>
              </a:rPr>
              <a:t>on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lang="en-US" sz="2000" dirty="0">
                <a:solidFill>
                  <a:srgbClr val="333333"/>
                </a:solidFill>
                <a:latin typeface="Verdana"/>
                <a:cs typeface="Verdana"/>
              </a:rPr>
              <a:t>position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they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occupy </a:t>
            </a:r>
            <a:r>
              <a:rPr lang="en-US"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lang="en-US" sz="20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lang="en-US" sz="2000" dirty="0">
              <a:latin typeface="Verdana"/>
              <a:cs typeface="Verdana"/>
            </a:endParaRPr>
          </a:p>
          <a:p>
            <a:pPr marL="0" indent="0">
              <a:buNone/>
            </a:pPr>
            <a:endParaRPr lang="en-US" sz="2310" dirty="0"/>
          </a:p>
        </p:txBody>
      </p:sp>
    </p:spTree>
    <p:extLst>
      <p:ext uri="{BB962C8B-B14F-4D97-AF65-F5344CB8AC3E}">
        <p14:creationId xmlns:p14="http://schemas.microsoft.com/office/powerpoint/2010/main" val="402718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pc="-5" dirty="0"/>
              <a:t>Positional </a:t>
            </a:r>
            <a:r>
              <a:rPr lang="en-US" sz="5400" spc="-10" dirty="0"/>
              <a:t>Number</a:t>
            </a:r>
            <a:r>
              <a:rPr lang="en-US" sz="5400" spc="10" dirty="0"/>
              <a:t> </a:t>
            </a:r>
            <a:r>
              <a:rPr lang="en-US" sz="5400" dirty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indent="-457200">
              <a:lnSpc>
                <a:spcPct val="100000"/>
              </a:lnSpc>
              <a:spcBef>
                <a:spcPts val="1060"/>
              </a:spcBef>
              <a:buClr>
                <a:srgbClr val="FF3300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lang="en-US" sz="2000" dirty="0">
                <a:solidFill>
                  <a:srgbClr val="333333"/>
                </a:solidFill>
                <a:latin typeface="Verdana"/>
                <a:cs typeface="Verdana"/>
              </a:rPr>
              <a:t>value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lang="en-US" sz="2000" spc="-1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lang="en-US" sz="2000" spc="10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is determined</a:t>
            </a:r>
            <a:r>
              <a:rPr lang="en-US" sz="2000" spc="-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by:</a:t>
            </a:r>
            <a:endParaRPr lang="en-US" sz="2000" dirty="0">
              <a:latin typeface="Verdana"/>
              <a:cs typeface="Verdana"/>
            </a:endParaRPr>
          </a:p>
          <a:p>
            <a:pPr marL="1262380" lvl="1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AutoNum type="arabicPeriod"/>
              <a:tabLst>
                <a:tab pos="1261745" algn="l"/>
                <a:tab pos="1262380" algn="l"/>
              </a:tabLst>
            </a:pP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lang="en-US" sz="2000" spc="10" dirty="0">
                <a:solidFill>
                  <a:srgbClr val="333333"/>
                </a:solidFill>
                <a:latin typeface="Verdana"/>
                <a:cs typeface="Verdana"/>
              </a:rPr>
              <a:t>digit</a:t>
            </a:r>
            <a:r>
              <a:rPr lang="en-US" sz="20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dirty="0">
                <a:solidFill>
                  <a:srgbClr val="333333"/>
                </a:solidFill>
                <a:latin typeface="Verdana"/>
                <a:cs typeface="Verdana"/>
              </a:rPr>
              <a:t>itself</a:t>
            </a:r>
            <a:endParaRPr lang="en-US" sz="2000" dirty="0">
              <a:latin typeface="Verdana"/>
              <a:cs typeface="Verdana"/>
            </a:endParaRPr>
          </a:p>
          <a:p>
            <a:pPr marL="1262380" lvl="1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AutoNum type="arabicPeriod"/>
              <a:tabLst>
                <a:tab pos="1261745" algn="l"/>
                <a:tab pos="1262380" algn="l"/>
              </a:tabLst>
            </a:pP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lang="en-US" sz="2000" dirty="0">
                <a:solidFill>
                  <a:srgbClr val="333333"/>
                </a:solidFill>
                <a:latin typeface="Verdana"/>
                <a:cs typeface="Verdana"/>
              </a:rPr>
              <a:t>position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lang="en-US" sz="2000" spc="5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lang="en-US"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lang="en-US" sz="2000" spc="-1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endParaRPr lang="en-US" sz="2000" dirty="0">
              <a:latin typeface="Verdana"/>
              <a:cs typeface="Verdana"/>
            </a:endParaRPr>
          </a:p>
          <a:p>
            <a:pPr marL="1262380" lvl="1" indent="-4572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AutoNum type="arabicPeriod"/>
              <a:tabLst>
                <a:tab pos="1261745" algn="l"/>
                <a:tab pos="1262380" algn="l"/>
              </a:tabLst>
            </a:pP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lang="en-US" sz="2000" dirty="0">
                <a:solidFill>
                  <a:srgbClr val="333333"/>
                </a:solidFill>
                <a:latin typeface="Verdana"/>
                <a:cs typeface="Verdana"/>
              </a:rPr>
              <a:t>base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the number</a:t>
            </a:r>
            <a:r>
              <a:rPr lang="en-US" sz="20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lang="en-US" sz="20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FF3300"/>
              </a:buClr>
              <a:buFont typeface="Verdana"/>
              <a:buAutoNum type="arabicPeriod"/>
            </a:pPr>
            <a:endParaRPr lang="en-US" sz="2900" dirty="0">
              <a:latin typeface="Times New Roman"/>
              <a:cs typeface="Times New Roman"/>
            </a:endParaRPr>
          </a:p>
          <a:p>
            <a:pPr marL="12700" marR="356870">
              <a:lnSpc>
                <a:spcPct val="140000"/>
              </a:lnSpc>
            </a:pP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(</a:t>
            </a:r>
            <a:r>
              <a:rPr lang="en-US" sz="2000" b="1" spc="-5" dirty="0">
                <a:solidFill>
                  <a:srgbClr val="333333"/>
                </a:solidFill>
                <a:latin typeface="Verdana"/>
                <a:cs typeface="Verdana"/>
              </a:rPr>
              <a:t>base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= </a:t>
            </a:r>
            <a:r>
              <a:rPr lang="en-US" sz="2000" dirty="0">
                <a:solidFill>
                  <a:srgbClr val="333333"/>
                </a:solidFill>
                <a:latin typeface="Verdana"/>
                <a:cs typeface="Verdana"/>
              </a:rPr>
              <a:t>total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number </a:t>
            </a:r>
            <a:r>
              <a:rPr lang="en-US" sz="2000" dirty="0">
                <a:solidFill>
                  <a:srgbClr val="333333"/>
                </a:solidFill>
                <a:latin typeface="Verdana"/>
                <a:cs typeface="Verdana"/>
              </a:rPr>
              <a:t>of digits </a:t>
            </a:r>
            <a:r>
              <a:rPr lang="en-US"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number 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system)</a:t>
            </a:r>
            <a:endParaRPr lang="en-US" sz="2000" dirty="0">
              <a:latin typeface="Verdana"/>
              <a:cs typeface="Verdana"/>
            </a:endParaRPr>
          </a:p>
          <a:p>
            <a:pPr marL="469900" marR="347345" indent="-457200">
              <a:lnSpc>
                <a:spcPct val="100000"/>
              </a:lnSpc>
              <a:spcBef>
                <a:spcPts val="1680"/>
              </a:spcBef>
              <a:buClr>
                <a:srgbClr val="FF3300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lang="en-US" sz="2000" dirty="0">
                <a:solidFill>
                  <a:srgbClr val="333333"/>
                </a:solidFill>
                <a:latin typeface="Verdana"/>
                <a:cs typeface="Verdana"/>
              </a:rPr>
              <a:t>maximum value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lang="en-US" sz="2000" dirty="0">
                <a:solidFill>
                  <a:srgbClr val="333333"/>
                </a:solidFill>
                <a:latin typeface="Verdana"/>
                <a:cs typeface="Verdana"/>
              </a:rPr>
              <a:t>single digit </a:t>
            </a:r>
            <a:r>
              <a:rPr lang="en-US" sz="2000" spc="10" dirty="0">
                <a:solidFill>
                  <a:srgbClr val="333333"/>
                </a:solidFill>
                <a:latin typeface="Verdana"/>
                <a:cs typeface="Verdana"/>
              </a:rPr>
              <a:t>is  </a:t>
            </a:r>
            <a:r>
              <a:rPr lang="en-US" sz="2000" dirty="0">
                <a:solidFill>
                  <a:srgbClr val="333333"/>
                </a:solidFill>
                <a:latin typeface="Verdana"/>
                <a:cs typeface="Verdana"/>
              </a:rPr>
              <a:t>always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equal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to one less than the value</a:t>
            </a:r>
            <a:r>
              <a:rPr lang="en-US" sz="2000" spc="-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-15" dirty="0">
                <a:solidFill>
                  <a:srgbClr val="333333"/>
                </a:solidFill>
                <a:latin typeface="Verdana"/>
                <a:cs typeface="Verdana"/>
              </a:rPr>
              <a:t>of  </a:t>
            </a:r>
            <a:r>
              <a:rPr lang="en-US" sz="2000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lang="en-US" sz="20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000" spc="-10" dirty="0">
                <a:solidFill>
                  <a:srgbClr val="333333"/>
                </a:solidFill>
                <a:latin typeface="Verdana"/>
                <a:cs typeface="Verdana"/>
              </a:rPr>
              <a:t>base</a:t>
            </a:r>
            <a:endParaRPr lang="en-US" sz="2000" dirty="0">
              <a:latin typeface="Verdana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9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pc="-5" dirty="0"/>
              <a:t>Decimal Number</a:t>
            </a:r>
            <a:r>
              <a:rPr lang="en-US" sz="5400" spc="-10" dirty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lang="en-US" sz="2400" b="1" spc="-5" dirty="0">
                <a:solidFill>
                  <a:srgbClr val="333333"/>
                </a:solidFill>
                <a:latin typeface="Verdana"/>
                <a:cs typeface="Verdana"/>
              </a:rPr>
              <a:t>Characteristics</a:t>
            </a:r>
            <a:endParaRPr lang="en-US" sz="2400" dirty="0">
              <a:latin typeface="Verdana"/>
              <a:cs typeface="Verdana"/>
            </a:endParaRPr>
          </a:p>
          <a:p>
            <a:pPr marL="1036319" indent="-4445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036319" algn="l"/>
                <a:tab pos="1036955" algn="l"/>
              </a:tabLst>
            </a:pP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positional number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system</a:t>
            </a:r>
            <a:endParaRPr lang="en-US" sz="2400" dirty="0">
              <a:latin typeface="Verdana"/>
              <a:cs typeface="Verdana"/>
            </a:endParaRPr>
          </a:p>
          <a:p>
            <a:pPr marL="1036319" indent="-4445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036319" algn="l"/>
                <a:tab pos="1036955" algn="l"/>
              </a:tabLst>
            </a:pPr>
            <a:r>
              <a:rPr lang="en-US" sz="2400" spc="-15" dirty="0">
                <a:solidFill>
                  <a:srgbClr val="333333"/>
                </a:solidFill>
                <a:latin typeface="Verdana"/>
                <a:cs typeface="Verdana"/>
              </a:rPr>
              <a:t>Has</a:t>
            </a:r>
            <a:r>
              <a:rPr lang="en-US" sz="2400" spc="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r>
              <a:rPr lang="en-US" sz="2400" spc="1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symbols</a:t>
            </a:r>
            <a:r>
              <a:rPr lang="en-US" sz="2400" spc="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or</a:t>
            </a:r>
            <a:r>
              <a:rPr lang="en-US" sz="2400" spc="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digits</a:t>
            </a:r>
            <a:r>
              <a:rPr lang="en-US" sz="2400" spc="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(0,</a:t>
            </a:r>
            <a:r>
              <a:rPr lang="en-US" sz="2400" spc="1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1,</a:t>
            </a:r>
            <a:r>
              <a:rPr lang="en-US" sz="2400" spc="1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2,</a:t>
            </a:r>
            <a:r>
              <a:rPr lang="en-US" sz="2400" spc="1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5" dirty="0">
                <a:solidFill>
                  <a:srgbClr val="333333"/>
                </a:solidFill>
                <a:latin typeface="Verdana"/>
                <a:cs typeface="Verdana"/>
              </a:rPr>
              <a:t>3,</a:t>
            </a:r>
            <a:r>
              <a:rPr lang="en-US" sz="2400" spc="1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4,</a:t>
            </a:r>
            <a:r>
              <a:rPr lang="en-US" sz="2400" spc="1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5,</a:t>
            </a:r>
            <a:r>
              <a:rPr lang="en-US" sz="2400" spc="1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6,</a:t>
            </a:r>
            <a:r>
              <a:rPr lang="en-US" sz="2400" spc="1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5" dirty="0" smtClean="0">
                <a:solidFill>
                  <a:srgbClr val="333333"/>
                </a:solidFill>
                <a:latin typeface="Verdana"/>
                <a:cs typeface="Verdana"/>
              </a:rPr>
              <a:t>7,</a:t>
            </a:r>
            <a:r>
              <a:rPr lang="en-US" sz="2400" dirty="0">
                <a:latin typeface="Verdana"/>
                <a:cs typeface="Verdana"/>
              </a:rPr>
              <a:t> </a:t>
            </a:r>
            <a:r>
              <a:rPr lang="en-US" sz="2400" spc="-5" dirty="0" smtClean="0">
                <a:solidFill>
                  <a:srgbClr val="333333"/>
                </a:solidFill>
                <a:latin typeface="Verdana"/>
                <a:cs typeface="Verdana"/>
              </a:rPr>
              <a:t>8, 9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).	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Hence, </a:t>
            </a:r>
            <a:r>
              <a:rPr lang="en-US" sz="2400" spc="5" dirty="0">
                <a:solidFill>
                  <a:srgbClr val="333333"/>
                </a:solidFill>
                <a:latin typeface="Verdana"/>
                <a:cs typeface="Verdana"/>
              </a:rPr>
              <a:t>its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base =</a:t>
            </a:r>
            <a:r>
              <a:rPr lang="en-US" sz="24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10</a:t>
            </a:r>
            <a:endParaRPr lang="en-US" sz="2400" dirty="0">
              <a:latin typeface="Verdana"/>
              <a:cs typeface="Verdana"/>
            </a:endParaRPr>
          </a:p>
          <a:p>
            <a:pPr marL="1036319" marR="5080" indent="-4445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036319" algn="l"/>
                <a:tab pos="1036955" algn="l"/>
              </a:tabLst>
            </a:pP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maximum value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a single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digit </a:t>
            </a:r>
            <a:r>
              <a:rPr lang="en-US" sz="24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9 </a:t>
            </a:r>
            <a:r>
              <a:rPr lang="en-US" sz="2400" spc="-15" dirty="0">
                <a:solidFill>
                  <a:srgbClr val="333333"/>
                </a:solidFill>
                <a:latin typeface="Verdana"/>
                <a:cs typeface="Verdana"/>
              </a:rPr>
              <a:t>(one </a:t>
            </a:r>
            <a:r>
              <a:rPr lang="en-US" sz="2400" spc="6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less than the value 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lang="en-US" sz="2400" spc="-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15" dirty="0">
                <a:solidFill>
                  <a:srgbClr val="333333"/>
                </a:solidFill>
                <a:latin typeface="Verdana"/>
                <a:cs typeface="Verdana"/>
              </a:rPr>
              <a:t>base)</a:t>
            </a:r>
            <a:endParaRPr lang="en-US" sz="2400" dirty="0">
              <a:latin typeface="Verdana"/>
              <a:cs typeface="Verdana"/>
            </a:endParaRPr>
          </a:p>
          <a:p>
            <a:pPr marL="1036319" marR="5715" indent="-4445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036319" algn="l"/>
                <a:tab pos="1036955" algn="l"/>
                <a:tab pos="1812925" algn="l"/>
                <a:tab pos="2989580" algn="l"/>
                <a:tab pos="3403600" algn="l"/>
                <a:tab pos="3729354" algn="l"/>
                <a:tab pos="4467225" algn="l"/>
                <a:tab pos="5984875" algn="l"/>
                <a:tab pos="6310630" algn="l"/>
              </a:tabLst>
            </a:pPr>
            <a:r>
              <a:rPr lang="en-US" sz="2400" spc="-2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lang="en-US" sz="2400" spc="-1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lang="en-US" sz="2400" spc="-5" dirty="0" smtClean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lang="en-US" sz="2400" spc="5" dirty="0" smtClean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lang="en-US" sz="2400" spc="-15" dirty="0" smtClean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lang="en-US" sz="2400" spc="25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lang="en-US" sz="2400" spc="-25" dirty="0" smtClean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lang="en-US" sz="2400" spc="25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lang="en-US" sz="2400" spc="-15" dirty="0" smtClean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lang="en-US" sz="2400" spc="-10" dirty="0" smtClean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15" dirty="0" smtClean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lang="en-US" sz="2400" spc="-5" dirty="0" smtClean="0">
                <a:solidFill>
                  <a:srgbClr val="333333"/>
                </a:solidFill>
                <a:latin typeface="Verdana"/>
                <a:cs typeface="Verdana"/>
              </a:rPr>
              <a:t>f a d</a:t>
            </a:r>
            <a:r>
              <a:rPr lang="en-US" sz="2400" spc="25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lang="en-US" sz="2400" spc="-5" dirty="0" smtClean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lang="en-US" sz="2400" spc="25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lang="en-US" sz="2400" spc="-5" dirty="0" smtClean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20" dirty="0" smtClean="0">
                <a:solidFill>
                  <a:srgbClr val="333333"/>
                </a:solidFill>
                <a:latin typeface="Verdana"/>
                <a:cs typeface="Verdana"/>
              </a:rPr>
              <a:t>re</a:t>
            </a:r>
            <a:r>
              <a:rPr lang="en-US" sz="2400" dirty="0" smtClean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lang="en-US" sz="2400" spc="-20" dirty="0" smtClean="0">
                <a:solidFill>
                  <a:srgbClr val="333333"/>
                </a:solidFill>
                <a:latin typeface="Verdana"/>
                <a:cs typeface="Verdana"/>
              </a:rPr>
              <a:t>rese</a:t>
            </a:r>
            <a:r>
              <a:rPr lang="en-US" sz="2400" spc="5" dirty="0" smtClean="0">
                <a:solidFill>
                  <a:srgbClr val="333333"/>
                </a:solidFill>
                <a:latin typeface="Verdana"/>
                <a:cs typeface="Verdana"/>
              </a:rPr>
              <a:t>nt</a:t>
            </a:r>
            <a:r>
              <a:rPr lang="en-US" sz="2400" spc="-5" dirty="0" smtClean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lang="en-US" sz="2400" spc="-5" dirty="0" smtClean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15" dirty="0" smtClean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lang="en-US" sz="2400" dirty="0" smtClean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lang="en-US" sz="2400" spc="-20" dirty="0" smtClean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lang="en-US" sz="2400" spc="-15" dirty="0" smtClean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lang="en-US" sz="2400" spc="25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lang="en-US" sz="2400" spc="-10" dirty="0" smtClean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lang="en-US" sz="2400" dirty="0" smtClean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lang="en-US" sz="2400" spc="-5" dirty="0" smtClean="0">
                <a:solidFill>
                  <a:srgbClr val="333333"/>
                </a:solidFill>
                <a:latin typeface="Verdana"/>
                <a:cs typeface="Verdana"/>
              </a:rPr>
              <a:t>c power 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lang="en-US" sz="2400" dirty="0" smtClean="0">
                <a:solidFill>
                  <a:srgbClr val="333333"/>
                </a:solidFill>
                <a:latin typeface="Verdana"/>
                <a:cs typeface="Verdana"/>
              </a:rPr>
              <a:t>base(10</a:t>
            </a:r>
            <a:r>
              <a:rPr lang="en-US" sz="2400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endParaRPr lang="en-US" sz="2400" dirty="0">
              <a:latin typeface="Verdana"/>
              <a:cs typeface="Verdana"/>
            </a:endParaRPr>
          </a:p>
          <a:p>
            <a:pPr marL="1036319" marR="5080" indent="-444500">
              <a:lnSpc>
                <a:spcPct val="100000"/>
              </a:lnSpc>
              <a:spcBef>
                <a:spcPts val="960"/>
              </a:spcBef>
              <a:buClr>
                <a:srgbClr val="FF3300"/>
              </a:buClr>
              <a:buFont typeface="Wingdings"/>
              <a:buChar char=""/>
              <a:tabLst>
                <a:tab pos="1036319" algn="l"/>
                <a:tab pos="1036955" algn="l"/>
                <a:tab pos="2148840" algn="l"/>
                <a:tab pos="4912360" algn="l"/>
                <a:tab pos="5281295" algn="l"/>
              </a:tabLst>
            </a:pPr>
            <a:r>
              <a:rPr lang="en-US" sz="2400" spc="-10" dirty="0">
                <a:solidFill>
                  <a:srgbClr val="333333"/>
                </a:solidFill>
                <a:latin typeface="Verdana"/>
                <a:cs typeface="Verdana"/>
              </a:rPr>
              <a:t>We</a:t>
            </a:r>
            <a:r>
              <a:rPr lang="en-US" sz="2400" spc="3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5" dirty="0" smtClean="0">
                <a:solidFill>
                  <a:srgbClr val="333333"/>
                </a:solidFill>
                <a:latin typeface="Verdana"/>
                <a:cs typeface="Verdana"/>
              </a:rPr>
              <a:t>use </a:t>
            </a:r>
            <a:r>
              <a:rPr lang="en-US" sz="2400" spc="5" dirty="0" smtClean="0">
                <a:solidFill>
                  <a:srgbClr val="333333"/>
                </a:solidFill>
                <a:latin typeface="Verdana"/>
                <a:cs typeface="Verdana"/>
              </a:rPr>
              <a:t>this</a:t>
            </a:r>
            <a:r>
              <a:rPr lang="en-US" sz="2400" spc="360" dirty="0" smtClean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number</a:t>
            </a:r>
            <a:r>
              <a:rPr lang="en-US" sz="2400" spc="3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10" dirty="0" smtClean="0">
                <a:solidFill>
                  <a:srgbClr val="333333"/>
                </a:solidFill>
                <a:latin typeface="Verdana"/>
                <a:cs typeface="Verdana"/>
              </a:rPr>
              <a:t>system </a:t>
            </a:r>
            <a:r>
              <a:rPr lang="en-US" sz="2400" spc="10" dirty="0" smtClean="0">
                <a:solidFill>
                  <a:srgbClr val="333333"/>
                </a:solidFill>
                <a:latin typeface="Verdana"/>
                <a:cs typeface="Verdana"/>
              </a:rPr>
              <a:t>in</a:t>
            </a:r>
            <a:r>
              <a:rPr lang="en-US" sz="2400"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lang="en-US" sz="2400" spc="-5" dirty="0" smtClean="0">
                <a:solidFill>
                  <a:srgbClr val="333333"/>
                </a:solidFill>
                <a:latin typeface="Verdana"/>
                <a:cs typeface="Verdana"/>
              </a:rPr>
              <a:t>our </a:t>
            </a:r>
            <a:r>
              <a:rPr lang="en-US" sz="2400" spc="-5" dirty="0">
                <a:solidFill>
                  <a:srgbClr val="333333"/>
                </a:solidFill>
                <a:latin typeface="Verdana"/>
                <a:cs typeface="Verdana"/>
              </a:rPr>
              <a:t>day-to-day </a:t>
            </a:r>
            <a:r>
              <a:rPr lang="en-US" sz="2400" dirty="0" smtClean="0">
                <a:solidFill>
                  <a:srgbClr val="333333"/>
                </a:solidFill>
                <a:latin typeface="Verdana"/>
                <a:cs typeface="Verdana"/>
              </a:rPr>
              <a:t>life</a:t>
            </a:r>
            <a:endParaRPr lang="en-US" sz="2400" dirty="0">
              <a:latin typeface="Verdana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pc="-5" dirty="0"/>
              <a:t>Decimal Number</a:t>
            </a:r>
            <a:r>
              <a:rPr lang="en-US" sz="5400" spc="-10" dirty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solidFill>
                  <a:srgbClr val="333333"/>
                </a:solidFill>
                <a:cs typeface="Arial"/>
              </a:rPr>
              <a:t>Example</a:t>
            </a:r>
            <a:endParaRPr lang="en-US" sz="2000" dirty="0">
              <a:cs typeface="Arial"/>
            </a:endParaRPr>
          </a:p>
          <a:p>
            <a:pPr marL="591185">
              <a:lnSpc>
                <a:spcPct val="100000"/>
              </a:lnSpc>
              <a:spcBef>
                <a:spcPts val="2014"/>
              </a:spcBef>
            </a:pPr>
            <a:r>
              <a:rPr lang="en-US" sz="4000" dirty="0">
                <a:solidFill>
                  <a:srgbClr val="333333"/>
                </a:solidFill>
                <a:cs typeface="Arial"/>
              </a:rPr>
              <a:t>2586</a:t>
            </a:r>
            <a:r>
              <a:rPr lang="en-US" sz="4000" baseline="-20833" dirty="0">
                <a:solidFill>
                  <a:srgbClr val="333333"/>
                </a:solidFill>
                <a:cs typeface="Arial"/>
              </a:rPr>
              <a:t>10 </a:t>
            </a:r>
            <a:r>
              <a:rPr lang="en-US" sz="4000" dirty="0">
                <a:solidFill>
                  <a:srgbClr val="333333"/>
                </a:solidFill>
                <a:cs typeface="Arial"/>
              </a:rPr>
              <a:t>= </a:t>
            </a:r>
            <a:r>
              <a:rPr lang="en-US" sz="4000" spc="-10" dirty="0">
                <a:solidFill>
                  <a:srgbClr val="333333"/>
                </a:solidFill>
                <a:cs typeface="Arial"/>
              </a:rPr>
              <a:t>(2 </a:t>
            </a:r>
            <a:r>
              <a:rPr lang="en-US" sz="4000" dirty="0">
                <a:solidFill>
                  <a:srgbClr val="333333"/>
                </a:solidFill>
                <a:cs typeface="Arial"/>
              </a:rPr>
              <a:t>x 10</a:t>
            </a:r>
            <a:r>
              <a:rPr lang="en-US" sz="4000" baseline="24305" dirty="0">
                <a:solidFill>
                  <a:srgbClr val="333333"/>
                </a:solidFill>
                <a:cs typeface="Arial"/>
              </a:rPr>
              <a:t>3</a:t>
            </a:r>
            <a:r>
              <a:rPr lang="en-US" sz="4000" dirty="0">
                <a:solidFill>
                  <a:srgbClr val="333333"/>
                </a:solidFill>
                <a:cs typeface="Arial"/>
              </a:rPr>
              <a:t>) + </a:t>
            </a:r>
            <a:r>
              <a:rPr lang="en-US" sz="4000" spc="-10" dirty="0">
                <a:solidFill>
                  <a:srgbClr val="333333"/>
                </a:solidFill>
                <a:cs typeface="Arial"/>
              </a:rPr>
              <a:t>(5 </a:t>
            </a:r>
            <a:r>
              <a:rPr lang="en-US" sz="4000" dirty="0">
                <a:solidFill>
                  <a:srgbClr val="333333"/>
                </a:solidFill>
                <a:cs typeface="Arial"/>
              </a:rPr>
              <a:t>x 10</a:t>
            </a:r>
            <a:r>
              <a:rPr lang="en-US" sz="4000" baseline="24305" dirty="0">
                <a:solidFill>
                  <a:srgbClr val="333333"/>
                </a:solidFill>
                <a:cs typeface="Arial"/>
              </a:rPr>
              <a:t>2</a:t>
            </a:r>
            <a:r>
              <a:rPr lang="en-US" sz="4000" dirty="0">
                <a:solidFill>
                  <a:srgbClr val="333333"/>
                </a:solidFill>
                <a:cs typeface="Arial"/>
              </a:rPr>
              <a:t>) + </a:t>
            </a:r>
            <a:r>
              <a:rPr lang="en-US" sz="4000" spc="-10" dirty="0">
                <a:solidFill>
                  <a:srgbClr val="333333"/>
                </a:solidFill>
                <a:cs typeface="Arial"/>
              </a:rPr>
              <a:t>(8 </a:t>
            </a:r>
            <a:r>
              <a:rPr lang="en-US" sz="4000" dirty="0">
                <a:solidFill>
                  <a:srgbClr val="333333"/>
                </a:solidFill>
                <a:cs typeface="Arial"/>
              </a:rPr>
              <a:t>x </a:t>
            </a:r>
            <a:r>
              <a:rPr lang="en-US" sz="4000" spc="5" dirty="0">
                <a:solidFill>
                  <a:srgbClr val="333333"/>
                </a:solidFill>
                <a:cs typeface="Arial"/>
              </a:rPr>
              <a:t>10</a:t>
            </a:r>
            <a:r>
              <a:rPr lang="en-US" sz="4000" spc="7" baseline="24305" dirty="0">
                <a:solidFill>
                  <a:srgbClr val="333333"/>
                </a:solidFill>
                <a:cs typeface="Arial"/>
              </a:rPr>
              <a:t>1</a:t>
            </a:r>
            <a:r>
              <a:rPr lang="en-US" sz="4000" spc="5" dirty="0">
                <a:solidFill>
                  <a:srgbClr val="333333"/>
                </a:solidFill>
                <a:cs typeface="Arial"/>
              </a:rPr>
              <a:t>) </a:t>
            </a:r>
            <a:r>
              <a:rPr lang="en-US" sz="4000" dirty="0">
                <a:solidFill>
                  <a:srgbClr val="333333"/>
                </a:solidFill>
                <a:cs typeface="Arial"/>
              </a:rPr>
              <a:t>+ </a:t>
            </a:r>
            <a:r>
              <a:rPr lang="en-US" sz="4000" spc="-10" dirty="0">
                <a:solidFill>
                  <a:srgbClr val="333333"/>
                </a:solidFill>
                <a:cs typeface="Arial"/>
              </a:rPr>
              <a:t>(6 </a:t>
            </a:r>
            <a:r>
              <a:rPr lang="en-US" sz="4000" dirty="0">
                <a:solidFill>
                  <a:srgbClr val="333333"/>
                </a:solidFill>
                <a:cs typeface="Arial"/>
              </a:rPr>
              <a:t>x</a:t>
            </a:r>
            <a:r>
              <a:rPr lang="en-US" sz="4000" spc="-145" dirty="0">
                <a:solidFill>
                  <a:srgbClr val="333333"/>
                </a:solidFill>
                <a:cs typeface="Arial"/>
              </a:rPr>
              <a:t> </a:t>
            </a:r>
            <a:r>
              <a:rPr lang="en-US" sz="4000" dirty="0">
                <a:solidFill>
                  <a:srgbClr val="333333"/>
                </a:solidFill>
                <a:cs typeface="Arial"/>
              </a:rPr>
              <a:t>10</a:t>
            </a:r>
            <a:r>
              <a:rPr lang="en-US" sz="4000" baseline="24305" dirty="0">
                <a:solidFill>
                  <a:srgbClr val="333333"/>
                </a:solidFill>
                <a:cs typeface="Arial"/>
              </a:rPr>
              <a:t>0</a:t>
            </a:r>
            <a:r>
              <a:rPr lang="en-US" sz="4000" dirty="0">
                <a:solidFill>
                  <a:srgbClr val="333333"/>
                </a:solidFill>
                <a:cs typeface="Arial"/>
              </a:rPr>
              <a:t>)</a:t>
            </a:r>
            <a:endParaRPr lang="en-US" sz="4000" dirty="0"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6600" dirty="0">
              <a:latin typeface="Times New Roman"/>
              <a:cs typeface="Times New Roman"/>
            </a:endParaRPr>
          </a:p>
          <a:p>
            <a:pPr marL="1728470">
              <a:lnSpc>
                <a:spcPct val="100000"/>
              </a:lnSpc>
            </a:pPr>
            <a:r>
              <a:rPr lang="en-US" sz="4000" dirty="0">
                <a:solidFill>
                  <a:srgbClr val="333333"/>
                </a:solidFill>
                <a:cs typeface="Arial"/>
              </a:rPr>
              <a:t>= 2000 + 500 + 80 +</a:t>
            </a:r>
            <a:r>
              <a:rPr lang="en-US" sz="4000" spc="-100" dirty="0">
                <a:solidFill>
                  <a:srgbClr val="333333"/>
                </a:solidFill>
                <a:cs typeface="Arial"/>
              </a:rPr>
              <a:t> </a:t>
            </a:r>
            <a:r>
              <a:rPr lang="en-US" sz="4000" spc="-5" dirty="0">
                <a:solidFill>
                  <a:srgbClr val="333333"/>
                </a:solidFill>
                <a:cs typeface="Arial"/>
              </a:rPr>
              <a:t>6</a:t>
            </a:r>
            <a:endParaRPr lang="en-US" sz="4000" dirty="0">
              <a:cs typeface="Arial"/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6128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2954</TotalTime>
  <Words>1634</Words>
  <Application>Microsoft Office PowerPoint</Application>
  <PresentationFormat>Custom</PresentationFormat>
  <Paragraphs>361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Verdana</vt:lpstr>
      <vt:lpstr>Wingdings</vt:lpstr>
      <vt:lpstr>Retrospect</vt:lpstr>
      <vt:lpstr> Number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Positional Number Systems</vt:lpstr>
      <vt:lpstr>Decimal Number System</vt:lpstr>
      <vt:lpstr>Decimal Number System</vt:lpstr>
      <vt:lpstr>Binary Number System</vt:lpstr>
      <vt:lpstr>Binary Number System</vt:lpstr>
      <vt:lpstr>Representing Numbers in Different Number  Systems</vt:lpstr>
      <vt:lpstr>Bit</vt:lpstr>
      <vt:lpstr>Octal Number System</vt:lpstr>
      <vt:lpstr>Octal Number System</vt:lpstr>
      <vt:lpstr>Hexadecimal Number System</vt:lpstr>
      <vt:lpstr>Hexadecimal Number System</vt:lpstr>
      <vt:lpstr>Positional No:</vt:lpstr>
      <vt:lpstr>Converting a Number of Another Base to a  Decimal Number</vt:lpstr>
      <vt:lpstr>Converting a Number of Another Base to a  Decimal Number</vt:lpstr>
      <vt:lpstr>Converting a Decimal Number to a Number of  Another Base</vt:lpstr>
      <vt:lpstr>Converting a Decimal Number to a Number of  Another Base</vt:lpstr>
      <vt:lpstr>Converting a Decimal Number to a Number of  Another Base</vt:lpstr>
      <vt:lpstr>Converting a Number of Some Base to a Number of  Another Base</vt:lpstr>
      <vt:lpstr>Converting a Number of Some Base to a Number of Another Base</vt:lpstr>
      <vt:lpstr>Converting a Number of Some Base to a Number  of Another Base</vt:lpstr>
      <vt:lpstr>Shortcut Method for Converting a Binary Number  to its Equivalent Octal Number</vt:lpstr>
      <vt:lpstr>Shortcut Method for Converting a Binary Number  to its Equivalent Octal Number</vt:lpstr>
      <vt:lpstr>Shortcut Method for Converting an Octal  Number to Its Equivalent Binary Number</vt:lpstr>
      <vt:lpstr>Shortcut Method for Converting an Octal  Number to Its Equivalent Binary Number</vt:lpstr>
      <vt:lpstr>Shortcut Method for Converting a Binary  Number to its Equivalent Hexadecimal Number</vt:lpstr>
      <vt:lpstr>Shortcut Method for Converting a Binary  Number to its Equivalent Hexadecimal Number</vt:lpstr>
      <vt:lpstr>Shortcut Method for Converting a Hexadecimal  Number to its Equivalent Binary Number</vt:lpstr>
      <vt:lpstr>Shortcut Method for Converting a Hexadecimal  Number to its Equivalent Binary Number</vt:lpstr>
      <vt:lpstr>Shortcut Method for Converting a Hexadecimal  Number to its Equivalent Binary Number (Continued from previous slide..)</vt:lpstr>
      <vt:lpstr>Fractional Numbers</vt:lpstr>
      <vt:lpstr>Formation of Fractional Numbers in  Binary Number System (Example)</vt:lpstr>
      <vt:lpstr>Formation of Fractional Numbers in  Binary Number System (Example) (Continued from previous slide..)</vt:lpstr>
      <vt:lpstr>Formation of Fractional Numbers in  Octal Number System (Example)</vt:lpstr>
      <vt:lpstr>Formation of Fractional Numbers in  Octal Number System (Example)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3-Number System.ppt</dc:title>
  <dc:creator>Pradeep K. Sinha &amp; Priti Sinha</dc:creator>
  <cp:lastModifiedBy>Microsoft account</cp:lastModifiedBy>
  <cp:revision>29</cp:revision>
  <dcterms:created xsi:type="dcterms:W3CDTF">2019-10-03T04:52:01Z</dcterms:created>
  <dcterms:modified xsi:type="dcterms:W3CDTF">2024-02-29T04:15:03Z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2007-06-10T00:00:00Z</vt:filetime>
  </property>
  <property fmtid="{D5CDD505-2E9C-101B-9397-08002B2CF9AE}" pid="3" name="Creator">
    <vt:lpwstr>pdfFactory Pro www.pdffactory.com</vt:lpwstr>
  </property>
  <property fmtid="{D5CDD505-2E9C-101B-9397-08002B2CF9AE}" pid="4" name="LastSaved">
    <vt:filetime>2019-10-03T00:00:00Z</vt:filetime>
  </property>
</Properties>
</file>