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notesMasterIdLst>
    <p:notesMasterId r:id="rId54"/>
  </p:notesMasterIdLst>
  <p:sldIdLst>
    <p:sldId id="256" r:id="rId2"/>
    <p:sldId id="258" r:id="rId3"/>
    <p:sldId id="294" r:id="rId4"/>
    <p:sldId id="275" r:id="rId5"/>
    <p:sldId id="257" r:id="rId6"/>
    <p:sldId id="259" r:id="rId7"/>
    <p:sldId id="260" r:id="rId8"/>
    <p:sldId id="261" r:id="rId9"/>
    <p:sldId id="262" r:id="rId10"/>
    <p:sldId id="285" r:id="rId11"/>
    <p:sldId id="265" r:id="rId12"/>
    <p:sldId id="266" r:id="rId13"/>
    <p:sldId id="267" r:id="rId14"/>
    <p:sldId id="268" r:id="rId15"/>
    <p:sldId id="269" r:id="rId16"/>
    <p:sldId id="290" r:id="rId17"/>
    <p:sldId id="286" r:id="rId18"/>
    <p:sldId id="291" r:id="rId19"/>
    <p:sldId id="287" r:id="rId20"/>
    <p:sldId id="292" r:id="rId21"/>
    <p:sldId id="288" r:id="rId22"/>
    <p:sldId id="293" r:id="rId23"/>
    <p:sldId id="289" r:id="rId24"/>
    <p:sldId id="273" r:id="rId25"/>
    <p:sldId id="276" r:id="rId26"/>
    <p:sldId id="278" r:id="rId27"/>
    <p:sldId id="279" r:id="rId28"/>
    <p:sldId id="280" r:id="rId29"/>
    <p:sldId id="295" r:id="rId30"/>
    <p:sldId id="281" r:id="rId31"/>
    <p:sldId id="282" r:id="rId32"/>
    <p:sldId id="296" r:id="rId33"/>
    <p:sldId id="283" r:id="rId34"/>
    <p:sldId id="297" r:id="rId35"/>
    <p:sldId id="302" r:id="rId36"/>
    <p:sldId id="303" r:id="rId37"/>
    <p:sldId id="298" r:id="rId38"/>
    <p:sldId id="299" r:id="rId39"/>
    <p:sldId id="300" r:id="rId40"/>
    <p:sldId id="304" r:id="rId41"/>
    <p:sldId id="305" r:id="rId42"/>
    <p:sldId id="306" r:id="rId43"/>
    <p:sldId id="307" r:id="rId44"/>
    <p:sldId id="310" r:id="rId45"/>
    <p:sldId id="313" r:id="rId46"/>
    <p:sldId id="315" r:id="rId47"/>
    <p:sldId id="314" r:id="rId48"/>
    <p:sldId id="308" r:id="rId49"/>
    <p:sldId id="309" r:id="rId50"/>
    <p:sldId id="311" r:id="rId51"/>
    <p:sldId id="312" r:id="rId52"/>
    <p:sldId id="284" r:id="rId5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3534" autoAdjust="0"/>
  </p:normalViewPr>
  <p:slideViewPr>
    <p:cSldViewPr snapToGrid="0">
      <p:cViewPr varScale="1">
        <p:scale>
          <a:sx n="76" d="100"/>
          <a:sy n="76" d="100"/>
        </p:scale>
        <p:origin x="1024" y="5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272FB6-E998-40F8-BC4D-49916B96EFF9}" type="doc">
      <dgm:prSet loTypeId="urn:microsoft.com/office/officeart/2008/layout/HalfCircleOrganizationChart" loCatId="hierarchy" qsTypeId="urn:microsoft.com/office/officeart/2005/8/quickstyle/simple1" qsCatId="simple" csTypeId="urn:microsoft.com/office/officeart/2005/8/colors/accent1_2" csCatId="accent1" phldr="1"/>
      <dgm:spPr/>
      <dgm:t>
        <a:bodyPr/>
        <a:lstStyle/>
        <a:p>
          <a:endParaRPr lang="en-US"/>
        </a:p>
      </dgm:t>
    </dgm:pt>
    <dgm:pt modelId="{47589DA9-D9B3-47FB-82F4-A956C3BA6B78}">
      <dgm:prSet phldrT="[Text]"/>
      <dgm:spPr/>
      <dgm:t>
        <a:bodyPr/>
        <a:lstStyle/>
        <a:p>
          <a:r>
            <a:rPr lang="en-US" dirty="0"/>
            <a:t>Types of Computer</a:t>
          </a:r>
        </a:p>
      </dgm:t>
    </dgm:pt>
    <dgm:pt modelId="{EE1EB613-2338-49F3-8362-DC938FA2E1DC}" type="parTrans" cxnId="{977502CD-35B2-4DA6-9BED-A4BB7C729010}">
      <dgm:prSet/>
      <dgm:spPr/>
      <dgm:t>
        <a:bodyPr/>
        <a:lstStyle/>
        <a:p>
          <a:endParaRPr lang="en-US"/>
        </a:p>
      </dgm:t>
    </dgm:pt>
    <dgm:pt modelId="{E9280A11-A172-477E-9810-53C81FE7908F}" type="sibTrans" cxnId="{977502CD-35B2-4DA6-9BED-A4BB7C729010}">
      <dgm:prSet/>
      <dgm:spPr/>
      <dgm:t>
        <a:bodyPr/>
        <a:lstStyle/>
        <a:p>
          <a:endParaRPr lang="en-US"/>
        </a:p>
      </dgm:t>
    </dgm:pt>
    <dgm:pt modelId="{20B3DED8-15C7-4AF6-9478-A35DC03DF798}">
      <dgm:prSet phldrT="[Text]"/>
      <dgm:spPr/>
      <dgm:t>
        <a:bodyPr/>
        <a:lstStyle/>
        <a:p>
          <a:r>
            <a:rPr lang="en-US" dirty="0"/>
            <a:t>Analog</a:t>
          </a:r>
        </a:p>
      </dgm:t>
    </dgm:pt>
    <dgm:pt modelId="{F89F9221-3304-4DB1-866D-A7C833BA9E47}" type="parTrans" cxnId="{FAE154D1-2017-4A58-8084-AFAB9130003A}">
      <dgm:prSet/>
      <dgm:spPr/>
      <dgm:t>
        <a:bodyPr/>
        <a:lstStyle/>
        <a:p>
          <a:endParaRPr lang="en-US"/>
        </a:p>
      </dgm:t>
    </dgm:pt>
    <dgm:pt modelId="{DB544C3F-2355-4295-AE5D-7F496CE807F3}" type="sibTrans" cxnId="{FAE154D1-2017-4A58-8084-AFAB9130003A}">
      <dgm:prSet/>
      <dgm:spPr/>
      <dgm:t>
        <a:bodyPr/>
        <a:lstStyle/>
        <a:p>
          <a:endParaRPr lang="en-US"/>
        </a:p>
      </dgm:t>
    </dgm:pt>
    <dgm:pt modelId="{4FCCED6B-9F3C-4947-BE73-506083B4FBD9}">
      <dgm:prSet phldrT="[Text]"/>
      <dgm:spPr/>
      <dgm:t>
        <a:bodyPr/>
        <a:lstStyle/>
        <a:p>
          <a:r>
            <a:rPr lang="en-US" dirty="0"/>
            <a:t>Digital</a:t>
          </a:r>
        </a:p>
      </dgm:t>
    </dgm:pt>
    <dgm:pt modelId="{83B7BBB5-6DBC-42FA-A3FA-67B55E2C82EB}" type="parTrans" cxnId="{819B9C8D-E4AC-4FF0-9986-B4CFFEFC6B34}">
      <dgm:prSet/>
      <dgm:spPr/>
      <dgm:t>
        <a:bodyPr/>
        <a:lstStyle/>
        <a:p>
          <a:endParaRPr lang="en-US"/>
        </a:p>
      </dgm:t>
    </dgm:pt>
    <dgm:pt modelId="{5BB54D32-D498-4C05-9D8B-82B7A26FE0B9}" type="sibTrans" cxnId="{819B9C8D-E4AC-4FF0-9986-B4CFFEFC6B34}">
      <dgm:prSet/>
      <dgm:spPr/>
      <dgm:t>
        <a:bodyPr/>
        <a:lstStyle/>
        <a:p>
          <a:endParaRPr lang="en-US"/>
        </a:p>
      </dgm:t>
    </dgm:pt>
    <dgm:pt modelId="{A40EDF4D-9236-4ABF-A8BE-03FF2A0530F0}">
      <dgm:prSet phldrT="[Text]"/>
      <dgm:spPr/>
      <dgm:t>
        <a:bodyPr/>
        <a:lstStyle/>
        <a:p>
          <a:r>
            <a:rPr lang="en-US" dirty="0"/>
            <a:t>Hybrid</a:t>
          </a:r>
        </a:p>
      </dgm:t>
    </dgm:pt>
    <dgm:pt modelId="{E4C663BF-68E2-4DCC-8AFD-A3FEDFCA3477}" type="parTrans" cxnId="{B51390B7-3B89-45CA-9A5C-0E8F09059A85}">
      <dgm:prSet/>
      <dgm:spPr/>
      <dgm:t>
        <a:bodyPr/>
        <a:lstStyle/>
        <a:p>
          <a:endParaRPr lang="en-US"/>
        </a:p>
      </dgm:t>
    </dgm:pt>
    <dgm:pt modelId="{738CE1D4-5E8A-47CD-B671-E72DC18D6BB7}" type="sibTrans" cxnId="{B51390B7-3B89-45CA-9A5C-0E8F09059A85}">
      <dgm:prSet/>
      <dgm:spPr/>
      <dgm:t>
        <a:bodyPr/>
        <a:lstStyle/>
        <a:p>
          <a:endParaRPr lang="en-US"/>
        </a:p>
      </dgm:t>
    </dgm:pt>
    <dgm:pt modelId="{6A208739-F496-408D-99E7-B6A63E869431}" type="pres">
      <dgm:prSet presAssocID="{5B272FB6-E998-40F8-BC4D-49916B96EFF9}" presName="Name0" presStyleCnt="0">
        <dgm:presLayoutVars>
          <dgm:orgChart val="1"/>
          <dgm:chPref val="1"/>
          <dgm:dir/>
          <dgm:animOne val="branch"/>
          <dgm:animLvl val="lvl"/>
          <dgm:resizeHandles/>
        </dgm:presLayoutVars>
      </dgm:prSet>
      <dgm:spPr/>
      <dgm:t>
        <a:bodyPr/>
        <a:lstStyle/>
        <a:p>
          <a:endParaRPr lang="en-US"/>
        </a:p>
      </dgm:t>
    </dgm:pt>
    <dgm:pt modelId="{D6D33E32-FCEE-4821-8083-781F102CE740}" type="pres">
      <dgm:prSet presAssocID="{47589DA9-D9B3-47FB-82F4-A956C3BA6B78}" presName="hierRoot1" presStyleCnt="0">
        <dgm:presLayoutVars>
          <dgm:hierBranch val="init"/>
        </dgm:presLayoutVars>
      </dgm:prSet>
      <dgm:spPr/>
    </dgm:pt>
    <dgm:pt modelId="{92AFBD9C-2DCB-43CC-A56D-C6D341655435}" type="pres">
      <dgm:prSet presAssocID="{47589DA9-D9B3-47FB-82F4-A956C3BA6B78}" presName="rootComposite1" presStyleCnt="0"/>
      <dgm:spPr/>
    </dgm:pt>
    <dgm:pt modelId="{99386A9D-7F64-4EE4-80FA-D80FCD22A99F}" type="pres">
      <dgm:prSet presAssocID="{47589DA9-D9B3-47FB-82F4-A956C3BA6B78}" presName="rootText1" presStyleLbl="alignAcc1" presStyleIdx="0" presStyleCnt="0">
        <dgm:presLayoutVars>
          <dgm:chPref val="3"/>
        </dgm:presLayoutVars>
      </dgm:prSet>
      <dgm:spPr/>
      <dgm:t>
        <a:bodyPr/>
        <a:lstStyle/>
        <a:p>
          <a:endParaRPr lang="en-US"/>
        </a:p>
      </dgm:t>
    </dgm:pt>
    <dgm:pt modelId="{AE43FF65-E7A3-47D5-B688-7B96D23B6259}" type="pres">
      <dgm:prSet presAssocID="{47589DA9-D9B3-47FB-82F4-A956C3BA6B78}" presName="topArc1" presStyleLbl="parChTrans1D1" presStyleIdx="0" presStyleCnt="8"/>
      <dgm:spPr/>
    </dgm:pt>
    <dgm:pt modelId="{446A2DFC-0ED6-4AC4-9923-689583CB3D1E}" type="pres">
      <dgm:prSet presAssocID="{47589DA9-D9B3-47FB-82F4-A956C3BA6B78}" presName="bottomArc1" presStyleLbl="parChTrans1D1" presStyleIdx="1" presStyleCnt="8"/>
      <dgm:spPr/>
    </dgm:pt>
    <dgm:pt modelId="{0BFC2C6B-4A19-4B1C-9D92-C48BBC9584D4}" type="pres">
      <dgm:prSet presAssocID="{47589DA9-D9B3-47FB-82F4-A956C3BA6B78}" presName="topConnNode1" presStyleLbl="node1" presStyleIdx="0" presStyleCnt="0"/>
      <dgm:spPr/>
      <dgm:t>
        <a:bodyPr/>
        <a:lstStyle/>
        <a:p>
          <a:endParaRPr lang="en-US"/>
        </a:p>
      </dgm:t>
    </dgm:pt>
    <dgm:pt modelId="{B4A55695-11DD-42FD-88D3-0575F4669ADE}" type="pres">
      <dgm:prSet presAssocID="{47589DA9-D9B3-47FB-82F4-A956C3BA6B78}" presName="hierChild2" presStyleCnt="0"/>
      <dgm:spPr/>
    </dgm:pt>
    <dgm:pt modelId="{F1FDFD97-E62E-4516-88C6-462131B493D1}" type="pres">
      <dgm:prSet presAssocID="{F89F9221-3304-4DB1-866D-A7C833BA9E47}" presName="Name28" presStyleLbl="parChTrans1D2" presStyleIdx="0" presStyleCnt="3"/>
      <dgm:spPr/>
      <dgm:t>
        <a:bodyPr/>
        <a:lstStyle/>
        <a:p>
          <a:endParaRPr lang="en-US"/>
        </a:p>
      </dgm:t>
    </dgm:pt>
    <dgm:pt modelId="{20764A4C-4748-4554-BD9A-4B6ADAA633F8}" type="pres">
      <dgm:prSet presAssocID="{20B3DED8-15C7-4AF6-9478-A35DC03DF798}" presName="hierRoot2" presStyleCnt="0">
        <dgm:presLayoutVars>
          <dgm:hierBranch val="init"/>
        </dgm:presLayoutVars>
      </dgm:prSet>
      <dgm:spPr/>
    </dgm:pt>
    <dgm:pt modelId="{11C391AE-782F-4D06-A705-1ABF826B4DD0}" type="pres">
      <dgm:prSet presAssocID="{20B3DED8-15C7-4AF6-9478-A35DC03DF798}" presName="rootComposite2" presStyleCnt="0"/>
      <dgm:spPr/>
    </dgm:pt>
    <dgm:pt modelId="{8D313854-62C7-49DE-A381-E8D8ABA588E0}" type="pres">
      <dgm:prSet presAssocID="{20B3DED8-15C7-4AF6-9478-A35DC03DF798}" presName="rootText2" presStyleLbl="alignAcc1" presStyleIdx="0" presStyleCnt="0">
        <dgm:presLayoutVars>
          <dgm:chPref val="3"/>
        </dgm:presLayoutVars>
      </dgm:prSet>
      <dgm:spPr/>
      <dgm:t>
        <a:bodyPr/>
        <a:lstStyle/>
        <a:p>
          <a:endParaRPr lang="en-US"/>
        </a:p>
      </dgm:t>
    </dgm:pt>
    <dgm:pt modelId="{80A1144E-F1F3-42C6-A3F3-5D0C04A8B679}" type="pres">
      <dgm:prSet presAssocID="{20B3DED8-15C7-4AF6-9478-A35DC03DF798}" presName="topArc2" presStyleLbl="parChTrans1D1" presStyleIdx="2" presStyleCnt="8"/>
      <dgm:spPr/>
    </dgm:pt>
    <dgm:pt modelId="{EC5197E7-EA49-4496-9F7D-1E8CFFFF3534}" type="pres">
      <dgm:prSet presAssocID="{20B3DED8-15C7-4AF6-9478-A35DC03DF798}" presName="bottomArc2" presStyleLbl="parChTrans1D1" presStyleIdx="3" presStyleCnt="8"/>
      <dgm:spPr/>
    </dgm:pt>
    <dgm:pt modelId="{7D6966DE-4C27-4721-820B-54EE3C000D47}" type="pres">
      <dgm:prSet presAssocID="{20B3DED8-15C7-4AF6-9478-A35DC03DF798}" presName="topConnNode2" presStyleLbl="node2" presStyleIdx="0" presStyleCnt="0"/>
      <dgm:spPr/>
      <dgm:t>
        <a:bodyPr/>
        <a:lstStyle/>
        <a:p>
          <a:endParaRPr lang="en-US"/>
        </a:p>
      </dgm:t>
    </dgm:pt>
    <dgm:pt modelId="{E58AC8E4-57AA-4607-9D50-43ECE0F27F1E}" type="pres">
      <dgm:prSet presAssocID="{20B3DED8-15C7-4AF6-9478-A35DC03DF798}" presName="hierChild4" presStyleCnt="0"/>
      <dgm:spPr/>
    </dgm:pt>
    <dgm:pt modelId="{41F52D64-0211-4577-8FCC-E3E358962286}" type="pres">
      <dgm:prSet presAssocID="{20B3DED8-15C7-4AF6-9478-A35DC03DF798}" presName="hierChild5" presStyleCnt="0"/>
      <dgm:spPr/>
    </dgm:pt>
    <dgm:pt modelId="{450F1F7B-407A-4437-9D28-3BD579684745}" type="pres">
      <dgm:prSet presAssocID="{83B7BBB5-6DBC-42FA-A3FA-67B55E2C82EB}" presName="Name28" presStyleLbl="parChTrans1D2" presStyleIdx="1" presStyleCnt="3"/>
      <dgm:spPr/>
      <dgm:t>
        <a:bodyPr/>
        <a:lstStyle/>
        <a:p>
          <a:endParaRPr lang="en-US"/>
        </a:p>
      </dgm:t>
    </dgm:pt>
    <dgm:pt modelId="{B0A4C5ED-A16F-4A87-AA5C-08DAFDDFDB71}" type="pres">
      <dgm:prSet presAssocID="{4FCCED6B-9F3C-4947-BE73-506083B4FBD9}" presName="hierRoot2" presStyleCnt="0">
        <dgm:presLayoutVars>
          <dgm:hierBranch val="init"/>
        </dgm:presLayoutVars>
      </dgm:prSet>
      <dgm:spPr/>
    </dgm:pt>
    <dgm:pt modelId="{C195ED3F-2401-4714-BB8A-4BB50036FD44}" type="pres">
      <dgm:prSet presAssocID="{4FCCED6B-9F3C-4947-BE73-506083B4FBD9}" presName="rootComposite2" presStyleCnt="0"/>
      <dgm:spPr/>
    </dgm:pt>
    <dgm:pt modelId="{1F1A311D-3499-48CB-9A7F-820FEF0F8877}" type="pres">
      <dgm:prSet presAssocID="{4FCCED6B-9F3C-4947-BE73-506083B4FBD9}" presName="rootText2" presStyleLbl="alignAcc1" presStyleIdx="0" presStyleCnt="0">
        <dgm:presLayoutVars>
          <dgm:chPref val="3"/>
        </dgm:presLayoutVars>
      </dgm:prSet>
      <dgm:spPr/>
      <dgm:t>
        <a:bodyPr/>
        <a:lstStyle/>
        <a:p>
          <a:endParaRPr lang="en-US"/>
        </a:p>
      </dgm:t>
    </dgm:pt>
    <dgm:pt modelId="{AAFBAC5F-3F72-45D3-9981-0D8775D23C24}" type="pres">
      <dgm:prSet presAssocID="{4FCCED6B-9F3C-4947-BE73-506083B4FBD9}" presName="topArc2" presStyleLbl="parChTrans1D1" presStyleIdx="4" presStyleCnt="8"/>
      <dgm:spPr/>
    </dgm:pt>
    <dgm:pt modelId="{262E79AC-A988-41D9-9F0C-C4F5C3AEEB53}" type="pres">
      <dgm:prSet presAssocID="{4FCCED6B-9F3C-4947-BE73-506083B4FBD9}" presName="bottomArc2" presStyleLbl="parChTrans1D1" presStyleIdx="5" presStyleCnt="8"/>
      <dgm:spPr/>
    </dgm:pt>
    <dgm:pt modelId="{A068A852-97C2-425C-8924-5CD1F8ECB3AE}" type="pres">
      <dgm:prSet presAssocID="{4FCCED6B-9F3C-4947-BE73-506083B4FBD9}" presName="topConnNode2" presStyleLbl="node2" presStyleIdx="0" presStyleCnt="0"/>
      <dgm:spPr/>
      <dgm:t>
        <a:bodyPr/>
        <a:lstStyle/>
        <a:p>
          <a:endParaRPr lang="en-US"/>
        </a:p>
      </dgm:t>
    </dgm:pt>
    <dgm:pt modelId="{F0A3F6D1-D7D7-4C22-A384-37C0C6F008B2}" type="pres">
      <dgm:prSet presAssocID="{4FCCED6B-9F3C-4947-BE73-506083B4FBD9}" presName="hierChild4" presStyleCnt="0"/>
      <dgm:spPr/>
    </dgm:pt>
    <dgm:pt modelId="{06E88BFB-7EDC-4F4E-92AB-A05DC63E4DFC}" type="pres">
      <dgm:prSet presAssocID="{4FCCED6B-9F3C-4947-BE73-506083B4FBD9}" presName="hierChild5" presStyleCnt="0"/>
      <dgm:spPr/>
    </dgm:pt>
    <dgm:pt modelId="{7CE6B330-4B96-4580-9A11-A0337765719A}" type="pres">
      <dgm:prSet presAssocID="{E4C663BF-68E2-4DCC-8AFD-A3FEDFCA3477}" presName="Name28" presStyleLbl="parChTrans1D2" presStyleIdx="2" presStyleCnt="3"/>
      <dgm:spPr/>
      <dgm:t>
        <a:bodyPr/>
        <a:lstStyle/>
        <a:p>
          <a:endParaRPr lang="en-US"/>
        </a:p>
      </dgm:t>
    </dgm:pt>
    <dgm:pt modelId="{F6D04570-79BC-4C38-A4E0-4D314A59CE40}" type="pres">
      <dgm:prSet presAssocID="{A40EDF4D-9236-4ABF-A8BE-03FF2A0530F0}" presName="hierRoot2" presStyleCnt="0">
        <dgm:presLayoutVars>
          <dgm:hierBranch val="init"/>
        </dgm:presLayoutVars>
      </dgm:prSet>
      <dgm:spPr/>
    </dgm:pt>
    <dgm:pt modelId="{5F0326D9-4561-4AFD-BEF0-AEE53EE4245D}" type="pres">
      <dgm:prSet presAssocID="{A40EDF4D-9236-4ABF-A8BE-03FF2A0530F0}" presName="rootComposite2" presStyleCnt="0"/>
      <dgm:spPr/>
    </dgm:pt>
    <dgm:pt modelId="{FAAE44F2-8E3B-4CDD-9A58-6D791E5985B0}" type="pres">
      <dgm:prSet presAssocID="{A40EDF4D-9236-4ABF-A8BE-03FF2A0530F0}" presName="rootText2" presStyleLbl="alignAcc1" presStyleIdx="0" presStyleCnt="0">
        <dgm:presLayoutVars>
          <dgm:chPref val="3"/>
        </dgm:presLayoutVars>
      </dgm:prSet>
      <dgm:spPr/>
      <dgm:t>
        <a:bodyPr/>
        <a:lstStyle/>
        <a:p>
          <a:endParaRPr lang="en-US"/>
        </a:p>
      </dgm:t>
    </dgm:pt>
    <dgm:pt modelId="{5166D0D2-09ED-4561-9B2A-E0F670691376}" type="pres">
      <dgm:prSet presAssocID="{A40EDF4D-9236-4ABF-A8BE-03FF2A0530F0}" presName="topArc2" presStyleLbl="parChTrans1D1" presStyleIdx="6" presStyleCnt="8"/>
      <dgm:spPr/>
    </dgm:pt>
    <dgm:pt modelId="{4BA6B999-2153-4CBD-B552-606927721899}" type="pres">
      <dgm:prSet presAssocID="{A40EDF4D-9236-4ABF-A8BE-03FF2A0530F0}" presName="bottomArc2" presStyleLbl="parChTrans1D1" presStyleIdx="7" presStyleCnt="8"/>
      <dgm:spPr/>
    </dgm:pt>
    <dgm:pt modelId="{282AEFD7-869F-4B98-9C05-06922DFA73C1}" type="pres">
      <dgm:prSet presAssocID="{A40EDF4D-9236-4ABF-A8BE-03FF2A0530F0}" presName="topConnNode2" presStyleLbl="node2" presStyleIdx="0" presStyleCnt="0"/>
      <dgm:spPr/>
      <dgm:t>
        <a:bodyPr/>
        <a:lstStyle/>
        <a:p>
          <a:endParaRPr lang="en-US"/>
        </a:p>
      </dgm:t>
    </dgm:pt>
    <dgm:pt modelId="{90886AB1-3F83-4E3F-ADFF-6BB303E06F53}" type="pres">
      <dgm:prSet presAssocID="{A40EDF4D-9236-4ABF-A8BE-03FF2A0530F0}" presName="hierChild4" presStyleCnt="0"/>
      <dgm:spPr/>
    </dgm:pt>
    <dgm:pt modelId="{3D179332-6807-467A-BC56-2D63A2F446D6}" type="pres">
      <dgm:prSet presAssocID="{A40EDF4D-9236-4ABF-A8BE-03FF2A0530F0}" presName="hierChild5" presStyleCnt="0"/>
      <dgm:spPr/>
    </dgm:pt>
    <dgm:pt modelId="{FAAA24F0-201C-49D9-BB31-165F89DB4915}" type="pres">
      <dgm:prSet presAssocID="{47589DA9-D9B3-47FB-82F4-A956C3BA6B78}" presName="hierChild3" presStyleCnt="0"/>
      <dgm:spPr/>
    </dgm:pt>
  </dgm:ptLst>
  <dgm:cxnLst>
    <dgm:cxn modelId="{4B7D316D-14D4-43F8-BE1F-1E4996AE94E1}" type="presOf" srcId="{4FCCED6B-9F3C-4947-BE73-506083B4FBD9}" destId="{A068A852-97C2-425C-8924-5CD1F8ECB3AE}" srcOrd="1" destOrd="0" presId="urn:microsoft.com/office/officeart/2008/layout/HalfCircleOrganizationChart"/>
    <dgm:cxn modelId="{F6BBEAEB-9FDA-4A87-A8C8-1091F8599BAF}" type="presOf" srcId="{A40EDF4D-9236-4ABF-A8BE-03FF2A0530F0}" destId="{FAAE44F2-8E3B-4CDD-9A58-6D791E5985B0}" srcOrd="0" destOrd="0" presId="urn:microsoft.com/office/officeart/2008/layout/HalfCircleOrganizationChart"/>
    <dgm:cxn modelId="{A0D43C6B-BC5E-46CC-ACBD-1FFBD8113341}" type="presOf" srcId="{20B3DED8-15C7-4AF6-9478-A35DC03DF798}" destId="{8D313854-62C7-49DE-A381-E8D8ABA588E0}" srcOrd="0" destOrd="0" presId="urn:microsoft.com/office/officeart/2008/layout/HalfCircleOrganizationChart"/>
    <dgm:cxn modelId="{A3B07941-3A7F-4FA0-9CC4-B50B93789816}" type="presOf" srcId="{4FCCED6B-9F3C-4947-BE73-506083B4FBD9}" destId="{1F1A311D-3499-48CB-9A7F-820FEF0F8877}" srcOrd="0" destOrd="0" presId="urn:microsoft.com/office/officeart/2008/layout/HalfCircleOrganizationChart"/>
    <dgm:cxn modelId="{2A552120-0BC6-49C4-AFA7-D549A4A0A3B8}" type="presOf" srcId="{A40EDF4D-9236-4ABF-A8BE-03FF2A0530F0}" destId="{282AEFD7-869F-4B98-9C05-06922DFA73C1}" srcOrd="1" destOrd="0" presId="urn:microsoft.com/office/officeart/2008/layout/HalfCircleOrganizationChart"/>
    <dgm:cxn modelId="{9B8DA4A1-3645-45C0-8710-988B80D5009C}" type="presOf" srcId="{5B272FB6-E998-40F8-BC4D-49916B96EFF9}" destId="{6A208739-F496-408D-99E7-B6A63E869431}" srcOrd="0" destOrd="0" presId="urn:microsoft.com/office/officeart/2008/layout/HalfCircleOrganizationChart"/>
    <dgm:cxn modelId="{FC26453E-D7E6-4AAE-9DFD-01D2C4902B30}" type="presOf" srcId="{F89F9221-3304-4DB1-866D-A7C833BA9E47}" destId="{F1FDFD97-E62E-4516-88C6-462131B493D1}" srcOrd="0" destOrd="0" presId="urn:microsoft.com/office/officeart/2008/layout/HalfCircleOrganizationChart"/>
    <dgm:cxn modelId="{9095B52D-B006-4741-BC46-A109EEA63329}" type="presOf" srcId="{83B7BBB5-6DBC-42FA-A3FA-67B55E2C82EB}" destId="{450F1F7B-407A-4437-9D28-3BD579684745}" srcOrd="0" destOrd="0" presId="urn:microsoft.com/office/officeart/2008/layout/HalfCircleOrganizationChart"/>
    <dgm:cxn modelId="{AB4D8375-537B-4709-B70F-7E3889F9FFDA}" type="presOf" srcId="{47589DA9-D9B3-47FB-82F4-A956C3BA6B78}" destId="{99386A9D-7F64-4EE4-80FA-D80FCD22A99F}" srcOrd="0" destOrd="0" presId="urn:microsoft.com/office/officeart/2008/layout/HalfCircleOrganizationChart"/>
    <dgm:cxn modelId="{628DA776-62B4-4074-9AD9-D3F6B2226A92}" type="presOf" srcId="{E4C663BF-68E2-4DCC-8AFD-A3FEDFCA3477}" destId="{7CE6B330-4B96-4580-9A11-A0337765719A}" srcOrd="0" destOrd="0" presId="urn:microsoft.com/office/officeart/2008/layout/HalfCircleOrganizationChart"/>
    <dgm:cxn modelId="{B51390B7-3B89-45CA-9A5C-0E8F09059A85}" srcId="{47589DA9-D9B3-47FB-82F4-A956C3BA6B78}" destId="{A40EDF4D-9236-4ABF-A8BE-03FF2A0530F0}" srcOrd="2" destOrd="0" parTransId="{E4C663BF-68E2-4DCC-8AFD-A3FEDFCA3477}" sibTransId="{738CE1D4-5E8A-47CD-B671-E72DC18D6BB7}"/>
    <dgm:cxn modelId="{FAE154D1-2017-4A58-8084-AFAB9130003A}" srcId="{47589DA9-D9B3-47FB-82F4-A956C3BA6B78}" destId="{20B3DED8-15C7-4AF6-9478-A35DC03DF798}" srcOrd="0" destOrd="0" parTransId="{F89F9221-3304-4DB1-866D-A7C833BA9E47}" sibTransId="{DB544C3F-2355-4295-AE5D-7F496CE807F3}"/>
    <dgm:cxn modelId="{819B9C8D-E4AC-4FF0-9986-B4CFFEFC6B34}" srcId="{47589DA9-D9B3-47FB-82F4-A956C3BA6B78}" destId="{4FCCED6B-9F3C-4947-BE73-506083B4FBD9}" srcOrd="1" destOrd="0" parTransId="{83B7BBB5-6DBC-42FA-A3FA-67B55E2C82EB}" sibTransId="{5BB54D32-D498-4C05-9D8B-82B7A26FE0B9}"/>
    <dgm:cxn modelId="{F7E1C286-06B3-4728-A1B6-80AC1ADC7BCD}" type="presOf" srcId="{20B3DED8-15C7-4AF6-9478-A35DC03DF798}" destId="{7D6966DE-4C27-4721-820B-54EE3C000D47}" srcOrd="1" destOrd="0" presId="urn:microsoft.com/office/officeart/2008/layout/HalfCircleOrganizationChart"/>
    <dgm:cxn modelId="{977502CD-35B2-4DA6-9BED-A4BB7C729010}" srcId="{5B272FB6-E998-40F8-BC4D-49916B96EFF9}" destId="{47589DA9-D9B3-47FB-82F4-A956C3BA6B78}" srcOrd="0" destOrd="0" parTransId="{EE1EB613-2338-49F3-8362-DC938FA2E1DC}" sibTransId="{E9280A11-A172-477E-9810-53C81FE7908F}"/>
    <dgm:cxn modelId="{DD5F114A-92C4-4970-B66F-C3F693DE4CDE}" type="presOf" srcId="{47589DA9-D9B3-47FB-82F4-A956C3BA6B78}" destId="{0BFC2C6B-4A19-4B1C-9D92-C48BBC9584D4}" srcOrd="1" destOrd="0" presId="urn:microsoft.com/office/officeart/2008/layout/HalfCircleOrganizationChart"/>
    <dgm:cxn modelId="{B660B3BC-3BD1-413E-B9AD-315CF412DE6E}" type="presParOf" srcId="{6A208739-F496-408D-99E7-B6A63E869431}" destId="{D6D33E32-FCEE-4821-8083-781F102CE740}" srcOrd="0" destOrd="0" presId="urn:microsoft.com/office/officeart/2008/layout/HalfCircleOrganizationChart"/>
    <dgm:cxn modelId="{CC1CA978-27E2-4B5D-9733-622795E80FB2}" type="presParOf" srcId="{D6D33E32-FCEE-4821-8083-781F102CE740}" destId="{92AFBD9C-2DCB-43CC-A56D-C6D341655435}" srcOrd="0" destOrd="0" presId="urn:microsoft.com/office/officeart/2008/layout/HalfCircleOrganizationChart"/>
    <dgm:cxn modelId="{518D6F83-FB4A-48E9-8A11-4A30C74591FA}" type="presParOf" srcId="{92AFBD9C-2DCB-43CC-A56D-C6D341655435}" destId="{99386A9D-7F64-4EE4-80FA-D80FCD22A99F}" srcOrd="0" destOrd="0" presId="urn:microsoft.com/office/officeart/2008/layout/HalfCircleOrganizationChart"/>
    <dgm:cxn modelId="{6F8EBB3C-E9DA-4CC4-9472-11E238B9CCB6}" type="presParOf" srcId="{92AFBD9C-2DCB-43CC-A56D-C6D341655435}" destId="{AE43FF65-E7A3-47D5-B688-7B96D23B6259}" srcOrd="1" destOrd="0" presId="urn:microsoft.com/office/officeart/2008/layout/HalfCircleOrganizationChart"/>
    <dgm:cxn modelId="{5845DBE4-7B6B-4A5D-A7CF-C57190925721}" type="presParOf" srcId="{92AFBD9C-2DCB-43CC-A56D-C6D341655435}" destId="{446A2DFC-0ED6-4AC4-9923-689583CB3D1E}" srcOrd="2" destOrd="0" presId="urn:microsoft.com/office/officeart/2008/layout/HalfCircleOrganizationChart"/>
    <dgm:cxn modelId="{1F6E6C5C-3152-48C8-9765-EBFEE980A360}" type="presParOf" srcId="{92AFBD9C-2DCB-43CC-A56D-C6D341655435}" destId="{0BFC2C6B-4A19-4B1C-9D92-C48BBC9584D4}" srcOrd="3" destOrd="0" presId="urn:microsoft.com/office/officeart/2008/layout/HalfCircleOrganizationChart"/>
    <dgm:cxn modelId="{46DC3276-45D8-47C5-A0AE-0ED764A3F5B3}" type="presParOf" srcId="{D6D33E32-FCEE-4821-8083-781F102CE740}" destId="{B4A55695-11DD-42FD-88D3-0575F4669ADE}" srcOrd="1" destOrd="0" presId="urn:microsoft.com/office/officeart/2008/layout/HalfCircleOrganizationChart"/>
    <dgm:cxn modelId="{0CE525DD-D640-4A2B-BA0A-63DB8AE61BF1}" type="presParOf" srcId="{B4A55695-11DD-42FD-88D3-0575F4669ADE}" destId="{F1FDFD97-E62E-4516-88C6-462131B493D1}" srcOrd="0" destOrd="0" presId="urn:microsoft.com/office/officeart/2008/layout/HalfCircleOrganizationChart"/>
    <dgm:cxn modelId="{AE0D716B-ECE9-47F0-A228-11046BBD0221}" type="presParOf" srcId="{B4A55695-11DD-42FD-88D3-0575F4669ADE}" destId="{20764A4C-4748-4554-BD9A-4B6ADAA633F8}" srcOrd="1" destOrd="0" presId="urn:microsoft.com/office/officeart/2008/layout/HalfCircleOrganizationChart"/>
    <dgm:cxn modelId="{A8B300C5-6815-4695-B528-F1AE9D53CB82}" type="presParOf" srcId="{20764A4C-4748-4554-BD9A-4B6ADAA633F8}" destId="{11C391AE-782F-4D06-A705-1ABF826B4DD0}" srcOrd="0" destOrd="0" presId="urn:microsoft.com/office/officeart/2008/layout/HalfCircleOrganizationChart"/>
    <dgm:cxn modelId="{A6D92018-7146-454F-885F-293B65B673B9}" type="presParOf" srcId="{11C391AE-782F-4D06-A705-1ABF826B4DD0}" destId="{8D313854-62C7-49DE-A381-E8D8ABA588E0}" srcOrd="0" destOrd="0" presId="urn:microsoft.com/office/officeart/2008/layout/HalfCircleOrganizationChart"/>
    <dgm:cxn modelId="{1B080278-EEC4-4921-B151-3DBA9EF21A01}" type="presParOf" srcId="{11C391AE-782F-4D06-A705-1ABF826B4DD0}" destId="{80A1144E-F1F3-42C6-A3F3-5D0C04A8B679}" srcOrd="1" destOrd="0" presId="urn:microsoft.com/office/officeart/2008/layout/HalfCircleOrganizationChart"/>
    <dgm:cxn modelId="{598F2700-A854-47C7-A555-714374D88321}" type="presParOf" srcId="{11C391AE-782F-4D06-A705-1ABF826B4DD0}" destId="{EC5197E7-EA49-4496-9F7D-1E8CFFFF3534}" srcOrd="2" destOrd="0" presId="urn:microsoft.com/office/officeart/2008/layout/HalfCircleOrganizationChart"/>
    <dgm:cxn modelId="{75E6C931-03B6-4E6F-BC55-DA9339CC1574}" type="presParOf" srcId="{11C391AE-782F-4D06-A705-1ABF826B4DD0}" destId="{7D6966DE-4C27-4721-820B-54EE3C000D47}" srcOrd="3" destOrd="0" presId="urn:microsoft.com/office/officeart/2008/layout/HalfCircleOrganizationChart"/>
    <dgm:cxn modelId="{DB9705AE-D60D-43FE-BEA7-9F2B023FBD70}" type="presParOf" srcId="{20764A4C-4748-4554-BD9A-4B6ADAA633F8}" destId="{E58AC8E4-57AA-4607-9D50-43ECE0F27F1E}" srcOrd="1" destOrd="0" presId="urn:microsoft.com/office/officeart/2008/layout/HalfCircleOrganizationChart"/>
    <dgm:cxn modelId="{794250FD-1582-467A-9A2B-AFDA8AFD6881}" type="presParOf" srcId="{20764A4C-4748-4554-BD9A-4B6ADAA633F8}" destId="{41F52D64-0211-4577-8FCC-E3E358962286}" srcOrd="2" destOrd="0" presId="urn:microsoft.com/office/officeart/2008/layout/HalfCircleOrganizationChart"/>
    <dgm:cxn modelId="{12CB8F9A-F22F-4F35-8FA8-6E10C4481DF1}" type="presParOf" srcId="{B4A55695-11DD-42FD-88D3-0575F4669ADE}" destId="{450F1F7B-407A-4437-9D28-3BD579684745}" srcOrd="2" destOrd="0" presId="urn:microsoft.com/office/officeart/2008/layout/HalfCircleOrganizationChart"/>
    <dgm:cxn modelId="{2111F4A6-1002-4669-A001-D0599A7A825F}" type="presParOf" srcId="{B4A55695-11DD-42FD-88D3-0575F4669ADE}" destId="{B0A4C5ED-A16F-4A87-AA5C-08DAFDDFDB71}" srcOrd="3" destOrd="0" presId="urn:microsoft.com/office/officeart/2008/layout/HalfCircleOrganizationChart"/>
    <dgm:cxn modelId="{047B7509-1ABE-44BC-81FD-B16B0150AC87}" type="presParOf" srcId="{B0A4C5ED-A16F-4A87-AA5C-08DAFDDFDB71}" destId="{C195ED3F-2401-4714-BB8A-4BB50036FD44}" srcOrd="0" destOrd="0" presId="urn:microsoft.com/office/officeart/2008/layout/HalfCircleOrganizationChart"/>
    <dgm:cxn modelId="{12529F5E-B690-4C5C-93A4-14B6E419F385}" type="presParOf" srcId="{C195ED3F-2401-4714-BB8A-4BB50036FD44}" destId="{1F1A311D-3499-48CB-9A7F-820FEF0F8877}" srcOrd="0" destOrd="0" presId="urn:microsoft.com/office/officeart/2008/layout/HalfCircleOrganizationChart"/>
    <dgm:cxn modelId="{58A4C0E4-2450-40E8-AF39-3EBD9919FAF3}" type="presParOf" srcId="{C195ED3F-2401-4714-BB8A-4BB50036FD44}" destId="{AAFBAC5F-3F72-45D3-9981-0D8775D23C24}" srcOrd="1" destOrd="0" presId="urn:microsoft.com/office/officeart/2008/layout/HalfCircleOrganizationChart"/>
    <dgm:cxn modelId="{99455C29-D777-443F-96D1-8D73F6214C9D}" type="presParOf" srcId="{C195ED3F-2401-4714-BB8A-4BB50036FD44}" destId="{262E79AC-A988-41D9-9F0C-C4F5C3AEEB53}" srcOrd="2" destOrd="0" presId="urn:microsoft.com/office/officeart/2008/layout/HalfCircleOrganizationChart"/>
    <dgm:cxn modelId="{1924675D-A9A3-449A-9448-4DBBDE7D3935}" type="presParOf" srcId="{C195ED3F-2401-4714-BB8A-4BB50036FD44}" destId="{A068A852-97C2-425C-8924-5CD1F8ECB3AE}" srcOrd="3" destOrd="0" presId="urn:microsoft.com/office/officeart/2008/layout/HalfCircleOrganizationChart"/>
    <dgm:cxn modelId="{7B3C0062-ED0F-4B54-923F-7BF72D0EADE5}" type="presParOf" srcId="{B0A4C5ED-A16F-4A87-AA5C-08DAFDDFDB71}" destId="{F0A3F6D1-D7D7-4C22-A384-37C0C6F008B2}" srcOrd="1" destOrd="0" presId="urn:microsoft.com/office/officeart/2008/layout/HalfCircleOrganizationChart"/>
    <dgm:cxn modelId="{9AA03329-9B6A-4D50-B44D-4EF7DC2948AE}" type="presParOf" srcId="{B0A4C5ED-A16F-4A87-AA5C-08DAFDDFDB71}" destId="{06E88BFB-7EDC-4F4E-92AB-A05DC63E4DFC}" srcOrd="2" destOrd="0" presId="urn:microsoft.com/office/officeart/2008/layout/HalfCircleOrganizationChart"/>
    <dgm:cxn modelId="{C2CEDC9C-ED3B-4B85-84DB-A8CD1CED6B21}" type="presParOf" srcId="{B4A55695-11DD-42FD-88D3-0575F4669ADE}" destId="{7CE6B330-4B96-4580-9A11-A0337765719A}" srcOrd="4" destOrd="0" presId="urn:microsoft.com/office/officeart/2008/layout/HalfCircleOrganizationChart"/>
    <dgm:cxn modelId="{C4DD6F73-36FA-49F4-AF38-635D17EC227A}" type="presParOf" srcId="{B4A55695-11DD-42FD-88D3-0575F4669ADE}" destId="{F6D04570-79BC-4C38-A4E0-4D314A59CE40}" srcOrd="5" destOrd="0" presId="urn:microsoft.com/office/officeart/2008/layout/HalfCircleOrganizationChart"/>
    <dgm:cxn modelId="{CF48A9C9-5076-48EE-A50A-8D39BE119E01}" type="presParOf" srcId="{F6D04570-79BC-4C38-A4E0-4D314A59CE40}" destId="{5F0326D9-4561-4AFD-BEF0-AEE53EE4245D}" srcOrd="0" destOrd="0" presId="urn:microsoft.com/office/officeart/2008/layout/HalfCircleOrganizationChart"/>
    <dgm:cxn modelId="{F133E617-4E0F-4594-8530-13FE5B0D625D}" type="presParOf" srcId="{5F0326D9-4561-4AFD-BEF0-AEE53EE4245D}" destId="{FAAE44F2-8E3B-4CDD-9A58-6D791E5985B0}" srcOrd="0" destOrd="0" presId="urn:microsoft.com/office/officeart/2008/layout/HalfCircleOrganizationChart"/>
    <dgm:cxn modelId="{493FCFB7-BF6C-446A-8D05-D3CF390C5ED6}" type="presParOf" srcId="{5F0326D9-4561-4AFD-BEF0-AEE53EE4245D}" destId="{5166D0D2-09ED-4561-9B2A-E0F670691376}" srcOrd="1" destOrd="0" presId="urn:microsoft.com/office/officeart/2008/layout/HalfCircleOrganizationChart"/>
    <dgm:cxn modelId="{5AF6B15C-21CB-4C4F-9382-2D08556E7250}" type="presParOf" srcId="{5F0326D9-4561-4AFD-BEF0-AEE53EE4245D}" destId="{4BA6B999-2153-4CBD-B552-606927721899}" srcOrd="2" destOrd="0" presId="urn:microsoft.com/office/officeart/2008/layout/HalfCircleOrganizationChart"/>
    <dgm:cxn modelId="{EDDBBA68-643A-45A9-92F6-EEE4558CCA98}" type="presParOf" srcId="{5F0326D9-4561-4AFD-BEF0-AEE53EE4245D}" destId="{282AEFD7-869F-4B98-9C05-06922DFA73C1}" srcOrd="3" destOrd="0" presId="urn:microsoft.com/office/officeart/2008/layout/HalfCircleOrganizationChart"/>
    <dgm:cxn modelId="{900EF3F8-9DD8-42F4-BE6D-D2A60448CCEE}" type="presParOf" srcId="{F6D04570-79BC-4C38-A4E0-4D314A59CE40}" destId="{90886AB1-3F83-4E3F-ADFF-6BB303E06F53}" srcOrd="1" destOrd="0" presId="urn:microsoft.com/office/officeart/2008/layout/HalfCircleOrganizationChart"/>
    <dgm:cxn modelId="{B0F38639-F1CD-454D-8D05-8E3B846F86F8}" type="presParOf" srcId="{F6D04570-79BC-4C38-A4E0-4D314A59CE40}" destId="{3D179332-6807-467A-BC56-2D63A2F446D6}" srcOrd="2" destOrd="0" presId="urn:microsoft.com/office/officeart/2008/layout/HalfCircleOrganizationChart"/>
    <dgm:cxn modelId="{B42907FA-61AF-4D64-9507-E8A520671B9A}" type="presParOf" srcId="{D6D33E32-FCEE-4821-8083-781F102CE740}" destId="{FAAA24F0-201C-49D9-BB31-165F89DB4915}" srcOrd="2" destOrd="0" presId="urn:microsoft.com/office/officeart/2008/layout/HalfCircleOrganizationChar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E6B330-4B96-4580-9A11-A0337765719A}">
      <dsp:nvSpPr>
        <dsp:cNvPr id="0" name=""/>
        <dsp:cNvSpPr/>
      </dsp:nvSpPr>
      <dsp:spPr>
        <a:xfrm>
          <a:off x="3174274" y="939914"/>
          <a:ext cx="2245822" cy="389770"/>
        </a:xfrm>
        <a:custGeom>
          <a:avLst/>
          <a:gdLst/>
          <a:ahLst/>
          <a:cxnLst/>
          <a:rect l="0" t="0" r="0" b="0"/>
          <a:pathLst>
            <a:path>
              <a:moveTo>
                <a:pt x="0" y="0"/>
              </a:moveTo>
              <a:lnTo>
                <a:pt x="0" y="194885"/>
              </a:lnTo>
              <a:lnTo>
                <a:pt x="2245822" y="194885"/>
              </a:lnTo>
              <a:lnTo>
                <a:pt x="2245822" y="3897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0F1F7B-407A-4437-9D28-3BD579684745}">
      <dsp:nvSpPr>
        <dsp:cNvPr id="0" name=""/>
        <dsp:cNvSpPr/>
      </dsp:nvSpPr>
      <dsp:spPr>
        <a:xfrm>
          <a:off x="3128554" y="939914"/>
          <a:ext cx="91440" cy="389770"/>
        </a:xfrm>
        <a:custGeom>
          <a:avLst/>
          <a:gdLst/>
          <a:ahLst/>
          <a:cxnLst/>
          <a:rect l="0" t="0" r="0" b="0"/>
          <a:pathLst>
            <a:path>
              <a:moveTo>
                <a:pt x="45720" y="0"/>
              </a:moveTo>
              <a:lnTo>
                <a:pt x="45720" y="3897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FDFD97-E62E-4516-88C6-462131B493D1}">
      <dsp:nvSpPr>
        <dsp:cNvPr id="0" name=""/>
        <dsp:cNvSpPr/>
      </dsp:nvSpPr>
      <dsp:spPr>
        <a:xfrm>
          <a:off x="928452" y="939914"/>
          <a:ext cx="2245822" cy="389770"/>
        </a:xfrm>
        <a:custGeom>
          <a:avLst/>
          <a:gdLst/>
          <a:ahLst/>
          <a:cxnLst/>
          <a:rect l="0" t="0" r="0" b="0"/>
          <a:pathLst>
            <a:path>
              <a:moveTo>
                <a:pt x="2245822" y="0"/>
              </a:moveTo>
              <a:lnTo>
                <a:pt x="2245822" y="194885"/>
              </a:lnTo>
              <a:lnTo>
                <a:pt x="0" y="194885"/>
              </a:lnTo>
              <a:lnTo>
                <a:pt x="0" y="389770"/>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E43FF65-E7A3-47D5-B688-7B96D23B6259}">
      <dsp:nvSpPr>
        <dsp:cNvPr id="0" name=""/>
        <dsp:cNvSpPr/>
      </dsp:nvSpPr>
      <dsp:spPr>
        <a:xfrm>
          <a:off x="2710261" y="11888"/>
          <a:ext cx="928025" cy="928025"/>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6A2DFC-0ED6-4AC4-9923-689583CB3D1E}">
      <dsp:nvSpPr>
        <dsp:cNvPr id="0" name=""/>
        <dsp:cNvSpPr/>
      </dsp:nvSpPr>
      <dsp:spPr>
        <a:xfrm>
          <a:off x="2710261" y="11888"/>
          <a:ext cx="928025" cy="928025"/>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9386A9D-7F64-4EE4-80FA-D80FCD22A99F}">
      <dsp:nvSpPr>
        <dsp:cNvPr id="0" name=""/>
        <dsp:cNvSpPr/>
      </dsp:nvSpPr>
      <dsp:spPr>
        <a:xfrm>
          <a:off x="2246248" y="178933"/>
          <a:ext cx="1856051" cy="59393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Types of Computer</a:t>
          </a:r>
        </a:p>
      </dsp:txBody>
      <dsp:txXfrm>
        <a:off x="2246248" y="178933"/>
        <a:ext cx="1856051" cy="593936"/>
      </dsp:txXfrm>
    </dsp:sp>
    <dsp:sp modelId="{80A1144E-F1F3-42C6-A3F3-5D0C04A8B679}">
      <dsp:nvSpPr>
        <dsp:cNvPr id="0" name=""/>
        <dsp:cNvSpPr/>
      </dsp:nvSpPr>
      <dsp:spPr>
        <a:xfrm>
          <a:off x="464439" y="1329685"/>
          <a:ext cx="928025" cy="928025"/>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C5197E7-EA49-4496-9F7D-1E8CFFFF3534}">
      <dsp:nvSpPr>
        <dsp:cNvPr id="0" name=""/>
        <dsp:cNvSpPr/>
      </dsp:nvSpPr>
      <dsp:spPr>
        <a:xfrm>
          <a:off x="464439" y="1329685"/>
          <a:ext cx="928025" cy="928025"/>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313854-62C7-49DE-A381-E8D8ABA588E0}">
      <dsp:nvSpPr>
        <dsp:cNvPr id="0" name=""/>
        <dsp:cNvSpPr/>
      </dsp:nvSpPr>
      <dsp:spPr>
        <a:xfrm>
          <a:off x="426" y="1496730"/>
          <a:ext cx="1856051" cy="59393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Analog</a:t>
          </a:r>
        </a:p>
      </dsp:txBody>
      <dsp:txXfrm>
        <a:off x="426" y="1496730"/>
        <a:ext cx="1856051" cy="593936"/>
      </dsp:txXfrm>
    </dsp:sp>
    <dsp:sp modelId="{AAFBAC5F-3F72-45D3-9981-0D8775D23C24}">
      <dsp:nvSpPr>
        <dsp:cNvPr id="0" name=""/>
        <dsp:cNvSpPr/>
      </dsp:nvSpPr>
      <dsp:spPr>
        <a:xfrm>
          <a:off x="2710261" y="1329685"/>
          <a:ext cx="928025" cy="928025"/>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2E79AC-A988-41D9-9F0C-C4F5C3AEEB53}">
      <dsp:nvSpPr>
        <dsp:cNvPr id="0" name=""/>
        <dsp:cNvSpPr/>
      </dsp:nvSpPr>
      <dsp:spPr>
        <a:xfrm>
          <a:off x="2710261" y="1329685"/>
          <a:ext cx="928025" cy="928025"/>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A311D-3499-48CB-9A7F-820FEF0F8877}">
      <dsp:nvSpPr>
        <dsp:cNvPr id="0" name=""/>
        <dsp:cNvSpPr/>
      </dsp:nvSpPr>
      <dsp:spPr>
        <a:xfrm>
          <a:off x="2246248" y="1496730"/>
          <a:ext cx="1856051" cy="59393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Digital</a:t>
          </a:r>
        </a:p>
      </dsp:txBody>
      <dsp:txXfrm>
        <a:off x="2246248" y="1496730"/>
        <a:ext cx="1856051" cy="593936"/>
      </dsp:txXfrm>
    </dsp:sp>
    <dsp:sp modelId="{5166D0D2-09ED-4561-9B2A-E0F670691376}">
      <dsp:nvSpPr>
        <dsp:cNvPr id="0" name=""/>
        <dsp:cNvSpPr/>
      </dsp:nvSpPr>
      <dsp:spPr>
        <a:xfrm>
          <a:off x="4956084" y="1329685"/>
          <a:ext cx="928025" cy="928025"/>
        </a:xfrm>
        <a:prstGeom prst="arc">
          <a:avLst>
            <a:gd name="adj1" fmla="val 13200000"/>
            <a:gd name="adj2" fmla="val 192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BA6B999-2153-4CBD-B552-606927721899}">
      <dsp:nvSpPr>
        <dsp:cNvPr id="0" name=""/>
        <dsp:cNvSpPr/>
      </dsp:nvSpPr>
      <dsp:spPr>
        <a:xfrm>
          <a:off x="4956084" y="1329685"/>
          <a:ext cx="928025" cy="928025"/>
        </a:xfrm>
        <a:prstGeom prst="arc">
          <a:avLst>
            <a:gd name="adj1" fmla="val 2400000"/>
            <a:gd name="adj2" fmla="val 8400000"/>
          </a:avLst>
        </a:pr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AE44F2-8E3B-4CDD-9A58-6D791E5985B0}">
      <dsp:nvSpPr>
        <dsp:cNvPr id="0" name=""/>
        <dsp:cNvSpPr/>
      </dsp:nvSpPr>
      <dsp:spPr>
        <a:xfrm>
          <a:off x="4492071" y="1496730"/>
          <a:ext cx="1856051" cy="593936"/>
        </a:xfrm>
        <a:prstGeom prst="rect">
          <a:avLst/>
        </a:prstGeom>
        <a:noFill/>
        <a:ln w="25400" cap="flat" cmpd="sng" algn="ctr">
          <a:noFill/>
          <a:prstDash val="solid"/>
        </a:ln>
        <a:effectLst/>
        <a:sp3d/>
      </dsp:spPr>
      <dsp:style>
        <a:lnRef idx="2">
          <a:scrgbClr r="0" g="0" b="0"/>
        </a:lnRef>
        <a:fillRef idx="1">
          <a:scrgbClr r="0" g="0" b="0"/>
        </a:fillRef>
        <a:effectRef idx="0">
          <a:scrgbClr r="0" g="0" b="0"/>
        </a:effectRef>
        <a:fontRef idx="minor"/>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kern="1200" dirty="0"/>
            <a:t>Hybrid</a:t>
          </a:r>
        </a:p>
      </dsp:txBody>
      <dsp:txXfrm>
        <a:off x="4492071" y="1496730"/>
        <a:ext cx="1856051" cy="593936"/>
      </dsp:txXfrm>
    </dsp:sp>
  </dsp:spTree>
</dsp:drawing>
</file>

<file path=ppt/diagrams/layout1.xml><?xml version="1.0" encoding="utf-8"?>
<dgm:layoutDef xmlns:dgm="http://schemas.openxmlformats.org/drawingml/2006/diagram" xmlns:a="http://schemas.openxmlformats.org/drawingml/2006/main" uniqueId="urn:microsoft.com/office/officeart/2008/layout/HalfCircleOrganizationChart">
  <dgm:title val=""/>
  <dgm:desc val=""/>
  <dgm:catLst>
    <dgm:cat type="hierarchy" pri="1500"/>
  </dgm:catLst>
  <dgm:samp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type="asst">
          <dgm:prSet phldr="1"/>
        </dgm:pt>
        <dgm:pt modelId="12">
          <dgm:prSet phldr="1"/>
        </dgm:pt>
        <dgm:pt modelId="13">
          <dgm:prSet phldr="1"/>
        </dgm:pt>
        <dgm:pt modelId="14">
          <dgm:prSet phldr="1"/>
        </dgm:pt>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Name0">
    <dgm:varLst>
      <dgm:orgChart val="1"/>
      <dgm:chPref val="1"/>
      <dgm:dir/>
      <dgm:animOne val="branch"/>
      <dgm:animLvl val="lvl"/>
      <dgm:resizeHandles/>
    </dgm:varLst>
    <dgm:choose name="Name1">
      <dgm:if name="Name2" func="var" arg="dir" op="equ" val="norm">
        <dgm:alg type="hierChild">
          <dgm:param type="linDir" val="fromL"/>
        </dgm:alg>
      </dgm:if>
      <dgm:else name="Name3">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2" refType="w" fact="10"/>
      <dgm:constr type="h" for="des" forName="rootComposite2"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forEach name="Name4" axis="ch">
      <dgm:forEach name="Name5" axis="self" ptType="node">
        <dgm:layoutNode name="hierRoot1">
          <dgm:varLst>
            <dgm:hierBranch val="init"/>
          </dgm:varLst>
          <dgm:choose name="Name6">
            <dgm:if name="Name7" func="var" arg="hierBranch" op="equ" val="l">
              <dgm:alg type="hierRoot">
                <dgm:param type="hierAlign" val="tR"/>
              </dgm:alg>
              <dgm:constrLst>
                <dgm:constr type="alignOff" val="0.65"/>
              </dgm:constrLst>
            </dgm:if>
            <dgm:if name="Name8" func="var" arg="hierBranch" op="equ" val="r">
              <dgm:alg type="hierRoot">
                <dgm:param type="hierAlign" val="tL"/>
              </dgm:alg>
              <dgm:constrLst>
                <dgm:constr type="alignOff" val="0.65"/>
              </dgm:constrLst>
            </dgm:if>
            <dgm:if name="Name9" func="var" arg="hierBranch" op="equ" val="hang">
              <dgm:alg type="hierRoot"/>
              <dgm:constrLst>
                <dgm:constr type="alignOff" val="0.65"/>
              </dgm:constrLst>
            </dgm:if>
            <dgm:else name="Name10">
              <dgm:alg type="hierRoot"/>
              <dgm:constrLst>
                <dgm:constr type="alignOff"/>
                <dgm:constr type="bendDist" for="des" ptType="parTrans" refType="sp" fact="0.5"/>
              </dgm:constrLst>
            </dgm:else>
          </dgm:choose>
          <dgm:shape xmlns:r="http://schemas.openxmlformats.org/officeDocument/2006/relationships" r:blip="">
            <dgm:adjLst/>
          </dgm:shape>
          <dgm:presOf/>
          <dgm:layoutNode name="rootComposite1">
            <dgm:alg type="composite"/>
            <dgm:shape xmlns:r="http://schemas.openxmlformats.org/officeDocument/2006/relationships" r:blip="">
              <dgm:adjLst/>
            </dgm:shape>
            <dgm:presOf axis="self" ptType="node" cnt="1"/>
            <dgm:choose name="Name11">
              <dgm:if name="Name12" func="var" arg="hierBranch" op="equ" val="init">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3" func="var" arg="hierBranch" op="equ" val="l">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if name="Name14" func="var" arg="hierBranch" op="equ" val="r">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if>
              <dgm:else name="Name15">
                <dgm:constrLst>
                  <dgm:constr type="l" for="ch" forName="rootText1"/>
                  <dgm:constr type="t" for="ch" forName="rootText1" refType="h" fact="0.18"/>
                  <dgm:constr type="w" for="ch" forName="rootText1" refType="w"/>
                  <dgm:constr type="h" for="ch" forName="rootText1" refType="h" fact="0.64"/>
                  <dgm:constr type="l" for="ch" forName="topArc1" refType="w" fact="0.25"/>
                  <dgm:constr type="t" for="ch" forName="topArc1"/>
                  <dgm:constr type="w" for="ch" forName="topArc1" refType="h" refFor="ch" refForName="topArc1"/>
                  <dgm:constr type="h" for="ch" forName="topArc1" refType="h"/>
                  <dgm:constr type="l" for="ch" forName="bottomArc1" refType="w" fact="0.25"/>
                  <dgm:constr type="t" for="ch" forName="bottomArc1"/>
                  <dgm:constr type="w" for="ch" forName="bottomArc1" refType="h" refFor="ch" refForName="bottomArc1"/>
                  <dgm:constr type="h" for="ch" forName="bottomArc1" refType="h"/>
                  <dgm:constr type="ctrX" for="ch" forName="topConnNode1" refType="w" fact="0.5"/>
                  <dgm:constr type="t" for="ch" forName="topConnNode1"/>
                  <dgm:constr type="w" for="ch" forName="topConnNode1" refType="h" fact="0.76"/>
                  <dgm:constr type="b" for="ch" forName="topConnNode1" refType="t" refFor="ch" refForName="rootText1"/>
                </dgm:constrLst>
              </dgm:else>
            </dgm:choose>
            <dgm:layoutNode name="rootText1"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1" styleLbl="parChTrans1D1" moveWith="rootText1">
              <dgm:alg type="sp"/>
              <dgm:shape xmlns:r="http://schemas.openxmlformats.org/officeDocument/2006/relationships" type="arc" r:blip="" zOrderOff="-2">
                <dgm:adjLst>
                  <dgm:adj idx="1" val="-140"/>
                  <dgm:adj idx="2" val="-40"/>
                </dgm:adjLst>
              </dgm:shape>
              <dgm:presOf/>
            </dgm:layoutNode>
            <dgm:layoutNode name="bottomArc1" styleLbl="parChTrans1D1" moveWith="rootText1">
              <dgm:alg type="sp"/>
              <dgm:shape xmlns:r="http://schemas.openxmlformats.org/officeDocument/2006/relationships" type="arc" r:blip="" zOrderOff="-2">
                <dgm:adjLst>
                  <dgm:adj idx="1" val="40"/>
                  <dgm:adj idx="2" val="140"/>
                </dgm:adjLst>
              </dgm:shape>
              <dgm:presOf/>
            </dgm:layoutNode>
            <dgm:layoutNode name="topConnNode1" moveWith="rootText1">
              <dgm:alg type="sp"/>
              <dgm:shape xmlns:r="http://schemas.openxmlformats.org/officeDocument/2006/relationships" type="rect" r:blip="" hideGeom="1">
                <dgm:adjLst/>
              </dgm:shape>
              <dgm:presOf axis="self" ptType="node" cnt="1"/>
            </dgm:layoutNode>
          </dgm:layoutNode>
          <dgm:layoutNode name="hierChild2">
            <dgm:choose name="Name16">
              <dgm:if name="Name17" func="var" arg="hierBranch" op="equ" val="l">
                <dgm:alg type="hierChild">
                  <dgm:param type="chAlign" val="r"/>
                  <dgm:param type="linDir" val="fromT"/>
                </dgm:alg>
              </dgm:if>
              <dgm:if name="Name18" func="var" arg="hierBranch" op="equ" val="r">
                <dgm:alg type="hierChild">
                  <dgm:param type="chAlign" val="l"/>
                  <dgm:param type="linDir" val="fromT"/>
                </dgm:alg>
              </dgm:if>
              <dgm:if name="Name19" func="var" arg="hierBranch" op="equ" val="hang">
                <dgm:choose name="Name20">
                  <dgm:if name="Name21" func="var" arg="dir" op="equ" val="norm">
                    <dgm:alg type="hierChild">
                      <dgm:param type="chAlign" val="l"/>
                      <dgm:param type="linDir" val="fromL"/>
                      <dgm:param type="secChAlign" val="t"/>
                      <dgm:param type="secLinDir" val="fromT"/>
                    </dgm:alg>
                  </dgm:if>
                  <dgm:else name="Name22">
                    <dgm:alg type="hierChild">
                      <dgm:param type="chAlign" val="l"/>
                      <dgm:param type="linDir" val="fromR"/>
                      <dgm:param type="secChAlign" val="t"/>
                      <dgm:param type="secLinDir" val="fromT"/>
                    </dgm:alg>
                  </dgm:else>
                </dgm:choose>
              </dgm:if>
              <dgm:else name="Name23">
                <dgm:choose name="Name24">
                  <dgm:if name="Name25" func="var" arg="dir" op="equ" val="norm">
                    <dgm:alg type="hierChild"/>
                  </dgm:if>
                  <dgm:else name="Name26">
                    <dgm:alg type="hierChild">
                      <dgm:param type="linDir" val="fromR"/>
                    </dgm:alg>
                  </dgm:else>
                </dgm:choose>
              </dgm:else>
            </dgm:choose>
            <dgm:shape xmlns:r="http://schemas.openxmlformats.org/officeDocument/2006/relationships" r:blip="">
              <dgm:adjLst/>
            </dgm:shape>
            <dgm:presOf/>
            <dgm:forEach name="rep2a" axis="ch" ptType="nonAsst">
              <dgm:forEach name="Name27" axis="precedSib" ptType="parTrans" st="-1" cnt="1">
                <dgm:layoutNode name="Name28">
                  <dgm:choose name="Name29">
                    <dgm:if name="Name30" func="var" arg="hierBranch" op="equ" val="std">
                      <dgm:choose name="Name31">
                        <dgm:if name="Name32"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33"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34">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if name="Name35" func="var" arg="hierBranch" op="equ" val="init">
                      <dgm:choose name="Name36">
                        <dgm:if name="Name37" axis="self" func="depth" op="lte" val="2">
                          <dgm:choose name="Name38">
                            <dgm:if name="Name39"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40"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41">
                              <dgm:alg type="conn">
                                <dgm:param type="connRout" val="bend"/>
                                <dgm:param type="dim" val="1D"/>
                                <dgm:param type="endSty" val="noArr"/>
                                <dgm:param type="begPts" val="bCtr"/>
                                <dgm:param type="endPts" val="tCtr"/>
                                <dgm:param type="bendPt" val="end"/>
                                <dgm:param type="srcNode" val="bottomArc2"/>
                                <dgm:param type="dstNode" val="topArc2"/>
                              </dgm:alg>
                            </dgm:else>
                          </dgm:choose>
                        </dgm:if>
                        <dgm:else name="Name42">
                          <dgm:choose name="Name43">
                            <dgm:if name="Name44" axis="par des" func="maxDepth" op="lte" val="1">
                              <dgm:choose name="Name45">
                                <dgm:if name="Name4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4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48">
                                  <dgm:alg type="conn">
                                    <dgm:param type="connRout" val="bend"/>
                                    <dgm:param type="dim" val="1D"/>
                                    <dgm:param type="endSty" val="noArr"/>
                                    <dgm:param type="begPts" val="bCtr"/>
                                    <dgm:param type="endPts" val="bL bR"/>
                                    <dgm:param type="srcNode" val="bottomArc2"/>
                                    <dgm:param type="dstNode" val="topConnNode2"/>
                                  </dgm:alg>
                                </dgm:else>
                              </dgm:choose>
                            </dgm:if>
                            <dgm:else name="Name49">
                              <dgm:choose name="Name50">
                                <dgm:if name="Name51" axis="self" func="depth" op="lte" val="2">
                                  <dgm:alg type="conn">
                                    <dgm:param type="connRout" val="bend"/>
                                    <dgm:param type="dim" val="1D"/>
                                    <dgm:param type="endSty" val="noArr"/>
                                    <dgm:param type="begPts" val="bCtr"/>
                                    <dgm:param type="endPts" val="tCtr"/>
                                    <dgm:param type="bendPt" val="end"/>
                                    <dgm:param type="srcNode" val="bottomArc1"/>
                                    <dgm:param type="dstNode" val="topArc2"/>
                                  </dgm:alg>
                                </dgm:if>
                                <dgm:if name="Name52" axis="par" ptType="asst" func="cnt" op="equ" val="1">
                                  <dgm:alg type="conn">
                                    <dgm:param type="connRout" val="bend"/>
                                    <dgm:param type="dim" val="1D"/>
                                    <dgm:param type="endSty" val="noArr"/>
                                    <dgm:param type="begPts" val="bCtr"/>
                                    <dgm:param type="endPts" val="tCtr"/>
                                    <dgm:param type="bendPt" val="end"/>
                                    <dgm:param type="srcNode" val="bottomArc3"/>
                                    <dgm:param type="dstNode" val="topArc2"/>
                                  </dgm:alg>
                                </dgm:if>
                                <dgm:else name="Name53">
                                  <dgm:alg type="conn">
                                    <dgm:param type="connRout" val="bend"/>
                                    <dgm:param type="dim" val="1D"/>
                                    <dgm:param type="endSty" val="noArr"/>
                                    <dgm:param type="begPts" val="bCtr"/>
                                    <dgm:param type="endPts" val="tCtr"/>
                                    <dgm:param type="bendPt" val="end"/>
                                    <dgm:param type="srcNode" val="bottomArc2"/>
                                    <dgm:param type="dstNode" val="topArc2"/>
                                  </dgm:alg>
                                </dgm:else>
                              </dgm:choose>
                            </dgm:else>
                          </dgm:choose>
                        </dgm:else>
                      </dgm:choose>
                    </dgm:if>
                    <dgm:else name="Name54">
                      <dgm:choose name="Name55">
                        <dgm:if name="Name56" axis="self" func="depth" op="lte" val="2">
                          <dgm:alg type="conn">
                            <dgm:param type="connRout" val="bend"/>
                            <dgm:param type="dim" val="1D"/>
                            <dgm:param type="endSty" val="noArr"/>
                            <dgm:param type="begPts" val="bCtr"/>
                            <dgm:param type="endPts" val="bL bR"/>
                            <dgm:param type="srcNode" val="bottomArc1"/>
                            <dgm:param type="dstNode" val="topConnNode2"/>
                          </dgm:alg>
                        </dgm:if>
                        <dgm:if name="Name57" axis="par" ptType="asst" func="cnt" op="equ" val="1">
                          <dgm:alg type="conn">
                            <dgm:param type="connRout" val="bend"/>
                            <dgm:param type="dim" val="1D"/>
                            <dgm:param type="endSty" val="noArr"/>
                            <dgm:param type="begPts" val="bCtr"/>
                            <dgm:param type="endPts" val="bL bR"/>
                            <dgm:param type="srcNode" val="bottomArc3"/>
                            <dgm:param type="dstNode" val="topConnNode2"/>
                          </dgm:alg>
                        </dgm:if>
                        <dgm:else name="Name58">
                          <dgm:alg type="conn">
                            <dgm:param type="connRout" val="bend"/>
                            <dgm:param type="dim" val="1D"/>
                            <dgm:param type="endSty" val="noArr"/>
                            <dgm:param type="begPts" val="bCtr"/>
                            <dgm:param type="endPts" val="bL bR"/>
                            <dgm:param type="srcNode" val="bottomArc2"/>
                            <dgm:param type="dstNode" val="topConnNode2"/>
                          </dgm:alg>
                        </dgm:else>
                      </dgm:choose>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2">
                <dgm:varLst>
                  <dgm:hierBranch val="init"/>
                </dgm:varLst>
                <dgm:choose name="Name59">
                  <dgm:if name="Name60" func="var" arg="hierBranch" op="equ" val="l">
                    <dgm:alg type="hierRoot">
                      <dgm:param type="hierAlign" val="tR"/>
                    </dgm:alg>
                    <dgm:shape xmlns:r="http://schemas.openxmlformats.org/officeDocument/2006/relationships" r:blip="">
                      <dgm:adjLst/>
                    </dgm:shape>
                    <dgm:presOf/>
                    <dgm:constrLst>
                      <dgm:constr type="alignOff" val="0.65"/>
                    </dgm:constrLst>
                  </dgm:if>
                  <dgm:if name="Name61" func="var" arg="hierBranch" op="equ" val="r">
                    <dgm:alg type="hierRoot">
                      <dgm:param type="hierAlign" val="tL"/>
                    </dgm:alg>
                    <dgm:shape xmlns:r="http://schemas.openxmlformats.org/officeDocument/2006/relationships" r:blip="">
                      <dgm:adjLst/>
                    </dgm:shape>
                    <dgm:presOf/>
                    <dgm:constrLst>
                      <dgm:constr type="alignOff" val="0.65"/>
                    </dgm:constrLst>
                  </dgm:if>
                  <dgm:if name="Name62"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3" func="var" arg="hierBranch" op="equ" val="init">
                    <dgm:choose name="Name64">
                      <dgm:if name="Name65" axis="des" func="maxDepth" op="lte" val="1">
                        <dgm:alg type="hierRoot">
                          <dgm:param type="hierAlign" val="tL"/>
                        </dgm:alg>
                        <dgm:shape xmlns:r="http://schemas.openxmlformats.org/officeDocument/2006/relationships" r:blip="">
                          <dgm:adjLst/>
                        </dgm:shape>
                        <dgm:presOf/>
                        <dgm:constrLst>
                          <dgm:constr type="alignOff" val="0.65"/>
                        </dgm:constrLst>
                      </dgm:if>
                      <dgm:else name="Name6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67">
                    <dgm:alg type="hierRoot"/>
                    <dgm:shape xmlns:r="http://schemas.openxmlformats.org/officeDocument/2006/relationships" r:blip="">
                      <dgm:adjLst/>
                    </dgm:shape>
                    <dgm:presOf/>
                    <dgm:constrLst>
                      <dgm:constr type="alignOff" val="0.65"/>
                    </dgm:constrLst>
                  </dgm:else>
                </dgm:choose>
                <dgm:layoutNode name="rootComposite2">
                  <dgm:alg type="composite"/>
                  <dgm:shape xmlns:r="http://schemas.openxmlformats.org/officeDocument/2006/relationships" r:blip="">
                    <dgm:adjLst/>
                  </dgm:shape>
                  <dgm:presOf axis="self" ptType="node" cnt="1"/>
                  <dgm:choose name="Name68">
                    <dgm:if name="Name69" func="var" arg="hierBranch" op="equ" val="init">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0" func="var" arg="hierBranch" op="equ" val="l">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if name="Name71" func="var" arg="hierBranch" op="equ" val="r">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if>
                    <dgm:else name="Name72">
                      <dgm:constrLst>
                        <dgm:constr type="l" for="ch" forName="rootText2"/>
                        <dgm:constr type="t" for="ch" forName="rootText2" refType="h" fact="0.18"/>
                        <dgm:constr type="w" for="ch" forName="rootText2" refType="w"/>
                        <dgm:constr type="h" for="ch" forName="rootText2" refType="h" fact="0.64"/>
                        <dgm:constr type="l" for="ch" forName="topArc2" refType="w" fact="0.25"/>
                        <dgm:constr type="t" for="ch" forName="topArc2"/>
                        <dgm:constr type="w" for="ch" forName="topArc2" refType="h" refFor="ch" refForName="topArc2"/>
                        <dgm:constr type="h" for="ch" forName="topArc2" refType="h"/>
                        <dgm:constr type="l" for="ch" forName="bottomArc2" refType="w" fact="0.25"/>
                        <dgm:constr type="t" for="ch" forName="bottomArc2"/>
                        <dgm:constr type="w" for="ch" forName="bottomArc2" refType="h" refFor="ch" refForName="bottomArc2"/>
                        <dgm:constr type="h" for="ch" forName="bottomArc2" refType="h"/>
                        <dgm:constr type="ctrX" for="ch" forName="topConnNode2" refType="w" fact="0.5"/>
                        <dgm:constr type="t" for="ch" forName="topConnNode2"/>
                        <dgm:constr type="w" for="ch" forName="topConnNode2" refType="h" fact="0.76"/>
                        <dgm:constr type="b" for="ch" forName="topConnNode2" refType="t" refFor="ch" refForName="rootText2"/>
                      </dgm:constrLst>
                    </dgm:else>
                  </dgm:choose>
                  <dgm:layoutNode name="rootText2"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2" styleLbl="parChTrans1D1" moveWith="rootText2">
                    <dgm:alg type="sp"/>
                    <dgm:shape xmlns:r="http://schemas.openxmlformats.org/officeDocument/2006/relationships" type="arc" r:blip="" zOrderOff="-2">
                      <dgm:adjLst>
                        <dgm:adj idx="1" val="-140"/>
                        <dgm:adj idx="2" val="-40"/>
                      </dgm:adjLst>
                    </dgm:shape>
                    <dgm:presOf/>
                  </dgm:layoutNode>
                  <dgm:layoutNode name="bottomArc2" styleLbl="parChTrans1D1" moveWith="rootText2">
                    <dgm:alg type="sp"/>
                    <dgm:shape xmlns:r="http://schemas.openxmlformats.org/officeDocument/2006/relationships" type="arc" r:blip="" zOrderOff="-2">
                      <dgm:adjLst>
                        <dgm:adj idx="1" val="40"/>
                        <dgm:adj idx="2" val="140"/>
                      </dgm:adjLst>
                    </dgm:shape>
                    <dgm:presOf/>
                  </dgm:layoutNode>
                  <dgm:layoutNode name="topConnNode2" moveWith="rootText2">
                    <dgm:alg type="sp"/>
                    <dgm:shape xmlns:r="http://schemas.openxmlformats.org/officeDocument/2006/relationships" type="rect" r:blip="" hideGeom="1">
                      <dgm:adjLst/>
                    </dgm:shape>
                    <dgm:presOf axis="self" ptType="node" cnt="1"/>
                  </dgm:layoutNode>
                </dgm:layoutNode>
                <dgm:layoutNode name="hierChild4">
                  <dgm:choose name="Name73">
                    <dgm:if name="Name74" func="var" arg="hierBranch" op="equ" val="l">
                      <dgm:alg type="hierChild">
                        <dgm:param type="chAlign" val="r"/>
                        <dgm:param type="linDir" val="fromT"/>
                      </dgm:alg>
                    </dgm:if>
                    <dgm:if name="Name75" func="var" arg="hierBranch" op="equ" val="r">
                      <dgm:alg type="hierChild">
                        <dgm:param type="chAlign" val="l"/>
                        <dgm:param type="linDir" val="fromT"/>
                      </dgm:alg>
                    </dgm:if>
                    <dgm:if name="Name76" func="var" arg="hierBranch" op="equ" val="hang">
                      <dgm:choose name="Name77">
                        <dgm:if name="Name78" func="var" arg="dir" op="equ" val="norm">
                          <dgm:alg type="hierChild">
                            <dgm:param type="chAlign" val="l"/>
                            <dgm:param type="linDir" val="fromL"/>
                            <dgm:param type="secChAlign" val="t"/>
                            <dgm:param type="secLinDir" val="fromT"/>
                          </dgm:alg>
                        </dgm:if>
                        <dgm:else name="Name79">
                          <dgm:alg type="hierChild">
                            <dgm:param type="chAlign" val="l"/>
                            <dgm:param type="linDir" val="fromR"/>
                            <dgm:param type="secChAlign" val="t"/>
                            <dgm:param type="secLinDir" val="fromT"/>
                          </dgm:alg>
                        </dgm:else>
                      </dgm:choose>
                    </dgm:if>
                    <dgm:if name="Name80" func="var" arg="hierBranch" op="equ" val="std">
                      <dgm:choose name="Name81">
                        <dgm:if name="Name82" func="var" arg="dir" op="equ" val="norm">
                          <dgm:alg type="hierChild"/>
                        </dgm:if>
                        <dgm:else name="Name83">
                          <dgm:alg type="hierChild">
                            <dgm:param type="linDir" val="fromR"/>
                          </dgm:alg>
                        </dgm:else>
                      </dgm:choose>
                    </dgm:if>
                    <dgm:if name="Name84" func="var" arg="hierBranch" op="equ" val="init">
                      <dgm:choose name="Name85">
                        <dgm:if name="Name86" axis="des" func="maxDepth" op="lte" val="1">
                          <dgm:alg type="hierChild">
                            <dgm:param type="chAlign" val="l"/>
                            <dgm:param type="linDir" val="fromT"/>
                          </dgm:alg>
                        </dgm:if>
                        <dgm:else name="Name87">
                          <dgm:choose name="Name88">
                            <dgm:if name="Name89" func="var" arg="dir" op="equ" val="norm">
                              <dgm:alg type="hierChild"/>
                            </dgm:if>
                            <dgm:else name="Name90">
                              <dgm:alg type="hierChild">
                                <dgm:param type="linDir" val="fromR"/>
                              </dgm:alg>
                            </dgm:else>
                          </dgm:choose>
                        </dgm:else>
                      </dgm:choose>
                    </dgm:if>
                    <dgm:else name="Name91"/>
                  </dgm:choose>
                  <dgm:shape xmlns:r="http://schemas.openxmlformats.org/officeDocument/2006/relationships" r:blip="">
                    <dgm:adjLst/>
                  </dgm:shape>
                  <dgm:presOf/>
                  <dgm:forEach name="Name92" ref="rep2a"/>
                </dgm:layoutNode>
                <dgm:layoutNode name="hierChild5">
                  <dgm:choose name="Name93">
                    <dgm:if name="Name94" func="var" arg="dir" op="equ" val="norm">
                      <dgm:alg type="hierChild">
                        <dgm:param type="chAlign" val="l"/>
                        <dgm:param type="linDir" val="fromL"/>
                        <dgm:param type="secChAlign" val="t"/>
                        <dgm:param type="secLinDir" val="fromT"/>
                      </dgm:alg>
                    </dgm:if>
                    <dgm:else name="Name95">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96" ref="rep2b"/>
                </dgm:layoutNode>
              </dgm:layoutNode>
            </dgm:forEach>
          </dgm:layoutNode>
          <dgm:layoutNode name="hierChild3">
            <dgm:choose name="Name97">
              <dgm:if name="Name98" func="var" arg="dir" op="equ" val="norm">
                <dgm:alg type="hierChild">
                  <dgm:param type="chAlign" val="l"/>
                  <dgm:param type="linDir" val="fromL"/>
                  <dgm:param type="secChAlign" val="t"/>
                  <dgm:param type="secLinDir" val="fromT"/>
                </dgm:alg>
              </dgm:if>
              <dgm:else name="Name99">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rep2b" axis="ch" ptType="asst">
              <dgm:forEach name="Name100" axis="precedSib" ptType="parTrans" st="-1" cnt="1">
                <dgm:layoutNode name="Name101">
                  <dgm:choose name="Name102">
                    <dgm:if name="Name103" axis="self" func="depth" op="lte" val="2">
                      <dgm:alg type="conn">
                        <dgm:param type="connRout" val="bend"/>
                        <dgm:param type="dim" val="1D"/>
                        <dgm:param type="endSty" val="noArr"/>
                        <dgm:param type="begPts" val="bCtr"/>
                        <dgm:param type="endPts" val="bL bR"/>
                        <dgm:param type="srcNode" val="bottomArc1"/>
                        <dgm:param type="dstNode" val="topConnNode3"/>
                      </dgm:alg>
                    </dgm:if>
                    <dgm:if name="Name104" axis="par" ptType="asst" func="cnt" op="equ" val="1">
                      <dgm:alg type="conn">
                        <dgm:param type="connRout" val="bend"/>
                        <dgm:param type="dim" val="1D"/>
                        <dgm:param type="endSty" val="noArr"/>
                        <dgm:param type="begPts" val="bCtr"/>
                        <dgm:param type="endPts" val="bL bR"/>
                        <dgm:param type="srcNode" val="bottomArc3"/>
                        <dgm:param type="dstNode" val="topConnNode3"/>
                      </dgm:alg>
                    </dgm:if>
                    <dgm:else name="Name105">
                      <dgm:alg type="conn">
                        <dgm:param type="connRout" val="bend"/>
                        <dgm:param type="dim" val="1D"/>
                        <dgm:param type="endSty" val="noArr"/>
                        <dgm:param type="begPts" val="bCtr"/>
                        <dgm:param type="endPts" val="bL bR"/>
                        <dgm:param type="srcNode" val="bottomArc2"/>
                        <dgm:param type="dstNode" val="topConnNode3"/>
                      </dgm:alg>
                    </dgm:else>
                  </dgm:choose>
                  <dgm:shape xmlns:r="http://schemas.openxmlformats.org/officeDocument/2006/relationships" type="conn" r:blip="" zOrderOff="-99999">
                    <dgm:adjLst/>
                  </dgm:shape>
                  <dgm:presOf axis="self"/>
                  <dgm:constrLst>
                    <dgm:constr type="begPad"/>
                    <dgm:constr type="endPad"/>
                  </dgm:constrLst>
                </dgm:layoutNode>
              </dgm:forEach>
              <dgm:layoutNode name="hierRoot3">
                <dgm:varLst>
                  <dgm:hierBranch val="init"/>
                </dgm:varLst>
                <dgm:choose name="Name106">
                  <dgm:if name="Name107" func="var" arg="hierBranch" op="equ" val="l">
                    <dgm:alg type="hierRoot">
                      <dgm:param type="hierAlign" val="tR"/>
                    </dgm:alg>
                    <dgm:shape xmlns:r="http://schemas.openxmlformats.org/officeDocument/2006/relationships" r:blip="">
                      <dgm:adjLst/>
                    </dgm:shape>
                    <dgm:presOf/>
                    <dgm:constrLst>
                      <dgm:constr type="alignOff" val="0.65"/>
                    </dgm:constrLst>
                  </dgm:if>
                  <dgm:if name="Name108" func="var" arg="hierBranch" op="equ" val="r">
                    <dgm:alg type="hierRoot">
                      <dgm:param type="hierAlign" val="tL"/>
                    </dgm:alg>
                    <dgm:shape xmlns:r="http://schemas.openxmlformats.org/officeDocument/2006/relationships" r:blip="">
                      <dgm:adjLst/>
                    </dgm:shape>
                    <dgm:presOf/>
                    <dgm:constrLst>
                      <dgm:constr type="alignOff" val="0.65"/>
                    </dgm:constrLst>
                  </dgm:if>
                  <dgm:if name="Name109" func="var" arg="hierBranch" op="equ" val="hang">
                    <dgm:alg type="hierRoot"/>
                    <dgm:shape xmlns:r="http://schemas.openxmlformats.org/officeDocument/2006/relationships" r:blip="">
                      <dgm:adjLst/>
                    </dgm:shape>
                    <dgm:presOf/>
                    <dgm:constrLst>
                      <dgm:constr type="alignOff" val="0.65"/>
                    </dgm:constrLst>
                  </dgm:if>
                  <dgm:if name="Name110"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1" func="var" arg="hierBranch" op="equ" val="init">
                    <dgm:choose name="Name112">
                      <dgm:if name="Name113" axis="des" func="maxDepth" op="lte" val="1">
                        <dgm:alg type="hierRoot">
                          <dgm:param type="hierAlign" val="tL"/>
                        </dgm:alg>
                        <dgm:shape xmlns:r="http://schemas.openxmlformats.org/officeDocument/2006/relationships" r:blip="">
                          <dgm:adjLst/>
                        </dgm:shape>
                        <dgm:presOf/>
                        <dgm:constrLst>
                          <dgm:constr type="alignOff" val="0.65"/>
                        </dgm:constrLst>
                      </dgm:if>
                      <dgm:else name="Name114">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15"/>
                </dgm:choose>
                <dgm:layoutNode name="rootComposite3">
                  <dgm:alg type="composite"/>
                  <dgm:shape xmlns:r="http://schemas.openxmlformats.org/officeDocument/2006/relationships" r:blip="">
                    <dgm:adjLst/>
                  </dgm:shape>
                  <dgm:presOf axis="self" ptType="node" cnt="1"/>
                  <dgm:choose name="Name116">
                    <dgm:if name="Name117" func="var" arg="hierBranch" op="equ" val="init">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8" func="var" arg="hierBranch" op="equ" val="l">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if name="Name119" func="var" arg="hierBranch" op="equ" val="r">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if>
                    <dgm:else name="Name120">
                      <dgm:constrLst>
                        <dgm:constr type="l" for="ch" forName="rootText3"/>
                        <dgm:constr type="t" for="ch" forName="rootText3" refType="h" fact="0.18"/>
                        <dgm:constr type="w" for="ch" forName="rootText3" refType="w"/>
                        <dgm:constr type="h" for="ch" forName="rootText3" refType="h" fact="0.64"/>
                        <dgm:constr type="l" for="ch" forName="topArc3" refType="w" fact="0.25"/>
                        <dgm:constr type="t" for="ch" forName="topArc3"/>
                        <dgm:constr type="w" for="ch" forName="topArc3" refType="h" refFor="ch" refForName="topArc3"/>
                        <dgm:constr type="h" for="ch" forName="topArc3" refType="h"/>
                        <dgm:constr type="l" for="ch" forName="bottomArc3" refType="w" fact="0.25"/>
                        <dgm:constr type="t" for="ch" forName="bottomArc3"/>
                        <dgm:constr type="w" for="ch" forName="bottomArc3" refType="h" refFor="ch" refForName="bottomArc3"/>
                        <dgm:constr type="h" for="ch" forName="bottomArc3" refType="h"/>
                        <dgm:constr type="ctrX" for="ch" forName="topConnNode3" refType="w" fact="0.5"/>
                        <dgm:constr type="t" for="ch" forName="topConnNode3"/>
                        <dgm:constr type="w" for="ch" forName="topConnNode3" refType="h" fact="0.76"/>
                        <dgm:constr type="b" for="ch" forName="topConnNode3" refType="t" refFor="ch" refForName="rootText3"/>
                      </dgm:constrLst>
                    </dgm:else>
                  </dgm:choose>
                  <dgm:layoutNode name="rootText3" styleLbl="alignAcc1">
                    <dgm:varLst>
                      <dgm:chPref val="3"/>
                    </dgm:varLst>
                    <dgm:alg type="tx"/>
                    <dgm:shape xmlns:r="http://schemas.openxmlformats.org/officeDocument/2006/relationships" type="rect" r:blip="" hideGeom="1">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topArc3" styleLbl="parChTrans1D1" moveWith="rootText3">
                    <dgm:alg type="sp"/>
                    <dgm:shape xmlns:r="http://schemas.openxmlformats.org/officeDocument/2006/relationships" type="arc" r:blip="" zOrderOff="-2">
                      <dgm:adjLst>
                        <dgm:adj idx="1" val="-140"/>
                        <dgm:adj idx="2" val="-40"/>
                      </dgm:adjLst>
                    </dgm:shape>
                    <dgm:presOf/>
                  </dgm:layoutNode>
                  <dgm:layoutNode name="bottomArc3" styleLbl="parChTrans1D1" moveWith="rootText3">
                    <dgm:alg type="sp"/>
                    <dgm:shape xmlns:r="http://schemas.openxmlformats.org/officeDocument/2006/relationships" type="arc" r:blip="" zOrderOff="-2">
                      <dgm:adjLst>
                        <dgm:adj idx="1" val="40"/>
                        <dgm:adj idx="2" val="140"/>
                      </dgm:adjLst>
                    </dgm:shape>
                    <dgm:presOf/>
                  </dgm:layoutNode>
                  <dgm:layoutNode name="topConnNode3" moveWith="rootText3">
                    <dgm:alg type="sp"/>
                    <dgm:shape xmlns:r="http://schemas.openxmlformats.org/officeDocument/2006/relationships" type="rect" r:blip="" hideGeom="1">
                      <dgm:adjLst/>
                    </dgm:shape>
                    <dgm:presOf axis="self" ptType="node" cnt="1"/>
                  </dgm:layoutNode>
                </dgm:layoutNode>
                <dgm:layoutNode name="hierChild6">
                  <dgm:choose name="Name121">
                    <dgm:if name="Name122" func="var" arg="hierBranch" op="equ" val="l">
                      <dgm:alg type="hierChild">
                        <dgm:param type="chAlign" val="r"/>
                        <dgm:param type="linDir" val="fromT"/>
                      </dgm:alg>
                    </dgm:if>
                    <dgm:if name="Name123" func="var" arg="hierBranch" op="equ" val="r">
                      <dgm:alg type="hierChild">
                        <dgm:param type="chAlign" val="l"/>
                        <dgm:param type="linDir" val="fromT"/>
                      </dgm:alg>
                    </dgm:if>
                    <dgm:if name="Name124" func="var" arg="hierBranch" op="equ" val="hang">
                      <dgm:choose name="Name125">
                        <dgm:if name="Name126" func="var" arg="dir" op="equ" val="norm">
                          <dgm:alg type="hierChild">
                            <dgm:param type="chAlign" val="l"/>
                            <dgm:param type="linDir" val="fromL"/>
                            <dgm:param type="secChAlign" val="t"/>
                            <dgm:param type="secLinDir" val="fromT"/>
                          </dgm:alg>
                        </dgm:if>
                        <dgm:else name="Name127">
                          <dgm:alg type="hierChild">
                            <dgm:param type="chAlign" val="l"/>
                            <dgm:param type="linDir" val="fromR"/>
                            <dgm:param type="secChAlign" val="t"/>
                            <dgm:param type="secLinDir" val="fromT"/>
                          </dgm:alg>
                        </dgm:else>
                      </dgm:choose>
                    </dgm:if>
                    <dgm:if name="Name128" func="var" arg="hierBranch" op="equ" val="std">
                      <dgm:choose name="Name129">
                        <dgm:if name="Name130" func="var" arg="dir" op="equ" val="norm">
                          <dgm:alg type="hierChild"/>
                        </dgm:if>
                        <dgm:else name="Name131">
                          <dgm:alg type="hierChild">
                            <dgm:param type="linDir" val="fromR"/>
                          </dgm:alg>
                        </dgm:else>
                      </dgm:choose>
                    </dgm:if>
                    <dgm:if name="Name132" func="var" arg="hierBranch" op="equ" val="init">
                      <dgm:choose name="Name133">
                        <dgm:if name="Name134" axis="des" func="maxDepth" op="lte" val="1">
                          <dgm:alg type="hierChild">
                            <dgm:param type="chAlign" val="l"/>
                            <dgm:param type="linDir" val="fromT"/>
                          </dgm:alg>
                        </dgm:if>
                        <dgm:else name="Name135">
                          <dgm:alg type="hierChild"/>
                        </dgm:else>
                      </dgm:choose>
                    </dgm:if>
                    <dgm:else name="Name136"/>
                  </dgm:choose>
                  <dgm:shape xmlns:r="http://schemas.openxmlformats.org/officeDocument/2006/relationships" r:blip="">
                    <dgm:adjLst/>
                  </dgm:shape>
                  <dgm:presOf/>
                  <dgm:forEach name="Name137" ref="rep2a"/>
                </dgm:layoutNode>
                <dgm:layoutNode name="hierChild7">
                  <dgm:choose name="Name138">
                    <dgm:if name="Name139" func="var" arg="dir" op="equ" val="norm">
                      <dgm:alg type="hierChild">
                        <dgm:param type="chAlign" val="l"/>
                        <dgm:param type="linDir" val="fromL"/>
                        <dgm:param type="secChAlign" val="t"/>
                        <dgm:param type="secLinDir" val="fromT"/>
                      </dgm:alg>
                    </dgm:if>
                    <dgm:else name="Name140">
                      <dgm:alg type="hierChild">
                        <dgm:param type="chAlign" val="l"/>
                        <dgm:param type="linDir" val="fromR"/>
                        <dgm:param type="secChAlign" val="t"/>
                        <dgm:param type="secLinDir" val="fromT"/>
                      </dgm:alg>
                    </dgm:else>
                  </dgm:choose>
                  <dgm:shape xmlns:r="http://schemas.openxmlformats.org/officeDocument/2006/relationships" r:blip="">
                    <dgm:adjLst/>
                  </dgm:shape>
                  <dgm:presOf/>
                  <dgm:forEach name="Name141"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C2DA5E-F801-47A7-9715-0DDBCA5D070F}" type="datetimeFigureOut">
              <a:rPr lang="en-US" smtClean="0"/>
              <a:t>10/22/2024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C81F443-AFFF-4674-93B7-7175F9BE13BF}" type="slidenum">
              <a:rPr lang="en-US" smtClean="0"/>
              <a:t>‹#›</a:t>
            </a:fld>
            <a:endParaRPr lang="en-US"/>
          </a:p>
        </p:txBody>
      </p:sp>
    </p:spTree>
    <p:extLst>
      <p:ext uri="{BB962C8B-B14F-4D97-AF65-F5344CB8AC3E}">
        <p14:creationId xmlns:p14="http://schemas.microsoft.com/office/powerpoint/2010/main" val="16652654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81F443-AFFF-4674-93B7-7175F9BE13BF}" type="slidenum">
              <a:rPr lang="en-US" smtClean="0"/>
              <a:t>1</a:t>
            </a:fld>
            <a:endParaRPr lang="en-US"/>
          </a:p>
        </p:txBody>
      </p:sp>
    </p:spTree>
    <p:extLst>
      <p:ext uri="{BB962C8B-B14F-4D97-AF65-F5344CB8AC3E}">
        <p14:creationId xmlns:p14="http://schemas.microsoft.com/office/powerpoint/2010/main" val="28327191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Difference Engine was a large calculator designed to compute polynomial functions, while the Analytical Engine was a more advanced general-purpose computer that used punched cards for input and output, and was capable of performing a wide range of calculations.</a:t>
            </a:r>
            <a:endParaRPr lang="en-US" dirty="0"/>
          </a:p>
        </p:txBody>
      </p:sp>
      <p:sp>
        <p:nvSpPr>
          <p:cNvPr id="4" name="Slide Number Placeholder 3"/>
          <p:cNvSpPr>
            <a:spLocks noGrp="1"/>
          </p:cNvSpPr>
          <p:nvPr>
            <p:ph type="sldNum" sz="quarter" idx="10"/>
          </p:nvPr>
        </p:nvSpPr>
        <p:spPr/>
        <p:txBody>
          <a:bodyPr/>
          <a:lstStyle/>
          <a:p>
            <a:fld id="{1C81F443-AFFF-4674-93B7-7175F9BE13BF}" type="slidenum">
              <a:rPr lang="en-US" smtClean="0"/>
              <a:t>12</a:t>
            </a:fld>
            <a:endParaRPr lang="en-US"/>
          </a:p>
        </p:txBody>
      </p:sp>
    </p:spTree>
    <p:extLst>
      <p:ext uri="{BB962C8B-B14F-4D97-AF65-F5344CB8AC3E}">
        <p14:creationId xmlns:p14="http://schemas.microsoft.com/office/powerpoint/2010/main" val="34444523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Electronic Numerical Integrator and Computer) was the first programmable, electronic, general-purpose digital computer, completed in 1945</a:t>
            </a:r>
          </a:p>
          <a:p>
            <a:r>
              <a:rPr lang="en-US" sz="1200" b="0" i="0" kern="1200" dirty="0" smtClean="0">
                <a:solidFill>
                  <a:schemeClr val="tx1"/>
                </a:solidFill>
                <a:effectLst/>
                <a:latin typeface="+mn-lt"/>
                <a:ea typeface="+mn-ea"/>
                <a:cs typeface="+mn-cs"/>
              </a:rPr>
              <a:t>EDVAC (Electronic Discrete Variable Automatic Computer) was one of the earliest electronic computers</a:t>
            </a:r>
          </a:p>
          <a:p>
            <a:r>
              <a:rPr lang="en-US" sz="1200" b="0" i="0" kern="1200" dirty="0" smtClean="0">
                <a:solidFill>
                  <a:schemeClr val="tx1"/>
                </a:solidFill>
                <a:effectLst/>
                <a:latin typeface="+mn-lt"/>
                <a:ea typeface="+mn-ea"/>
                <a:cs typeface="+mn-cs"/>
              </a:rPr>
              <a:t>The UNIVAC I (Universal Automatic Computer I) was the first general-purpose electronic digital computer design for business application</a:t>
            </a:r>
            <a:endParaRPr lang="en-US" dirty="0"/>
          </a:p>
        </p:txBody>
      </p:sp>
      <p:sp>
        <p:nvSpPr>
          <p:cNvPr id="4" name="Slide Number Placeholder 3"/>
          <p:cNvSpPr>
            <a:spLocks noGrp="1"/>
          </p:cNvSpPr>
          <p:nvPr>
            <p:ph type="sldNum" sz="quarter" idx="10"/>
          </p:nvPr>
        </p:nvSpPr>
        <p:spPr/>
        <p:txBody>
          <a:bodyPr/>
          <a:lstStyle/>
          <a:p>
            <a:fld id="{1C81F443-AFFF-4674-93B7-7175F9BE13BF}" type="slidenum">
              <a:rPr lang="en-US" smtClean="0"/>
              <a:t>13</a:t>
            </a:fld>
            <a:endParaRPr lang="en-US"/>
          </a:p>
        </p:txBody>
      </p:sp>
    </p:spTree>
    <p:extLst>
      <p:ext uri="{BB962C8B-B14F-4D97-AF65-F5344CB8AC3E}">
        <p14:creationId xmlns:p14="http://schemas.microsoft.com/office/powerpoint/2010/main" val="32052791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Today, microprocessor is also used in many electronic devices such as microwave oven, wristwatches etc.</a:t>
            </a:r>
          </a:p>
          <a:p>
            <a:endParaRPr lang="en-US" dirty="0"/>
          </a:p>
        </p:txBody>
      </p:sp>
      <p:sp>
        <p:nvSpPr>
          <p:cNvPr id="4" name="Slide Number Placeholder 3"/>
          <p:cNvSpPr>
            <a:spLocks noGrp="1"/>
          </p:cNvSpPr>
          <p:nvPr>
            <p:ph type="sldNum" sz="quarter" idx="5"/>
          </p:nvPr>
        </p:nvSpPr>
        <p:spPr/>
        <p:txBody>
          <a:bodyPr/>
          <a:lstStyle/>
          <a:p>
            <a:fld id="{1C81F443-AFFF-4674-93B7-7175F9BE13BF}" type="slidenum">
              <a:rPr lang="en-US" smtClean="0"/>
              <a:t>21</a:t>
            </a:fld>
            <a:endParaRPr lang="en-US"/>
          </a:p>
        </p:txBody>
      </p:sp>
    </p:spTree>
    <p:extLst>
      <p:ext uri="{BB962C8B-B14F-4D97-AF65-F5344CB8AC3E}">
        <p14:creationId xmlns:p14="http://schemas.microsoft.com/office/powerpoint/2010/main" val="1908873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81F443-AFFF-4674-93B7-7175F9BE13BF}" type="slidenum">
              <a:rPr lang="en-US" smtClean="0"/>
              <a:t>25</a:t>
            </a:fld>
            <a:endParaRPr lang="en-US"/>
          </a:p>
        </p:txBody>
      </p:sp>
    </p:spTree>
    <p:extLst>
      <p:ext uri="{BB962C8B-B14F-4D97-AF65-F5344CB8AC3E}">
        <p14:creationId xmlns:p14="http://schemas.microsoft.com/office/powerpoint/2010/main" val="38654722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C81F443-AFFF-4674-93B7-7175F9BE13BF}" type="slidenum">
              <a:rPr lang="en-US" smtClean="0"/>
              <a:t>27</a:t>
            </a:fld>
            <a:endParaRPr lang="en-US"/>
          </a:p>
        </p:txBody>
      </p:sp>
    </p:spTree>
    <p:extLst>
      <p:ext uri="{BB962C8B-B14F-4D97-AF65-F5344CB8AC3E}">
        <p14:creationId xmlns:p14="http://schemas.microsoft.com/office/powerpoint/2010/main" val="3696985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428751"/>
            <a:ext cx="7543800" cy="1945481"/>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3429000"/>
            <a:ext cx="6461760" cy="8001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FB3EAB-3842-4E0A-AAAF-A26599A12A55}"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17A84-6DDB-484F-96C7-B10995226868}"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FB3EAB-3842-4E0A-AAAF-A26599A12A55}"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17A84-6DDB-484F-96C7-B10995226868}"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1752600" cy="4388644"/>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FB3EAB-3842-4E0A-AAAF-A26599A12A55}"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17A84-6DDB-484F-96C7-B10995226868}"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2FB3EAB-3842-4E0A-AAAF-A26599A12A55}"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17A84-6DDB-484F-96C7-B10995226868}"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114800"/>
            <a:ext cx="7659687" cy="8763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4" y="2889647"/>
            <a:ext cx="6135687" cy="1225154"/>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FB3EAB-3842-4E0A-AAAF-A26599A12A55}" type="datetimeFigureOut">
              <a:rPr lang="en-US" smtClean="0"/>
              <a:t>10/22/2024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5417A84-6DDB-484F-96C7-B10995226868}"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152144"/>
            <a:ext cx="3657600" cy="34427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FB3EAB-3842-4E0A-AAAF-A26599A12A55}"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17A84-6DDB-484F-96C7-B10995226868}"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151335"/>
            <a:ext cx="3657600" cy="47982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1631156"/>
            <a:ext cx="3657600"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2FB3EAB-3842-4E0A-AAAF-A26599A12A55}" type="datetimeFigureOut">
              <a:rPr lang="en-US" smtClean="0"/>
              <a:t>10/22/2024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5417A84-6DDB-484F-96C7-B10995226868}"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2FB3EAB-3842-4E0A-AAAF-A26599A12A55}" type="datetimeFigureOut">
              <a:rPr lang="en-US" smtClean="0"/>
              <a:t>10/22/2024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5417A84-6DDB-484F-96C7-B10995226868}"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FB3EAB-3842-4E0A-AAAF-A26599A12A55}" type="datetimeFigureOut">
              <a:rPr lang="en-US" smtClean="0"/>
              <a:t>10/22/2024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5417A84-6DDB-484F-96C7-B10995226868}"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4121658"/>
            <a:ext cx="7772400" cy="44577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800" y="4572000"/>
            <a:ext cx="7772401" cy="4572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FB3EAB-3842-4E0A-AAAF-A26599A12A55}" type="datetimeFigureOut">
              <a:rPr lang="en-US" smtClean="0"/>
              <a:t>10/22/2024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5417A84-6DDB-484F-96C7-B10995226868}" type="slidenum">
              <a:rPr lang="en-US" smtClean="0"/>
              <a:t>‹#›</a:t>
            </a:fld>
            <a:endParaRPr lang="en-US"/>
          </a:p>
        </p:txBody>
      </p:sp>
      <p:sp>
        <p:nvSpPr>
          <p:cNvPr id="9" name="Content Placeholder 8"/>
          <p:cNvSpPr>
            <a:spLocks noGrp="1"/>
          </p:cNvSpPr>
          <p:nvPr>
            <p:ph sz="quarter" idx="13"/>
          </p:nvPr>
        </p:nvSpPr>
        <p:spPr>
          <a:xfrm>
            <a:off x="304800" y="285750"/>
            <a:ext cx="7772400" cy="37071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4121458"/>
            <a:ext cx="7772400" cy="445970"/>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4572000"/>
            <a:ext cx="7772400" cy="459486"/>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72FB3EAB-3842-4E0A-AAAF-A26599A12A55}" type="datetimeFigureOut">
              <a:rPr lang="en-US" smtClean="0"/>
              <a:t>10/22/2024</a:t>
            </a:fld>
            <a:endParaRPr lang="en-US"/>
          </a:p>
        </p:txBody>
      </p:sp>
      <p:sp>
        <p:nvSpPr>
          <p:cNvPr id="9" name="Slide Number Placeholder 8"/>
          <p:cNvSpPr>
            <a:spLocks noGrp="1"/>
          </p:cNvSpPr>
          <p:nvPr>
            <p:ph type="sldNum" sz="quarter" idx="11"/>
          </p:nvPr>
        </p:nvSpPr>
        <p:spPr/>
        <p:txBody>
          <a:bodyPr/>
          <a:lstStyle/>
          <a:p>
            <a:fld id="{55417A84-6DDB-484F-96C7-B10995226868}"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7620000" cy="85725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200150"/>
            <a:ext cx="7620000" cy="360045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51435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4114800"/>
            <a:ext cx="685800" cy="51435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4236720"/>
            <a:ext cx="548640" cy="29718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55417A84-6DDB-484F-96C7-B10995226868}" type="slidenum">
              <a:rPr lang="en-US" smtClean="0"/>
              <a:t>‹#›</a:t>
            </a:fld>
            <a:endParaRPr lang="en-US"/>
          </a:p>
        </p:txBody>
      </p:sp>
      <p:sp>
        <p:nvSpPr>
          <p:cNvPr id="5" name="Footer Placeholder 4"/>
          <p:cNvSpPr>
            <a:spLocks noGrp="1"/>
          </p:cNvSpPr>
          <p:nvPr>
            <p:ph type="ftr" sz="quarter" idx="3"/>
          </p:nvPr>
        </p:nvSpPr>
        <p:spPr>
          <a:xfrm rot="16200000">
            <a:off x="7882821" y="2990850"/>
            <a:ext cx="177546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856152" y="1188720"/>
            <a:ext cx="1828799" cy="365760"/>
          </a:xfrm>
          <a:prstGeom prst="rect">
            <a:avLst/>
          </a:prstGeom>
        </p:spPr>
        <p:txBody>
          <a:bodyPr vert="horz" lIns="91440" tIns="45720" rIns="91440" bIns="45720" rtlCol="0" anchor="ctr"/>
          <a:lstStyle>
            <a:lvl1pPr algn="l">
              <a:defRPr sz="1200">
                <a:solidFill>
                  <a:schemeClr val="bg2"/>
                </a:solidFill>
              </a:defRPr>
            </a:lvl1pPr>
          </a:lstStyle>
          <a:p>
            <a:fld id="{72FB3EAB-3842-4E0A-AAAF-A26599A12A55}" type="datetimeFigureOut">
              <a:rPr lang="en-US" smtClean="0"/>
              <a:t>10/22/2024</a:t>
            </a:fld>
            <a:endParaRPr lang="en-US"/>
          </a:p>
        </p:txBody>
      </p:sp>
    </p:spTree>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4.jpeg"/><Relationship Id="rId7" Type="http://schemas.openxmlformats.org/officeDocument/2006/relationships/diagramColors" Target="../diagrams/colors1.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2235" y="684154"/>
            <a:ext cx="7543800" cy="1945481"/>
          </a:xfrm>
        </p:spPr>
        <p:txBody>
          <a:bodyPr>
            <a:normAutofit fontScale="90000"/>
          </a:bodyPr>
          <a:lstStyle/>
          <a:p>
            <a:pPr algn="ctr"/>
            <a:r>
              <a:rPr lang="en-US" b="1" dirty="0">
                <a:solidFill>
                  <a:schemeClr val="tx1"/>
                </a:solidFill>
              </a:rPr>
              <a:t>Introduction to Computers</a:t>
            </a:r>
            <a:endParaRPr lang="en-US" dirty="0">
              <a:solidFill>
                <a:schemeClr val="tx1"/>
              </a:solidFill>
            </a:endParaRPr>
          </a:p>
        </p:txBody>
      </p:sp>
      <p:sp>
        <p:nvSpPr>
          <p:cNvPr id="3" name="Subtitle 2"/>
          <p:cNvSpPr>
            <a:spLocks noGrp="1"/>
          </p:cNvSpPr>
          <p:nvPr>
            <p:ph type="subTitle" idx="1"/>
          </p:nvPr>
        </p:nvSpPr>
        <p:spPr>
          <a:xfrm>
            <a:off x="685800" y="2076025"/>
            <a:ext cx="6461760" cy="2161464"/>
          </a:xfrm>
        </p:spPr>
        <p:txBody>
          <a:bodyPr>
            <a:normAutofit/>
          </a:bodyPr>
          <a:lstStyle/>
          <a:p>
            <a:r>
              <a:rPr lang="en-US" sz="2800" dirty="0">
                <a:solidFill>
                  <a:schemeClr val="tx1"/>
                </a:solidFill>
              </a:rPr>
              <a:t>	</a:t>
            </a:r>
          </a:p>
          <a:p>
            <a:pPr algn="ctr"/>
            <a:endParaRPr lang="en-US" sz="2800" dirty="0">
              <a:solidFill>
                <a:schemeClr val="tx1"/>
              </a:solidFill>
            </a:endParaRPr>
          </a:p>
          <a:p>
            <a:pPr algn="ctr"/>
            <a:r>
              <a:rPr lang="en-US" sz="2800" dirty="0">
                <a:solidFill>
                  <a:schemeClr val="tx1"/>
                </a:solidFill>
              </a:rPr>
              <a:t>Course Code: </a:t>
            </a:r>
            <a:r>
              <a:rPr lang="en-US" sz="2800" dirty="0" smtClean="0">
                <a:solidFill>
                  <a:schemeClr val="tx1"/>
                </a:solidFill>
              </a:rPr>
              <a:t>GE-181</a:t>
            </a:r>
            <a:endParaRPr lang="en-US" sz="2800" dirty="0">
              <a:solidFill>
                <a:schemeClr val="tx1"/>
              </a:solidFill>
            </a:endParaRPr>
          </a:p>
          <a:p>
            <a:pPr algn="ctr"/>
            <a:r>
              <a:rPr lang="en-US" sz="2800" dirty="0">
                <a:solidFill>
                  <a:schemeClr val="tx1"/>
                </a:solidFill>
              </a:rPr>
              <a:t>Instructor: </a:t>
            </a:r>
            <a:r>
              <a:rPr lang="en-US" sz="2800" dirty="0" smtClean="0">
                <a:solidFill>
                  <a:schemeClr val="tx1"/>
                </a:solidFill>
              </a:rPr>
              <a:t>Saba Iqbal</a:t>
            </a:r>
            <a:endParaRPr lang="en-US" sz="2800" dirty="0">
              <a:solidFill>
                <a:schemeClr val="tx1"/>
              </a:solidFill>
            </a:endParaRPr>
          </a:p>
        </p:txBody>
      </p:sp>
    </p:spTree>
    <p:extLst>
      <p:ext uri="{BB962C8B-B14F-4D97-AF65-F5344CB8AC3E}">
        <p14:creationId xmlns:p14="http://schemas.microsoft.com/office/powerpoint/2010/main" val="81196265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rPr>
              <a:t>Characteristics of Computers</a:t>
            </a:r>
          </a:p>
        </p:txBody>
      </p:sp>
      <p:sp>
        <p:nvSpPr>
          <p:cNvPr id="3" name="Content Placeholder 2"/>
          <p:cNvSpPr>
            <a:spLocks noGrp="1"/>
          </p:cNvSpPr>
          <p:nvPr>
            <p:ph idx="1"/>
          </p:nvPr>
        </p:nvSpPr>
        <p:spPr>
          <a:xfrm>
            <a:off x="361665" y="1056850"/>
            <a:ext cx="7620000" cy="3600450"/>
          </a:xfrm>
        </p:spPr>
        <p:txBody>
          <a:bodyPr>
            <a:noAutofit/>
          </a:bodyPr>
          <a:lstStyle/>
          <a:p>
            <a:pPr marL="341313" indent="-341313" algn="just">
              <a:buFont typeface="Wingdings" pitchFamily="2" charset="2"/>
              <a:buChar char="Ø"/>
            </a:pPr>
            <a:r>
              <a:rPr lang="en-US" sz="2400" b="1" dirty="0">
                <a:solidFill>
                  <a:srgbClr val="FF0000"/>
                </a:solidFill>
              </a:rPr>
              <a:t>Reliability-</a:t>
            </a:r>
            <a:r>
              <a:rPr lang="en-US" sz="2400" dirty="0">
                <a:solidFill>
                  <a:srgbClr val="FF0000"/>
                </a:solidFill>
              </a:rPr>
              <a:t> </a:t>
            </a:r>
            <a:r>
              <a:rPr lang="en-US" sz="2000" dirty="0"/>
              <a:t>A computer is reliable as it gives consistent result for similar set of data i.e., if we give same set of input any number of times, we will get the same result.</a:t>
            </a:r>
            <a:endParaRPr lang="en-GB" sz="2000" dirty="0">
              <a:solidFill>
                <a:srgbClr val="FF0000"/>
              </a:solidFill>
            </a:endParaRPr>
          </a:p>
          <a:p>
            <a:pPr marL="341313" indent="-341313">
              <a:buFont typeface="Wingdings" pitchFamily="2" charset="2"/>
              <a:buChar char="Ø"/>
            </a:pPr>
            <a:r>
              <a:rPr lang="en-GB" sz="2400" b="1" dirty="0">
                <a:solidFill>
                  <a:srgbClr val="FF0000"/>
                </a:solidFill>
              </a:rPr>
              <a:t>Automation- </a:t>
            </a:r>
            <a:r>
              <a:rPr lang="en-US" sz="2000" dirty="0"/>
              <a:t>Computer performs all the tasks automatically i.e., it performs tasks without manual intervention.</a:t>
            </a:r>
            <a:endParaRPr lang="en-US" sz="2000" dirty="0">
              <a:solidFill>
                <a:srgbClr val="FF0000"/>
              </a:solidFill>
            </a:endParaRPr>
          </a:p>
          <a:p>
            <a:pPr marL="395288" indent="-395288" algn="just">
              <a:buFont typeface="Wingdings" pitchFamily="2" charset="2"/>
              <a:buChar char="Ø"/>
            </a:pPr>
            <a:r>
              <a:rPr lang="en-GB" sz="2400" b="1" dirty="0">
                <a:solidFill>
                  <a:srgbClr val="FF0000"/>
                </a:solidFill>
              </a:rPr>
              <a:t>Capacity-</a:t>
            </a:r>
            <a:r>
              <a:rPr lang="en-US" sz="2000" dirty="0"/>
              <a:t>Computer can store and recall any amount of information because of its secondary storage capability. It forgets or looses certain information only when it is asked to do so</a:t>
            </a:r>
            <a:endParaRPr lang="en-US" sz="2400" dirty="0">
              <a:solidFill>
                <a:srgbClr val="FF0000"/>
              </a:solidFill>
            </a:endParaRPr>
          </a:p>
        </p:txBody>
      </p:sp>
    </p:spTree>
    <p:extLst>
      <p:ext uri="{BB962C8B-B14F-4D97-AF65-F5344CB8AC3E}">
        <p14:creationId xmlns:p14="http://schemas.microsoft.com/office/powerpoint/2010/main" val="37131979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rPr>
              <a:t>Evolution of Computers</a:t>
            </a:r>
          </a:p>
        </p:txBody>
      </p:sp>
      <p:sp>
        <p:nvSpPr>
          <p:cNvPr id="3" name="Content Placeholder 2"/>
          <p:cNvSpPr>
            <a:spLocks noGrp="1"/>
          </p:cNvSpPr>
          <p:nvPr>
            <p:ph idx="1"/>
          </p:nvPr>
        </p:nvSpPr>
        <p:spPr>
          <a:xfrm>
            <a:off x="60222" y="1063229"/>
            <a:ext cx="8413955" cy="3600450"/>
          </a:xfrm>
        </p:spPr>
        <p:txBody>
          <a:bodyPr>
            <a:normAutofit/>
          </a:bodyPr>
          <a:lstStyle/>
          <a:p>
            <a:pPr marL="355600" marR="384810" indent="-342900">
              <a:lnSpc>
                <a:spcPct val="150000"/>
              </a:lnSpc>
              <a:spcBef>
                <a:spcPts val="105"/>
              </a:spcBef>
              <a:tabLst>
                <a:tab pos="354965" algn="l"/>
                <a:tab pos="355600" algn="l"/>
              </a:tabLst>
            </a:pPr>
            <a:r>
              <a:rPr lang="en-US" sz="2400" b="1" spc="-5" dirty="0">
                <a:cs typeface="Arial" panose="020B0604020202020204" pitchFamily="34" charset="0"/>
              </a:rPr>
              <a:t>1642: </a:t>
            </a:r>
            <a:r>
              <a:rPr lang="en-US" sz="2400" spc="-5" dirty="0">
                <a:cs typeface="Arial" panose="020B0604020202020204" pitchFamily="34" charset="0"/>
              </a:rPr>
              <a:t>Blaise </a:t>
            </a:r>
            <a:r>
              <a:rPr lang="en-US" sz="2400" dirty="0">
                <a:cs typeface="Arial" panose="020B0604020202020204" pitchFamily="34" charset="0"/>
              </a:rPr>
              <a:t>Pascal </a:t>
            </a:r>
            <a:r>
              <a:rPr lang="en-US" sz="2400" spc="-5" dirty="0">
                <a:cs typeface="Arial" panose="020B0604020202020204" pitchFamily="34" charset="0"/>
              </a:rPr>
              <a:t>invented</a:t>
            </a:r>
            <a:r>
              <a:rPr lang="en-US" sz="2400" spc="-55" dirty="0">
                <a:cs typeface="Arial" panose="020B0604020202020204" pitchFamily="34" charset="0"/>
              </a:rPr>
              <a:t> </a:t>
            </a:r>
            <a:r>
              <a:rPr lang="en-US" sz="2400" i="1" dirty="0">
                <a:cs typeface="Arial" panose="020B0604020202020204" pitchFamily="34" charset="0"/>
              </a:rPr>
              <a:t>“Mechanical Adding</a:t>
            </a:r>
            <a:r>
              <a:rPr lang="en-US" sz="2400" i="1" spc="-55" dirty="0">
                <a:cs typeface="Arial" panose="020B0604020202020204" pitchFamily="34" charset="0"/>
              </a:rPr>
              <a:t> </a:t>
            </a:r>
            <a:r>
              <a:rPr lang="en-US" sz="2400" i="1" dirty="0">
                <a:cs typeface="Arial" panose="020B0604020202020204" pitchFamily="34" charset="0"/>
              </a:rPr>
              <a:t>Machine”</a:t>
            </a:r>
            <a:endParaRPr lang="en-US" sz="2400" dirty="0">
              <a:cs typeface="Arial" panose="020B0604020202020204" pitchFamily="34" charset="0"/>
            </a:endParaRPr>
          </a:p>
          <a:p>
            <a:pPr marL="355600" indent="-342900">
              <a:lnSpc>
                <a:spcPct val="150000"/>
              </a:lnSpc>
              <a:spcBef>
                <a:spcPts val="770"/>
              </a:spcBef>
              <a:tabLst>
                <a:tab pos="354965" algn="l"/>
                <a:tab pos="355600" algn="l"/>
              </a:tabLst>
            </a:pPr>
            <a:r>
              <a:rPr lang="en-US" sz="2400" b="1" spc="-5" dirty="0">
                <a:cs typeface="Arial" panose="020B0604020202020204" pitchFamily="34" charset="0"/>
              </a:rPr>
              <a:t>1671:</a:t>
            </a:r>
            <a:r>
              <a:rPr lang="en-US" sz="2400" spc="-5" dirty="0">
                <a:cs typeface="Arial" panose="020B0604020202020204" pitchFamily="34" charset="0"/>
              </a:rPr>
              <a:t> Baron </a:t>
            </a:r>
            <a:r>
              <a:rPr lang="en-US" sz="2400" dirty="0">
                <a:cs typeface="Arial" panose="020B0604020202020204" pitchFamily="34" charset="0"/>
              </a:rPr>
              <a:t>Gottfried </a:t>
            </a:r>
            <a:r>
              <a:rPr lang="en-US" sz="2400" spc="-5" dirty="0">
                <a:cs typeface="Arial" panose="020B0604020202020204" pitchFamily="34" charset="0"/>
              </a:rPr>
              <a:t>invented</a:t>
            </a:r>
            <a:r>
              <a:rPr lang="en-US" sz="2400" spc="-55" dirty="0">
                <a:cs typeface="Arial" panose="020B0604020202020204" pitchFamily="34" charset="0"/>
              </a:rPr>
              <a:t> </a:t>
            </a:r>
            <a:r>
              <a:rPr lang="en-US" sz="2400" i="1" spc="-5" dirty="0">
                <a:cs typeface="Arial" panose="020B0604020202020204" pitchFamily="34" charset="0"/>
              </a:rPr>
              <a:t>“Calculator” </a:t>
            </a:r>
            <a:r>
              <a:rPr lang="en-US" sz="2400" dirty="0">
                <a:cs typeface="Arial" panose="020B0604020202020204" pitchFamily="34" charset="0"/>
              </a:rPr>
              <a:t>for</a:t>
            </a:r>
            <a:r>
              <a:rPr lang="en-US" sz="2400" spc="-40" dirty="0">
                <a:cs typeface="Arial" panose="020B0604020202020204" pitchFamily="34" charset="0"/>
              </a:rPr>
              <a:t> </a:t>
            </a:r>
            <a:r>
              <a:rPr lang="en-US" sz="2400" spc="-5" dirty="0">
                <a:cs typeface="Arial" panose="020B0604020202020204" pitchFamily="34" charset="0"/>
              </a:rPr>
              <a:t>multiplication</a:t>
            </a:r>
            <a:endParaRPr lang="en-US" sz="2400" dirty="0">
              <a:cs typeface="Arial" panose="020B0604020202020204" pitchFamily="34" charset="0"/>
            </a:endParaRPr>
          </a:p>
          <a:p>
            <a:pPr marL="355600" marR="848994" indent="-342900">
              <a:lnSpc>
                <a:spcPct val="150000"/>
              </a:lnSpc>
              <a:spcBef>
                <a:spcPts val="745"/>
              </a:spcBef>
              <a:tabLst>
                <a:tab pos="354965" algn="l"/>
                <a:tab pos="355600" algn="l"/>
              </a:tabLst>
            </a:pPr>
            <a:r>
              <a:rPr lang="en-US" sz="2400" b="1" spc="-5" dirty="0">
                <a:cs typeface="Arial" panose="020B0604020202020204" pitchFamily="34" charset="0"/>
              </a:rPr>
              <a:t>1880: </a:t>
            </a:r>
            <a:r>
              <a:rPr lang="en-US" sz="2400" i="1" spc="-5" dirty="0">
                <a:cs typeface="Arial" panose="020B0604020202020204" pitchFamily="34" charset="0"/>
              </a:rPr>
              <a:t>“Keyboard </a:t>
            </a:r>
            <a:r>
              <a:rPr lang="en-US" sz="2400" i="1" dirty="0">
                <a:cs typeface="Arial" panose="020B0604020202020204" pitchFamily="34" charset="0"/>
              </a:rPr>
              <a:t>machines” </a:t>
            </a:r>
            <a:r>
              <a:rPr lang="en-US" sz="2400" spc="-5" dirty="0">
                <a:cs typeface="Arial" panose="020B0604020202020204" pitchFamily="34" charset="0"/>
              </a:rPr>
              <a:t>designed </a:t>
            </a:r>
            <a:r>
              <a:rPr lang="en-US" sz="2400" dirty="0">
                <a:cs typeface="Arial" panose="020B0604020202020204" pitchFamily="34" charset="0"/>
              </a:rPr>
              <a:t>in USA</a:t>
            </a:r>
          </a:p>
          <a:p>
            <a:pPr marL="355600" marR="118110" indent="-342900">
              <a:lnSpc>
                <a:spcPct val="150000"/>
              </a:lnSpc>
              <a:spcBef>
                <a:spcPts val="760"/>
              </a:spcBef>
              <a:tabLst>
                <a:tab pos="354965" algn="l"/>
                <a:tab pos="355600" algn="l"/>
              </a:tabLst>
            </a:pPr>
            <a:r>
              <a:rPr lang="en-US" sz="2400" b="1" spc="-5" dirty="0">
                <a:cs typeface="Arial" panose="020B0604020202020204" pitchFamily="34" charset="0"/>
              </a:rPr>
              <a:t>1880:</a:t>
            </a:r>
            <a:r>
              <a:rPr lang="en-US" sz="2400" spc="-5" dirty="0">
                <a:cs typeface="Arial" panose="020B0604020202020204" pitchFamily="34" charset="0"/>
              </a:rPr>
              <a:t> Herman Hollerith invented </a:t>
            </a:r>
            <a:r>
              <a:rPr lang="en-US" sz="2400" i="1" dirty="0">
                <a:cs typeface="Arial" panose="020B0604020202020204" pitchFamily="34" charset="0"/>
              </a:rPr>
              <a:t>“punched  cards” </a:t>
            </a:r>
            <a:r>
              <a:rPr lang="en-US" sz="2400" spc="-5" dirty="0">
                <a:cs typeface="Arial" panose="020B0604020202020204" pitchFamily="34" charset="0"/>
              </a:rPr>
              <a:t>for  		    input media </a:t>
            </a:r>
            <a:r>
              <a:rPr lang="en-US" sz="2400" dirty="0">
                <a:cs typeface="Arial" panose="020B0604020202020204" pitchFamily="34" charset="0"/>
              </a:rPr>
              <a:t>&amp; </a:t>
            </a:r>
            <a:r>
              <a:rPr lang="en-US" sz="2400" spc="-10" dirty="0">
                <a:cs typeface="Arial" panose="020B0604020202020204" pitchFamily="34" charset="0"/>
              </a:rPr>
              <a:t>is </a:t>
            </a:r>
            <a:r>
              <a:rPr lang="en-US" sz="2400" dirty="0">
                <a:cs typeface="Arial" panose="020B0604020202020204" pitchFamily="34" charset="0"/>
              </a:rPr>
              <a:t>used </a:t>
            </a:r>
            <a:r>
              <a:rPr lang="en-US" sz="2400" spc="-5" dirty="0">
                <a:cs typeface="Arial" panose="020B0604020202020204" pitchFamily="34" charset="0"/>
              </a:rPr>
              <a:t>till </a:t>
            </a:r>
            <a:r>
              <a:rPr lang="en-US" sz="2400" dirty="0">
                <a:cs typeface="Arial" panose="020B0604020202020204" pitchFamily="34" charset="0"/>
              </a:rPr>
              <a:t>late</a:t>
            </a:r>
            <a:r>
              <a:rPr lang="en-US" sz="2400" spc="45" dirty="0">
                <a:cs typeface="Arial" panose="020B0604020202020204" pitchFamily="34" charset="0"/>
              </a:rPr>
              <a:t> </a:t>
            </a:r>
            <a:r>
              <a:rPr lang="en-US" sz="2400" spc="-5" dirty="0">
                <a:cs typeface="Arial" panose="020B0604020202020204" pitchFamily="34" charset="0"/>
              </a:rPr>
              <a:t>70s</a:t>
            </a:r>
            <a:endParaRPr lang="en-US" sz="2400" dirty="0">
              <a:cs typeface="Arial" panose="020B0604020202020204" pitchFamily="34" charset="0"/>
            </a:endParaRPr>
          </a:p>
          <a:p>
            <a:pPr>
              <a:buFont typeface="Arial" panose="020B0604020202020204" pitchFamily="34" charset="0"/>
              <a:buChar char="•"/>
            </a:pPr>
            <a:endParaRPr lang="en-US" dirty="0"/>
          </a:p>
        </p:txBody>
      </p:sp>
    </p:spTree>
    <p:extLst>
      <p:ext uri="{BB962C8B-B14F-4D97-AF65-F5344CB8AC3E}">
        <p14:creationId xmlns:p14="http://schemas.microsoft.com/office/powerpoint/2010/main" val="10026408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205979"/>
            <a:ext cx="7826992" cy="857250"/>
          </a:xfrm>
        </p:spPr>
        <p:txBody>
          <a:bodyPr/>
          <a:lstStyle/>
          <a:p>
            <a:r>
              <a:rPr lang="en-US" sz="4000" b="1" dirty="0">
                <a:solidFill>
                  <a:schemeClr val="tx1"/>
                </a:solidFill>
              </a:rPr>
              <a:t>Evolution of Computers </a:t>
            </a:r>
            <a:r>
              <a:rPr lang="en-US" sz="2000" b="1" dirty="0">
                <a:solidFill>
                  <a:schemeClr val="tx1"/>
                </a:solidFill>
              </a:rPr>
              <a:t>(Cont...)</a:t>
            </a:r>
          </a:p>
        </p:txBody>
      </p:sp>
      <p:sp>
        <p:nvSpPr>
          <p:cNvPr id="3" name="Content Placeholder 2"/>
          <p:cNvSpPr>
            <a:spLocks noGrp="1"/>
          </p:cNvSpPr>
          <p:nvPr>
            <p:ph idx="1"/>
          </p:nvPr>
        </p:nvSpPr>
        <p:spPr/>
        <p:txBody>
          <a:bodyPr>
            <a:normAutofit fontScale="92500"/>
          </a:bodyPr>
          <a:lstStyle/>
          <a:p>
            <a:pPr marL="627063" indent="-512763">
              <a:lnSpc>
                <a:spcPct val="150000"/>
              </a:lnSpc>
              <a:buFont typeface="Wingdings" pitchFamily="2" charset="2"/>
              <a:buChar char="Ø"/>
            </a:pPr>
            <a:r>
              <a:rPr lang="en-US" sz="2400" b="1" dirty="0"/>
              <a:t>Charles Babbage </a:t>
            </a:r>
            <a:r>
              <a:rPr lang="en-US" sz="2400" dirty="0"/>
              <a:t>is the father of modern digital computers </a:t>
            </a:r>
          </a:p>
          <a:p>
            <a:pPr marL="627063" indent="-512763">
              <a:lnSpc>
                <a:spcPct val="150000"/>
              </a:lnSpc>
              <a:buFont typeface="Wingdings" pitchFamily="2" charset="2"/>
              <a:buChar char="Ø"/>
            </a:pPr>
            <a:r>
              <a:rPr lang="en-US" sz="2400" dirty="0"/>
              <a:t>He designed </a:t>
            </a:r>
            <a:r>
              <a:rPr lang="en-US" sz="2400" b="1" dirty="0"/>
              <a:t>“Difference Engine”</a:t>
            </a:r>
            <a:r>
              <a:rPr lang="en-US" sz="2400" dirty="0"/>
              <a:t> in 1822 </a:t>
            </a:r>
          </a:p>
          <a:p>
            <a:pPr marL="627063" indent="-512763">
              <a:lnSpc>
                <a:spcPct val="150000"/>
              </a:lnSpc>
              <a:buFont typeface="Wingdings" pitchFamily="2" charset="2"/>
              <a:buChar char="Ø"/>
            </a:pPr>
            <a:r>
              <a:rPr lang="en-US" sz="2400" dirty="0"/>
              <a:t>He designed a </a:t>
            </a:r>
            <a:r>
              <a:rPr lang="en-US" sz="2400" b="1" dirty="0"/>
              <a:t>fully automatic analytical engine</a:t>
            </a:r>
            <a:r>
              <a:rPr lang="en-US" sz="2400" dirty="0"/>
              <a:t> in 1842 for performing basic arithmetic functions </a:t>
            </a:r>
          </a:p>
          <a:p>
            <a:pPr marL="627063" lvl="1" indent="-512763">
              <a:lnSpc>
                <a:spcPct val="150000"/>
              </a:lnSpc>
              <a:buClr>
                <a:schemeClr val="accent1"/>
              </a:buClr>
              <a:buFont typeface="Wingdings" pitchFamily="2" charset="2"/>
              <a:buChar char="Ø"/>
            </a:pPr>
            <a:r>
              <a:rPr lang="en-US" sz="2400" spc="-5" dirty="0">
                <a:cs typeface="Arial" panose="020B0604020202020204" pitchFamily="34" charset="0"/>
              </a:rPr>
              <a:t>Established several principles that are  fundamental to the design of </a:t>
            </a:r>
            <a:r>
              <a:rPr lang="en-US" sz="2400" spc="-10" dirty="0">
                <a:cs typeface="Arial" panose="020B0604020202020204" pitchFamily="34" charset="0"/>
              </a:rPr>
              <a:t>any </a:t>
            </a:r>
            <a:r>
              <a:rPr lang="en-US" sz="2400" spc="-5" dirty="0">
                <a:cs typeface="Arial" panose="020B0604020202020204" pitchFamily="34" charset="0"/>
              </a:rPr>
              <a:t>digital</a:t>
            </a:r>
            <a:r>
              <a:rPr lang="en-US" sz="2400" spc="10" dirty="0">
                <a:cs typeface="Arial" panose="020B0604020202020204" pitchFamily="34" charset="0"/>
              </a:rPr>
              <a:t> </a:t>
            </a:r>
            <a:r>
              <a:rPr lang="en-US" sz="2400" spc="-5" dirty="0">
                <a:cs typeface="Arial" panose="020B0604020202020204" pitchFamily="34" charset="0"/>
              </a:rPr>
              <a:t>computer</a:t>
            </a:r>
            <a:endParaRPr lang="en-US" sz="2400" dirty="0">
              <a:cs typeface="Arial" panose="020B0604020202020204" pitchFamily="34" charset="0"/>
            </a:endParaRPr>
          </a:p>
          <a:p>
            <a:pPr>
              <a:lnSpc>
                <a:spcPct val="150000"/>
              </a:lnSpc>
              <a:buFont typeface="Arial" panose="020B0604020202020204" pitchFamily="34" charset="0"/>
              <a:buChar char="•"/>
            </a:pPr>
            <a:endParaRPr lang="en-US" sz="2400" dirty="0"/>
          </a:p>
        </p:txBody>
      </p:sp>
    </p:spTree>
    <p:extLst>
      <p:ext uri="{BB962C8B-B14F-4D97-AF65-F5344CB8AC3E}">
        <p14:creationId xmlns:p14="http://schemas.microsoft.com/office/powerpoint/2010/main" val="4034669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4670" y="102740"/>
            <a:ext cx="8272130" cy="857250"/>
          </a:xfrm>
        </p:spPr>
        <p:txBody>
          <a:bodyPr/>
          <a:lstStyle/>
          <a:p>
            <a:r>
              <a:rPr lang="en-US" sz="3200" b="1" dirty="0">
                <a:solidFill>
                  <a:schemeClr val="tx1"/>
                </a:solidFill>
              </a:rPr>
              <a:t>Some Well Known Early Computers</a:t>
            </a:r>
          </a:p>
        </p:txBody>
      </p:sp>
      <p:sp>
        <p:nvSpPr>
          <p:cNvPr id="3" name="Content Placeholder 2"/>
          <p:cNvSpPr>
            <a:spLocks noGrp="1"/>
          </p:cNvSpPr>
          <p:nvPr>
            <p:ph idx="1"/>
          </p:nvPr>
        </p:nvSpPr>
        <p:spPr>
          <a:xfrm>
            <a:off x="414670" y="895466"/>
            <a:ext cx="8095149" cy="4080271"/>
          </a:xfrm>
        </p:spPr>
        <p:txBody>
          <a:bodyPr>
            <a:normAutofit fontScale="70000" lnSpcReduction="20000"/>
          </a:bodyPr>
          <a:lstStyle/>
          <a:p>
            <a:pPr marL="355600" indent="-342900">
              <a:lnSpc>
                <a:spcPct val="150000"/>
              </a:lnSpc>
              <a:spcBef>
                <a:spcPts val="420"/>
              </a:spcBef>
              <a:tabLst>
                <a:tab pos="354965" algn="l"/>
                <a:tab pos="355600" algn="l"/>
              </a:tabLst>
            </a:pPr>
            <a:r>
              <a:rPr lang="en-GB" sz="2300" b="1" spc="-10" dirty="0">
                <a:cs typeface="Arial" panose="020B0604020202020204" pitchFamily="34" charset="0"/>
              </a:rPr>
              <a:t>MARK </a:t>
            </a:r>
            <a:r>
              <a:rPr lang="en-GB" sz="2300" b="1" spc="-5" dirty="0">
                <a:cs typeface="Arial" panose="020B0604020202020204" pitchFamily="34" charset="0"/>
              </a:rPr>
              <a:t>I computer (1937 -</a:t>
            </a:r>
            <a:r>
              <a:rPr lang="en-GB" sz="2300" b="1" spc="65" dirty="0">
                <a:cs typeface="Arial" panose="020B0604020202020204" pitchFamily="34" charset="0"/>
              </a:rPr>
              <a:t> </a:t>
            </a:r>
            <a:r>
              <a:rPr lang="en-GB" sz="2300" b="1" dirty="0">
                <a:cs typeface="Arial" panose="020B0604020202020204" pitchFamily="34" charset="0"/>
              </a:rPr>
              <a:t>1944)</a:t>
            </a:r>
          </a:p>
          <a:p>
            <a:pPr marL="812800" lvl="1" indent="-342900">
              <a:lnSpc>
                <a:spcPct val="150000"/>
              </a:lnSpc>
              <a:spcBef>
                <a:spcPts val="280"/>
              </a:spcBef>
              <a:tabLst>
                <a:tab pos="756285" algn="l"/>
                <a:tab pos="756920" algn="l"/>
              </a:tabLst>
            </a:pPr>
            <a:r>
              <a:rPr lang="en-GB" sz="2300" spc="-5" dirty="0">
                <a:solidFill>
                  <a:srgbClr val="800000"/>
                </a:solidFill>
                <a:cs typeface="Arial" panose="020B0604020202020204" pitchFamily="34" charset="0"/>
              </a:rPr>
              <a:t>Electro-mechanical </a:t>
            </a:r>
            <a:r>
              <a:rPr lang="en-GB" sz="2300" dirty="0">
                <a:solidFill>
                  <a:srgbClr val="800000"/>
                </a:solidFill>
                <a:cs typeface="Arial" panose="020B0604020202020204" pitchFamily="34" charset="0"/>
              </a:rPr>
              <a:t>calculating device, 50 </a:t>
            </a:r>
            <a:r>
              <a:rPr lang="en-GB" sz="2300" dirty="0" err="1">
                <a:solidFill>
                  <a:srgbClr val="800000"/>
                </a:solidFill>
                <a:cs typeface="Arial" panose="020B0604020202020204" pitchFamily="34" charset="0"/>
              </a:rPr>
              <a:t>ft</a:t>
            </a:r>
            <a:r>
              <a:rPr lang="en-GB" sz="2300" dirty="0">
                <a:solidFill>
                  <a:srgbClr val="800000"/>
                </a:solidFill>
                <a:cs typeface="Arial" panose="020B0604020202020204" pitchFamily="34" charset="0"/>
              </a:rPr>
              <a:t>-long x 8</a:t>
            </a:r>
            <a:r>
              <a:rPr lang="en-GB" sz="2300" spc="-110" dirty="0">
                <a:solidFill>
                  <a:srgbClr val="800000"/>
                </a:solidFill>
                <a:cs typeface="Arial" panose="020B0604020202020204" pitchFamily="34" charset="0"/>
              </a:rPr>
              <a:t> </a:t>
            </a:r>
            <a:r>
              <a:rPr lang="en-GB" sz="2300" spc="-5" dirty="0" err="1">
                <a:solidFill>
                  <a:srgbClr val="800000"/>
                </a:solidFill>
                <a:cs typeface="Arial" panose="020B0604020202020204" pitchFamily="34" charset="0"/>
              </a:rPr>
              <a:t>ft</a:t>
            </a:r>
            <a:r>
              <a:rPr lang="en-GB" sz="2300" spc="-5" dirty="0">
                <a:solidFill>
                  <a:srgbClr val="800000"/>
                </a:solidFill>
                <a:cs typeface="Arial" panose="020B0604020202020204" pitchFamily="34" charset="0"/>
              </a:rPr>
              <a:t>-high</a:t>
            </a:r>
            <a:endParaRPr lang="en-GB" sz="2300" dirty="0">
              <a:cs typeface="Arial" panose="020B0604020202020204" pitchFamily="34" charset="0"/>
            </a:endParaRPr>
          </a:p>
          <a:p>
            <a:pPr marL="812800" lvl="1" indent="-342900">
              <a:lnSpc>
                <a:spcPct val="150000"/>
              </a:lnSpc>
              <a:spcBef>
                <a:spcPts val="295"/>
              </a:spcBef>
              <a:tabLst>
                <a:tab pos="756285" algn="l"/>
                <a:tab pos="756920" algn="l"/>
              </a:tabLst>
            </a:pPr>
            <a:r>
              <a:rPr lang="en-GB" sz="2300" dirty="0">
                <a:solidFill>
                  <a:srgbClr val="800000"/>
                </a:solidFill>
                <a:cs typeface="Arial" panose="020B0604020202020204" pitchFamily="34" charset="0"/>
              </a:rPr>
              <a:t>Add: 0.3 </a:t>
            </a:r>
            <a:r>
              <a:rPr lang="en-GB" sz="2300" spc="-5" dirty="0">
                <a:solidFill>
                  <a:srgbClr val="800000"/>
                </a:solidFill>
                <a:cs typeface="Arial" panose="020B0604020202020204" pitchFamily="34" charset="0"/>
              </a:rPr>
              <a:t>sec, mul:4.5</a:t>
            </a:r>
            <a:r>
              <a:rPr lang="en-GB" sz="2300" spc="-30" dirty="0">
                <a:solidFill>
                  <a:srgbClr val="800000"/>
                </a:solidFill>
                <a:cs typeface="Arial" panose="020B0604020202020204" pitchFamily="34" charset="0"/>
              </a:rPr>
              <a:t> </a:t>
            </a:r>
            <a:r>
              <a:rPr lang="en-GB" sz="2300" spc="-5" dirty="0">
                <a:solidFill>
                  <a:srgbClr val="800000"/>
                </a:solidFill>
                <a:cs typeface="Arial" panose="020B0604020202020204" pitchFamily="34" charset="0"/>
              </a:rPr>
              <a:t>sec</a:t>
            </a:r>
            <a:endParaRPr lang="en-GB" sz="2300" dirty="0">
              <a:cs typeface="Arial" panose="020B0604020202020204" pitchFamily="34" charset="0"/>
            </a:endParaRPr>
          </a:p>
          <a:p>
            <a:pPr marL="355600" indent="-342900">
              <a:lnSpc>
                <a:spcPct val="150000"/>
              </a:lnSpc>
              <a:spcBef>
                <a:spcPts val="340"/>
              </a:spcBef>
              <a:tabLst>
                <a:tab pos="354965" algn="l"/>
                <a:tab pos="355600" algn="l"/>
              </a:tabLst>
            </a:pPr>
            <a:r>
              <a:rPr lang="en-GB" sz="2300" b="1" dirty="0">
                <a:cs typeface="Arial" panose="020B0604020202020204" pitchFamily="34" charset="0"/>
              </a:rPr>
              <a:t>Atanasoff-Berry </a:t>
            </a:r>
            <a:r>
              <a:rPr lang="en-GB" sz="2300" b="1" spc="-5" dirty="0">
                <a:cs typeface="Arial" panose="020B0604020202020204" pitchFamily="34" charset="0"/>
              </a:rPr>
              <a:t>Computer (ABC)</a:t>
            </a:r>
            <a:r>
              <a:rPr lang="en-GB" sz="2300" b="1" spc="10" dirty="0">
                <a:cs typeface="Arial" panose="020B0604020202020204" pitchFamily="34" charset="0"/>
              </a:rPr>
              <a:t> </a:t>
            </a:r>
            <a:r>
              <a:rPr lang="en-GB" sz="2300" b="1" dirty="0">
                <a:cs typeface="Arial" panose="020B0604020202020204" pitchFamily="34" charset="0"/>
              </a:rPr>
              <a:t>(1939-1942)</a:t>
            </a:r>
          </a:p>
          <a:p>
            <a:pPr marL="812800" lvl="1" indent="-342900">
              <a:lnSpc>
                <a:spcPct val="150000"/>
              </a:lnSpc>
              <a:spcBef>
                <a:spcPts val="280"/>
              </a:spcBef>
              <a:tabLst>
                <a:tab pos="756285" algn="l"/>
                <a:tab pos="756920" algn="l"/>
              </a:tabLst>
            </a:pPr>
            <a:r>
              <a:rPr lang="en-GB" sz="2300" dirty="0">
                <a:solidFill>
                  <a:srgbClr val="800000"/>
                </a:solidFill>
                <a:cs typeface="Arial" panose="020B0604020202020204" pitchFamily="34" charset="0"/>
              </a:rPr>
              <a:t>Electronic </a:t>
            </a:r>
            <a:r>
              <a:rPr lang="en-GB" sz="2300" spc="-5" dirty="0">
                <a:solidFill>
                  <a:srgbClr val="800000"/>
                </a:solidFill>
                <a:cs typeface="Arial" panose="020B0604020202020204" pitchFamily="34" charset="0"/>
              </a:rPr>
              <a:t>machine </a:t>
            </a:r>
            <a:r>
              <a:rPr lang="en-GB" sz="2300" dirty="0">
                <a:solidFill>
                  <a:srgbClr val="800000"/>
                </a:solidFill>
                <a:cs typeface="Arial" panose="020B0604020202020204" pitchFamily="34" charset="0"/>
              </a:rPr>
              <a:t>to solve </a:t>
            </a:r>
            <a:r>
              <a:rPr lang="en-GB" sz="2300" spc="-5" dirty="0">
                <a:solidFill>
                  <a:srgbClr val="800000"/>
                </a:solidFill>
                <a:cs typeface="Arial" panose="020B0604020202020204" pitchFamily="34" charset="0"/>
              </a:rPr>
              <a:t>some mathematical</a:t>
            </a:r>
            <a:r>
              <a:rPr lang="en-GB" sz="2300" spc="-114" dirty="0">
                <a:solidFill>
                  <a:srgbClr val="800000"/>
                </a:solidFill>
                <a:cs typeface="Arial" panose="020B0604020202020204" pitchFamily="34" charset="0"/>
              </a:rPr>
              <a:t> </a:t>
            </a:r>
            <a:r>
              <a:rPr lang="en-GB" sz="2300" dirty="0">
                <a:solidFill>
                  <a:srgbClr val="800000"/>
                </a:solidFill>
                <a:cs typeface="Arial" panose="020B0604020202020204" pitchFamily="34" charset="0"/>
              </a:rPr>
              <a:t>functions</a:t>
            </a:r>
            <a:endParaRPr lang="en-GB" sz="2300" dirty="0">
              <a:cs typeface="Arial" panose="020B0604020202020204" pitchFamily="34" charset="0"/>
            </a:endParaRPr>
          </a:p>
          <a:p>
            <a:pPr marL="355600" indent="-342900">
              <a:lnSpc>
                <a:spcPct val="150000"/>
              </a:lnSpc>
              <a:spcBef>
                <a:spcPts val="350"/>
              </a:spcBef>
              <a:tabLst>
                <a:tab pos="354965" algn="l"/>
                <a:tab pos="355600" algn="l"/>
              </a:tabLst>
            </a:pPr>
            <a:r>
              <a:rPr lang="en-GB" sz="2300" b="1" spc="-5" dirty="0">
                <a:cs typeface="Arial" panose="020B0604020202020204" pitchFamily="34" charset="0"/>
              </a:rPr>
              <a:t>ENIAC</a:t>
            </a:r>
            <a:r>
              <a:rPr lang="en-GB" sz="2300" b="1" spc="-15" dirty="0">
                <a:cs typeface="Arial" panose="020B0604020202020204" pitchFamily="34" charset="0"/>
              </a:rPr>
              <a:t> </a:t>
            </a:r>
            <a:r>
              <a:rPr lang="en-GB" sz="2300" b="1" dirty="0">
                <a:cs typeface="Arial" panose="020B0604020202020204" pitchFamily="34" charset="0"/>
              </a:rPr>
              <a:t>(1943-1946)</a:t>
            </a:r>
          </a:p>
          <a:p>
            <a:pPr marL="812800" lvl="1" indent="-342900">
              <a:lnSpc>
                <a:spcPct val="150000"/>
              </a:lnSpc>
              <a:spcBef>
                <a:spcPts val="280"/>
              </a:spcBef>
              <a:tabLst>
                <a:tab pos="756285" algn="l"/>
                <a:tab pos="756920" algn="l"/>
              </a:tabLst>
            </a:pPr>
            <a:r>
              <a:rPr lang="en-GB" sz="2300" spc="-5" dirty="0">
                <a:solidFill>
                  <a:srgbClr val="800000"/>
                </a:solidFill>
                <a:cs typeface="Arial" panose="020B0604020202020204" pitchFamily="34" charset="0"/>
              </a:rPr>
              <a:t>All </a:t>
            </a:r>
            <a:r>
              <a:rPr lang="en-GB" sz="2300" dirty="0">
                <a:solidFill>
                  <a:srgbClr val="800000"/>
                </a:solidFill>
                <a:cs typeface="Arial" panose="020B0604020202020204" pitchFamily="34" charset="0"/>
              </a:rPr>
              <a:t>electronic </a:t>
            </a:r>
            <a:r>
              <a:rPr lang="en-GB" sz="2300" spc="-5" dirty="0">
                <a:solidFill>
                  <a:srgbClr val="800000"/>
                </a:solidFill>
                <a:cs typeface="Arial" panose="020B0604020202020204" pitchFamily="34" charset="0"/>
              </a:rPr>
              <a:t>computer 20x40 </a:t>
            </a:r>
            <a:r>
              <a:rPr lang="en-GB" sz="2300" dirty="0" err="1">
                <a:solidFill>
                  <a:srgbClr val="800000"/>
                </a:solidFill>
                <a:cs typeface="Arial" panose="020B0604020202020204" pitchFamily="34" charset="0"/>
              </a:rPr>
              <a:t>sqft</a:t>
            </a:r>
            <a:r>
              <a:rPr lang="en-GB" sz="2300" dirty="0">
                <a:solidFill>
                  <a:srgbClr val="800000"/>
                </a:solidFill>
                <a:cs typeface="Arial" panose="020B0604020202020204" pitchFamily="34" charset="0"/>
              </a:rPr>
              <a:t>, add: 200 </a:t>
            </a:r>
            <a:r>
              <a:rPr lang="en-GB" sz="2300" spc="-5" dirty="0">
                <a:solidFill>
                  <a:srgbClr val="800000"/>
                </a:solidFill>
                <a:cs typeface="Arial" panose="020B0604020202020204" pitchFamily="34" charset="0"/>
              </a:rPr>
              <a:t>us, </a:t>
            </a:r>
            <a:r>
              <a:rPr lang="en-GB" sz="2300" spc="-10" dirty="0">
                <a:solidFill>
                  <a:srgbClr val="800000"/>
                </a:solidFill>
                <a:cs typeface="Arial" panose="020B0604020202020204" pitchFamily="34" charset="0"/>
              </a:rPr>
              <a:t>mul:</a:t>
            </a:r>
            <a:r>
              <a:rPr lang="en-GB" sz="2300" spc="-65" dirty="0">
                <a:solidFill>
                  <a:srgbClr val="800000"/>
                </a:solidFill>
                <a:cs typeface="Arial" panose="020B0604020202020204" pitchFamily="34" charset="0"/>
              </a:rPr>
              <a:t> </a:t>
            </a:r>
            <a:r>
              <a:rPr lang="en-GB" sz="2300" dirty="0">
                <a:solidFill>
                  <a:srgbClr val="800000"/>
                </a:solidFill>
                <a:cs typeface="Arial" panose="020B0604020202020204" pitchFamily="34" charset="0"/>
              </a:rPr>
              <a:t>2000us</a:t>
            </a:r>
            <a:endParaRPr lang="en-GB" sz="2300" dirty="0">
              <a:cs typeface="Arial" panose="020B0604020202020204" pitchFamily="34" charset="0"/>
            </a:endParaRPr>
          </a:p>
          <a:p>
            <a:pPr marL="355600" indent="-342900">
              <a:lnSpc>
                <a:spcPct val="150000"/>
              </a:lnSpc>
              <a:spcBef>
                <a:spcPts val="340"/>
              </a:spcBef>
              <a:tabLst>
                <a:tab pos="354965" algn="l"/>
                <a:tab pos="355600" algn="l"/>
              </a:tabLst>
            </a:pPr>
            <a:r>
              <a:rPr lang="en-GB" sz="2300" b="1" spc="-10" dirty="0">
                <a:cs typeface="Arial" panose="020B0604020202020204" pitchFamily="34" charset="0"/>
              </a:rPr>
              <a:t>EDVAC </a:t>
            </a:r>
            <a:r>
              <a:rPr lang="en-GB" sz="2300" b="1" dirty="0">
                <a:cs typeface="Arial" panose="020B0604020202020204" pitchFamily="34" charset="0"/>
              </a:rPr>
              <a:t>(1946-52)</a:t>
            </a:r>
          </a:p>
          <a:p>
            <a:pPr marL="812800" marR="309245" lvl="1" indent="-342900">
              <a:lnSpc>
                <a:spcPct val="150000"/>
              </a:lnSpc>
              <a:spcBef>
                <a:spcPts val="610"/>
              </a:spcBef>
              <a:tabLst>
                <a:tab pos="756285" algn="l"/>
                <a:tab pos="756920" algn="l"/>
              </a:tabLst>
            </a:pPr>
            <a:r>
              <a:rPr lang="en-GB" sz="2300" spc="-5" dirty="0">
                <a:solidFill>
                  <a:srgbClr val="800000"/>
                </a:solidFill>
                <a:cs typeface="Arial" panose="020B0604020202020204" pitchFamily="34" charset="0"/>
              </a:rPr>
              <a:t>Used </a:t>
            </a:r>
            <a:r>
              <a:rPr lang="en-GB" sz="2300" dirty="0">
                <a:solidFill>
                  <a:srgbClr val="800000"/>
                </a:solidFill>
                <a:cs typeface="Arial" panose="020B0604020202020204" pitchFamily="34" charset="0"/>
              </a:rPr>
              <a:t>stored program concept, instructions &amp; data stored</a:t>
            </a:r>
            <a:r>
              <a:rPr lang="en-GB" sz="2300" spc="-215" dirty="0">
                <a:solidFill>
                  <a:srgbClr val="800000"/>
                </a:solidFill>
                <a:cs typeface="Arial" panose="020B0604020202020204" pitchFamily="34" charset="0"/>
              </a:rPr>
              <a:t>  </a:t>
            </a:r>
            <a:r>
              <a:rPr lang="en-GB" sz="2300" dirty="0">
                <a:solidFill>
                  <a:srgbClr val="800000"/>
                </a:solidFill>
                <a:cs typeface="Arial" panose="020B0604020202020204" pitchFamily="34" charset="0"/>
              </a:rPr>
              <a:t>in binary</a:t>
            </a:r>
            <a:r>
              <a:rPr lang="en-GB" sz="2300" spc="-40" dirty="0">
                <a:solidFill>
                  <a:srgbClr val="800000"/>
                </a:solidFill>
                <a:cs typeface="Arial" panose="020B0604020202020204" pitchFamily="34" charset="0"/>
              </a:rPr>
              <a:t> </a:t>
            </a:r>
            <a:r>
              <a:rPr lang="en-GB" sz="2300" dirty="0">
                <a:solidFill>
                  <a:srgbClr val="800000"/>
                </a:solidFill>
                <a:cs typeface="Arial" panose="020B0604020202020204" pitchFamily="34" charset="0"/>
              </a:rPr>
              <a:t>form</a:t>
            </a:r>
            <a:endParaRPr lang="en-GB" sz="2300" dirty="0">
              <a:cs typeface="Arial" panose="020B0604020202020204" pitchFamily="34" charset="0"/>
            </a:endParaRPr>
          </a:p>
          <a:p>
            <a:pPr marL="355600" indent="-342900">
              <a:lnSpc>
                <a:spcPct val="150000"/>
              </a:lnSpc>
              <a:spcBef>
                <a:spcPts val="310"/>
              </a:spcBef>
              <a:tabLst>
                <a:tab pos="354965" algn="l"/>
                <a:tab pos="355600" algn="l"/>
              </a:tabLst>
            </a:pPr>
            <a:r>
              <a:rPr lang="en-GB" sz="2300" b="1" spc="-10" dirty="0">
                <a:cs typeface="Arial" panose="020B0604020202020204" pitchFamily="34" charset="0"/>
              </a:rPr>
              <a:t>UNIVAC </a:t>
            </a:r>
            <a:r>
              <a:rPr lang="en-GB" sz="2300" b="1" spc="-5" dirty="0">
                <a:cs typeface="Arial" panose="020B0604020202020204" pitchFamily="34" charset="0"/>
              </a:rPr>
              <a:t>I</a:t>
            </a:r>
            <a:r>
              <a:rPr lang="en-GB" sz="2300" b="1" spc="5" dirty="0">
                <a:cs typeface="Arial" panose="020B0604020202020204" pitchFamily="34" charset="0"/>
              </a:rPr>
              <a:t> </a:t>
            </a:r>
            <a:r>
              <a:rPr lang="en-GB" sz="2300" b="1" spc="-5" dirty="0">
                <a:cs typeface="Arial" panose="020B0604020202020204" pitchFamily="34" charset="0"/>
              </a:rPr>
              <a:t>(1951)</a:t>
            </a:r>
            <a:endParaRPr lang="en-GB" sz="2300" b="1" dirty="0">
              <a:cs typeface="Arial" panose="020B0604020202020204" pitchFamily="34" charset="0"/>
            </a:endParaRPr>
          </a:p>
          <a:p>
            <a:pPr marL="812800" lvl="1" indent="-342900">
              <a:lnSpc>
                <a:spcPct val="150000"/>
              </a:lnSpc>
              <a:spcBef>
                <a:spcPts val="280"/>
              </a:spcBef>
              <a:tabLst>
                <a:tab pos="756285" algn="l"/>
                <a:tab pos="756920" algn="l"/>
              </a:tabLst>
            </a:pPr>
            <a:r>
              <a:rPr lang="en-GB" sz="2300" dirty="0">
                <a:solidFill>
                  <a:srgbClr val="800000"/>
                </a:solidFill>
                <a:cs typeface="Arial" panose="020B0604020202020204" pitchFamily="34" charset="0"/>
              </a:rPr>
              <a:t>First digital</a:t>
            </a:r>
            <a:r>
              <a:rPr lang="en-GB" sz="2300" spc="-70" dirty="0">
                <a:solidFill>
                  <a:srgbClr val="800000"/>
                </a:solidFill>
                <a:cs typeface="Arial" panose="020B0604020202020204" pitchFamily="34" charset="0"/>
              </a:rPr>
              <a:t> </a:t>
            </a:r>
            <a:r>
              <a:rPr lang="en-GB" sz="2300" spc="-5" dirty="0">
                <a:solidFill>
                  <a:srgbClr val="800000"/>
                </a:solidFill>
                <a:cs typeface="Arial" panose="020B0604020202020204" pitchFamily="34" charset="0"/>
              </a:rPr>
              <a:t>computer</a:t>
            </a:r>
            <a:endParaRPr lang="en-GB" sz="2300" dirty="0">
              <a:cs typeface="Arial" panose="020B0604020202020204" pitchFamily="34" charset="0"/>
            </a:endParaRPr>
          </a:p>
          <a:p>
            <a:pPr>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39154523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rPr>
              <a:t>Computer Generations</a:t>
            </a:r>
          </a:p>
        </p:txBody>
      </p:sp>
      <p:sp>
        <p:nvSpPr>
          <p:cNvPr id="3" name="Content Placeholder 2"/>
          <p:cNvSpPr>
            <a:spLocks noGrp="1"/>
          </p:cNvSpPr>
          <p:nvPr>
            <p:ph idx="1"/>
          </p:nvPr>
        </p:nvSpPr>
        <p:spPr/>
        <p:txBody>
          <a:bodyPr>
            <a:normAutofit fontScale="92500"/>
          </a:bodyPr>
          <a:lstStyle/>
          <a:p>
            <a:pPr marL="341313" indent="-341313">
              <a:lnSpc>
                <a:spcPct val="150000"/>
              </a:lnSpc>
              <a:buFont typeface="Wingdings" pitchFamily="2" charset="2"/>
              <a:buChar char="Ø"/>
            </a:pPr>
            <a:r>
              <a:rPr lang="en-US" sz="2400" dirty="0"/>
              <a:t>“Generation” in computer talk is a step-in technology. It provides a framework for the growth of computer industry </a:t>
            </a:r>
          </a:p>
          <a:p>
            <a:pPr marL="341313" indent="-341313">
              <a:lnSpc>
                <a:spcPct val="150000"/>
              </a:lnSpc>
              <a:buFont typeface="Wingdings" pitchFamily="2" charset="2"/>
              <a:buChar char="Ø"/>
            </a:pPr>
            <a:r>
              <a:rPr lang="en-US" sz="2400" dirty="0"/>
              <a:t>Originally it was used to distinguish between various hardware technologies, but now it has been extended to include both hardware and software </a:t>
            </a:r>
          </a:p>
          <a:p>
            <a:pPr marL="341313" indent="-341313">
              <a:lnSpc>
                <a:spcPct val="150000"/>
              </a:lnSpc>
              <a:buFont typeface="Wingdings" pitchFamily="2" charset="2"/>
              <a:buChar char="Ø"/>
            </a:pPr>
            <a:r>
              <a:rPr lang="en-US" sz="2400" dirty="0"/>
              <a:t>Till today, there are five computer generations</a:t>
            </a:r>
          </a:p>
        </p:txBody>
      </p:sp>
    </p:spTree>
    <p:extLst>
      <p:ext uri="{BB962C8B-B14F-4D97-AF65-F5344CB8AC3E}">
        <p14:creationId xmlns:p14="http://schemas.microsoft.com/office/powerpoint/2010/main" val="355935164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2878" y="320347"/>
            <a:ext cx="8136340" cy="857250"/>
          </a:xfrm>
        </p:spPr>
        <p:txBody>
          <a:bodyPr/>
          <a:lstStyle/>
          <a:p>
            <a:r>
              <a:rPr lang="en-US" sz="4000" b="1" dirty="0">
                <a:solidFill>
                  <a:schemeClr val="tx1"/>
                </a:solidFill>
              </a:rPr>
              <a:t>First Generation (1940-1956)</a:t>
            </a:r>
          </a:p>
        </p:txBody>
      </p:sp>
      <p:sp>
        <p:nvSpPr>
          <p:cNvPr id="3" name="TextBox 2"/>
          <p:cNvSpPr txBox="1"/>
          <p:nvPr/>
        </p:nvSpPr>
        <p:spPr>
          <a:xfrm>
            <a:off x="239471" y="1307576"/>
            <a:ext cx="8093122" cy="2814617"/>
          </a:xfrm>
          <a:prstGeom prst="rect">
            <a:avLst/>
          </a:prstGeom>
          <a:noFill/>
        </p:spPr>
        <p:txBody>
          <a:bodyPr wrap="square" rtlCol="0">
            <a:spAutoFit/>
          </a:bodyPr>
          <a:lstStyle/>
          <a:p>
            <a:pPr marL="458788" lvl="1" indent="-342900">
              <a:lnSpc>
                <a:spcPct val="150000"/>
              </a:lnSpc>
              <a:buFont typeface="Wingdings" pitchFamily="2" charset="2"/>
              <a:buChar char="§"/>
            </a:pPr>
            <a:r>
              <a:rPr lang="en-US" sz="2000" dirty="0"/>
              <a:t>In first generation </a:t>
            </a:r>
            <a:r>
              <a:rPr lang="en-US" sz="2000" b="1" dirty="0"/>
              <a:t>vacuum tube </a:t>
            </a:r>
            <a:r>
              <a:rPr lang="en-US" sz="2000" dirty="0"/>
              <a:t>technology is used</a:t>
            </a:r>
          </a:p>
          <a:p>
            <a:pPr marL="458788" lvl="1" indent="-342900">
              <a:lnSpc>
                <a:spcPct val="150000"/>
              </a:lnSpc>
              <a:buFont typeface="Wingdings" pitchFamily="2" charset="2"/>
              <a:buChar char="§"/>
            </a:pPr>
            <a:r>
              <a:rPr lang="en-US" sz="2000" dirty="0"/>
              <a:t>A vacuum tube is a glass device</a:t>
            </a:r>
          </a:p>
          <a:p>
            <a:pPr marL="458788" lvl="1" indent="-342900">
              <a:lnSpc>
                <a:spcPct val="150000"/>
              </a:lnSpc>
              <a:buFont typeface="Wingdings" pitchFamily="2" charset="2"/>
              <a:buChar char="§"/>
            </a:pPr>
            <a:r>
              <a:rPr lang="en-US" sz="2000" dirty="0"/>
              <a:t>It could control and amplify electronic signals</a:t>
            </a:r>
          </a:p>
          <a:p>
            <a:pPr marL="458788" lvl="1" indent="-342900">
              <a:lnSpc>
                <a:spcPct val="150000"/>
              </a:lnSpc>
              <a:buFont typeface="Wingdings" pitchFamily="2" charset="2"/>
              <a:buChar char="§"/>
            </a:pPr>
            <a:r>
              <a:rPr lang="en-US" sz="2000" dirty="0"/>
              <a:t>First generation computers are : Mark-1, ENIAC, EDSAC, EDVAC, UNIVAC-1 etc.</a:t>
            </a:r>
          </a:p>
          <a:p>
            <a:pPr marL="458788" lvl="1" indent="-342900">
              <a:lnSpc>
                <a:spcPct val="150000"/>
              </a:lnSpc>
              <a:buFont typeface="Wingdings" pitchFamily="2" charset="2"/>
              <a:buChar char="§"/>
            </a:pPr>
            <a:r>
              <a:rPr lang="en-US" sz="2000" dirty="0"/>
              <a:t>The </a:t>
            </a:r>
            <a:r>
              <a:rPr lang="en-US" sz="2000" b="1" dirty="0"/>
              <a:t>machine language </a:t>
            </a:r>
            <a:r>
              <a:rPr lang="en-US" sz="2000" dirty="0"/>
              <a:t>was used in first generation language.</a:t>
            </a:r>
            <a:endParaRPr lang="en-GB" sz="2000" dirty="0"/>
          </a:p>
        </p:txBody>
      </p:sp>
    </p:spTree>
    <p:extLst>
      <p:ext uri="{BB962C8B-B14F-4D97-AF65-F5344CB8AC3E}">
        <p14:creationId xmlns:p14="http://schemas.microsoft.com/office/powerpoint/2010/main" val="38933344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3511" y="0"/>
            <a:ext cx="8136340" cy="857250"/>
          </a:xfrm>
        </p:spPr>
        <p:txBody>
          <a:bodyPr/>
          <a:lstStyle/>
          <a:p>
            <a:r>
              <a:rPr lang="en-US" sz="4000" b="1" dirty="0">
                <a:solidFill>
                  <a:schemeClr val="tx1"/>
                </a:solidFill>
              </a:rPr>
              <a:t>First Generation (1940-1956)</a:t>
            </a:r>
          </a:p>
        </p:txBody>
      </p:sp>
      <p:sp>
        <p:nvSpPr>
          <p:cNvPr id="3" name="TextBox 2"/>
          <p:cNvSpPr txBox="1"/>
          <p:nvPr/>
        </p:nvSpPr>
        <p:spPr>
          <a:xfrm>
            <a:off x="313899" y="726744"/>
            <a:ext cx="8093122" cy="3785652"/>
          </a:xfrm>
          <a:prstGeom prst="rect">
            <a:avLst/>
          </a:prstGeom>
          <a:noFill/>
        </p:spPr>
        <p:txBody>
          <a:bodyPr wrap="square" rtlCol="0">
            <a:spAutoFit/>
          </a:bodyPr>
          <a:lstStyle/>
          <a:p>
            <a:pPr marL="285750" indent="-285750">
              <a:buFont typeface="Wingdings" pitchFamily="2" charset="2"/>
              <a:buChar char="Ø"/>
            </a:pPr>
            <a:r>
              <a:rPr lang="en-US" sz="2000" dirty="0">
                <a:solidFill>
                  <a:srgbClr val="FF0000"/>
                </a:solidFill>
              </a:rPr>
              <a:t>Pros</a:t>
            </a:r>
          </a:p>
          <a:p>
            <a:pPr marL="800100" lvl="1" indent="-342900">
              <a:buFont typeface="Wingdings" pitchFamily="2" charset="2"/>
              <a:buChar char="§"/>
            </a:pPr>
            <a:r>
              <a:rPr lang="en-US" sz="2000" dirty="0"/>
              <a:t>Fastest computers of their time, able to perform calculations in milliseconds</a:t>
            </a:r>
          </a:p>
          <a:p>
            <a:pPr marL="800100" lvl="1" indent="-342900">
              <a:buFont typeface="Wingdings" pitchFamily="2" charset="2"/>
              <a:buChar char="§"/>
            </a:pPr>
            <a:r>
              <a:rPr lang="en-GB" sz="2000" dirty="0"/>
              <a:t>They are programmed using machine language</a:t>
            </a:r>
          </a:p>
          <a:p>
            <a:pPr marL="800100" lvl="1" indent="-342900">
              <a:buFont typeface="Wingdings" pitchFamily="2" charset="2"/>
              <a:buChar char="§"/>
            </a:pPr>
            <a:r>
              <a:rPr lang="en-US" sz="2000" dirty="0"/>
              <a:t>Due to vacuum tubes electronic digital computers were introduced</a:t>
            </a:r>
          </a:p>
          <a:p>
            <a:pPr marL="285750" indent="-285750">
              <a:buFont typeface="Wingdings" pitchFamily="2" charset="2"/>
              <a:buChar char="Ø"/>
            </a:pPr>
            <a:r>
              <a:rPr lang="en-US" sz="2000" dirty="0">
                <a:solidFill>
                  <a:srgbClr val="FF0000"/>
                </a:solidFill>
              </a:rPr>
              <a:t>Cons</a:t>
            </a:r>
          </a:p>
          <a:p>
            <a:pPr marL="800100" lvl="1" indent="-342900">
              <a:buFont typeface="Wingdings" pitchFamily="2" charset="2"/>
              <a:buChar char="§"/>
            </a:pPr>
            <a:r>
              <a:rPr lang="en-US" sz="2000" dirty="0"/>
              <a:t>It had slow performance</a:t>
            </a:r>
          </a:p>
          <a:p>
            <a:pPr marL="800100" lvl="1" indent="-342900">
              <a:buFont typeface="Wingdings" pitchFamily="2" charset="2"/>
              <a:buChar char="§"/>
            </a:pPr>
            <a:r>
              <a:rPr lang="en-US" sz="2000" dirty="0"/>
              <a:t>It occupied large size due to the use of vacuum tubes.</a:t>
            </a:r>
          </a:p>
          <a:p>
            <a:pPr marL="800100" lvl="1" indent="-342900">
              <a:buFont typeface="Wingdings" pitchFamily="2" charset="2"/>
              <a:buChar char="§"/>
            </a:pPr>
            <a:r>
              <a:rPr lang="en-US" sz="2000" dirty="0"/>
              <a:t>It had a poor storage capacity.</a:t>
            </a:r>
          </a:p>
          <a:p>
            <a:pPr marL="800100" lvl="1" indent="-342900">
              <a:buFont typeface="Wingdings" pitchFamily="2" charset="2"/>
              <a:buChar char="§"/>
            </a:pPr>
            <a:r>
              <a:rPr lang="en-US" sz="2000" dirty="0"/>
              <a:t>It consumed a lot of electricity.</a:t>
            </a:r>
          </a:p>
          <a:p>
            <a:pPr marL="800100" lvl="1" indent="-342900">
              <a:buFont typeface="Wingdings" pitchFamily="2" charset="2"/>
              <a:buChar char="§"/>
            </a:pPr>
            <a:r>
              <a:rPr lang="en-US" sz="2000" dirty="0"/>
              <a:t>Generated a lot of heat and air-conditioning was required.</a:t>
            </a:r>
          </a:p>
          <a:p>
            <a:pPr marL="1200150" lvl="2" indent="-285750">
              <a:buFont typeface="Wingdings" pitchFamily="2" charset="2"/>
              <a:buChar char="Ø"/>
            </a:pPr>
            <a:endParaRPr lang="en-US" sz="2000" dirty="0"/>
          </a:p>
        </p:txBody>
      </p:sp>
    </p:spTree>
    <p:extLst>
      <p:ext uri="{BB962C8B-B14F-4D97-AF65-F5344CB8AC3E}">
        <p14:creationId xmlns:p14="http://schemas.microsoft.com/office/powerpoint/2010/main" val="260435584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35" y="33267"/>
            <a:ext cx="8652681" cy="857250"/>
          </a:xfrm>
        </p:spPr>
        <p:txBody>
          <a:bodyPr/>
          <a:lstStyle/>
          <a:p>
            <a:r>
              <a:rPr lang="en-US" sz="4000" b="1" dirty="0">
                <a:solidFill>
                  <a:schemeClr val="tx1"/>
                </a:solidFill>
              </a:rPr>
              <a:t>Second Generation (1956-1963)</a:t>
            </a:r>
          </a:p>
        </p:txBody>
      </p:sp>
      <p:sp>
        <p:nvSpPr>
          <p:cNvPr id="3" name="TextBox 2"/>
          <p:cNvSpPr txBox="1"/>
          <p:nvPr/>
        </p:nvSpPr>
        <p:spPr>
          <a:xfrm>
            <a:off x="313899" y="1033501"/>
            <a:ext cx="7779224" cy="3046988"/>
          </a:xfrm>
          <a:prstGeom prst="rect">
            <a:avLst/>
          </a:prstGeom>
          <a:noFill/>
        </p:spPr>
        <p:txBody>
          <a:bodyPr wrap="square" rtlCol="0">
            <a:spAutoFit/>
          </a:bodyPr>
          <a:lstStyle/>
          <a:p>
            <a:pPr marL="458788" lvl="1" indent="-342900">
              <a:buFont typeface="Wingdings" pitchFamily="2" charset="2"/>
              <a:buChar char="§"/>
            </a:pPr>
            <a:r>
              <a:rPr lang="en-US" sz="2400" dirty="0"/>
              <a:t>It uses </a:t>
            </a:r>
            <a:r>
              <a:rPr lang="en-US" sz="2400" b="1" dirty="0"/>
              <a:t>transistors technology</a:t>
            </a:r>
          </a:p>
          <a:p>
            <a:pPr marL="458788" lvl="1" indent="-342900">
              <a:buFont typeface="Wingdings" pitchFamily="2" charset="2"/>
              <a:buChar char="§"/>
            </a:pPr>
            <a:r>
              <a:rPr lang="en-US" sz="2400" dirty="0"/>
              <a:t>Transistors is an electronic component.</a:t>
            </a:r>
          </a:p>
          <a:p>
            <a:pPr marL="458788" lvl="1" indent="-342900">
              <a:buFont typeface="Wingdings" pitchFamily="2" charset="2"/>
              <a:buChar char="§"/>
            </a:pPr>
            <a:r>
              <a:rPr lang="en-US" sz="2400" dirty="0"/>
              <a:t>It makes computers smaller, faster, more energy efficient and reliable than vacuum tube.</a:t>
            </a:r>
          </a:p>
          <a:p>
            <a:pPr marL="458788" lvl="1" indent="-342900">
              <a:buFont typeface="Wingdings" pitchFamily="2" charset="2"/>
              <a:buChar char="§"/>
            </a:pPr>
            <a:r>
              <a:rPr lang="en-US" sz="2400" dirty="0"/>
              <a:t>It was invented in 1948 at Bells Lab.</a:t>
            </a:r>
          </a:p>
          <a:p>
            <a:pPr marL="458788" lvl="1" indent="-342900">
              <a:buFont typeface="Wingdings" pitchFamily="2" charset="2"/>
              <a:buChar char="§"/>
            </a:pPr>
            <a:r>
              <a:rPr lang="en-US" sz="2400" dirty="0"/>
              <a:t>And they advanced from binary to </a:t>
            </a:r>
            <a:r>
              <a:rPr lang="en-US" sz="2400" b="1" dirty="0"/>
              <a:t>assembly languages</a:t>
            </a:r>
          </a:p>
          <a:p>
            <a:pPr marL="458788" lvl="1" indent="-342900">
              <a:buFont typeface="Wingdings" pitchFamily="2" charset="2"/>
              <a:buChar char="§"/>
            </a:pPr>
            <a:r>
              <a:rPr lang="en-US" sz="2400" dirty="0"/>
              <a:t>Second generation computers are: IBM 7074 series, IBM 1400 series, CDC 164 etc.</a:t>
            </a:r>
          </a:p>
        </p:txBody>
      </p:sp>
    </p:spTree>
    <p:extLst>
      <p:ext uri="{BB962C8B-B14F-4D97-AF65-F5344CB8AC3E}">
        <p14:creationId xmlns:p14="http://schemas.microsoft.com/office/powerpoint/2010/main" val="369465663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35" y="33267"/>
            <a:ext cx="8652681" cy="857250"/>
          </a:xfrm>
        </p:spPr>
        <p:txBody>
          <a:bodyPr/>
          <a:lstStyle/>
          <a:p>
            <a:r>
              <a:rPr lang="en-US" sz="4000" b="1" dirty="0">
                <a:solidFill>
                  <a:schemeClr val="tx1"/>
                </a:solidFill>
              </a:rPr>
              <a:t>Second Generation (1956-1963)</a:t>
            </a:r>
          </a:p>
        </p:txBody>
      </p:sp>
      <p:sp>
        <p:nvSpPr>
          <p:cNvPr id="3" name="TextBox 2"/>
          <p:cNvSpPr txBox="1"/>
          <p:nvPr/>
        </p:nvSpPr>
        <p:spPr>
          <a:xfrm>
            <a:off x="313899" y="905911"/>
            <a:ext cx="7779224" cy="3785652"/>
          </a:xfrm>
          <a:prstGeom prst="rect">
            <a:avLst/>
          </a:prstGeom>
          <a:noFill/>
        </p:spPr>
        <p:txBody>
          <a:bodyPr wrap="square" rtlCol="0">
            <a:spAutoFit/>
          </a:bodyPr>
          <a:lstStyle/>
          <a:p>
            <a:pPr marL="285750" indent="-285750">
              <a:buFont typeface="Wingdings" pitchFamily="2" charset="2"/>
              <a:buChar char="Ø"/>
            </a:pPr>
            <a:r>
              <a:rPr lang="en-US" sz="2400" b="1" dirty="0">
                <a:solidFill>
                  <a:srgbClr val="FF0000"/>
                </a:solidFill>
              </a:rPr>
              <a:t>Pros</a:t>
            </a:r>
          </a:p>
          <a:p>
            <a:pPr marL="800100" lvl="1" indent="-342900">
              <a:buFont typeface="Wingdings" pitchFamily="2" charset="2"/>
              <a:buChar char="§"/>
            </a:pPr>
            <a:r>
              <a:rPr lang="en-US" sz="2400" dirty="0"/>
              <a:t>Batch operating system</a:t>
            </a:r>
          </a:p>
          <a:p>
            <a:pPr marL="800100" lvl="1" indent="-342900">
              <a:buFont typeface="Wingdings" pitchFamily="2" charset="2"/>
              <a:buChar char="§"/>
            </a:pPr>
            <a:r>
              <a:rPr lang="en-US" sz="2400" dirty="0"/>
              <a:t>Faster and smaller in size</a:t>
            </a:r>
          </a:p>
          <a:p>
            <a:pPr marL="800100" lvl="1" indent="-342900">
              <a:buFont typeface="Wingdings" pitchFamily="2" charset="2"/>
              <a:buChar char="§"/>
            </a:pPr>
            <a:r>
              <a:rPr lang="en-US" sz="2400" dirty="0"/>
              <a:t>Reliable and energy efficient than the previous generation</a:t>
            </a:r>
          </a:p>
          <a:p>
            <a:pPr marL="800100" lvl="1" indent="-342900">
              <a:buFont typeface="Wingdings" pitchFamily="2" charset="2"/>
              <a:buChar char="§"/>
            </a:pPr>
            <a:r>
              <a:rPr lang="en-US" sz="2400" dirty="0"/>
              <a:t>Less costly than the previous generation</a:t>
            </a:r>
          </a:p>
          <a:p>
            <a:pPr marL="285750" indent="-285750">
              <a:buFont typeface="Wingdings" pitchFamily="2" charset="2"/>
              <a:buChar char="Ø"/>
            </a:pPr>
            <a:r>
              <a:rPr lang="en-US" sz="2400" b="1" dirty="0">
                <a:solidFill>
                  <a:srgbClr val="FF0000"/>
                </a:solidFill>
              </a:rPr>
              <a:t>Cons</a:t>
            </a:r>
          </a:p>
          <a:p>
            <a:pPr marL="800100" lvl="1" indent="-342900">
              <a:buFont typeface="Wingdings" pitchFamily="2" charset="2"/>
              <a:buChar char="§"/>
            </a:pPr>
            <a:r>
              <a:rPr lang="en-US" sz="2400" dirty="0"/>
              <a:t>Air conditioning still required</a:t>
            </a:r>
          </a:p>
          <a:p>
            <a:pPr marL="800100" lvl="1" indent="-342900">
              <a:buFont typeface="Wingdings" pitchFamily="2" charset="2"/>
              <a:buChar char="§"/>
            </a:pPr>
            <a:r>
              <a:rPr lang="en-US" sz="2400" dirty="0"/>
              <a:t>Use only for special purposes</a:t>
            </a:r>
          </a:p>
          <a:p>
            <a:pPr marL="800100" lvl="1" indent="-342900">
              <a:buFont typeface="Wingdings" pitchFamily="2" charset="2"/>
              <a:buChar char="§"/>
            </a:pPr>
            <a:r>
              <a:rPr lang="en-US" sz="2400" dirty="0"/>
              <a:t>Constant maintenance required</a:t>
            </a:r>
          </a:p>
        </p:txBody>
      </p:sp>
    </p:spTree>
    <p:extLst>
      <p:ext uri="{BB962C8B-B14F-4D97-AF65-F5344CB8AC3E}">
        <p14:creationId xmlns:p14="http://schemas.microsoft.com/office/powerpoint/2010/main" val="45312890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4902" y="171490"/>
            <a:ext cx="8652681" cy="857250"/>
          </a:xfrm>
        </p:spPr>
        <p:txBody>
          <a:bodyPr/>
          <a:lstStyle/>
          <a:p>
            <a:r>
              <a:rPr lang="en-US" sz="4000" b="1" dirty="0">
                <a:solidFill>
                  <a:schemeClr val="tx1"/>
                </a:solidFill>
              </a:rPr>
              <a:t>Third Generation (1964-1971)</a:t>
            </a:r>
          </a:p>
        </p:txBody>
      </p:sp>
      <p:sp>
        <p:nvSpPr>
          <p:cNvPr id="3" name="TextBox 2"/>
          <p:cNvSpPr txBox="1"/>
          <p:nvPr/>
        </p:nvSpPr>
        <p:spPr>
          <a:xfrm>
            <a:off x="313899" y="1224888"/>
            <a:ext cx="7779224" cy="2805063"/>
          </a:xfrm>
          <a:prstGeom prst="rect">
            <a:avLst/>
          </a:prstGeom>
          <a:noFill/>
        </p:spPr>
        <p:txBody>
          <a:bodyPr wrap="square" rtlCol="0">
            <a:spAutoFit/>
          </a:bodyPr>
          <a:lstStyle/>
          <a:p>
            <a:pPr marL="342900" indent="-342900">
              <a:lnSpc>
                <a:spcPct val="150000"/>
              </a:lnSpc>
              <a:buFont typeface="Wingdings" pitchFamily="2" charset="2"/>
              <a:buChar char="§"/>
            </a:pPr>
            <a:r>
              <a:rPr lang="en-US" sz="2400" dirty="0"/>
              <a:t>Used </a:t>
            </a:r>
            <a:r>
              <a:rPr lang="en-US" sz="2400" b="1" dirty="0"/>
              <a:t>Integrated Circuit </a:t>
            </a:r>
            <a:r>
              <a:rPr lang="en-US" sz="2400" dirty="0"/>
              <a:t>(IC) technology</a:t>
            </a:r>
          </a:p>
          <a:p>
            <a:pPr marL="342900" indent="-342900">
              <a:lnSpc>
                <a:spcPct val="150000"/>
              </a:lnSpc>
              <a:buFont typeface="Wingdings" pitchFamily="2" charset="2"/>
              <a:buChar char="§"/>
            </a:pPr>
            <a:r>
              <a:rPr lang="en-US" sz="2400" dirty="0"/>
              <a:t>Large capacity disks and magnetic tapes</a:t>
            </a:r>
          </a:p>
          <a:p>
            <a:pPr marL="342900" indent="-342900">
              <a:lnSpc>
                <a:spcPct val="150000"/>
              </a:lnSpc>
              <a:buFont typeface="Wingdings" pitchFamily="2" charset="2"/>
              <a:buChar char="§"/>
            </a:pPr>
            <a:r>
              <a:rPr lang="en-US" sz="2400" b="1" dirty="0"/>
              <a:t>High level languages </a:t>
            </a:r>
            <a:r>
              <a:rPr lang="en-US" sz="2400" dirty="0"/>
              <a:t>were commonly used.</a:t>
            </a:r>
          </a:p>
          <a:p>
            <a:pPr marL="342900" indent="-342900">
              <a:lnSpc>
                <a:spcPct val="150000"/>
              </a:lnSpc>
              <a:buFont typeface="Wingdings" pitchFamily="2" charset="2"/>
              <a:buChar char="§"/>
            </a:pPr>
            <a:r>
              <a:rPr lang="en-US" sz="2400" dirty="0"/>
              <a:t>Third generation computers are: IBM System / 360 &amp; IBM 370, DEC , PDP-8, UNIVAC 1108, UNIVAC 9000 etc.</a:t>
            </a:r>
          </a:p>
        </p:txBody>
      </p:sp>
    </p:spTree>
    <p:extLst>
      <p:ext uri="{BB962C8B-B14F-4D97-AF65-F5344CB8AC3E}">
        <p14:creationId xmlns:p14="http://schemas.microsoft.com/office/powerpoint/2010/main" val="7188881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48244" y="788109"/>
            <a:ext cx="7886700" cy="595177"/>
          </a:xfrm>
        </p:spPr>
        <p:txBody>
          <a:bodyPr>
            <a:normAutofit fontScale="85000" lnSpcReduction="20000"/>
          </a:bodyPr>
          <a:lstStyle/>
          <a:p>
            <a:pPr marL="0" indent="0" algn="ctr">
              <a:buNone/>
            </a:pPr>
            <a:r>
              <a:rPr lang="en-US" sz="4800" b="1" spc="-50" dirty="0">
                <a:latin typeface="+mj-lt"/>
                <a:ea typeface="+mj-ea"/>
                <a:cs typeface="+mj-cs"/>
              </a:rPr>
              <a:t>Introduction</a:t>
            </a:r>
          </a:p>
        </p:txBody>
      </p:sp>
      <p:sp>
        <p:nvSpPr>
          <p:cNvPr id="5" name="Content Placeholder 2"/>
          <p:cNvSpPr txBox="1">
            <a:spLocks/>
          </p:cNvSpPr>
          <p:nvPr/>
        </p:nvSpPr>
        <p:spPr>
          <a:xfrm>
            <a:off x="648244" y="1383285"/>
            <a:ext cx="7886700" cy="2830711"/>
          </a:xfrm>
          <a:prstGeom prst="rect">
            <a:avLst/>
          </a:prstGeom>
        </p:spPr>
        <p:txBody>
          <a:bodyPr vert="horz" lIns="68580" tIns="34290" rIns="68580" bIns="3429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b="1" u="sng" dirty="0"/>
              <a:t>Course:</a:t>
            </a:r>
          </a:p>
          <a:p>
            <a:r>
              <a:rPr lang="en-US" sz="2100" dirty="0"/>
              <a:t>Credit Hours: 3 (2+1)</a:t>
            </a:r>
          </a:p>
          <a:p>
            <a:pPr marL="0" indent="0">
              <a:buNone/>
            </a:pPr>
            <a:endParaRPr lang="en-US" sz="2100" u="sng" dirty="0"/>
          </a:p>
          <a:p>
            <a:pPr marL="0" indent="0">
              <a:buNone/>
            </a:pPr>
            <a:r>
              <a:rPr lang="en-US" sz="2100" b="1" u="sng" dirty="0"/>
              <a:t>Exams:</a:t>
            </a:r>
          </a:p>
          <a:p>
            <a:r>
              <a:rPr lang="en-US" sz="2100" dirty="0"/>
              <a:t>Mid term: After </a:t>
            </a:r>
            <a:r>
              <a:rPr lang="en-US" sz="2100" dirty="0" smtClean="0"/>
              <a:t>8 </a:t>
            </a:r>
            <a:r>
              <a:rPr lang="en-US" sz="2100" dirty="0"/>
              <a:t>weeks</a:t>
            </a:r>
          </a:p>
          <a:p>
            <a:r>
              <a:rPr lang="en-US" sz="2100" dirty="0"/>
              <a:t>Final: After </a:t>
            </a:r>
            <a:r>
              <a:rPr lang="en-US" sz="2100" dirty="0" smtClean="0"/>
              <a:t>16 </a:t>
            </a:r>
            <a:r>
              <a:rPr lang="en-US" sz="2100" dirty="0"/>
              <a:t>weeks</a:t>
            </a:r>
          </a:p>
          <a:p>
            <a:pPr marL="0" indent="0">
              <a:buNone/>
            </a:pPr>
            <a:endParaRPr lang="en-US" sz="2100" dirty="0"/>
          </a:p>
          <a:p>
            <a:pPr marL="0" indent="0">
              <a:buNone/>
            </a:pPr>
            <a:r>
              <a:rPr lang="en-US" sz="2100" b="1" u="sng" dirty="0"/>
              <a:t>Attendance:</a:t>
            </a:r>
          </a:p>
          <a:p>
            <a:r>
              <a:rPr lang="en-US" sz="2100" dirty="0"/>
              <a:t>Must be above 80%</a:t>
            </a:r>
          </a:p>
          <a:p>
            <a:pPr marL="0" indent="0">
              <a:buNone/>
            </a:pPr>
            <a:endParaRPr lang="en-US" sz="2100" dirty="0"/>
          </a:p>
        </p:txBody>
      </p:sp>
    </p:spTree>
    <p:extLst>
      <p:ext uri="{BB962C8B-B14F-4D97-AF65-F5344CB8AC3E}">
        <p14:creationId xmlns:p14="http://schemas.microsoft.com/office/powerpoint/2010/main" val="39469390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657" y="89681"/>
            <a:ext cx="8652681" cy="857250"/>
          </a:xfrm>
        </p:spPr>
        <p:txBody>
          <a:bodyPr/>
          <a:lstStyle/>
          <a:p>
            <a:r>
              <a:rPr lang="en-US" sz="4000" b="1" dirty="0">
                <a:solidFill>
                  <a:schemeClr val="tx1"/>
                </a:solidFill>
              </a:rPr>
              <a:t> Third Generation (1964-1971)</a:t>
            </a:r>
          </a:p>
        </p:txBody>
      </p:sp>
      <p:sp>
        <p:nvSpPr>
          <p:cNvPr id="3" name="TextBox 2"/>
          <p:cNvSpPr txBox="1"/>
          <p:nvPr/>
        </p:nvSpPr>
        <p:spPr>
          <a:xfrm>
            <a:off x="277920" y="678924"/>
            <a:ext cx="7833691" cy="3785652"/>
          </a:xfrm>
          <a:prstGeom prst="rect">
            <a:avLst/>
          </a:prstGeom>
          <a:noFill/>
        </p:spPr>
        <p:txBody>
          <a:bodyPr wrap="square" rtlCol="0">
            <a:spAutoFit/>
          </a:bodyPr>
          <a:lstStyle/>
          <a:p>
            <a:endParaRPr lang="en-US" sz="2000" dirty="0"/>
          </a:p>
          <a:p>
            <a:pPr marL="285750" indent="-285750">
              <a:buFont typeface="Wingdings" pitchFamily="2" charset="2"/>
              <a:buChar char="Ø"/>
            </a:pPr>
            <a:r>
              <a:rPr lang="en-US" sz="2000" b="1" dirty="0">
                <a:solidFill>
                  <a:srgbClr val="FF0000"/>
                </a:solidFill>
              </a:rPr>
              <a:t>Pros</a:t>
            </a:r>
          </a:p>
          <a:p>
            <a:pPr marL="800100" lvl="1" indent="-342900">
              <a:buFont typeface="Wingdings" pitchFamily="2" charset="2"/>
              <a:buChar char="§"/>
            </a:pPr>
            <a:r>
              <a:rPr lang="en-US" sz="2000" dirty="0"/>
              <a:t>Supports time-sharing OS</a:t>
            </a:r>
          </a:p>
          <a:p>
            <a:pPr marL="800100" lvl="1" indent="-342900">
              <a:buFont typeface="Wingdings" pitchFamily="2" charset="2"/>
              <a:buChar char="§"/>
            </a:pPr>
            <a:r>
              <a:rPr lang="en-US" sz="2000" dirty="0"/>
              <a:t>Faster, smaller, more reliable and cheaper than the previous generations</a:t>
            </a:r>
          </a:p>
          <a:p>
            <a:pPr marL="800100" lvl="1" indent="-342900">
              <a:buFont typeface="Wingdings" pitchFamily="2" charset="2"/>
              <a:buChar char="§"/>
            </a:pPr>
            <a:r>
              <a:rPr lang="en-US" sz="2000" dirty="0"/>
              <a:t>Easy to access, more storage capacity, upgraded easily</a:t>
            </a:r>
          </a:p>
          <a:p>
            <a:pPr marL="800100" lvl="1" indent="-342900">
              <a:buFont typeface="Wingdings" pitchFamily="2" charset="2"/>
              <a:buChar char="§"/>
            </a:pPr>
            <a:r>
              <a:rPr lang="en-US" sz="2000" dirty="0"/>
              <a:t>Lower heat generated</a:t>
            </a:r>
          </a:p>
          <a:p>
            <a:pPr marL="800100" lvl="1" indent="-342900">
              <a:buFont typeface="Wingdings" pitchFamily="2" charset="2"/>
              <a:buChar char="§"/>
            </a:pPr>
            <a:r>
              <a:rPr lang="en-US" sz="2000" dirty="0"/>
              <a:t>Many input/output devices were introduced such as mouse and keyboard etc.</a:t>
            </a:r>
          </a:p>
          <a:p>
            <a:pPr marL="285750" indent="-285750">
              <a:buFont typeface="Wingdings" pitchFamily="2" charset="2"/>
              <a:buChar char="Ø"/>
            </a:pPr>
            <a:r>
              <a:rPr lang="en-US" sz="2000" b="1" dirty="0">
                <a:solidFill>
                  <a:srgbClr val="FF0000"/>
                </a:solidFill>
              </a:rPr>
              <a:t>Cons</a:t>
            </a:r>
          </a:p>
          <a:p>
            <a:pPr marL="800100" lvl="1" indent="-342900">
              <a:buFont typeface="Wingdings" pitchFamily="2" charset="2"/>
              <a:buChar char="§"/>
            </a:pPr>
            <a:r>
              <a:rPr lang="en-US" sz="2000" dirty="0"/>
              <a:t>Highly sophisticated technology required for the manufacturing of IC chips.</a:t>
            </a:r>
          </a:p>
        </p:txBody>
      </p:sp>
    </p:spTree>
    <p:extLst>
      <p:ext uri="{BB962C8B-B14F-4D97-AF65-F5344CB8AC3E}">
        <p14:creationId xmlns:p14="http://schemas.microsoft.com/office/powerpoint/2010/main" val="157473185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35" y="33267"/>
            <a:ext cx="8652681" cy="857250"/>
          </a:xfrm>
        </p:spPr>
        <p:txBody>
          <a:bodyPr/>
          <a:lstStyle/>
          <a:p>
            <a:r>
              <a:rPr lang="en-US" sz="4000" b="1" dirty="0">
                <a:solidFill>
                  <a:schemeClr val="tx1"/>
                </a:solidFill>
              </a:rPr>
              <a:t>Fourth Generation (1971-Present)</a:t>
            </a:r>
          </a:p>
        </p:txBody>
      </p:sp>
      <p:sp>
        <p:nvSpPr>
          <p:cNvPr id="3" name="TextBox 2"/>
          <p:cNvSpPr txBox="1"/>
          <p:nvPr/>
        </p:nvSpPr>
        <p:spPr>
          <a:xfrm>
            <a:off x="334371" y="972712"/>
            <a:ext cx="8175008" cy="2814617"/>
          </a:xfrm>
          <a:prstGeom prst="rect">
            <a:avLst/>
          </a:prstGeom>
          <a:noFill/>
        </p:spPr>
        <p:txBody>
          <a:bodyPr wrap="square" rtlCol="0">
            <a:spAutoFit/>
          </a:bodyPr>
          <a:lstStyle/>
          <a:p>
            <a:pPr marL="342900" indent="-342900">
              <a:lnSpc>
                <a:spcPct val="150000"/>
              </a:lnSpc>
              <a:buFont typeface="Wingdings" pitchFamily="2" charset="2"/>
              <a:buChar char="§"/>
            </a:pPr>
            <a:r>
              <a:rPr lang="en-US" sz="2000" dirty="0"/>
              <a:t>ICs with Very Large-Scale Integration (</a:t>
            </a:r>
            <a:r>
              <a:rPr lang="en-US" sz="2000" b="1" dirty="0"/>
              <a:t>VLSI</a:t>
            </a:r>
            <a:r>
              <a:rPr lang="en-US" sz="2000" dirty="0"/>
              <a:t>) technology</a:t>
            </a:r>
          </a:p>
          <a:p>
            <a:pPr marL="342900" indent="-342900">
              <a:lnSpc>
                <a:spcPct val="150000"/>
              </a:lnSpc>
              <a:buFont typeface="Wingdings" pitchFamily="2" charset="2"/>
              <a:buChar char="§"/>
            </a:pPr>
            <a:r>
              <a:rPr lang="en-US" sz="2000" b="1" dirty="0"/>
              <a:t>Microprocessors</a:t>
            </a:r>
            <a:r>
              <a:rPr lang="en-US" sz="2000" dirty="0"/>
              <a:t> are used as CPU. </a:t>
            </a:r>
          </a:p>
          <a:p>
            <a:pPr marL="342900" indent="-342900">
              <a:lnSpc>
                <a:spcPct val="150000"/>
              </a:lnSpc>
              <a:buFont typeface="Wingdings" pitchFamily="2" charset="2"/>
              <a:buChar char="§"/>
            </a:pPr>
            <a:r>
              <a:rPr lang="en-US" sz="2000" dirty="0"/>
              <a:t>The microprocessor is a computer processing circuitry on a single chip.</a:t>
            </a:r>
          </a:p>
          <a:p>
            <a:pPr marL="342900" indent="-342900">
              <a:lnSpc>
                <a:spcPct val="150000"/>
              </a:lnSpc>
              <a:buFont typeface="Wingdings" pitchFamily="2" charset="2"/>
              <a:buChar char="§"/>
            </a:pPr>
            <a:r>
              <a:rPr lang="en-US" sz="2000" b="1" dirty="0"/>
              <a:t>Semiconductor memory </a:t>
            </a:r>
            <a:r>
              <a:rPr lang="en-US" sz="2000" dirty="0"/>
              <a:t>is used because of increase in internal storage</a:t>
            </a:r>
          </a:p>
          <a:p>
            <a:pPr marL="342900" indent="-342900">
              <a:lnSpc>
                <a:spcPct val="150000"/>
              </a:lnSpc>
              <a:buFont typeface="Wingdings" pitchFamily="2" charset="2"/>
              <a:buChar char="§"/>
            </a:pPr>
            <a:r>
              <a:rPr lang="en-US" sz="2000" b="1" dirty="0"/>
              <a:t>Object-oriented high-level programs </a:t>
            </a:r>
            <a:r>
              <a:rPr lang="en-US" sz="2000" dirty="0"/>
              <a:t>supported</a:t>
            </a:r>
          </a:p>
          <a:p>
            <a:pPr marL="342900" indent="-342900">
              <a:lnSpc>
                <a:spcPct val="150000"/>
              </a:lnSpc>
              <a:buFont typeface="Wingdings" pitchFamily="2" charset="2"/>
              <a:buChar char="§"/>
            </a:pPr>
            <a:r>
              <a:rPr lang="en-US" sz="2000" dirty="0"/>
              <a:t>Examples: Apple II, VAX 9000, CRAY 1 (super computers)</a:t>
            </a:r>
          </a:p>
        </p:txBody>
      </p:sp>
    </p:spTree>
    <p:extLst>
      <p:ext uri="{BB962C8B-B14F-4D97-AF65-F5344CB8AC3E}">
        <p14:creationId xmlns:p14="http://schemas.microsoft.com/office/powerpoint/2010/main" val="20945403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35" y="33267"/>
            <a:ext cx="8652681" cy="857250"/>
          </a:xfrm>
        </p:spPr>
        <p:txBody>
          <a:bodyPr/>
          <a:lstStyle/>
          <a:p>
            <a:r>
              <a:rPr lang="en-US" sz="4000" b="1" dirty="0">
                <a:solidFill>
                  <a:schemeClr val="tx1"/>
                </a:solidFill>
              </a:rPr>
              <a:t>Fourth Generation (1971-Present)</a:t>
            </a:r>
          </a:p>
        </p:txBody>
      </p:sp>
      <p:sp>
        <p:nvSpPr>
          <p:cNvPr id="3" name="TextBox 2"/>
          <p:cNvSpPr txBox="1"/>
          <p:nvPr/>
        </p:nvSpPr>
        <p:spPr>
          <a:xfrm>
            <a:off x="313899" y="767688"/>
            <a:ext cx="8175008" cy="3416320"/>
          </a:xfrm>
          <a:prstGeom prst="rect">
            <a:avLst/>
          </a:prstGeom>
          <a:noFill/>
        </p:spPr>
        <p:txBody>
          <a:bodyPr wrap="square" rtlCol="0">
            <a:spAutoFit/>
          </a:bodyPr>
          <a:lstStyle/>
          <a:p>
            <a:pPr marL="285750" indent="-285750">
              <a:buFont typeface="Wingdings" pitchFamily="2" charset="2"/>
              <a:buChar char="Ø"/>
            </a:pPr>
            <a:r>
              <a:rPr lang="en-US" sz="2400" b="1" dirty="0">
                <a:solidFill>
                  <a:srgbClr val="FF0000"/>
                </a:solidFill>
              </a:rPr>
              <a:t>Pros</a:t>
            </a:r>
          </a:p>
          <a:p>
            <a:pPr marL="800100" lvl="1" indent="-342900">
              <a:buFont typeface="Wingdings" pitchFamily="2" charset="2"/>
              <a:buChar char="§"/>
            </a:pPr>
            <a:r>
              <a:rPr lang="en-US" sz="2400" dirty="0"/>
              <a:t>Multiprocessing &amp; distributed OS</a:t>
            </a:r>
          </a:p>
          <a:p>
            <a:pPr marL="800100" lvl="1" indent="-342900">
              <a:buFont typeface="Wingdings" pitchFamily="2" charset="2"/>
              <a:buChar char="§"/>
            </a:pPr>
            <a:r>
              <a:rPr lang="en-US" sz="2400" dirty="0"/>
              <a:t>Small &amp; easy to use; hand-held computers have evolved</a:t>
            </a:r>
          </a:p>
          <a:p>
            <a:pPr marL="800100" lvl="1" indent="-342900">
              <a:buFont typeface="Wingdings" pitchFamily="2" charset="2"/>
              <a:buChar char="§"/>
            </a:pPr>
            <a:r>
              <a:rPr lang="en-US" sz="2400" dirty="0"/>
              <a:t>No external cooling required &amp; affordable</a:t>
            </a:r>
          </a:p>
          <a:p>
            <a:pPr marL="800100" lvl="1" indent="-342900">
              <a:buFont typeface="Wingdings" pitchFamily="2" charset="2"/>
              <a:buChar char="§"/>
            </a:pPr>
            <a:r>
              <a:rPr lang="en-US" sz="2400" dirty="0"/>
              <a:t>This generation saw the development of networks and the internet</a:t>
            </a:r>
          </a:p>
          <a:p>
            <a:pPr marL="285750" indent="-285750">
              <a:buFont typeface="Wingdings" pitchFamily="2" charset="2"/>
              <a:buChar char="Ø"/>
            </a:pPr>
            <a:r>
              <a:rPr lang="en-US" sz="2400" b="1" dirty="0">
                <a:solidFill>
                  <a:srgbClr val="FF0000"/>
                </a:solidFill>
              </a:rPr>
              <a:t>Cons</a:t>
            </a:r>
          </a:p>
          <a:p>
            <a:pPr marL="742950" lvl="1" indent="-285750">
              <a:buFont typeface="Wingdings" pitchFamily="2" charset="2"/>
              <a:buChar char="Ø"/>
            </a:pPr>
            <a:r>
              <a:rPr lang="en-US" sz="2400" dirty="0"/>
              <a:t>Highly sophisticated technology required for the manufacturing of microprocessor.</a:t>
            </a:r>
          </a:p>
        </p:txBody>
      </p:sp>
    </p:spTree>
    <p:extLst>
      <p:ext uri="{BB962C8B-B14F-4D97-AF65-F5344CB8AC3E}">
        <p14:creationId xmlns:p14="http://schemas.microsoft.com/office/powerpoint/2010/main" val="5011235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34" y="33267"/>
            <a:ext cx="8816454" cy="857250"/>
          </a:xfrm>
        </p:spPr>
        <p:txBody>
          <a:bodyPr/>
          <a:lstStyle/>
          <a:p>
            <a:r>
              <a:rPr lang="en-US" sz="4000" b="1" dirty="0">
                <a:solidFill>
                  <a:schemeClr val="tx1"/>
                </a:solidFill>
              </a:rPr>
              <a:t>Fifth Generation (Present and beyond)</a:t>
            </a:r>
          </a:p>
        </p:txBody>
      </p:sp>
      <p:sp>
        <p:nvSpPr>
          <p:cNvPr id="3" name="TextBox 2"/>
          <p:cNvSpPr txBox="1"/>
          <p:nvPr/>
        </p:nvSpPr>
        <p:spPr>
          <a:xfrm>
            <a:off x="239386" y="985061"/>
            <a:ext cx="8175008" cy="3785652"/>
          </a:xfrm>
          <a:prstGeom prst="rect">
            <a:avLst/>
          </a:prstGeom>
          <a:noFill/>
        </p:spPr>
        <p:txBody>
          <a:bodyPr wrap="square" rtlCol="0">
            <a:spAutoFit/>
          </a:bodyPr>
          <a:lstStyle/>
          <a:p>
            <a:pPr marL="342900" indent="-342900">
              <a:buFont typeface="Wingdings" pitchFamily="2" charset="2"/>
              <a:buChar char="§"/>
            </a:pPr>
            <a:r>
              <a:rPr lang="en-US" sz="2000" dirty="0"/>
              <a:t>It is based on </a:t>
            </a:r>
            <a:r>
              <a:rPr lang="en-US" sz="2000" b="1" dirty="0"/>
              <a:t>artificial intelligence </a:t>
            </a:r>
            <a:r>
              <a:rPr lang="en-US" sz="2000" dirty="0"/>
              <a:t>and </a:t>
            </a:r>
            <a:r>
              <a:rPr lang="en-US" sz="2000" b="1" dirty="0"/>
              <a:t>Nano technology</a:t>
            </a:r>
          </a:p>
          <a:p>
            <a:pPr marL="342900" indent="-342900">
              <a:buFont typeface="Wingdings" pitchFamily="2" charset="2"/>
              <a:buChar char="§"/>
            </a:pPr>
            <a:r>
              <a:rPr lang="en-US" sz="2000" b="1" dirty="0"/>
              <a:t>Large capacity </a:t>
            </a:r>
            <a:r>
              <a:rPr lang="en-US" sz="2000" dirty="0"/>
              <a:t>hard disk</a:t>
            </a:r>
          </a:p>
          <a:p>
            <a:pPr marL="342900" indent="-342900">
              <a:buFont typeface="Wingdings" pitchFamily="2" charset="2"/>
              <a:buChar char="§"/>
            </a:pPr>
            <a:r>
              <a:rPr lang="en-US" sz="2000" dirty="0"/>
              <a:t>Some applications such as voice recognition are being used today. </a:t>
            </a:r>
          </a:p>
          <a:p>
            <a:pPr marL="342900" indent="-342900">
              <a:buFont typeface="Wingdings" pitchFamily="2" charset="2"/>
              <a:buChar char="§"/>
            </a:pPr>
            <a:r>
              <a:rPr lang="en-US" sz="2000" dirty="0"/>
              <a:t>These computers have capabilities of </a:t>
            </a:r>
            <a:r>
              <a:rPr lang="en-US" sz="2000" b="1" dirty="0"/>
              <a:t>parallel processing </a:t>
            </a:r>
            <a:r>
              <a:rPr lang="en-US" sz="2000" dirty="0"/>
              <a:t>and super conductors are used.</a:t>
            </a:r>
          </a:p>
          <a:p>
            <a:pPr marL="342900" indent="-342900">
              <a:buFont typeface="Wingdings" pitchFamily="2" charset="2"/>
              <a:buChar char="§"/>
            </a:pPr>
            <a:r>
              <a:rPr lang="en-US" sz="2000" dirty="0"/>
              <a:t>Powerful servers, Internet, Cluster computing</a:t>
            </a:r>
          </a:p>
          <a:p>
            <a:pPr marL="342900" indent="-342900">
              <a:buFont typeface="Wingdings" pitchFamily="2" charset="2"/>
              <a:buChar char="§"/>
            </a:pPr>
            <a:endParaRPr lang="en-US" sz="2000" dirty="0"/>
          </a:p>
          <a:p>
            <a:pPr marL="285750" indent="-285750">
              <a:buFont typeface="Wingdings" pitchFamily="2" charset="2"/>
              <a:buChar char="Ø"/>
            </a:pPr>
            <a:r>
              <a:rPr lang="en-US" sz="2000" b="1" dirty="0">
                <a:solidFill>
                  <a:srgbClr val="FF0000"/>
                </a:solidFill>
              </a:rPr>
              <a:t>Pros</a:t>
            </a:r>
          </a:p>
          <a:p>
            <a:pPr marL="742950" lvl="1" indent="-285750">
              <a:buFont typeface="Wingdings" pitchFamily="2" charset="2"/>
              <a:buChar char="§"/>
            </a:pPr>
            <a:r>
              <a:rPr lang="en-US" sz="2000" dirty="0"/>
              <a:t>Powerful, cheap, reliable and easy to use.</a:t>
            </a:r>
          </a:p>
          <a:p>
            <a:pPr marL="742950" lvl="1" indent="-285750">
              <a:buFont typeface="Wingdings" pitchFamily="2" charset="2"/>
              <a:buChar char="§"/>
            </a:pPr>
            <a:r>
              <a:rPr lang="en-US" sz="2000" dirty="0"/>
              <a:t>Portable and faster due to use of parallel processors and Super Large Scale Integrated Circuits.</a:t>
            </a:r>
          </a:p>
          <a:p>
            <a:pPr marL="742950" lvl="1" indent="-285750">
              <a:buFont typeface="Wingdings" pitchFamily="2" charset="2"/>
              <a:buChar char="§"/>
            </a:pPr>
            <a:r>
              <a:rPr lang="en-US" sz="2000" dirty="0"/>
              <a:t>Rapid software development is possible.</a:t>
            </a:r>
            <a:endParaRPr lang="en-US" sz="2400" dirty="0"/>
          </a:p>
        </p:txBody>
      </p:sp>
    </p:spTree>
    <p:extLst>
      <p:ext uri="{BB962C8B-B14F-4D97-AF65-F5344CB8AC3E}">
        <p14:creationId xmlns:p14="http://schemas.microsoft.com/office/powerpoint/2010/main" val="11539238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431619" cy="857250"/>
          </a:xfrm>
        </p:spPr>
        <p:txBody>
          <a:bodyPr>
            <a:normAutofit fontScale="90000"/>
          </a:bodyPr>
          <a:lstStyle/>
          <a:p>
            <a:r>
              <a:rPr lang="en-US" dirty="0"/>
              <a:t> </a:t>
            </a:r>
            <a:r>
              <a:rPr lang="en-US" sz="4400" b="1" dirty="0">
                <a:solidFill>
                  <a:schemeClr val="tx1"/>
                </a:solidFill>
              </a:rPr>
              <a:t>Electronic Devices Used in Computers of Different Generations</a:t>
            </a:r>
          </a:p>
        </p:txBody>
      </p:sp>
      <p:pic>
        <p:nvPicPr>
          <p:cNvPr id="4" name="Picture 3"/>
          <p:cNvPicPr>
            <a:picLocks noChangeAspect="1"/>
          </p:cNvPicPr>
          <p:nvPr/>
        </p:nvPicPr>
        <p:blipFill>
          <a:blip r:embed="rId2"/>
          <a:stretch>
            <a:fillRect/>
          </a:stretch>
        </p:blipFill>
        <p:spPr>
          <a:xfrm>
            <a:off x="766814" y="1468218"/>
            <a:ext cx="6793621" cy="2332945"/>
          </a:xfrm>
          <a:prstGeom prst="rect">
            <a:avLst/>
          </a:prstGeom>
        </p:spPr>
      </p:pic>
    </p:spTree>
    <p:extLst>
      <p:ext uri="{BB962C8B-B14F-4D97-AF65-F5344CB8AC3E}">
        <p14:creationId xmlns:p14="http://schemas.microsoft.com/office/powerpoint/2010/main" val="176350103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2288" y="-67481"/>
            <a:ext cx="7543800" cy="1088068"/>
          </a:xfrm>
        </p:spPr>
        <p:txBody>
          <a:bodyPr>
            <a:normAutofit/>
          </a:bodyPr>
          <a:lstStyle/>
          <a:p>
            <a:r>
              <a:rPr lang="en-US" dirty="0"/>
              <a:t> </a:t>
            </a:r>
            <a:r>
              <a:rPr lang="en-US" sz="3600" b="1" dirty="0">
                <a:solidFill>
                  <a:schemeClr val="tx1"/>
                </a:solidFill>
              </a:rPr>
              <a:t>Classification of Computer</a:t>
            </a:r>
            <a:endParaRPr lang="en-US" sz="4000" b="1" dirty="0">
              <a:solidFill>
                <a:schemeClr val="tx1"/>
              </a:solidFill>
            </a:endParaRPr>
          </a:p>
        </p:txBody>
      </p:sp>
      <p:sp>
        <p:nvSpPr>
          <p:cNvPr id="5" name="Content Placeholder 2"/>
          <p:cNvSpPr>
            <a:spLocks noGrp="1"/>
          </p:cNvSpPr>
          <p:nvPr>
            <p:ph idx="1"/>
          </p:nvPr>
        </p:nvSpPr>
        <p:spPr>
          <a:xfrm>
            <a:off x="302288" y="943476"/>
            <a:ext cx="7774912" cy="3600450"/>
          </a:xfrm>
        </p:spPr>
        <p:txBody>
          <a:bodyPr>
            <a:normAutofit/>
          </a:bodyPr>
          <a:lstStyle/>
          <a:p>
            <a:pPr marL="114300" indent="0">
              <a:buNone/>
            </a:pPr>
            <a:r>
              <a:rPr lang="en-US" sz="2400" b="1" dirty="0"/>
              <a:t>Based on work</a:t>
            </a:r>
          </a:p>
          <a:p>
            <a:pPr>
              <a:buFont typeface="Arial" panose="020B0604020202020204" pitchFamily="34" charset="0"/>
              <a:buChar char="•"/>
            </a:pPr>
            <a:r>
              <a:rPr lang="en-US" sz="2400" dirty="0"/>
              <a:t>On the basis of </a:t>
            </a:r>
            <a:r>
              <a:rPr lang="en-US" sz="2400" dirty="0" smtClean="0"/>
              <a:t>functionality or the way in which computers perform the tasks </a:t>
            </a:r>
            <a:r>
              <a:rPr lang="en-US" sz="2400" dirty="0"/>
              <a:t>are classified </a:t>
            </a:r>
            <a:r>
              <a:rPr lang="en-US" sz="2400" dirty="0" smtClean="0"/>
              <a:t>into the following </a:t>
            </a:r>
            <a:r>
              <a:rPr lang="en-US" sz="2400" dirty="0"/>
              <a:t>types:</a:t>
            </a:r>
          </a:p>
        </p:txBody>
      </p:sp>
      <p:pic>
        <p:nvPicPr>
          <p:cNvPr id="3074" name="Picture 2" descr="Image result for types of compu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12228"/>
          <a:stretch/>
        </p:blipFill>
        <p:spPr bwMode="auto">
          <a:xfrm>
            <a:off x="6113721" y="0"/>
            <a:ext cx="2866507" cy="127135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Diagram 5"/>
          <p:cNvGraphicFramePr/>
          <p:nvPr>
            <p:extLst>
              <p:ext uri="{D42A27DB-BD31-4B8C-83A1-F6EECF244321}">
                <p14:modId xmlns:p14="http://schemas.microsoft.com/office/powerpoint/2010/main" val="2926402310"/>
              </p:ext>
            </p:extLst>
          </p:nvPr>
        </p:nvGraphicFramePr>
        <p:xfrm>
          <a:off x="1246612" y="2571750"/>
          <a:ext cx="6348549" cy="22696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2222499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202" y="206376"/>
            <a:ext cx="4426398" cy="857250"/>
          </a:xfrm>
        </p:spPr>
        <p:txBody>
          <a:bodyPr/>
          <a:lstStyle/>
          <a:p>
            <a:r>
              <a:rPr lang="en-US" sz="4000" b="1" dirty="0">
                <a:solidFill>
                  <a:schemeClr val="tx1"/>
                </a:solidFill>
              </a:rPr>
              <a:t>Analog Computers</a:t>
            </a:r>
          </a:p>
        </p:txBody>
      </p:sp>
      <p:sp>
        <p:nvSpPr>
          <p:cNvPr id="3" name="Content Placeholder 2"/>
          <p:cNvSpPr>
            <a:spLocks noGrp="1"/>
          </p:cNvSpPr>
          <p:nvPr>
            <p:ph idx="1"/>
          </p:nvPr>
        </p:nvSpPr>
        <p:spPr>
          <a:xfrm>
            <a:off x="187036" y="1063626"/>
            <a:ext cx="7947030" cy="3858327"/>
          </a:xfrm>
        </p:spPr>
        <p:txBody>
          <a:bodyPr>
            <a:normAutofit/>
          </a:bodyPr>
          <a:lstStyle/>
          <a:p>
            <a:pPr>
              <a:buFont typeface="Wingdings" panose="05000000000000000000" pitchFamily="2" charset="2"/>
              <a:buChar char="§"/>
            </a:pPr>
            <a:r>
              <a:rPr lang="en-US" sz="2000" dirty="0"/>
              <a:t>The word “analog” means continuously varying in quantity.</a:t>
            </a:r>
          </a:p>
          <a:p>
            <a:pPr>
              <a:buFont typeface="Wingdings" panose="05000000000000000000" pitchFamily="2" charset="2"/>
              <a:buChar char="§"/>
            </a:pPr>
            <a:r>
              <a:rPr lang="en-US" sz="2000" dirty="0"/>
              <a:t>The analog computers accept input data in continues form and output is obtained in the form of graphs.</a:t>
            </a:r>
          </a:p>
          <a:p>
            <a:pPr>
              <a:buFont typeface="Wingdings" panose="05000000000000000000" pitchFamily="2" charset="2"/>
              <a:buChar char="§"/>
            </a:pPr>
            <a:r>
              <a:rPr lang="en-US" sz="2000" dirty="0"/>
              <a:t>It means that these computers accept input and give output in the form of analog signals.</a:t>
            </a:r>
          </a:p>
          <a:p>
            <a:pPr>
              <a:buFont typeface="Wingdings" panose="05000000000000000000" pitchFamily="2" charset="2"/>
              <a:buChar char="§"/>
            </a:pPr>
            <a:r>
              <a:rPr lang="en-US" sz="2000" dirty="0"/>
              <a:t>The output is measured on a scale. The voltage, current, sound, speed, temperature, pressure etc. values are example of analog data.</a:t>
            </a:r>
          </a:p>
          <a:p>
            <a:pPr>
              <a:buFont typeface="Wingdings" panose="05000000000000000000" pitchFamily="2" charset="2"/>
              <a:buChar char="§"/>
            </a:pPr>
            <a:r>
              <a:rPr lang="en-US" sz="2000" dirty="0"/>
              <a:t>These values continuously increase or decrease. The analog computers are used to measure the continuous values.</a:t>
            </a:r>
          </a:p>
          <a:p>
            <a:pPr>
              <a:buFont typeface="Wingdings" panose="05000000000000000000" pitchFamily="2" charset="2"/>
              <a:buChar char="§"/>
            </a:pPr>
            <a:r>
              <a:rPr lang="en-US" sz="2000" b="1" dirty="0"/>
              <a:t>Examples: </a:t>
            </a:r>
            <a:r>
              <a:rPr lang="en-US" sz="2000" dirty="0"/>
              <a:t>Thermometer, Analog clock, Speedometer, Tire pressure Gauge.</a:t>
            </a:r>
          </a:p>
        </p:txBody>
      </p:sp>
      <p:pic>
        <p:nvPicPr>
          <p:cNvPr id="2050" name="Picture 2" descr="Image result for analog comput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02435" y="0"/>
            <a:ext cx="2241565" cy="142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884018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344" y="205979"/>
            <a:ext cx="8304028" cy="857250"/>
          </a:xfrm>
        </p:spPr>
        <p:txBody>
          <a:bodyPr/>
          <a:lstStyle/>
          <a:p>
            <a:r>
              <a:rPr lang="en-US" sz="3600" b="1" dirty="0">
                <a:solidFill>
                  <a:schemeClr val="tx1"/>
                </a:solidFill>
              </a:rPr>
              <a:t>Characteristics of Analog Computers</a:t>
            </a:r>
          </a:p>
        </p:txBody>
      </p:sp>
      <p:sp>
        <p:nvSpPr>
          <p:cNvPr id="3" name="Content Placeholder 2"/>
          <p:cNvSpPr>
            <a:spLocks noGrp="1"/>
          </p:cNvSpPr>
          <p:nvPr>
            <p:ph idx="1"/>
          </p:nvPr>
        </p:nvSpPr>
        <p:spPr>
          <a:xfrm>
            <a:off x="446084" y="1063229"/>
            <a:ext cx="7620000" cy="3600450"/>
          </a:xfrm>
        </p:spPr>
        <p:txBody>
          <a:bodyPr>
            <a:normAutofit lnSpcReduction="10000"/>
          </a:bodyPr>
          <a:lstStyle/>
          <a:p>
            <a:pPr>
              <a:buFont typeface="Wingdings" panose="05000000000000000000" pitchFamily="2" charset="2"/>
              <a:buChar char="§"/>
            </a:pPr>
            <a:r>
              <a:rPr lang="en-US" dirty="0"/>
              <a:t>The analog computers are usually built for </a:t>
            </a:r>
            <a:r>
              <a:rPr lang="en-US" b="1" dirty="0"/>
              <a:t>special purpose.</a:t>
            </a:r>
          </a:p>
          <a:p>
            <a:pPr>
              <a:buFont typeface="Wingdings" panose="05000000000000000000" pitchFamily="2" charset="2"/>
              <a:buChar char="§"/>
            </a:pPr>
            <a:r>
              <a:rPr lang="en-US" dirty="0"/>
              <a:t>They have very </a:t>
            </a:r>
            <a:r>
              <a:rPr lang="en-US" b="1" dirty="0"/>
              <a:t>high-speed computing elements</a:t>
            </a:r>
            <a:r>
              <a:rPr lang="en-US" dirty="0"/>
              <a:t> used to process physical quantities.</a:t>
            </a:r>
          </a:p>
          <a:p>
            <a:pPr>
              <a:buFont typeface="Wingdings" panose="05000000000000000000" pitchFamily="2" charset="2"/>
              <a:buChar char="§"/>
            </a:pPr>
            <a:r>
              <a:rPr lang="en-US" dirty="0"/>
              <a:t>These computers have </a:t>
            </a:r>
            <a:r>
              <a:rPr lang="en-US" b="1" dirty="0"/>
              <a:t>low memory size </a:t>
            </a:r>
            <a:r>
              <a:rPr lang="en-US" dirty="0"/>
              <a:t>and have fewer functions</a:t>
            </a:r>
          </a:p>
          <a:p>
            <a:pPr>
              <a:buFont typeface="Wingdings" panose="05000000000000000000" pitchFamily="2" charset="2"/>
              <a:buChar char="§"/>
            </a:pPr>
            <a:r>
              <a:rPr lang="en-US" dirty="0"/>
              <a:t>These are </a:t>
            </a:r>
            <a:r>
              <a:rPr lang="en-US" b="1" dirty="0"/>
              <a:t>very fast in </a:t>
            </a:r>
            <a:r>
              <a:rPr lang="en-US" b="1" dirty="0" smtClean="0"/>
              <a:t>processing</a:t>
            </a:r>
          </a:p>
          <a:p>
            <a:pPr>
              <a:buFont typeface="Wingdings" panose="05000000000000000000" pitchFamily="2" charset="2"/>
              <a:buChar char="§"/>
            </a:pPr>
            <a:r>
              <a:rPr lang="en-US" dirty="0" smtClean="0"/>
              <a:t> </a:t>
            </a:r>
            <a:r>
              <a:rPr lang="en-US" dirty="0"/>
              <a:t>These computers are used in industrial units to control various processes. </a:t>
            </a:r>
          </a:p>
          <a:p>
            <a:pPr>
              <a:buFont typeface="Wingdings" panose="05000000000000000000" pitchFamily="2" charset="2"/>
              <a:buChar char="§"/>
            </a:pPr>
            <a:r>
              <a:rPr lang="en-US" dirty="0"/>
              <a:t>They are also used in different fields of engineering and </a:t>
            </a:r>
            <a:r>
              <a:rPr lang="en-US" dirty="0" smtClean="0"/>
              <a:t>medical.</a:t>
            </a:r>
            <a:endParaRPr lang="en-US" dirty="0"/>
          </a:p>
        </p:txBody>
      </p:sp>
    </p:spTree>
    <p:extLst>
      <p:ext uri="{BB962C8B-B14F-4D97-AF65-F5344CB8AC3E}">
        <p14:creationId xmlns:p14="http://schemas.microsoft.com/office/powerpoint/2010/main" val="12640058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941110"/>
          </a:xfrm>
        </p:spPr>
        <p:txBody>
          <a:bodyPr/>
          <a:lstStyle/>
          <a:p>
            <a:r>
              <a:rPr lang="en-US" sz="4000" b="1" dirty="0">
                <a:solidFill>
                  <a:schemeClr val="tx1"/>
                </a:solidFill>
              </a:rPr>
              <a:t>Digital Computer</a:t>
            </a:r>
          </a:p>
        </p:txBody>
      </p:sp>
      <p:sp>
        <p:nvSpPr>
          <p:cNvPr id="3" name="Content Placeholder 2"/>
          <p:cNvSpPr>
            <a:spLocks noGrp="1"/>
          </p:cNvSpPr>
          <p:nvPr>
            <p:ph idx="1"/>
          </p:nvPr>
        </p:nvSpPr>
        <p:spPr>
          <a:xfrm>
            <a:off x="440822" y="1119214"/>
            <a:ext cx="7905736" cy="3370217"/>
          </a:xfrm>
        </p:spPr>
        <p:txBody>
          <a:bodyPr>
            <a:noAutofit/>
          </a:bodyPr>
          <a:lstStyle/>
          <a:p>
            <a:r>
              <a:rPr lang="en-US" sz="2000" dirty="0"/>
              <a:t>The word “digital” means discrete.</a:t>
            </a:r>
          </a:p>
          <a:p>
            <a:r>
              <a:rPr lang="en-US" sz="2000" dirty="0"/>
              <a:t>It refers to binary system, which consists of only two digits, i.e. 0 and1.</a:t>
            </a:r>
          </a:p>
          <a:p>
            <a:r>
              <a:rPr lang="en-US" sz="2000" dirty="0"/>
              <a:t>Digital data consists of binary data represented by OFF(low) and ON(high) electrical pulses.</a:t>
            </a:r>
          </a:p>
          <a:p>
            <a:r>
              <a:rPr lang="en-US" sz="2000" dirty="0"/>
              <a:t>These pulses are increase and decreased in discontinuous form rather than in continuous form.</a:t>
            </a:r>
          </a:p>
          <a:p>
            <a:r>
              <a:rPr lang="en-US" sz="2000" dirty="0"/>
              <a:t>In digital computers, quantities are counted rather than measured.</a:t>
            </a:r>
          </a:p>
          <a:p>
            <a:r>
              <a:rPr lang="en-US" sz="2000" dirty="0"/>
              <a:t>A digital computer represents the data in digital signals 0 and 1 and then processes it using arithmetic and logical operations</a:t>
            </a:r>
          </a:p>
        </p:txBody>
      </p:sp>
      <p:pic>
        <p:nvPicPr>
          <p:cNvPr id="5" name="Picture 4"/>
          <p:cNvPicPr>
            <a:picLocks noChangeAspect="1"/>
          </p:cNvPicPr>
          <p:nvPr/>
        </p:nvPicPr>
        <p:blipFill rotWithShape="1">
          <a:blip r:embed="rId2"/>
          <a:srcRect r="7143"/>
          <a:stretch/>
        </p:blipFill>
        <p:spPr>
          <a:xfrm>
            <a:off x="5595582" y="1"/>
            <a:ext cx="2838734" cy="1197591"/>
          </a:xfrm>
          <a:prstGeom prst="rect">
            <a:avLst/>
          </a:prstGeom>
        </p:spPr>
      </p:pic>
    </p:spTree>
    <p:extLst>
      <p:ext uri="{BB962C8B-B14F-4D97-AF65-F5344CB8AC3E}">
        <p14:creationId xmlns:p14="http://schemas.microsoft.com/office/powerpoint/2010/main" val="213943930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14953"/>
            <a:ext cx="7543800" cy="941110"/>
          </a:xfrm>
        </p:spPr>
        <p:txBody>
          <a:bodyPr/>
          <a:lstStyle/>
          <a:p>
            <a:r>
              <a:rPr lang="en-US" sz="4000" b="1" dirty="0">
                <a:solidFill>
                  <a:schemeClr val="tx1"/>
                </a:solidFill>
              </a:rPr>
              <a:t>Digital Computer</a:t>
            </a:r>
          </a:p>
        </p:txBody>
      </p:sp>
      <p:sp>
        <p:nvSpPr>
          <p:cNvPr id="3" name="Content Placeholder 2"/>
          <p:cNvSpPr>
            <a:spLocks noGrp="1"/>
          </p:cNvSpPr>
          <p:nvPr>
            <p:ph idx="1"/>
          </p:nvPr>
        </p:nvSpPr>
        <p:spPr>
          <a:xfrm>
            <a:off x="440822" y="1119214"/>
            <a:ext cx="7905736" cy="3370217"/>
          </a:xfrm>
        </p:spPr>
        <p:txBody>
          <a:bodyPr>
            <a:noAutofit/>
          </a:bodyPr>
          <a:lstStyle/>
          <a:p>
            <a:r>
              <a:rPr lang="en-US" sz="2000" b="1" dirty="0"/>
              <a:t>Examples:</a:t>
            </a:r>
          </a:p>
          <a:p>
            <a:r>
              <a:rPr lang="en-US" sz="2000" dirty="0"/>
              <a:t>Examples of digital computers are IBM PC, Apple Macintosh computers etc.</a:t>
            </a:r>
          </a:p>
          <a:p>
            <a:r>
              <a:rPr lang="en-US" sz="2000" dirty="0" smtClean="0"/>
              <a:t>Other Digital </a:t>
            </a:r>
            <a:r>
              <a:rPr lang="en-US" sz="2000" dirty="0"/>
              <a:t>devices are Calculators, Digital watches and digital thermometers etc.</a:t>
            </a:r>
          </a:p>
        </p:txBody>
      </p:sp>
      <p:pic>
        <p:nvPicPr>
          <p:cNvPr id="5" name="Picture 4"/>
          <p:cNvPicPr>
            <a:picLocks noChangeAspect="1"/>
          </p:cNvPicPr>
          <p:nvPr/>
        </p:nvPicPr>
        <p:blipFill rotWithShape="1">
          <a:blip r:embed="rId2"/>
          <a:srcRect r="7143"/>
          <a:stretch/>
        </p:blipFill>
        <p:spPr>
          <a:xfrm>
            <a:off x="5595582" y="1"/>
            <a:ext cx="2838734" cy="1197591"/>
          </a:xfrm>
          <a:prstGeom prst="rect">
            <a:avLst/>
          </a:prstGeom>
        </p:spPr>
      </p:pic>
    </p:spTree>
    <p:extLst>
      <p:ext uri="{BB962C8B-B14F-4D97-AF65-F5344CB8AC3E}">
        <p14:creationId xmlns:p14="http://schemas.microsoft.com/office/powerpoint/2010/main" val="32844570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8D6A3846-3253-4F5F-953E-DEAD5531659E}"/>
              </a:ext>
            </a:extLst>
          </p:cNvPr>
          <p:cNvSpPr>
            <a:spLocks noGrp="1"/>
          </p:cNvSpPr>
          <p:nvPr>
            <p:ph type="title"/>
          </p:nvPr>
        </p:nvSpPr>
        <p:spPr/>
        <p:txBody>
          <a:bodyPr/>
          <a:lstStyle/>
          <a:p>
            <a:r>
              <a:rPr lang="en-US" dirty="0"/>
              <a:t>Evaluation:</a:t>
            </a:r>
          </a:p>
        </p:txBody>
      </p:sp>
      <p:sp>
        <p:nvSpPr>
          <p:cNvPr id="3" name="Content Placeholder 2">
            <a:extLst>
              <a:ext uri="{FF2B5EF4-FFF2-40B4-BE49-F238E27FC236}">
                <a16:creationId xmlns="" xmlns:a16="http://schemas.microsoft.com/office/drawing/2014/main" id="{D96EF626-45DD-4FB4-937E-3FCC883848B9}"/>
              </a:ext>
            </a:extLst>
          </p:cNvPr>
          <p:cNvSpPr>
            <a:spLocks noGrp="1"/>
          </p:cNvSpPr>
          <p:nvPr>
            <p:ph idx="1"/>
          </p:nvPr>
        </p:nvSpPr>
        <p:spPr/>
        <p:txBody>
          <a:bodyPr>
            <a:normAutofit/>
          </a:bodyPr>
          <a:lstStyle/>
          <a:p>
            <a:r>
              <a:rPr lang="en-US" sz="2400" b="0" i="0" u="none" strike="noStrike" baseline="0" dirty="0">
                <a:solidFill>
                  <a:srgbClr val="000000"/>
                </a:solidFill>
                <a:latin typeface="Times New Roman" panose="02020603050405020304" pitchFamily="18" charset="0"/>
              </a:rPr>
              <a:t>Assignments, Quizzes and Lab : 25% </a:t>
            </a:r>
          </a:p>
          <a:p>
            <a:r>
              <a:rPr lang="en-US" sz="2400" b="0" i="0" u="none" strike="noStrike" baseline="0" dirty="0">
                <a:solidFill>
                  <a:srgbClr val="000000"/>
                </a:solidFill>
                <a:latin typeface="Times New Roman" panose="02020603050405020304" pitchFamily="18" charset="0"/>
              </a:rPr>
              <a:t>Midterm Examination : </a:t>
            </a:r>
            <a:r>
              <a:rPr lang="en-US" sz="2400" dirty="0" smtClean="0">
                <a:solidFill>
                  <a:srgbClr val="000000"/>
                </a:solidFill>
                <a:latin typeface="Times New Roman" panose="02020603050405020304" pitchFamily="18" charset="0"/>
              </a:rPr>
              <a:t>30</a:t>
            </a:r>
            <a:r>
              <a:rPr lang="en-US" sz="2400" b="0" i="0" u="none" strike="noStrike" baseline="0" dirty="0" smtClean="0">
                <a:solidFill>
                  <a:srgbClr val="000000"/>
                </a:solidFill>
                <a:latin typeface="Times New Roman" panose="02020603050405020304" pitchFamily="18" charset="0"/>
              </a:rPr>
              <a:t>% </a:t>
            </a:r>
            <a:endParaRPr lang="en-US" sz="2400" b="0" i="0" u="none" strike="noStrike" baseline="0" dirty="0">
              <a:solidFill>
                <a:srgbClr val="000000"/>
              </a:solidFill>
              <a:latin typeface="Times New Roman" panose="02020603050405020304" pitchFamily="18" charset="0"/>
            </a:endParaRPr>
          </a:p>
          <a:p>
            <a:r>
              <a:rPr lang="en-US" sz="2400" b="0" i="0" u="none" strike="noStrike" baseline="0" dirty="0">
                <a:solidFill>
                  <a:srgbClr val="000000"/>
                </a:solidFill>
                <a:latin typeface="Times New Roman" panose="02020603050405020304" pitchFamily="18" charset="0"/>
              </a:rPr>
              <a:t>End Semester Exam : 45% </a:t>
            </a:r>
            <a:endParaRPr lang="en-US" sz="2800" dirty="0"/>
          </a:p>
        </p:txBody>
      </p:sp>
    </p:spTree>
    <p:extLst>
      <p:ext uri="{BB962C8B-B14F-4D97-AF65-F5344CB8AC3E}">
        <p14:creationId xmlns:p14="http://schemas.microsoft.com/office/powerpoint/2010/main" val="291992746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977116" cy="857250"/>
          </a:xfrm>
        </p:spPr>
        <p:txBody>
          <a:bodyPr/>
          <a:lstStyle/>
          <a:p>
            <a:r>
              <a:rPr lang="en-US" sz="4000" b="1" dirty="0">
                <a:solidFill>
                  <a:schemeClr val="tx1"/>
                </a:solidFill>
              </a:rPr>
              <a:t>Characteristics of Digital Computer</a:t>
            </a:r>
          </a:p>
        </p:txBody>
      </p:sp>
      <p:sp>
        <p:nvSpPr>
          <p:cNvPr id="3" name="Content Placeholder 2"/>
          <p:cNvSpPr>
            <a:spLocks noGrp="1"/>
          </p:cNvSpPr>
          <p:nvPr>
            <p:ph idx="1"/>
          </p:nvPr>
        </p:nvSpPr>
        <p:spPr>
          <a:xfrm>
            <a:off x="446567" y="1327740"/>
            <a:ext cx="7620000" cy="3600450"/>
          </a:xfrm>
        </p:spPr>
        <p:txBody>
          <a:bodyPr>
            <a:normAutofit/>
          </a:bodyPr>
          <a:lstStyle/>
          <a:p>
            <a:pPr>
              <a:buFont typeface="Wingdings" panose="05000000000000000000" pitchFamily="2" charset="2"/>
              <a:buChar char="§"/>
            </a:pPr>
            <a:r>
              <a:rPr lang="en-US" sz="2000" dirty="0"/>
              <a:t>These computers are easy to use. </a:t>
            </a:r>
          </a:p>
          <a:p>
            <a:pPr>
              <a:buFont typeface="Wingdings" panose="05000000000000000000" pitchFamily="2" charset="2"/>
              <a:buChar char="§"/>
            </a:pPr>
            <a:r>
              <a:rPr lang="en-US" sz="2000" dirty="0"/>
              <a:t>Gives accurate result.</a:t>
            </a:r>
          </a:p>
          <a:p>
            <a:pPr>
              <a:buFont typeface="Wingdings" panose="05000000000000000000" pitchFamily="2" charset="2"/>
              <a:buChar char="§"/>
            </a:pPr>
            <a:r>
              <a:rPr lang="en-US" sz="2000" dirty="0"/>
              <a:t>Having high speed of data processing.</a:t>
            </a:r>
          </a:p>
          <a:p>
            <a:pPr>
              <a:buFont typeface="Wingdings" panose="05000000000000000000" pitchFamily="2" charset="2"/>
              <a:buChar char="§"/>
            </a:pPr>
            <a:r>
              <a:rPr lang="en-US" sz="2000" dirty="0"/>
              <a:t>Can store large amount of data</a:t>
            </a:r>
          </a:p>
          <a:p>
            <a:pPr>
              <a:buFont typeface="Wingdings" panose="05000000000000000000" pitchFamily="2" charset="2"/>
              <a:buChar char="§"/>
            </a:pPr>
            <a:r>
              <a:rPr lang="en-US" sz="2000" dirty="0"/>
              <a:t>Easy to program and general purpose in use.</a:t>
            </a:r>
          </a:p>
          <a:p>
            <a:pPr>
              <a:buFont typeface="Wingdings" panose="05000000000000000000" pitchFamily="2" charset="2"/>
              <a:buChar char="§"/>
            </a:pPr>
            <a:r>
              <a:rPr lang="en-US" sz="2000" dirty="0"/>
              <a:t>Consume low energy.</a:t>
            </a:r>
          </a:p>
        </p:txBody>
      </p:sp>
    </p:spTree>
    <p:extLst>
      <p:ext uri="{BB962C8B-B14F-4D97-AF65-F5344CB8AC3E}">
        <p14:creationId xmlns:p14="http://schemas.microsoft.com/office/powerpoint/2010/main" val="336086973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rPr>
              <a:t>Hybrid Computer</a:t>
            </a:r>
          </a:p>
        </p:txBody>
      </p:sp>
      <p:sp>
        <p:nvSpPr>
          <p:cNvPr id="3" name="Content Placeholder 2"/>
          <p:cNvSpPr>
            <a:spLocks noGrp="1"/>
          </p:cNvSpPr>
          <p:nvPr>
            <p:ph idx="1"/>
          </p:nvPr>
        </p:nvSpPr>
        <p:spPr>
          <a:xfrm>
            <a:off x="399879" y="1138641"/>
            <a:ext cx="8058321" cy="3682432"/>
          </a:xfrm>
        </p:spPr>
        <p:txBody>
          <a:bodyPr>
            <a:normAutofit/>
          </a:bodyPr>
          <a:lstStyle/>
          <a:p>
            <a:pPr>
              <a:buFont typeface="Wingdings" panose="05000000000000000000" pitchFamily="2" charset="2"/>
              <a:buChar char="§"/>
            </a:pPr>
            <a:r>
              <a:rPr lang="en-US" sz="2000" dirty="0"/>
              <a:t>A hybrid computers have best combined features of both analog and digital computers.</a:t>
            </a:r>
          </a:p>
          <a:p>
            <a:pPr>
              <a:buFont typeface="Wingdings" panose="05000000000000000000" pitchFamily="2" charset="2"/>
              <a:buChar char="§"/>
            </a:pPr>
            <a:r>
              <a:rPr lang="en-US" sz="2000" dirty="0"/>
              <a:t>These computers contain both the digital and analog components.</a:t>
            </a:r>
          </a:p>
          <a:p>
            <a:pPr>
              <a:buFont typeface="Wingdings" panose="05000000000000000000" pitchFamily="2" charset="2"/>
              <a:buChar char="§"/>
            </a:pPr>
            <a:r>
              <a:rPr lang="en-US" sz="2000" dirty="0"/>
              <a:t>In hybrid computers, the user can process both the continuous(analog) and discrete(digital)data.</a:t>
            </a:r>
          </a:p>
          <a:p>
            <a:pPr>
              <a:buFont typeface="Wingdings" panose="05000000000000000000" pitchFamily="2" charset="2"/>
              <a:buChar char="§"/>
            </a:pPr>
            <a:r>
              <a:rPr lang="en-US" sz="2000" dirty="0"/>
              <a:t>Hybrid computers for example are used for scientific calculations. In hospitals, these are used to watch patient’s health condition in ICU, also used  in defense and radar systems. </a:t>
            </a:r>
          </a:p>
          <a:p>
            <a:pPr>
              <a:buFont typeface="Wingdings" panose="05000000000000000000" pitchFamily="2" charset="2"/>
              <a:buChar char="§"/>
            </a:pPr>
            <a:r>
              <a:rPr lang="en-US" sz="2000" dirty="0"/>
              <a:t>Example: Notebook, Laptop etc.</a:t>
            </a:r>
            <a:endParaRPr lang="en-US" sz="2400" dirty="0"/>
          </a:p>
        </p:txBody>
      </p:sp>
    </p:spTree>
    <p:extLst>
      <p:ext uri="{BB962C8B-B14F-4D97-AF65-F5344CB8AC3E}">
        <p14:creationId xmlns:p14="http://schemas.microsoft.com/office/powerpoint/2010/main" val="73209774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rPr>
              <a:t>Hybrid Computer</a:t>
            </a:r>
          </a:p>
        </p:txBody>
      </p:sp>
      <p:sp>
        <p:nvSpPr>
          <p:cNvPr id="3" name="Content Placeholder 2"/>
          <p:cNvSpPr>
            <a:spLocks noGrp="1"/>
          </p:cNvSpPr>
          <p:nvPr>
            <p:ph idx="1"/>
          </p:nvPr>
        </p:nvSpPr>
        <p:spPr>
          <a:xfrm>
            <a:off x="399879" y="1138641"/>
            <a:ext cx="7788157" cy="3682432"/>
          </a:xfrm>
        </p:spPr>
        <p:txBody>
          <a:bodyPr>
            <a:normAutofit/>
          </a:bodyPr>
          <a:lstStyle/>
          <a:p>
            <a:pPr>
              <a:buFont typeface="Wingdings" panose="05000000000000000000" pitchFamily="2" charset="2"/>
              <a:buChar char="§"/>
            </a:pPr>
            <a:r>
              <a:rPr lang="en-US" sz="2000" dirty="0"/>
              <a:t>These are special purpose computers.</a:t>
            </a:r>
          </a:p>
          <a:p>
            <a:pPr>
              <a:buFont typeface="Wingdings" panose="05000000000000000000" pitchFamily="2" charset="2"/>
              <a:buChar char="§"/>
            </a:pPr>
            <a:r>
              <a:rPr lang="en-US" sz="2000" dirty="0"/>
              <a:t>In hospitals, these are used to watch patient’s health condition in ICU.</a:t>
            </a:r>
          </a:p>
          <a:p>
            <a:pPr>
              <a:buFont typeface="Wingdings" panose="05000000000000000000" pitchFamily="2" charset="2"/>
              <a:buChar char="§"/>
            </a:pPr>
            <a:r>
              <a:rPr lang="en-US" sz="2000" dirty="0"/>
              <a:t>These are also used  in defense and radar systems, spaceships etc. </a:t>
            </a:r>
          </a:p>
          <a:p>
            <a:pPr>
              <a:buFont typeface="Wingdings" panose="05000000000000000000" pitchFamily="2" charset="2"/>
              <a:buChar char="§"/>
            </a:pPr>
            <a:r>
              <a:rPr lang="en-US" sz="2000" b="1" dirty="0"/>
              <a:t>Example:</a:t>
            </a:r>
          </a:p>
          <a:p>
            <a:pPr lvl="1">
              <a:buFont typeface="Wingdings" panose="05000000000000000000" pitchFamily="2" charset="2"/>
              <a:buChar char="§"/>
            </a:pPr>
            <a:r>
              <a:rPr lang="en-US" dirty="0"/>
              <a:t>ECG machine and other devices used in ICU.</a:t>
            </a:r>
          </a:p>
          <a:p>
            <a:pPr lvl="1">
              <a:buFont typeface="Wingdings" panose="05000000000000000000" pitchFamily="2" charset="2"/>
              <a:buChar char="§"/>
            </a:pPr>
            <a:r>
              <a:rPr lang="en-US" dirty="0"/>
              <a:t>Devices used in petrol pump</a:t>
            </a:r>
            <a:endParaRPr lang="en-US" sz="2200" dirty="0"/>
          </a:p>
        </p:txBody>
      </p:sp>
    </p:spTree>
    <p:extLst>
      <p:ext uri="{BB962C8B-B14F-4D97-AF65-F5344CB8AC3E}">
        <p14:creationId xmlns:p14="http://schemas.microsoft.com/office/powerpoint/2010/main" val="137567296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7995684" cy="857250"/>
          </a:xfrm>
        </p:spPr>
        <p:txBody>
          <a:bodyPr/>
          <a:lstStyle/>
          <a:p>
            <a:r>
              <a:rPr lang="en-US" sz="3600" b="1" dirty="0">
                <a:solidFill>
                  <a:schemeClr val="tx1"/>
                </a:solidFill>
              </a:rPr>
              <a:t>Characteristics of Hybrid Computers</a:t>
            </a:r>
          </a:p>
        </p:txBody>
      </p:sp>
      <p:sp>
        <p:nvSpPr>
          <p:cNvPr id="3" name="Content Placeholder 2"/>
          <p:cNvSpPr>
            <a:spLocks noGrp="1"/>
          </p:cNvSpPr>
          <p:nvPr>
            <p:ph idx="1"/>
          </p:nvPr>
        </p:nvSpPr>
        <p:spPr/>
        <p:txBody>
          <a:bodyPr>
            <a:normAutofit/>
          </a:bodyPr>
          <a:lstStyle/>
          <a:p>
            <a:pPr>
              <a:buFont typeface="Wingdings" panose="05000000000000000000" pitchFamily="2" charset="2"/>
              <a:buChar char="§"/>
            </a:pPr>
            <a:r>
              <a:rPr lang="en-US" sz="2400" dirty="0"/>
              <a:t>These computers are reliable and provide accurate results. </a:t>
            </a:r>
          </a:p>
          <a:p>
            <a:pPr>
              <a:buFont typeface="Wingdings" panose="05000000000000000000" pitchFamily="2" charset="2"/>
              <a:buChar char="§"/>
            </a:pPr>
            <a:r>
              <a:rPr lang="en-US" sz="2400" dirty="0"/>
              <a:t>These computers are fast and speedy. </a:t>
            </a:r>
          </a:p>
          <a:p>
            <a:pPr>
              <a:buFont typeface="Wingdings" panose="05000000000000000000" pitchFamily="2" charset="2"/>
              <a:buChar char="§"/>
            </a:pPr>
            <a:r>
              <a:rPr lang="en-US" sz="2400"/>
              <a:t>They </a:t>
            </a:r>
            <a:r>
              <a:rPr lang="en-US" sz="2400" dirty="0"/>
              <a:t>provide output both in numeric and in graphic form.</a:t>
            </a:r>
          </a:p>
          <a:p>
            <a:pPr marL="114300" indent="0">
              <a:buNone/>
            </a:pPr>
            <a:endParaRPr lang="en-US" sz="2400" dirty="0"/>
          </a:p>
        </p:txBody>
      </p:sp>
    </p:spTree>
    <p:extLst>
      <p:ext uri="{BB962C8B-B14F-4D97-AF65-F5344CB8AC3E}">
        <p14:creationId xmlns:p14="http://schemas.microsoft.com/office/powerpoint/2010/main" val="70631595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7CAAEF-F405-4BB2-92E7-5B827D844776}"/>
              </a:ext>
            </a:extLst>
          </p:cNvPr>
          <p:cNvSpPr>
            <a:spLocks noGrp="1"/>
          </p:cNvSpPr>
          <p:nvPr>
            <p:ph type="title"/>
          </p:nvPr>
        </p:nvSpPr>
        <p:spPr/>
        <p:txBody>
          <a:bodyPr/>
          <a:lstStyle/>
          <a:p>
            <a:r>
              <a:rPr lang="en-US" sz="4000" b="1" dirty="0">
                <a:solidFill>
                  <a:schemeClr val="tx1"/>
                </a:solidFill>
              </a:rPr>
              <a:t>Classification of Computer</a:t>
            </a:r>
          </a:p>
        </p:txBody>
      </p:sp>
      <p:sp>
        <p:nvSpPr>
          <p:cNvPr id="3" name="Content Placeholder 2">
            <a:extLst>
              <a:ext uri="{FF2B5EF4-FFF2-40B4-BE49-F238E27FC236}">
                <a16:creationId xmlns="" xmlns:a16="http://schemas.microsoft.com/office/drawing/2014/main" id="{7EEA4BFF-6872-4B26-9CBF-2C42F71E3868}"/>
              </a:ext>
            </a:extLst>
          </p:cNvPr>
          <p:cNvSpPr>
            <a:spLocks noGrp="1"/>
          </p:cNvSpPr>
          <p:nvPr>
            <p:ph idx="1"/>
          </p:nvPr>
        </p:nvSpPr>
        <p:spPr/>
        <p:txBody>
          <a:bodyPr>
            <a:normAutofit/>
          </a:bodyPr>
          <a:lstStyle/>
          <a:p>
            <a:r>
              <a:rPr lang="en-US" sz="2000" dirty="0"/>
              <a:t>Computers are being manufactured in different sizes, data processing speeds etc.</a:t>
            </a:r>
          </a:p>
          <a:p>
            <a:r>
              <a:rPr lang="en-US" sz="2000" dirty="0"/>
              <a:t>Computers are classified according to their data processing speed, amount of data that they can hold and price.</a:t>
            </a:r>
          </a:p>
          <a:p>
            <a:r>
              <a:rPr lang="en-US" sz="2000" dirty="0"/>
              <a:t>Generally, a computer with high processing speed and large internal storage is called a big </a:t>
            </a:r>
            <a:r>
              <a:rPr lang="en-US" sz="2000" dirty="0" smtClean="0"/>
              <a:t>comp</a:t>
            </a:r>
            <a:endParaRPr lang="en-US" sz="2000" dirty="0"/>
          </a:p>
        </p:txBody>
      </p:sp>
    </p:spTree>
    <p:extLst>
      <p:ext uri="{BB962C8B-B14F-4D97-AF65-F5344CB8AC3E}">
        <p14:creationId xmlns:p14="http://schemas.microsoft.com/office/powerpoint/2010/main" val="43460693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7CAAEF-F405-4BB2-92E7-5B827D844776}"/>
              </a:ext>
            </a:extLst>
          </p:cNvPr>
          <p:cNvSpPr>
            <a:spLocks noGrp="1"/>
          </p:cNvSpPr>
          <p:nvPr>
            <p:ph type="title"/>
          </p:nvPr>
        </p:nvSpPr>
        <p:spPr/>
        <p:txBody>
          <a:bodyPr/>
          <a:lstStyle/>
          <a:p>
            <a:r>
              <a:rPr lang="en-US" sz="4000" dirty="0">
                <a:solidFill>
                  <a:schemeClr val="tx1"/>
                </a:solidFill>
              </a:rPr>
              <a:t>Classification of Computer</a:t>
            </a:r>
          </a:p>
        </p:txBody>
      </p:sp>
      <p:sp>
        <p:nvSpPr>
          <p:cNvPr id="3" name="Content Placeholder 2">
            <a:extLst>
              <a:ext uri="{FF2B5EF4-FFF2-40B4-BE49-F238E27FC236}">
                <a16:creationId xmlns="" xmlns:a16="http://schemas.microsoft.com/office/drawing/2014/main" id="{7EEA4BFF-6872-4B26-9CBF-2C42F71E3868}"/>
              </a:ext>
            </a:extLst>
          </p:cNvPr>
          <p:cNvSpPr>
            <a:spLocks noGrp="1"/>
          </p:cNvSpPr>
          <p:nvPr>
            <p:ph idx="1"/>
          </p:nvPr>
        </p:nvSpPr>
        <p:spPr/>
        <p:txBody>
          <a:bodyPr>
            <a:normAutofit/>
          </a:bodyPr>
          <a:lstStyle/>
          <a:p>
            <a:pPr marL="114300" indent="0">
              <a:buNone/>
            </a:pPr>
            <a:r>
              <a:rPr lang="en-US" sz="2400" b="1" dirty="0"/>
              <a:t>Based on size</a:t>
            </a:r>
          </a:p>
          <a:p>
            <a:r>
              <a:rPr lang="en-US" sz="2000" dirty="0"/>
              <a:t>Depending upon their speed and memory size, computers are classified into following four main groups.</a:t>
            </a:r>
          </a:p>
          <a:p>
            <a:pPr lvl="1"/>
            <a:r>
              <a:rPr lang="en-US" sz="1800" dirty="0"/>
              <a:t>Super Computers</a:t>
            </a:r>
          </a:p>
          <a:p>
            <a:pPr lvl="1"/>
            <a:r>
              <a:rPr lang="en-US" sz="1800" dirty="0"/>
              <a:t>Mainframe Computers</a:t>
            </a:r>
          </a:p>
          <a:p>
            <a:pPr lvl="1"/>
            <a:r>
              <a:rPr lang="en-US" sz="1800" dirty="0"/>
              <a:t>Mini Computers</a:t>
            </a:r>
          </a:p>
          <a:p>
            <a:pPr lvl="1"/>
            <a:r>
              <a:rPr lang="en-US" sz="1800" dirty="0"/>
              <a:t>Micro Computers</a:t>
            </a:r>
          </a:p>
        </p:txBody>
      </p:sp>
    </p:spTree>
    <p:extLst>
      <p:ext uri="{BB962C8B-B14F-4D97-AF65-F5344CB8AC3E}">
        <p14:creationId xmlns:p14="http://schemas.microsoft.com/office/powerpoint/2010/main" val="168101255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27CAAEF-F405-4BB2-92E7-5B827D844776}"/>
              </a:ext>
            </a:extLst>
          </p:cNvPr>
          <p:cNvSpPr>
            <a:spLocks noGrp="1"/>
          </p:cNvSpPr>
          <p:nvPr>
            <p:ph type="title"/>
          </p:nvPr>
        </p:nvSpPr>
        <p:spPr/>
        <p:txBody>
          <a:bodyPr/>
          <a:lstStyle/>
          <a:p>
            <a:r>
              <a:rPr lang="en-US" sz="4000" dirty="0">
                <a:solidFill>
                  <a:schemeClr val="tx1"/>
                </a:solidFill>
              </a:rPr>
              <a:t>Super Computers</a:t>
            </a:r>
          </a:p>
        </p:txBody>
      </p:sp>
      <p:pic>
        <p:nvPicPr>
          <p:cNvPr id="5" name="Picture 4">
            <a:extLst>
              <a:ext uri="{FF2B5EF4-FFF2-40B4-BE49-F238E27FC236}">
                <a16:creationId xmlns="" xmlns:a16="http://schemas.microsoft.com/office/drawing/2014/main" id="{1621BC23-1889-4E2E-ACD0-5D71A794DA23}"/>
              </a:ext>
            </a:extLst>
          </p:cNvPr>
          <p:cNvPicPr>
            <a:picLocks noChangeAspect="1"/>
          </p:cNvPicPr>
          <p:nvPr/>
        </p:nvPicPr>
        <p:blipFill>
          <a:blip r:embed="rId2"/>
          <a:stretch>
            <a:fillRect/>
          </a:stretch>
        </p:blipFill>
        <p:spPr>
          <a:xfrm>
            <a:off x="1572491" y="1200150"/>
            <a:ext cx="5486400" cy="3634739"/>
          </a:xfrm>
          <a:prstGeom prst="rect">
            <a:avLst/>
          </a:prstGeom>
        </p:spPr>
      </p:pic>
    </p:spTree>
    <p:extLst>
      <p:ext uri="{BB962C8B-B14F-4D97-AF65-F5344CB8AC3E}">
        <p14:creationId xmlns:p14="http://schemas.microsoft.com/office/powerpoint/2010/main" val="39544432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DC8855-6C50-40B6-B724-C758127F1C82}"/>
              </a:ext>
            </a:extLst>
          </p:cNvPr>
          <p:cNvSpPr>
            <a:spLocks noGrp="1"/>
          </p:cNvSpPr>
          <p:nvPr>
            <p:ph type="title"/>
          </p:nvPr>
        </p:nvSpPr>
        <p:spPr/>
        <p:txBody>
          <a:bodyPr/>
          <a:lstStyle/>
          <a:p>
            <a:r>
              <a:rPr lang="en-US" sz="4400" dirty="0">
                <a:solidFill>
                  <a:schemeClr val="tx1"/>
                </a:solidFill>
              </a:rPr>
              <a:t>Super Computer</a:t>
            </a:r>
          </a:p>
        </p:txBody>
      </p:sp>
      <p:sp>
        <p:nvSpPr>
          <p:cNvPr id="3" name="Content Placeholder 2">
            <a:extLst>
              <a:ext uri="{FF2B5EF4-FFF2-40B4-BE49-F238E27FC236}">
                <a16:creationId xmlns="" xmlns:a16="http://schemas.microsoft.com/office/drawing/2014/main" id="{13F7F9CC-E0CD-480E-8170-274FB70CA051}"/>
              </a:ext>
            </a:extLst>
          </p:cNvPr>
          <p:cNvSpPr>
            <a:spLocks noGrp="1"/>
          </p:cNvSpPr>
          <p:nvPr>
            <p:ph idx="1"/>
          </p:nvPr>
        </p:nvSpPr>
        <p:spPr/>
        <p:txBody>
          <a:bodyPr>
            <a:normAutofit fontScale="92500" lnSpcReduction="10000"/>
          </a:bodyPr>
          <a:lstStyle/>
          <a:p>
            <a:r>
              <a:rPr lang="en-US" dirty="0"/>
              <a:t>Super computer is the most powerful and fastest, and also very expensive.</a:t>
            </a:r>
          </a:p>
          <a:p>
            <a:r>
              <a:rPr lang="en-US" dirty="0"/>
              <a:t>It was developed in 1980s.</a:t>
            </a:r>
          </a:p>
          <a:p>
            <a:r>
              <a:rPr lang="en-US" dirty="0"/>
              <a:t>It is used to process large amount of data and to solve the complicated scientific problems.</a:t>
            </a:r>
          </a:p>
          <a:p>
            <a:r>
              <a:rPr lang="en-US" dirty="0"/>
              <a:t>It can perform more than one trillions calculations per second.</a:t>
            </a:r>
          </a:p>
          <a:p>
            <a:r>
              <a:rPr lang="en-US" dirty="0"/>
              <a:t>It has large number of processors connected in parallel. So, parallel processing is done in this computer.</a:t>
            </a:r>
          </a:p>
          <a:p>
            <a:r>
              <a:rPr lang="en-US" dirty="0"/>
              <a:t>In a single super computer thousands of users can be connected at the same time and the super computer handles the work of each user separately.</a:t>
            </a:r>
          </a:p>
        </p:txBody>
      </p:sp>
    </p:spTree>
    <p:extLst>
      <p:ext uri="{BB962C8B-B14F-4D97-AF65-F5344CB8AC3E}">
        <p14:creationId xmlns:p14="http://schemas.microsoft.com/office/powerpoint/2010/main" val="6344842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DC8855-6C50-40B6-B724-C758127F1C82}"/>
              </a:ext>
            </a:extLst>
          </p:cNvPr>
          <p:cNvSpPr>
            <a:spLocks noGrp="1"/>
          </p:cNvSpPr>
          <p:nvPr>
            <p:ph type="title"/>
          </p:nvPr>
        </p:nvSpPr>
        <p:spPr/>
        <p:txBody>
          <a:bodyPr/>
          <a:lstStyle/>
          <a:p>
            <a:r>
              <a:rPr lang="en-US" sz="4000" dirty="0">
                <a:solidFill>
                  <a:schemeClr val="tx1"/>
                </a:solidFill>
              </a:rPr>
              <a:t>Applications of Super Computer</a:t>
            </a:r>
          </a:p>
        </p:txBody>
      </p:sp>
      <p:sp>
        <p:nvSpPr>
          <p:cNvPr id="3" name="Content Placeholder 2">
            <a:extLst>
              <a:ext uri="{FF2B5EF4-FFF2-40B4-BE49-F238E27FC236}">
                <a16:creationId xmlns="" xmlns:a16="http://schemas.microsoft.com/office/drawing/2014/main" id="{13F7F9CC-E0CD-480E-8170-274FB70CA051}"/>
              </a:ext>
            </a:extLst>
          </p:cNvPr>
          <p:cNvSpPr>
            <a:spLocks noGrp="1"/>
          </p:cNvSpPr>
          <p:nvPr>
            <p:ph idx="1"/>
          </p:nvPr>
        </p:nvSpPr>
        <p:spPr/>
        <p:txBody>
          <a:bodyPr>
            <a:normAutofit fontScale="92500" lnSpcReduction="20000"/>
          </a:bodyPr>
          <a:lstStyle/>
          <a:p>
            <a:r>
              <a:rPr lang="en-US" dirty="0"/>
              <a:t>Super computers are mainly used for</a:t>
            </a:r>
          </a:p>
          <a:p>
            <a:pPr lvl="1"/>
            <a:r>
              <a:rPr lang="en-US" dirty="0"/>
              <a:t>Weather forecasting</a:t>
            </a:r>
          </a:p>
          <a:p>
            <a:pPr lvl="1"/>
            <a:r>
              <a:rPr lang="en-US" dirty="0"/>
              <a:t>Nuclear energy research</a:t>
            </a:r>
          </a:p>
          <a:p>
            <a:pPr lvl="1"/>
            <a:r>
              <a:rPr lang="en-US" dirty="0"/>
              <a:t>Aircraft design</a:t>
            </a:r>
          </a:p>
          <a:p>
            <a:pPr lvl="1"/>
            <a:r>
              <a:rPr lang="en-US" dirty="0"/>
              <a:t>Automotive design</a:t>
            </a:r>
          </a:p>
          <a:p>
            <a:pPr lvl="1"/>
            <a:r>
              <a:rPr lang="en-US" dirty="0"/>
              <a:t>Online banking</a:t>
            </a:r>
          </a:p>
          <a:p>
            <a:pPr lvl="1"/>
            <a:r>
              <a:rPr lang="en-US" dirty="0"/>
              <a:t>To control industrial units.</a:t>
            </a:r>
          </a:p>
          <a:p>
            <a:r>
              <a:rPr lang="en-US" dirty="0"/>
              <a:t>The super computers are used in large organizations, research laboratories, aerospace centers, large industrial units etc.</a:t>
            </a:r>
          </a:p>
          <a:p>
            <a:r>
              <a:rPr lang="en-US" dirty="0"/>
              <a:t>Nuclear scientists use super computers to create and analyze models of nuclear fission and fusions, predicting the actions and reactions of millions of atoms they interact.</a:t>
            </a:r>
          </a:p>
        </p:txBody>
      </p:sp>
    </p:spTree>
    <p:extLst>
      <p:ext uri="{BB962C8B-B14F-4D97-AF65-F5344CB8AC3E}">
        <p14:creationId xmlns:p14="http://schemas.microsoft.com/office/powerpoint/2010/main" val="29049388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DC8855-6C50-40B6-B724-C758127F1C82}"/>
              </a:ext>
            </a:extLst>
          </p:cNvPr>
          <p:cNvSpPr>
            <a:spLocks noGrp="1"/>
          </p:cNvSpPr>
          <p:nvPr>
            <p:ph type="title"/>
          </p:nvPr>
        </p:nvSpPr>
        <p:spPr/>
        <p:txBody>
          <a:bodyPr/>
          <a:lstStyle/>
          <a:p>
            <a:r>
              <a:rPr lang="en-US" sz="4400" dirty="0">
                <a:solidFill>
                  <a:schemeClr val="tx1"/>
                </a:solidFill>
              </a:rPr>
              <a:t>Examples of Super Computer</a:t>
            </a:r>
          </a:p>
        </p:txBody>
      </p:sp>
      <p:sp>
        <p:nvSpPr>
          <p:cNvPr id="3" name="Content Placeholder 2">
            <a:extLst>
              <a:ext uri="{FF2B5EF4-FFF2-40B4-BE49-F238E27FC236}">
                <a16:creationId xmlns="" xmlns:a16="http://schemas.microsoft.com/office/drawing/2014/main" id="{13F7F9CC-E0CD-480E-8170-274FB70CA051}"/>
              </a:ext>
            </a:extLst>
          </p:cNvPr>
          <p:cNvSpPr>
            <a:spLocks noGrp="1"/>
          </p:cNvSpPr>
          <p:nvPr>
            <p:ph idx="1"/>
          </p:nvPr>
        </p:nvSpPr>
        <p:spPr/>
        <p:txBody>
          <a:bodyPr>
            <a:normAutofit/>
          </a:bodyPr>
          <a:lstStyle/>
          <a:p>
            <a:r>
              <a:rPr lang="en-US" dirty="0"/>
              <a:t>Examples of super computer are:</a:t>
            </a:r>
          </a:p>
          <a:p>
            <a:pPr lvl="1"/>
            <a:r>
              <a:rPr lang="en-US" dirty="0"/>
              <a:t>CRAY-1</a:t>
            </a:r>
          </a:p>
          <a:p>
            <a:pPr lvl="1"/>
            <a:r>
              <a:rPr lang="en-US" dirty="0"/>
              <a:t>CRAY-2</a:t>
            </a:r>
          </a:p>
          <a:p>
            <a:pPr lvl="1"/>
            <a:r>
              <a:rPr lang="en-US" dirty="0"/>
              <a:t>Control data CYBER 205</a:t>
            </a:r>
          </a:p>
          <a:p>
            <a:pPr lvl="1"/>
            <a:r>
              <a:rPr lang="en-US" dirty="0"/>
              <a:t>ETA-10 etc.</a:t>
            </a:r>
          </a:p>
        </p:txBody>
      </p:sp>
    </p:spTree>
    <p:extLst>
      <p:ext uri="{BB962C8B-B14F-4D97-AF65-F5344CB8AC3E}">
        <p14:creationId xmlns:p14="http://schemas.microsoft.com/office/powerpoint/2010/main" val="19967125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Contact Detail:</a:t>
            </a:r>
          </a:p>
        </p:txBody>
      </p:sp>
      <p:sp>
        <p:nvSpPr>
          <p:cNvPr id="3" name="Content Placeholder 2"/>
          <p:cNvSpPr>
            <a:spLocks noGrp="1"/>
          </p:cNvSpPr>
          <p:nvPr>
            <p:ph idx="1"/>
          </p:nvPr>
        </p:nvSpPr>
        <p:spPr>
          <a:xfrm>
            <a:off x="536357" y="1200056"/>
            <a:ext cx="7543801" cy="3017520"/>
          </a:xfrm>
        </p:spPr>
        <p:txBody>
          <a:bodyPr>
            <a:normAutofit/>
          </a:bodyPr>
          <a:lstStyle/>
          <a:p>
            <a:endParaRPr lang="en-US" sz="2800" dirty="0"/>
          </a:p>
          <a:p>
            <a:r>
              <a:rPr lang="en-US" sz="2800" b="1" dirty="0"/>
              <a:t>Email:</a:t>
            </a:r>
          </a:p>
          <a:p>
            <a:pPr lvl="4"/>
            <a:r>
              <a:rPr lang="en-US" sz="3600" dirty="0" smtClean="0"/>
              <a:t>Saba.iqbal@uow.edu.pk </a:t>
            </a:r>
            <a:endParaRPr lang="en-US" sz="3600" dirty="0"/>
          </a:p>
          <a:p>
            <a:pPr marL="749808" lvl="4" indent="0">
              <a:buNone/>
            </a:pPr>
            <a:endParaRPr lang="en-US" sz="3600" dirty="0"/>
          </a:p>
        </p:txBody>
      </p:sp>
    </p:spTree>
    <p:extLst>
      <p:ext uri="{BB962C8B-B14F-4D97-AF65-F5344CB8AC3E}">
        <p14:creationId xmlns:p14="http://schemas.microsoft.com/office/powerpoint/2010/main" val="356560704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DC8855-6C50-40B6-B724-C758127F1C82}"/>
              </a:ext>
            </a:extLst>
          </p:cNvPr>
          <p:cNvSpPr>
            <a:spLocks noGrp="1"/>
          </p:cNvSpPr>
          <p:nvPr>
            <p:ph type="title"/>
          </p:nvPr>
        </p:nvSpPr>
        <p:spPr/>
        <p:txBody>
          <a:bodyPr/>
          <a:lstStyle/>
          <a:p>
            <a:r>
              <a:rPr lang="en-US" sz="4400" dirty="0">
                <a:solidFill>
                  <a:schemeClr val="tx1"/>
                </a:solidFill>
              </a:rPr>
              <a:t>Mainframe Computer</a:t>
            </a:r>
          </a:p>
        </p:txBody>
      </p:sp>
      <p:pic>
        <p:nvPicPr>
          <p:cNvPr id="4" name="Content Placeholder 3">
            <a:extLst>
              <a:ext uri="{FF2B5EF4-FFF2-40B4-BE49-F238E27FC236}">
                <a16:creationId xmlns="" xmlns:a16="http://schemas.microsoft.com/office/drawing/2014/main" id="{3BB89D3E-5C6C-436F-9863-207AFB954875}"/>
              </a:ext>
            </a:extLst>
          </p:cNvPr>
          <p:cNvPicPr>
            <a:picLocks noGrp="1" noChangeAspect="1"/>
          </p:cNvPicPr>
          <p:nvPr>
            <p:ph idx="1"/>
          </p:nvPr>
        </p:nvPicPr>
        <p:blipFill rotWithShape="1">
          <a:blip r:embed="rId2"/>
          <a:srcRect b="5964"/>
          <a:stretch/>
        </p:blipFill>
        <p:spPr>
          <a:xfrm>
            <a:off x="1936577" y="1200150"/>
            <a:ext cx="4130848" cy="3884468"/>
          </a:xfrm>
          <a:prstGeom prst="rect">
            <a:avLst/>
          </a:prstGeom>
        </p:spPr>
      </p:pic>
    </p:spTree>
    <p:extLst>
      <p:ext uri="{BB962C8B-B14F-4D97-AF65-F5344CB8AC3E}">
        <p14:creationId xmlns:p14="http://schemas.microsoft.com/office/powerpoint/2010/main" val="264756376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D11A0F-C8EF-4C52-A0E6-47890AB3217B}"/>
              </a:ext>
            </a:extLst>
          </p:cNvPr>
          <p:cNvSpPr>
            <a:spLocks noGrp="1"/>
          </p:cNvSpPr>
          <p:nvPr>
            <p:ph type="title"/>
          </p:nvPr>
        </p:nvSpPr>
        <p:spPr/>
        <p:txBody>
          <a:bodyPr/>
          <a:lstStyle/>
          <a:p>
            <a:r>
              <a:rPr lang="en-US" dirty="0">
                <a:solidFill>
                  <a:schemeClr val="tx1"/>
                </a:solidFill>
              </a:rPr>
              <a:t>Mainframe Computer</a:t>
            </a:r>
          </a:p>
        </p:txBody>
      </p:sp>
      <p:sp>
        <p:nvSpPr>
          <p:cNvPr id="3" name="Content Placeholder 2">
            <a:extLst>
              <a:ext uri="{FF2B5EF4-FFF2-40B4-BE49-F238E27FC236}">
                <a16:creationId xmlns="" xmlns:a16="http://schemas.microsoft.com/office/drawing/2014/main" id="{81596E6A-DCA6-478C-AB0F-8AD5E5AB6B2D}"/>
              </a:ext>
            </a:extLst>
          </p:cNvPr>
          <p:cNvSpPr>
            <a:spLocks noGrp="1"/>
          </p:cNvSpPr>
          <p:nvPr>
            <p:ph idx="1"/>
          </p:nvPr>
        </p:nvSpPr>
        <p:spPr>
          <a:xfrm>
            <a:off x="457200" y="1200150"/>
            <a:ext cx="7620000" cy="3943350"/>
          </a:xfrm>
        </p:spPr>
        <p:txBody>
          <a:bodyPr>
            <a:normAutofit lnSpcReduction="10000"/>
          </a:bodyPr>
          <a:lstStyle/>
          <a:p>
            <a:r>
              <a:rPr lang="en-US" dirty="0"/>
              <a:t>Mainframe computer is the large sized computer.</a:t>
            </a:r>
          </a:p>
          <a:p>
            <a:r>
              <a:rPr lang="en-US" dirty="0"/>
              <a:t>It is general purpose computer that is designed to process large amount of data with very high speed.</a:t>
            </a:r>
          </a:p>
          <a:p>
            <a:r>
              <a:rPr lang="en-US" dirty="0"/>
              <a:t>It accepts large amount of data form different terminals and multiple users and process them at same time.</a:t>
            </a:r>
          </a:p>
          <a:p>
            <a:r>
              <a:rPr lang="en-US" dirty="0"/>
              <a:t>More than 100 users are allowed to work in this system.</a:t>
            </a:r>
          </a:p>
          <a:p>
            <a:r>
              <a:rPr lang="en-US" dirty="0"/>
              <a:t>It is applicable for large organization with multi-users.</a:t>
            </a:r>
          </a:p>
          <a:p>
            <a:r>
              <a:rPr lang="en-US" dirty="0"/>
              <a:t>For example: large business organization, department of examinations, industries and defense to process data of complex nature.</a:t>
            </a:r>
          </a:p>
          <a:p>
            <a:r>
              <a:rPr lang="en-US" dirty="0"/>
              <a:t>It uses several CPU for data processing </a:t>
            </a:r>
          </a:p>
        </p:txBody>
      </p:sp>
    </p:spTree>
    <p:extLst>
      <p:ext uri="{BB962C8B-B14F-4D97-AF65-F5344CB8AC3E}">
        <p14:creationId xmlns:p14="http://schemas.microsoft.com/office/powerpoint/2010/main" val="9932756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D11A0F-C8EF-4C52-A0E6-47890AB3217B}"/>
              </a:ext>
            </a:extLst>
          </p:cNvPr>
          <p:cNvSpPr>
            <a:spLocks noGrp="1"/>
          </p:cNvSpPr>
          <p:nvPr>
            <p:ph type="title"/>
          </p:nvPr>
        </p:nvSpPr>
        <p:spPr/>
        <p:txBody>
          <a:bodyPr/>
          <a:lstStyle/>
          <a:p>
            <a:r>
              <a:rPr lang="en-US" sz="4000" dirty="0">
                <a:solidFill>
                  <a:schemeClr val="tx1"/>
                </a:solidFill>
              </a:rPr>
              <a:t>Application of Mainframe Computer</a:t>
            </a:r>
          </a:p>
        </p:txBody>
      </p:sp>
      <p:sp>
        <p:nvSpPr>
          <p:cNvPr id="3" name="Content Placeholder 2">
            <a:extLst>
              <a:ext uri="{FF2B5EF4-FFF2-40B4-BE49-F238E27FC236}">
                <a16:creationId xmlns="" xmlns:a16="http://schemas.microsoft.com/office/drawing/2014/main" id="{81596E6A-DCA6-478C-AB0F-8AD5E5AB6B2D}"/>
              </a:ext>
            </a:extLst>
          </p:cNvPr>
          <p:cNvSpPr>
            <a:spLocks noGrp="1"/>
          </p:cNvSpPr>
          <p:nvPr>
            <p:ph idx="1"/>
          </p:nvPr>
        </p:nvSpPr>
        <p:spPr>
          <a:xfrm>
            <a:off x="457200" y="1200150"/>
            <a:ext cx="7620000" cy="3943350"/>
          </a:xfrm>
        </p:spPr>
        <p:txBody>
          <a:bodyPr>
            <a:normAutofit/>
          </a:bodyPr>
          <a:lstStyle/>
          <a:p>
            <a:r>
              <a:rPr lang="en-US" dirty="0"/>
              <a:t>Credit card processing</a:t>
            </a:r>
          </a:p>
          <a:p>
            <a:r>
              <a:rPr lang="en-US" dirty="0"/>
              <a:t>Bank Account Management</a:t>
            </a:r>
          </a:p>
          <a:p>
            <a:r>
              <a:rPr lang="en-US" dirty="0"/>
              <a:t>Marketing</a:t>
            </a:r>
          </a:p>
          <a:p>
            <a:r>
              <a:rPr lang="en-US" dirty="0"/>
              <a:t>Business data processing in large organization</a:t>
            </a:r>
          </a:p>
          <a:p>
            <a:r>
              <a:rPr lang="en-US" dirty="0"/>
              <a:t>Air traffic control system</a:t>
            </a:r>
          </a:p>
          <a:p>
            <a:r>
              <a:rPr lang="en-US" dirty="0"/>
              <a:t>Industrial design</a:t>
            </a:r>
          </a:p>
        </p:txBody>
      </p:sp>
    </p:spTree>
    <p:extLst>
      <p:ext uri="{BB962C8B-B14F-4D97-AF65-F5344CB8AC3E}">
        <p14:creationId xmlns:p14="http://schemas.microsoft.com/office/powerpoint/2010/main" val="284647538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D11A0F-C8EF-4C52-A0E6-47890AB3217B}"/>
              </a:ext>
            </a:extLst>
          </p:cNvPr>
          <p:cNvSpPr>
            <a:spLocks noGrp="1"/>
          </p:cNvSpPr>
          <p:nvPr>
            <p:ph type="title"/>
          </p:nvPr>
        </p:nvSpPr>
        <p:spPr/>
        <p:txBody>
          <a:bodyPr/>
          <a:lstStyle/>
          <a:p>
            <a:r>
              <a:rPr lang="en-US" sz="4000" dirty="0">
                <a:solidFill>
                  <a:schemeClr val="tx1"/>
                </a:solidFill>
              </a:rPr>
              <a:t>Example of Mainframe Computer</a:t>
            </a:r>
          </a:p>
        </p:txBody>
      </p:sp>
      <p:sp>
        <p:nvSpPr>
          <p:cNvPr id="3" name="Content Placeholder 2">
            <a:extLst>
              <a:ext uri="{FF2B5EF4-FFF2-40B4-BE49-F238E27FC236}">
                <a16:creationId xmlns="" xmlns:a16="http://schemas.microsoft.com/office/drawing/2014/main" id="{81596E6A-DCA6-478C-AB0F-8AD5E5AB6B2D}"/>
              </a:ext>
            </a:extLst>
          </p:cNvPr>
          <p:cNvSpPr>
            <a:spLocks noGrp="1"/>
          </p:cNvSpPr>
          <p:nvPr>
            <p:ph idx="1"/>
          </p:nvPr>
        </p:nvSpPr>
        <p:spPr>
          <a:xfrm>
            <a:off x="457200" y="1200150"/>
            <a:ext cx="7620000" cy="3943350"/>
          </a:xfrm>
        </p:spPr>
        <p:txBody>
          <a:bodyPr>
            <a:normAutofit/>
          </a:bodyPr>
          <a:lstStyle/>
          <a:p>
            <a:r>
              <a:rPr lang="en-US" dirty="0"/>
              <a:t>IBM S/390</a:t>
            </a:r>
          </a:p>
          <a:p>
            <a:r>
              <a:rPr lang="en-US" dirty="0"/>
              <a:t>IBM S/709</a:t>
            </a:r>
          </a:p>
          <a:p>
            <a:r>
              <a:rPr lang="en-US" dirty="0"/>
              <a:t>ICL 39</a:t>
            </a:r>
          </a:p>
          <a:p>
            <a:r>
              <a:rPr lang="en-US" dirty="0"/>
              <a:t>CDC 6600</a:t>
            </a:r>
          </a:p>
          <a:p>
            <a:r>
              <a:rPr lang="en-US" dirty="0"/>
              <a:t>Etc.</a:t>
            </a:r>
          </a:p>
        </p:txBody>
      </p:sp>
    </p:spTree>
    <p:extLst>
      <p:ext uri="{BB962C8B-B14F-4D97-AF65-F5344CB8AC3E}">
        <p14:creationId xmlns:p14="http://schemas.microsoft.com/office/powerpoint/2010/main" val="226214030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981C49-C3D1-4C02-A1C4-EC184B44C87A}"/>
              </a:ext>
            </a:extLst>
          </p:cNvPr>
          <p:cNvSpPr>
            <a:spLocks noGrp="1"/>
          </p:cNvSpPr>
          <p:nvPr>
            <p:ph type="title"/>
          </p:nvPr>
        </p:nvSpPr>
        <p:spPr/>
        <p:txBody>
          <a:bodyPr/>
          <a:lstStyle/>
          <a:p>
            <a:r>
              <a:rPr lang="en-US" dirty="0"/>
              <a:t>Micro Computer</a:t>
            </a:r>
          </a:p>
        </p:txBody>
      </p:sp>
      <p:pic>
        <p:nvPicPr>
          <p:cNvPr id="4" name="Content Placeholder 3">
            <a:extLst>
              <a:ext uri="{FF2B5EF4-FFF2-40B4-BE49-F238E27FC236}">
                <a16:creationId xmlns="" xmlns:a16="http://schemas.microsoft.com/office/drawing/2014/main" id="{C0229AE8-A8BA-452E-95C8-44344D5955E1}"/>
              </a:ext>
            </a:extLst>
          </p:cNvPr>
          <p:cNvPicPr>
            <a:picLocks noGrp="1" noChangeAspect="1"/>
          </p:cNvPicPr>
          <p:nvPr>
            <p:ph idx="1"/>
          </p:nvPr>
        </p:nvPicPr>
        <p:blipFill>
          <a:blip r:embed="rId2"/>
          <a:stretch>
            <a:fillRect/>
          </a:stretch>
        </p:blipFill>
        <p:spPr>
          <a:xfrm>
            <a:off x="1924334" y="1107339"/>
            <a:ext cx="4926842" cy="3980889"/>
          </a:xfrm>
          <a:prstGeom prst="rect">
            <a:avLst/>
          </a:prstGeom>
        </p:spPr>
      </p:pic>
    </p:spTree>
    <p:extLst>
      <p:ext uri="{BB962C8B-B14F-4D97-AF65-F5344CB8AC3E}">
        <p14:creationId xmlns:p14="http://schemas.microsoft.com/office/powerpoint/2010/main" val="37970059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981C49-C3D1-4C02-A1C4-EC184B44C87A}"/>
              </a:ext>
            </a:extLst>
          </p:cNvPr>
          <p:cNvSpPr>
            <a:spLocks noGrp="1"/>
          </p:cNvSpPr>
          <p:nvPr>
            <p:ph type="title"/>
          </p:nvPr>
        </p:nvSpPr>
        <p:spPr/>
        <p:txBody>
          <a:bodyPr/>
          <a:lstStyle/>
          <a:p>
            <a:r>
              <a:rPr lang="en-US" dirty="0"/>
              <a:t>Micro Computer</a:t>
            </a:r>
          </a:p>
        </p:txBody>
      </p:sp>
      <p:sp>
        <p:nvSpPr>
          <p:cNvPr id="5" name="Content Placeholder 4">
            <a:extLst>
              <a:ext uri="{FF2B5EF4-FFF2-40B4-BE49-F238E27FC236}">
                <a16:creationId xmlns="" xmlns:a16="http://schemas.microsoft.com/office/drawing/2014/main" id="{DA188800-4D83-4A37-A0D5-C4A9F786AE88}"/>
              </a:ext>
            </a:extLst>
          </p:cNvPr>
          <p:cNvSpPr>
            <a:spLocks noGrp="1"/>
          </p:cNvSpPr>
          <p:nvPr>
            <p:ph idx="1"/>
          </p:nvPr>
        </p:nvSpPr>
        <p:spPr/>
        <p:txBody>
          <a:bodyPr>
            <a:normAutofit lnSpcReduction="10000"/>
          </a:bodyPr>
          <a:lstStyle/>
          <a:p>
            <a:r>
              <a:rPr lang="en-US" dirty="0"/>
              <a:t>Most popular general purpose computers which are mostly used on day to day work are microcomputers.</a:t>
            </a:r>
          </a:p>
          <a:p>
            <a:r>
              <a:rPr lang="en-US" dirty="0"/>
              <a:t>These are popular as Home PC or Personal Computer (PC) because these are single user computers and mostly used for personal use and application.</a:t>
            </a:r>
          </a:p>
          <a:p>
            <a:r>
              <a:rPr lang="en-US" dirty="0"/>
              <a:t>Desktop computers, laptops, gaming consoles, sound and navigation system of a car, personal digital assistant (PDA), tablets and smartphones are all types of microcomputers.</a:t>
            </a:r>
          </a:p>
          <a:p>
            <a:r>
              <a:rPr lang="en-US" dirty="0"/>
              <a:t>These support many higher level application cost and easy in operation. </a:t>
            </a:r>
          </a:p>
        </p:txBody>
      </p:sp>
    </p:spTree>
    <p:extLst>
      <p:ext uri="{BB962C8B-B14F-4D97-AF65-F5344CB8AC3E}">
        <p14:creationId xmlns:p14="http://schemas.microsoft.com/office/powerpoint/2010/main" val="11965310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981C49-C3D1-4C02-A1C4-EC184B44C87A}"/>
              </a:ext>
            </a:extLst>
          </p:cNvPr>
          <p:cNvSpPr>
            <a:spLocks noGrp="1"/>
          </p:cNvSpPr>
          <p:nvPr>
            <p:ph type="title"/>
          </p:nvPr>
        </p:nvSpPr>
        <p:spPr/>
        <p:txBody>
          <a:bodyPr/>
          <a:lstStyle/>
          <a:p>
            <a:r>
              <a:rPr lang="en-US" dirty="0"/>
              <a:t>Micro Computer</a:t>
            </a:r>
          </a:p>
        </p:txBody>
      </p:sp>
      <p:sp>
        <p:nvSpPr>
          <p:cNvPr id="5" name="Content Placeholder 4">
            <a:extLst>
              <a:ext uri="{FF2B5EF4-FFF2-40B4-BE49-F238E27FC236}">
                <a16:creationId xmlns="" xmlns:a16="http://schemas.microsoft.com/office/drawing/2014/main" id="{DA188800-4D83-4A37-A0D5-C4A9F786AE88}"/>
              </a:ext>
            </a:extLst>
          </p:cNvPr>
          <p:cNvSpPr>
            <a:spLocks noGrp="1"/>
          </p:cNvSpPr>
          <p:nvPr>
            <p:ph idx="1"/>
          </p:nvPr>
        </p:nvSpPr>
        <p:spPr/>
        <p:txBody>
          <a:bodyPr>
            <a:normAutofit/>
          </a:bodyPr>
          <a:lstStyle/>
          <a:p>
            <a:pPr marL="114300" indent="0">
              <a:buNone/>
            </a:pPr>
            <a:r>
              <a:rPr lang="en-US" dirty="0"/>
              <a:t>Well-known manufactures of microcomputers are</a:t>
            </a:r>
          </a:p>
          <a:p>
            <a:r>
              <a:rPr lang="en-US" dirty="0"/>
              <a:t>Dell</a:t>
            </a:r>
          </a:p>
          <a:p>
            <a:r>
              <a:rPr lang="en-US" dirty="0"/>
              <a:t>Apple</a:t>
            </a:r>
          </a:p>
          <a:p>
            <a:r>
              <a:rPr lang="en-US" dirty="0"/>
              <a:t>Samsung</a:t>
            </a:r>
          </a:p>
          <a:p>
            <a:r>
              <a:rPr lang="en-US" dirty="0"/>
              <a:t>Sony</a:t>
            </a:r>
          </a:p>
          <a:p>
            <a:r>
              <a:rPr lang="en-US" dirty="0"/>
              <a:t>Toshiba</a:t>
            </a:r>
          </a:p>
          <a:p>
            <a:r>
              <a:rPr lang="en-US" dirty="0"/>
              <a:t>HP</a:t>
            </a:r>
          </a:p>
          <a:p>
            <a:r>
              <a:rPr lang="en-US" dirty="0"/>
              <a:t>Lenovo</a:t>
            </a:r>
          </a:p>
        </p:txBody>
      </p:sp>
    </p:spTree>
    <p:extLst>
      <p:ext uri="{BB962C8B-B14F-4D97-AF65-F5344CB8AC3E}">
        <p14:creationId xmlns:p14="http://schemas.microsoft.com/office/powerpoint/2010/main" val="3272515885"/>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981C49-C3D1-4C02-A1C4-EC184B44C87A}"/>
              </a:ext>
            </a:extLst>
          </p:cNvPr>
          <p:cNvSpPr>
            <a:spLocks noGrp="1"/>
          </p:cNvSpPr>
          <p:nvPr>
            <p:ph type="title"/>
          </p:nvPr>
        </p:nvSpPr>
        <p:spPr/>
        <p:txBody>
          <a:bodyPr/>
          <a:lstStyle/>
          <a:p>
            <a:r>
              <a:rPr lang="en-US" sz="4000" dirty="0"/>
              <a:t>Characteristics of Micro Computer</a:t>
            </a:r>
          </a:p>
        </p:txBody>
      </p:sp>
      <p:sp>
        <p:nvSpPr>
          <p:cNvPr id="5" name="Content Placeholder 4">
            <a:extLst>
              <a:ext uri="{FF2B5EF4-FFF2-40B4-BE49-F238E27FC236}">
                <a16:creationId xmlns="" xmlns:a16="http://schemas.microsoft.com/office/drawing/2014/main" id="{DA188800-4D83-4A37-A0D5-C4A9F786AE88}"/>
              </a:ext>
            </a:extLst>
          </p:cNvPr>
          <p:cNvSpPr>
            <a:spLocks noGrp="1"/>
          </p:cNvSpPr>
          <p:nvPr>
            <p:ph idx="1"/>
          </p:nvPr>
        </p:nvSpPr>
        <p:spPr/>
        <p:txBody>
          <a:bodyPr/>
          <a:lstStyle/>
          <a:p>
            <a:pPr algn="l">
              <a:buFont typeface="Arial" panose="020B0604020202020204" pitchFamily="34" charset="0"/>
              <a:buChar char="•"/>
            </a:pPr>
            <a:r>
              <a:rPr lang="en-US" b="0" i="0" dirty="0">
                <a:effectLst/>
              </a:rPr>
              <a:t>Fast speed and accuracy</a:t>
            </a:r>
          </a:p>
          <a:p>
            <a:pPr algn="l">
              <a:buFont typeface="Arial" panose="020B0604020202020204" pitchFamily="34" charset="0"/>
              <a:buChar char="•"/>
            </a:pPr>
            <a:r>
              <a:rPr lang="en-US" b="0" i="0" dirty="0">
                <a:effectLst/>
              </a:rPr>
              <a:t>Small in size</a:t>
            </a:r>
          </a:p>
          <a:p>
            <a:pPr algn="l">
              <a:buFont typeface="Arial" panose="020B0604020202020204" pitchFamily="34" charset="0"/>
              <a:buChar char="•"/>
            </a:pPr>
            <a:r>
              <a:rPr lang="en-US" b="0" i="0" dirty="0">
                <a:effectLst/>
              </a:rPr>
              <a:t>Easy to operate</a:t>
            </a:r>
          </a:p>
          <a:p>
            <a:pPr algn="l">
              <a:buFont typeface="Arial" panose="020B0604020202020204" pitchFamily="34" charset="0"/>
              <a:buChar char="•"/>
            </a:pPr>
            <a:r>
              <a:rPr lang="en-US" b="0" i="0" dirty="0">
                <a:effectLst/>
              </a:rPr>
              <a:t>Easy to move</a:t>
            </a:r>
          </a:p>
          <a:p>
            <a:pPr algn="l">
              <a:buFont typeface="Arial" panose="020B0604020202020204" pitchFamily="34" charset="0"/>
              <a:buChar char="•"/>
            </a:pPr>
            <a:r>
              <a:rPr lang="en-US" b="0" i="0" dirty="0">
                <a:effectLst/>
              </a:rPr>
              <a:t>Cheaper</a:t>
            </a:r>
          </a:p>
          <a:p>
            <a:pPr algn="l">
              <a:buFont typeface="Arial" panose="020B0604020202020204" pitchFamily="34" charset="0"/>
              <a:buChar char="•"/>
            </a:pPr>
            <a:r>
              <a:rPr lang="en-US" b="0" i="0" dirty="0">
                <a:effectLst/>
              </a:rPr>
              <a:t>We can use desktop computers as a single user and multi-user environment</a:t>
            </a:r>
          </a:p>
          <a:p>
            <a:pPr marL="114300" indent="0">
              <a:buNone/>
            </a:pPr>
            <a:endParaRPr lang="en-US" dirty="0"/>
          </a:p>
        </p:txBody>
      </p:sp>
    </p:spTree>
    <p:extLst>
      <p:ext uri="{BB962C8B-B14F-4D97-AF65-F5344CB8AC3E}">
        <p14:creationId xmlns:p14="http://schemas.microsoft.com/office/powerpoint/2010/main" val="78692195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CD11A0F-C8EF-4C52-A0E6-47890AB3217B}"/>
              </a:ext>
            </a:extLst>
          </p:cNvPr>
          <p:cNvSpPr>
            <a:spLocks noGrp="1"/>
          </p:cNvSpPr>
          <p:nvPr>
            <p:ph type="title"/>
          </p:nvPr>
        </p:nvSpPr>
        <p:spPr/>
        <p:txBody>
          <a:bodyPr/>
          <a:lstStyle/>
          <a:p>
            <a:r>
              <a:rPr lang="en-US" sz="4000" dirty="0">
                <a:solidFill>
                  <a:schemeClr val="tx1"/>
                </a:solidFill>
              </a:rPr>
              <a:t>Mini Computer</a:t>
            </a:r>
          </a:p>
        </p:txBody>
      </p:sp>
      <p:pic>
        <p:nvPicPr>
          <p:cNvPr id="6" name="Content Placeholder 5">
            <a:extLst>
              <a:ext uri="{FF2B5EF4-FFF2-40B4-BE49-F238E27FC236}">
                <a16:creationId xmlns="" xmlns:a16="http://schemas.microsoft.com/office/drawing/2014/main" id="{283EFBC3-2445-4526-AF72-37A5042EABA8}"/>
              </a:ext>
            </a:extLst>
          </p:cNvPr>
          <p:cNvPicPr>
            <a:picLocks noGrp="1" noChangeAspect="1"/>
          </p:cNvPicPr>
          <p:nvPr>
            <p:ph idx="1"/>
          </p:nvPr>
        </p:nvPicPr>
        <p:blipFill rotWithShape="1">
          <a:blip r:embed="rId2"/>
          <a:srcRect l="788" t="27595" r="1030" b="20549"/>
          <a:stretch/>
        </p:blipFill>
        <p:spPr>
          <a:xfrm>
            <a:off x="457200" y="1487631"/>
            <a:ext cx="7460617" cy="2370860"/>
          </a:xfrm>
          <a:prstGeom prst="rect">
            <a:avLst/>
          </a:prstGeom>
        </p:spPr>
      </p:pic>
    </p:spTree>
    <p:extLst>
      <p:ext uri="{BB962C8B-B14F-4D97-AF65-F5344CB8AC3E}">
        <p14:creationId xmlns:p14="http://schemas.microsoft.com/office/powerpoint/2010/main" val="31952253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981C49-C3D1-4C02-A1C4-EC184B44C87A}"/>
              </a:ext>
            </a:extLst>
          </p:cNvPr>
          <p:cNvSpPr>
            <a:spLocks noGrp="1"/>
          </p:cNvSpPr>
          <p:nvPr>
            <p:ph type="title"/>
          </p:nvPr>
        </p:nvSpPr>
        <p:spPr/>
        <p:txBody>
          <a:bodyPr/>
          <a:lstStyle/>
          <a:p>
            <a:r>
              <a:rPr lang="en-US" dirty="0"/>
              <a:t>Mini Computer</a:t>
            </a:r>
          </a:p>
        </p:txBody>
      </p:sp>
      <p:sp>
        <p:nvSpPr>
          <p:cNvPr id="3" name="Content Placeholder 2">
            <a:extLst>
              <a:ext uri="{FF2B5EF4-FFF2-40B4-BE49-F238E27FC236}">
                <a16:creationId xmlns="" xmlns:a16="http://schemas.microsoft.com/office/drawing/2014/main" id="{2894E074-A2AC-4940-9F1F-136A66B900D1}"/>
              </a:ext>
            </a:extLst>
          </p:cNvPr>
          <p:cNvSpPr>
            <a:spLocks noGrp="1"/>
          </p:cNvSpPr>
          <p:nvPr>
            <p:ph idx="1"/>
          </p:nvPr>
        </p:nvSpPr>
        <p:spPr/>
        <p:txBody>
          <a:bodyPr/>
          <a:lstStyle/>
          <a:p>
            <a:r>
              <a:rPr lang="en-US" dirty="0"/>
              <a:t>Mini computers are medium sized computer.</a:t>
            </a:r>
          </a:p>
          <a:p>
            <a:r>
              <a:rPr lang="en-US" dirty="0"/>
              <a:t>The capabilities of minicomputer are between mainframe and personal computer</a:t>
            </a:r>
          </a:p>
          <a:p>
            <a:r>
              <a:rPr lang="en-US" dirty="0"/>
              <a:t>So, these are popular as middle ranged computer.</a:t>
            </a:r>
          </a:p>
          <a:p>
            <a:r>
              <a:rPr lang="en-US" dirty="0"/>
              <a:t>It is costlier than microcomputer.</a:t>
            </a:r>
          </a:p>
          <a:p>
            <a:endParaRPr lang="en-US" dirty="0"/>
          </a:p>
        </p:txBody>
      </p:sp>
    </p:spTree>
    <p:extLst>
      <p:ext uri="{BB962C8B-B14F-4D97-AF65-F5344CB8AC3E}">
        <p14:creationId xmlns:p14="http://schemas.microsoft.com/office/powerpoint/2010/main" val="211310960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6446" y="205979"/>
            <a:ext cx="8091377" cy="857250"/>
          </a:xfrm>
        </p:spPr>
        <p:txBody>
          <a:bodyPr/>
          <a:lstStyle/>
          <a:p>
            <a:r>
              <a:rPr lang="en-US" sz="4000" dirty="0">
                <a:solidFill>
                  <a:schemeClr val="tx1"/>
                </a:solidFill>
              </a:rPr>
              <a:t>Textbook and Reference Books</a:t>
            </a:r>
          </a:p>
        </p:txBody>
      </p:sp>
      <p:sp>
        <p:nvSpPr>
          <p:cNvPr id="3" name="Content Placeholder 2"/>
          <p:cNvSpPr>
            <a:spLocks noGrp="1"/>
          </p:cNvSpPr>
          <p:nvPr>
            <p:ph idx="1"/>
          </p:nvPr>
        </p:nvSpPr>
        <p:spPr>
          <a:xfrm>
            <a:off x="390389" y="1024475"/>
            <a:ext cx="7620000" cy="3600450"/>
          </a:xfrm>
        </p:spPr>
        <p:txBody>
          <a:bodyPr>
            <a:normAutofit/>
          </a:bodyPr>
          <a:lstStyle/>
          <a:p>
            <a:endParaRPr lang="en-GB" sz="2400" dirty="0"/>
          </a:p>
          <a:p>
            <a:pPr algn="l"/>
            <a:endParaRPr lang="en-US" sz="1800" b="0" i="0" u="none" strike="noStrike" baseline="0" dirty="0">
              <a:solidFill>
                <a:srgbClr val="000000"/>
              </a:solidFill>
              <a:latin typeface="Arial" panose="020B0604020202020204" pitchFamily="34" charset="0"/>
            </a:endParaRPr>
          </a:p>
          <a:p>
            <a:r>
              <a:rPr lang="en-US" sz="2000" b="0" i="0" u="none" strike="noStrike" baseline="0" dirty="0">
                <a:solidFill>
                  <a:srgbClr val="000000"/>
                </a:solidFill>
                <a:latin typeface="Arial" panose="020B0604020202020204" pitchFamily="34" charset="0"/>
              </a:rPr>
              <a:t>“Computer Fundamental by PK. Sinha </a:t>
            </a:r>
          </a:p>
          <a:p>
            <a:r>
              <a:rPr lang="en-US" sz="2000" b="0" i="0" u="none" strike="noStrike" baseline="0" dirty="0">
                <a:solidFill>
                  <a:srgbClr val="000000"/>
                </a:solidFill>
                <a:latin typeface="Arial" panose="020B0604020202020204" pitchFamily="34" charset="0"/>
              </a:rPr>
              <a:t>Introduction to Computers, Peter Norton, sixth edition </a:t>
            </a:r>
          </a:p>
          <a:p>
            <a:endParaRPr lang="en-US" sz="1800" b="0" i="0" u="none" strike="noStrike" baseline="0" dirty="0">
              <a:solidFill>
                <a:srgbClr val="000000"/>
              </a:solidFill>
              <a:latin typeface="Arial" panose="020B0604020202020204" pitchFamily="34" charset="0"/>
            </a:endParaRPr>
          </a:p>
          <a:p>
            <a:endParaRPr lang="en-US" sz="1800" b="0" i="0" u="none" strike="noStrike" baseline="0" dirty="0">
              <a:solidFill>
                <a:srgbClr val="000000"/>
              </a:solidFill>
              <a:latin typeface="Arial" panose="020B0604020202020204" pitchFamily="34" charset="0"/>
            </a:endParaRPr>
          </a:p>
        </p:txBody>
      </p:sp>
    </p:spTree>
    <p:extLst>
      <p:ext uri="{BB962C8B-B14F-4D97-AF65-F5344CB8AC3E}">
        <p14:creationId xmlns:p14="http://schemas.microsoft.com/office/powerpoint/2010/main" val="3401264055"/>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981C49-C3D1-4C02-A1C4-EC184B44C87A}"/>
              </a:ext>
            </a:extLst>
          </p:cNvPr>
          <p:cNvSpPr>
            <a:spLocks noGrp="1"/>
          </p:cNvSpPr>
          <p:nvPr>
            <p:ph type="title"/>
          </p:nvPr>
        </p:nvSpPr>
        <p:spPr/>
        <p:txBody>
          <a:bodyPr/>
          <a:lstStyle/>
          <a:p>
            <a:r>
              <a:rPr lang="en-US" dirty="0"/>
              <a:t>Application of Mini Computer</a:t>
            </a:r>
          </a:p>
        </p:txBody>
      </p:sp>
      <p:sp>
        <p:nvSpPr>
          <p:cNvPr id="3" name="Content Placeholder 2">
            <a:extLst>
              <a:ext uri="{FF2B5EF4-FFF2-40B4-BE49-F238E27FC236}">
                <a16:creationId xmlns="" xmlns:a16="http://schemas.microsoft.com/office/drawing/2014/main" id="{2894E074-A2AC-4940-9F1F-136A66B900D1}"/>
              </a:ext>
            </a:extLst>
          </p:cNvPr>
          <p:cNvSpPr>
            <a:spLocks noGrp="1"/>
          </p:cNvSpPr>
          <p:nvPr>
            <p:ph idx="1"/>
          </p:nvPr>
        </p:nvSpPr>
        <p:spPr/>
        <p:txBody>
          <a:bodyPr/>
          <a:lstStyle/>
          <a:p>
            <a:r>
              <a:rPr lang="en-US" dirty="0"/>
              <a:t>It is used in university, middle range business organizations to process complex data.</a:t>
            </a:r>
          </a:p>
          <a:p>
            <a:r>
              <a:rPr lang="en-US" dirty="0"/>
              <a:t>It is also used in scientific research</a:t>
            </a:r>
          </a:p>
          <a:p>
            <a:r>
              <a:rPr lang="en-US" dirty="0"/>
              <a:t>Instrumentation system</a:t>
            </a:r>
          </a:p>
          <a:p>
            <a:r>
              <a:rPr lang="en-US" dirty="0"/>
              <a:t>Engineering analysis</a:t>
            </a:r>
          </a:p>
          <a:p>
            <a:r>
              <a:rPr lang="en-US" dirty="0"/>
              <a:t>Industrial process monitoring and control etc.</a:t>
            </a:r>
          </a:p>
          <a:p>
            <a:endParaRPr lang="en-US" dirty="0"/>
          </a:p>
        </p:txBody>
      </p:sp>
    </p:spTree>
    <p:extLst>
      <p:ext uri="{BB962C8B-B14F-4D97-AF65-F5344CB8AC3E}">
        <p14:creationId xmlns:p14="http://schemas.microsoft.com/office/powerpoint/2010/main" val="14606005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A981C49-C3D1-4C02-A1C4-EC184B44C87A}"/>
              </a:ext>
            </a:extLst>
          </p:cNvPr>
          <p:cNvSpPr>
            <a:spLocks noGrp="1"/>
          </p:cNvSpPr>
          <p:nvPr>
            <p:ph type="title"/>
          </p:nvPr>
        </p:nvSpPr>
        <p:spPr/>
        <p:txBody>
          <a:bodyPr/>
          <a:lstStyle/>
          <a:p>
            <a:r>
              <a:rPr lang="en-US" dirty="0"/>
              <a:t>Examples of Mini Computer</a:t>
            </a:r>
          </a:p>
        </p:txBody>
      </p:sp>
      <p:sp>
        <p:nvSpPr>
          <p:cNvPr id="3" name="Content Placeholder 2">
            <a:extLst>
              <a:ext uri="{FF2B5EF4-FFF2-40B4-BE49-F238E27FC236}">
                <a16:creationId xmlns="" xmlns:a16="http://schemas.microsoft.com/office/drawing/2014/main" id="{2894E074-A2AC-4940-9F1F-136A66B900D1}"/>
              </a:ext>
            </a:extLst>
          </p:cNvPr>
          <p:cNvSpPr>
            <a:spLocks noGrp="1"/>
          </p:cNvSpPr>
          <p:nvPr>
            <p:ph idx="1"/>
          </p:nvPr>
        </p:nvSpPr>
        <p:spPr/>
        <p:txBody>
          <a:bodyPr/>
          <a:lstStyle/>
          <a:p>
            <a:r>
              <a:rPr lang="en-US" dirty="0"/>
              <a:t>PDP-11</a:t>
            </a:r>
          </a:p>
          <a:p>
            <a:r>
              <a:rPr lang="en-US" dirty="0"/>
              <a:t>VAX</a:t>
            </a:r>
          </a:p>
          <a:p>
            <a:r>
              <a:rPr lang="en-US" dirty="0"/>
              <a:t>HP 3000</a:t>
            </a:r>
          </a:p>
          <a:p>
            <a:r>
              <a:rPr lang="en-US" dirty="0"/>
              <a:t>Prime 9755 etc.</a:t>
            </a:r>
          </a:p>
          <a:p>
            <a:r>
              <a:rPr lang="en-US" dirty="0"/>
              <a:t>7500 MAGNUM</a:t>
            </a:r>
          </a:p>
        </p:txBody>
      </p:sp>
    </p:spTree>
    <p:extLst>
      <p:ext uri="{BB962C8B-B14F-4D97-AF65-F5344CB8AC3E}">
        <p14:creationId xmlns:p14="http://schemas.microsoft.com/office/powerpoint/2010/main" val="330670141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2488" y="2237671"/>
            <a:ext cx="5915025" cy="668158"/>
          </a:xfrm>
        </p:spPr>
        <p:txBody>
          <a:bodyPr>
            <a:normAutofit lnSpcReduction="10000"/>
          </a:bodyPr>
          <a:lstStyle/>
          <a:p>
            <a:pPr marL="0" indent="0" algn="ctr">
              <a:buNone/>
            </a:pPr>
            <a:r>
              <a:rPr lang="en-US" sz="4050" dirty="0"/>
              <a:t>Q/A</a:t>
            </a:r>
          </a:p>
        </p:txBody>
      </p:sp>
    </p:spTree>
    <p:extLst>
      <p:ext uri="{BB962C8B-B14F-4D97-AF65-F5344CB8AC3E}">
        <p14:creationId xmlns:p14="http://schemas.microsoft.com/office/powerpoint/2010/main" val="34430310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Learning Objectives</a:t>
            </a:r>
          </a:p>
        </p:txBody>
      </p:sp>
      <p:sp>
        <p:nvSpPr>
          <p:cNvPr id="3" name="Content Placeholder 2"/>
          <p:cNvSpPr>
            <a:spLocks noGrp="1"/>
          </p:cNvSpPr>
          <p:nvPr>
            <p:ph idx="1"/>
          </p:nvPr>
        </p:nvSpPr>
        <p:spPr/>
        <p:txBody>
          <a:bodyPr>
            <a:normAutofit/>
          </a:bodyPr>
          <a:lstStyle/>
          <a:p>
            <a:pPr marL="0" indent="0">
              <a:buNone/>
            </a:pPr>
            <a:r>
              <a:rPr lang="en-US" sz="2400" dirty="0"/>
              <a:t>In this chapter you will learn about: </a:t>
            </a:r>
          </a:p>
          <a:p>
            <a:pPr>
              <a:buFont typeface="Arial" panose="020B0604020202020204" pitchFamily="34" charset="0"/>
              <a:buChar char="•"/>
            </a:pPr>
            <a:r>
              <a:rPr lang="en-US" sz="2400" dirty="0"/>
              <a:t>Computer </a:t>
            </a:r>
          </a:p>
          <a:p>
            <a:pPr>
              <a:buFont typeface="Arial" panose="020B0604020202020204" pitchFamily="34" charset="0"/>
              <a:buChar char="•"/>
            </a:pPr>
            <a:r>
              <a:rPr lang="en-US" sz="2400" dirty="0"/>
              <a:t>Data processing </a:t>
            </a:r>
          </a:p>
          <a:p>
            <a:pPr>
              <a:buFont typeface="Arial" panose="020B0604020202020204" pitchFamily="34" charset="0"/>
              <a:buChar char="•"/>
            </a:pPr>
            <a:r>
              <a:rPr lang="en-US" sz="2400" dirty="0"/>
              <a:t>Characteristic features of computers </a:t>
            </a:r>
          </a:p>
          <a:p>
            <a:pPr>
              <a:buFont typeface="Arial" panose="020B0604020202020204" pitchFamily="34" charset="0"/>
              <a:buChar char="•"/>
            </a:pPr>
            <a:r>
              <a:rPr lang="en-US" sz="2400" dirty="0"/>
              <a:t>Computers’ evolution  </a:t>
            </a:r>
          </a:p>
          <a:p>
            <a:pPr>
              <a:buFont typeface="Arial" panose="020B0604020202020204" pitchFamily="34" charset="0"/>
              <a:buChar char="•"/>
            </a:pPr>
            <a:r>
              <a:rPr lang="en-US" sz="2400" dirty="0"/>
              <a:t>Computer generations </a:t>
            </a:r>
          </a:p>
          <a:p>
            <a:pPr>
              <a:buFont typeface="Arial" panose="020B0604020202020204" pitchFamily="34" charset="0"/>
              <a:buChar char="•"/>
            </a:pPr>
            <a:r>
              <a:rPr lang="en-US" sz="2400" dirty="0"/>
              <a:t>Types of computer</a:t>
            </a:r>
          </a:p>
        </p:txBody>
      </p:sp>
    </p:spTree>
    <p:extLst>
      <p:ext uri="{BB962C8B-B14F-4D97-AF65-F5344CB8AC3E}">
        <p14:creationId xmlns:p14="http://schemas.microsoft.com/office/powerpoint/2010/main" val="230309895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rPr>
              <a:t>Computer</a:t>
            </a:r>
          </a:p>
        </p:txBody>
      </p:sp>
      <p:sp>
        <p:nvSpPr>
          <p:cNvPr id="3" name="Content Placeholder 2"/>
          <p:cNvSpPr>
            <a:spLocks noGrp="1"/>
          </p:cNvSpPr>
          <p:nvPr>
            <p:ph idx="1"/>
          </p:nvPr>
        </p:nvSpPr>
        <p:spPr/>
        <p:txBody>
          <a:bodyPr>
            <a:normAutofit/>
          </a:bodyPr>
          <a:lstStyle/>
          <a:p>
            <a:pPr>
              <a:lnSpc>
                <a:spcPct val="150000"/>
              </a:lnSpc>
              <a:buFont typeface="Arial" panose="020B0604020202020204" pitchFamily="34" charset="0"/>
              <a:buChar char="•"/>
            </a:pPr>
            <a:r>
              <a:rPr lang="en-US" sz="2400" dirty="0"/>
              <a:t>The word computer comes from the word “</a:t>
            </a:r>
            <a:r>
              <a:rPr lang="en-US" sz="2400" b="1" dirty="0"/>
              <a:t>compute</a:t>
            </a:r>
            <a:r>
              <a:rPr lang="en-US" sz="2400" dirty="0"/>
              <a:t>”, which means, “</a:t>
            </a:r>
            <a:r>
              <a:rPr lang="en-US" sz="2400" b="1" dirty="0"/>
              <a:t>to calculate</a:t>
            </a:r>
            <a:r>
              <a:rPr lang="en-US" sz="2400" dirty="0"/>
              <a:t>” </a:t>
            </a:r>
          </a:p>
          <a:p>
            <a:pPr>
              <a:lnSpc>
                <a:spcPct val="150000"/>
              </a:lnSpc>
              <a:buFont typeface="Arial" panose="020B0604020202020204" pitchFamily="34" charset="0"/>
              <a:buChar char="•"/>
            </a:pPr>
            <a:r>
              <a:rPr lang="en-US" sz="2400" dirty="0"/>
              <a:t>So, a computer is an electronic device that can perform arithmetic operations at high speed </a:t>
            </a:r>
          </a:p>
          <a:p>
            <a:pPr>
              <a:lnSpc>
                <a:spcPct val="150000"/>
              </a:lnSpc>
              <a:buFont typeface="Arial" panose="020B0604020202020204" pitchFamily="34" charset="0"/>
              <a:buChar char="•"/>
            </a:pPr>
            <a:r>
              <a:rPr lang="en-US" sz="2400" dirty="0"/>
              <a:t>A computer is also called a data processor because it can store, process, and retrieve data whenever desired</a:t>
            </a:r>
          </a:p>
        </p:txBody>
      </p:sp>
    </p:spTree>
    <p:extLst>
      <p:ext uri="{BB962C8B-B14F-4D97-AF65-F5344CB8AC3E}">
        <p14:creationId xmlns:p14="http://schemas.microsoft.com/office/powerpoint/2010/main" val="366332982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dirty="0">
                <a:solidFill>
                  <a:schemeClr val="tx1"/>
                </a:solidFill>
              </a:rPr>
              <a:t>Data Processing</a:t>
            </a:r>
          </a:p>
        </p:txBody>
      </p:sp>
      <p:sp>
        <p:nvSpPr>
          <p:cNvPr id="3" name="Content Placeholder 2"/>
          <p:cNvSpPr>
            <a:spLocks noGrp="1"/>
          </p:cNvSpPr>
          <p:nvPr>
            <p:ph idx="1"/>
          </p:nvPr>
        </p:nvSpPr>
        <p:spPr>
          <a:xfrm>
            <a:off x="263671" y="1044054"/>
            <a:ext cx="8389010" cy="3224284"/>
          </a:xfrm>
        </p:spPr>
        <p:txBody>
          <a:bodyPr>
            <a:normAutofit fontScale="85000" lnSpcReduction="20000"/>
          </a:bodyPr>
          <a:lstStyle/>
          <a:p>
            <a:r>
              <a:rPr lang="en-US" sz="2400" dirty="0"/>
              <a:t>Data processing is a process of converting raw facts or data into a meaningful information.</a:t>
            </a:r>
          </a:p>
          <a:p>
            <a:endParaRPr lang="en-US" sz="2400" dirty="0"/>
          </a:p>
          <a:p>
            <a:endParaRPr lang="en-US" sz="2400" dirty="0"/>
          </a:p>
          <a:p>
            <a:endParaRPr lang="en-US" sz="2400" dirty="0"/>
          </a:p>
          <a:p>
            <a:endParaRPr lang="en-US" sz="2400" dirty="0"/>
          </a:p>
          <a:p>
            <a:pPr>
              <a:buFont typeface="Wingdings" pitchFamily="2" charset="2"/>
              <a:buChar char="§"/>
            </a:pPr>
            <a:r>
              <a:rPr lang="en-US" sz="2400" dirty="0"/>
              <a:t>  </a:t>
            </a:r>
            <a:r>
              <a:rPr lang="en-US" sz="2400" b="1" dirty="0"/>
              <a:t>Data:</a:t>
            </a:r>
            <a:r>
              <a:rPr lang="en-US" sz="2400" dirty="0"/>
              <a:t>              Data is raw material used as input </a:t>
            </a:r>
          </a:p>
          <a:p>
            <a:pPr marL="395288" indent="-285750">
              <a:buFont typeface="Wingdings" pitchFamily="2" charset="2"/>
              <a:buChar char="§"/>
            </a:pPr>
            <a:r>
              <a:rPr lang="en-US" sz="2400" dirty="0"/>
              <a:t> </a:t>
            </a:r>
            <a:r>
              <a:rPr lang="en-US" sz="2400" b="1" dirty="0"/>
              <a:t>Processing:</a:t>
            </a:r>
            <a:r>
              <a:rPr lang="en-US" sz="2400" dirty="0"/>
              <a:t>   Processed by a suitable or selected processing                    		method.</a:t>
            </a:r>
          </a:p>
          <a:p>
            <a:pPr>
              <a:buFont typeface="Wingdings" pitchFamily="2" charset="2"/>
              <a:buChar char="§"/>
            </a:pPr>
            <a:r>
              <a:rPr lang="en-US" sz="2400" dirty="0"/>
              <a:t>  </a:t>
            </a:r>
            <a:r>
              <a:rPr lang="en-US" sz="2400" b="1" dirty="0"/>
              <a:t>Information: </a:t>
            </a:r>
            <a:r>
              <a:rPr lang="en-US" sz="2400" dirty="0"/>
              <a:t>The processed data is delivered in the form of   		    	 information</a:t>
            </a:r>
          </a:p>
          <a:p>
            <a:endParaRPr lang="en-US" dirty="0"/>
          </a:p>
        </p:txBody>
      </p:sp>
      <p:pic>
        <p:nvPicPr>
          <p:cNvPr id="1026" name="Picture 2" descr="Stages of Data Process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9822" y="1688040"/>
            <a:ext cx="4591050" cy="94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342154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3384"/>
            <a:ext cx="7620000" cy="857250"/>
          </a:xfrm>
        </p:spPr>
        <p:txBody>
          <a:bodyPr/>
          <a:lstStyle/>
          <a:p>
            <a:r>
              <a:rPr lang="en-US" sz="4000" b="1" dirty="0">
                <a:solidFill>
                  <a:schemeClr val="tx1"/>
                </a:solidFill>
              </a:rPr>
              <a:t>Characteristics of Computers</a:t>
            </a:r>
          </a:p>
        </p:txBody>
      </p:sp>
      <p:sp>
        <p:nvSpPr>
          <p:cNvPr id="3" name="Content Placeholder 2"/>
          <p:cNvSpPr>
            <a:spLocks noGrp="1"/>
          </p:cNvSpPr>
          <p:nvPr>
            <p:ph idx="1"/>
          </p:nvPr>
        </p:nvSpPr>
        <p:spPr>
          <a:xfrm>
            <a:off x="382137" y="892982"/>
            <a:ext cx="8065828" cy="3017520"/>
          </a:xfrm>
        </p:spPr>
        <p:txBody>
          <a:bodyPr>
            <a:noAutofit/>
          </a:bodyPr>
          <a:lstStyle/>
          <a:p>
            <a:pPr marL="341313" indent="-341313">
              <a:buFont typeface="Wingdings" pitchFamily="2" charset="2"/>
              <a:buChar char="Ø"/>
            </a:pPr>
            <a:r>
              <a:rPr lang="en-GB" sz="2400" b="1" dirty="0">
                <a:solidFill>
                  <a:srgbClr val="FF0000"/>
                </a:solidFill>
              </a:rPr>
              <a:t>Speed-</a:t>
            </a:r>
            <a:r>
              <a:rPr lang="en-GB" sz="2400" b="1" dirty="0"/>
              <a:t> </a:t>
            </a:r>
            <a:r>
              <a:rPr lang="en-US" sz="2000" dirty="0"/>
              <a:t>Performs data processing jobs very fast, usually measured in microseconds, nanoseconds and picoseconds.</a:t>
            </a:r>
            <a:endParaRPr lang="en-GB" sz="2000" dirty="0"/>
          </a:p>
          <a:p>
            <a:pPr marL="341313" indent="-341313">
              <a:buFont typeface="Wingdings" pitchFamily="2" charset="2"/>
              <a:buChar char="Ø"/>
            </a:pPr>
            <a:r>
              <a:rPr lang="en-GB" sz="2400" b="1" dirty="0">
                <a:solidFill>
                  <a:srgbClr val="FF0000"/>
                </a:solidFill>
              </a:rPr>
              <a:t>Accuracy-</a:t>
            </a:r>
            <a:r>
              <a:rPr lang="en-US" sz="2400" dirty="0"/>
              <a:t> </a:t>
            </a:r>
            <a:r>
              <a:rPr lang="en-US" sz="2000" dirty="0"/>
              <a:t>Computer accuracy is consistently high, and the accuracy depends upon its design. </a:t>
            </a:r>
            <a:endParaRPr lang="en-US" sz="2400" dirty="0"/>
          </a:p>
          <a:p>
            <a:pPr marL="341313" indent="-341313">
              <a:buFont typeface="Wingdings" pitchFamily="2" charset="2"/>
              <a:buChar char="Ø"/>
            </a:pPr>
            <a:r>
              <a:rPr lang="en-GB" sz="2400" b="1" dirty="0">
                <a:solidFill>
                  <a:srgbClr val="FF0000"/>
                </a:solidFill>
              </a:rPr>
              <a:t>Efficiency-</a:t>
            </a:r>
            <a:r>
              <a:rPr lang="en-GB" sz="2400" dirty="0">
                <a:solidFill>
                  <a:srgbClr val="FF0000"/>
                </a:solidFill>
              </a:rPr>
              <a:t> </a:t>
            </a:r>
            <a:r>
              <a:rPr lang="en-US" sz="2000" dirty="0"/>
              <a:t>Computer is free from monotony, tiredness, and lack of concentration. It can continuously work for hours without creating any error.</a:t>
            </a:r>
          </a:p>
          <a:p>
            <a:pPr algn="just"/>
            <a:r>
              <a:rPr lang="en-GB" sz="2400" b="1" dirty="0">
                <a:solidFill>
                  <a:srgbClr val="FF0000"/>
                </a:solidFill>
              </a:rPr>
              <a:t>Versatility-</a:t>
            </a:r>
            <a:r>
              <a:rPr lang="en-US" sz="2400" dirty="0"/>
              <a:t> </a:t>
            </a:r>
            <a:r>
              <a:rPr lang="en-US" sz="2000" dirty="0"/>
              <a:t>Versatility refers to the capability of a computer to perform different kinds of works with same accuracy and efficiency.</a:t>
            </a:r>
            <a:r>
              <a:rPr lang="en-US" sz="2400" dirty="0"/>
              <a:t> </a:t>
            </a:r>
            <a:r>
              <a:rPr lang="en-US" sz="2000" b="0" i="0" u="none" strike="noStrike" baseline="0" dirty="0"/>
              <a:t>One moment it helps the user to take hard copy the same time it supports the same user to browse the internet and the same user can play the game for entertainment.</a:t>
            </a:r>
            <a:endParaRPr lang="en-US" sz="2400" dirty="0"/>
          </a:p>
        </p:txBody>
      </p:sp>
    </p:spTree>
    <p:extLst>
      <p:ext uri="{BB962C8B-B14F-4D97-AF65-F5344CB8AC3E}">
        <p14:creationId xmlns:p14="http://schemas.microsoft.com/office/powerpoint/2010/main" val="313438852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Adjacency</Template>
  <TotalTime>2041</TotalTime>
  <Words>2401</Words>
  <Application>Microsoft Office PowerPoint</Application>
  <PresentationFormat>On-screen Show (16:9)</PresentationFormat>
  <Paragraphs>325</Paragraphs>
  <Slides>52</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Calibri</vt:lpstr>
      <vt:lpstr>Cambria</vt:lpstr>
      <vt:lpstr>Times New Roman</vt:lpstr>
      <vt:lpstr>Wingdings</vt:lpstr>
      <vt:lpstr>Adjacency</vt:lpstr>
      <vt:lpstr>Introduction to Computers</vt:lpstr>
      <vt:lpstr>PowerPoint Presentation</vt:lpstr>
      <vt:lpstr>Evaluation:</vt:lpstr>
      <vt:lpstr>Contact Detail:</vt:lpstr>
      <vt:lpstr>Textbook and Reference Books</vt:lpstr>
      <vt:lpstr>Learning Objectives</vt:lpstr>
      <vt:lpstr>Computer</vt:lpstr>
      <vt:lpstr>Data Processing</vt:lpstr>
      <vt:lpstr>Characteristics of Computers</vt:lpstr>
      <vt:lpstr>Characteristics of Computers</vt:lpstr>
      <vt:lpstr>Evolution of Computers</vt:lpstr>
      <vt:lpstr>Evolution of Computers (Cont...)</vt:lpstr>
      <vt:lpstr>Some Well Known Early Computers</vt:lpstr>
      <vt:lpstr>Computer Generations</vt:lpstr>
      <vt:lpstr>First Generation (1940-1956)</vt:lpstr>
      <vt:lpstr>First Generation (1940-1956)</vt:lpstr>
      <vt:lpstr>Second Generation (1956-1963)</vt:lpstr>
      <vt:lpstr>Second Generation (1956-1963)</vt:lpstr>
      <vt:lpstr>Third Generation (1964-1971)</vt:lpstr>
      <vt:lpstr> Third Generation (1964-1971)</vt:lpstr>
      <vt:lpstr>Fourth Generation (1971-Present)</vt:lpstr>
      <vt:lpstr>Fourth Generation (1971-Present)</vt:lpstr>
      <vt:lpstr>Fifth Generation (Present and beyond)</vt:lpstr>
      <vt:lpstr> Electronic Devices Used in Computers of Different Generations</vt:lpstr>
      <vt:lpstr> Classification of Computer</vt:lpstr>
      <vt:lpstr>Analog Computers</vt:lpstr>
      <vt:lpstr>Characteristics of Analog Computers</vt:lpstr>
      <vt:lpstr>Digital Computer</vt:lpstr>
      <vt:lpstr>Digital Computer</vt:lpstr>
      <vt:lpstr>Characteristics of Digital Computer</vt:lpstr>
      <vt:lpstr>Hybrid Computer</vt:lpstr>
      <vt:lpstr>Hybrid Computer</vt:lpstr>
      <vt:lpstr>Characteristics of Hybrid Computers</vt:lpstr>
      <vt:lpstr>Classification of Computer</vt:lpstr>
      <vt:lpstr>Classification of Computer</vt:lpstr>
      <vt:lpstr>Super Computers</vt:lpstr>
      <vt:lpstr>Super Computer</vt:lpstr>
      <vt:lpstr>Applications of Super Computer</vt:lpstr>
      <vt:lpstr>Examples of Super Computer</vt:lpstr>
      <vt:lpstr>Mainframe Computer</vt:lpstr>
      <vt:lpstr>Mainframe Computer</vt:lpstr>
      <vt:lpstr>Application of Mainframe Computer</vt:lpstr>
      <vt:lpstr>Example of Mainframe Computer</vt:lpstr>
      <vt:lpstr>Micro Computer</vt:lpstr>
      <vt:lpstr>Micro Computer</vt:lpstr>
      <vt:lpstr>Micro Computer</vt:lpstr>
      <vt:lpstr>Characteristics of Micro Computer</vt:lpstr>
      <vt:lpstr>Mini Computer</vt:lpstr>
      <vt:lpstr>Mini Computer</vt:lpstr>
      <vt:lpstr>Application of Mini Computer</vt:lpstr>
      <vt:lpstr>Examples of Mini Computer</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FUNDAMENTALS</dc:title>
  <dc:creator>isra naz</dc:creator>
  <cp:lastModifiedBy>Microsoft account</cp:lastModifiedBy>
  <cp:revision>148</cp:revision>
  <dcterms:created xsi:type="dcterms:W3CDTF">2019-09-22T18:02:08Z</dcterms:created>
  <dcterms:modified xsi:type="dcterms:W3CDTF">2024-10-22T08:15:30Z</dcterms:modified>
</cp:coreProperties>
</file>