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4" r:id="rId11"/>
    <p:sldId id="295" r:id="rId12"/>
    <p:sldId id="299" r:id="rId13"/>
    <p:sldId id="296" r:id="rId14"/>
    <p:sldId id="297" r:id="rId15"/>
    <p:sldId id="292" r:id="rId16"/>
    <p:sldId id="293" r:id="rId17"/>
    <p:sldId id="300" r:id="rId18"/>
    <p:sldId id="303" r:id="rId19"/>
    <p:sldId id="304" r:id="rId20"/>
    <p:sldId id="310" r:id="rId21"/>
    <p:sldId id="314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2FB3EAB-3842-4E0A-AAAF-A26599A12A55}" type="datetimeFigureOut">
              <a:rPr lang="en-US" smtClean="0"/>
              <a:t>11/13/2024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235" y="684154"/>
            <a:ext cx="7543800" cy="19454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Basic Computer Organization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067636"/>
            <a:ext cx="6461760" cy="216146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	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Instructor: </a:t>
            </a:r>
            <a:r>
              <a:rPr lang="en-US" sz="2800" dirty="0" smtClean="0">
                <a:solidFill>
                  <a:schemeClr val="tx1"/>
                </a:solidFill>
              </a:rPr>
              <a:t>Saba </a:t>
            </a:r>
            <a:r>
              <a:rPr lang="en-US" sz="2800" dirty="0">
                <a:solidFill>
                  <a:schemeClr val="tx1"/>
                </a:solidFill>
              </a:rPr>
              <a:t>I</a:t>
            </a:r>
            <a:r>
              <a:rPr lang="en-US" sz="2800" dirty="0" smtClean="0">
                <a:solidFill>
                  <a:schemeClr val="tx1"/>
                </a:solidFill>
              </a:rPr>
              <a:t>qbal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6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Basic organization of a Computer System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664951" y="1217503"/>
            <a:ext cx="756164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Central Processing Unit (CPU)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is the brain of a computer system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is responsible for controlling the operations of all other units of a computer system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consists of two main components: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Control Unit (CU)</a:t>
            </a: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/>
              <a:t>ALU(Arithmetic Logic Unit)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2050" name="Picture 2" descr="CP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366" y="2658139"/>
            <a:ext cx="3332405" cy="197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10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400" b="1" dirty="0"/>
              <a:t>Control Unit (CU)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339900" y="898526"/>
            <a:ext cx="7561649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Control Unit of a computer system manage and coordinates the operations of all other components of the computer system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Functions of this unit are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It is responsible for controlling the transfer of data and instructions among other units of a computer.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It manages and coordinates all the units of the computer.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It obtains the instructions from the memory, interprets them, and directs the operation of the computer.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It communicates with Input/Output devices for transfer of data or results from storage.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It does not process or store data.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459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en-US" sz="2400" b="1" dirty="0"/>
              <a:t>Control Unit (CU)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07" y="1020726"/>
            <a:ext cx="5695579" cy="34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1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3200" b="1" dirty="0"/>
              <a:t>ALU (Arithmetic Logic Unit)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339900" y="898526"/>
            <a:ext cx="7561649" cy="2662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Arithmetic logic unit of a computer system is the place where the actual executions of instructions takes place during processing operation</a:t>
            </a:r>
          </a:p>
          <a:p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This unit consists of two subsections namely,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Arithmetic Section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Logic Section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558" y="1748991"/>
            <a:ext cx="1752831" cy="270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sz="3200" b="1" dirty="0"/>
              <a:t>ALU (Arithmetic Logic Unit)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339900" y="898526"/>
            <a:ext cx="7561649" cy="3585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b="1" dirty="0"/>
              <a:t>Arithmetic Section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Function of arithmetic section is to perform arithmetic operations like addition, subtraction, multiplication, and division.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All complex operations are done by making repetitive use of the above operations.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/>
              <a:t>Logic Section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Function of logic section is to perform logic operations such as comparing, selecting, matching, and merging of data.</a:t>
            </a:r>
            <a:endParaRPr lang="en-US" sz="2000" b="1" dirty="0"/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5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Basic organization of a Computer System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664951" y="1217503"/>
            <a:ext cx="7561649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Output Unit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An output unit of a computer system performs the following functions:</a:t>
            </a:r>
          </a:p>
          <a:p>
            <a:pPr marL="842963" lvl="1" indent="-38576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accepts the results produced by the computer, which are in encoded form and hence, cannot be easily understood by us</a:t>
            </a:r>
          </a:p>
          <a:p>
            <a:pPr marL="842963" lvl="1" indent="-38576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converts these coded results to human acceptable (readable) form</a:t>
            </a:r>
          </a:p>
          <a:p>
            <a:pPr marL="842963" lvl="1" indent="-38576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supplies the converted results to outside world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5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Basic organization of a Computer System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664951" y="1217503"/>
            <a:ext cx="756164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Storage/ Memory Unit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Storage unit of a computer system holds (or store) the following:</a:t>
            </a:r>
          </a:p>
          <a:p>
            <a:pPr marL="842963" lvl="1" indent="-38576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Data and instructions required for processing( received from input devices)</a:t>
            </a:r>
          </a:p>
          <a:p>
            <a:pPr marL="842963" lvl="1" indent="-38576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Intermediate result of processing</a:t>
            </a:r>
          </a:p>
          <a:p>
            <a:pPr marL="842963" lvl="1" indent="-38576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Final result of processing, before they are released to an output device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304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25" y="425549"/>
            <a:ext cx="7886700" cy="5951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Types of Storage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664951" y="1217503"/>
            <a:ext cx="7561649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Primary Storage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Secondary Storage</a:t>
            </a:r>
          </a:p>
        </p:txBody>
      </p:sp>
    </p:spTree>
    <p:extLst>
      <p:ext uri="{BB962C8B-B14F-4D97-AF65-F5344CB8AC3E}">
        <p14:creationId xmlns:p14="http://schemas.microsoft.com/office/powerpoint/2010/main" val="206608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3200" b="1" dirty="0"/>
              <a:t>Primary Storage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502425" y="665056"/>
            <a:ext cx="756164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Primary memory holds only those data and instructions on which the computer is currently working.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It has a limited capacity and data is lost when power is switched off.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It is a volatile memory.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It is generally made up of semiconductor device.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The data and instruction required to be processed resides in the main memory.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It is divided into two subcategories RAM and ROM.</a:t>
            </a:r>
          </a:p>
        </p:txBody>
      </p:sp>
      <p:pic>
        <p:nvPicPr>
          <p:cNvPr id="3074" name="Picture 2" descr="Primary 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22" y="0"/>
            <a:ext cx="1828800" cy="138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27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3200" b="1" dirty="0"/>
              <a:t>Secondary Storage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502425" y="877261"/>
            <a:ext cx="756164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This type of memory is also known as external memory or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non-volatile.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It is slower than the main memory.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These are used for storing data/information permanently.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CPU directly does not access these memories, instead they are accessed via input-output routines.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The contents of secondary memories are first transferred to the main memory, and then the CPU can access it. For example, disk, CD-ROM, DVD, etc.</a:t>
            </a:r>
          </a:p>
        </p:txBody>
      </p:sp>
      <p:pic>
        <p:nvPicPr>
          <p:cNvPr id="4098" name="Picture 2" descr="Secondar 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750" y="180445"/>
            <a:ext cx="2147776" cy="168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8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44" y="788109"/>
            <a:ext cx="7886700" cy="5951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b="1" dirty="0"/>
              <a:t>Learning Objectives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8244" y="1383285"/>
            <a:ext cx="7886700" cy="28307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100" dirty="0"/>
              <a:t>Parts of Computer 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100" dirty="0"/>
              <a:t>Basic operations of Computer 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100" dirty="0"/>
              <a:t>Basic organization of Computer System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9469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3200" b="1" dirty="0"/>
              <a:t>Memory Hierarchy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04" y="1108038"/>
            <a:ext cx="6769774" cy="366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38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309" y="2377499"/>
            <a:ext cx="5915025" cy="6681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50" dirty="0"/>
              <a:t>Q\A</a:t>
            </a:r>
          </a:p>
        </p:txBody>
      </p:sp>
    </p:spTree>
    <p:extLst>
      <p:ext uri="{BB962C8B-B14F-4D97-AF65-F5344CB8AC3E}">
        <p14:creationId xmlns:p14="http://schemas.microsoft.com/office/powerpoint/2010/main" val="287888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341541"/>
            <a:ext cx="7886700" cy="5951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b="1" dirty="0"/>
              <a:t>Parts of Computer System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8244" y="1383285"/>
            <a:ext cx="7886700" cy="283071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GB" sz="2400" dirty="0"/>
              <a:t> A complete computer system consists of four parts</a:t>
            </a:r>
          </a:p>
          <a:p>
            <a:pPr lvl="1"/>
            <a:r>
              <a:rPr lang="en-GB" sz="2000" dirty="0"/>
              <a:t>Hardware</a:t>
            </a:r>
          </a:p>
          <a:p>
            <a:pPr lvl="1"/>
            <a:r>
              <a:rPr lang="en-GB" sz="2000" dirty="0"/>
              <a:t>Software</a:t>
            </a:r>
          </a:p>
          <a:p>
            <a:pPr lvl="1"/>
            <a:r>
              <a:rPr lang="en-GB" sz="2000" dirty="0"/>
              <a:t>Data</a:t>
            </a:r>
          </a:p>
          <a:p>
            <a:pPr lvl="1"/>
            <a:r>
              <a:rPr lang="en-GB" sz="2000" dirty="0"/>
              <a:t>User</a:t>
            </a:r>
            <a:endParaRPr lang="en-US" sz="1700" dirty="0"/>
          </a:p>
          <a:p>
            <a:pPr marL="0" indent="0">
              <a:buNone/>
            </a:pPr>
            <a:endParaRPr lang="en-US" sz="2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801" y="2041450"/>
            <a:ext cx="3954844" cy="2545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05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b="1" dirty="0"/>
              <a:t>Parts of Computer System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8244" y="946299"/>
            <a:ext cx="7886700" cy="326769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GB" sz="2400" b="1" dirty="0"/>
              <a:t> </a:t>
            </a:r>
            <a:r>
              <a:rPr lang="en-US" sz="2400" b="1" dirty="0"/>
              <a:t>Hardware </a:t>
            </a:r>
          </a:p>
          <a:p>
            <a:pPr lvl="1"/>
            <a:r>
              <a:rPr lang="en-US" sz="2000" dirty="0"/>
              <a:t>Consists of electronic circuits and mechanical devices used to perform various functions </a:t>
            </a:r>
          </a:p>
          <a:p>
            <a:pPr lvl="1"/>
            <a:r>
              <a:rPr lang="en-US" sz="2000" dirty="0"/>
              <a:t>Physical part of computer system</a:t>
            </a:r>
          </a:p>
          <a:p>
            <a:pPr lvl="1"/>
            <a:r>
              <a:rPr lang="en-US" sz="2000" dirty="0"/>
              <a:t>Used to control computer operations (i.e. Input and Output)</a:t>
            </a:r>
          </a:p>
          <a:p>
            <a:pPr lvl="1"/>
            <a:r>
              <a:rPr lang="en-US" sz="2000" dirty="0"/>
              <a:t>For example hardware components are: CPU, memory unit, keyboard, mouse, monitor, printer, disk drivers etc.</a:t>
            </a:r>
          </a:p>
          <a:p>
            <a:pPr>
              <a:buFont typeface="Wingdings" pitchFamily="2" charset="2"/>
              <a:buChar char="Ø"/>
            </a:pPr>
            <a:r>
              <a:rPr lang="en-US" sz="2100" b="1" dirty="0"/>
              <a:t>Software</a:t>
            </a:r>
          </a:p>
          <a:p>
            <a:pPr lvl="1"/>
            <a:r>
              <a:rPr lang="en-US" sz="2000" dirty="0"/>
              <a:t>Set of instructions that tell the computer what to do</a:t>
            </a:r>
          </a:p>
          <a:p>
            <a:pPr lvl="1"/>
            <a:r>
              <a:rPr lang="en-US" sz="2000" dirty="0"/>
              <a:t> Also called a program </a:t>
            </a:r>
          </a:p>
        </p:txBody>
      </p:sp>
    </p:spTree>
    <p:extLst>
      <p:ext uri="{BB962C8B-B14F-4D97-AF65-F5344CB8AC3E}">
        <p14:creationId xmlns:p14="http://schemas.microsoft.com/office/powerpoint/2010/main" val="327060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400" b="1" dirty="0"/>
              <a:t>Parts of Computer System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8244" y="946299"/>
            <a:ext cx="7886700" cy="326769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GB" sz="2400" b="1" dirty="0"/>
              <a:t> </a:t>
            </a:r>
            <a:r>
              <a:rPr lang="en-US" sz="2400" b="1" dirty="0"/>
              <a:t>Data </a:t>
            </a:r>
          </a:p>
          <a:p>
            <a:pPr lvl="1"/>
            <a:r>
              <a:rPr lang="en-US" sz="2000" dirty="0"/>
              <a:t>Consist of individual facts or pieces of information</a:t>
            </a:r>
          </a:p>
          <a:p>
            <a:pPr lvl="1"/>
            <a:r>
              <a:rPr lang="en-US" sz="2000" dirty="0"/>
              <a:t>Converting them into useful information </a:t>
            </a:r>
          </a:p>
          <a:p>
            <a:pPr>
              <a:buFont typeface="Wingdings" pitchFamily="2" charset="2"/>
              <a:buChar char="Ø"/>
            </a:pPr>
            <a:r>
              <a:rPr lang="en-US" sz="2100" b="1" dirty="0"/>
              <a:t>Users</a:t>
            </a:r>
          </a:p>
          <a:p>
            <a:pPr lvl="1"/>
            <a:r>
              <a:rPr lang="en-US" sz="2000" dirty="0"/>
              <a:t>People operating the computer </a:t>
            </a:r>
          </a:p>
          <a:p>
            <a:pPr lvl="1"/>
            <a:r>
              <a:rPr lang="en-US" sz="2000" dirty="0"/>
              <a:t>Most important part </a:t>
            </a:r>
          </a:p>
          <a:p>
            <a:pPr lvl="1"/>
            <a:r>
              <a:rPr lang="en-US" sz="2000" dirty="0"/>
              <a:t>Tell the computer what to do</a:t>
            </a:r>
          </a:p>
          <a:p>
            <a:pPr marL="457200" lvl="1" indent="0">
              <a:buNone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348002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/>
              <a:t>Basic Operations of Computer System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797443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itchFamily="2" charset="2"/>
              <a:buChar char="Ø"/>
            </a:pPr>
            <a:r>
              <a:rPr lang="en-GB" sz="2400" b="1" dirty="0"/>
              <a:t> </a:t>
            </a:r>
            <a:r>
              <a:rPr lang="en-US" sz="2400" b="1" dirty="0"/>
              <a:t>Inputting: </a:t>
            </a:r>
          </a:p>
          <a:p>
            <a:pPr lvl="1"/>
            <a:r>
              <a:rPr lang="en-US" sz="2000" dirty="0"/>
              <a:t>The process of entering data and instructions into the computer system.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Storing: </a:t>
            </a:r>
          </a:p>
          <a:p>
            <a:pPr lvl="1"/>
            <a:r>
              <a:rPr lang="en-US" sz="2000" dirty="0"/>
              <a:t>Saving data and instructions to make them readily available for initial and additional processing whenever required.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Processing: </a:t>
            </a:r>
          </a:p>
          <a:p>
            <a:pPr lvl="1"/>
            <a:r>
              <a:rPr lang="en-US" sz="2000" dirty="0"/>
              <a:t>Performing arithmetic operations (add, subtract, multiply, divide, etc.) or logical operations (comparisons like equal to, less tan, greater than etc.) on data to convert them into useful information.</a:t>
            </a:r>
          </a:p>
          <a:p>
            <a:pPr marL="457200" lvl="1" indent="0">
              <a:buNone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4566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b="1" dirty="0"/>
              <a:t>Basic Operations of Computer System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GB" sz="2400" b="1" dirty="0"/>
              <a:t> </a:t>
            </a:r>
            <a:r>
              <a:rPr lang="en-US" sz="2400" b="1" dirty="0"/>
              <a:t>Outputting: </a:t>
            </a:r>
          </a:p>
          <a:p>
            <a:pPr lvl="1"/>
            <a:r>
              <a:rPr lang="en-US" sz="2000" dirty="0"/>
              <a:t>The process of producing useful information or results for the user such as a printed report or visual display</a:t>
            </a:r>
          </a:p>
          <a:p>
            <a:endParaRPr lang="en-US" sz="2400" dirty="0"/>
          </a:p>
          <a:p>
            <a:pPr>
              <a:buFont typeface="Wingdings" pitchFamily="2" charset="2"/>
              <a:buChar char="Ø"/>
            </a:pPr>
            <a:r>
              <a:rPr lang="en-US" sz="2400" b="1" dirty="0"/>
              <a:t>Controlling: </a:t>
            </a:r>
          </a:p>
          <a:p>
            <a:pPr lvl="1"/>
            <a:r>
              <a:rPr lang="en-US" sz="2000" dirty="0"/>
              <a:t>Directing the manner and sequence in which all of the above operations are performed.</a:t>
            </a:r>
          </a:p>
          <a:p>
            <a:pPr marL="457200" lvl="1" indent="0">
              <a:buNone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76236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Basic organization of a Computer System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88" y="1004777"/>
            <a:ext cx="6804323" cy="38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Basic organization of a Computer System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664951" y="1217503"/>
            <a:ext cx="71180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Input Unit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 input unit of a computer system performs the following functions:</a:t>
            </a:r>
          </a:p>
          <a:p>
            <a:pPr marL="842963" lvl="1" indent="-38576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accepts ( or reads) instructions and data from outside world.</a:t>
            </a:r>
          </a:p>
          <a:p>
            <a:pPr marL="842963" lvl="1" indent="-38576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converts these instructions and data in computer acceptable form</a:t>
            </a:r>
          </a:p>
          <a:p>
            <a:pPr marL="842963" lvl="1" indent="-385763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It supplies the converted instruction and data to the computer system for further processing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3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1635</TotalTime>
  <Words>855</Words>
  <Application>Microsoft Office PowerPoint</Application>
  <PresentationFormat>On-screen Show (16:9)</PresentationFormat>
  <Paragraphs>113</Paragraphs>
  <Slides>21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</vt:lpstr>
      <vt:lpstr>Wingdings</vt:lpstr>
      <vt:lpstr>Adjacency</vt:lpstr>
      <vt:lpstr>Basic Computer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isra naz</dc:creator>
  <cp:lastModifiedBy>Microsoft account</cp:lastModifiedBy>
  <cp:revision>105</cp:revision>
  <dcterms:created xsi:type="dcterms:W3CDTF">2019-09-22T18:02:08Z</dcterms:created>
  <dcterms:modified xsi:type="dcterms:W3CDTF">2024-11-13T07:00:22Z</dcterms:modified>
</cp:coreProperties>
</file>