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54" r:id="rId2"/>
    <p:sldId id="257" r:id="rId3"/>
    <p:sldId id="259" r:id="rId4"/>
    <p:sldId id="260" r:id="rId5"/>
    <p:sldId id="355" r:id="rId6"/>
    <p:sldId id="356" r:id="rId7"/>
    <p:sldId id="261" r:id="rId8"/>
    <p:sldId id="262" r:id="rId9"/>
    <p:sldId id="263" r:id="rId1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60"/>
  </p:normalViewPr>
  <p:slideViewPr>
    <p:cSldViewPr>
      <p:cViewPr varScale="1">
        <p:scale>
          <a:sx n="57" d="100"/>
          <a:sy n="57" d="100"/>
        </p:scale>
        <p:origin x="12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159001"/>
            <a:ext cx="8298180" cy="2939838"/>
          </a:xfrm>
        </p:spPr>
        <p:txBody>
          <a:bodyPr anchor="b"/>
          <a:lstStyle>
            <a:lvl1pPr>
              <a:defRPr sz="7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5181600"/>
            <a:ext cx="7107936" cy="120904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1927860" cy="663172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6217920"/>
            <a:ext cx="8425656" cy="1324187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4366578"/>
            <a:ext cx="6749256" cy="185134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41018"/>
            <a:ext cx="4023360" cy="52023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560" y="1741018"/>
            <a:ext cx="4023360" cy="52023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023360" cy="725064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023360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1560" y="1739795"/>
            <a:ext cx="4023360" cy="725064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1560" y="2464859"/>
            <a:ext cx="4023360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1" y="6228283"/>
            <a:ext cx="8549640" cy="673608"/>
          </a:xfrm>
        </p:spPr>
        <p:txBody>
          <a:bodyPr anchor="b"/>
          <a:lstStyle>
            <a:lvl1pPr algn="ctr">
              <a:defRPr sz="2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" y="6908800"/>
            <a:ext cx="8549641" cy="69088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" y="431800"/>
            <a:ext cx="8549640" cy="560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27" y="6227982"/>
            <a:ext cx="8549640" cy="673909"/>
          </a:xfrm>
        </p:spPr>
        <p:txBody>
          <a:bodyPr anchor="b"/>
          <a:lstStyle>
            <a:lvl1pPr algn="ctr">
              <a:defRPr sz="25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304020" cy="621792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927" y="6908800"/>
            <a:ext cx="8549640" cy="6943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838200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8382000" cy="544068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04020" y="0"/>
            <a:ext cx="754380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4020" y="6217920"/>
            <a:ext cx="754380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84967" y="6402155"/>
            <a:ext cx="603504" cy="449072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306147" y="4594691"/>
            <a:ext cx="2682918" cy="40233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bg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265847" y="1871472"/>
            <a:ext cx="2763519" cy="40233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bg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018824" rtl="0" eaLnBrk="1" latinLnBrk="0" hangingPunct="1">
        <a:spcBef>
          <a:spcPct val="0"/>
        </a:spcBef>
        <a:buNone/>
        <a:defRPr sz="5100" kern="1200" cap="none" spc="-111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82059" indent="-254706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77" indent="-254706" algn="l" defTabSz="1018824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0707" indent="-254706" algn="l" defTabSz="1018824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54" indent="-254706" algn="l" defTabSz="1018824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32002" indent="-254706" algn="l" defTabSz="1018824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35767" indent="-203765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03765" algn="l" defTabSz="1018824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343296" indent="-203765" algn="l" defTabSz="1018824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47061" indent="-203765" algn="l" defTabSz="1018824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8298180" cy="249265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Storage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7107936" cy="120904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Instructor: </a:t>
            </a:r>
            <a:r>
              <a:rPr lang="en-US" sz="3200" dirty="0" smtClean="0">
                <a:solidFill>
                  <a:schemeClr val="tx1"/>
                </a:solidFill>
              </a:rPr>
              <a:t>Saba Iqbal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1600200"/>
            <a:ext cx="8238572" cy="44300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631825" indent="-322263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800" spc="-5" dirty="0">
                <a:cs typeface="Verdana"/>
              </a:rPr>
              <a:t>Secondary storage </a:t>
            </a:r>
            <a:r>
              <a:rPr sz="2800" spc="-10" dirty="0">
                <a:cs typeface="Verdana"/>
              </a:rPr>
              <a:t>devices </a:t>
            </a:r>
            <a:r>
              <a:rPr sz="2800" spc="-5" dirty="0">
                <a:cs typeface="Verdana"/>
              </a:rPr>
              <a:t>and </a:t>
            </a:r>
            <a:r>
              <a:rPr sz="2800" dirty="0">
                <a:cs typeface="Verdana"/>
              </a:rPr>
              <a:t>their</a:t>
            </a:r>
            <a:r>
              <a:rPr sz="2800" spc="-25" dirty="0">
                <a:cs typeface="Verdana"/>
              </a:rPr>
              <a:t> </a:t>
            </a:r>
            <a:r>
              <a:rPr sz="2800" spc="-15" dirty="0">
                <a:cs typeface="Verdana"/>
              </a:rPr>
              <a:t>need</a:t>
            </a:r>
            <a:endParaRPr sz="2800" dirty="0">
              <a:cs typeface="Verdana"/>
            </a:endParaRPr>
          </a:p>
          <a:p>
            <a:pPr marL="631825" marR="5715" indent="-322263" algn="just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927100" algn="l"/>
              </a:tabLst>
            </a:pPr>
            <a:r>
              <a:rPr sz="2800" spc="-5" dirty="0">
                <a:cs typeface="Verdana"/>
              </a:rPr>
              <a:t>Classification </a:t>
            </a:r>
            <a:r>
              <a:rPr sz="2800" spc="-10" dirty="0">
                <a:cs typeface="Verdana"/>
              </a:rPr>
              <a:t>of </a:t>
            </a:r>
            <a:r>
              <a:rPr sz="2800" spc="-5" dirty="0">
                <a:cs typeface="Verdana"/>
              </a:rPr>
              <a:t>commonly </a:t>
            </a:r>
            <a:r>
              <a:rPr sz="2800" spc="-10" dirty="0">
                <a:cs typeface="Verdana"/>
              </a:rPr>
              <a:t>used secondary </a:t>
            </a:r>
            <a:r>
              <a:rPr sz="2800" dirty="0">
                <a:cs typeface="Verdana"/>
              </a:rPr>
              <a:t>storage  </a:t>
            </a:r>
            <a:r>
              <a:rPr sz="2800" spc="-10" dirty="0">
                <a:cs typeface="Verdana"/>
              </a:rPr>
              <a:t>devices</a:t>
            </a:r>
            <a:endParaRPr sz="2800" dirty="0">
              <a:cs typeface="Verdana"/>
            </a:endParaRPr>
          </a:p>
          <a:p>
            <a:pPr marL="631825" marR="7620" indent="-322263" algn="just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927100" algn="l"/>
              </a:tabLst>
            </a:pPr>
            <a:r>
              <a:rPr sz="2800" spc="-10" dirty="0">
                <a:cs typeface="Verdana"/>
              </a:rPr>
              <a:t>Difference between </a:t>
            </a:r>
            <a:r>
              <a:rPr sz="2800" spc="-5" dirty="0">
                <a:cs typeface="Verdana"/>
              </a:rPr>
              <a:t>sequential and </a:t>
            </a:r>
            <a:r>
              <a:rPr sz="2800" spc="-10" dirty="0">
                <a:cs typeface="Verdana"/>
              </a:rPr>
              <a:t>direct access  </a:t>
            </a:r>
            <a:r>
              <a:rPr sz="2800" spc="-5" dirty="0">
                <a:cs typeface="Verdana"/>
              </a:rPr>
              <a:t>storage</a:t>
            </a:r>
            <a:r>
              <a:rPr sz="2800" spc="-25" dirty="0">
                <a:cs typeface="Verdana"/>
              </a:rPr>
              <a:t> </a:t>
            </a:r>
            <a:r>
              <a:rPr sz="2800" spc="-5" dirty="0">
                <a:cs typeface="Verdana"/>
              </a:rPr>
              <a:t>devices</a:t>
            </a:r>
            <a:endParaRPr sz="2800" dirty="0">
              <a:cs typeface="Verdana"/>
            </a:endParaRPr>
          </a:p>
          <a:p>
            <a:pPr marL="631825" marR="5080" indent="-322263" algn="just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927100" algn="l"/>
              </a:tabLst>
            </a:pPr>
            <a:r>
              <a:rPr sz="2800" spc="-5" dirty="0">
                <a:cs typeface="Verdana"/>
              </a:rPr>
              <a:t>Basic principles </a:t>
            </a:r>
            <a:r>
              <a:rPr sz="2800" spc="-10" dirty="0">
                <a:cs typeface="Verdana"/>
              </a:rPr>
              <a:t>of </a:t>
            </a:r>
            <a:r>
              <a:rPr sz="2800" spc="-5" dirty="0">
                <a:cs typeface="Verdana"/>
              </a:rPr>
              <a:t>operation, </a:t>
            </a:r>
            <a:r>
              <a:rPr sz="2800" spc="-10" dirty="0">
                <a:cs typeface="Verdana"/>
              </a:rPr>
              <a:t>types, </a:t>
            </a:r>
            <a:r>
              <a:rPr sz="2800" spc="-5" dirty="0">
                <a:cs typeface="Verdana"/>
              </a:rPr>
              <a:t>and </a:t>
            </a:r>
            <a:r>
              <a:rPr sz="2800" spc="-10" dirty="0">
                <a:cs typeface="Verdana"/>
              </a:rPr>
              <a:t>uses </a:t>
            </a:r>
            <a:r>
              <a:rPr sz="2800" spc="10" dirty="0">
                <a:cs typeface="Verdana"/>
              </a:rPr>
              <a:t>of </a:t>
            </a:r>
            <a:r>
              <a:rPr sz="2800" spc="720" dirty="0">
                <a:cs typeface="Verdana"/>
              </a:rPr>
              <a:t> </a:t>
            </a:r>
            <a:r>
              <a:rPr sz="2800" dirty="0">
                <a:cs typeface="Verdana"/>
              </a:rPr>
              <a:t>popular </a:t>
            </a:r>
            <a:r>
              <a:rPr sz="2800" spc="-10" dirty="0">
                <a:cs typeface="Verdana"/>
              </a:rPr>
              <a:t>secondary </a:t>
            </a:r>
            <a:r>
              <a:rPr sz="2800" spc="-5" dirty="0">
                <a:cs typeface="Verdana"/>
              </a:rPr>
              <a:t>storage devices </a:t>
            </a:r>
            <a:r>
              <a:rPr sz="2800" spc="-10" dirty="0">
                <a:cs typeface="Verdana"/>
              </a:rPr>
              <a:t>such </a:t>
            </a:r>
            <a:r>
              <a:rPr sz="2800" spc="-5" dirty="0">
                <a:cs typeface="Verdana"/>
              </a:rPr>
              <a:t>as </a:t>
            </a:r>
            <a:r>
              <a:rPr sz="2800" dirty="0">
                <a:cs typeface="Verdana"/>
              </a:rPr>
              <a:t>magnetic  </a:t>
            </a:r>
            <a:r>
              <a:rPr sz="2800" spc="-10" dirty="0">
                <a:cs typeface="Verdana"/>
              </a:rPr>
              <a:t>tape</a:t>
            </a:r>
            <a:r>
              <a:rPr lang="en-US" sz="2800" spc="-10" dirty="0">
                <a:cs typeface="Verdana"/>
              </a:rPr>
              <a:t> and </a:t>
            </a:r>
            <a:r>
              <a:rPr sz="2800" spc="-5" dirty="0">
                <a:cs typeface="Verdana"/>
              </a:rPr>
              <a:t>magnetic </a:t>
            </a:r>
            <a:r>
              <a:rPr sz="2800" dirty="0">
                <a:cs typeface="Verdana"/>
              </a:rPr>
              <a:t>disk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1638" y="609600"/>
            <a:ext cx="5922562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b="1" spc="-10" dirty="0"/>
              <a:t>Learning </a:t>
            </a:r>
            <a:r>
              <a:rPr sz="4000" b="1" spc="-5" dirty="0"/>
              <a:t>Objectives</a:t>
            </a:r>
            <a:endParaRPr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9200" y="2362200"/>
            <a:ext cx="7052945" cy="1888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8255" indent="-34417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800" spc="-5" dirty="0">
                <a:cs typeface="Verdana"/>
              </a:rPr>
              <a:t>Limited capacity because the </a:t>
            </a:r>
            <a:r>
              <a:rPr sz="2800" spc="-10" dirty="0">
                <a:cs typeface="Verdana"/>
              </a:rPr>
              <a:t>cost </a:t>
            </a:r>
            <a:r>
              <a:rPr sz="2800" dirty="0">
                <a:cs typeface="Verdana"/>
              </a:rPr>
              <a:t>per </a:t>
            </a:r>
            <a:r>
              <a:rPr sz="2800" spc="5" dirty="0">
                <a:cs typeface="Verdana"/>
              </a:rPr>
              <a:t>bit </a:t>
            </a:r>
            <a:r>
              <a:rPr sz="2800" spc="-10" dirty="0">
                <a:cs typeface="Verdana"/>
              </a:rPr>
              <a:t>of </a:t>
            </a:r>
            <a:r>
              <a:rPr sz="2800" spc="-5" dirty="0">
                <a:cs typeface="Verdana"/>
              </a:rPr>
              <a:t>storage  </a:t>
            </a:r>
            <a:r>
              <a:rPr sz="2800" spc="10" dirty="0">
                <a:cs typeface="Verdana"/>
              </a:rPr>
              <a:t>is</a:t>
            </a:r>
            <a:r>
              <a:rPr sz="2800" spc="-20" dirty="0">
                <a:cs typeface="Verdana"/>
              </a:rPr>
              <a:t> </a:t>
            </a:r>
            <a:r>
              <a:rPr sz="2800" dirty="0">
                <a:cs typeface="Verdana"/>
              </a:rPr>
              <a:t>high</a:t>
            </a:r>
          </a:p>
          <a:p>
            <a:pPr marL="356870" marR="5080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800" dirty="0">
                <a:cs typeface="Verdana"/>
              </a:rPr>
              <a:t>Volatile </a:t>
            </a:r>
            <a:r>
              <a:rPr sz="2800" spc="-5" dirty="0">
                <a:cs typeface="Verdana"/>
              </a:rPr>
              <a:t>- data </a:t>
            </a:r>
            <a:r>
              <a:rPr sz="2800" spc="-15" dirty="0">
                <a:cs typeface="Verdana"/>
              </a:rPr>
              <a:t>stored </a:t>
            </a:r>
            <a:r>
              <a:rPr sz="2800" spc="10" dirty="0">
                <a:cs typeface="Verdana"/>
              </a:rPr>
              <a:t>in it is </a:t>
            </a:r>
            <a:r>
              <a:rPr sz="2800" spc="-5" dirty="0">
                <a:cs typeface="Verdana"/>
              </a:rPr>
              <a:t>lost </a:t>
            </a:r>
            <a:r>
              <a:rPr sz="2800" spc="-10" dirty="0">
                <a:cs typeface="Verdana"/>
              </a:rPr>
              <a:t>when </a:t>
            </a:r>
            <a:r>
              <a:rPr sz="2800" spc="-5" dirty="0">
                <a:cs typeface="Verdana"/>
              </a:rPr>
              <a:t>the electric  power </a:t>
            </a:r>
            <a:r>
              <a:rPr sz="2800" spc="10" dirty="0">
                <a:cs typeface="Verdana"/>
              </a:rPr>
              <a:t>is </a:t>
            </a:r>
            <a:r>
              <a:rPr sz="2800" spc="-10" dirty="0">
                <a:cs typeface="Verdana"/>
              </a:rPr>
              <a:t>turned </a:t>
            </a:r>
            <a:r>
              <a:rPr sz="2800" spc="-15" dirty="0">
                <a:cs typeface="Verdana"/>
              </a:rPr>
              <a:t>off </a:t>
            </a:r>
            <a:r>
              <a:rPr sz="2800" spc="-10" dirty="0">
                <a:cs typeface="Verdana"/>
              </a:rPr>
              <a:t>or interrupted</a:t>
            </a:r>
            <a:endParaRPr sz="2800" dirty="0"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1314275"/>
            <a:ext cx="704405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b="1" spc="-5" dirty="0"/>
              <a:t>Limitations </a:t>
            </a:r>
            <a:r>
              <a:rPr sz="4000" b="1" dirty="0"/>
              <a:t>of </a:t>
            </a:r>
            <a:r>
              <a:rPr sz="4000" b="1" spc="-10" dirty="0"/>
              <a:t>Primary</a:t>
            </a:r>
            <a:r>
              <a:rPr sz="4000" b="1" spc="60" dirty="0"/>
              <a:t> </a:t>
            </a:r>
            <a:r>
              <a:rPr sz="4000" b="1" spc="-5" dirty="0"/>
              <a:t>Storage</a:t>
            </a:r>
            <a:endParaRPr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0" y="1447800"/>
            <a:ext cx="9144001" cy="5682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dirty="0">
                <a:cs typeface="Verdana"/>
              </a:rPr>
              <a:t>A storage device is a computer hardware component that writes and reads data to and from storage media.</a:t>
            </a:r>
          </a:p>
          <a:p>
            <a:pPr marL="356870" marR="5080" indent="-34417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dirty="0">
                <a:cs typeface="Verdana"/>
              </a:rPr>
              <a:t>Storage devices are also called secondary storage devices, auxiliary storage devices, or backing storage devices</a:t>
            </a:r>
          </a:p>
          <a:p>
            <a:pPr marL="356870" marR="5080" indent="-34417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spc="-10" dirty="0">
                <a:cs typeface="Verdana"/>
              </a:rPr>
              <a:t>Used </a:t>
            </a:r>
            <a:r>
              <a:rPr lang="en-US" sz="2800" spc="10" dirty="0">
                <a:cs typeface="Verdana"/>
              </a:rPr>
              <a:t>in </a:t>
            </a:r>
            <a:r>
              <a:rPr lang="en-US" sz="2800" spc="-5" dirty="0">
                <a:cs typeface="Verdana"/>
              </a:rPr>
              <a:t>a </a:t>
            </a:r>
            <a:r>
              <a:rPr lang="en-US" sz="2800" spc="-10" dirty="0">
                <a:cs typeface="Verdana"/>
              </a:rPr>
              <a:t>computer </a:t>
            </a:r>
            <a:r>
              <a:rPr lang="en-US" sz="2800" spc="-5" dirty="0">
                <a:cs typeface="Verdana"/>
              </a:rPr>
              <a:t>system to overcome the limitations  </a:t>
            </a:r>
            <a:r>
              <a:rPr lang="en-US" sz="2800" spc="-10" dirty="0">
                <a:cs typeface="Verdana"/>
              </a:rPr>
              <a:t>of </a:t>
            </a:r>
            <a:r>
              <a:rPr lang="en-US" sz="2800" spc="-5" dirty="0">
                <a:cs typeface="Verdana"/>
              </a:rPr>
              <a:t>primary</a:t>
            </a:r>
            <a:r>
              <a:rPr lang="en-US" sz="2800" spc="-10" dirty="0">
                <a:cs typeface="Verdana"/>
              </a:rPr>
              <a:t> </a:t>
            </a:r>
            <a:r>
              <a:rPr lang="en-US" sz="2800" spc="-5" dirty="0">
                <a:cs typeface="Verdana"/>
              </a:rPr>
              <a:t>storage</a:t>
            </a:r>
            <a:endParaRPr lang="en-US" sz="2800" dirty="0">
              <a:cs typeface="Verdana"/>
            </a:endParaRPr>
          </a:p>
          <a:p>
            <a:pPr marL="356870" marR="8890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spc="-10" dirty="0">
                <a:cs typeface="Verdana"/>
              </a:rPr>
              <a:t>Has </a:t>
            </a:r>
            <a:r>
              <a:rPr lang="en-US" sz="2800" dirty="0">
                <a:cs typeface="Verdana"/>
              </a:rPr>
              <a:t>virtually </a:t>
            </a:r>
            <a:r>
              <a:rPr lang="en-US" sz="2800" spc="-5" dirty="0">
                <a:cs typeface="Verdana"/>
              </a:rPr>
              <a:t>unlimited capacity </a:t>
            </a:r>
            <a:r>
              <a:rPr lang="en-US" sz="2800" spc="-10" dirty="0">
                <a:cs typeface="Verdana"/>
              </a:rPr>
              <a:t>because </a:t>
            </a:r>
            <a:r>
              <a:rPr lang="en-US" sz="2800" spc="-5" dirty="0">
                <a:cs typeface="Verdana"/>
              </a:rPr>
              <a:t>the </a:t>
            </a:r>
            <a:r>
              <a:rPr lang="en-US" sz="2800" spc="-10" dirty="0">
                <a:cs typeface="Verdana"/>
              </a:rPr>
              <a:t>cost </a:t>
            </a:r>
            <a:r>
              <a:rPr lang="en-US" sz="2800" dirty="0">
                <a:cs typeface="Verdana"/>
              </a:rPr>
              <a:t>per </a:t>
            </a:r>
            <a:r>
              <a:rPr lang="en-US" sz="2800" spc="5" dirty="0">
                <a:cs typeface="Verdana"/>
              </a:rPr>
              <a:t>bit  </a:t>
            </a:r>
            <a:r>
              <a:rPr lang="en-US" sz="2800" spc="-10" dirty="0">
                <a:cs typeface="Verdana"/>
              </a:rPr>
              <a:t>of </a:t>
            </a:r>
            <a:r>
              <a:rPr lang="en-US" sz="2800" spc="-5" dirty="0">
                <a:cs typeface="Verdana"/>
              </a:rPr>
              <a:t>storage </a:t>
            </a:r>
            <a:r>
              <a:rPr lang="en-US" sz="2800" spc="10" dirty="0">
                <a:cs typeface="Verdana"/>
              </a:rPr>
              <a:t>is </a:t>
            </a:r>
            <a:r>
              <a:rPr lang="en-US" sz="2800" spc="-10" dirty="0">
                <a:cs typeface="Verdana"/>
              </a:rPr>
              <a:t>very</a:t>
            </a:r>
            <a:r>
              <a:rPr lang="en-US" sz="2800" spc="-45" dirty="0">
                <a:cs typeface="Verdana"/>
              </a:rPr>
              <a:t> </a:t>
            </a:r>
            <a:r>
              <a:rPr lang="en-US" sz="2800" spc="-5" dirty="0">
                <a:cs typeface="Verdana"/>
              </a:rPr>
              <a:t>low</a:t>
            </a:r>
            <a:endParaRPr lang="en-US" sz="2800" dirty="0">
              <a:cs typeface="Verdana"/>
            </a:endParaRPr>
          </a:p>
          <a:p>
            <a:pPr marL="356870" marR="10795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020444" algn="l"/>
                <a:tab pos="1525905" algn="l"/>
                <a:tab pos="2934335" algn="l"/>
                <a:tab pos="3870325" algn="l"/>
                <a:tab pos="4409440" algn="l"/>
                <a:tab pos="5420995" algn="l"/>
                <a:tab pos="6185535" algn="l"/>
                <a:tab pos="6888480" algn="l"/>
                <a:tab pos="7320915" algn="l"/>
              </a:tabLst>
            </a:pPr>
            <a:r>
              <a:rPr lang="en-US" sz="2800" spc="-20" dirty="0">
                <a:cs typeface="Verdana"/>
              </a:rPr>
              <a:t>H</a:t>
            </a:r>
            <a:r>
              <a:rPr lang="en-US" sz="2800" spc="-5" dirty="0">
                <a:cs typeface="Verdana"/>
              </a:rPr>
              <a:t>as</a:t>
            </a:r>
            <a:r>
              <a:rPr lang="en-US" sz="2800" dirty="0">
                <a:cs typeface="Verdana"/>
              </a:rPr>
              <a:t> </a:t>
            </a:r>
            <a:r>
              <a:rPr lang="en-US" sz="2800" spc="-5" dirty="0">
                <a:cs typeface="Verdana"/>
              </a:rPr>
              <a:t>an</a:t>
            </a:r>
            <a:r>
              <a:rPr lang="en-US" sz="2800" dirty="0">
                <a:cs typeface="Verdana"/>
              </a:rPr>
              <a:t> </a:t>
            </a:r>
            <a:r>
              <a:rPr lang="en-US" sz="2800" spc="-15" dirty="0">
                <a:cs typeface="Verdana"/>
              </a:rPr>
              <a:t>o</a:t>
            </a:r>
            <a:r>
              <a:rPr lang="en-US" sz="2800" dirty="0">
                <a:cs typeface="Verdana"/>
              </a:rPr>
              <a:t>p</a:t>
            </a:r>
            <a:r>
              <a:rPr lang="en-US" sz="2800" spc="5" dirty="0">
                <a:cs typeface="Verdana"/>
              </a:rPr>
              <a:t>e</a:t>
            </a:r>
            <a:r>
              <a:rPr lang="en-US" sz="2800" spc="-20" dirty="0">
                <a:cs typeface="Verdana"/>
              </a:rPr>
              <a:t>r</a:t>
            </a:r>
            <a:r>
              <a:rPr lang="en-US" sz="2800" spc="-5" dirty="0">
                <a:cs typeface="Verdana"/>
              </a:rPr>
              <a:t>a</a:t>
            </a:r>
            <a:r>
              <a:rPr lang="en-US" sz="2800" dirty="0">
                <a:cs typeface="Verdana"/>
              </a:rPr>
              <a:t>t</a:t>
            </a:r>
            <a:r>
              <a:rPr lang="en-US" sz="2800" spc="25" dirty="0">
                <a:cs typeface="Verdana"/>
              </a:rPr>
              <a:t>i</a:t>
            </a:r>
            <a:r>
              <a:rPr lang="en-US" sz="2800" dirty="0">
                <a:cs typeface="Verdana"/>
              </a:rPr>
              <a:t>n</a:t>
            </a:r>
            <a:r>
              <a:rPr lang="en-US" sz="2800" spc="-5" dirty="0">
                <a:cs typeface="Verdana"/>
              </a:rPr>
              <a:t>g</a:t>
            </a:r>
            <a:r>
              <a:rPr lang="en-US" sz="2800" dirty="0">
                <a:cs typeface="Verdana"/>
              </a:rPr>
              <a:t> </a:t>
            </a:r>
            <a:r>
              <a:rPr lang="en-US" sz="2800" spc="-15" dirty="0">
                <a:cs typeface="Verdana"/>
              </a:rPr>
              <a:t>s</a:t>
            </a:r>
            <a:r>
              <a:rPr lang="en-US" sz="2800" dirty="0">
                <a:cs typeface="Verdana"/>
              </a:rPr>
              <a:t>p</a:t>
            </a:r>
            <a:r>
              <a:rPr lang="en-US" sz="2800" spc="-20" dirty="0">
                <a:cs typeface="Verdana"/>
              </a:rPr>
              <a:t>ee</a:t>
            </a:r>
            <a:r>
              <a:rPr lang="en-US" sz="2800" spc="-5" dirty="0">
                <a:cs typeface="Verdana"/>
              </a:rPr>
              <a:t>d</a:t>
            </a:r>
            <a:r>
              <a:rPr lang="en-US" sz="2800" dirty="0">
                <a:cs typeface="Verdana"/>
              </a:rPr>
              <a:t> </a:t>
            </a:r>
            <a:r>
              <a:rPr lang="en-US" sz="2800" spc="-10" dirty="0">
                <a:cs typeface="Verdana"/>
              </a:rPr>
              <a:t>f</a:t>
            </a:r>
            <a:r>
              <a:rPr lang="en-US" sz="2800" spc="20" dirty="0">
                <a:cs typeface="Verdana"/>
              </a:rPr>
              <a:t>a</a:t>
            </a:r>
            <a:r>
              <a:rPr lang="en-US" sz="2800" spc="-5" dirty="0">
                <a:cs typeface="Verdana"/>
              </a:rPr>
              <a:t>r</a:t>
            </a:r>
            <a:r>
              <a:rPr lang="en-US" sz="2800" dirty="0">
                <a:cs typeface="Verdana"/>
              </a:rPr>
              <a:t>	</a:t>
            </a:r>
            <a:r>
              <a:rPr lang="en-US" sz="2800" spc="-15" dirty="0">
                <a:cs typeface="Verdana"/>
              </a:rPr>
              <a:t>s</a:t>
            </a:r>
            <a:r>
              <a:rPr lang="en-US" sz="2800" spc="25" dirty="0">
                <a:cs typeface="Verdana"/>
              </a:rPr>
              <a:t>l</a:t>
            </a:r>
            <a:r>
              <a:rPr lang="en-US" sz="2800" spc="-15" dirty="0">
                <a:cs typeface="Verdana"/>
              </a:rPr>
              <a:t>o</a:t>
            </a:r>
            <a:r>
              <a:rPr lang="en-US" sz="2800" spc="15" dirty="0">
                <a:cs typeface="Verdana"/>
              </a:rPr>
              <a:t>w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-5" dirty="0">
                <a:cs typeface="Verdana"/>
              </a:rPr>
              <a:t>r</a:t>
            </a:r>
            <a:r>
              <a:rPr lang="en-US" sz="2800" dirty="0">
                <a:cs typeface="Verdana"/>
              </a:rPr>
              <a:t>	th</a:t>
            </a:r>
            <a:r>
              <a:rPr lang="en-US" sz="2800" spc="-5" dirty="0">
                <a:cs typeface="Verdana"/>
              </a:rPr>
              <a:t>an</a:t>
            </a:r>
            <a:r>
              <a:rPr lang="en-US" sz="2800" dirty="0">
                <a:cs typeface="Verdana"/>
              </a:rPr>
              <a:t>	th</a:t>
            </a:r>
            <a:r>
              <a:rPr lang="en-US" sz="2800" spc="-5" dirty="0">
                <a:cs typeface="Verdana"/>
              </a:rPr>
              <a:t>at</a:t>
            </a:r>
            <a:r>
              <a:rPr lang="en-US" sz="2800" dirty="0">
                <a:cs typeface="Verdana"/>
              </a:rPr>
              <a:t>	</a:t>
            </a:r>
            <a:r>
              <a:rPr lang="en-US" sz="2800" spc="-15" dirty="0">
                <a:cs typeface="Verdana"/>
              </a:rPr>
              <a:t>o</a:t>
            </a:r>
            <a:r>
              <a:rPr lang="en-US" sz="2800" spc="-5" dirty="0">
                <a:cs typeface="Verdana"/>
              </a:rPr>
              <a:t>f</a:t>
            </a:r>
            <a:r>
              <a:rPr lang="en-US" sz="2800" dirty="0">
                <a:cs typeface="Verdana"/>
              </a:rPr>
              <a:t>	th</a:t>
            </a:r>
            <a:r>
              <a:rPr lang="en-US" sz="2800" spc="-5" dirty="0">
                <a:cs typeface="Verdana"/>
              </a:rPr>
              <a:t>e  primary</a:t>
            </a:r>
            <a:r>
              <a:rPr lang="en-US" sz="2800" spc="-15" dirty="0">
                <a:cs typeface="Verdana"/>
              </a:rPr>
              <a:t> </a:t>
            </a:r>
            <a:r>
              <a:rPr lang="en-US" sz="2800" spc="-5" dirty="0">
                <a:cs typeface="Verdana"/>
              </a:rPr>
              <a:t>storage</a:t>
            </a:r>
            <a:endParaRPr lang="en-US" sz="2800" dirty="0">
              <a:cs typeface="Verdana"/>
            </a:endParaRPr>
          </a:p>
          <a:p>
            <a:pPr marL="356870" marR="9525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149350" algn="l"/>
                <a:tab pos="1569720" algn="l"/>
                <a:tab pos="2377440" algn="l"/>
                <a:tab pos="3184525" algn="l"/>
                <a:tab pos="4415790" algn="l"/>
                <a:tab pos="4820920" algn="l"/>
                <a:tab pos="5551805" algn="l"/>
                <a:tab pos="6029960" algn="l"/>
                <a:tab pos="6350000" algn="l"/>
              </a:tabLst>
            </a:pPr>
            <a:r>
              <a:rPr lang="en-US" sz="2800" spc="-5" dirty="0">
                <a:cs typeface="Verdana"/>
              </a:rPr>
              <a:t>U</a:t>
            </a:r>
            <a:r>
              <a:rPr lang="en-US" sz="2800" spc="-15" dirty="0">
                <a:cs typeface="Verdana"/>
              </a:rPr>
              <a:t>s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-5" dirty="0">
                <a:cs typeface="Verdana"/>
              </a:rPr>
              <a:t>d</a:t>
            </a:r>
            <a:r>
              <a:rPr lang="en-US" sz="2800" dirty="0">
                <a:cs typeface="Verdana"/>
              </a:rPr>
              <a:t>	t</a:t>
            </a:r>
            <a:r>
              <a:rPr lang="en-US" sz="2800" spc="-5" dirty="0">
                <a:cs typeface="Verdana"/>
              </a:rPr>
              <a:t>o</a:t>
            </a:r>
            <a:r>
              <a:rPr lang="en-US" sz="2800" dirty="0">
                <a:cs typeface="Verdana"/>
              </a:rPr>
              <a:t>	</a:t>
            </a:r>
            <a:r>
              <a:rPr lang="en-US" sz="2800" spc="-15" dirty="0">
                <a:cs typeface="Verdana"/>
              </a:rPr>
              <a:t>s</a:t>
            </a:r>
            <a:r>
              <a:rPr lang="en-US" sz="2800" dirty="0">
                <a:cs typeface="Verdana"/>
              </a:rPr>
              <a:t>t</a:t>
            </a:r>
            <a:r>
              <a:rPr lang="en-US" sz="2800" spc="-15" dirty="0">
                <a:cs typeface="Verdana"/>
              </a:rPr>
              <a:t>o</a:t>
            </a:r>
            <a:r>
              <a:rPr lang="en-US" sz="2800" spc="5" dirty="0">
                <a:cs typeface="Verdana"/>
              </a:rPr>
              <a:t>r</a:t>
            </a:r>
            <a:r>
              <a:rPr lang="en-US" sz="2800" spc="-5" dirty="0">
                <a:cs typeface="Verdana"/>
              </a:rPr>
              <a:t>e</a:t>
            </a:r>
            <a:r>
              <a:rPr lang="en-US" sz="2800" dirty="0">
                <a:cs typeface="Verdana"/>
              </a:rPr>
              <a:t>	</a:t>
            </a:r>
            <a:r>
              <a:rPr lang="en-US" sz="2800" spc="25" dirty="0">
                <a:cs typeface="Verdana"/>
              </a:rPr>
              <a:t>l</a:t>
            </a:r>
            <a:r>
              <a:rPr lang="en-US" sz="2800" spc="-5" dirty="0">
                <a:cs typeface="Verdana"/>
              </a:rPr>
              <a:t>a</a:t>
            </a:r>
            <a:r>
              <a:rPr lang="en-US" sz="2800" spc="-20" dirty="0">
                <a:cs typeface="Verdana"/>
              </a:rPr>
              <a:t>r</a:t>
            </a:r>
            <a:r>
              <a:rPr lang="en-US" sz="2800" dirty="0">
                <a:cs typeface="Verdana"/>
              </a:rPr>
              <a:t>g</a:t>
            </a:r>
            <a:r>
              <a:rPr lang="en-US" sz="2800" spc="-5" dirty="0">
                <a:cs typeface="Verdana"/>
              </a:rPr>
              <a:t>e</a:t>
            </a:r>
            <a:r>
              <a:rPr lang="en-US" sz="2800" dirty="0">
                <a:cs typeface="Verdana"/>
              </a:rPr>
              <a:t>	</a:t>
            </a:r>
            <a:r>
              <a:rPr lang="en-US" sz="2800" spc="15" dirty="0">
                <a:cs typeface="Verdana"/>
              </a:rPr>
              <a:t>v</a:t>
            </a:r>
            <a:r>
              <a:rPr lang="en-US" sz="2800" spc="-15" dirty="0">
                <a:cs typeface="Verdana"/>
              </a:rPr>
              <a:t>o</a:t>
            </a:r>
            <a:r>
              <a:rPr lang="en-US" sz="2800" spc="25" dirty="0">
                <a:cs typeface="Verdana"/>
              </a:rPr>
              <a:t>l</a:t>
            </a:r>
            <a:r>
              <a:rPr lang="en-US" sz="2800" dirty="0">
                <a:cs typeface="Verdana"/>
              </a:rPr>
              <a:t>u</a:t>
            </a:r>
            <a:r>
              <a:rPr lang="en-US" sz="2800" spc="-5" dirty="0">
                <a:cs typeface="Verdana"/>
              </a:rPr>
              <a:t>m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-5" dirty="0">
                <a:cs typeface="Verdana"/>
              </a:rPr>
              <a:t>s</a:t>
            </a:r>
            <a:r>
              <a:rPr lang="en-US" sz="2800" dirty="0">
                <a:cs typeface="Verdana"/>
              </a:rPr>
              <a:t>	</a:t>
            </a:r>
            <a:r>
              <a:rPr lang="en-US" sz="2800" spc="-15" dirty="0">
                <a:cs typeface="Verdana"/>
              </a:rPr>
              <a:t>o</a:t>
            </a:r>
            <a:r>
              <a:rPr lang="en-US" sz="2800" spc="-5" dirty="0">
                <a:cs typeface="Verdana"/>
              </a:rPr>
              <a:t>f</a:t>
            </a:r>
            <a:r>
              <a:rPr lang="en-US" sz="2800" dirty="0">
                <a:cs typeface="Verdana"/>
              </a:rPr>
              <a:t>	</a:t>
            </a:r>
            <a:r>
              <a:rPr lang="en-US" sz="2800" spc="-5" dirty="0">
                <a:cs typeface="Verdana"/>
              </a:rPr>
              <a:t>da</a:t>
            </a:r>
            <a:r>
              <a:rPr lang="en-US" sz="2800" dirty="0">
                <a:cs typeface="Verdana"/>
              </a:rPr>
              <a:t>t</a:t>
            </a:r>
            <a:r>
              <a:rPr lang="en-US" sz="2800" spc="-5" dirty="0">
                <a:cs typeface="Verdana"/>
              </a:rPr>
              <a:t>a</a:t>
            </a:r>
            <a:r>
              <a:rPr lang="en-US" sz="2800" dirty="0">
                <a:cs typeface="Verdana"/>
              </a:rPr>
              <a:t>	</a:t>
            </a:r>
            <a:r>
              <a:rPr lang="en-US" sz="2800" spc="-15" dirty="0">
                <a:cs typeface="Verdana"/>
              </a:rPr>
              <a:t>o</a:t>
            </a:r>
            <a:r>
              <a:rPr lang="en-US" sz="2800" spc="-10" dirty="0">
                <a:cs typeface="Verdana"/>
              </a:rPr>
              <a:t>n</a:t>
            </a:r>
            <a:r>
              <a:rPr lang="en-US" sz="2800" dirty="0">
                <a:cs typeface="Verdana"/>
              </a:rPr>
              <a:t>	</a:t>
            </a:r>
            <a:r>
              <a:rPr lang="en-US" sz="2800" spc="-5" dirty="0">
                <a:cs typeface="Verdana"/>
              </a:rPr>
              <a:t>a</a:t>
            </a:r>
            <a:r>
              <a:rPr lang="en-US" sz="2800" dirty="0">
                <a:cs typeface="Verdana"/>
              </a:rPr>
              <a:t>	</a:t>
            </a:r>
            <a:r>
              <a:rPr lang="en-US" sz="2800" spc="-5" dirty="0">
                <a:cs typeface="Verdana"/>
              </a:rPr>
              <a:t>p</a:t>
            </a:r>
            <a:r>
              <a:rPr lang="en-US" sz="2800" spc="-20" dirty="0">
                <a:cs typeface="Verdana"/>
              </a:rPr>
              <a:t>er</a:t>
            </a:r>
            <a:r>
              <a:rPr lang="en-US" sz="2800" spc="-5" dirty="0">
                <a:cs typeface="Verdana"/>
              </a:rPr>
              <a:t>ma</a:t>
            </a:r>
            <a:r>
              <a:rPr lang="en-US" sz="2800" dirty="0">
                <a:cs typeface="Verdana"/>
              </a:rPr>
              <a:t>n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dirty="0">
                <a:cs typeface="Verdana"/>
              </a:rPr>
              <a:t>n</a:t>
            </a:r>
            <a:r>
              <a:rPr lang="en-US" sz="2800" spc="-5" dirty="0">
                <a:cs typeface="Verdana"/>
              </a:rPr>
              <a:t>t  </a:t>
            </a:r>
            <a:r>
              <a:rPr lang="en-US" sz="2800" spc="5" dirty="0">
                <a:cs typeface="Verdana"/>
              </a:rPr>
              <a:t>basis</a:t>
            </a:r>
            <a:endParaRPr lang="en-US" sz="2800" dirty="0"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endParaRPr sz="2800" dirty="0"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967" y="457200"/>
            <a:ext cx="75438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4000" b="1" dirty="0"/>
              <a:t>Secondary </a:t>
            </a:r>
            <a:r>
              <a:rPr sz="4000" b="1" dirty="0"/>
              <a:t>Storage</a:t>
            </a:r>
            <a:r>
              <a:rPr lang="en-US" sz="4000" b="1" dirty="0"/>
              <a:t> Device</a:t>
            </a:r>
            <a:endParaRPr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3316" y="1905000"/>
            <a:ext cx="7752715" cy="43511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dirty="0">
                <a:solidFill>
                  <a:srgbClr val="333333"/>
                </a:solidFill>
                <a:cs typeface="Verdana"/>
              </a:rPr>
              <a:t>A storage device performs two functions. </a:t>
            </a: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dirty="0">
                <a:solidFill>
                  <a:srgbClr val="333333"/>
                </a:solidFill>
                <a:cs typeface="Verdana"/>
              </a:rPr>
              <a:t>These are writing and reading to and from the storage media</a:t>
            </a:r>
          </a:p>
          <a:p>
            <a:pPr marL="814070" lvl="1" indent="-344170"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b="1" dirty="0">
                <a:solidFill>
                  <a:srgbClr val="333333"/>
                </a:solidFill>
                <a:cs typeface="Verdana"/>
              </a:rPr>
              <a:t>Writing data 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means recording data from memory to a storage medium</a:t>
            </a:r>
          </a:p>
          <a:p>
            <a:pPr marL="814070" lvl="1" indent="-344170"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b="1" dirty="0">
                <a:solidFill>
                  <a:srgbClr val="333333"/>
                </a:solidFill>
                <a:cs typeface="Verdana"/>
              </a:rPr>
              <a:t>Reading and retrieving data 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means transferring data from storage medium into the computer’s memory for use by the operating system or application programs</a:t>
            </a:r>
            <a:endParaRPr sz="2800" dirty="0"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530424"/>
            <a:ext cx="7391400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4000" b="1" spc="-5" dirty="0"/>
              <a:t>Function of secondary storage devices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20599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3316" y="1905000"/>
            <a:ext cx="7752715" cy="20428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dirty="0"/>
              <a:t>There are to methods of accessing data from secondary storage devices </a:t>
            </a:r>
          </a:p>
          <a:p>
            <a:pPr marL="814070" lvl="1" indent="-344170"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dirty="0"/>
              <a:t>Sequential access </a:t>
            </a:r>
          </a:p>
          <a:p>
            <a:pPr marL="814070" lvl="1" indent="-344170"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dirty="0"/>
              <a:t>Direct access</a:t>
            </a:r>
            <a:endParaRPr sz="2800" dirty="0"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838200"/>
            <a:ext cx="73914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4000" b="1" spc="-5" dirty="0"/>
              <a:t>Types of secondary storage devices</a:t>
            </a:r>
            <a:endParaRPr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6" y="4267200"/>
            <a:ext cx="8505044" cy="272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78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10666" y="381000"/>
            <a:ext cx="8510524" cy="125803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0" marR="5080" algn="ctr">
              <a:spcBef>
                <a:spcPts val="210"/>
              </a:spcBef>
            </a:pPr>
            <a:r>
              <a:rPr sz="4000" b="1" dirty="0"/>
              <a:t>Classification of Commonly </a:t>
            </a:r>
            <a:r>
              <a:rPr sz="4000" b="1" spc="-10" dirty="0"/>
              <a:t>Used </a:t>
            </a:r>
            <a:r>
              <a:rPr sz="4000" b="1" dirty="0"/>
              <a:t>Secondary  </a:t>
            </a:r>
            <a:r>
              <a:rPr sz="4000" b="1" spc="-5" dirty="0"/>
              <a:t>Storage</a:t>
            </a:r>
            <a:r>
              <a:rPr sz="4000" b="1" spc="-15" dirty="0"/>
              <a:t> </a:t>
            </a:r>
            <a:r>
              <a:rPr sz="4000" b="1" dirty="0"/>
              <a:t>Devices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3" y="1752600"/>
            <a:ext cx="9260817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6975" y="1447800"/>
            <a:ext cx="7821295" cy="58285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6350" indent="-34417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323340" algn="l"/>
              </a:tabLst>
            </a:pPr>
            <a:r>
              <a:rPr sz="2800" spc="-5" dirty="0">
                <a:cs typeface="Verdana"/>
              </a:rPr>
              <a:t>Arrival	at the </a:t>
            </a:r>
            <a:r>
              <a:rPr sz="2800" spc="-10" dirty="0">
                <a:cs typeface="Verdana"/>
              </a:rPr>
              <a:t>desired storage </a:t>
            </a:r>
            <a:r>
              <a:rPr sz="2800" dirty="0">
                <a:cs typeface="Verdana"/>
              </a:rPr>
              <a:t>location </a:t>
            </a:r>
            <a:r>
              <a:rPr sz="2800" spc="-5" dirty="0">
                <a:cs typeface="Verdana"/>
              </a:rPr>
              <a:t>may be </a:t>
            </a:r>
            <a:r>
              <a:rPr sz="2800" spc="-10" dirty="0">
                <a:cs typeface="Verdana"/>
              </a:rPr>
              <a:t>preceded  </a:t>
            </a:r>
            <a:r>
              <a:rPr sz="2800" spc="-5" dirty="0">
                <a:cs typeface="Verdana"/>
              </a:rPr>
              <a:t>by sequencing through </a:t>
            </a:r>
            <a:r>
              <a:rPr sz="2800" spc="-10" dirty="0">
                <a:cs typeface="Verdana"/>
              </a:rPr>
              <a:t>other</a:t>
            </a:r>
            <a:r>
              <a:rPr sz="2800" spc="-40" dirty="0">
                <a:cs typeface="Verdana"/>
              </a:rPr>
              <a:t> </a:t>
            </a:r>
            <a:r>
              <a:rPr sz="2800" dirty="0">
                <a:cs typeface="Verdana"/>
              </a:rPr>
              <a:t>locations</a:t>
            </a:r>
          </a:p>
          <a:p>
            <a:pPr marL="356870" marR="5080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800" spc="-5" dirty="0">
                <a:cs typeface="Verdana"/>
              </a:rPr>
              <a:t>Data </a:t>
            </a:r>
            <a:r>
              <a:rPr sz="2800" spc="-10" dirty="0">
                <a:cs typeface="Verdana"/>
              </a:rPr>
              <a:t>can </a:t>
            </a:r>
            <a:r>
              <a:rPr sz="2800" spc="-5" dirty="0">
                <a:cs typeface="Verdana"/>
              </a:rPr>
              <a:t>only be </a:t>
            </a:r>
            <a:r>
              <a:rPr sz="2800" spc="-10" dirty="0">
                <a:cs typeface="Verdana"/>
              </a:rPr>
              <a:t>retrieved </a:t>
            </a:r>
            <a:r>
              <a:rPr sz="2800" spc="10" dirty="0">
                <a:cs typeface="Verdana"/>
              </a:rPr>
              <a:t>in </a:t>
            </a:r>
            <a:r>
              <a:rPr sz="2800" spc="-5" dirty="0">
                <a:cs typeface="Verdana"/>
              </a:rPr>
              <a:t>the </a:t>
            </a:r>
            <a:r>
              <a:rPr sz="2800" spc="-10" dirty="0">
                <a:cs typeface="Verdana"/>
              </a:rPr>
              <a:t>same sequence </a:t>
            </a:r>
            <a:r>
              <a:rPr sz="2800" spc="10" dirty="0">
                <a:cs typeface="Verdana"/>
              </a:rPr>
              <a:t>in </a:t>
            </a:r>
            <a:r>
              <a:rPr sz="2800" spc="-15" dirty="0">
                <a:cs typeface="Verdana"/>
              </a:rPr>
              <a:t>which  </a:t>
            </a:r>
            <a:r>
              <a:rPr sz="2800" spc="10" dirty="0">
                <a:cs typeface="Verdana"/>
              </a:rPr>
              <a:t>it is</a:t>
            </a:r>
            <a:r>
              <a:rPr sz="2800" spc="-55" dirty="0">
                <a:cs typeface="Verdana"/>
              </a:rPr>
              <a:t> </a:t>
            </a:r>
            <a:r>
              <a:rPr sz="2800" spc="-15" dirty="0">
                <a:cs typeface="Verdana"/>
              </a:rPr>
              <a:t>stored</a:t>
            </a:r>
            <a:endParaRPr sz="2800" dirty="0">
              <a:cs typeface="Verdana"/>
            </a:endParaRPr>
          </a:p>
          <a:p>
            <a:pPr marL="356870" marR="5715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353185" algn="l"/>
                <a:tab pos="2072639" algn="l"/>
                <a:tab pos="2983865" algn="l"/>
                <a:tab pos="4361815" algn="l"/>
                <a:tab pos="4764405" algn="l"/>
                <a:tab pos="5324475" algn="l"/>
                <a:tab pos="6424295" algn="l"/>
                <a:tab pos="7566659" algn="l"/>
              </a:tabLst>
            </a:pPr>
            <a:r>
              <a:rPr sz="2800" spc="-5" dirty="0">
                <a:cs typeface="Verdana"/>
              </a:rPr>
              <a:t>A</a:t>
            </a:r>
            <a:r>
              <a:rPr sz="2800" spc="-15" dirty="0">
                <a:cs typeface="Verdana"/>
              </a:rPr>
              <a:t>cc</a:t>
            </a:r>
            <a:r>
              <a:rPr sz="2800" spc="-20" dirty="0">
                <a:cs typeface="Verdana"/>
              </a:rPr>
              <a:t>e</a:t>
            </a:r>
            <a:r>
              <a:rPr sz="2800" spc="-15" dirty="0">
                <a:cs typeface="Verdana"/>
              </a:rPr>
              <a:t>s</a:t>
            </a:r>
            <a:r>
              <a:rPr sz="2800" spc="-5" dirty="0">
                <a:cs typeface="Verdana"/>
              </a:rPr>
              <a:t>s</a:t>
            </a:r>
            <a:r>
              <a:rPr sz="2800" dirty="0">
                <a:cs typeface="Verdana"/>
              </a:rPr>
              <a:t>	t</a:t>
            </a:r>
            <a:r>
              <a:rPr sz="2800" spc="25" dirty="0">
                <a:cs typeface="Verdana"/>
              </a:rPr>
              <a:t>i</a:t>
            </a:r>
            <a:r>
              <a:rPr sz="2800" spc="-5" dirty="0">
                <a:cs typeface="Verdana"/>
              </a:rPr>
              <a:t>me</a:t>
            </a:r>
            <a:r>
              <a:rPr sz="2800" dirty="0">
                <a:cs typeface="Verdana"/>
              </a:rPr>
              <a:t>	</a:t>
            </a:r>
            <a:r>
              <a:rPr sz="2800" spc="-5" dirty="0">
                <a:cs typeface="Verdana"/>
              </a:rPr>
              <a:t>va</a:t>
            </a:r>
            <a:r>
              <a:rPr sz="2800" spc="-20" dirty="0">
                <a:cs typeface="Verdana"/>
              </a:rPr>
              <a:t>r</a:t>
            </a:r>
            <a:r>
              <a:rPr sz="2800" spc="25" dirty="0">
                <a:cs typeface="Verdana"/>
              </a:rPr>
              <a:t>i</a:t>
            </a:r>
            <a:r>
              <a:rPr sz="2800" spc="-20" dirty="0">
                <a:cs typeface="Verdana"/>
              </a:rPr>
              <a:t>e</a:t>
            </a:r>
            <a:r>
              <a:rPr sz="2800" spc="-5" dirty="0">
                <a:cs typeface="Verdana"/>
              </a:rPr>
              <a:t>s</a:t>
            </a:r>
            <a:r>
              <a:rPr sz="2800" dirty="0">
                <a:cs typeface="Verdana"/>
              </a:rPr>
              <a:t>	</a:t>
            </a:r>
            <a:r>
              <a:rPr sz="2800" spc="-5" dirty="0">
                <a:cs typeface="Verdana"/>
              </a:rPr>
              <a:t>a</a:t>
            </a:r>
            <a:r>
              <a:rPr sz="2800" spc="-15" dirty="0">
                <a:cs typeface="Verdana"/>
              </a:rPr>
              <a:t>c</a:t>
            </a:r>
            <a:r>
              <a:rPr sz="2800" spc="10" dirty="0">
                <a:cs typeface="Verdana"/>
              </a:rPr>
              <a:t>c</a:t>
            </a:r>
            <a:r>
              <a:rPr sz="2800" spc="-15" dirty="0">
                <a:cs typeface="Verdana"/>
              </a:rPr>
              <a:t>or</a:t>
            </a:r>
            <a:r>
              <a:rPr sz="2800" dirty="0">
                <a:cs typeface="Verdana"/>
              </a:rPr>
              <a:t>d</a:t>
            </a:r>
            <a:r>
              <a:rPr sz="2800" spc="25" dirty="0">
                <a:cs typeface="Verdana"/>
              </a:rPr>
              <a:t>i</a:t>
            </a:r>
            <a:r>
              <a:rPr sz="2800" dirty="0">
                <a:cs typeface="Verdana"/>
              </a:rPr>
              <a:t>n</a:t>
            </a:r>
            <a:r>
              <a:rPr sz="2800" spc="-5" dirty="0">
                <a:cs typeface="Verdana"/>
              </a:rPr>
              <a:t>g</a:t>
            </a:r>
            <a:r>
              <a:rPr sz="2800" dirty="0">
                <a:cs typeface="Verdana"/>
              </a:rPr>
              <a:t>	t</a:t>
            </a:r>
            <a:r>
              <a:rPr sz="2800" spc="-5" dirty="0">
                <a:cs typeface="Verdana"/>
              </a:rPr>
              <a:t>o</a:t>
            </a:r>
            <a:r>
              <a:rPr sz="2800" dirty="0">
                <a:cs typeface="Verdana"/>
              </a:rPr>
              <a:t>	th</a:t>
            </a:r>
            <a:r>
              <a:rPr sz="2800" spc="-5" dirty="0">
                <a:cs typeface="Verdana"/>
              </a:rPr>
              <a:t>e</a:t>
            </a:r>
            <a:r>
              <a:rPr sz="2800" dirty="0">
                <a:cs typeface="Verdana"/>
              </a:rPr>
              <a:t>	</a:t>
            </a:r>
            <a:r>
              <a:rPr sz="2800" spc="-15" dirty="0">
                <a:cs typeface="Verdana"/>
              </a:rPr>
              <a:t>s</a:t>
            </a:r>
            <a:r>
              <a:rPr sz="2800" dirty="0">
                <a:cs typeface="Verdana"/>
              </a:rPr>
              <a:t>t</a:t>
            </a:r>
            <a:r>
              <a:rPr sz="2800" spc="-15" dirty="0">
                <a:cs typeface="Verdana"/>
              </a:rPr>
              <a:t>or</a:t>
            </a:r>
            <a:r>
              <a:rPr sz="2800" spc="-5" dirty="0">
                <a:cs typeface="Verdana"/>
              </a:rPr>
              <a:t>a</a:t>
            </a:r>
            <a:r>
              <a:rPr sz="2800" dirty="0">
                <a:cs typeface="Verdana"/>
              </a:rPr>
              <a:t>g</a:t>
            </a:r>
            <a:r>
              <a:rPr sz="2800" spc="-5" dirty="0">
                <a:cs typeface="Verdana"/>
              </a:rPr>
              <a:t>e</a:t>
            </a:r>
            <a:r>
              <a:rPr sz="2800" dirty="0">
                <a:cs typeface="Verdana"/>
              </a:rPr>
              <a:t>	</a:t>
            </a:r>
            <a:r>
              <a:rPr sz="2800" spc="25" dirty="0">
                <a:cs typeface="Verdana"/>
              </a:rPr>
              <a:t>l</a:t>
            </a:r>
            <a:r>
              <a:rPr sz="2800" spc="-15" dirty="0">
                <a:cs typeface="Verdana"/>
              </a:rPr>
              <a:t>oc</a:t>
            </a:r>
            <a:r>
              <a:rPr sz="2800" spc="-5" dirty="0">
                <a:cs typeface="Verdana"/>
              </a:rPr>
              <a:t>a</a:t>
            </a:r>
            <a:r>
              <a:rPr sz="2800" dirty="0">
                <a:cs typeface="Verdana"/>
              </a:rPr>
              <a:t>t</a:t>
            </a:r>
            <a:r>
              <a:rPr sz="2800" spc="25" dirty="0">
                <a:cs typeface="Verdana"/>
              </a:rPr>
              <a:t>i</a:t>
            </a:r>
            <a:r>
              <a:rPr sz="2800" spc="-15" dirty="0">
                <a:cs typeface="Verdana"/>
              </a:rPr>
              <a:t>o</a:t>
            </a:r>
            <a:r>
              <a:rPr sz="2800" spc="-10" dirty="0">
                <a:cs typeface="Verdana"/>
              </a:rPr>
              <a:t>n</a:t>
            </a:r>
            <a:r>
              <a:rPr lang="en-US" sz="2800" dirty="0">
                <a:cs typeface="Verdana"/>
              </a:rPr>
              <a:t> </a:t>
            </a:r>
            <a:r>
              <a:rPr sz="2800" spc="-15" dirty="0">
                <a:cs typeface="Verdana"/>
              </a:rPr>
              <a:t>of  </a:t>
            </a:r>
            <a:r>
              <a:rPr sz="2800" spc="-5" dirty="0">
                <a:cs typeface="Verdana"/>
              </a:rPr>
              <a:t>the information being</a:t>
            </a:r>
            <a:r>
              <a:rPr sz="2800" spc="-10" dirty="0">
                <a:cs typeface="Verdana"/>
              </a:rPr>
              <a:t> </a:t>
            </a:r>
            <a:r>
              <a:rPr sz="2800" spc="-20" dirty="0">
                <a:cs typeface="Verdana"/>
              </a:rPr>
              <a:t>accessed</a:t>
            </a:r>
            <a:endParaRPr lang="en-US" sz="2800" spc="-20" dirty="0">
              <a:cs typeface="Verdana"/>
            </a:endParaRPr>
          </a:p>
          <a:p>
            <a:pPr marL="356870" marR="5715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353185" algn="l"/>
                <a:tab pos="2072639" algn="l"/>
                <a:tab pos="2983865" algn="l"/>
                <a:tab pos="4361815" algn="l"/>
                <a:tab pos="4764405" algn="l"/>
                <a:tab pos="5324475" algn="l"/>
                <a:tab pos="6424295" algn="l"/>
                <a:tab pos="7566659" algn="l"/>
              </a:tabLst>
            </a:pPr>
            <a:r>
              <a:rPr lang="en-GB" sz="2800" spc="-5" dirty="0">
                <a:cs typeface="Verdana"/>
              </a:rPr>
              <a:t>S</a:t>
            </a:r>
            <a:r>
              <a:rPr lang="en-GB" sz="2800" spc="-25" dirty="0">
                <a:cs typeface="Verdana"/>
              </a:rPr>
              <a:t>u</a:t>
            </a:r>
            <a:r>
              <a:rPr lang="en-GB" sz="2800" spc="25" dirty="0">
                <a:cs typeface="Verdana"/>
              </a:rPr>
              <a:t>i</a:t>
            </a:r>
            <a:r>
              <a:rPr lang="en-GB" sz="2800" dirty="0">
                <a:cs typeface="Verdana"/>
              </a:rPr>
              <a:t>t</a:t>
            </a:r>
            <a:r>
              <a:rPr lang="en-GB" sz="2800" spc="-5" dirty="0">
                <a:cs typeface="Verdana"/>
              </a:rPr>
              <a:t>a</a:t>
            </a:r>
            <a:r>
              <a:rPr lang="en-GB" sz="2800" spc="-25" dirty="0">
                <a:cs typeface="Verdana"/>
              </a:rPr>
              <a:t>b</a:t>
            </a:r>
            <a:r>
              <a:rPr lang="en-GB" sz="2800" spc="25" dirty="0">
                <a:cs typeface="Verdana"/>
              </a:rPr>
              <a:t>l</a:t>
            </a:r>
            <a:r>
              <a:rPr lang="en-GB" sz="2800" spc="-5" dirty="0">
                <a:cs typeface="Verdana"/>
              </a:rPr>
              <a:t>e</a:t>
            </a:r>
            <a:r>
              <a:rPr lang="en-GB" sz="2800" dirty="0">
                <a:cs typeface="Verdana"/>
              </a:rPr>
              <a:t> </a:t>
            </a:r>
            <a:r>
              <a:rPr lang="en-GB" sz="2800" spc="-10" dirty="0">
                <a:cs typeface="Verdana"/>
              </a:rPr>
              <a:t>fo</a:t>
            </a:r>
            <a:r>
              <a:rPr lang="en-GB" sz="2800" spc="-5" dirty="0">
                <a:cs typeface="Verdana"/>
              </a:rPr>
              <a:t>r </a:t>
            </a:r>
            <a:r>
              <a:rPr lang="en-GB" sz="2800" spc="10" dirty="0">
                <a:cs typeface="Verdana"/>
              </a:rPr>
              <a:t>s</a:t>
            </a:r>
            <a:r>
              <a:rPr lang="en-GB" sz="2800" spc="-20" dirty="0">
                <a:cs typeface="Verdana"/>
              </a:rPr>
              <a:t>e</a:t>
            </a:r>
            <a:r>
              <a:rPr lang="en-GB" sz="2800" dirty="0">
                <a:cs typeface="Verdana"/>
              </a:rPr>
              <a:t>qu</a:t>
            </a:r>
            <a:r>
              <a:rPr lang="en-GB" sz="2800" spc="-20" dirty="0">
                <a:cs typeface="Verdana"/>
              </a:rPr>
              <a:t>e</a:t>
            </a:r>
            <a:r>
              <a:rPr lang="en-GB" sz="2800" spc="5" dirty="0">
                <a:cs typeface="Verdana"/>
              </a:rPr>
              <a:t>nt</a:t>
            </a:r>
            <a:r>
              <a:rPr lang="en-GB" sz="2800" spc="25" dirty="0">
                <a:cs typeface="Verdana"/>
              </a:rPr>
              <a:t>i</a:t>
            </a:r>
            <a:r>
              <a:rPr lang="en-GB" sz="2800" spc="-30" dirty="0">
                <a:cs typeface="Verdana"/>
              </a:rPr>
              <a:t>a</a:t>
            </a:r>
            <a:r>
              <a:rPr lang="en-GB" sz="2800" spc="-5" dirty="0">
                <a:cs typeface="Verdana"/>
              </a:rPr>
              <a:t>l</a:t>
            </a:r>
            <a:r>
              <a:rPr lang="en-GB" sz="2800" dirty="0">
                <a:cs typeface="Verdana"/>
              </a:rPr>
              <a:t> </a:t>
            </a:r>
            <a:r>
              <a:rPr lang="en-GB" sz="2800" spc="-5" dirty="0">
                <a:cs typeface="Verdana"/>
              </a:rPr>
              <a:t>p</a:t>
            </a:r>
            <a:r>
              <a:rPr lang="en-GB" sz="2800" spc="-20" dirty="0">
                <a:cs typeface="Verdana"/>
              </a:rPr>
              <a:t>roce</a:t>
            </a:r>
            <a:r>
              <a:rPr lang="en-GB" sz="2800" spc="10" dirty="0">
                <a:cs typeface="Verdana"/>
              </a:rPr>
              <a:t>s</a:t>
            </a:r>
            <a:r>
              <a:rPr lang="en-GB" sz="2800" spc="-15" dirty="0">
                <a:cs typeface="Verdana"/>
              </a:rPr>
              <a:t>s</a:t>
            </a:r>
            <a:r>
              <a:rPr lang="en-GB" sz="2800" spc="25" dirty="0">
                <a:cs typeface="Verdana"/>
              </a:rPr>
              <a:t>i</a:t>
            </a:r>
            <a:r>
              <a:rPr lang="en-GB" sz="2800" dirty="0">
                <a:cs typeface="Verdana"/>
              </a:rPr>
              <a:t>n</a:t>
            </a:r>
            <a:r>
              <a:rPr lang="en-GB" sz="2800" spc="-5" dirty="0">
                <a:cs typeface="Verdana"/>
              </a:rPr>
              <a:t>g</a:t>
            </a:r>
            <a:r>
              <a:rPr lang="en-GB" sz="2800" dirty="0">
                <a:cs typeface="Verdana"/>
              </a:rPr>
              <a:t> </a:t>
            </a:r>
            <a:r>
              <a:rPr lang="en-GB" sz="2800" spc="-5" dirty="0">
                <a:cs typeface="Verdana"/>
              </a:rPr>
              <a:t>a</a:t>
            </a:r>
            <a:r>
              <a:rPr lang="en-GB" sz="2800" dirty="0">
                <a:cs typeface="Verdana"/>
              </a:rPr>
              <a:t>ppl</a:t>
            </a:r>
            <a:r>
              <a:rPr lang="en-GB" sz="2800" spc="25" dirty="0">
                <a:cs typeface="Verdana"/>
              </a:rPr>
              <a:t>i</a:t>
            </a:r>
            <a:r>
              <a:rPr lang="en-GB" sz="2800" spc="-15" dirty="0">
                <a:cs typeface="Verdana"/>
              </a:rPr>
              <a:t>c</a:t>
            </a:r>
            <a:r>
              <a:rPr lang="en-GB" sz="2800" spc="-5" dirty="0">
                <a:cs typeface="Verdana"/>
              </a:rPr>
              <a:t>a</a:t>
            </a:r>
            <a:r>
              <a:rPr lang="en-GB" sz="2800" spc="-25" dirty="0">
                <a:cs typeface="Verdana"/>
              </a:rPr>
              <a:t>t</a:t>
            </a:r>
            <a:r>
              <a:rPr lang="en-GB" sz="2800" spc="25" dirty="0">
                <a:cs typeface="Verdana"/>
              </a:rPr>
              <a:t>i</a:t>
            </a:r>
            <a:r>
              <a:rPr lang="en-GB" sz="2800" spc="-40" dirty="0">
                <a:cs typeface="Verdana"/>
              </a:rPr>
              <a:t>o</a:t>
            </a:r>
            <a:r>
              <a:rPr lang="en-GB" sz="2800" dirty="0">
                <a:cs typeface="Verdana"/>
              </a:rPr>
              <a:t>n</a:t>
            </a:r>
            <a:r>
              <a:rPr lang="en-GB" sz="2800" spc="-5" dirty="0">
                <a:cs typeface="Verdana"/>
              </a:rPr>
              <a:t>s</a:t>
            </a:r>
            <a:r>
              <a:rPr lang="en-GB" sz="2800" dirty="0">
                <a:cs typeface="Verdana"/>
              </a:rPr>
              <a:t>	</a:t>
            </a:r>
            <a:r>
              <a:rPr lang="en-GB" sz="2800" spc="-10" dirty="0">
                <a:cs typeface="Verdana"/>
              </a:rPr>
              <a:t>w</a:t>
            </a:r>
            <a:r>
              <a:rPr lang="en-GB" sz="2800" dirty="0">
                <a:cs typeface="Verdana"/>
              </a:rPr>
              <a:t>h</a:t>
            </a:r>
            <a:r>
              <a:rPr lang="en-GB" sz="2800" spc="-20" dirty="0">
                <a:cs typeface="Verdana"/>
              </a:rPr>
              <a:t>er</a:t>
            </a:r>
            <a:r>
              <a:rPr lang="en-GB" sz="2800" spc="-5" dirty="0">
                <a:cs typeface="Verdana"/>
              </a:rPr>
              <a:t>e </a:t>
            </a:r>
            <a:r>
              <a:rPr lang="en-US" sz="2800" spc="-10" dirty="0">
                <a:cs typeface="Verdana"/>
              </a:rPr>
              <a:t>most, </a:t>
            </a:r>
            <a:r>
              <a:rPr lang="en-US" sz="2800" spc="10" dirty="0">
                <a:cs typeface="Verdana"/>
              </a:rPr>
              <a:t>if </a:t>
            </a:r>
            <a:r>
              <a:rPr lang="en-US" sz="2800" spc="-5" dirty="0">
                <a:cs typeface="Verdana"/>
              </a:rPr>
              <a:t>not </a:t>
            </a:r>
            <a:r>
              <a:rPr lang="en-US" sz="2800" spc="5" dirty="0">
                <a:cs typeface="Verdana"/>
              </a:rPr>
              <a:t>all, </a:t>
            </a:r>
            <a:r>
              <a:rPr lang="en-US" sz="2800" spc="-10" dirty="0">
                <a:cs typeface="Verdana"/>
              </a:rPr>
              <a:t>of </a:t>
            </a:r>
            <a:r>
              <a:rPr lang="en-US" sz="2800" spc="-5" dirty="0">
                <a:cs typeface="Verdana"/>
              </a:rPr>
              <a:t>the data records need to be </a:t>
            </a:r>
            <a:r>
              <a:rPr lang="en-US" sz="2800" spc="-10" dirty="0">
                <a:cs typeface="Verdana"/>
              </a:rPr>
              <a:t>processed  </a:t>
            </a:r>
            <a:r>
              <a:rPr lang="en-US" sz="2800" spc="-5" dirty="0">
                <a:cs typeface="Verdana"/>
              </a:rPr>
              <a:t>one after</a:t>
            </a:r>
            <a:r>
              <a:rPr lang="en-US" sz="2800" spc="-40" dirty="0">
                <a:cs typeface="Verdana"/>
              </a:rPr>
              <a:t> </a:t>
            </a:r>
            <a:r>
              <a:rPr lang="en-US" sz="2800" spc="-10" dirty="0">
                <a:cs typeface="Verdana"/>
              </a:rPr>
              <a:t>another</a:t>
            </a:r>
            <a:endParaRPr lang="en-US" sz="2800" dirty="0"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669414" algn="l"/>
                <a:tab pos="2400300" algn="l"/>
                <a:tab pos="2778125" algn="l"/>
                <a:tab pos="3103880" algn="l"/>
                <a:tab pos="4109720" algn="l"/>
                <a:tab pos="5359400" algn="l"/>
                <a:tab pos="5770245" algn="l"/>
                <a:tab pos="6525895" algn="l"/>
                <a:tab pos="6848475" algn="l"/>
              </a:tabLst>
            </a:pPr>
            <a:r>
              <a:rPr lang="en-US" sz="2800" spc="-10" dirty="0">
                <a:cs typeface="Verdana"/>
              </a:rPr>
              <a:t>Ma</a:t>
            </a:r>
            <a:r>
              <a:rPr lang="en-US" sz="2800" dirty="0">
                <a:cs typeface="Verdana"/>
              </a:rPr>
              <a:t>gn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dirty="0">
                <a:cs typeface="Verdana"/>
              </a:rPr>
              <a:t>t</a:t>
            </a:r>
            <a:r>
              <a:rPr lang="en-US" sz="2800" spc="25" dirty="0">
                <a:cs typeface="Verdana"/>
              </a:rPr>
              <a:t>i</a:t>
            </a:r>
            <a:r>
              <a:rPr lang="en-US" sz="2800" spc="-5" dirty="0">
                <a:cs typeface="Verdana"/>
              </a:rPr>
              <a:t>c</a:t>
            </a:r>
            <a:r>
              <a:rPr lang="en-US" sz="2800" dirty="0">
                <a:cs typeface="Verdana"/>
              </a:rPr>
              <a:t> t</a:t>
            </a:r>
            <a:r>
              <a:rPr lang="en-US" sz="2800" spc="-5" dirty="0">
                <a:cs typeface="Verdana"/>
              </a:rPr>
              <a:t>a</a:t>
            </a:r>
            <a:r>
              <a:rPr lang="en-US" sz="2800" dirty="0">
                <a:cs typeface="Verdana"/>
              </a:rPr>
              <a:t>p</a:t>
            </a:r>
            <a:r>
              <a:rPr lang="en-US" sz="2800" spc="-5" dirty="0">
                <a:cs typeface="Verdana"/>
              </a:rPr>
              <a:t>e</a:t>
            </a:r>
            <a:r>
              <a:rPr lang="en-US" sz="2800" dirty="0">
                <a:cs typeface="Verdana"/>
              </a:rPr>
              <a:t> </a:t>
            </a:r>
            <a:r>
              <a:rPr lang="en-US" sz="2800" spc="25" dirty="0">
                <a:cs typeface="Verdana"/>
              </a:rPr>
              <a:t>i</a:t>
            </a:r>
            <a:r>
              <a:rPr lang="en-US" sz="2800" spc="-5" dirty="0">
                <a:cs typeface="Verdana"/>
              </a:rPr>
              <a:t>s</a:t>
            </a:r>
            <a:r>
              <a:rPr lang="en-US" sz="2800" dirty="0">
                <a:cs typeface="Verdana"/>
              </a:rPr>
              <a:t>	</a:t>
            </a:r>
            <a:r>
              <a:rPr lang="en-US" sz="2800" spc="-5" dirty="0">
                <a:cs typeface="Verdana"/>
              </a:rPr>
              <a:t>a</a:t>
            </a:r>
            <a:r>
              <a:rPr lang="en-US" sz="2800" dirty="0">
                <a:cs typeface="Verdana"/>
              </a:rPr>
              <a:t>	t</a:t>
            </a:r>
            <a:r>
              <a:rPr lang="en-US" sz="2800" spc="-35" dirty="0">
                <a:cs typeface="Verdana"/>
              </a:rPr>
              <a:t>y</a:t>
            </a:r>
            <a:r>
              <a:rPr lang="en-US" sz="2800" dirty="0">
                <a:cs typeface="Verdana"/>
              </a:rPr>
              <a:t>p</a:t>
            </a:r>
            <a:r>
              <a:rPr lang="en-US" sz="2800" spc="25" dirty="0">
                <a:cs typeface="Verdana"/>
              </a:rPr>
              <a:t>i</a:t>
            </a:r>
            <a:r>
              <a:rPr lang="en-US" sz="2800" spc="-15" dirty="0">
                <a:cs typeface="Verdana"/>
              </a:rPr>
              <a:t>c</a:t>
            </a:r>
            <a:r>
              <a:rPr lang="en-US" sz="2800" spc="-30" dirty="0">
                <a:cs typeface="Verdana"/>
              </a:rPr>
              <a:t>a</a:t>
            </a:r>
            <a:r>
              <a:rPr lang="en-US" sz="2800" spc="-5" dirty="0">
                <a:cs typeface="Verdana"/>
              </a:rPr>
              <a:t>l</a:t>
            </a:r>
            <a:r>
              <a:rPr lang="en-US" sz="2800" dirty="0">
                <a:cs typeface="Verdana"/>
              </a:rPr>
              <a:t>	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-5" dirty="0">
                <a:cs typeface="Verdana"/>
              </a:rPr>
              <a:t>xamp</a:t>
            </a:r>
            <a:r>
              <a:rPr lang="en-US" sz="2800" spc="25" dirty="0">
                <a:cs typeface="Verdana"/>
              </a:rPr>
              <a:t>l</a:t>
            </a:r>
            <a:r>
              <a:rPr lang="en-US" sz="2800" spc="-5" dirty="0">
                <a:cs typeface="Verdana"/>
              </a:rPr>
              <a:t>e</a:t>
            </a:r>
            <a:r>
              <a:rPr lang="en-US" sz="2800" dirty="0">
                <a:cs typeface="Verdana"/>
              </a:rPr>
              <a:t>	</a:t>
            </a:r>
            <a:r>
              <a:rPr lang="en-US" sz="2800" spc="-15" dirty="0">
                <a:cs typeface="Verdana"/>
              </a:rPr>
              <a:t>o</a:t>
            </a:r>
            <a:r>
              <a:rPr lang="en-US" sz="2800" spc="-5" dirty="0">
                <a:cs typeface="Verdana"/>
              </a:rPr>
              <a:t>f</a:t>
            </a:r>
            <a:r>
              <a:rPr lang="en-US" sz="2800" dirty="0">
                <a:cs typeface="Verdana"/>
              </a:rPr>
              <a:t>	</a:t>
            </a:r>
            <a:r>
              <a:rPr lang="en-US" sz="2800" spc="-15" dirty="0">
                <a:cs typeface="Verdana"/>
              </a:rPr>
              <a:t>s</a:t>
            </a:r>
            <a:r>
              <a:rPr lang="en-US" sz="2800" dirty="0">
                <a:cs typeface="Verdana"/>
              </a:rPr>
              <a:t>u</a:t>
            </a:r>
            <a:r>
              <a:rPr lang="en-US" sz="2800" spc="-15" dirty="0">
                <a:cs typeface="Verdana"/>
              </a:rPr>
              <a:t>c</a:t>
            </a:r>
            <a:r>
              <a:rPr lang="en-US" sz="2800" spc="-10" dirty="0">
                <a:cs typeface="Verdana"/>
              </a:rPr>
              <a:t>h</a:t>
            </a:r>
            <a:r>
              <a:rPr lang="en-US" sz="2800" dirty="0">
                <a:cs typeface="Verdana"/>
              </a:rPr>
              <a:t>	</a:t>
            </a:r>
            <a:r>
              <a:rPr lang="en-US" sz="2800" spc="-5" dirty="0">
                <a:cs typeface="Verdana"/>
              </a:rPr>
              <a:t>a</a:t>
            </a:r>
            <a:r>
              <a:rPr lang="en-US" sz="2800" dirty="0">
                <a:cs typeface="Verdana"/>
              </a:rPr>
              <a:t>	</a:t>
            </a:r>
            <a:r>
              <a:rPr lang="en-US" sz="2800" spc="-15" dirty="0">
                <a:cs typeface="Verdana"/>
              </a:rPr>
              <a:t>s</a:t>
            </a:r>
            <a:r>
              <a:rPr lang="en-US" sz="2800" dirty="0">
                <a:cs typeface="Verdana"/>
              </a:rPr>
              <a:t>t</a:t>
            </a:r>
            <a:r>
              <a:rPr lang="en-US" sz="2800" spc="-15" dirty="0">
                <a:cs typeface="Verdana"/>
              </a:rPr>
              <a:t>or</a:t>
            </a:r>
            <a:r>
              <a:rPr lang="en-US" sz="2800" spc="20" dirty="0">
                <a:cs typeface="Verdana"/>
              </a:rPr>
              <a:t>a</a:t>
            </a:r>
            <a:r>
              <a:rPr lang="en-US" sz="2800" dirty="0">
                <a:cs typeface="Verdana"/>
              </a:rPr>
              <a:t>g</a:t>
            </a:r>
            <a:r>
              <a:rPr lang="en-US" sz="2800" spc="-5" dirty="0">
                <a:cs typeface="Verdana"/>
              </a:rPr>
              <a:t>e device</a:t>
            </a:r>
            <a:endParaRPr lang="en-GB" sz="2000" dirty="0">
              <a:latin typeface="Verdana"/>
              <a:cs typeface="Verdana"/>
            </a:endParaRPr>
          </a:p>
          <a:p>
            <a:pPr marL="356870" marR="5715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353185" algn="l"/>
                <a:tab pos="2072639" algn="l"/>
                <a:tab pos="2983865" algn="l"/>
                <a:tab pos="4361815" algn="l"/>
                <a:tab pos="4764405" algn="l"/>
                <a:tab pos="5324475" algn="l"/>
                <a:tab pos="6424295" algn="l"/>
                <a:tab pos="7566659" algn="l"/>
              </a:tabLst>
            </a:pP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97242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b="1" spc="-5" dirty="0"/>
              <a:t>Sequential-access Storage</a:t>
            </a:r>
            <a:r>
              <a:rPr sz="4000" b="1" dirty="0"/>
              <a:t>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0350" y="1600200"/>
            <a:ext cx="8155050" cy="55207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333333"/>
                </a:solidFill>
                <a:cs typeface="Verdana"/>
              </a:rPr>
              <a:t>Devices 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where any storage </a:t>
            </a:r>
            <a:r>
              <a:rPr sz="2800" dirty="0">
                <a:solidFill>
                  <a:srgbClr val="333333"/>
                </a:solidFill>
                <a:cs typeface="Verdana"/>
              </a:rPr>
              <a:t>location 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may be selected  and </a:t>
            </a:r>
            <a:r>
              <a:rPr sz="2800" spc="-15" dirty="0">
                <a:solidFill>
                  <a:srgbClr val="333333"/>
                </a:solidFill>
                <a:cs typeface="Verdana"/>
              </a:rPr>
              <a:t>accessed 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at</a:t>
            </a:r>
            <a:r>
              <a:rPr sz="2800" spc="10" dirty="0">
                <a:solidFill>
                  <a:srgbClr val="333333"/>
                </a:solidFill>
                <a:cs typeface="Verdana"/>
              </a:rPr>
              <a:t> 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random</a:t>
            </a:r>
            <a:endParaRPr sz="2800" dirty="0">
              <a:cs typeface="Verdana"/>
            </a:endParaRPr>
          </a:p>
          <a:p>
            <a:pPr marL="356870" marR="7620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481455" algn="l"/>
                <a:tab pos="2474595" algn="l"/>
                <a:tab pos="2892425" algn="l"/>
                <a:tab pos="4278630" algn="l"/>
                <a:tab pos="5905500" algn="l"/>
                <a:tab pos="6301740" algn="l"/>
                <a:tab pos="6612890" algn="l"/>
              </a:tabLst>
            </a:pPr>
            <a:r>
              <a:rPr sz="2800" spc="-5" dirty="0">
                <a:solidFill>
                  <a:srgbClr val="333333"/>
                </a:solidFill>
                <a:cs typeface="Verdana"/>
              </a:rPr>
              <a:t>P</a:t>
            </a:r>
            <a:r>
              <a:rPr sz="2800" spc="-20" dirty="0">
                <a:solidFill>
                  <a:srgbClr val="333333"/>
                </a:solidFill>
                <a:cs typeface="Verdana"/>
              </a:rPr>
              <a:t>er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m</a:t>
            </a:r>
            <a:r>
              <a:rPr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sz="2800" dirty="0">
                <a:solidFill>
                  <a:srgbClr val="333333"/>
                </a:solidFill>
                <a:cs typeface="Verdana"/>
              </a:rPr>
              <a:t>t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s</a:t>
            </a:r>
            <a:r>
              <a:rPr sz="2800" dirty="0">
                <a:solidFill>
                  <a:srgbClr val="333333"/>
                </a:solidFill>
                <a:cs typeface="Verdana"/>
              </a:rPr>
              <a:t>	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a</a:t>
            </a:r>
            <a:r>
              <a:rPr sz="2800" spc="-15" dirty="0">
                <a:solidFill>
                  <a:srgbClr val="333333"/>
                </a:solidFill>
                <a:cs typeface="Verdana"/>
              </a:rPr>
              <a:t>cc</a:t>
            </a:r>
            <a:r>
              <a:rPr sz="2800" spc="-20" dirty="0">
                <a:solidFill>
                  <a:srgbClr val="333333"/>
                </a:solidFill>
                <a:cs typeface="Verdana"/>
              </a:rPr>
              <a:t>e</a:t>
            </a:r>
            <a:r>
              <a:rPr sz="2800" spc="10" dirty="0">
                <a:solidFill>
                  <a:srgbClr val="333333"/>
                </a:solidFill>
                <a:cs typeface="Verdana"/>
              </a:rPr>
              <a:t>s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s</a:t>
            </a:r>
            <a:r>
              <a:rPr sz="2800" dirty="0">
                <a:solidFill>
                  <a:srgbClr val="333333"/>
                </a:solidFill>
                <a:cs typeface="Verdana"/>
              </a:rPr>
              <a:t>	t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o</a:t>
            </a:r>
            <a:r>
              <a:rPr sz="2800" dirty="0">
                <a:solidFill>
                  <a:srgbClr val="333333"/>
                </a:solidFill>
                <a:cs typeface="Verdana"/>
              </a:rPr>
              <a:t>	</a:t>
            </a:r>
            <a:r>
              <a:rPr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sz="2800" dirty="0">
                <a:solidFill>
                  <a:srgbClr val="333333"/>
                </a:solidFill>
                <a:cs typeface="Verdana"/>
              </a:rPr>
              <a:t>n</a:t>
            </a:r>
            <a:r>
              <a:rPr sz="2800" spc="-25" dirty="0">
                <a:solidFill>
                  <a:srgbClr val="333333"/>
                </a:solidFill>
                <a:cs typeface="Verdana"/>
              </a:rPr>
              <a:t>d</a:t>
            </a:r>
            <a:r>
              <a:rPr sz="2800" dirty="0">
                <a:solidFill>
                  <a:srgbClr val="333333"/>
                </a:solidFill>
                <a:cs typeface="Verdana"/>
              </a:rPr>
              <a:t>i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v</a:t>
            </a:r>
            <a:r>
              <a:rPr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du</a:t>
            </a:r>
            <a:r>
              <a:rPr sz="2800" spc="-30" dirty="0">
                <a:solidFill>
                  <a:srgbClr val="333333"/>
                </a:solidFill>
                <a:cs typeface="Verdana"/>
              </a:rPr>
              <a:t>a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l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 </a:t>
            </a:r>
            <a:r>
              <a:rPr sz="2800" dirty="0">
                <a:solidFill>
                  <a:srgbClr val="333333"/>
                </a:solidFill>
                <a:cs typeface="Verdana"/>
              </a:rPr>
              <a:t>in</a:t>
            </a:r>
            <a:r>
              <a:rPr sz="2800" spc="-10" dirty="0">
                <a:solidFill>
                  <a:srgbClr val="333333"/>
                </a:solidFill>
                <a:cs typeface="Verdana"/>
              </a:rPr>
              <a:t>fo</a:t>
            </a:r>
            <a:r>
              <a:rPr sz="2800" spc="-20" dirty="0">
                <a:solidFill>
                  <a:srgbClr val="333333"/>
                </a:solidFill>
                <a:cs typeface="Verdana"/>
              </a:rPr>
              <a:t>r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ma</a:t>
            </a:r>
            <a:r>
              <a:rPr sz="2800" dirty="0">
                <a:solidFill>
                  <a:srgbClr val="333333"/>
                </a:solidFill>
                <a:cs typeface="Verdana"/>
              </a:rPr>
              <a:t>t</a:t>
            </a:r>
            <a:r>
              <a:rPr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sz="2800" spc="-15" dirty="0">
                <a:solidFill>
                  <a:srgbClr val="333333"/>
                </a:solidFill>
                <a:cs typeface="Verdana"/>
              </a:rPr>
              <a:t>o</a:t>
            </a:r>
            <a:r>
              <a:rPr sz="2800" spc="-10" dirty="0">
                <a:solidFill>
                  <a:srgbClr val="333333"/>
                </a:solidFill>
                <a:cs typeface="Verdana"/>
              </a:rPr>
              <a:t>n</a:t>
            </a:r>
            <a:r>
              <a:rPr sz="2800" dirty="0">
                <a:solidFill>
                  <a:srgbClr val="333333"/>
                </a:solidFill>
                <a:cs typeface="Verdana"/>
              </a:rPr>
              <a:t>	</a:t>
            </a:r>
            <a:r>
              <a:rPr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sz="2800" spc="-10" dirty="0">
                <a:solidFill>
                  <a:srgbClr val="333333"/>
                </a:solidFill>
                <a:cs typeface="Verdana"/>
              </a:rPr>
              <a:t>n</a:t>
            </a:r>
            <a:r>
              <a:rPr sz="2800" dirty="0">
                <a:solidFill>
                  <a:srgbClr val="333333"/>
                </a:solidFill>
                <a:cs typeface="Verdana"/>
              </a:rPr>
              <a:t>	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a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 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m</a:t>
            </a:r>
            <a:r>
              <a:rPr sz="2800" spc="5" dirty="0">
                <a:solidFill>
                  <a:srgbClr val="333333"/>
                </a:solidFill>
                <a:cs typeface="Verdana"/>
              </a:rPr>
              <a:t>o</a:t>
            </a:r>
            <a:r>
              <a:rPr sz="2800" spc="-20" dirty="0">
                <a:solidFill>
                  <a:srgbClr val="333333"/>
                </a:solidFill>
                <a:cs typeface="Verdana"/>
              </a:rPr>
              <a:t>r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e  </a:t>
            </a:r>
            <a:r>
              <a:rPr sz="2800" spc="-10" dirty="0">
                <a:solidFill>
                  <a:srgbClr val="333333"/>
                </a:solidFill>
                <a:cs typeface="Verdana"/>
              </a:rPr>
              <a:t>direct or </a:t>
            </a:r>
            <a:r>
              <a:rPr sz="2800" dirty="0">
                <a:solidFill>
                  <a:srgbClr val="333333"/>
                </a:solidFill>
                <a:cs typeface="Verdana"/>
              </a:rPr>
              <a:t>immediate</a:t>
            </a:r>
            <a:r>
              <a:rPr sz="2800" spc="-25" dirty="0">
                <a:solidFill>
                  <a:srgbClr val="333333"/>
                </a:solidFill>
                <a:cs typeface="Verdana"/>
              </a:rPr>
              <a:t> </a:t>
            </a:r>
            <a:r>
              <a:rPr sz="2800" spc="-5" dirty="0">
                <a:solidFill>
                  <a:srgbClr val="333333"/>
                </a:solidFill>
                <a:cs typeface="Verdana"/>
              </a:rPr>
              <a:t>manner</a:t>
            </a:r>
            <a:endParaRPr lang="en-US" sz="2800" spc="-5" dirty="0">
              <a:solidFill>
                <a:srgbClr val="333333"/>
              </a:solidFill>
              <a:cs typeface="Verdana"/>
            </a:endParaRPr>
          </a:p>
          <a:p>
            <a:pPr marL="356870" marR="7620" indent="-344170"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481455" algn="l"/>
                <a:tab pos="2474595" algn="l"/>
                <a:tab pos="2892425" algn="l"/>
                <a:tab pos="4278630" algn="l"/>
                <a:tab pos="5905500" algn="l"/>
                <a:tab pos="6301740" algn="l"/>
                <a:tab pos="6612890" algn="l"/>
              </a:tabLst>
            </a:pPr>
            <a:r>
              <a:rPr lang="en-GB" sz="2800" spc="-5" dirty="0">
                <a:solidFill>
                  <a:srgbClr val="333333"/>
                </a:solidFill>
                <a:cs typeface="Verdana"/>
              </a:rPr>
              <a:t>App</a:t>
            </a:r>
            <a:r>
              <a:rPr lang="en-GB" sz="2800" spc="-20" dirty="0">
                <a:solidFill>
                  <a:srgbClr val="333333"/>
                </a:solidFill>
                <a:cs typeface="Verdana"/>
              </a:rPr>
              <a:t>ro</a:t>
            </a:r>
            <a:r>
              <a:rPr lang="en-GB" sz="2800" spc="-5" dirty="0">
                <a:solidFill>
                  <a:srgbClr val="333333"/>
                </a:solidFill>
                <a:cs typeface="Verdana"/>
              </a:rPr>
              <a:t>x</a:t>
            </a:r>
            <a:r>
              <a:rPr lang="en-GB"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lang="en-GB" sz="2800" spc="-5" dirty="0">
                <a:solidFill>
                  <a:srgbClr val="333333"/>
                </a:solidFill>
                <a:cs typeface="Verdana"/>
              </a:rPr>
              <a:t>ma</a:t>
            </a:r>
            <a:r>
              <a:rPr lang="en-GB" sz="2800" dirty="0">
                <a:solidFill>
                  <a:srgbClr val="333333"/>
                </a:solidFill>
                <a:cs typeface="Verdana"/>
              </a:rPr>
              <a:t>t</a:t>
            </a:r>
            <a:r>
              <a:rPr lang="en-GB" sz="2800" spc="-20" dirty="0">
                <a:solidFill>
                  <a:srgbClr val="333333"/>
                </a:solidFill>
                <a:cs typeface="Verdana"/>
              </a:rPr>
              <a:t>e</a:t>
            </a:r>
            <a:r>
              <a:rPr lang="en-GB" sz="2800" spc="25" dirty="0">
                <a:solidFill>
                  <a:srgbClr val="333333"/>
                </a:solidFill>
                <a:cs typeface="Verdana"/>
              </a:rPr>
              <a:t>l</a:t>
            </a:r>
            <a:r>
              <a:rPr lang="en-GB" sz="2800" spc="-5" dirty="0">
                <a:solidFill>
                  <a:srgbClr val="333333"/>
                </a:solidFill>
                <a:cs typeface="Verdana"/>
              </a:rPr>
              <a:t>y</a:t>
            </a:r>
            <a:r>
              <a:rPr lang="en-GB" sz="2800" dirty="0">
                <a:solidFill>
                  <a:srgbClr val="333333"/>
                </a:solidFill>
                <a:cs typeface="Verdana"/>
              </a:rPr>
              <a:t> </a:t>
            </a:r>
            <a:r>
              <a:rPr lang="en-GB" sz="2800" spc="-20" dirty="0">
                <a:solidFill>
                  <a:srgbClr val="333333"/>
                </a:solidFill>
                <a:cs typeface="Verdana"/>
              </a:rPr>
              <a:t>e</a:t>
            </a:r>
            <a:r>
              <a:rPr lang="en-GB" sz="2800" dirty="0">
                <a:solidFill>
                  <a:srgbClr val="333333"/>
                </a:solidFill>
                <a:cs typeface="Verdana"/>
              </a:rPr>
              <a:t>qu</a:t>
            </a:r>
            <a:r>
              <a:rPr lang="en-GB" sz="2800" spc="-5" dirty="0">
                <a:solidFill>
                  <a:srgbClr val="333333"/>
                </a:solidFill>
                <a:cs typeface="Verdana"/>
              </a:rPr>
              <a:t>al 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a</a:t>
            </a:r>
            <a:r>
              <a:rPr lang="en-US" sz="2800" spc="-15" dirty="0">
                <a:solidFill>
                  <a:srgbClr val="333333"/>
                </a:solidFill>
                <a:cs typeface="Verdana"/>
              </a:rPr>
              <a:t>cc</a:t>
            </a:r>
            <a:r>
              <a:rPr lang="en-US" sz="2800" spc="-20" dirty="0">
                <a:solidFill>
                  <a:srgbClr val="333333"/>
                </a:solidFill>
                <a:cs typeface="Verdana"/>
              </a:rPr>
              <a:t>e</a:t>
            </a:r>
            <a:r>
              <a:rPr lang="en-US" sz="2800" spc="-15" dirty="0">
                <a:solidFill>
                  <a:srgbClr val="333333"/>
                </a:solidFill>
                <a:cs typeface="Verdana"/>
              </a:rPr>
              <a:t>s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s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 t</a:t>
            </a:r>
            <a:r>
              <a:rPr lang="en-US"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me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 </a:t>
            </a:r>
            <a:r>
              <a:rPr lang="en-US"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s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 </a:t>
            </a:r>
            <a:r>
              <a:rPr lang="en-US" sz="2800" spc="-20" dirty="0">
                <a:solidFill>
                  <a:srgbClr val="333333"/>
                </a:solidFill>
                <a:cs typeface="Verdana"/>
              </a:rPr>
              <a:t>re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qu</a:t>
            </a:r>
            <a:r>
              <a:rPr lang="en-US"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lang="en-US" sz="2800" spc="-20" dirty="0">
                <a:solidFill>
                  <a:srgbClr val="333333"/>
                </a:solidFill>
                <a:cs typeface="Verdana"/>
              </a:rPr>
              <a:t>re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d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 </a:t>
            </a:r>
            <a:r>
              <a:rPr lang="en-US" sz="2800" spc="10" dirty="0">
                <a:solidFill>
                  <a:srgbClr val="333333"/>
                </a:solidFill>
                <a:cs typeface="Verdana"/>
              </a:rPr>
              <a:t>f</a:t>
            </a:r>
            <a:r>
              <a:rPr lang="en-US" sz="2800" spc="-15" dirty="0">
                <a:solidFill>
                  <a:srgbClr val="333333"/>
                </a:solidFill>
                <a:cs typeface="Verdana"/>
              </a:rPr>
              <a:t>o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r </a:t>
            </a:r>
            <a:r>
              <a:rPr lang="en-US" sz="2800" spc="-10" dirty="0">
                <a:solidFill>
                  <a:srgbClr val="333333"/>
                </a:solidFill>
                <a:cs typeface="Verdana"/>
              </a:rPr>
              <a:t>accessing 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information </a:t>
            </a:r>
            <a:r>
              <a:rPr lang="en-US" sz="2800" spc="-15" dirty="0">
                <a:solidFill>
                  <a:srgbClr val="333333"/>
                </a:solidFill>
                <a:cs typeface="Verdana"/>
              </a:rPr>
              <a:t>from 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any 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storage</a:t>
            </a:r>
            <a:r>
              <a:rPr lang="en-US" sz="2800" spc="10" dirty="0">
                <a:solidFill>
                  <a:srgbClr val="333333"/>
                </a:solidFill>
                <a:cs typeface="Verdana"/>
              </a:rPr>
              <a:t> 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location</a:t>
            </a:r>
          </a:p>
          <a:p>
            <a:pPr marL="356870" marR="7620" indent="-344170"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481455" algn="l"/>
                <a:tab pos="2474595" algn="l"/>
                <a:tab pos="2892425" algn="l"/>
                <a:tab pos="4278630" algn="l"/>
                <a:tab pos="5905500" algn="l"/>
                <a:tab pos="6301740" algn="l"/>
                <a:tab pos="6612890" algn="l"/>
              </a:tabLst>
            </a:pPr>
            <a:r>
              <a:rPr lang="en-US" sz="2800" dirty="0">
                <a:solidFill>
                  <a:srgbClr val="333333"/>
                </a:solidFill>
                <a:cs typeface="Verdana"/>
              </a:rPr>
              <a:t>Suitable </a:t>
            </a:r>
            <a:r>
              <a:rPr lang="en-US" sz="2800" spc="-10" dirty="0">
                <a:solidFill>
                  <a:srgbClr val="333333"/>
                </a:solidFill>
                <a:cs typeface="Verdana"/>
              </a:rPr>
              <a:t>for direct 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processing 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applications </a:t>
            </a:r>
            <a:r>
              <a:rPr lang="en-US" sz="2800" spc="-10" dirty="0">
                <a:solidFill>
                  <a:srgbClr val="333333"/>
                </a:solidFill>
                <a:cs typeface="Verdana"/>
              </a:rPr>
              <a:t>such 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as on-  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line 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ticket 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booking </a:t>
            </a:r>
            <a:r>
              <a:rPr lang="en-US" sz="2800" spc="-10" dirty="0">
                <a:solidFill>
                  <a:srgbClr val="333333"/>
                </a:solidFill>
                <a:cs typeface="Verdana"/>
              </a:rPr>
              <a:t>systems, </a:t>
            </a:r>
            <a:r>
              <a:rPr lang="en-US" sz="2800" dirty="0">
                <a:solidFill>
                  <a:srgbClr val="333333"/>
                </a:solidFill>
                <a:cs typeface="Verdana"/>
              </a:rPr>
              <a:t>on-line banking</a:t>
            </a:r>
            <a:r>
              <a:rPr lang="en-US" sz="2800" spc="-15" dirty="0">
                <a:solidFill>
                  <a:srgbClr val="333333"/>
                </a:solidFill>
                <a:cs typeface="Verdana"/>
              </a:rPr>
              <a:t> </a:t>
            </a:r>
            <a:r>
              <a:rPr lang="en-US" sz="2800" spc="-10" dirty="0">
                <a:solidFill>
                  <a:srgbClr val="333333"/>
                </a:solidFill>
                <a:cs typeface="Verdana"/>
              </a:rPr>
              <a:t>systems</a:t>
            </a:r>
            <a:endParaRPr lang="en-US" sz="2800" dirty="0">
              <a:cs typeface="Verdana"/>
            </a:endParaRPr>
          </a:p>
          <a:p>
            <a:pPr marL="356870" marR="7620" indent="-344170"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481455" algn="l"/>
                <a:tab pos="2474595" algn="l"/>
                <a:tab pos="2892425" algn="l"/>
                <a:tab pos="4278630" algn="l"/>
                <a:tab pos="5905500" algn="l"/>
                <a:tab pos="6301740" algn="l"/>
                <a:tab pos="6612890" algn="l"/>
              </a:tabLst>
            </a:pPr>
            <a:r>
              <a:rPr lang="en-GB" sz="2800" spc="-10" dirty="0">
                <a:solidFill>
                  <a:srgbClr val="333333"/>
                </a:solidFill>
                <a:cs typeface="Verdana"/>
              </a:rPr>
              <a:t>Ma</a:t>
            </a:r>
            <a:r>
              <a:rPr lang="en-GB" sz="2800" dirty="0">
                <a:solidFill>
                  <a:srgbClr val="333333"/>
                </a:solidFill>
                <a:cs typeface="Verdana"/>
              </a:rPr>
              <a:t>gn</a:t>
            </a:r>
            <a:r>
              <a:rPr lang="en-GB" sz="2800" spc="-20" dirty="0">
                <a:solidFill>
                  <a:srgbClr val="333333"/>
                </a:solidFill>
                <a:cs typeface="Verdana"/>
              </a:rPr>
              <a:t>e</a:t>
            </a:r>
            <a:r>
              <a:rPr lang="en-GB" sz="2800" dirty="0">
                <a:solidFill>
                  <a:srgbClr val="333333"/>
                </a:solidFill>
                <a:cs typeface="Verdana"/>
              </a:rPr>
              <a:t>t</a:t>
            </a:r>
            <a:r>
              <a:rPr lang="en-GB"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lang="en-GB" sz="2800" spc="-15" dirty="0">
                <a:solidFill>
                  <a:srgbClr val="333333"/>
                </a:solidFill>
                <a:cs typeface="Verdana"/>
              </a:rPr>
              <a:t>c</a:t>
            </a:r>
            <a:r>
              <a:rPr lang="en-GB" sz="2800" spc="-5" dirty="0">
                <a:solidFill>
                  <a:srgbClr val="333333"/>
                </a:solidFill>
                <a:cs typeface="Verdana"/>
              </a:rPr>
              <a:t> and</a:t>
            </a:r>
            <a:r>
              <a:rPr lang="en-GB" sz="2800" dirty="0">
                <a:solidFill>
                  <a:srgbClr val="333333"/>
                </a:solidFill>
                <a:cs typeface="Verdana"/>
              </a:rPr>
              <a:t> </a:t>
            </a:r>
            <a:r>
              <a:rPr lang="en-GB" sz="2800" spc="-15" dirty="0">
                <a:solidFill>
                  <a:srgbClr val="333333"/>
                </a:solidFill>
                <a:cs typeface="Verdana"/>
              </a:rPr>
              <a:t>o</a:t>
            </a:r>
            <a:r>
              <a:rPr lang="en-GB" sz="2800" dirty="0">
                <a:solidFill>
                  <a:srgbClr val="333333"/>
                </a:solidFill>
                <a:cs typeface="Verdana"/>
              </a:rPr>
              <a:t>pt</a:t>
            </a:r>
            <a:r>
              <a:rPr lang="en-GB"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lang="en-GB" sz="2800" spc="-15" dirty="0">
                <a:solidFill>
                  <a:srgbClr val="333333"/>
                </a:solidFill>
                <a:cs typeface="Verdana"/>
              </a:rPr>
              <a:t>c</a:t>
            </a:r>
            <a:r>
              <a:rPr lang="en-GB" sz="2800" spc="-5" dirty="0">
                <a:solidFill>
                  <a:srgbClr val="333333"/>
                </a:solidFill>
                <a:cs typeface="Verdana"/>
              </a:rPr>
              <a:t>a</a:t>
            </a:r>
            <a:r>
              <a:rPr lang="en-GB" sz="2800" spc="25" dirty="0">
                <a:solidFill>
                  <a:srgbClr val="333333"/>
                </a:solidFill>
                <a:cs typeface="Verdana"/>
              </a:rPr>
              <a:t>l</a:t>
            </a:r>
            <a:r>
              <a:rPr lang="en-GB" sz="2800" dirty="0">
                <a:solidFill>
                  <a:srgbClr val="333333"/>
                </a:solidFill>
                <a:cs typeface="Verdana"/>
              </a:rPr>
              <a:t> </a:t>
            </a:r>
            <a:r>
              <a:rPr lang="en-GB" sz="2800" spc="-30" dirty="0">
                <a:solidFill>
                  <a:srgbClr val="333333"/>
                </a:solidFill>
                <a:cs typeface="Verdana"/>
              </a:rPr>
              <a:t>d</a:t>
            </a:r>
            <a:r>
              <a:rPr lang="en-GB" sz="2800" spc="25" dirty="0">
                <a:solidFill>
                  <a:srgbClr val="333333"/>
                </a:solidFill>
                <a:cs typeface="Verdana"/>
              </a:rPr>
              <a:t>i</a:t>
            </a:r>
            <a:r>
              <a:rPr lang="en-GB" sz="2800" spc="-15" dirty="0">
                <a:solidFill>
                  <a:srgbClr val="333333"/>
                </a:solidFill>
                <a:cs typeface="Verdana"/>
              </a:rPr>
              <a:t>s</a:t>
            </a:r>
            <a:r>
              <a:rPr lang="en-GB" sz="2800" spc="-5" dirty="0">
                <a:solidFill>
                  <a:srgbClr val="333333"/>
                </a:solidFill>
                <a:cs typeface="Verdana"/>
              </a:rPr>
              <a:t>ks</a:t>
            </a:r>
            <a:r>
              <a:rPr lang="en-GB" sz="2800" dirty="0">
                <a:solidFill>
                  <a:srgbClr val="333333"/>
                </a:solidFill>
                <a:cs typeface="Verdana"/>
              </a:rPr>
              <a:t> </a:t>
            </a:r>
            <a:r>
              <a:rPr lang="en-GB" sz="2800" spc="-5" dirty="0">
                <a:solidFill>
                  <a:srgbClr val="333333"/>
                </a:solidFill>
                <a:cs typeface="Verdana"/>
              </a:rPr>
              <a:t>a</a:t>
            </a:r>
            <a:r>
              <a:rPr lang="en-GB" sz="2800" spc="-20" dirty="0">
                <a:solidFill>
                  <a:srgbClr val="333333"/>
                </a:solidFill>
                <a:cs typeface="Verdana"/>
              </a:rPr>
              <a:t>re 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typical examples </a:t>
            </a:r>
            <a:r>
              <a:rPr lang="en-US" sz="2800" spc="-10" dirty="0">
                <a:solidFill>
                  <a:srgbClr val="333333"/>
                </a:solidFill>
                <a:cs typeface="Verdana"/>
              </a:rPr>
              <a:t>of 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such a </a:t>
            </a:r>
            <a:r>
              <a:rPr lang="en-US" sz="2800" spc="-10" dirty="0">
                <a:solidFill>
                  <a:srgbClr val="333333"/>
                </a:solidFill>
                <a:cs typeface="Verdana"/>
              </a:rPr>
              <a:t>storage</a:t>
            </a:r>
            <a:r>
              <a:rPr lang="en-US" sz="2800" spc="30" dirty="0">
                <a:solidFill>
                  <a:srgbClr val="333333"/>
                </a:solidFill>
                <a:cs typeface="Verdana"/>
              </a:rPr>
              <a:t> </a:t>
            </a:r>
            <a:r>
              <a:rPr lang="en-US" sz="2800" spc="-5" dirty="0">
                <a:solidFill>
                  <a:srgbClr val="333333"/>
                </a:solidFill>
                <a:cs typeface="Verdana"/>
              </a:rPr>
              <a:t>device</a:t>
            </a:r>
            <a:endParaRPr lang="en-US" sz="2800" dirty="0">
              <a:cs typeface="Verdana"/>
            </a:endParaRPr>
          </a:p>
          <a:p>
            <a:pPr marL="356870" marR="7620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481455" algn="l"/>
                <a:tab pos="2474595" algn="l"/>
                <a:tab pos="2892425" algn="l"/>
                <a:tab pos="4278630" algn="l"/>
                <a:tab pos="5905500" algn="l"/>
                <a:tab pos="6301740" algn="l"/>
                <a:tab pos="6612890" algn="l"/>
              </a:tabLst>
            </a:pPr>
            <a:endParaRPr sz="2800" dirty="0"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06577" y="685800"/>
            <a:ext cx="691769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b="1" spc="-5" dirty="0"/>
              <a:t>Direct-access Storage</a:t>
            </a:r>
            <a:r>
              <a:rPr sz="4000" b="1" spc="20" dirty="0"/>
              <a:t> </a:t>
            </a:r>
            <a:r>
              <a:rPr sz="4000" b="1" spc="-5" dirty="0"/>
              <a:t>Devices</a:t>
            </a:r>
            <a:endParaRPr sz="4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1910</TotalTime>
  <Words>254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Wingdings</vt:lpstr>
      <vt:lpstr>Adjacency</vt:lpstr>
      <vt:lpstr> Storage Devices</vt:lpstr>
      <vt:lpstr>Learning Objectives</vt:lpstr>
      <vt:lpstr>Limitations of Primary Storage</vt:lpstr>
      <vt:lpstr>Secondary Storage Device</vt:lpstr>
      <vt:lpstr>Function of secondary storage devices</vt:lpstr>
      <vt:lpstr>Types of secondary storage devices</vt:lpstr>
      <vt:lpstr>Classification of Commonly Used Secondary  Storage Devices</vt:lpstr>
      <vt:lpstr>Sequential-access Storage Devices</vt:lpstr>
      <vt:lpstr>Direct-access Storage Devices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8-Secondary Storage.ppt</dc:title>
  <dc:creator>Pradeep K. Sinha &amp; Priti Sinha</dc:creator>
  <cp:lastModifiedBy>Microsoft account</cp:lastModifiedBy>
  <cp:revision>65</cp:revision>
  <dcterms:created xsi:type="dcterms:W3CDTF">2019-11-05T04:48:37Z</dcterms:created>
  <dcterms:modified xsi:type="dcterms:W3CDTF">2024-11-19T05:02:48Z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2019-11-05T00:00:00Z</vt:filetime>
  </property>
</Properties>
</file>