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58" r:id="rId7"/>
    <p:sldId id="259"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60" autoAdjust="0"/>
  </p:normalViewPr>
  <p:slideViewPr>
    <p:cSldViewPr snapToGrid="0">
      <p:cViewPr varScale="1">
        <p:scale>
          <a:sx n="78" d="100"/>
          <a:sy n="78" d="100"/>
        </p:scale>
        <p:origin x="878" y="72"/>
      </p:cViewPr>
      <p:guideLst/>
    </p:cSldViewPr>
  </p:slideViewPr>
  <p:outlineViewPr>
    <p:cViewPr>
      <p:scale>
        <a:sx n="33" d="100"/>
        <a:sy n="33" d="100"/>
      </p:scale>
      <p:origin x="0" y="-4464"/>
    </p:cViewPr>
  </p:outlineViewPr>
  <p:notesTextViewPr>
    <p:cViewPr>
      <p:scale>
        <a:sx n="1" d="1"/>
        <a:sy n="1" d="1"/>
      </p:scale>
      <p:origin x="0" y="-163"/>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6/11/2024</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6/11/2024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will explore the concept of a political system in Islam. Islam is not just a religion; it provides a comprehensive way of life, encompassing social, legal, economic, and political spheres. While there is no single, universally agreed-upon form of Islamic government, there are core principles that guide Muslim communities throughout history and today.</a:t>
            </a:r>
          </a:p>
          <a:p>
            <a:r>
              <a:rPr lang="en-US" b="1" dirty="0"/>
              <a:t>Slide 2</a:t>
            </a:r>
          </a:p>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1277987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Quran and Sunnah provide the foundational principles for a just and equitable society. The Quran lays out broad guidelines for leadership, consultation, and the importance of justice. The Sunnah, through the examples of Prophet Muhammad's (PBUH) leadership, offers practical applications of these principles. Ijtihad allows Muslim scholars to address contemporary issues while remaining rooted in Islamic tradition.</a:t>
            </a:r>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564029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core principles shape the ideal Islamic political system. Tawhid emphasizes that leadership is a trust from God, and leaders are accountable to Him. </a:t>
            </a:r>
            <a:r>
              <a:rPr lang="en-US" dirty="0" err="1"/>
              <a:t>Adl</a:t>
            </a:r>
            <a:r>
              <a:rPr lang="en-US" dirty="0"/>
              <a:t> ensures equal treatment under the law and the protection of rights. Shura promotes participation and consensus-building in decision-making. The concept of Ummah fosters social cohesion and solidarity. The Caliphate, though historically significant, has no single, universally accepted form in the modern world.</a:t>
            </a:r>
          </a:p>
        </p:txBody>
      </p:sp>
      <p:sp>
        <p:nvSpPr>
          <p:cNvPr id="4" name="Slide Number Placeholder 3"/>
          <p:cNvSpPr>
            <a:spLocks noGrp="1"/>
          </p:cNvSpPr>
          <p:nvPr>
            <p:ph type="sldNum" sz="quarter" idx="5"/>
          </p:nvPr>
        </p:nvSpPr>
        <p:spPr/>
        <p:txBody>
          <a:bodyPr/>
          <a:lstStyle/>
          <a:p>
            <a:fld id="{5B8B270D-091D-4ED2-8C85-0898DD7D9F21}" type="slidenum">
              <a:rPr lang="en-US" smtClean="0"/>
              <a:t>6</a:t>
            </a:fld>
            <a:endParaRPr lang="en-US" dirty="0"/>
          </a:p>
        </p:txBody>
      </p:sp>
    </p:spTree>
    <p:extLst>
      <p:ext uri="{BB962C8B-B14F-4D97-AF65-F5344CB8AC3E}">
        <p14:creationId xmlns:p14="http://schemas.microsoft.com/office/powerpoint/2010/main" val="79287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Islamic history offers various models of governance. The Rashidun Caliphate is often seen as an ideal due to its closeness to the Prophet's (PBUH) time. Later empires, like the Umayyads, Abbasids, and Ottomans, each developed their own political structures while maintaining core Islamic principles.</a:t>
            </a:r>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119576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 of Islamic political principles in the modern world is complex and diverse. There's no single model, and Muslim-majority countries have adopted various forms of government. However, a focus on Islamic values like justice, social welfare, and the rule of law remains a common thread. </a:t>
            </a:r>
            <a:r>
              <a:rPr lang="en-US"/>
              <a:t>Discussions and debates about the best way to implement these values continue in the Islamic world today.</a:t>
            </a:r>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35659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6/11/2024</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72" r:id="rId12"/>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10135762" cy="6260873"/>
          </a:xfrm>
        </p:spPr>
        <p:txBody>
          <a:bodyPr>
            <a:noAutofit/>
          </a:bodyPr>
          <a:lstStyle/>
          <a:p>
            <a:r>
              <a:rPr lang="ar-AE" sz="8800" b="1" dirty="0"/>
              <a:t>بسم الله الرحمن الرحيم</a:t>
            </a:r>
            <a:endParaRPr lang="en-US" sz="8800" b="1"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8A2D-B565-970D-0D5D-AF81CA952FD9}"/>
              </a:ext>
            </a:extLst>
          </p:cNvPr>
          <p:cNvSpPr>
            <a:spLocks noGrp="1"/>
          </p:cNvSpPr>
          <p:nvPr>
            <p:ph type="title"/>
          </p:nvPr>
        </p:nvSpPr>
        <p:spPr>
          <a:xfrm>
            <a:off x="984522" y="298564"/>
            <a:ext cx="10135762" cy="6260873"/>
          </a:xfrm>
        </p:spPr>
        <p:txBody>
          <a:bodyPr/>
          <a:lstStyle/>
          <a:p>
            <a:r>
              <a:rPr lang="en-US" dirty="0"/>
              <a:t>UW-23-ME-BSC-035</a:t>
            </a:r>
            <a:br>
              <a:rPr lang="en-US" dirty="0"/>
            </a:br>
            <a:r>
              <a:rPr lang="en-US" dirty="0"/>
              <a:t>Muhammad Khalid</a:t>
            </a:r>
          </a:p>
        </p:txBody>
      </p:sp>
    </p:spTree>
    <p:extLst>
      <p:ext uri="{BB962C8B-B14F-4D97-AF65-F5344CB8AC3E}">
        <p14:creationId xmlns:p14="http://schemas.microsoft.com/office/powerpoint/2010/main" val="316625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D98A-7F7B-B105-D500-14EFF0B1A14D}"/>
              </a:ext>
            </a:extLst>
          </p:cNvPr>
          <p:cNvSpPr>
            <a:spLocks noGrp="1"/>
          </p:cNvSpPr>
          <p:nvPr>
            <p:ph type="title"/>
          </p:nvPr>
        </p:nvSpPr>
        <p:spPr>
          <a:xfrm>
            <a:off x="984522" y="298564"/>
            <a:ext cx="10273413" cy="6260873"/>
          </a:xfrm>
        </p:spPr>
        <p:txBody>
          <a:bodyPr/>
          <a:lstStyle/>
          <a:p>
            <a:r>
              <a:rPr lang="en-US" dirty="0"/>
              <a:t>THE POLITICAL SYSTEM OF ISLAM</a:t>
            </a:r>
          </a:p>
        </p:txBody>
      </p:sp>
    </p:spTree>
    <p:extLst>
      <p:ext uri="{BB962C8B-B14F-4D97-AF65-F5344CB8AC3E}">
        <p14:creationId xmlns:p14="http://schemas.microsoft.com/office/powerpoint/2010/main" val="295092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BC51-70D1-5320-60E6-A8515C677A22}"/>
              </a:ext>
            </a:extLst>
          </p:cNvPr>
          <p:cNvSpPr>
            <a:spLocks noGrp="1"/>
          </p:cNvSpPr>
          <p:nvPr>
            <p:ph type="title"/>
          </p:nvPr>
        </p:nvSpPr>
        <p:spPr/>
        <p:txBody>
          <a:bodyPr/>
          <a:lstStyle/>
          <a:p>
            <a:r>
              <a:rPr lang="en-US"/>
              <a:t>THE POLITICAL SYSTEM OF ISLAM</a:t>
            </a:r>
            <a:endParaRPr lang="en-US" dirty="0"/>
          </a:p>
        </p:txBody>
      </p:sp>
      <p:sp>
        <p:nvSpPr>
          <p:cNvPr id="3" name="Content Placeholder 2">
            <a:extLst>
              <a:ext uri="{FF2B5EF4-FFF2-40B4-BE49-F238E27FC236}">
                <a16:creationId xmlns:a16="http://schemas.microsoft.com/office/drawing/2014/main" id="{C1E8FB2F-9285-B8D4-4B6D-4CA40A796220}"/>
              </a:ext>
            </a:extLst>
          </p:cNvPr>
          <p:cNvSpPr>
            <a:spLocks noGrp="1"/>
          </p:cNvSpPr>
          <p:nvPr>
            <p:ph idx="1"/>
          </p:nvPr>
        </p:nvSpPr>
        <p:spPr/>
        <p:txBody>
          <a:bodyPr/>
          <a:lstStyle/>
          <a:p>
            <a:r>
              <a:rPr lang="en-US" dirty="0"/>
              <a:t>A GUIDING FRAMEWORK</a:t>
            </a:r>
          </a:p>
        </p:txBody>
      </p:sp>
      <p:pic>
        <p:nvPicPr>
          <p:cNvPr id="5" name="Picture 4" descr="A gold dome and black square with towers&#10;&#10;Description automatically generated">
            <a:extLst>
              <a:ext uri="{FF2B5EF4-FFF2-40B4-BE49-F238E27FC236}">
                <a16:creationId xmlns:a16="http://schemas.microsoft.com/office/drawing/2014/main" id="{7B038529-9292-2645-86B1-10BB0491B78B}"/>
              </a:ext>
            </a:extLst>
          </p:cNvPr>
          <p:cNvPicPr>
            <a:picLocks noChangeAspect="1"/>
          </p:cNvPicPr>
          <p:nvPr/>
        </p:nvPicPr>
        <p:blipFill>
          <a:blip r:embed="rId3"/>
          <a:stretch>
            <a:fillRect/>
          </a:stretch>
        </p:blipFill>
        <p:spPr>
          <a:xfrm>
            <a:off x="3824748" y="2418734"/>
            <a:ext cx="4572000" cy="3726427"/>
          </a:xfrm>
          <a:prstGeom prst="rect">
            <a:avLst/>
          </a:prstGeom>
        </p:spPr>
      </p:pic>
    </p:spTree>
    <p:extLst>
      <p:ext uri="{BB962C8B-B14F-4D97-AF65-F5344CB8AC3E}">
        <p14:creationId xmlns:p14="http://schemas.microsoft.com/office/powerpoint/2010/main" val="408607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92FF-D627-375D-B800-65DAAECADBC6}"/>
              </a:ext>
            </a:extLst>
          </p:cNvPr>
          <p:cNvSpPr>
            <a:spLocks noGrp="1"/>
          </p:cNvSpPr>
          <p:nvPr>
            <p:ph type="title"/>
          </p:nvPr>
        </p:nvSpPr>
        <p:spPr/>
        <p:txBody>
          <a:bodyPr/>
          <a:lstStyle/>
          <a:p>
            <a:r>
              <a:rPr lang="en-US" dirty="0"/>
              <a:t>SOURCE OF ISLAMIC POLITICAL GUIDENCE</a:t>
            </a:r>
          </a:p>
        </p:txBody>
      </p:sp>
      <p:sp>
        <p:nvSpPr>
          <p:cNvPr id="3" name="Content Placeholder 2">
            <a:extLst>
              <a:ext uri="{FF2B5EF4-FFF2-40B4-BE49-F238E27FC236}">
                <a16:creationId xmlns:a16="http://schemas.microsoft.com/office/drawing/2014/main" id="{EA420D29-2DF3-51CC-8FB8-175899A164D5}"/>
              </a:ext>
            </a:extLst>
          </p:cNvPr>
          <p:cNvSpPr>
            <a:spLocks noGrp="1"/>
          </p:cNvSpPr>
          <p:nvPr>
            <p:ph idx="1"/>
          </p:nvPr>
        </p:nvSpPr>
        <p:spPr/>
        <p:txBody>
          <a:bodyPr/>
          <a:lstStyle/>
          <a:p>
            <a:r>
              <a:rPr lang="en-US" dirty="0"/>
              <a:t>The Quran: The holy book of Islam, believed to be the direct word of God revealed to Prophet Muhammad (PBUH).</a:t>
            </a:r>
          </a:p>
          <a:p>
            <a:r>
              <a:rPr lang="en-US" dirty="0"/>
              <a:t>The Sunnah: The teachings and practices of Prophet Muhammad (PBUH) as recorded in hadiths.</a:t>
            </a:r>
          </a:p>
          <a:p>
            <a:r>
              <a:rPr lang="en-US" dirty="0"/>
              <a:t>Ijtihad: The scholarly process of reasoning and interpretation to derive rulings on new issues not explicitly addressed in the Quran and Sunnah.</a:t>
            </a:r>
          </a:p>
        </p:txBody>
      </p:sp>
    </p:spTree>
    <p:extLst>
      <p:ext uri="{BB962C8B-B14F-4D97-AF65-F5344CB8AC3E}">
        <p14:creationId xmlns:p14="http://schemas.microsoft.com/office/powerpoint/2010/main" val="55781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A0905-BC18-3003-C153-80FAD422DD32}"/>
              </a:ext>
            </a:extLst>
          </p:cNvPr>
          <p:cNvSpPr>
            <a:spLocks noGrp="1"/>
          </p:cNvSpPr>
          <p:nvPr>
            <p:ph type="title"/>
          </p:nvPr>
        </p:nvSpPr>
        <p:spPr/>
        <p:txBody>
          <a:bodyPr/>
          <a:lstStyle/>
          <a:p>
            <a:r>
              <a:rPr lang="en-US"/>
              <a:t>CORE PRINCIPLE OF ISLAMIC POLITICAL SYSTEM</a:t>
            </a:r>
            <a:endParaRPr lang="en-US" dirty="0"/>
          </a:p>
        </p:txBody>
      </p:sp>
      <p:sp>
        <p:nvSpPr>
          <p:cNvPr id="3" name="Content Placeholder 2">
            <a:extLst>
              <a:ext uri="{FF2B5EF4-FFF2-40B4-BE49-F238E27FC236}">
                <a16:creationId xmlns:a16="http://schemas.microsoft.com/office/drawing/2014/main" id="{3FCCD334-1F7C-C486-64F5-A3976E78AA3D}"/>
              </a:ext>
            </a:extLst>
          </p:cNvPr>
          <p:cNvSpPr>
            <a:spLocks noGrp="1"/>
          </p:cNvSpPr>
          <p:nvPr>
            <p:ph idx="1"/>
          </p:nvPr>
        </p:nvSpPr>
        <p:spPr>
          <a:xfrm>
            <a:off x="989400" y="1685925"/>
            <a:ext cx="6689594" cy="4040191"/>
          </a:xfrm>
        </p:spPr>
        <p:txBody>
          <a:bodyPr>
            <a:normAutofit fontScale="70000" lnSpcReduction="20000"/>
          </a:bodyPr>
          <a:lstStyle/>
          <a:p>
            <a:r>
              <a:rPr lang="en-US" dirty="0"/>
              <a:t>Tawhid: Oneness of God. Sovereignty ultimately belongs to God, and all authority is exercised within His divine framework.</a:t>
            </a:r>
          </a:p>
          <a:p>
            <a:r>
              <a:rPr lang="en-US" dirty="0" err="1"/>
              <a:t>Adl</a:t>
            </a:r>
            <a:r>
              <a:rPr lang="en-US" dirty="0"/>
              <a:t> (Justice): Establishing justice and fairness for all members of society is a central Islamic principle.</a:t>
            </a:r>
          </a:p>
          <a:p>
            <a:r>
              <a:rPr lang="en-US" dirty="0"/>
              <a:t>Shura (Consultation): Leaders are encouraged to consult with the community on important matters.</a:t>
            </a:r>
          </a:p>
          <a:p>
            <a:r>
              <a:rPr lang="en-US" dirty="0"/>
              <a:t>Ummah (Community): Muslims are seen as a global community, with a shared responsibility for well-being.</a:t>
            </a:r>
          </a:p>
          <a:p>
            <a:r>
              <a:rPr lang="en-US" dirty="0" err="1"/>
              <a:t>Khilafah</a:t>
            </a:r>
            <a:r>
              <a:rPr lang="en-US" dirty="0"/>
              <a:t> (Caliphate): The concept of a Caliphate, a political leadership for the Muslim world, is historically important but has interpretations and applications debated today.</a:t>
            </a:r>
          </a:p>
        </p:txBody>
      </p:sp>
      <p:pic>
        <p:nvPicPr>
          <p:cNvPr id="6" name="Picture 5" descr="A gold scale with two scales&#10;&#10;Description automatically generated with medium confidence">
            <a:extLst>
              <a:ext uri="{FF2B5EF4-FFF2-40B4-BE49-F238E27FC236}">
                <a16:creationId xmlns:a16="http://schemas.microsoft.com/office/drawing/2014/main" id="{ACF365BA-675E-AE8F-F53C-50B386DA8ECC}"/>
              </a:ext>
            </a:extLst>
          </p:cNvPr>
          <p:cNvPicPr>
            <a:picLocks noChangeAspect="1"/>
          </p:cNvPicPr>
          <p:nvPr/>
        </p:nvPicPr>
        <p:blipFill>
          <a:blip r:embed="rId3"/>
          <a:stretch>
            <a:fillRect/>
          </a:stretch>
        </p:blipFill>
        <p:spPr>
          <a:xfrm>
            <a:off x="7678994" y="1818226"/>
            <a:ext cx="4159045" cy="3775588"/>
          </a:xfrm>
          <a:prstGeom prst="rect">
            <a:avLst/>
          </a:prstGeom>
        </p:spPr>
      </p:pic>
    </p:spTree>
    <p:extLst>
      <p:ext uri="{BB962C8B-B14F-4D97-AF65-F5344CB8AC3E}">
        <p14:creationId xmlns:p14="http://schemas.microsoft.com/office/powerpoint/2010/main" val="2043387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37CE3-B0C1-516B-9EDF-BB0C6F0E7183}"/>
              </a:ext>
            </a:extLst>
          </p:cNvPr>
          <p:cNvSpPr>
            <a:spLocks noGrp="1"/>
          </p:cNvSpPr>
          <p:nvPr>
            <p:ph type="title"/>
          </p:nvPr>
        </p:nvSpPr>
        <p:spPr/>
        <p:txBody>
          <a:bodyPr/>
          <a:lstStyle/>
          <a:p>
            <a:r>
              <a:rPr lang="en-US" dirty="0"/>
              <a:t>HISTORICAL EXAMPLES OF ISLAMIC GOVERNANACE</a:t>
            </a:r>
          </a:p>
        </p:txBody>
      </p:sp>
      <p:sp>
        <p:nvSpPr>
          <p:cNvPr id="3" name="Content Placeholder 2">
            <a:extLst>
              <a:ext uri="{FF2B5EF4-FFF2-40B4-BE49-F238E27FC236}">
                <a16:creationId xmlns:a16="http://schemas.microsoft.com/office/drawing/2014/main" id="{798C401B-F359-2CA0-BBD5-429D9B64CF89}"/>
              </a:ext>
            </a:extLst>
          </p:cNvPr>
          <p:cNvSpPr>
            <a:spLocks noGrp="1"/>
          </p:cNvSpPr>
          <p:nvPr>
            <p:ph idx="1"/>
          </p:nvPr>
        </p:nvSpPr>
        <p:spPr>
          <a:xfrm>
            <a:off x="989400" y="1685925"/>
            <a:ext cx="6583896" cy="4040191"/>
          </a:xfrm>
        </p:spPr>
        <p:txBody>
          <a:bodyPr>
            <a:normAutofit fontScale="85000" lnSpcReduction="10000"/>
          </a:bodyPr>
          <a:lstStyle/>
          <a:p>
            <a:r>
              <a:rPr lang="en-US" dirty="0"/>
              <a:t>The Rashidun Caliphate (Rightly Guided Caliphs): The first four caliphs after Prophet Muhammad (PBUH) are considered models of Islamic leadership.</a:t>
            </a:r>
          </a:p>
          <a:p>
            <a:r>
              <a:rPr lang="en-US" dirty="0"/>
              <a:t>Umayyad Caliphate: A centralized empire with a strong emphasis on administration and military.</a:t>
            </a:r>
          </a:p>
          <a:p>
            <a:r>
              <a:rPr lang="en-US" dirty="0"/>
              <a:t>Abbasid Caliphate: A period of flourishing scholarship and cultural exchange.</a:t>
            </a:r>
          </a:p>
          <a:p>
            <a:r>
              <a:rPr lang="en-US" dirty="0"/>
              <a:t>Ottoman Empire: A long-lasting empire that left a significant mark on the world</a:t>
            </a:r>
          </a:p>
        </p:txBody>
      </p:sp>
      <p:pic>
        <p:nvPicPr>
          <p:cNvPr id="6" name="Picture 5" descr="A building with a dome roof&#10;&#10;Description automatically generated with medium confidence">
            <a:extLst>
              <a:ext uri="{FF2B5EF4-FFF2-40B4-BE49-F238E27FC236}">
                <a16:creationId xmlns:a16="http://schemas.microsoft.com/office/drawing/2014/main" id="{6EA02C7D-B785-EEAF-DCB3-2C372C2112B5}"/>
              </a:ext>
            </a:extLst>
          </p:cNvPr>
          <p:cNvPicPr>
            <a:picLocks noChangeAspect="1"/>
          </p:cNvPicPr>
          <p:nvPr/>
        </p:nvPicPr>
        <p:blipFill>
          <a:blip r:embed="rId3"/>
          <a:stretch>
            <a:fillRect/>
          </a:stretch>
        </p:blipFill>
        <p:spPr>
          <a:xfrm>
            <a:off x="7573296" y="2123768"/>
            <a:ext cx="4313903" cy="3888304"/>
          </a:xfrm>
          <a:prstGeom prst="rect">
            <a:avLst/>
          </a:prstGeom>
        </p:spPr>
      </p:pic>
    </p:spTree>
    <p:extLst>
      <p:ext uri="{BB962C8B-B14F-4D97-AF65-F5344CB8AC3E}">
        <p14:creationId xmlns:p14="http://schemas.microsoft.com/office/powerpoint/2010/main" val="82987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6E9E-89D3-F698-BDD8-FCB5CDF4453F}"/>
              </a:ext>
            </a:extLst>
          </p:cNvPr>
          <p:cNvSpPr>
            <a:spLocks noGrp="1"/>
          </p:cNvSpPr>
          <p:nvPr>
            <p:ph type="title"/>
          </p:nvPr>
        </p:nvSpPr>
        <p:spPr/>
        <p:txBody>
          <a:bodyPr/>
          <a:lstStyle/>
          <a:p>
            <a:r>
              <a:rPr lang="en-US" dirty="0"/>
              <a:t>ISLAMIC POLITICAL SYSTEM IN THE MODREN WORLD</a:t>
            </a:r>
          </a:p>
        </p:txBody>
      </p:sp>
      <p:sp>
        <p:nvSpPr>
          <p:cNvPr id="3" name="Content Placeholder 2">
            <a:extLst>
              <a:ext uri="{FF2B5EF4-FFF2-40B4-BE49-F238E27FC236}">
                <a16:creationId xmlns:a16="http://schemas.microsoft.com/office/drawing/2014/main" id="{1AF01EC9-47E8-6B1D-A274-1CFBAE3B37B9}"/>
              </a:ext>
            </a:extLst>
          </p:cNvPr>
          <p:cNvSpPr>
            <a:spLocks noGrp="1"/>
          </p:cNvSpPr>
          <p:nvPr>
            <p:ph idx="1"/>
          </p:nvPr>
        </p:nvSpPr>
        <p:spPr/>
        <p:txBody>
          <a:bodyPr/>
          <a:lstStyle/>
          <a:p>
            <a:r>
              <a:rPr lang="en-US" dirty="0"/>
              <a:t>Diverse interpretations and applications: Muslim-majority countries have various political systems, including monarchies, republics, and democracies.</a:t>
            </a:r>
          </a:p>
          <a:p>
            <a:r>
              <a:rPr lang="en-US" dirty="0"/>
              <a:t>Focus on Islamic values: Many Muslim-majority countries strive to uphold Islamic values like justice, social welfare, and the rule of law within their political structures.</a:t>
            </a:r>
          </a:p>
          <a:p>
            <a:r>
              <a:rPr lang="en-US" dirty="0"/>
              <a:t>Ongoing debates: There are ongoing discussions about the ideal form of Islamic government in the modern world.</a:t>
            </a:r>
          </a:p>
        </p:txBody>
      </p:sp>
    </p:spTree>
    <p:extLst>
      <p:ext uri="{BB962C8B-B14F-4D97-AF65-F5344CB8AC3E}">
        <p14:creationId xmlns:p14="http://schemas.microsoft.com/office/powerpoint/2010/main" val="207518397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{96C3ED3E-4BC0-43A4-B83D-99AA852290EA}tf11158769_win32</Template>
  <TotalTime>18</TotalTime>
  <Words>694</Words>
  <Application>Microsoft Office PowerPoint</Application>
  <PresentationFormat>Widescreen</PresentationFormat>
  <Paragraphs>36</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Goudy Old Style</vt:lpstr>
      <vt:lpstr>Wingdings</vt:lpstr>
      <vt:lpstr>FrostyVTI</vt:lpstr>
      <vt:lpstr>بسم الله الرحمن الرحيم</vt:lpstr>
      <vt:lpstr>UW-23-ME-BSC-035 Muhammad Khalid</vt:lpstr>
      <vt:lpstr>THE POLITICAL SYSTEM OF ISLAM</vt:lpstr>
      <vt:lpstr>THE POLITICAL SYSTEM OF ISLAM</vt:lpstr>
      <vt:lpstr>SOURCE OF ISLAMIC POLITICAL GUIDENCE</vt:lpstr>
      <vt:lpstr>CORE PRINCIPLE OF ISLAMIC POLITICAL SYSTEM</vt:lpstr>
      <vt:lpstr>HISTORICAL EXAMPLES OF ISLAMIC GOVERNANACE</vt:lpstr>
      <vt:lpstr>ISLAMIC POLITICAL SYSTEM IN THE MODREN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Majid Butt</dc:creator>
  <cp:lastModifiedBy>Majid Butt</cp:lastModifiedBy>
  <cp:revision>1</cp:revision>
  <dcterms:created xsi:type="dcterms:W3CDTF">2024-06-11T09:07:41Z</dcterms:created>
  <dcterms:modified xsi:type="dcterms:W3CDTF">2024-06-11T09:26:39Z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