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8" r:id="rId2"/>
    <p:sldId id="259" r:id="rId3"/>
    <p:sldId id="261" r:id="rId4"/>
    <p:sldId id="263" r:id="rId5"/>
    <p:sldId id="264" r:id="rId6"/>
    <p:sldId id="265" r:id="rId7"/>
    <p:sldId id="352" r:id="rId8"/>
    <p:sldId id="353" r:id="rId9"/>
    <p:sldId id="354" r:id="rId10"/>
    <p:sldId id="355" r:id="rId11"/>
    <p:sldId id="356"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0" d="100"/>
          <a:sy n="70" d="100"/>
        </p:scale>
        <p:origin x="73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DBDC3-1EBF-403D-A403-4D2D9998D800}" type="datetimeFigureOut">
              <a:rPr lang="en-US" smtClean="0"/>
              <a:t>7/15/2023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D8026-6CD0-477A-8357-F616EF3F2953}" type="slidenum">
              <a:rPr lang="en-US" smtClean="0"/>
              <a:t>‹#›</a:t>
            </a:fld>
            <a:endParaRPr lang="en-US"/>
          </a:p>
        </p:txBody>
      </p:sp>
    </p:spTree>
    <p:extLst>
      <p:ext uri="{BB962C8B-B14F-4D97-AF65-F5344CB8AC3E}">
        <p14:creationId xmlns:p14="http://schemas.microsoft.com/office/powerpoint/2010/main" val="287856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59CD4A-C168-49C7-B7AB-A3A3E9DE4EB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81569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BD43FBF5-EC5A-46B6-B33D-35B1292EAD64}" type="datetime1">
              <a:rPr lang="en-US" smtClean="0"/>
              <a:t>7/15/2023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AB7F911-9DC2-4F56-9C92-B7E33B8F00D4}" type="slidenum">
              <a:rPr lang="en-US" smtClean="0"/>
              <a:t>‹#›</a:t>
            </a:fld>
            <a:endParaRPr lang="en-US" dirty="0"/>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300841847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7340918-9F94-4C40-A40A-A96BF997EC32}" type="datetime1">
              <a:rPr lang="en-US" smtClean="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B7F911-9DC2-4F56-9C92-B7E33B8F00D4}" type="slidenum">
              <a:rPr lang="en-US" smtClean="0"/>
              <a:t>‹#›</a:t>
            </a:fld>
            <a:endParaRPr lang="en-US" dirty="0"/>
          </a:p>
        </p:txBody>
      </p:sp>
    </p:spTree>
    <p:extLst>
      <p:ext uri="{BB962C8B-B14F-4D97-AF65-F5344CB8AC3E}">
        <p14:creationId xmlns:p14="http://schemas.microsoft.com/office/powerpoint/2010/main" val="3571576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6AD77E-D9D3-4FBD-81C1-ED427756220C}" type="datetime1">
              <a:rPr lang="en-US" smtClean="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B7F911-9DC2-4F56-9C92-B7E33B8F00D4}" type="slidenum">
              <a:rPr lang="en-US" smtClean="0"/>
              <a:t>‹#›</a:t>
            </a:fld>
            <a:endParaRPr lang="en-US" dirty="0"/>
          </a:p>
        </p:txBody>
      </p:sp>
    </p:spTree>
    <p:extLst>
      <p:ext uri="{BB962C8B-B14F-4D97-AF65-F5344CB8AC3E}">
        <p14:creationId xmlns:p14="http://schemas.microsoft.com/office/powerpoint/2010/main" val="16788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A2DE60B1-72BF-4C81-B804-0476EFDAA532}" type="datetime1">
              <a:rPr lang="en-US" smtClean="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B7F911-9DC2-4F56-9C92-B7E33B8F00D4}" type="slidenum">
              <a:rPr lang="en-US" smtClean="0"/>
              <a:t>‹#›</a:t>
            </a:fld>
            <a:endParaRPr lang="en-US" dirty="0"/>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6804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7EE260-620F-4D9F-9C47-08E10246B8F9}" type="datetime1">
              <a:rPr lang="en-US" smtClean="0"/>
              <a:t>7/15/2023</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endParaRPr lang="en-US" dirty="0"/>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6" name="Slide Number Placeholder 5"/>
          <p:cNvSpPr>
            <a:spLocks noGrp="1"/>
          </p:cNvSpPr>
          <p:nvPr>
            <p:ph type="sldNum" sz="quarter" idx="12"/>
          </p:nvPr>
        </p:nvSpPr>
        <p:spPr>
          <a:xfrm>
            <a:off x="195072" y="6208776"/>
            <a:ext cx="609600" cy="457200"/>
          </a:xfrm>
        </p:spPr>
        <p:txBody>
          <a:bodyPr/>
          <a:lstStyle/>
          <a:p>
            <a:fld id="{9AB7F911-9DC2-4F56-9C92-B7E33B8F00D4}" type="slidenum">
              <a:rPr lang="en-US" smtClean="0"/>
              <a:t>‹#›</a:t>
            </a:fld>
            <a:endParaRPr lang="en-US" dirty="0"/>
          </a:p>
        </p:txBody>
      </p:sp>
    </p:spTree>
    <p:extLst>
      <p:ext uri="{BB962C8B-B14F-4D97-AF65-F5344CB8AC3E}">
        <p14:creationId xmlns:p14="http://schemas.microsoft.com/office/powerpoint/2010/main" val="298993433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90033F0-395D-4319-BC6E-1A66920F7D6C}" type="datetime1">
              <a:rPr lang="en-US" smtClean="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B7F911-9DC2-4F56-9C92-B7E33B8F00D4}" type="slidenum">
              <a:rPr lang="en-US" smtClean="0"/>
              <a:t>‹#›</a:t>
            </a:fld>
            <a:endParaRPr lang="en-US" dirty="0"/>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565837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145B19D-F05C-4746-A339-09E1D8D12EDF}" type="datetime1">
              <a:rPr lang="en-US" smtClean="0"/>
              <a:t>7/15/2023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B7F911-9DC2-4F56-9C92-B7E33B8F00D4}" type="slidenum">
              <a:rPr lang="en-US" smtClean="0"/>
              <a:t>‹#›</a:t>
            </a:fld>
            <a:endParaRPr lang="en-US" dirty="0"/>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032826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00BABA9-562D-48C5-AD34-6A7F3370DCF8}" type="datetime1">
              <a:rPr lang="en-US" smtClean="0"/>
              <a:t>7/15/2023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B7F911-9DC2-4F56-9C92-B7E33B8F00D4}" type="slidenum">
              <a:rPr lang="en-US" smtClean="0"/>
              <a:t>‹#›</a:t>
            </a:fld>
            <a:endParaRPr lang="en-US" dirty="0"/>
          </a:p>
        </p:txBody>
      </p:sp>
    </p:spTree>
    <p:extLst>
      <p:ext uri="{BB962C8B-B14F-4D97-AF65-F5344CB8AC3E}">
        <p14:creationId xmlns:p14="http://schemas.microsoft.com/office/powerpoint/2010/main" val="178349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F608D-69AF-4C21-A9A4-0C7370EBA5E4}" type="datetime1">
              <a:rPr lang="en-US" smtClean="0"/>
              <a:t>7/15/2023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AB7F911-9DC2-4F56-9C92-B7E33B8F00D4}" type="slidenum">
              <a:rPr lang="en-US" smtClean="0"/>
              <a:t>‹#›</a:t>
            </a:fld>
            <a:endParaRPr lang="en-US" dirty="0"/>
          </a:p>
        </p:txBody>
      </p:sp>
    </p:spTree>
    <p:extLst>
      <p:ext uri="{BB962C8B-B14F-4D97-AF65-F5344CB8AC3E}">
        <p14:creationId xmlns:p14="http://schemas.microsoft.com/office/powerpoint/2010/main" val="43305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6B6E3A6-FCC1-41C6-871F-5338F9623108}" type="datetime1">
              <a:rPr lang="en-US" smtClean="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B7F911-9DC2-4F56-9C92-B7E33B8F00D4}" type="slidenum">
              <a:rPr lang="en-US" smtClean="0"/>
              <a:t>‹#›</a:t>
            </a:fld>
            <a:endParaRPr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74877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76A02A9-A68E-4CC1-9946-71D4A7DCCCAA}" type="datetime1">
              <a:rPr lang="en-US" smtClean="0"/>
              <a:t>7/15/2023</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endParaRPr lang="en-US" dirty="0"/>
          </a:p>
        </p:txBody>
      </p:sp>
      <p:sp>
        <p:nvSpPr>
          <p:cNvPr id="7" name="Slide Number Placeholder 6"/>
          <p:cNvSpPr>
            <a:spLocks noGrp="1"/>
          </p:cNvSpPr>
          <p:nvPr>
            <p:ph type="sldNum" sz="quarter" idx="12"/>
          </p:nvPr>
        </p:nvSpPr>
        <p:spPr>
          <a:xfrm>
            <a:off x="195072" y="6208776"/>
            <a:ext cx="609600" cy="457200"/>
          </a:xfrm>
        </p:spPr>
        <p:txBody>
          <a:bodyPr/>
          <a:lstStyle/>
          <a:p>
            <a:fld id="{9AB7F911-9DC2-4F56-9C92-B7E33B8F00D4}" type="slidenum">
              <a:rPr lang="en-US" smtClean="0"/>
              <a:t>‹#›</a:t>
            </a:fld>
            <a:endParaRPr lang="en-US" dirty="0"/>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extLst>
      <p:ext uri="{BB962C8B-B14F-4D97-AF65-F5344CB8AC3E}">
        <p14:creationId xmlns:p14="http://schemas.microsoft.com/office/powerpoint/2010/main" val="1256786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0D1F324B-5104-44F3-96EA-DB19F7DA30C2}" type="datetime1">
              <a:rPr lang="en-US" smtClean="0"/>
              <a:t>7/15/2023</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AB7F911-9DC2-4F56-9C92-B7E33B8F00D4}" type="slidenum">
              <a:rPr lang="en-US" smtClean="0"/>
              <a:t>‹#›</a:t>
            </a:fld>
            <a:endParaRPr lang="en-US" dirty="0"/>
          </a:p>
        </p:txBody>
      </p:sp>
    </p:spTree>
    <p:extLst>
      <p:ext uri="{BB962C8B-B14F-4D97-AF65-F5344CB8AC3E}">
        <p14:creationId xmlns:p14="http://schemas.microsoft.com/office/powerpoint/2010/main" val="1417326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Topics to Cover</a:t>
            </a:r>
          </a:p>
        </p:txBody>
      </p:sp>
      <p:sp>
        <p:nvSpPr>
          <p:cNvPr id="4" name="Slide Number Placeholder 3"/>
          <p:cNvSpPr>
            <a:spLocks noGrp="1"/>
          </p:cNvSpPr>
          <p:nvPr>
            <p:ph type="sldNum" sz="quarter" idx="12"/>
          </p:nvPr>
        </p:nvSpPr>
        <p:spPr/>
        <p:txBody>
          <a:bodyPr/>
          <a:lstStyle/>
          <a:p>
            <a:fld id="{9AB7F911-9DC2-4F56-9C92-B7E33B8F00D4}" type="slidenum">
              <a:rPr lang="en-US" smtClean="0">
                <a:latin typeface="Franklin Gothic Book"/>
              </a:rPr>
              <a:pPr/>
              <a:t>1</a:t>
            </a:fld>
            <a:endParaRPr lang="en-US" dirty="0">
              <a:latin typeface="Franklin Gothic Book"/>
            </a:endParaRPr>
          </a:p>
        </p:txBody>
      </p:sp>
      <p:sp>
        <p:nvSpPr>
          <p:cNvPr id="5" name="Content Placeholder 4"/>
          <p:cNvSpPr>
            <a:spLocks noGrp="1"/>
          </p:cNvSpPr>
          <p:nvPr>
            <p:ph sz="quarter" idx="1"/>
          </p:nvPr>
        </p:nvSpPr>
        <p:spPr>
          <a:xfrm>
            <a:off x="2315569" y="2034656"/>
            <a:ext cx="7391400" cy="4572000"/>
          </a:xfrm>
        </p:spPr>
        <p:txBody>
          <a:bodyPr>
            <a:normAutofit/>
          </a:bodyPr>
          <a:lstStyle/>
          <a:p>
            <a:r>
              <a:rPr lang="en-US" b="1" dirty="0"/>
              <a:t>Debugging </a:t>
            </a:r>
          </a:p>
          <a:p>
            <a:r>
              <a:rPr lang="en-US" b="1" dirty="0"/>
              <a:t>The Debugging Process </a:t>
            </a:r>
          </a:p>
          <a:p>
            <a:r>
              <a:rPr lang="en-US" b="1" dirty="0"/>
              <a:t>Difference between Testing &amp; Debugging </a:t>
            </a:r>
          </a:p>
          <a:p>
            <a:r>
              <a:rPr lang="en-US" b="1" dirty="0"/>
              <a:t>Bug Life Cycle </a:t>
            </a:r>
          </a:p>
          <a:p>
            <a:r>
              <a:rPr lang="en-US" b="1" dirty="0"/>
              <a:t>Bug Management </a:t>
            </a:r>
          </a:p>
          <a:p>
            <a:r>
              <a:rPr lang="en-US" b="1" dirty="0"/>
              <a:t>Reporting </a:t>
            </a:r>
          </a:p>
          <a:p>
            <a:r>
              <a:rPr lang="en-US" b="1" dirty="0"/>
              <a:t>Bug/Defect Types </a:t>
            </a:r>
          </a:p>
        </p:txBody>
      </p:sp>
    </p:spTree>
    <p:extLst>
      <p:ext uri="{BB962C8B-B14F-4D97-AF65-F5344CB8AC3E}">
        <p14:creationId xmlns:p14="http://schemas.microsoft.com/office/powerpoint/2010/main" val="795889581"/>
      </p:ext>
    </p:extLst>
  </p:cSld>
  <p:clrMapOvr>
    <a:masterClrMapping/>
  </p:clrMapOvr>
  <mc:AlternateContent xmlns:mc="http://schemas.openxmlformats.org/markup-compatibility/2006" xmlns:p14="http://schemas.microsoft.com/office/powerpoint/2010/main">
    <mc:Choice Requires="p14">
      <p:transition spd="slow" p14:dur="2000" advTm="59081"/>
    </mc:Choice>
    <mc:Fallback xmlns="">
      <p:transition spd="slow" advTm="590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1CE7-693C-48AF-B08E-171D71BB692C}"/>
              </a:ext>
            </a:extLst>
          </p:cNvPr>
          <p:cNvSpPr>
            <a:spLocks noGrp="1"/>
          </p:cNvSpPr>
          <p:nvPr>
            <p:ph type="title"/>
          </p:nvPr>
        </p:nvSpPr>
        <p:spPr/>
        <p:txBody>
          <a:bodyPr/>
          <a:lstStyle/>
          <a:p>
            <a:r>
              <a:rPr lang="en-US" dirty="0">
                <a:latin typeface="Tw Cen MT" panose="020B0602020104020603" pitchFamily="34" charset="0"/>
              </a:rPr>
              <a:t>Bug States</a:t>
            </a:r>
            <a:endParaRPr lang="en-US" dirty="0"/>
          </a:p>
        </p:txBody>
      </p:sp>
      <p:sp>
        <p:nvSpPr>
          <p:cNvPr id="4" name="Slide Number Placeholder 3">
            <a:extLst>
              <a:ext uri="{FF2B5EF4-FFF2-40B4-BE49-F238E27FC236}">
                <a16:creationId xmlns:a16="http://schemas.microsoft.com/office/drawing/2014/main" id="{5A644664-348D-49E2-B59E-420FEEA141A0}"/>
              </a:ext>
            </a:extLst>
          </p:cNvPr>
          <p:cNvSpPr>
            <a:spLocks noGrp="1"/>
          </p:cNvSpPr>
          <p:nvPr>
            <p:ph type="sldNum" sz="quarter" idx="12"/>
          </p:nvPr>
        </p:nvSpPr>
        <p:spPr/>
        <p:txBody>
          <a:bodyPr/>
          <a:lstStyle/>
          <a:p>
            <a:fld id="{9AB7F911-9DC2-4F56-9C92-B7E33B8F00D4}" type="slidenum">
              <a:rPr lang="en-US">
                <a:latin typeface="Franklin Gothic Book"/>
              </a:rPr>
              <a:pPr/>
              <a:t>10</a:t>
            </a:fld>
            <a:endParaRPr lang="en-US" dirty="0">
              <a:latin typeface="Franklin Gothic Book"/>
            </a:endParaRPr>
          </a:p>
        </p:txBody>
      </p:sp>
      <p:sp>
        <p:nvSpPr>
          <p:cNvPr id="5" name="Content Placeholder 4">
            <a:extLst>
              <a:ext uri="{FF2B5EF4-FFF2-40B4-BE49-F238E27FC236}">
                <a16:creationId xmlns:a16="http://schemas.microsoft.com/office/drawing/2014/main" id="{CE112108-A4D6-4E7C-867E-CD5D97AB5F42}"/>
              </a:ext>
            </a:extLst>
          </p:cNvPr>
          <p:cNvSpPr>
            <a:spLocks noGrp="1"/>
          </p:cNvSpPr>
          <p:nvPr>
            <p:ph sz="quarter" idx="1"/>
          </p:nvPr>
        </p:nvSpPr>
        <p:spPr>
          <a:xfrm>
            <a:off x="1828800" y="1447800"/>
            <a:ext cx="8382000" cy="4572000"/>
          </a:xfrm>
        </p:spPr>
        <p:txBody>
          <a:bodyPr>
            <a:normAutofit fontScale="70000" lnSpcReduction="20000"/>
          </a:bodyPr>
          <a:lstStyle/>
          <a:p>
            <a:pPr algn="just"/>
            <a:r>
              <a:rPr lang="en-GB" sz="2800" b="1" dirty="0">
                <a:latin typeface="Tw Cen MT" panose="020B0602020104020603" pitchFamily="34" charset="0"/>
              </a:rPr>
              <a:t>Could not reproduce: </a:t>
            </a:r>
            <a:r>
              <a:rPr lang="en-GB" sz="2800" dirty="0">
                <a:latin typeface="Tw Cen MT" panose="020B0602020104020603" pitchFamily="34" charset="0"/>
              </a:rPr>
              <a:t>If developer is not able to reproduce the bug by the steps given in bug report by QA then developer can mark the bug as „CNR‟. QA needs action to check if bug is reproduced and can assign to developer with detailed reproducing steps. </a:t>
            </a:r>
          </a:p>
          <a:p>
            <a:pPr algn="just"/>
            <a:r>
              <a:rPr lang="en-GB" sz="2800" b="1" dirty="0">
                <a:latin typeface="Tw Cen MT" panose="020B0602020104020603" pitchFamily="34" charset="0"/>
              </a:rPr>
              <a:t>Reopened: </a:t>
            </a:r>
            <a:r>
              <a:rPr lang="en-GB" sz="2800" dirty="0">
                <a:latin typeface="Tw Cen MT" panose="020B0602020104020603" pitchFamily="34" charset="0"/>
              </a:rPr>
              <a:t>If the bug still exists even after the bug is fixed by the developer, the tester changes the status to REOPENED. The bug traverses the life cycle once again. </a:t>
            </a:r>
          </a:p>
          <a:p>
            <a:pPr algn="just"/>
            <a:r>
              <a:rPr lang="en-GB" sz="2800" b="1" dirty="0">
                <a:latin typeface="Tw Cen MT" panose="020B0602020104020603" pitchFamily="34" charset="0"/>
              </a:rPr>
              <a:t>Closed: </a:t>
            </a:r>
            <a:r>
              <a:rPr lang="en-GB" sz="2800" dirty="0">
                <a:latin typeface="Tw Cen MT" panose="020B0602020104020603" pitchFamily="34" charset="0"/>
              </a:rPr>
              <a:t>Once the bug is fixed, it is tested by the tester. If the tester feels that the bug no longer exists in the software, he changes the status of the bug to CLOSED. This state means that the bug is fixed, tested and approved. </a:t>
            </a:r>
          </a:p>
          <a:p>
            <a:pPr algn="just"/>
            <a:r>
              <a:rPr lang="en-GB" sz="2800" b="1" dirty="0">
                <a:latin typeface="Tw Cen MT" panose="020B0602020104020603" pitchFamily="34" charset="0"/>
              </a:rPr>
              <a:t>Postponed: </a:t>
            </a:r>
            <a:r>
              <a:rPr lang="en-GB" sz="2800" dirty="0">
                <a:latin typeface="Tw Cen MT" panose="020B0602020104020603" pitchFamily="34" charset="0"/>
              </a:rPr>
              <a:t>Sometimes, testing of a particular bug has to be postponed for an indefinite period. This situation may occur because of many reasons, such as unavailability of Test data, unavailability of particular functionality etc. That time, the bug is marked with „Postponed‟ status. </a:t>
            </a:r>
          </a:p>
        </p:txBody>
      </p:sp>
    </p:spTree>
    <p:extLst>
      <p:ext uri="{BB962C8B-B14F-4D97-AF65-F5344CB8AC3E}">
        <p14:creationId xmlns:p14="http://schemas.microsoft.com/office/powerpoint/2010/main" val="792368272"/>
      </p:ext>
    </p:extLst>
  </p:cSld>
  <p:clrMapOvr>
    <a:masterClrMapping/>
  </p:clrMapOvr>
  <mc:AlternateContent xmlns:mc="http://schemas.openxmlformats.org/markup-compatibility/2006" xmlns:p14="http://schemas.microsoft.com/office/powerpoint/2010/main">
    <mc:Choice Requires="p14">
      <p:transition spd="slow" p14:dur="2000" advTm="223409"/>
    </mc:Choice>
    <mc:Fallback xmlns="">
      <p:transition spd="slow" advTm="22340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1037-53B7-4C0F-BFBC-411B3FBB38E8}"/>
              </a:ext>
            </a:extLst>
          </p:cNvPr>
          <p:cNvSpPr>
            <a:spLocks noGrp="1"/>
          </p:cNvSpPr>
          <p:nvPr>
            <p:ph type="title"/>
          </p:nvPr>
        </p:nvSpPr>
        <p:spPr/>
        <p:txBody>
          <a:bodyPr/>
          <a:lstStyle/>
          <a:p>
            <a:br>
              <a:rPr lang="en-US" sz="1100" dirty="0">
                <a:solidFill>
                  <a:srgbClr val="000000"/>
                </a:solidFill>
                <a:latin typeface="Tw Cen MT" panose="020B0602020104020603" pitchFamily="34" charset="0"/>
              </a:rPr>
            </a:br>
            <a:r>
              <a:rPr lang="en-US" dirty="0">
                <a:latin typeface="Tw Cen MT" panose="020B0602020104020603" pitchFamily="34" charset="0"/>
              </a:rPr>
              <a:t>Bug Management </a:t>
            </a:r>
            <a:endParaRPr lang="en-US" dirty="0"/>
          </a:p>
        </p:txBody>
      </p:sp>
      <p:sp>
        <p:nvSpPr>
          <p:cNvPr id="4" name="Slide Number Placeholder 3">
            <a:extLst>
              <a:ext uri="{FF2B5EF4-FFF2-40B4-BE49-F238E27FC236}">
                <a16:creationId xmlns:a16="http://schemas.microsoft.com/office/drawing/2014/main" id="{25DE30D0-063C-4A51-992B-859C6FABD356}"/>
              </a:ext>
            </a:extLst>
          </p:cNvPr>
          <p:cNvSpPr>
            <a:spLocks noGrp="1"/>
          </p:cNvSpPr>
          <p:nvPr>
            <p:ph type="sldNum" sz="quarter" idx="12"/>
          </p:nvPr>
        </p:nvSpPr>
        <p:spPr/>
        <p:txBody>
          <a:bodyPr/>
          <a:lstStyle/>
          <a:p>
            <a:fld id="{9AB7F911-9DC2-4F56-9C92-B7E33B8F00D4}" type="slidenum">
              <a:rPr lang="en-US">
                <a:latin typeface="Franklin Gothic Book"/>
              </a:rPr>
              <a:pPr/>
              <a:t>11</a:t>
            </a:fld>
            <a:endParaRPr lang="en-US" dirty="0">
              <a:latin typeface="Franklin Gothic Book"/>
            </a:endParaRPr>
          </a:p>
        </p:txBody>
      </p:sp>
      <p:sp>
        <p:nvSpPr>
          <p:cNvPr id="5" name="Content Placeholder 4">
            <a:extLst>
              <a:ext uri="{FF2B5EF4-FFF2-40B4-BE49-F238E27FC236}">
                <a16:creationId xmlns:a16="http://schemas.microsoft.com/office/drawing/2014/main" id="{35AFF3EE-C31D-4CC3-A21F-8070449E3813}"/>
              </a:ext>
            </a:extLst>
          </p:cNvPr>
          <p:cNvSpPr>
            <a:spLocks noGrp="1"/>
          </p:cNvSpPr>
          <p:nvPr>
            <p:ph sz="quarter" idx="1"/>
          </p:nvPr>
        </p:nvSpPr>
        <p:spPr>
          <a:xfrm>
            <a:off x="1981200" y="1447800"/>
            <a:ext cx="8382000" cy="4743450"/>
          </a:xfrm>
        </p:spPr>
        <p:txBody>
          <a:bodyPr>
            <a:normAutofit fontScale="77500" lnSpcReduction="20000"/>
          </a:bodyPr>
          <a:lstStyle/>
          <a:p>
            <a:pPr algn="just"/>
            <a:r>
              <a:rPr lang="en-GB" sz="2800" dirty="0">
                <a:latin typeface="Tw Cen MT" panose="020B0602020104020603" pitchFamily="34" charset="0"/>
              </a:rPr>
              <a:t>It is common practice for software to be released with known bugs that are considered non-critical. While software products may, by definition, contain any number of unknown bugs. </a:t>
            </a:r>
          </a:p>
          <a:p>
            <a:pPr algn="just"/>
            <a:r>
              <a:rPr lang="en-GB" sz="2800" dirty="0">
                <a:latin typeface="Tw Cen MT" panose="020B0602020104020603" pitchFamily="34" charset="0"/>
              </a:rPr>
              <a:t>Most big software projects maintain two lists of "known bugs"— those known to the software team, and those to be told to users. This is not dishonesty, but users are not concerned with the internal workings of the product. The second list informs users about bugs that are not fixed in the current release, or not fixed at all, and a workaround may be offered. </a:t>
            </a:r>
          </a:p>
          <a:p>
            <a:pPr algn="just"/>
            <a:endParaRPr lang="en-GB" sz="2800" dirty="0">
              <a:latin typeface="Tw Cen MT" panose="020B0602020104020603" pitchFamily="34" charset="0"/>
            </a:endParaRPr>
          </a:p>
          <a:p>
            <a:pPr algn="just"/>
            <a:r>
              <a:rPr lang="en-GB" sz="2800" dirty="0">
                <a:latin typeface="Tw Cen MT" panose="020B0602020104020603" pitchFamily="34" charset="0"/>
              </a:rPr>
              <a:t>There are various reasons for not fixing bugs: </a:t>
            </a:r>
          </a:p>
          <a:p>
            <a:pPr lvl="1" algn="just"/>
            <a:r>
              <a:rPr lang="en-GB" sz="2200" dirty="0">
                <a:latin typeface="Tw Cen MT" panose="020B0602020104020603" pitchFamily="34" charset="0"/>
              </a:rPr>
              <a:t>The developers often don't have time or it is not economical to fix all non-severe bugs. </a:t>
            </a:r>
          </a:p>
          <a:p>
            <a:pPr lvl="1" algn="just"/>
            <a:r>
              <a:rPr lang="en-GB" sz="2200" dirty="0">
                <a:latin typeface="Tw Cen MT" panose="020B0602020104020603" pitchFamily="34" charset="0"/>
              </a:rPr>
              <a:t>The bug could be fixed in a new version or patch that is not yet released. </a:t>
            </a:r>
          </a:p>
          <a:p>
            <a:pPr lvl="1" algn="just"/>
            <a:r>
              <a:rPr lang="en-GB" sz="2200" dirty="0">
                <a:latin typeface="Tw Cen MT" panose="020B0602020104020603" pitchFamily="34" charset="0"/>
              </a:rPr>
              <a:t>The changes to the code required to fix the bug would be large, and would bring with them the chance of introducing other bugs into the system. </a:t>
            </a:r>
          </a:p>
          <a:p>
            <a:pPr lvl="1" algn="just"/>
            <a:r>
              <a:rPr lang="en-GB" sz="2200" dirty="0">
                <a:latin typeface="Tw Cen MT" panose="020B0602020104020603" pitchFamily="34" charset="0"/>
              </a:rPr>
              <a:t>It's "not a bug". A misunderstanding has arisen between expected and provided behaviour.</a:t>
            </a:r>
          </a:p>
        </p:txBody>
      </p:sp>
    </p:spTree>
    <p:extLst>
      <p:ext uri="{BB962C8B-B14F-4D97-AF65-F5344CB8AC3E}">
        <p14:creationId xmlns:p14="http://schemas.microsoft.com/office/powerpoint/2010/main" val="1210194889"/>
      </p:ext>
    </p:extLst>
  </p:cSld>
  <p:clrMapOvr>
    <a:masterClrMapping/>
  </p:clrMapOvr>
  <mc:AlternateContent xmlns:mc="http://schemas.openxmlformats.org/markup-compatibility/2006" xmlns:p14="http://schemas.microsoft.com/office/powerpoint/2010/main">
    <mc:Choice Requires="p14">
      <p:transition spd="slow" p14:dur="2000" advTm="335491"/>
    </mc:Choice>
    <mc:Fallback xmlns="">
      <p:transition spd="slow" advTm="33549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792162"/>
          </a:xfrm>
        </p:spPr>
        <p:txBody>
          <a:bodyPr>
            <a:normAutofit fontScale="90000"/>
          </a:bodyPr>
          <a:lstStyle/>
          <a:p>
            <a:br>
              <a:rPr lang="en-US" dirty="0"/>
            </a:br>
            <a:r>
              <a:rPr lang="en-US" dirty="0"/>
              <a:t>Common Types of Bugs </a:t>
            </a:r>
            <a:endParaRPr lang="en-US" b="1" dirty="0"/>
          </a:p>
        </p:txBody>
      </p:sp>
      <p:sp>
        <p:nvSpPr>
          <p:cNvPr id="4" name="Slide Number Placeholder 3"/>
          <p:cNvSpPr>
            <a:spLocks noGrp="1"/>
          </p:cNvSpPr>
          <p:nvPr>
            <p:ph type="sldNum" sz="quarter" idx="12"/>
          </p:nvPr>
        </p:nvSpPr>
        <p:spPr/>
        <p:txBody>
          <a:bodyPr/>
          <a:lstStyle/>
          <a:p>
            <a:fld id="{9AB7F911-9DC2-4F56-9C92-B7E33B8F00D4}" type="slidenum">
              <a:rPr lang="en-US">
                <a:latin typeface="Franklin Gothic Book"/>
              </a:rPr>
              <a:pPr/>
              <a:t>12</a:t>
            </a:fld>
            <a:endParaRPr lang="en-US" dirty="0">
              <a:latin typeface="Franklin Gothic Book"/>
            </a:endParaRPr>
          </a:p>
        </p:txBody>
      </p:sp>
      <p:sp>
        <p:nvSpPr>
          <p:cNvPr id="5" name="Content Placeholder 4"/>
          <p:cNvSpPr>
            <a:spLocks noGrp="1"/>
          </p:cNvSpPr>
          <p:nvPr>
            <p:ph sz="quarter" idx="1"/>
          </p:nvPr>
        </p:nvSpPr>
        <p:spPr>
          <a:xfrm>
            <a:off x="2438400" y="1066800"/>
            <a:ext cx="7772400" cy="5105400"/>
          </a:xfrm>
        </p:spPr>
        <p:txBody>
          <a:bodyPr>
            <a:noAutofit/>
          </a:bodyPr>
          <a:lstStyle/>
          <a:p>
            <a:r>
              <a:rPr lang="en-US" sz="1800" b="1" dirty="0"/>
              <a:t>Math's bugs </a:t>
            </a:r>
            <a:endParaRPr lang="en-US" sz="1800" dirty="0"/>
          </a:p>
          <a:p>
            <a:pPr lvl="1"/>
            <a:r>
              <a:rPr lang="en-US" sz="1600" dirty="0"/>
              <a:t>Division by zero </a:t>
            </a:r>
          </a:p>
          <a:p>
            <a:pPr lvl="1"/>
            <a:r>
              <a:rPr lang="en-US" sz="1600" dirty="0"/>
              <a:t>Arithmetic overflow or underflow </a:t>
            </a:r>
          </a:p>
          <a:p>
            <a:r>
              <a:rPr lang="en-US" sz="1800" b="1" dirty="0"/>
              <a:t>Logic bugs </a:t>
            </a:r>
            <a:endParaRPr lang="en-US" sz="1800" dirty="0"/>
          </a:p>
          <a:p>
            <a:pPr lvl="1"/>
            <a:r>
              <a:rPr lang="en-US" sz="1600" dirty="0"/>
              <a:t>Infinite loops and infinite recursion </a:t>
            </a:r>
          </a:p>
          <a:p>
            <a:r>
              <a:rPr lang="en-US" sz="1800" b="1" dirty="0"/>
              <a:t>Syntax bugs </a:t>
            </a:r>
            <a:endParaRPr lang="en-US" sz="1800" dirty="0"/>
          </a:p>
          <a:p>
            <a:pPr lvl="1"/>
            <a:r>
              <a:rPr lang="en-US" sz="1600" dirty="0"/>
              <a:t>Use of the wrong operator, such as performing assignment instead of equality </a:t>
            </a:r>
          </a:p>
          <a:p>
            <a:r>
              <a:rPr lang="en-US" sz="1800" b="1" dirty="0"/>
              <a:t>Resource bugs </a:t>
            </a:r>
            <a:endParaRPr lang="en-US" sz="1800" dirty="0"/>
          </a:p>
          <a:p>
            <a:pPr lvl="1"/>
            <a:r>
              <a:rPr lang="en-US" sz="1600" dirty="0"/>
              <a:t>Using an un-initialized variable </a:t>
            </a:r>
          </a:p>
          <a:p>
            <a:pPr lvl="1"/>
            <a:r>
              <a:rPr lang="en-US" sz="1600" dirty="0"/>
              <a:t>Resource leaks, where a finite system resource such as memory or file handles are exhausted by repeated allocation without release. </a:t>
            </a:r>
          </a:p>
          <a:p>
            <a:pPr lvl="1"/>
            <a:r>
              <a:rPr lang="en-US" sz="1600" dirty="0"/>
              <a:t>Buffer overflow, in which a program tries to store data past the end of allocated storage. </a:t>
            </a:r>
          </a:p>
          <a:p>
            <a:r>
              <a:rPr lang="en-US" sz="1800" b="1" dirty="0"/>
              <a:t>Team working bugs </a:t>
            </a:r>
            <a:endParaRPr lang="en-US" sz="1800" dirty="0"/>
          </a:p>
          <a:p>
            <a:pPr lvl="1"/>
            <a:r>
              <a:rPr lang="en-US" sz="1600" dirty="0"/>
              <a:t>Comments out of date or incorrect: many programmers assume the comments accurately describe the code </a:t>
            </a:r>
          </a:p>
          <a:p>
            <a:pPr lvl="1"/>
            <a:r>
              <a:rPr lang="en-US" sz="1600" dirty="0"/>
              <a:t>Differences between documentation and the actual product </a:t>
            </a:r>
          </a:p>
        </p:txBody>
      </p:sp>
    </p:spTree>
    <p:extLst>
      <p:ext uri="{BB962C8B-B14F-4D97-AF65-F5344CB8AC3E}">
        <p14:creationId xmlns:p14="http://schemas.microsoft.com/office/powerpoint/2010/main" val="690297118"/>
      </p:ext>
    </p:extLst>
  </p:cSld>
  <p:clrMapOvr>
    <a:masterClrMapping/>
  </p:clrMapOvr>
  <mc:AlternateContent xmlns:mc="http://schemas.openxmlformats.org/markup-compatibility/2006" xmlns:p14="http://schemas.microsoft.com/office/powerpoint/2010/main">
    <mc:Choice Requires="p14">
      <p:transition spd="slow" p14:dur="2000" advTm="228308"/>
    </mc:Choice>
    <mc:Fallback xmlns="">
      <p:transition spd="slow" advTm="22830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Reporting </a:t>
            </a:r>
            <a:endParaRPr lang="en-US" b="1" dirty="0"/>
          </a:p>
        </p:txBody>
      </p:sp>
      <p:sp>
        <p:nvSpPr>
          <p:cNvPr id="4" name="Slide Number Placeholder 3"/>
          <p:cNvSpPr>
            <a:spLocks noGrp="1"/>
          </p:cNvSpPr>
          <p:nvPr>
            <p:ph type="sldNum" sz="quarter" idx="12"/>
          </p:nvPr>
        </p:nvSpPr>
        <p:spPr/>
        <p:txBody>
          <a:bodyPr/>
          <a:lstStyle/>
          <a:p>
            <a:fld id="{9AB7F911-9DC2-4F56-9C92-B7E33B8F00D4}" type="slidenum">
              <a:rPr lang="en-US">
                <a:latin typeface="Franklin Gothic Book"/>
              </a:rPr>
              <a:pPr/>
              <a:t>13</a:t>
            </a:fld>
            <a:endParaRPr lang="en-US" dirty="0">
              <a:latin typeface="Franklin Gothic Book"/>
            </a:endParaRPr>
          </a:p>
        </p:txBody>
      </p:sp>
      <p:sp>
        <p:nvSpPr>
          <p:cNvPr id="8" name="Content Placeholder 7"/>
          <p:cNvSpPr>
            <a:spLocks noGrp="1"/>
          </p:cNvSpPr>
          <p:nvPr>
            <p:ph sz="quarter" idx="1"/>
          </p:nvPr>
        </p:nvSpPr>
        <p:spPr/>
        <p:txBody>
          <a:bodyPr>
            <a:normAutofit fontScale="85000" lnSpcReduction="20000"/>
          </a:bodyPr>
          <a:lstStyle/>
          <a:p>
            <a:r>
              <a:rPr lang="en-US" b="1" dirty="0"/>
              <a:t>Daily Summary Data </a:t>
            </a:r>
            <a:r>
              <a:rPr lang="en-US" dirty="0"/>
              <a:t>: In addition to entering new bugs and closing fixed bug in the bug tracking application, </a:t>
            </a:r>
          </a:p>
          <a:p>
            <a:pPr lvl="1"/>
            <a:r>
              <a:rPr lang="en-US" dirty="0"/>
              <a:t>Number of test cases completed </a:t>
            </a:r>
          </a:p>
          <a:p>
            <a:pPr lvl="1"/>
            <a:r>
              <a:rPr lang="en-US" dirty="0"/>
              <a:t>Number of new issues identified and reported </a:t>
            </a:r>
          </a:p>
          <a:p>
            <a:pPr lvl="1"/>
            <a:r>
              <a:rPr lang="en-US" dirty="0"/>
              <a:t>The current list of existing bugs by severity </a:t>
            </a:r>
          </a:p>
          <a:p>
            <a:pPr marL="45720" indent="0">
              <a:buNone/>
            </a:pPr>
            <a:endParaRPr lang="en-US" dirty="0"/>
          </a:p>
          <a:p>
            <a:r>
              <a:rPr lang="en-US" b="1" dirty="0"/>
              <a:t>Weekly Summary Report </a:t>
            </a:r>
            <a:r>
              <a:rPr lang="en-US" dirty="0"/>
              <a:t>: At the end of each week, creates a weekly report to provide some additional information to clients.</a:t>
            </a:r>
          </a:p>
          <a:p>
            <a:pPr marL="0" indent="0">
              <a:buNone/>
            </a:pPr>
            <a:r>
              <a:rPr lang="en-US" dirty="0"/>
              <a:t> </a:t>
            </a:r>
          </a:p>
          <a:p>
            <a:r>
              <a:rPr lang="en-US" b="1" dirty="0"/>
              <a:t>End of Cycle Reports: </a:t>
            </a:r>
            <a:r>
              <a:rPr lang="en-US" dirty="0"/>
              <a:t>QA engineers execute all test cases for a build, supply a complete set of test results for the cycle. provide the following information: </a:t>
            </a:r>
          </a:p>
          <a:p>
            <a:pPr lvl="1"/>
            <a:r>
              <a:rPr lang="en-US" dirty="0"/>
              <a:t>List of bugs found in this testing cycle </a:t>
            </a:r>
          </a:p>
          <a:p>
            <a:pPr lvl="1"/>
            <a:r>
              <a:rPr lang="en-US" dirty="0"/>
              <a:t>List of bugs fixed in this testing cycle </a:t>
            </a:r>
          </a:p>
          <a:p>
            <a:pPr lvl="1"/>
            <a:r>
              <a:rPr lang="en-US" dirty="0"/>
              <a:t>List of bugs deferred to a later release</a:t>
            </a:r>
          </a:p>
        </p:txBody>
      </p:sp>
    </p:spTree>
    <p:extLst>
      <p:ext uri="{BB962C8B-B14F-4D97-AF65-F5344CB8AC3E}">
        <p14:creationId xmlns:p14="http://schemas.microsoft.com/office/powerpoint/2010/main" val="3238647610"/>
      </p:ext>
    </p:extLst>
  </p:cSld>
  <p:clrMapOvr>
    <a:masterClrMapping/>
  </p:clrMapOvr>
  <mc:AlternateContent xmlns:mc="http://schemas.openxmlformats.org/markup-compatibility/2006" xmlns:p14="http://schemas.microsoft.com/office/powerpoint/2010/main">
    <mc:Choice Requires="p14">
      <p:transition spd="slow" p14:dur="2000" advTm="149453"/>
    </mc:Choice>
    <mc:Fallback xmlns="">
      <p:transition spd="slow" advTm="14945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Bug/Defect Types </a:t>
            </a:r>
            <a:endParaRPr lang="en-US" b="1" dirty="0"/>
          </a:p>
        </p:txBody>
      </p:sp>
      <p:sp>
        <p:nvSpPr>
          <p:cNvPr id="4" name="Slide Number Placeholder 3"/>
          <p:cNvSpPr>
            <a:spLocks noGrp="1"/>
          </p:cNvSpPr>
          <p:nvPr>
            <p:ph type="sldNum" sz="quarter" idx="12"/>
          </p:nvPr>
        </p:nvSpPr>
        <p:spPr/>
        <p:txBody>
          <a:bodyPr/>
          <a:lstStyle/>
          <a:p>
            <a:fld id="{9AB7F911-9DC2-4F56-9C92-B7E33B8F00D4}" type="slidenum">
              <a:rPr lang="en-US">
                <a:latin typeface="Franklin Gothic Book"/>
              </a:rPr>
              <a:pPr/>
              <a:t>14</a:t>
            </a:fld>
            <a:endParaRPr lang="en-US" dirty="0">
              <a:latin typeface="Franklin Gothic Book"/>
            </a:endParaRPr>
          </a:p>
        </p:txBody>
      </p:sp>
      <p:sp>
        <p:nvSpPr>
          <p:cNvPr id="5" name="Content Placeholder 4"/>
          <p:cNvSpPr>
            <a:spLocks noGrp="1"/>
          </p:cNvSpPr>
          <p:nvPr>
            <p:ph sz="quarter" idx="1"/>
          </p:nvPr>
        </p:nvSpPr>
        <p:spPr>
          <a:xfrm>
            <a:off x="2438400" y="1447800"/>
            <a:ext cx="7848600" cy="4572000"/>
          </a:xfrm>
        </p:spPr>
        <p:txBody>
          <a:bodyPr>
            <a:noAutofit/>
          </a:bodyPr>
          <a:lstStyle/>
          <a:p>
            <a:r>
              <a:rPr lang="en-US" sz="2000" dirty="0"/>
              <a:t>Defects that are detected by the tester are classified into categories by the nature of the defect. The following are the classification :</a:t>
            </a:r>
          </a:p>
          <a:p>
            <a:pPr marL="0" indent="0">
              <a:buNone/>
            </a:pPr>
            <a:endParaRPr lang="en-US" sz="2000" dirty="0"/>
          </a:p>
          <a:p>
            <a:pPr marL="662940" lvl="1" indent="-342900">
              <a:buFont typeface="+mj-lt"/>
              <a:buAutoNum type="arabicPeriod"/>
            </a:pPr>
            <a:r>
              <a:rPr lang="en-US" sz="1800" b="1" dirty="0"/>
              <a:t>Showstopper (X): </a:t>
            </a:r>
            <a:r>
              <a:rPr lang="en-US" sz="1800" dirty="0"/>
              <a:t>The impact of the defect is severe, and the system cannot go into the production environment without resolving the defect since an interim solution may not be available. </a:t>
            </a:r>
          </a:p>
          <a:p>
            <a:pPr marL="662940" lvl="1" indent="-342900">
              <a:buFont typeface="+mj-lt"/>
              <a:buAutoNum type="arabicPeriod"/>
            </a:pPr>
            <a:r>
              <a:rPr lang="en-US" sz="1800" b="1" dirty="0"/>
              <a:t>Critical (C): </a:t>
            </a:r>
            <a:r>
              <a:rPr lang="en-US" sz="1800" dirty="0"/>
              <a:t>The impact of the defect is severe; however, an interim solution is available. </a:t>
            </a:r>
          </a:p>
          <a:p>
            <a:pPr marL="662940" lvl="1" indent="-342900">
              <a:buFont typeface="+mj-lt"/>
              <a:buAutoNum type="arabicPeriod"/>
            </a:pPr>
            <a:r>
              <a:rPr lang="en-US" sz="1800" b="1" dirty="0"/>
              <a:t>Noncritical (N): </a:t>
            </a:r>
            <a:r>
              <a:rPr lang="en-US" sz="1800" dirty="0"/>
              <a:t>These are also the defects that could potentially be resolved via documentation and user training. These can be GUI defects. </a:t>
            </a:r>
          </a:p>
        </p:txBody>
      </p:sp>
    </p:spTree>
    <p:extLst>
      <p:ext uri="{BB962C8B-B14F-4D97-AF65-F5344CB8AC3E}">
        <p14:creationId xmlns:p14="http://schemas.microsoft.com/office/powerpoint/2010/main" val="3742287362"/>
      </p:ext>
    </p:extLst>
  </p:cSld>
  <p:clrMapOvr>
    <a:masterClrMapping/>
  </p:clrMapOvr>
  <mc:AlternateContent xmlns:mc="http://schemas.openxmlformats.org/markup-compatibility/2006" xmlns:p14="http://schemas.microsoft.com/office/powerpoint/2010/main">
    <mc:Choice Requires="p14">
      <p:transition spd="slow" p14:dur="2000" advTm="27456"/>
    </mc:Choice>
    <mc:Fallback xmlns="">
      <p:transition spd="slow" advTm="2745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Debugging</a:t>
            </a:r>
            <a:endParaRPr lang="en-US" b="1" dirty="0"/>
          </a:p>
        </p:txBody>
      </p:sp>
      <p:sp>
        <p:nvSpPr>
          <p:cNvPr id="4" name="Slide Number Placeholder 3"/>
          <p:cNvSpPr>
            <a:spLocks noGrp="1"/>
          </p:cNvSpPr>
          <p:nvPr>
            <p:ph type="sldNum" sz="quarter" idx="12"/>
          </p:nvPr>
        </p:nvSpPr>
        <p:spPr/>
        <p:txBody>
          <a:bodyPr/>
          <a:lstStyle/>
          <a:p>
            <a:fld id="{9AB7F911-9DC2-4F56-9C92-B7E33B8F00D4}" type="slidenum">
              <a:rPr lang="en-US">
                <a:latin typeface="Franklin Gothic Book"/>
              </a:rPr>
              <a:pPr/>
              <a:t>2</a:t>
            </a:fld>
            <a:endParaRPr lang="en-US" dirty="0">
              <a:latin typeface="Franklin Gothic Book"/>
            </a:endParaRPr>
          </a:p>
        </p:txBody>
      </p:sp>
      <p:sp>
        <p:nvSpPr>
          <p:cNvPr id="6" name="Content Placeholder 5"/>
          <p:cNvSpPr>
            <a:spLocks noGrp="1"/>
          </p:cNvSpPr>
          <p:nvPr>
            <p:ph sz="quarter" idx="2"/>
          </p:nvPr>
        </p:nvSpPr>
        <p:spPr>
          <a:xfrm>
            <a:off x="2286000" y="1447800"/>
            <a:ext cx="7924800" cy="4572000"/>
          </a:xfrm>
        </p:spPr>
        <p:txBody>
          <a:bodyPr>
            <a:normAutofit/>
          </a:bodyPr>
          <a:lstStyle/>
          <a:p>
            <a:r>
              <a:rPr lang="en-US" sz="2800" dirty="0"/>
              <a:t>Debugging is that activity which is performed after executing a successful test case. </a:t>
            </a:r>
          </a:p>
          <a:p>
            <a:r>
              <a:rPr lang="en-US" sz="2800" dirty="0"/>
              <a:t>Remember that a successful test case is one that shows that a program does not do what it was designed to do</a:t>
            </a:r>
            <a:r>
              <a:rPr lang="en-US" sz="2800" b="1" dirty="0"/>
              <a:t>. </a:t>
            </a:r>
            <a:endParaRPr lang="en-US" sz="2800" dirty="0"/>
          </a:p>
          <a:p>
            <a:r>
              <a:rPr lang="en-US" sz="2800" dirty="0"/>
              <a:t>Debugging is a two-step process that begins when you find an error as a result of a successful test case. </a:t>
            </a:r>
          </a:p>
          <a:p>
            <a:pPr lvl="1"/>
            <a:r>
              <a:rPr lang="en-US" b="1" u="sng" dirty="0"/>
              <a:t>Step 1:</a:t>
            </a:r>
            <a:r>
              <a:rPr lang="en-US" b="1" dirty="0"/>
              <a:t> is the determination of the exact nature and location of the suspected error within the program. </a:t>
            </a:r>
            <a:endParaRPr lang="en-US" dirty="0"/>
          </a:p>
          <a:p>
            <a:pPr lvl="1"/>
            <a:r>
              <a:rPr lang="en-US" b="1" u="sng" dirty="0"/>
              <a:t>Step 2:</a:t>
            </a:r>
            <a:r>
              <a:rPr lang="en-US" b="1" dirty="0"/>
              <a:t> consists of fixing the error. </a:t>
            </a:r>
            <a:endParaRPr lang="en-US" dirty="0"/>
          </a:p>
          <a:p>
            <a:r>
              <a:rPr lang="en-US" sz="2800" i="1" dirty="0"/>
              <a:t>Locating the error represents about 95% of the activity </a:t>
            </a:r>
          </a:p>
          <a:p>
            <a:pPr marL="0" indent="0">
              <a:buNone/>
            </a:pPr>
            <a:endParaRPr lang="en-US" sz="1800" dirty="0"/>
          </a:p>
        </p:txBody>
      </p:sp>
    </p:spTree>
    <p:extLst>
      <p:ext uri="{BB962C8B-B14F-4D97-AF65-F5344CB8AC3E}">
        <p14:creationId xmlns:p14="http://schemas.microsoft.com/office/powerpoint/2010/main" val="1576796155"/>
      </p:ext>
    </p:extLst>
  </p:cSld>
  <p:clrMapOvr>
    <a:masterClrMapping/>
  </p:clrMapOvr>
  <mc:AlternateContent xmlns:mc="http://schemas.openxmlformats.org/markup-compatibility/2006" xmlns:p14="http://schemas.microsoft.com/office/powerpoint/2010/main">
    <mc:Choice Requires="p14">
      <p:transition spd="slow" p14:dur="2000" advTm="216141"/>
    </mc:Choice>
    <mc:Fallback xmlns="">
      <p:transition spd="slow" advTm="21614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Debugging Life Cycle </a:t>
            </a:r>
          </a:p>
        </p:txBody>
      </p:sp>
      <p:sp>
        <p:nvSpPr>
          <p:cNvPr id="4" name="Slide Number Placeholder 3"/>
          <p:cNvSpPr>
            <a:spLocks noGrp="1"/>
          </p:cNvSpPr>
          <p:nvPr>
            <p:ph type="sldNum" sz="quarter" idx="12"/>
          </p:nvPr>
        </p:nvSpPr>
        <p:spPr/>
        <p:txBody>
          <a:bodyPr/>
          <a:lstStyle/>
          <a:p>
            <a:fld id="{9AB7F911-9DC2-4F56-9C92-B7E33B8F00D4}" type="slidenum">
              <a:rPr lang="en-US">
                <a:latin typeface="Franklin Gothic Book"/>
              </a:rPr>
              <a:pPr/>
              <a:t>3</a:t>
            </a:fld>
            <a:endParaRPr lang="en-US" dirty="0">
              <a:latin typeface="Franklin Gothic Book"/>
            </a:endParaRP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438400" y="1600200"/>
            <a:ext cx="739140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61117"/>
      </p:ext>
    </p:extLst>
  </p:cSld>
  <p:clrMapOvr>
    <a:masterClrMapping/>
  </p:clrMapOvr>
  <mc:AlternateContent xmlns:mc="http://schemas.openxmlformats.org/markup-compatibility/2006" xmlns:p14="http://schemas.microsoft.com/office/powerpoint/2010/main">
    <mc:Choice Requires="p14">
      <p:transition spd="slow" p14:dur="2000" advTm="91078"/>
    </mc:Choice>
    <mc:Fallback xmlns="">
      <p:transition spd="slow" advTm="9107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br>
              <a:rPr lang="en-US" dirty="0"/>
            </a:br>
            <a:r>
              <a:rPr lang="en-US" dirty="0"/>
              <a:t>Debugging Process</a:t>
            </a:r>
            <a:endParaRPr lang="en-US" b="1" dirty="0"/>
          </a:p>
        </p:txBody>
      </p:sp>
      <p:sp>
        <p:nvSpPr>
          <p:cNvPr id="4" name="Slide Number Placeholder 3"/>
          <p:cNvSpPr>
            <a:spLocks noGrp="1"/>
          </p:cNvSpPr>
          <p:nvPr>
            <p:ph type="sldNum" sz="quarter" idx="12"/>
          </p:nvPr>
        </p:nvSpPr>
        <p:spPr/>
        <p:txBody>
          <a:bodyPr/>
          <a:lstStyle/>
          <a:p>
            <a:fld id="{9AB7F911-9DC2-4F56-9C92-B7E33B8F00D4}" type="slidenum">
              <a:rPr lang="en-US">
                <a:latin typeface="Franklin Gothic Book"/>
              </a:rPr>
              <a:pPr/>
              <a:t>4</a:t>
            </a:fld>
            <a:endParaRPr lang="en-US" dirty="0">
              <a:latin typeface="Franklin Gothic Book"/>
            </a:endParaRPr>
          </a:p>
        </p:txBody>
      </p:sp>
      <p:sp>
        <p:nvSpPr>
          <p:cNvPr id="8" name="Content Placeholder 7"/>
          <p:cNvSpPr>
            <a:spLocks noGrp="1"/>
          </p:cNvSpPr>
          <p:nvPr>
            <p:ph sz="quarter" idx="1"/>
          </p:nvPr>
        </p:nvSpPr>
        <p:spPr/>
        <p:txBody>
          <a:bodyPr>
            <a:normAutofit/>
          </a:bodyPr>
          <a:lstStyle/>
          <a:p>
            <a:r>
              <a:rPr lang="en-US" sz="2000" dirty="0"/>
              <a:t>Debugging will always have one of two outcomes: </a:t>
            </a:r>
          </a:p>
          <a:p>
            <a:pPr lvl="1"/>
            <a:r>
              <a:rPr lang="en-US" sz="1800" b="1" dirty="0"/>
              <a:t>The cause will be found and corrected or </a:t>
            </a:r>
            <a:endParaRPr lang="en-US" sz="1800" dirty="0"/>
          </a:p>
          <a:p>
            <a:pPr lvl="1"/>
            <a:r>
              <a:rPr lang="en-US" sz="1800" b="1" dirty="0"/>
              <a:t>The cause will not be found. </a:t>
            </a:r>
            <a:endParaRPr lang="en-US" sz="1800" dirty="0"/>
          </a:p>
          <a:p>
            <a:r>
              <a:rPr lang="en-US" sz="2000" dirty="0"/>
              <a:t>In the latter case, the person performing debugging may suspect a cause, design one or more test cases to help validate that suspicion, and work toward error correction in an iterative fashion. </a:t>
            </a:r>
          </a:p>
          <a:p>
            <a:endParaRPr lang="en-US"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505" y="3429000"/>
            <a:ext cx="7930896"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666511"/>
      </p:ext>
    </p:extLst>
  </p:cSld>
  <p:clrMapOvr>
    <a:masterClrMapping/>
  </p:clrMapOvr>
  <mc:AlternateContent xmlns:mc="http://schemas.openxmlformats.org/markup-compatibility/2006" xmlns:p14="http://schemas.microsoft.com/office/powerpoint/2010/main">
    <mc:Choice Requires="p14">
      <p:transition spd="slow" p14:dur="2000" advTm="170560"/>
    </mc:Choice>
    <mc:Fallback xmlns="">
      <p:transition spd="slow" advTm="17056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Testing VS Debugging</a:t>
            </a:r>
            <a:endParaRPr lang="en-US" b="1" dirty="0"/>
          </a:p>
        </p:txBody>
      </p:sp>
      <p:sp>
        <p:nvSpPr>
          <p:cNvPr id="4" name="Slide Number Placeholder 3"/>
          <p:cNvSpPr>
            <a:spLocks noGrp="1"/>
          </p:cNvSpPr>
          <p:nvPr>
            <p:ph type="sldNum" sz="quarter" idx="12"/>
          </p:nvPr>
        </p:nvSpPr>
        <p:spPr/>
        <p:txBody>
          <a:bodyPr/>
          <a:lstStyle/>
          <a:p>
            <a:fld id="{9AB7F911-9DC2-4F56-9C92-B7E33B8F00D4}" type="slidenum">
              <a:rPr lang="en-US">
                <a:latin typeface="Franklin Gothic Book"/>
              </a:rPr>
              <a:pPr/>
              <a:t>5</a:t>
            </a:fld>
            <a:endParaRPr lang="en-US" dirty="0">
              <a:latin typeface="Franklin Gothic Book"/>
            </a:endParaRPr>
          </a:p>
        </p:txBody>
      </p:sp>
      <p:graphicFrame>
        <p:nvGraphicFramePr>
          <p:cNvPr id="5" name="Content Placeholder 4"/>
          <p:cNvGraphicFramePr>
            <a:graphicFrameLocks noGrp="1"/>
          </p:cNvGraphicFramePr>
          <p:nvPr>
            <p:ph sz="quarter" idx="1"/>
          </p:nvPr>
        </p:nvGraphicFramePr>
        <p:xfrm>
          <a:off x="2438400" y="1447800"/>
          <a:ext cx="7772400" cy="16764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483704">
                <a:tc>
                  <a:txBody>
                    <a:bodyPr/>
                    <a:lstStyle/>
                    <a:p>
                      <a:r>
                        <a:rPr kumimoji="0" lang="en-US" sz="1800" b="1" i="0" u="none" strike="noStrike" kern="1200" baseline="0" dirty="0">
                          <a:solidFill>
                            <a:schemeClr val="lt1"/>
                          </a:solidFill>
                          <a:latin typeface="+mn-lt"/>
                          <a:ea typeface="+mn-ea"/>
                          <a:cs typeface="+mn-cs"/>
                        </a:rPr>
                        <a:t>TESTING </a:t>
                      </a:r>
                      <a:r>
                        <a:rPr kumimoji="0" lang="en-US" sz="1800" b="0" i="0" u="none" strike="noStrike" kern="1200" baseline="0" dirty="0">
                          <a:solidFill>
                            <a:schemeClr val="lt1"/>
                          </a:solidFill>
                          <a:latin typeface="+mn-lt"/>
                          <a:ea typeface="+mn-ea"/>
                          <a:cs typeface="+mn-cs"/>
                        </a:rPr>
                        <a:t>		</a:t>
                      </a:r>
                    </a:p>
                  </a:txBody>
                  <a:tcPr/>
                </a:tc>
                <a:tc>
                  <a:txBody>
                    <a:bodyPr/>
                    <a:lstStyle/>
                    <a:p>
                      <a:r>
                        <a:rPr kumimoji="0" lang="en-US" sz="1800" b="1" i="0" u="none" strike="noStrike" kern="1200" baseline="0" dirty="0">
                          <a:solidFill>
                            <a:schemeClr val="lt1"/>
                          </a:solidFill>
                          <a:latin typeface="+mn-lt"/>
                          <a:ea typeface="+mn-ea"/>
                          <a:cs typeface="+mn-cs"/>
                        </a:rPr>
                        <a:t>DEBUGGING </a:t>
                      </a:r>
                      <a:endParaRPr lang="en-US" dirty="0"/>
                    </a:p>
                  </a:txBody>
                  <a:tcPr/>
                </a:tc>
                <a:extLst>
                  <a:ext uri="{0D108BD9-81ED-4DB2-BD59-A6C34878D82A}">
                    <a16:rowId xmlns:a16="http://schemas.microsoft.com/office/drawing/2014/main" val="10000"/>
                  </a:ext>
                </a:extLst>
              </a:tr>
              <a:tr h="1192696">
                <a:tc>
                  <a:txBody>
                    <a:bodyPr/>
                    <a:lstStyle/>
                    <a:p>
                      <a:r>
                        <a:rPr kumimoji="0" lang="en-US" sz="2000" b="1" i="0" u="none" strike="noStrike" kern="1200" baseline="0" dirty="0">
                          <a:solidFill>
                            <a:schemeClr val="tx1"/>
                          </a:solidFill>
                          <a:latin typeface="+mn-lt"/>
                          <a:ea typeface="+mn-ea"/>
                          <a:cs typeface="+mn-cs"/>
                        </a:rPr>
                        <a:t>Testing is the process of executing a program or system with the aim of findings errors or bugs. </a:t>
                      </a:r>
                      <a:endParaRPr lang="en-US" sz="2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baseline="0" dirty="0">
                          <a:solidFill>
                            <a:schemeClr val="tx1"/>
                          </a:solidFill>
                          <a:latin typeface="+mn-lt"/>
                          <a:ea typeface="+mn-ea"/>
                          <a:cs typeface="+mn-cs"/>
                        </a:rPr>
                        <a:t>Correcting these errors or bugs (found during testing) is debugging. </a:t>
                      </a:r>
                      <a:r>
                        <a:rPr kumimoji="0" lang="en-US" sz="2400" b="0" i="0" u="none" strike="noStrike" kern="1200" baseline="0" dirty="0">
                          <a:solidFill>
                            <a:schemeClr val="tx1"/>
                          </a:solidFill>
                          <a:latin typeface="+mn-lt"/>
                          <a:ea typeface="+mn-ea"/>
                          <a:cs typeface="+mn-cs"/>
                        </a:rPr>
                        <a:t>	</a:t>
                      </a:r>
                    </a:p>
                  </a:txBody>
                  <a:tcPr/>
                </a:tc>
                <a:extLst>
                  <a:ext uri="{0D108BD9-81ED-4DB2-BD59-A6C34878D82A}">
                    <a16:rowId xmlns:a16="http://schemas.microsoft.com/office/drawing/2014/main" val="10001"/>
                  </a:ext>
                </a:extLst>
              </a:tr>
            </a:tbl>
          </a:graphicData>
        </a:graphic>
      </p:graphicFrame>
      <p:sp>
        <p:nvSpPr>
          <p:cNvPr id="7" name="Content Placeholder 5"/>
          <p:cNvSpPr txBox="1">
            <a:spLocks/>
          </p:cNvSpPr>
          <p:nvPr/>
        </p:nvSpPr>
        <p:spPr>
          <a:xfrm>
            <a:off x="2286000" y="3200400"/>
            <a:ext cx="7924800" cy="28194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Clr>
                <a:srgbClr val="D34817"/>
              </a:buClr>
              <a:buNone/>
            </a:pPr>
            <a:endParaRPr lang="en-US" sz="1800" dirty="0">
              <a:solidFill>
                <a:prstClr val="black"/>
              </a:solidFill>
              <a:latin typeface="Perpetu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6" y="3200400"/>
            <a:ext cx="688657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764042"/>
      </p:ext>
    </p:extLst>
  </p:cSld>
  <p:clrMapOvr>
    <a:masterClrMapping/>
  </p:clrMapOvr>
  <mc:AlternateContent xmlns:mc="http://schemas.openxmlformats.org/markup-compatibility/2006" xmlns:p14="http://schemas.microsoft.com/office/powerpoint/2010/main">
    <mc:Choice Requires="p14">
      <p:transition spd="slow" p14:dur="2000" advTm="73872"/>
    </mc:Choice>
    <mc:Fallback xmlns="">
      <p:transition spd="slow" advTm="7387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dirty="0"/>
            </a:br>
            <a:r>
              <a:rPr lang="en-US" sz="3200" dirty="0"/>
              <a:t>Bug </a:t>
            </a:r>
            <a:endParaRPr lang="en-US" sz="3200" b="1" dirty="0"/>
          </a:p>
        </p:txBody>
      </p:sp>
      <p:sp>
        <p:nvSpPr>
          <p:cNvPr id="4" name="Slide Number Placeholder 3"/>
          <p:cNvSpPr>
            <a:spLocks noGrp="1"/>
          </p:cNvSpPr>
          <p:nvPr>
            <p:ph type="sldNum" sz="quarter" idx="12"/>
          </p:nvPr>
        </p:nvSpPr>
        <p:spPr/>
        <p:txBody>
          <a:bodyPr/>
          <a:lstStyle/>
          <a:p>
            <a:fld id="{9AB7F911-9DC2-4F56-9C92-B7E33B8F00D4}" type="slidenum">
              <a:rPr lang="en-US">
                <a:latin typeface="Franklin Gothic Book"/>
              </a:rPr>
              <a:pPr/>
              <a:t>6</a:t>
            </a:fld>
            <a:endParaRPr lang="en-US" dirty="0">
              <a:latin typeface="Franklin Gothic Book"/>
            </a:endParaRPr>
          </a:p>
        </p:txBody>
      </p:sp>
      <p:sp>
        <p:nvSpPr>
          <p:cNvPr id="5" name="Content Placeholder 4"/>
          <p:cNvSpPr>
            <a:spLocks noGrp="1"/>
          </p:cNvSpPr>
          <p:nvPr>
            <p:ph sz="quarter" idx="1"/>
          </p:nvPr>
        </p:nvSpPr>
        <p:spPr/>
        <p:txBody>
          <a:bodyPr>
            <a:normAutofit fontScale="92500" lnSpcReduction="20000"/>
          </a:bodyPr>
          <a:lstStyle/>
          <a:p>
            <a:pPr marL="0" indent="0">
              <a:buNone/>
            </a:pPr>
            <a:r>
              <a:rPr lang="en-US" b="1" dirty="0"/>
              <a:t>What is a BUG </a:t>
            </a:r>
            <a:endParaRPr lang="en-US" dirty="0"/>
          </a:p>
          <a:p>
            <a:r>
              <a:rPr lang="en-US" dirty="0"/>
              <a:t>A fault in a program, which causes the program to perform in an unintended or unanticipated manner. </a:t>
            </a:r>
          </a:p>
          <a:p>
            <a:r>
              <a:rPr lang="en-US" dirty="0"/>
              <a:t>Reports detailing bugs in a program are commonly known as </a:t>
            </a:r>
            <a:r>
              <a:rPr lang="en-US" b="1" dirty="0"/>
              <a:t>bug reports</a:t>
            </a:r>
            <a:r>
              <a:rPr lang="en-US" dirty="0"/>
              <a:t>, fault reports, problem reports, trouble reports, defect reports etc. </a:t>
            </a:r>
          </a:p>
          <a:p>
            <a:pPr marL="0" indent="0">
              <a:buNone/>
            </a:pPr>
            <a:r>
              <a:rPr lang="en-US" b="1" dirty="0"/>
              <a:t>Why BUG Occurs </a:t>
            </a:r>
            <a:endParaRPr lang="en-US" dirty="0"/>
          </a:p>
          <a:p>
            <a:r>
              <a:rPr lang="en-US" dirty="0"/>
              <a:t>There are so many reasons that can cause a bug some of them can be: </a:t>
            </a:r>
          </a:p>
          <a:p>
            <a:pPr lvl="1"/>
            <a:r>
              <a:rPr lang="en-US" b="1" dirty="0"/>
              <a:t>Syntax errors in the Codes </a:t>
            </a:r>
            <a:endParaRPr lang="en-US" dirty="0"/>
          </a:p>
          <a:p>
            <a:pPr lvl="1"/>
            <a:r>
              <a:rPr lang="en-US" b="1" dirty="0"/>
              <a:t>logical errors in the Codes </a:t>
            </a:r>
            <a:endParaRPr lang="en-US" dirty="0"/>
          </a:p>
          <a:p>
            <a:pPr lvl="1"/>
            <a:r>
              <a:rPr lang="en-US" b="1" dirty="0"/>
              <a:t>Unfinished requirements </a:t>
            </a:r>
            <a:endParaRPr lang="en-US" dirty="0"/>
          </a:p>
          <a:p>
            <a:pPr lvl="1"/>
            <a:r>
              <a:rPr lang="en-US" b="1" dirty="0"/>
              <a:t>Misunderstanding of user needs </a:t>
            </a:r>
            <a:endParaRPr lang="en-US" dirty="0"/>
          </a:p>
          <a:p>
            <a:pPr lvl="1"/>
            <a:r>
              <a:rPr lang="en-US" b="1" dirty="0"/>
              <a:t>Errors in the design documents </a:t>
            </a:r>
            <a:endParaRPr lang="en-US" dirty="0"/>
          </a:p>
          <a:p>
            <a:pPr lvl="1"/>
            <a:r>
              <a:rPr lang="en-US" b="1" dirty="0"/>
              <a:t>Lack of documentation </a:t>
            </a:r>
            <a:endParaRPr lang="en-US" dirty="0"/>
          </a:p>
        </p:txBody>
      </p:sp>
    </p:spTree>
    <p:extLst>
      <p:ext uri="{BB962C8B-B14F-4D97-AF65-F5344CB8AC3E}">
        <p14:creationId xmlns:p14="http://schemas.microsoft.com/office/powerpoint/2010/main" val="2605139738"/>
      </p:ext>
    </p:extLst>
  </p:cSld>
  <p:clrMapOvr>
    <a:masterClrMapping/>
  </p:clrMapOvr>
  <mc:AlternateContent xmlns:mc="http://schemas.openxmlformats.org/markup-compatibility/2006" xmlns:p14="http://schemas.microsoft.com/office/powerpoint/2010/main">
    <mc:Choice Requires="p14">
      <p:transition spd="slow" p14:dur="2000" advTm="309276"/>
    </mc:Choice>
    <mc:Fallback xmlns="">
      <p:transition spd="slow" advTm="30927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6905-D5C0-41CA-B6FE-AC8B1EBD0463}"/>
              </a:ext>
            </a:extLst>
          </p:cNvPr>
          <p:cNvSpPr>
            <a:spLocks noGrp="1"/>
          </p:cNvSpPr>
          <p:nvPr>
            <p:ph type="title"/>
          </p:nvPr>
        </p:nvSpPr>
        <p:spPr/>
        <p:txBody>
          <a:bodyPr/>
          <a:lstStyle/>
          <a:p>
            <a:br>
              <a:rPr lang="en-US" sz="1100" dirty="0">
                <a:solidFill>
                  <a:srgbClr val="000000"/>
                </a:solidFill>
                <a:latin typeface="Tw Cen MT" panose="020B0602020104020603" pitchFamily="34" charset="0"/>
              </a:rPr>
            </a:br>
            <a:r>
              <a:rPr lang="en-US" dirty="0">
                <a:latin typeface="Tw Cen MT" panose="020B0602020104020603" pitchFamily="34" charset="0"/>
              </a:rPr>
              <a:t>Bug Lifecycle </a:t>
            </a:r>
            <a:endParaRPr lang="en-US" dirty="0"/>
          </a:p>
        </p:txBody>
      </p:sp>
      <p:sp>
        <p:nvSpPr>
          <p:cNvPr id="4" name="Slide Number Placeholder 3">
            <a:extLst>
              <a:ext uri="{FF2B5EF4-FFF2-40B4-BE49-F238E27FC236}">
                <a16:creationId xmlns:a16="http://schemas.microsoft.com/office/drawing/2014/main" id="{3A7FD030-A1D2-4A62-85EF-140F8E953BF2}"/>
              </a:ext>
            </a:extLst>
          </p:cNvPr>
          <p:cNvSpPr>
            <a:spLocks noGrp="1"/>
          </p:cNvSpPr>
          <p:nvPr>
            <p:ph type="sldNum" sz="quarter" idx="12"/>
          </p:nvPr>
        </p:nvSpPr>
        <p:spPr/>
        <p:txBody>
          <a:bodyPr/>
          <a:lstStyle/>
          <a:p>
            <a:fld id="{9AB7F911-9DC2-4F56-9C92-B7E33B8F00D4}" type="slidenum">
              <a:rPr lang="en-US">
                <a:latin typeface="Franklin Gothic Book"/>
              </a:rPr>
              <a:pPr/>
              <a:t>7</a:t>
            </a:fld>
            <a:endParaRPr lang="en-US" dirty="0">
              <a:latin typeface="Franklin Gothic Book"/>
            </a:endParaRPr>
          </a:p>
        </p:txBody>
      </p:sp>
      <p:sp>
        <p:nvSpPr>
          <p:cNvPr id="5" name="Content Placeholder 4">
            <a:extLst>
              <a:ext uri="{FF2B5EF4-FFF2-40B4-BE49-F238E27FC236}">
                <a16:creationId xmlns:a16="http://schemas.microsoft.com/office/drawing/2014/main" id="{7C9AACEB-17F4-413F-8B3E-5F5AD40B637B}"/>
              </a:ext>
            </a:extLst>
          </p:cNvPr>
          <p:cNvSpPr>
            <a:spLocks noGrp="1"/>
          </p:cNvSpPr>
          <p:nvPr>
            <p:ph sz="quarter" idx="1"/>
          </p:nvPr>
        </p:nvSpPr>
        <p:spPr>
          <a:xfrm>
            <a:off x="1828800" y="1447800"/>
            <a:ext cx="8534400" cy="4572000"/>
          </a:xfrm>
        </p:spPr>
        <p:txBody>
          <a:bodyPr>
            <a:normAutofit fontScale="92500" lnSpcReduction="10000"/>
          </a:bodyPr>
          <a:lstStyle/>
          <a:p>
            <a:pPr algn="just"/>
            <a:r>
              <a:rPr lang="en-GB" sz="2000" dirty="0">
                <a:latin typeface="Tw Cen MT" panose="020B0602020104020603" pitchFamily="34" charset="0"/>
              </a:rPr>
              <a:t>In software development process, the bug has a life cycle. The bug should go through the life cycle to be closed. A specific life cycle ensures that the process is standardized. The bug attains different states in the life cycle. The life cycle of the bug can be shown diagrammatically as follows:</a:t>
            </a:r>
            <a:r>
              <a:rPr lang="en-GB" sz="2800" dirty="0">
                <a:latin typeface="Tw Cen MT" panose="020B0602020104020603" pitchFamily="34" charset="0"/>
              </a:rPr>
              <a:t> </a:t>
            </a:r>
            <a:endParaRPr lang="en-US" sz="1800" dirty="0">
              <a:solidFill>
                <a:srgbClr val="000000"/>
              </a:solidFill>
              <a:latin typeface="Tw Cen MT" panose="020B0602020104020603" pitchFamily="34" charset="0"/>
            </a:endParaRPr>
          </a:p>
          <a:p>
            <a:r>
              <a:rPr lang="en-US" sz="2400" b="1" dirty="0">
                <a:latin typeface="Tw Cen MT" panose="020B0602020104020603" pitchFamily="34" charset="0"/>
              </a:rPr>
              <a:t>States of a bug:</a:t>
            </a:r>
            <a:r>
              <a:rPr lang="en-US" sz="2800" b="1" dirty="0">
                <a:latin typeface="Tw Cen MT" panose="020B0602020104020603" pitchFamily="34" charset="0"/>
              </a:rPr>
              <a:t> </a:t>
            </a:r>
          </a:p>
          <a:p>
            <a:pPr marL="342900" indent="-342900">
              <a:buFont typeface="+mj-lt"/>
              <a:buAutoNum type="arabicParenR"/>
            </a:pPr>
            <a:r>
              <a:rPr lang="en-GB" sz="1800" b="1" dirty="0">
                <a:latin typeface="Tw Cen MT" panose="020B0602020104020603" pitchFamily="34" charset="0"/>
              </a:rPr>
              <a:t>New </a:t>
            </a:r>
          </a:p>
          <a:p>
            <a:pPr marL="342900" indent="-342900">
              <a:buFont typeface="+mj-lt"/>
              <a:buAutoNum type="arabicParenR"/>
            </a:pPr>
            <a:r>
              <a:rPr lang="en-GB" sz="1800" b="1" dirty="0">
                <a:latin typeface="Tw Cen MT" panose="020B0602020104020603" pitchFamily="34" charset="0"/>
              </a:rPr>
              <a:t>Open </a:t>
            </a:r>
          </a:p>
          <a:p>
            <a:pPr marL="342900" indent="-342900">
              <a:buFont typeface="+mj-lt"/>
              <a:buAutoNum type="arabicParenR"/>
            </a:pPr>
            <a:r>
              <a:rPr lang="en-GB" sz="1800" b="1" dirty="0">
                <a:latin typeface="Tw Cen MT" panose="020B0602020104020603" pitchFamily="34" charset="0"/>
              </a:rPr>
              <a:t>Assign </a:t>
            </a:r>
          </a:p>
          <a:p>
            <a:pPr marL="342900" indent="-342900">
              <a:buFont typeface="+mj-lt"/>
              <a:buAutoNum type="arabicParenR"/>
            </a:pPr>
            <a:r>
              <a:rPr lang="en-GB" sz="1800" b="1" dirty="0">
                <a:latin typeface="Tw Cen MT" panose="020B0602020104020603" pitchFamily="34" charset="0"/>
              </a:rPr>
              <a:t>Test </a:t>
            </a:r>
          </a:p>
          <a:p>
            <a:pPr marL="342900" indent="-342900">
              <a:buFont typeface="+mj-lt"/>
              <a:buAutoNum type="arabicParenR"/>
            </a:pPr>
            <a:r>
              <a:rPr lang="en-GB" sz="1800" b="1" dirty="0">
                <a:latin typeface="Tw Cen MT" panose="020B0602020104020603" pitchFamily="34" charset="0"/>
              </a:rPr>
              <a:t>Verified </a:t>
            </a:r>
          </a:p>
          <a:p>
            <a:pPr marL="342900" indent="-342900">
              <a:buFont typeface="+mj-lt"/>
              <a:buAutoNum type="arabicParenR"/>
            </a:pPr>
            <a:r>
              <a:rPr lang="en-GB" sz="1800" b="1" dirty="0">
                <a:latin typeface="Tw Cen MT" panose="020B0602020104020603" pitchFamily="34" charset="0"/>
              </a:rPr>
              <a:t>Deferred </a:t>
            </a:r>
          </a:p>
          <a:p>
            <a:pPr marL="342900" indent="-342900">
              <a:buFont typeface="+mj-lt"/>
              <a:buAutoNum type="arabicParenR"/>
            </a:pPr>
            <a:r>
              <a:rPr lang="en-GB" sz="1800" b="1" dirty="0">
                <a:latin typeface="Tw Cen MT" panose="020B0602020104020603" pitchFamily="34" charset="0"/>
              </a:rPr>
              <a:t>Reopened </a:t>
            </a:r>
          </a:p>
          <a:p>
            <a:pPr marL="342900" indent="-342900">
              <a:buFont typeface="+mj-lt"/>
              <a:buAutoNum type="arabicParenR"/>
            </a:pPr>
            <a:r>
              <a:rPr lang="en-GB" sz="1800" b="1" dirty="0">
                <a:latin typeface="Tw Cen MT" panose="020B0602020104020603" pitchFamily="34" charset="0"/>
              </a:rPr>
              <a:t>Rejected </a:t>
            </a:r>
          </a:p>
          <a:p>
            <a:pPr marL="342900" indent="-342900">
              <a:buFont typeface="+mj-lt"/>
              <a:buAutoNum type="arabicParenR"/>
            </a:pPr>
            <a:r>
              <a:rPr lang="en-GB" sz="1800" b="1" dirty="0">
                <a:latin typeface="Tw Cen MT" panose="020B0602020104020603" pitchFamily="34" charset="0"/>
              </a:rPr>
              <a:t>Closed </a:t>
            </a:r>
            <a:endParaRPr lang="en-US" b="1" dirty="0"/>
          </a:p>
        </p:txBody>
      </p:sp>
      <p:pic>
        <p:nvPicPr>
          <p:cNvPr id="7" name="Picture 6">
            <a:extLst>
              <a:ext uri="{FF2B5EF4-FFF2-40B4-BE49-F238E27FC236}">
                <a16:creationId xmlns:a16="http://schemas.microsoft.com/office/drawing/2014/main" id="{2A5CBDDC-47F9-49C8-8E3E-EF78D95E61E2}"/>
              </a:ext>
            </a:extLst>
          </p:cNvPr>
          <p:cNvPicPr>
            <a:picLocks noChangeAspect="1"/>
          </p:cNvPicPr>
          <p:nvPr/>
        </p:nvPicPr>
        <p:blipFill>
          <a:blip r:embed="rId2"/>
          <a:stretch>
            <a:fillRect/>
          </a:stretch>
        </p:blipFill>
        <p:spPr>
          <a:xfrm>
            <a:off x="5486401" y="2819400"/>
            <a:ext cx="4019739" cy="3371850"/>
          </a:xfrm>
          <a:prstGeom prst="rect">
            <a:avLst/>
          </a:prstGeom>
        </p:spPr>
      </p:pic>
    </p:spTree>
    <p:extLst>
      <p:ext uri="{BB962C8B-B14F-4D97-AF65-F5344CB8AC3E}">
        <p14:creationId xmlns:p14="http://schemas.microsoft.com/office/powerpoint/2010/main" val="3924234694"/>
      </p:ext>
    </p:extLst>
  </p:cSld>
  <p:clrMapOvr>
    <a:masterClrMapping/>
  </p:clrMapOvr>
  <mc:AlternateContent xmlns:mc="http://schemas.openxmlformats.org/markup-compatibility/2006" xmlns:p14="http://schemas.microsoft.com/office/powerpoint/2010/main">
    <mc:Choice Requires="p14">
      <p:transition spd="slow" p14:dur="2000" advTm="160552"/>
    </mc:Choice>
    <mc:Fallback xmlns="">
      <p:transition spd="slow" advTm="1605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BB29-6706-430A-8D5D-02324D93954B}"/>
              </a:ext>
            </a:extLst>
          </p:cNvPr>
          <p:cNvSpPr>
            <a:spLocks noGrp="1"/>
          </p:cNvSpPr>
          <p:nvPr>
            <p:ph type="title"/>
          </p:nvPr>
        </p:nvSpPr>
        <p:spPr/>
        <p:txBody>
          <a:bodyPr/>
          <a:lstStyle/>
          <a:p>
            <a:br>
              <a:rPr lang="en-US" sz="1100" dirty="0">
                <a:solidFill>
                  <a:srgbClr val="000000"/>
                </a:solidFill>
                <a:latin typeface="Tw Cen MT" panose="020B0602020104020603" pitchFamily="34" charset="0"/>
              </a:rPr>
            </a:br>
            <a:r>
              <a:rPr lang="en-US" dirty="0">
                <a:latin typeface="Tw Cen MT" panose="020B0602020104020603" pitchFamily="34" charset="0"/>
              </a:rPr>
              <a:t>Bug States </a:t>
            </a:r>
            <a:endParaRPr lang="en-US" dirty="0"/>
          </a:p>
        </p:txBody>
      </p:sp>
      <p:sp>
        <p:nvSpPr>
          <p:cNvPr id="4" name="Slide Number Placeholder 3">
            <a:extLst>
              <a:ext uri="{FF2B5EF4-FFF2-40B4-BE49-F238E27FC236}">
                <a16:creationId xmlns:a16="http://schemas.microsoft.com/office/drawing/2014/main" id="{E855C409-0C5F-423C-AA49-6FEA2FC82FA5}"/>
              </a:ext>
            </a:extLst>
          </p:cNvPr>
          <p:cNvSpPr>
            <a:spLocks noGrp="1"/>
          </p:cNvSpPr>
          <p:nvPr>
            <p:ph type="sldNum" sz="quarter" idx="12"/>
          </p:nvPr>
        </p:nvSpPr>
        <p:spPr/>
        <p:txBody>
          <a:bodyPr/>
          <a:lstStyle/>
          <a:p>
            <a:fld id="{9AB7F911-9DC2-4F56-9C92-B7E33B8F00D4}" type="slidenum">
              <a:rPr lang="en-US">
                <a:latin typeface="Franklin Gothic Book"/>
              </a:rPr>
              <a:pPr/>
              <a:t>8</a:t>
            </a:fld>
            <a:endParaRPr lang="en-US" dirty="0">
              <a:latin typeface="Franklin Gothic Book"/>
            </a:endParaRPr>
          </a:p>
        </p:txBody>
      </p:sp>
      <p:sp>
        <p:nvSpPr>
          <p:cNvPr id="5" name="Content Placeholder 4">
            <a:extLst>
              <a:ext uri="{FF2B5EF4-FFF2-40B4-BE49-F238E27FC236}">
                <a16:creationId xmlns:a16="http://schemas.microsoft.com/office/drawing/2014/main" id="{79C671F5-3F6F-41D2-93D1-60E280D51DFF}"/>
              </a:ext>
            </a:extLst>
          </p:cNvPr>
          <p:cNvSpPr>
            <a:spLocks noGrp="1"/>
          </p:cNvSpPr>
          <p:nvPr>
            <p:ph sz="quarter" idx="1"/>
          </p:nvPr>
        </p:nvSpPr>
        <p:spPr>
          <a:xfrm>
            <a:off x="2127504" y="1447800"/>
            <a:ext cx="8083296" cy="4572000"/>
          </a:xfrm>
        </p:spPr>
        <p:txBody>
          <a:bodyPr>
            <a:normAutofit fontScale="77500" lnSpcReduction="20000"/>
          </a:bodyPr>
          <a:lstStyle/>
          <a:p>
            <a:pPr algn="just"/>
            <a:r>
              <a:rPr lang="en-GB" sz="2800" b="1" dirty="0">
                <a:latin typeface="Tw Cen MT" panose="020B0602020104020603" pitchFamily="34" charset="0"/>
              </a:rPr>
              <a:t>New: </a:t>
            </a:r>
            <a:r>
              <a:rPr lang="en-GB" sz="2800" dirty="0">
                <a:latin typeface="Tw Cen MT" panose="020B0602020104020603" pitchFamily="34" charset="0"/>
              </a:rPr>
              <a:t>When the bug is posted for the first time, its state will be NEW. This means that the bug is not yet approved. </a:t>
            </a:r>
          </a:p>
          <a:p>
            <a:pPr algn="just"/>
            <a:r>
              <a:rPr lang="en-GB" sz="2800" b="1" dirty="0">
                <a:latin typeface="Tw Cen MT" panose="020B0602020104020603" pitchFamily="34" charset="0"/>
              </a:rPr>
              <a:t>Open: </a:t>
            </a:r>
            <a:r>
              <a:rPr lang="en-GB" sz="2800" dirty="0">
                <a:latin typeface="Tw Cen MT" panose="020B0602020104020603" pitchFamily="34" charset="0"/>
              </a:rPr>
              <a:t>After a tester has posted a bug, the lead of the tester approves that the bug is genuine and he changes the state as OPEN. </a:t>
            </a:r>
          </a:p>
          <a:p>
            <a:pPr algn="just"/>
            <a:r>
              <a:rPr lang="en-GB" sz="2800" b="1" dirty="0">
                <a:latin typeface="Tw Cen MT" panose="020B0602020104020603" pitchFamily="34" charset="0"/>
              </a:rPr>
              <a:t>Assign: </a:t>
            </a:r>
            <a:r>
              <a:rPr lang="en-GB" sz="2800" dirty="0">
                <a:latin typeface="Tw Cen MT" panose="020B0602020104020603" pitchFamily="34" charset="0"/>
              </a:rPr>
              <a:t>Once the lead changes the state as OPEN, he assigns the bug to corresponding developer or developer team. The state of the bug now is changed to “ASSIGN”. </a:t>
            </a:r>
          </a:p>
          <a:p>
            <a:pPr algn="just"/>
            <a:r>
              <a:rPr lang="en-GB" sz="2800" b="1" dirty="0">
                <a:latin typeface="Tw Cen MT" panose="020B0602020104020603" pitchFamily="34" charset="0"/>
              </a:rPr>
              <a:t>Resolved/Fixed/Test: </a:t>
            </a:r>
            <a:r>
              <a:rPr lang="en-GB" sz="2800" dirty="0">
                <a:latin typeface="Tw Cen MT" panose="020B0602020104020603" pitchFamily="34" charset="0"/>
              </a:rPr>
              <a:t>When developer makes necessary code changes and verifies the changes then he/she can make bug status as „Fixed‟ and the bug is passed to testing team. </a:t>
            </a:r>
          </a:p>
          <a:p>
            <a:pPr algn="just"/>
            <a:r>
              <a:rPr lang="en-GB" sz="2800" b="1" dirty="0">
                <a:latin typeface="Tw Cen MT" panose="020B0602020104020603" pitchFamily="34" charset="0"/>
              </a:rPr>
              <a:t>Deferred: </a:t>
            </a:r>
            <a:r>
              <a:rPr lang="en-GB" sz="2800" dirty="0">
                <a:latin typeface="Tw Cen MT" panose="020B0602020104020603" pitchFamily="34" charset="0"/>
              </a:rPr>
              <a:t>The bug, changed to deferred state means the bug is expected to be fixed in next releases. The reasons for changing the bug to this state have many factors. Some of them are priority of the bug may be low, lack of time for the release or the bug may not have major effect on the software. </a:t>
            </a:r>
          </a:p>
        </p:txBody>
      </p:sp>
    </p:spTree>
    <p:extLst>
      <p:ext uri="{BB962C8B-B14F-4D97-AF65-F5344CB8AC3E}">
        <p14:creationId xmlns:p14="http://schemas.microsoft.com/office/powerpoint/2010/main" val="2815553457"/>
      </p:ext>
    </p:extLst>
  </p:cSld>
  <p:clrMapOvr>
    <a:masterClrMapping/>
  </p:clrMapOvr>
  <mc:AlternateContent xmlns:mc="http://schemas.openxmlformats.org/markup-compatibility/2006" xmlns:p14="http://schemas.microsoft.com/office/powerpoint/2010/main">
    <mc:Choice Requires="p14">
      <p:transition spd="slow" p14:dur="2000" advTm="257867"/>
    </mc:Choice>
    <mc:Fallback xmlns="">
      <p:transition spd="slow" advTm="2578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066E-5EA5-49A0-893B-63D911201756}"/>
              </a:ext>
            </a:extLst>
          </p:cNvPr>
          <p:cNvSpPr>
            <a:spLocks noGrp="1"/>
          </p:cNvSpPr>
          <p:nvPr>
            <p:ph type="title"/>
          </p:nvPr>
        </p:nvSpPr>
        <p:spPr/>
        <p:txBody>
          <a:bodyPr/>
          <a:lstStyle/>
          <a:p>
            <a:r>
              <a:rPr lang="en-US" dirty="0">
                <a:latin typeface="Tw Cen MT" panose="020B0602020104020603" pitchFamily="34" charset="0"/>
              </a:rPr>
              <a:t>Bug States</a:t>
            </a:r>
            <a:endParaRPr lang="en-US" dirty="0"/>
          </a:p>
        </p:txBody>
      </p:sp>
      <p:sp>
        <p:nvSpPr>
          <p:cNvPr id="4" name="Slide Number Placeholder 3">
            <a:extLst>
              <a:ext uri="{FF2B5EF4-FFF2-40B4-BE49-F238E27FC236}">
                <a16:creationId xmlns:a16="http://schemas.microsoft.com/office/drawing/2014/main" id="{0F4DE72E-674E-4833-804D-9235F1F047BE}"/>
              </a:ext>
            </a:extLst>
          </p:cNvPr>
          <p:cNvSpPr>
            <a:spLocks noGrp="1"/>
          </p:cNvSpPr>
          <p:nvPr>
            <p:ph type="sldNum" sz="quarter" idx="12"/>
          </p:nvPr>
        </p:nvSpPr>
        <p:spPr/>
        <p:txBody>
          <a:bodyPr/>
          <a:lstStyle/>
          <a:p>
            <a:fld id="{9AB7F911-9DC2-4F56-9C92-B7E33B8F00D4}" type="slidenum">
              <a:rPr lang="en-US">
                <a:latin typeface="Franklin Gothic Book"/>
              </a:rPr>
              <a:pPr/>
              <a:t>9</a:t>
            </a:fld>
            <a:endParaRPr lang="en-US" dirty="0">
              <a:latin typeface="Franklin Gothic Book"/>
            </a:endParaRPr>
          </a:p>
        </p:txBody>
      </p:sp>
      <p:sp>
        <p:nvSpPr>
          <p:cNvPr id="5" name="Content Placeholder 4">
            <a:extLst>
              <a:ext uri="{FF2B5EF4-FFF2-40B4-BE49-F238E27FC236}">
                <a16:creationId xmlns:a16="http://schemas.microsoft.com/office/drawing/2014/main" id="{6DFE17B9-70DB-4075-B4AD-549B80F1AC1F}"/>
              </a:ext>
            </a:extLst>
          </p:cNvPr>
          <p:cNvSpPr>
            <a:spLocks noGrp="1"/>
          </p:cNvSpPr>
          <p:nvPr>
            <p:ph sz="quarter" idx="1"/>
          </p:nvPr>
        </p:nvSpPr>
        <p:spPr>
          <a:xfrm>
            <a:off x="1905000" y="1447800"/>
            <a:ext cx="8305800" cy="4572000"/>
          </a:xfrm>
        </p:spPr>
        <p:txBody>
          <a:bodyPr>
            <a:normAutofit fontScale="77500" lnSpcReduction="20000"/>
          </a:bodyPr>
          <a:lstStyle/>
          <a:p>
            <a:pPr algn="just"/>
            <a:r>
              <a:rPr lang="en-GB" sz="2800" b="1" dirty="0">
                <a:latin typeface="Tw Cen MT" panose="020B0602020104020603" pitchFamily="34" charset="0"/>
              </a:rPr>
              <a:t>Rejected/Invalid: </a:t>
            </a:r>
            <a:r>
              <a:rPr lang="en-GB" sz="2800" dirty="0">
                <a:latin typeface="Tw Cen MT" panose="020B0602020104020603" pitchFamily="34" charset="0"/>
              </a:rPr>
              <a:t>Some times developer or team lead can mark the bug as Rejected or invalid if the system is working according to specifications and bug is just due to some misinterpretation. </a:t>
            </a:r>
          </a:p>
          <a:p>
            <a:pPr algn="just"/>
            <a:r>
              <a:rPr lang="en-GB" sz="2800" b="1" dirty="0">
                <a:latin typeface="Tw Cen MT" panose="020B0602020104020603" pitchFamily="34" charset="0"/>
              </a:rPr>
              <a:t>Pending Retest: </a:t>
            </a:r>
            <a:r>
              <a:rPr lang="en-GB" sz="2800" dirty="0">
                <a:latin typeface="Tw Cen MT" panose="020B0602020104020603" pitchFamily="34" charset="0"/>
              </a:rPr>
              <a:t>After the bug is fixed, it is passed back to the testing team to get retested and the status of „Pending Retest‟ is assigned to it. </a:t>
            </a:r>
          </a:p>
          <a:p>
            <a:pPr algn="just"/>
            <a:r>
              <a:rPr lang="en-GB" sz="2800" b="1" dirty="0">
                <a:latin typeface="Tw Cen MT" panose="020B0602020104020603" pitchFamily="34" charset="0"/>
              </a:rPr>
              <a:t>Retest: </a:t>
            </a:r>
            <a:r>
              <a:rPr lang="en-GB" sz="2800" dirty="0">
                <a:latin typeface="Tw Cen MT" panose="020B0602020104020603" pitchFamily="34" charset="0"/>
              </a:rPr>
              <a:t>The testing team leader changes the status of the bug, which is previously marked with „Pending Retest‟ to „Retest‟ and assigns it to a tester for retesting. </a:t>
            </a:r>
          </a:p>
          <a:p>
            <a:pPr algn="just"/>
            <a:r>
              <a:rPr lang="en-GB" sz="2800" b="1" dirty="0">
                <a:latin typeface="Tw Cen MT" panose="020B0602020104020603" pitchFamily="34" charset="0"/>
              </a:rPr>
              <a:t>Duplicate: </a:t>
            </a:r>
            <a:r>
              <a:rPr lang="en-GB" sz="2800" dirty="0">
                <a:latin typeface="Tw Cen MT" panose="020B0602020104020603" pitchFamily="34" charset="0"/>
              </a:rPr>
              <a:t>If the bug is repeated twice, then one bug status is changed to “DUPLICATE”. </a:t>
            </a:r>
          </a:p>
          <a:p>
            <a:pPr algn="just"/>
            <a:r>
              <a:rPr lang="en-GB" sz="2800" b="1" dirty="0">
                <a:latin typeface="Tw Cen MT" panose="020B0602020104020603" pitchFamily="34" charset="0"/>
              </a:rPr>
              <a:t>Verified: </a:t>
            </a:r>
            <a:r>
              <a:rPr lang="en-GB" sz="2800" dirty="0">
                <a:latin typeface="Tw Cen MT" panose="020B0602020104020603" pitchFamily="34" charset="0"/>
              </a:rPr>
              <a:t>Once the bug is fixed and the status is changed to TEST, the tester tests the bug. If the bug is not present in the software, he approves that the bug is fixed and changes the status to VERIFIED. </a:t>
            </a:r>
          </a:p>
        </p:txBody>
      </p:sp>
    </p:spTree>
    <p:extLst>
      <p:ext uri="{BB962C8B-B14F-4D97-AF65-F5344CB8AC3E}">
        <p14:creationId xmlns:p14="http://schemas.microsoft.com/office/powerpoint/2010/main" val="926428286"/>
      </p:ext>
    </p:extLst>
  </p:cSld>
  <p:clrMapOvr>
    <a:masterClrMapping/>
  </p:clrMapOvr>
  <mc:AlternateContent xmlns:mc="http://schemas.openxmlformats.org/markup-compatibility/2006" xmlns:p14="http://schemas.microsoft.com/office/powerpoint/2010/main">
    <mc:Choice Requires="p14">
      <p:transition spd="slow" p14:dur="2000" advTm="141117"/>
    </mc:Choice>
    <mc:Fallback xmlns="">
      <p:transition spd="slow" advTm="141117"/>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1504</Words>
  <Application>Microsoft Office PowerPoint</Application>
  <PresentationFormat>Widescreen</PresentationFormat>
  <Paragraphs>124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Franklin Gothic Book</vt:lpstr>
      <vt:lpstr>Perpetua</vt:lpstr>
      <vt:lpstr>Tw Cen MT</vt:lpstr>
      <vt:lpstr>Wingdings 2</vt:lpstr>
      <vt:lpstr>Equity</vt:lpstr>
      <vt:lpstr> Topics to Cover</vt:lpstr>
      <vt:lpstr>Debugging</vt:lpstr>
      <vt:lpstr> Debugging Life Cycle </vt:lpstr>
      <vt:lpstr> Debugging Process</vt:lpstr>
      <vt:lpstr> Testing VS Debugging</vt:lpstr>
      <vt:lpstr> Bug </vt:lpstr>
      <vt:lpstr> Bug Lifecycle </vt:lpstr>
      <vt:lpstr> Bug States </vt:lpstr>
      <vt:lpstr>Bug States</vt:lpstr>
      <vt:lpstr>Bug States</vt:lpstr>
      <vt:lpstr> Bug Management </vt:lpstr>
      <vt:lpstr> Common Types of Bugs </vt:lpstr>
      <vt:lpstr> Reporting </vt:lpstr>
      <vt:lpstr> Bug/Defect Types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SYSTEM QUALITY</dc:title>
  <dc:creator>Wasif Nisar</dc:creator>
  <cp:lastModifiedBy>TALHA JABBAR</cp:lastModifiedBy>
  <cp:revision>4</cp:revision>
  <dcterms:created xsi:type="dcterms:W3CDTF">2020-12-17T07:39:15Z</dcterms:created>
  <dcterms:modified xsi:type="dcterms:W3CDTF">2023-07-15T13:46:42Z</dcterms:modified>
</cp:coreProperties>
</file>