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theme/theme8.xml" ContentType="application/vnd.openxmlformats-officedocument.theme+xml"/>
  <Override PartName="/ppt/slideLayouts/slideLayout19.xml" ContentType="application/vnd.openxmlformats-officedocument.presentationml.slideLayout+xml"/>
  <Override PartName="/ppt/theme/theme9.xml" ContentType="application/vnd.openxmlformats-officedocument.theme+xml"/>
  <Override PartName="/ppt/slideLayouts/slideLayout20.xml" ContentType="application/vnd.openxmlformats-officedocument.presentationml.slideLayout+xml"/>
  <Override PartName="/ppt/theme/theme10.xml" ContentType="application/vnd.openxmlformats-officedocument.theme+xml"/>
  <Override PartName="/ppt/slideLayouts/slideLayout21.xml" ContentType="application/vnd.openxmlformats-officedocument.presentationml.slideLayout+xml"/>
  <Override PartName="/ppt/theme/theme11.xml" ContentType="application/vnd.openxmlformats-officedocument.theme+xml"/>
  <Override PartName="/ppt/slideLayouts/slideLayout22.xml" ContentType="application/vnd.openxmlformats-officedocument.presentationml.slideLayout+xml"/>
  <Override PartName="/ppt/theme/theme12.xml" ContentType="application/vnd.openxmlformats-officedocument.theme+xml"/>
  <Override PartName="/ppt/slideLayouts/slideLayout23.xml" ContentType="application/vnd.openxmlformats-officedocument.presentationml.slideLayout+xml"/>
  <Override PartName="/ppt/theme/theme13.xml" ContentType="application/vnd.openxmlformats-officedocument.theme+xml"/>
  <Override PartName="/ppt/slideLayouts/slideLayout24.xml" ContentType="application/vnd.openxmlformats-officedocument.presentationml.slideLayout+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 id="2147483710" r:id="rId3"/>
    <p:sldMasterId id="2147483712" r:id="rId4"/>
    <p:sldMasterId id="2147483714" r:id="rId5"/>
    <p:sldMasterId id="2147483716" r:id="rId6"/>
    <p:sldMasterId id="2147483718" r:id="rId7"/>
    <p:sldMasterId id="2147483720" r:id="rId8"/>
    <p:sldMasterId id="2147483722" r:id="rId9"/>
    <p:sldMasterId id="2147483724" r:id="rId10"/>
    <p:sldMasterId id="2147483726" r:id="rId11"/>
    <p:sldMasterId id="2147483728" r:id="rId12"/>
    <p:sldMasterId id="2147483730" r:id="rId13"/>
    <p:sldMasterId id="2147483732" r:id="rId14"/>
  </p:sldMasterIdLst>
  <p:sldIdLst>
    <p:sldId id="256" r:id="rId15"/>
    <p:sldId id="257" r:id="rId16"/>
    <p:sldId id="258" r:id="rId17"/>
    <p:sldId id="259" r:id="rId18"/>
    <p:sldId id="260" r:id="rId19"/>
    <p:sldId id="261" r:id="rId20"/>
    <p:sldId id="262" r:id="rId21"/>
    <p:sldId id="283" r:id="rId22"/>
    <p:sldId id="284" r:id="rId23"/>
    <p:sldId id="285" r:id="rId24"/>
    <p:sldId id="286"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55" autoAdjust="0"/>
    <p:restoredTop sz="94660"/>
  </p:normalViewPr>
  <p:slideViewPr>
    <p:cSldViewPr>
      <p:cViewPr varScale="1">
        <p:scale>
          <a:sx n="70" d="100"/>
          <a:sy n="70" d="100"/>
        </p:scale>
        <p:origin x="150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presProps" Target="presProps.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701"/>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0CAF14-437D-45E9-9E5B-6B0F0B89C9E6}"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708015-ADF8-4A62-B148-E8069122E978}" type="slidenum">
              <a:rPr lang="en-US" smtClean="0"/>
              <a:t>‹#›</a:t>
            </a:fld>
            <a:endParaRPr lang="en-US"/>
          </a:p>
        </p:txBody>
      </p:sp>
      <p:sp>
        <p:nvSpPr>
          <p:cNvPr id="2" name="Title 1"/>
          <p:cNvSpPr>
            <a:spLocks noGrp="1"/>
          </p:cNvSpPr>
          <p:nvPr>
            <p:ph type="ctrTitle"/>
          </p:nvPr>
        </p:nvSpPr>
        <p:spPr>
          <a:xfrm>
            <a:off x="817659"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0CAF14-437D-45E9-9E5B-6B0F0B89C9E6}"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708015-ADF8-4A62-B148-E8069122E97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673"/>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67" y="731675"/>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0CAF14-437D-45E9-9E5B-6B0F0B89C9E6}"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708015-ADF8-4A62-B148-E8069122E97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F65C2-010D-4D77-81CD-81B5120996A1}" type="datetimeFigureOut">
              <a:rPr lang="en-US" smtClean="0">
                <a:solidFill>
                  <a:prstClr val="black">
                    <a:lumMod val="75000"/>
                    <a:lumOff val="25000"/>
                  </a:prstClr>
                </a:solidFill>
              </a:rPr>
              <a:pPr/>
              <a:t>7/15/2023</a:t>
            </a:fld>
            <a:endParaRPr lang="en-US">
              <a:solidFill>
                <a:prstClr val="black">
                  <a:lumMod val="75000"/>
                  <a:lumOff val="25000"/>
                </a:prstClr>
              </a:solidFill>
            </a:endParaRPr>
          </a:p>
        </p:txBody>
      </p:sp>
      <p:sp>
        <p:nvSpPr>
          <p:cNvPr id="8" name="Footer Placeholder 7"/>
          <p:cNvSpPr>
            <a:spLocks noGrp="1"/>
          </p:cNvSpPr>
          <p:nvPr>
            <p:ph type="ftr" sz="quarter" idx="11"/>
          </p:nvPr>
        </p:nvSpPr>
        <p:spPr/>
        <p:txBody>
          <a:bodyPr/>
          <a:lstStyle/>
          <a:p>
            <a:endParaRPr lang="en-US">
              <a:solidFill>
                <a:prstClr val="black">
                  <a:lumMod val="75000"/>
                  <a:lumOff val="25000"/>
                </a:prstClr>
              </a:solidFill>
            </a:endParaRPr>
          </a:p>
        </p:txBody>
      </p:sp>
      <p:sp>
        <p:nvSpPr>
          <p:cNvPr id="9" name="Slide Number Placeholder 8"/>
          <p:cNvSpPr>
            <a:spLocks noGrp="1"/>
          </p:cNvSpPr>
          <p:nvPr>
            <p:ph type="sldNum" sz="quarter" idx="12"/>
          </p:nvPr>
        </p:nvSpPr>
        <p:spPr/>
        <p:txBody>
          <a:bodyPr/>
          <a:lstStyle/>
          <a:p>
            <a:fld id="{886D0F92-77FC-46A5-BC00-A2682874A6B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3547934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F65C2-010D-4D77-81CD-81B5120996A1}" type="datetimeFigureOut">
              <a:rPr lang="en-US" smtClean="0">
                <a:solidFill>
                  <a:prstClr val="black">
                    <a:lumMod val="75000"/>
                    <a:lumOff val="25000"/>
                  </a:prstClr>
                </a:solidFill>
              </a:rPr>
              <a:pPr/>
              <a:t>7/15/2023</a:t>
            </a:fld>
            <a:endParaRPr lang="en-US">
              <a:solidFill>
                <a:prstClr val="black">
                  <a:lumMod val="75000"/>
                  <a:lumOff val="25000"/>
                </a:prstClr>
              </a:solidFill>
            </a:endParaRPr>
          </a:p>
        </p:txBody>
      </p:sp>
      <p:sp>
        <p:nvSpPr>
          <p:cNvPr id="8" name="Footer Placeholder 7"/>
          <p:cNvSpPr>
            <a:spLocks noGrp="1"/>
          </p:cNvSpPr>
          <p:nvPr>
            <p:ph type="ftr" sz="quarter" idx="11"/>
          </p:nvPr>
        </p:nvSpPr>
        <p:spPr/>
        <p:txBody>
          <a:bodyPr/>
          <a:lstStyle/>
          <a:p>
            <a:endParaRPr lang="en-US">
              <a:solidFill>
                <a:prstClr val="black">
                  <a:lumMod val="75000"/>
                  <a:lumOff val="25000"/>
                </a:prstClr>
              </a:solidFill>
            </a:endParaRPr>
          </a:p>
        </p:txBody>
      </p:sp>
      <p:sp>
        <p:nvSpPr>
          <p:cNvPr id="9" name="Slide Number Placeholder 8"/>
          <p:cNvSpPr>
            <a:spLocks noGrp="1"/>
          </p:cNvSpPr>
          <p:nvPr>
            <p:ph type="sldNum" sz="quarter" idx="12"/>
          </p:nvPr>
        </p:nvSpPr>
        <p:spPr/>
        <p:txBody>
          <a:bodyPr/>
          <a:lstStyle/>
          <a:p>
            <a:fld id="{886D0F92-77FC-46A5-BC00-A2682874A6B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3547934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F65C2-010D-4D77-81CD-81B5120996A1}" type="datetimeFigureOut">
              <a:rPr lang="en-US" smtClean="0">
                <a:solidFill>
                  <a:prstClr val="black">
                    <a:lumMod val="75000"/>
                    <a:lumOff val="25000"/>
                  </a:prstClr>
                </a:solidFill>
              </a:rPr>
              <a:pPr/>
              <a:t>7/15/2023</a:t>
            </a:fld>
            <a:endParaRPr lang="en-US">
              <a:solidFill>
                <a:prstClr val="black">
                  <a:lumMod val="75000"/>
                  <a:lumOff val="25000"/>
                </a:prstClr>
              </a:solidFill>
            </a:endParaRPr>
          </a:p>
        </p:txBody>
      </p:sp>
      <p:sp>
        <p:nvSpPr>
          <p:cNvPr id="8" name="Footer Placeholder 7"/>
          <p:cNvSpPr>
            <a:spLocks noGrp="1"/>
          </p:cNvSpPr>
          <p:nvPr>
            <p:ph type="ftr" sz="quarter" idx="11"/>
          </p:nvPr>
        </p:nvSpPr>
        <p:spPr/>
        <p:txBody>
          <a:bodyPr/>
          <a:lstStyle/>
          <a:p>
            <a:endParaRPr lang="en-US">
              <a:solidFill>
                <a:prstClr val="black">
                  <a:lumMod val="75000"/>
                  <a:lumOff val="25000"/>
                </a:prstClr>
              </a:solidFill>
            </a:endParaRPr>
          </a:p>
        </p:txBody>
      </p:sp>
      <p:sp>
        <p:nvSpPr>
          <p:cNvPr id="9" name="Slide Number Placeholder 8"/>
          <p:cNvSpPr>
            <a:spLocks noGrp="1"/>
          </p:cNvSpPr>
          <p:nvPr>
            <p:ph type="sldNum" sz="quarter" idx="12"/>
          </p:nvPr>
        </p:nvSpPr>
        <p:spPr/>
        <p:txBody>
          <a:bodyPr/>
          <a:lstStyle/>
          <a:p>
            <a:fld id="{886D0F92-77FC-46A5-BC00-A2682874A6B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3547934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F65C2-010D-4D77-81CD-81B5120996A1}" type="datetimeFigureOut">
              <a:rPr lang="en-US" smtClean="0">
                <a:solidFill>
                  <a:prstClr val="black">
                    <a:lumMod val="75000"/>
                    <a:lumOff val="25000"/>
                  </a:prstClr>
                </a:solidFill>
              </a:rPr>
              <a:pPr/>
              <a:t>7/15/2023</a:t>
            </a:fld>
            <a:endParaRPr lang="en-US">
              <a:solidFill>
                <a:prstClr val="black">
                  <a:lumMod val="75000"/>
                  <a:lumOff val="25000"/>
                </a:prstClr>
              </a:solidFill>
            </a:endParaRPr>
          </a:p>
        </p:txBody>
      </p:sp>
      <p:sp>
        <p:nvSpPr>
          <p:cNvPr id="8" name="Footer Placeholder 7"/>
          <p:cNvSpPr>
            <a:spLocks noGrp="1"/>
          </p:cNvSpPr>
          <p:nvPr>
            <p:ph type="ftr" sz="quarter" idx="11"/>
          </p:nvPr>
        </p:nvSpPr>
        <p:spPr/>
        <p:txBody>
          <a:bodyPr/>
          <a:lstStyle/>
          <a:p>
            <a:endParaRPr lang="en-US">
              <a:solidFill>
                <a:prstClr val="black">
                  <a:lumMod val="75000"/>
                  <a:lumOff val="25000"/>
                </a:prstClr>
              </a:solidFill>
            </a:endParaRPr>
          </a:p>
        </p:txBody>
      </p:sp>
      <p:sp>
        <p:nvSpPr>
          <p:cNvPr id="9" name="Slide Number Placeholder 8"/>
          <p:cNvSpPr>
            <a:spLocks noGrp="1"/>
          </p:cNvSpPr>
          <p:nvPr>
            <p:ph type="sldNum" sz="quarter" idx="12"/>
          </p:nvPr>
        </p:nvSpPr>
        <p:spPr/>
        <p:txBody>
          <a:bodyPr/>
          <a:lstStyle/>
          <a:p>
            <a:fld id="{886D0F92-77FC-46A5-BC00-A2682874A6B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3547934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F65C2-010D-4D77-81CD-81B5120996A1}" type="datetimeFigureOut">
              <a:rPr lang="en-US" smtClean="0">
                <a:solidFill>
                  <a:prstClr val="black">
                    <a:lumMod val="75000"/>
                    <a:lumOff val="25000"/>
                  </a:prstClr>
                </a:solidFill>
              </a:rPr>
              <a:pPr/>
              <a:t>7/15/2023</a:t>
            </a:fld>
            <a:endParaRPr lang="en-US">
              <a:solidFill>
                <a:prstClr val="black">
                  <a:lumMod val="75000"/>
                  <a:lumOff val="25000"/>
                </a:prstClr>
              </a:solidFill>
            </a:endParaRPr>
          </a:p>
        </p:txBody>
      </p:sp>
      <p:sp>
        <p:nvSpPr>
          <p:cNvPr id="8" name="Footer Placeholder 7"/>
          <p:cNvSpPr>
            <a:spLocks noGrp="1"/>
          </p:cNvSpPr>
          <p:nvPr>
            <p:ph type="ftr" sz="quarter" idx="11"/>
          </p:nvPr>
        </p:nvSpPr>
        <p:spPr/>
        <p:txBody>
          <a:bodyPr/>
          <a:lstStyle/>
          <a:p>
            <a:endParaRPr lang="en-US">
              <a:solidFill>
                <a:prstClr val="black">
                  <a:lumMod val="75000"/>
                  <a:lumOff val="25000"/>
                </a:prstClr>
              </a:solidFill>
            </a:endParaRPr>
          </a:p>
        </p:txBody>
      </p:sp>
      <p:sp>
        <p:nvSpPr>
          <p:cNvPr id="9" name="Slide Number Placeholder 8"/>
          <p:cNvSpPr>
            <a:spLocks noGrp="1"/>
          </p:cNvSpPr>
          <p:nvPr>
            <p:ph type="sldNum" sz="quarter" idx="12"/>
          </p:nvPr>
        </p:nvSpPr>
        <p:spPr/>
        <p:txBody>
          <a:bodyPr/>
          <a:lstStyle/>
          <a:p>
            <a:fld id="{886D0F92-77FC-46A5-BC00-A2682874A6B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3547934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F65C2-010D-4D77-81CD-81B5120996A1}" type="datetimeFigureOut">
              <a:rPr lang="en-US" smtClean="0">
                <a:solidFill>
                  <a:prstClr val="black">
                    <a:lumMod val="75000"/>
                    <a:lumOff val="25000"/>
                  </a:prstClr>
                </a:solidFill>
              </a:rPr>
              <a:pPr/>
              <a:t>7/15/2023</a:t>
            </a:fld>
            <a:endParaRPr lang="en-US">
              <a:solidFill>
                <a:prstClr val="black">
                  <a:lumMod val="75000"/>
                  <a:lumOff val="25000"/>
                </a:prstClr>
              </a:solidFill>
            </a:endParaRPr>
          </a:p>
        </p:txBody>
      </p:sp>
      <p:sp>
        <p:nvSpPr>
          <p:cNvPr id="8" name="Footer Placeholder 7"/>
          <p:cNvSpPr>
            <a:spLocks noGrp="1"/>
          </p:cNvSpPr>
          <p:nvPr>
            <p:ph type="ftr" sz="quarter" idx="11"/>
          </p:nvPr>
        </p:nvSpPr>
        <p:spPr/>
        <p:txBody>
          <a:bodyPr/>
          <a:lstStyle/>
          <a:p>
            <a:endParaRPr lang="en-US">
              <a:solidFill>
                <a:prstClr val="black">
                  <a:lumMod val="75000"/>
                  <a:lumOff val="25000"/>
                </a:prstClr>
              </a:solidFill>
            </a:endParaRPr>
          </a:p>
        </p:txBody>
      </p:sp>
      <p:sp>
        <p:nvSpPr>
          <p:cNvPr id="9" name="Slide Number Placeholder 8"/>
          <p:cNvSpPr>
            <a:spLocks noGrp="1"/>
          </p:cNvSpPr>
          <p:nvPr>
            <p:ph type="sldNum" sz="quarter" idx="12"/>
          </p:nvPr>
        </p:nvSpPr>
        <p:spPr/>
        <p:txBody>
          <a:bodyPr/>
          <a:lstStyle/>
          <a:p>
            <a:fld id="{886D0F92-77FC-46A5-BC00-A2682874A6B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35479348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F65C2-010D-4D77-81CD-81B5120996A1}" type="datetimeFigureOut">
              <a:rPr lang="en-US" smtClean="0">
                <a:solidFill>
                  <a:prstClr val="black">
                    <a:lumMod val="75000"/>
                    <a:lumOff val="25000"/>
                  </a:prstClr>
                </a:solidFill>
              </a:rPr>
              <a:pPr/>
              <a:t>7/15/2023</a:t>
            </a:fld>
            <a:endParaRPr lang="en-US">
              <a:solidFill>
                <a:prstClr val="black">
                  <a:lumMod val="75000"/>
                  <a:lumOff val="25000"/>
                </a:prstClr>
              </a:solidFill>
            </a:endParaRPr>
          </a:p>
        </p:txBody>
      </p:sp>
      <p:sp>
        <p:nvSpPr>
          <p:cNvPr id="8" name="Footer Placeholder 7"/>
          <p:cNvSpPr>
            <a:spLocks noGrp="1"/>
          </p:cNvSpPr>
          <p:nvPr>
            <p:ph type="ftr" sz="quarter" idx="11"/>
          </p:nvPr>
        </p:nvSpPr>
        <p:spPr/>
        <p:txBody>
          <a:bodyPr/>
          <a:lstStyle/>
          <a:p>
            <a:endParaRPr lang="en-US">
              <a:solidFill>
                <a:prstClr val="black">
                  <a:lumMod val="75000"/>
                  <a:lumOff val="25000"/>
                </a:prstClr>
              </a:solidFill>
            </a:endParaRPr>
          </a:p>
        </p:txBody>
      </p:sp>
      <p:sp>
        <p:nvSpPr>
          <p:cNvPr id="9" name="Slide Number Placeholder 8"/>
          <p:cNvSpPr>
            <a:spLocks noGrp="1"/>
          </p:cNvSpPr>
          <p:nvPr>
            <p:ph type="sldNum" sz="quarter" idx="12"/>
          </p:nvPr>
        </p:nvSpPr>
        <p:spPr/>
        <p:txBody>
          <a:bodyPr/>
          <a:lstStyle/>
          <a:p>
            <a:fld id="{886D0F92-77FC-46A5-BC00-A2682874A6B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35479348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F65C2-010D-4D77-81CD-81B5120996A1}" type="datetimeFigureOut">
              <a:rPr lang="en-US" smtClean="0">
                <a:solidFill>
                  <a:prstClr val="black">
                    <a:lumMod val="75000"/>
                    <a:lumOff val="25000"/>
                  </a:prstClr>
                </a:solidFill>
              </a:rPr>
              <a:pPr/>
              <a:t>7/15/2023</a:t>
            </a:fld>
            <a:endParaRPr lang="en-US">
              <a:solidFill>
                <a:prstClr val="black">
                  <a:lumMod val="75000"/>
                  <a:lumOff val="25000"/>
                </a:prstClr>
              </a:solidFill>
            </a:endParaRPr>
          </a:p>
        </p:txBody>
      </p:sp>
      <p:sp>
        <p:nvSpPr>
          <p:cNvPr id="3" name="Footer Placeholder 2"/>
          <p:cNvSpPr>
            <a:spLocks noGrp="1"/>
          </p:cNvSpPr>
          <p:nvPr>
            <p:ph type="ftr" sz="quarter" idx="11"/>
          </p:nvPr>
        </p:nvSpPr>
        <p:spPr/>
        <p:txBody>
          <a:bodyPr/>
          <a:lstStyle/>
          <a:p>
            <a:endParaRPr lang="en-US">
              <a:solidFill>
                <a:prstClr val="black">
                  <a:lumMod val="75000"/>
                  <a:lumOff val="25000"/>
                </a:prstClr>
              </a:solidFill>
            </a:endParaRPr>
          </a:p>
        </p:txBody>
      </p:sp>
      <p:sp>
        <p:nvSpPr>
          <p:cNvPr id="4" name="Slide Number Placeholder 3"/>
          <p:cNvSpPr>
            <a:spLocks noGrp="1"/>
          </p:cNvSpPr>
          <p:nvPr>
            <p:ph type="sldNum" sz="quarter" idx="12"/>
          </p:nvPr>
        </p:nvSpPr>
        <p:spPr/>
        <p:txBody>
          <a:bodyPr/>
          <a:lstStyle/>
          <a:p>
            <a:fld id="{886D0F92-77FC-46A5-BC00-A2682874A6B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351890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0CAF14-437D-45E9-9E5B-6B0F0B89C9E6}"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708015-ADF8-4A62-B148-E8069122E978}"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F65C2-010D-4D77-81CD-81B5120996A1}" type="datetimeFigureOut">
              <a:rPr lang="en-US" smtClean="0">
                <a:solidFill>
                  <a:prstClr val="black">
                    <a:lumMod val="75000"/>
                    <a:lumOff val="25000"/>
                  </a:prstClr>
                </a:solidFill>
              </a:rPr>
              <a:pPr/>
              <a:t>7/15/2023</a:t>
            </a:fld>
            <a:endParaRPr lang="en-US">
              <a:solidFill>
                <a:prstClr val="black">
                  <a:lumMod val="75000"/>
                  <a:lumOff val="25000"/>
                </a:prstClr>
              </a:solidFill>
            </a:endParaRPr>
          </a:p>
        </p:txBody>
      </p:sp>
      <p:sp>
        <p:nvSpPr>
          <p:cNvPr id="3" name="Footer Placeholder 2"/>
          <p:cNvSpPr>
            <a:spLocks noGrp="1"/>
          </p:cNvSpPr>
          <p:nvPr>
            <p:ph type="ftr" sz="quarter" idx="11"/>
          </p:nvPr>
        </p:nvSpPr>
        <p:spPr/>
        <p:txBody>
          <a:bodyPr/>
          <a:lstStyle/>
          <a:p>
            <a:endParaRPr lang="en-US">
              <a:solidFill>
                <a:prstClr val="black">
                  <a:lumMod val="75000"/>
                  <a:lumOff val="25000"/>
                </a:prstClr>
              </a:solidFill>
            </a:endParaRPr>
          </a:p>
        </p:txBody>
      </p:sp>
      <p:sp>
        <p:nvSpPr>
          <p:cNvPr id="4" name="Slide Number Placeholder 3"/>
          <p:cNvSpPr>
            <a:spLocks noGrp="1"/>
          </p:cNvSpPr>
          <p:nvPr>
            <p:ph type="sldNum" sz="quarter" idx="12"/>
          </p:nvPr>
        </p:nvSpPr>
        <p:spPr/>
        <p:txBody>
          <a:bodyPr/>
          <a:lstStyle/>
          <a:p>
            <a:fld id="{886D0F92-77FC-46A5-BC00-A2682874A6B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3518906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F65C2-010D-4D77-81CD-81B5120996A1}" type="datetimeFigureOut">
              <a:rPr lang="en-US" smtClean="0">
                <a:solidFill>
                  <a:prstClr val="black">
                    <a:lumMod val="75000"/>
                    <a:lumOff val="25000"/>
                  </a:prstClr>
                </a:solidFill>
              </a:rPr>
              <a:pPr/>
              <a:t>7/15/2023</a:t>
            </a:fld>
            <a:endParaRPr lang="en-US">
              <a:solidFill>
                <a:prstClr val="black">
                  <a:lumMod val="75000"/>
                  <a:lumOff val="25000"/>
                </a:prstClr>
              </a:solidFill>
            </a:endParaRPr>
          </a:p>
        </p:txBody>
      </p:sp>
      <p:sp>
        <p:nvSpPr>
          <p:cNvPr id="3" name="Footer Placeholder 2"/>
          <p:cNvSpPr>
            <a:spLocks noGrp="1"/>
          </p:cNvSpPr>
          <p:nvPr>
            <p:ph type="ftr" sz="quarter" idx="11"/>
          </p:nvPr>
        </p:nvSpPr>
        <p:spPr/>
        <p:txBody>
          <a:bodyPr/>
          <a:lstStyle/>
          <a:p>
            <a:endParaRPr lang="en-US">
              <a:solidFill>
                <a:prstClr val="black">
                  <a:lumMod val="75000"/>
                  <a:lumOff val="25000"/>
                </a:prstClr>
              </a:solidFill>
            </a:endParaRPr>
          </a:p>
        </p:txBody>
      </p:sp>
      <p:sp>
        <p:nvSpPr>
          <p:cNvPr id="4" name="Slide Number Placeholder 3"/>
          <p:cNvSpPr>
            <a:spLocks noGrp="1"/>
          </p:cNvSpPr>
          <p:nvPr>
            <p:ph type="sldNum" sz="quarter" idx="12"/>
          </p:nvPr>
        </p:nvSpPr>
        <p:spPr/>
        <p:txBody>
          <a:bodyPr/>
          <a:lstStyle/>
          <a:p>
            <a:fld id="{886D0F92-77FC-46A5-BC00-A2682874A6B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35189065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F65C2-010D-4D77-81CD-81B5120996A1}" type="datetimeFigureOut">
              <a:rPr lang="en-US" smtClean="0">
                <a:solidFill>
                  <a:prstClr val="black">
                    <a:lumMod val="75000"/>
                    <a:lumOff val="25000"/>
                  </a:prstClr>
                </a:solidFill>
              </a:rPr>
              <a:pPr/>
              <a:t>7/15/2023</a:t>
            </a:fld>
            <a:endParaRPr lang="en-US">
              <a:solidFill>
                <a:prstClr val="black">
                  <a:lumMod val="75000"/>
                  <a:lumOff val="25000"/>
                </a:prstClr>
              </a:solidFill>
            </a:endParaRPr>
          </a:p>
        </p:txBody>
      </p:sp>
      <p:sp>
        <p:nvSpPr>
          <p:cNvPr id="3" name="Footer Placeholder 2"/>
          <p:cNvSpPr>
            <a:spLocks noGrp="1"/>
          </p:cNvSpPr>
          <p:nvPr>
            <p:ph type="ftr" sz="quarter" idx="11"/>
          </p:nvPr>
        </p:nvSpPr>
        <p:spPr/>
        <p:txBody>
          <a:bodyPr/>
          <a:lstStyle/>
          <a:p>
            <a:endParaRPr lang="en-US">
              <a:solidFill>
                <a:prstClr val="black">
                  <a:lumMod val="75000"/>
                  <a:lumOff val="25000"/>
                </a:prstClr>
              </a:solidFill>
            </a:endParaRPr>
          </a:p>
        </p:txBody>
      </p:sp>
      <p:sp>
        <p:nvSpPr>
          <p:cNvPr id="4" name="Slide Number Placeholder 3"/>
          <p:cNvSpPr>
            <a:spLocks noGrp="1"/>
          </p:cNvSpPr>
          <p:nvPr>
            <p:ph type="sldNum" sz="quarter" idx="12"/>
          </p:nvPr>
        </p:nvSpPr>
        <p:spPr/>
        <p:txBody>
          <a:bodyPr/>
          <a:lstStyle/>
          <a:p>
            <a:fld id="{886D0F92-77FC-46A5-BC00-A2682874A6B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35189065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F65C2-010D-4D77-81CD-81B5120996A1}" type="datetimeFigureOut">
              <a:rPr lang="en-US" smtClean="0">
                <a:solidFill>
                  <a:prstClr val="black">
                    <a:lumMod val="75000"/>
                    <a:lumOff val="25000"/>
                  </a:prstClr>
                </a:solidFill>
              </a:rPr>
              <a:pPr/>
              <a:t>7/15/2023</a:t>
            </a:fld>
            <a:endParaRPr lang="en-US">
              <a:solidFill>
                <a:prstClr val="black">
                  <a:lumMod val="75000"/>
                  <a:lumOff val="25000"/>
                </a:prstClr>
              </a:solidFill>
            </a:endParaRPr>
          </a:p>
        </p:txBody>
      </p:sp>
      <p:sp>
        <p:nvSpPr>
          <p:cNvPr id="3" name="Footer Placeholder 2"/>
          <p:cNvSpPr>
            <a:spLocks noGrp="1"/>
          </p:cNvSpPr>
          <p:nvPr>
            <p:ph type="ftr" sz="quarter" idx="11"/>
          </p:nvPr>
        </p:nvSpPr>
        <p:spPr/>
        <p:txBody>
          <a:bodyPr/>
          <a:lstStyle/>
          <a:p>
            <a:endParaRPr lang="en-US">
              <a:solidFill>
                <a:prstClr val="black">
                  <a:lumMod val="75000"/>
                  <a:lumOff val="25000"/>
                </a:prstClr>
              </a:solidFill>
            </a:endParaRPr>
          </a:p>
        </p:txBody>
      </p:sp>
      <p:sp>
        <p:nvSpPr>
          <p:cNvPr id="4" name="Slide Number Placeholder 3"/>
          <p:cNvSpPr>
            <a:spLocks noGrp="1"/>
          </p:cNvSpPr>
          <p:nvPr>
            <p:ph type="sldNum" sz="quarter" idx="12"/>
          </p:nvPr>
        </p:nvSpPr>
        <p:spPr/>
        <p:txBody>
          <a:bodyPr/>
          <a:lstStyle/>
          <a:p>
            <a:fld id="{886D0F92-77FC-46A5-BC00-A2682874A6B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35189065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F65C2-010D-4D77-81CD-81B5120996A1}" type="datetimeFigureOut">
              <a:rPr lang="en-US" smtClean="0">
                <a:solidFill>
                  <a:prstClr val="black">
                    <a:lumMod val="75000"/>
                    <a:lumOff val="25000"/>
                  </a:prstClr>
                </a:solidFill>
              </a:rPr>
              <a:pPr/>
              <a:t>7/15/2023</a:t>
            </a:fld>
            <a:endParaRPr lang="en-US">
              <a:solidFill>
                <a:prstClr val="black">
                  <a:lumMod val="75000"/>
                  <a:lumOff val="25000"/>
                </a:prstClr>
              </a:solidFill>
            </a:endParaRPr>
          </a:p>
        </p:txBody>
      </p:sp>
      <p:sp>
        <p:nvSpPr>
          <p:cNvPr id="3" name="Footer Placeholder 2"/>
          <p:cNvSpPr>
            <a:spLocks noGrp="1"/>
          </p:cNvSpPr>
          <p:nvPr>
            <p:ph type="ftr" sz="quarter" idx="11"/>
          </p:nvPr>
        </p:nvSpPr>
        <p:spPr/>
        <p:txBody>
          <a:bodyPr/>
          <a:lstStyle/>
          <a:p>
            <a:endParaRPr lang="en-US">
              <a:solidFill>
                <a:prstClr val="black">
                  <a:lumMod val="75000"/>
                  <a:lumOff val="25000"/>
                </a:prstClr>
              </a:solidFill>
            </a:endParaRPr>
          </a:p>
        </p:txBody>
      </p:sp>
      <p:sp>
        <p:nvSpPr>
          <p:cNvPr id="4" name="Slide Number Placeholder 3"/>
          <p:cNvSpPr>
            <a:spLocks noGrp="1"/>
          </p:cNvSpPr>
          <p:nvPr>
            <p:ph type="sldNum" sz="quarter" idx="12"/>
          </p:nvPr>
        </p:nvSpPr>
        <p:spPr/>
        <p:txBody>
          <a:bodyPr/>
          <a:lstStyle/>
          <a:p>
            <a:fld id="{886D0F92-77FC-46A5-BC00-A2682874A6B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3518906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7"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9"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0CAF14-437D-45E9-9E5B-6B0F0B89C9E6}"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708015-ADF8-4A62-B148-E8069122E97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00CAF14-437D-45E9-9E5B-6B0F0B89C9E6}"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708015-ADF8-4A62-B148-E8069122E978}"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0CAF14-437D-45E9-9E5B-6B0F0B89C9E6}" type="datetimeFigureOut">
              <a:rPr lang="en-US" smtClean="0"/>
              <a:t>7/15/2023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708015-ADF8-4A62-B148-E8069122E97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0CAF14-437D-45E9-9E5B-6B0F0B89C9E6}" type="datetimeFigureOut">
              <a:rPr lang="en-US" smtClean="0"/>
              <a:t>7/15/2023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708015-ADF8-4A62-B148-E8069122E97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CAF14-437D-45E9-9E5B-6B0F0B89C9E6}" type="datetimeFigureOut">
              <a:rPr lang="en-US" smtClean="0"/>
              <a:t>7/15/2023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708015-ADF8-4A62-B148-E8069122E97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123" y="2209956"/>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93"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7"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0CAF14-437D-45E9-9E5B-6B0F0B89C9E6}"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708015-ADF8-4A62-B148-E8069122E97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0CAF14-437D-45E9-9E5B-6B0F0B89C9E6}"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708015-ADF8-4A62-B148-E8069122E978}"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91"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356"/>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00CAF14-437D-45E9-9E5B-6B0F0B89C9E6}" type="datetimeFigureOut">
              <a:rPr lang="en-US" smtClean="0"/>
              <a:t>7/15/2023</a:t>
            </a:fld>
            <a:endParaRPr lang="en-US"/>
          </a:p>
        </p:txBody>
      </p:sp>
      <p:sp>
        <p:nvSpPr>
          <p:cNvPr id="5" name="Footer Placeholder 4"/>
          <p:cNvSpPr>
            <a:spLocks noGrp="1"/>
          </p:cNvSpPr>
          <p:nvPr>
            <p:ph type="ftr" sz="quarter" idx="3"/>
          </p:nvPr>
        </p:nvSpPr>
        <p:spPr>
          <a:xfrm>
            <a:off x="457277" y="6172356"/>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356"/>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9B708015-ADF8-4A62-B148-E8069122E97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237744"/>
            <a:ext cx="8791956"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642594"/>
            <a:ext cx="75438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2103120"/>
            <a:ext cx="75438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5740" y="6307672"/>
            <a:ext cx="20574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pPr defTabSz="457200"/>
            <a:fld id="{346F65C2-010D-4D77-81CD-81B5120996A1}" type="datetimeFigureOut">
              <a:rPr lang="en-US" smtClean="0">
                <a:solidFill>
                  <a:prstClr val="black">
                    <a:lumMod val="75000"/>
                    <a:lumOff val="25000"/>
                  </a:prstClr>
                </a:solidFill>
              </a:rPr>
              <a:pPr defTabSz="457200"/>
              <a:t>7/15/2023</a:t>
            </a:fld>
            <a:endParaRPr lang="en-US">
              <a:solidFill>
                <a:prstClr val="black">
                  <a:lumMod val="75000"/>
                  <a:lumOff val="25000"/>
                </a:prstClr>
              </a:solidFill>
            </a:endParaRPr>
          </a:p>
        </p:txBody>
      </p:sp>
      <p:sp>
        <p:nvSpPr>
          <p:cNvPr id="5" name="Footer Placeholder 4"/>
          <p:cNvSpPr>
            <a:spLocks noGrp="1"/>
          </p:cNvSpPr>
          <p:nvPr>
            <p:ph type="ftr" sz="quarter" idx="3"/>
          </p:nvPr>
        </p:nvSpPr>
        <p:spPr>
          <a:xfrm>
            <a:off x="2617470" y="6307672"/>
            <a:ext cx="390906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pPr defTabSz="457200"/>
            <a:endParaRPr lang="en-US">
              <a:solidFill>
                <a:prstClr val="black">
                  <a:lumMod val="75000"/>
                  <a:lumOff val="25000"/>
                </a:prstClr>
              </a:solidFill>
            </a:endParaRPr>
          </a:p>
        </p:txBody>
      </p:sp>
      <p:sp>
        <p:nvSpPr>
          <p:cNvPr id="6" name="Slide Number Placeholder 5"/>
          <p:cNvSpPr>
            <a:spLocks noGrp="1"/>
          </p:cNvSpPr>
          <p:nvPr>
            <p:ph type="sldNum" sz="quarter" idx="4"/>
          </p:nvPr>
        </p:nvSpPr>
        <p:spPr>
          <a:xfrm>
            <a:off x="7852410" y="6307672"/>
            <a:ext cx="109728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defTabSz="457200"/>
            <a:fld id="{886D0F92-77FC-46A5-BC00-A2682874A6B5}" type="slidenum">
              <a:rPr lang="en-US" smtClean="0">
                <a:solidFill>
                  <a:prstClr val="black">
                    <a:lumMod val="75000"/>
                    <a:lumOff val="25000"/>
                  </a:prstClr>
                </a:solidFill>
              </a:rPr>
              <a:pPr defTabSz="457200"/>
              <a:t>‹#›</a:t>
            </a:fld>
            <a:endParaRPr lang="en-US">
              <a:solidFill>
                <a:prstClr val="black">
                  <a:lumMod val="75000"/>
                  <a:lumOff val="25000"/>
                </a:prstClr>
              </a:solidFill>
            </a:endParaRPr>
          </a:p>
        </p:txBody>
      </p:sp>
    </p:spTree>
    <p:extLst>
      <p:ext uri="{BB962C8B-B14F-4D97-AF65-F5344CB8AC3E}">
        <p14:creationId xmlns:p14="http://schemas.microsoft.com/office/powerpoint/2010/main" val="2803351542"/>
      </p:ext>
    </p:extLst>
  </p:cSld>
  <p:clrMap bg1="lt1" tx1="dk1" bg2="lt2" tx2="dk2" accent1="accent1" accent2="accent2" accent3="accent3" accent4="accent4" accent5="accent5" accent6="accent6" hlink="hlink" folHlink="folHlink"/>
  <p:sldLayoutIdLst>
    <p:sldLayoutId id="2147483725" r:id="rId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237744"/>
            <a:ext cx="8791956"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642594"/>
            <a:ext cx="75438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2103120"/>
            <a:ext cx="75438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5740" y="6307672"/>
            <a:ext cx="20574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pPr defTabSz="457200"/>
            <a:fld id="{346F65C2-010D-4D77-81CD-81B5120996A1}" type="datetimeFigureOut">
              <a:rPr lang="en-US" smtClean="0">
                <a:solidFill>
                  <a:prstClr val="black">
                    <a:lumMod val="75000"/>
                    <a:lumOff val="25000"/>
                  </a:prstClr>
                </a:solidFill>
              </a:rPr>
              <a:pPr defTabSz="457200"/>
              <a:t>7/15/2023</a:t>
            </a:fld>
            <a:endParaRPr lang="en-US">
              <a:solidFill>
                <a:prstClr val="black">
                  <a:lumMod val="75000"/>
                  <a:lumOff val="25000"/>
                </a:prstClr>
              </a:solidFill>
            </a:endParaRPr>
          </a:p>
        </p:txBody>
      </p:sp>
      <p:sp>
        <p:nvSpPr>
          <p:cNvPr id="5" name="Footer Placeholder 4"/>
          <p:cNvSpPr>
            <a:spLocks noGrp="1"/>
          </p:cNvSpPr>
          <p:nvPr>
            <p:ph type="ftr" sz="quarter" idx="3"/>
          </p:nvPr>
        </p:nvSpPr>
        <p:spPr>
          <a:xfrm>
            <a:off x="2617470" y="6307672"/>
            <a:ext cx="390906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pPr defTabSz="457200"/>
            <a:endParaRPr lang="en-US">
              <a:solidFill>
                <a:prstClr val="black">
                  <a:lumMod val="75000"/>
                  <a:lumOff val="25000"/>
                </a:prstClr>
              </a:solidFill>
            </a:endParaRPr>
          </a:p>
        </p:txBody>
      </p:sp>
      <p:sp>
        <p:nvSpPr>
          <p:cNvPr id="6" name="Slide Number Placeholder 5"/>
          <p:cNvSpPr>
            <a:spLocks noGrp="1"/>
          </p:cNvSpPr>
          <p:nvPr>
            <p:ph type="sldNum" sz="quarter" idx="4"/>
          </p:nvPr>
        </p:nvSpPr>
        <p:spPr>
          <a:xfrm>
            <a:off x="7852410" y="6307672"/>
            <a:ext cx="109728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defTabSz="457200"/>
            <a:fld id="{886D0F92-77FC-46A5-BC00-A2682874A6B5}" type="slidenum">
              <a:rPr lang="en-US" smtClean="0">
                <a:solidFill>
                  <a:prstClr val="black">
                    <a:lumMod val="75000"/>
                    <a:lumOff val="25000"/>
                  </a:prstClr>
                </a:solidFill>
              </a:rPr>
              <a:pPr defTabSz="457200"/>
              <a:t>‹#›</a:t>
            </a:fld>
            <a:endParaRPr lang="en-US">
              <a:solidFill>
                <a:prstClr val="black">
                  <a:lumMod val="75000"/>
                  <a:lumOff val="25000"/>
                </a:prstClr>
              </a:solidFill>
            </a:endParaRPr>
          </a:p>
        </p:txBody>
      </p:sp>
    </p:spTree>
    <p:extLst>
      <p:ext uri="{BB962C8B-B14F-4D97-AF65-F5344CB8AC3E}">
        <p14:creationId xmlns:p14="http://schemas.microsoft.com/office/powerpoint/2010/main" val="2803351542"/>
      </p:ext>
    </p:extLst>
  </p:cSld>
  <p:clrMap bg1="lt1" tx1="dk1" bg2="lt2" tx2="dk2" accent1="accent1" accent2="accent2" accent3="accent3" accent4="accent4" accent5="accent5" accent6="accent6" hlink="hlink" folHlink="folHlink"/>
  <p:sldLayoutIdLst>
    <p:sldLayoutId id="2147483727" r:id="rId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237744"/>
            <a:ext cx="8791956"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642594"/>
            <a:ext cx="75438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2103120"/>
            <a:ext cx="75438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5740" y="6307672"/>
            <a:ext cx="20574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pPr defTabSz="457200"/>
            <a:fld id="{346F65C2-010D-4D77-81CD-81B5120996A1}" type="datetimeFigureOut">
              <a:rPr lang="en-US" smtClean="0">
                <a:solidFill>
                  <a:prstClr val="black">
                    <a:lumMod val="75000"/>
                    <a:lumOff val="25000"/>
                  </a:prstClr>
                </a:solidFill>
              </a:rPr>
              <a:pPr defTabSz="457200"/>
              <a:t>7/15/2023</a:t>
            </a:fld>
            <a:endParaRPr lang="en-US">
              <a:solidFill>
                <a:prstClr val="black">
                  <a:lumMod val="75000"/>
                  <a:lumOff val="25000"/>
                </a:prstClr>
              </a:solidFill>
            </a:endParaRPr>
          </a:p>
        </p:txBody>
      </p:sp>
      <p:sp>
        <p:nvSpPr>
          <p:cNvPr id="5" name="Footer Placeholder 4"/>
          <p:cNvSpPr>
            <a:spLocks noGrp="1"/>
          </p:cNvSpPr>
          <p:nvPr>
            <p:ph type="ftr" sz="quarter" idx="3"/>
          </p:nvPr>
        </p:nvSpPr>
        <p:spPr>
          <a:xfrm>
            <a:off x="2617470" y="6307672"/>
            <a:ext cx="390906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pPr defTabSz="457200"/>
            <a:endParaRPr lang="en-US">
              <a:solidFill>
                <a:prstClr val="black">
                  <a:lumMod val="75000"/>
                  <a:lumOff val="25000"/>
                </a:prstClr>
              </a:solidFill>
            </a:endParaRPr>
          </a:p>
        </p:txBody>
      </p:sp>
      <p:sp>
        <p:nvSpPr>
          <p:cNvPr id="6" name="Slide Number Placeholder 5"/>
          <p:cNvSpPr>
            <a:spLocks noGrp="1"/>
          </p:cNvSpPr>
          <p:nvPr>
            <p:ph type="sldNum" sz="quarter" idx="4"/>
          </p:nvPr>
        </p:nvSpPr>
        <p:spPr>
          <a:xfrm>
            <a:off x="7852410" y="6307672"/>
            <a:ext cx="109728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defTabSz="457200"/>
            <a:fld id="{886D0F92-77FC-46A5-BC00-A2682874A6B5}" type="slidenum">
              <a:rPr lang="en-US" smtClean="0">
                <a:solidFill>
                  <a:prstClr val="black">
                    <a:lumMod val="75000"/>
                    <a:lumOff val="25000"/>
                  </a:prstClr>
                </a:solidFill>
              </a:rPr>
              <a:pPr defTabSz="457200"/>
              <a:t>‹#›</a:t>
            </a:fld>
            <a:endParaRPr lang="en-US">
              <a:solidFill>
                <a:prstClr val="black">
                  <a:lumMod val="75000"/>
                  <a:lumOff val="25000"/>
                </a:prstClr>
              </a:solidFill>
            </a:endParaRPr>
          </a:p>
        </p:txBody>
      </p:sp>
    </p:spTree>
    <p:extLst>
      <p:ext uri="{BB962C8B-B14F-4D97-AF65-F5344CB8AC3E}">
        <p14:creationId xmlns:p14="http://schemas.microsoft.com/office/powerpoint/2010/main" val="2803351542"/>
      </p:ext>
    </p:extLst>
  </p:cSld>
  <p:clrMap bg1="lt1" tx1="dk1" bg2="lt2" tx2="dk2" accent1="accent1" accent2="accent2" accent3="accent3" accent4="accent4" accent5="accent5" accent6="accent6" hlink="hlink" folHlink="folHlink"/>
  <p:sldLayoutIdLst>
    <p:sldLayoutId id="2147483729" r:id="rId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237744"/>
            <a:ext cx="8791956"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642594"/>
            <a:ext cx="75438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2103120"/>
            <a:ext cx="75438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5740" y="6307672"/>
            <a:ext cx="20574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pPr defTabSz="457200"/>
            <a:fld id="{346F65C2-010D-4D77-81CD-81B5120996A1}" type="datetimeFigureOut">
              <a:rPr lang="en-US" smtClean="0">
                <a:solidFill>
                  <a:prstClr val="black">
                    <a:lumMod val="75000"/>
                    <a:lumOff val="25000"/>
                  </a:prstClr>
                </a:solidFill>
              </a:rPr>
              <a:pPr defTabSz="457200"/>
              <a:t>7/15/2023</a:t>
            </a:fld>
            <a:endParaRPr lang="en-US">
              <a:solidFill>
                <a:prstClr val="black">
                  <a:lumMod val="75000"/>
                  <a:lumOff val="25000"/>
                </a:prstClr>
              </a:solidFill>
            </a:endParaRPr>
          </a:p>
        </p:txBody>
      </p:sp>
      <p:sp>
        <p:nvSpPr>
          <p:cNvPr id="5" name="Footer Placeholder 4"/>
          <p:cNvSpPr>
            <a:spLocks noGrp="1"/>
          </p:cNvSpPr>
          <p:nvPr>
            <p:ph type="ftr" sz="quarter" idx="3"/>
          </p:nvPr>
        </p:nvSpPr>
        <p:spPr>
          <a:xfrm>
            <a:off x="2617470" y="6307672"/>
            <a:ext cx="390906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pPr defTabSz="457200"/>
            <a:endParaRPr lang="en-US">
              <a:solidFill>
                <a:prstClr val="black">
                  <a:lumMod val="75000"/>
                  <a:lumOff val="25000"/>
                </a:prstClr>
              </a:solidFill>
            </a:endParaRPr>
          </a:p>
        </p:txBody>
      </p:sp>
      <p:sp>
        <p:nvSpPr>
          <p:cNvPr id="6" name="Slide Number Placeholder 5"/>
          <p:cNvSpPr>
            <a:spLocks noGrp="1"/>
          </p:cNvSpPr>
          <p:nvPr>
            <p:ph type="sldNum" sz="quarter" idx="4"/>
          </p:nvPr>
        </p:nvSpPr>
        <p:spPr>
          <a:xfrm>
            <a:off x="7852410" y="6307672"/>
            <a:ext cx="109728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defTabSz="457200"/>
            <a:fld id="{886D0F92-77FC-46A5-BC00-A2682874A6B5}" type="slidenum">
              <a:rPr lang="en-US" smtClean="0">
                <a:solidFill>
                  <a:prstClr val="black">
                    <a:lumMod val="75000"/>
                    <a:lumOff val="25000"/>
                  </a:prstClr>
                </a:solidFill>
              </a:rPr>
              <a:pPr defTabSz="457200"/>
              <a:t>‹#›</a:t>
            </a:fld>
            <a:endParaRPr lang="en-US">
              <a:solidFill>
                <a:prstClr val="black">
                  <a:lumMod val="75000"/>
                  <a:lumOff val="25000"/>
                </a:prstClr>
              </a:solidFill>
            </a:endParaRPr>
          </a:p>
        </p:txBody>
      </p:sp>
    </p:spTree>
    <p:extLst>
      <p:ext uri="{BB962C8B-B14F-4D97-AF65-F5344CB8AC3E}">
        <p14:creationId xmlns:p14="http://schemas.microsoft.com/office/powerpoint/2010/main" val="2803351542"/>
      </p:ext>
    </p:extLst>
  </p:cSld>
  <p:clrMap bg1="lt1" tx1="dk1" bg2="lt2" tx2="dk2" accent1="accent1" accent2="accent2" accent3="accent3" accent4="accent4" accent5="accent5" accent6="accent6" hlink="hlink" folHlink="folHlink"/>
  <p:sldLayoutIdLst>
    <p:sldLayoutId id="2147483731" r:id="rId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237744"/>
            <a:ext cx="8791956"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642594"/>
            <a:ext cx="75438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2103120"/>
            <a:ext cx="75438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5740" y="6307672"/>
            <a:ext cx="20574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pPr defTabSz="457200"/>
            <a:fld id="{346F65C2-010D-4D77-81CD-81B5120996A1}" type="datetimeFigureOut">
              <a:rPr lang="en-US" smtClean="0">
                <a:solidFill>
                  <a:prstClr val="black">
                    <a:lumMod val="75000"/>
                    <a:lumOff val="25000"/>
                  </a:prstClr>
                </a:solidFill>
              </a:rPr>
              <a:pPr defTabSz="457200"/>
              <a:t>7/15/2023</a:t>
            </a:fld>
            <a:endParaRPr lang="en-US">
              <a:solidFill>
                <a:prstClr val="black">
                  <a:lumMod val="75000"/>
                  <a:lumOff val="25000"/>
                </a:prstClr>
              </a:solidFill>
            </a:endParaRPr>
          </a:p>
        </p:txBody>
      </p:sp>
      <p:sp>
        <p:nvSpPr>
          <p:cNvPr id="5" name="Footer Placeholder 4"/>
          <p:cNvSpPr>
            <a:spLocks noGrp="1"/>
          </p:cNvSpPr>
          <p:nvPr>
            <p:ph type="ftr" sz="quarter" idx="3"/>
          </p:nvPr>
        </p:nvSpPr>
        <p:spPr>
          <a:xfrm>
            <a:off x="2617470" y="6307672"/>
            <a:ext cx="390906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pPr defTabSz="457200"/>
            <a:endParaRPr lang="en-US">
              <a:solidFill>
                <a:prstClr val="black">
                  <a:lumMod val="75000"/>
                  <a:lumOff val="25000"/>
                </a:prstClr>
              </a:solidFill>
            </a:endParaRPr>
          </a:p>
        </p:txBody>
      </p:sp>
      <p:sp>
        <p:nvSpPr>
          <p:cNvPr id="6" name="Slide Number Placeholder 5"/>
          <p:cNvSpPr>
            <a:spLocks noGrp="1"/>
          </p:cNvSpPr>
          <p:nvPr>
            <p:ph type="sldNum" sz="quarter" idx="4"/>
          </p:nvPr>
        </p:nvSpPr>
        <p:spPr>
          <a:xfrm>
            <a:off x="7852410" y="6307672"/>
            <a:ext cx="109728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defTabSz="457200"/>
            <a:fld id="{886D0F92-77FC-46A5-BC00-A2682874A6B5}" type="slidenum">
              <a:rPr lang="en-US" smtClean="0">
                <a:solidFill>
                  <a:prstClr val="black">
                    <a:lumMod val="75000"/>
                    <a:lumOff val="25000"/>
                  </a:prstClr>
                </a:solidFill>
              </a:rPr>
              <a:pPr defTabSz="457200"/>
              <a:t>‹#›</a:t>
            </a:fld>
            <a:endParaRPr lang="en-US">
              <a:solidFill>
                <a:prstClr val="black">
                  <a:lumMod val="75000"/>
                  <a:lumOff val="25000"/>
                </a:prstClr>
              </a:solidFill>
            </a:endParaRPr>
          </a:p>
        </p:txBody>
      </p:sp>
    </p:spTree>
    <p:extLst>
      <p:ext uri="{BB962C8B-B14F-4D97-AF65-F5344CB8AC3E}">
        <p14:creationId xmlns:p14="http://schemas.microsoft.com/office/powerpoint/2010/main" val="2803351542"/>
      </p:ext>
    </p:extLst>
  </p:cSld>
  <p:clrMap bg1="lt1" tx1="dk1" bg2="lt2" tx2="dk2" accent1="accent1" accent2="accent2" accent3="accent3" accent4="accent4" accent5="accent5" accent6="accent6" hlink="hlink" folHlink="folHlink"/>
  <p:sldLayoutIdLst>
    <p:sldLayoutId id="2147483733" r:id="rId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237744"/>
            <a:ext cx="8791956"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642594"/>
            <a:ext cx="75438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2103120"/>
            <a:ext cx="75438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5740" y="6307672"/>
            <a:ext cx="20574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pPr defTabSz="457200"/>
            <a:fld id="{346F65C2-010D-4D77-81CD-81B5120996A1}" type="datetimeFigureOut">
              <a:rPr lang="en-US" smtClean="0">
                <a:solidFill>
                  <a:prstClr val="black">
                    <a:lumMod val="75000"/>
                    <a:lumOff val="25000"/>
                  </a:prstClr>
                </a:solidFill>
              </a:rPr>
              <a:pPr defTabSz="457200"/>
              <a:t>7/15/2023</a:t>
            </a:fld>
            <a:endParaRPr lang="en-US">
              <a:solidFill>
                <a:prstClr val="black">
                  <a:lumMod val="75000"/>
                  <a:lumOff val="25000"/>
                </a:prstClr>
              </a:solidFill>
            </a:endParaRPr>
          </a:p>
        </p:txBody>
      </p:sp>
      <p:sp>
        <p:nvSpPr>
          <p:cNvPr id="5" name="Footer Placeholder 4"/>
          <p:cNvSpPr>
            <a:spLocks noGrp="1"/>
          </p:cNvSpPr>
          <p:nvPr>
            <p:ph type="ftr" sz="quarter" idx="3"/>
          </p:nvPr>
        </p:nvSpPr>
        <p:spPr>
          <a:xfrm>
            <a:off x="2617470" y="6307672"/>
            <a:ext cx="390906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pPr defTabSz="457200"/>
            <a:endParaRPr lang="en-US">
              <a:solidFill>
                <a:prstClr val="black">
                  <a:lumMod val="75000"/>
                  <a:lumOff val="25000"/>
                </a:prstClr>
              </a:solidFill>
            </a:endParaRPr>
          </a:p>
        </p:txBody>
      </p:sp>
      <p:sp>
        <p:nvSpPr>
          <p:cNvPr id="6" name="Slide Number Placeholder 5"/>
          <p:cNvSpPr>
            <a:spLocks noGrp="1"/>
          </p:cNvSpPr>
          <p:nvPr>
            <p:ph type="sldNum" sz="quarter" idx="4"/>
          </p:nvPr>
        </p:nvSpPr>
        <p:spPr>
          <a:xfrm>
            <a:off x="7852410" y="6307672"/>
            <a:ext cx="109728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defTabSz="457200"/>
            <a:fld id="{886D0F92-77FC-46A5-BC00-A2682874A6B5}" type="slidenum">
              <a:rPr lang="en-US" smtClean="0">
                <a:solidFill>
                  <a:prstClr val="black">
                    <a:lumMod val="75000"/>
                    <a:lumOff val="25000"/>
                  </a:prstClr>
                </a:solidFill>
              </a:rPr>
              <a:pPr defTabSz="457200"/>
              <a:t>‹#›</a:t>
            </a:fld>
            <a:endParaRPr lang="en-US">
              <a:solidFill>
                <a:prstClr val="black">
                  <a:lumMod val="75000"/>
                  <a:lumOff val="25000"/>
                </a:prstClr>
              </a:solidFill>
            </a:endParaRPr>
          </a:p>
        </p:txBody>
      </p:sp>
    </p:spTree>
    <p:extLst>
      <p:ext uri="{BB962C8B-B14F-4D97-AF65-F5344CB8AC3E}">
        <p14:creationId xmlns:p14="http://schemas.microsoft.com/office/powerpoint/2010/main" val="2803351542"/>
      </p:ext>
    </p:extLst>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237744"/>
            <a:ext cx="8791956"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642594"/>
            <a:ext cx="75438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2103120"/>
            <a:ext cx="75438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5740" y="6307672"/>
            <a:ext cx="20574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pPr defTabSz="457200"/>
            <a:fld id="{346F65C2-010D-4D77-81CD-81B5120996A1}" type="datetimeFigureOut">
              <a:rPr lang="en-US" smtClean="0">
                <a:solidFill>
                  <a:prstClr val="black">
                    <a:lumMod val="75000"/>
                    <a:lumOff val="25000"/>
                  </a:prstClr>
                </a:solidFill>
              </a:rPr>
              <a:pPr defTabSz="457200"/>
              <a:t>7/15/2023</a:t>
            </a:fld>
            <a:endParaRPr lang="en-US">
              <a:solidFill>
                <a:prstClr val="black">
                  <a:lumMod val="75000"/>
                  <a:lumOff val="25000"/>
                </a:prstClr>
              </a:solidFill>
            </a:endParaRPr>
          </a:p>
        </p:txBody>
      </p:sp>
      <p:sp>
        <p:nvSpPr>
          <p:cNvPr id="5" name="Footer Placeholder 4"/>
          <p:cNvSpPr>
            <a:spLocks noGrp="1"/>
          </p:cNvSpPr>
          <p:nvPr>
            <p:ph type="ftr" sz="quarter" idx="3"/>
          </p:nvPr>
        </p:nvSpPr>
        <p:spPr>
          <a:xfrm>
            <a:off x="2617470" y="6307672"/>
            <a:ext cx="390906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pPr defTabSz="457200"/>
            <a:endParaRPr lang="en-US">
              <a:solidFill>
                <a:prstClr val="black">
                  <a:lumMod val="75000"/>
                  <a:lumOff val="25000"/>
                </a:prstClr>
              </a:solidFill>
            </a:endParaRPr>
          </a:p>
        </p:txBody>
      </p:sp>
      <p:sp>
        <p:nvSpPr>
          <p:cNvPr id="6" name="Slide Number Placeholder 5"/>
          <p:cNvSpPr>
            <a:spLocks noGrp="1"/>
          </p:cNvSpPr>
          <p:nvPr>
            <p:ph type="sldNum" sz="quarter" idx="4"/>
          </p:nvPr>
        </p:nvSpPr>
        <p:spPr>
          <a:xfrm>
            <a:off x="7852410" y="6307672"/>
            <a:ext cx="109728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defTabSz="457200"/>
            <a:fld id="{886D0F92-77FC-46A5-BC00-A2682874A6B5}" type="slidenum">
              <a:rPr lang="en-US" smtClean="0">
                <a:solidFill>
                  <a:prstClr val="black">
                    <a:lumMod val="75000"/>
                    <a:lumOff val="25000"/>
                  </a:prstClr>
                </a:solidFill>
              </a:rPr>
              <a:pPr defTabSz="457200"/>
              <a:t>‹#›</a:t>
            </a:fld>
            <a:endParaRPr lang="en-US">
              <a:solidFill>
                <a:prstClr val="black">
                  <a:lumMod val="75000"/>
                  <a:lumOff val="25000"/>
                </a:prstClr>
              </a:solidFill>
            </a:endParaRPr>
          </a:p>
        </p:txBody>
      </p:sp>
    </p:spTree>
    <p:extLst>
      <p:ext uri="{BB962C8B-B14F-4D97-AF65-F5344CB8AC3E}">
        <p14:creationId xmlns:p14="http://schemas.microsoft.com/office/powerpoint/2010/main" val="2803351542"/>
      </p:ext>
    </p:extLst>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237744"/>
            <a:ext cx="8791956"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642594"/>
            <a:ext cx="75438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2103120"/>
            <a:ext cx="75438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5740" y="6307672"/>
            <a:ext cx="20574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pPr defTabSz="457200"/>
            <a:fld id="{346F65C2-010D-4D77-81CD-81B5120996A1}" type="datetimeFigureOut">
              <a:rPr lang="en-US" smtClean="0">
                <a:solidFill>
                  <a:prstClr val="black">
                    <a:lumMod val="75000"/>
                    <a:lumOff val="25000"/>
                  </a:prstClr>
                </a:solidFill>
              </a:rPr>
              <a:pPr defTabSz="457200"/>
              <a:t>7/15/2023</a:t>
            </a:fld>
            <a:endParaRPr lang="en-US">
              <a:solidFill>
                <a:prstClr val="black">
                  <a:lumMod val="75000"/>
                  <a:lumOff val="25000"/>
                </a:prstClr>
              </a:solidFill>
            </a:endParaRPr>
          </a:p>
        </p:txBody>
      </p:sp>
      <p:sp>
        <p:nvSpPr>
          <p:cNvPr id="5" name="Footer Placeholder 4"/>
          <p:cNvSpPr>
            <a:spLocks noGrp="1"/>
          </p:cNvSpPr>
          <p:nvPr>
            <p:ph type="ftr" sz="quarter" idx="3"/>
          </p:nvPr>
        </p:nvSpPr>
        <p:spPr>
          <a:xfrm>
            <a:off x="2617470" y="6307672"/>
            <a:ext cx="390906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pPr defTabSz="457200"/>
            <a:endParaRPr lang="en-US">
              <a:solidFill>
                <a:prstClr val="black">
                  <a:lumMod val="75000"/>
                  <a:lumOff val="25000"/>
                </a:prstClr>
              </a:solidFill>
            </a:endParaRPr>
          </a:p>
        </p:txBody>
      </p:sp>
      <p:sp>
        <p:nvSpPr>
          <p:cNvPr id="6" name="Slide Number Placeholder 5"/>
          <p:cNvSpPr>
            <a:spLocks noGrp="1"/>
          </p:cNvSpPr>
          <p:nvPr>
            <p:ph type="sldNum" sz="quarter" idx="4"/>
          </p:nvPr>
        </p:nvSpPr>
        <p:spPr>
          <a:xfrm>
            <a:off x="7852410" y="6307672"/>
            <a:ext cx="109728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defTabSz="457200"/>
            <a:fld id="{886D0F92-77FC-46A5-BC00-A2682874A6B5}" type="slidenum">
              <a:rPr lang="en-US" smtClean="0">
                <a:solidFill>
                  <a:prstClr val="black">
                    <a:lumMod val="75000"/>
                    <a:lumOff val="25000"/>
                  </a:prstClr>
                </a:solidFill>
              </a:rPr>
              <a:pPr defTabSz="457200"/>
              <a:t>‹#›</a:t>
            </a:fld>
            <a:endParaRPr lang="en-US">
              <a:solidFill>
                <a:prstClr val="black">
                  <a:lumMod val="75000"/>
                  <a:lumOff val="25000"/>
                </a:prstClr>
              </a:solidFill>
            </a:endParaRPr>
          </a:p>
        </p:txBody>
      </p:sp>
    </p:spTree>
    <p:extLst>
      <p:ext uri="{BB962C8B-B14F-4D97-AF65-F5344CB8AC3E}">
        <p14:creationId xmlns:p14="http://schemas.microsoft.com/office/powerpoint/2010/main" val="2803351542"/>
      </p:ext>
    </p:extLst>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237744"/>
            <a:ext cx="8791956"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642594"/>
            <a:ext cx="75438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2103120"/>
            <a:ext cx="75438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5740" y="6307672"/>
            <a:ext cx="20574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pPr defTabSz="457200"/>
            <a:fld id="{346F65C2-010D-4D77-81CD-81B5120996A1}" type="datetimeFigureOut">
              <a:rPr lang="en-US" smtClean="0">
                <a:solidFill>
                  <a:prstClr val="black">
                    <a:lumMod val="75000"/>
                    <a:lumOff val="25000"/>
                  </a:prstClr>
                </a:solidFill>
              </a:rPr>
              <a:pPr defTabSz="457200"/>
              <a:t>7/15/2023</a:t>
            </a:fld>
            <a:endParaRPr lang="en-US">
              <a:solidFill>
                <a:prstClr val="black">
                  <a:lumMod val="75000"/>
                  <a:lumOff val="25000"/>
                </a:prstClr>
              </a:solidFill>
            </a:endParaRPr>
          </a:p>
        </p:txBody>
      </p:sp>
      <p:sp>
        <p:nvSpPr>
          <p:cNvPr id="5" name="Footer Placeholder 4"/>
          <p:cNvSpPr>
            <a:spLocks noGrp="1"/>
          </p:cNvSpPr>
          <p:nvPr>
            <p:ph type="ftr" sz="quarter" idx="3"/>
          </p:nvPr>
        </p:nvSpPr>
        <p:spPr>
          <a:xfrm>
            <a:off x="2617470" y="6307672"/>
            <a:ext cx="390906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pPr defTabSz="457200"/>
            <a:endParaRPr lang="en-US">
              <a:solidFill>
                <a:prstClr val="black">
                  <a:lumMod val="75000"/>
                  <a:lumOff val="25000"/>
                </a:prstClr>
              </a:solidFill>
            </a:endParaRPr>
          </a:p>
        </p:txBody>
      </p:sp>
      <p:sp>
        <p:nvSpPr>
          <p:cNvPr id="6" name="Slide Number Placeholder 5"/>
          <p:cNvSpPr>
            <a:spLocks noGrp="1"/>
          </p:cNvSpPr>
          <p:nvPr>
            <p:ph type="sldNum" sz="quarter" idx="4"/>
          </p:nvPr>
        </p:nvSpPr>
        <p:spPr>
          <a:xfrm>
            <a:off x="7852410" y="6307672"/>
            <a:ext cx="109728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defTabSz="457200"/>
            <a:fld id="{886D0F92-77FC-46A5-BC00-A2682874A6B5}" type="slidenum">
              <a:rPr lang="en-US" smtClean="0">
                <a:solidFill>
                  <a:prstClr val="black">
                    <a:lumMod val="75000"/>
                    <a:lumOff val="25000"/>
                  </a:prstClr>
                </a:solidFill>
              </a:rPr>
              <a:pPr defTabSz="457200"/>
              <a:t>‹#›</a:t>
            </a:fld>
            <a:endParaRPr lang="en-US">
              <a:solidFill>
                <a:prstClr val="black">
                  <a:lumMod val="75000"/>
                  <a:lumOff val="25000"/>
                </a:prstClr>
              </a:solidFill>
            </a:endParaRPr>
          </a:p>
        </p:txBody>
      </p:sp>
    </p:spTree>
    <p:extLst>
      <p:ext uri="{BB962C8B-B14F-4D97-AF65-F5344CB8AC3E}">
        <p14:creationId xmlns:p14="http://schemas.microsoft.com/office/powerpoint/2010/main" val="2803351542"/>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237744"/>
            <a:ext cx="8791956"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642594"/>
            <a:ext cx="75438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2103120"/>
            <a:ext cx="75438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5740" y="6307672"/>
            <a:ext cx="20574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pPr defTabSz="457200"/>
            <a:fld id="{346F65C2-010D-4D77-81CD-81B5120996A1}" type="datetimeFigureOut">
              <a:rPr lang="en-US" smtClean="0">
                <a:solidFill>
                  <a:prstClr val="black">
                    <a:lumMod val="75000"/>
                    <a:lumOff val="25000"/>
                  </a:prstClr>
                </a:solidFill>
              </a:rPr>
              <a:pPr defTabSz="457200"/>
              <a:t>7/15/2023</a:t>
            </a:fld>
            <a:endParaRPr lang="en-US">
              <a:solidFill>
                <a:prstClr val="black">
                  <a:lumMod val="75000"/>
                  <a:lumOff val="25000"/>
                </a:prstClr>
              </a:solidFill>
            </a:endParaRPr>
          </a:p>
        </p:txBody>
      </p:sp>
      <p:sp>
        <p:nvSpPr>
          <p:cNvPr id="5" name="Footer Placeholder 4"/>
          <p:cNvSpPr>
            <a:spLocks noGrp="1"/>
          </p:cNvSpPr>
          <p:nvPr>
            <p:ph type="ftr" sz="quarter" idx="3"/>
          </p:nvPr>
        </p:nvSpPr>
        <p:spPr>
          <a:xfrm>
            <a:off x="2617470" y="6307672"/>
            <a:ext cx="390906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pPr defTabSz="457200"/>
            <a:endParaRPr lang="en-US">
              <a:solidFill>
                <a:prstClr val="black">
                  <a:lumMod val="75000"/>
                  <a:lumOff val="25000"/>
                </a:prstClr>
              </a:solidFill>
            </a:endParaRPr>
          </a:p>
        </p:txBody>
      </p:sp>
      <p:sp>
        <p:nvSpPr>
          <p:cNvPr id="6" name="Slide Number Placeholder 5"/>
          <p:cNvSpPr>
            <a:spLocks noGrp="1"/>
          </p:cNvSpPr>
          <p:nvPr>
            <p:ph type="sldNum" sz="quarter" idx="4"/>
          </p:nvPr>
        </p:nvSpPr>
        <p:spPr>
          <a:xfrm>
            <a:off x="7852410" y="6307672"/>
            <a:ext cx="109728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defTabSz="457200"/>
            <a:fld id="{886D0F92-77FC-46A5-BC00-A2682874A6B5}" type="slidenum">
              <a:rPr lang="en-US" smtClean="0">
                <a:solidFill>
                  <a:prstClr val="black">
                    <a:lumMod val="75000"/>
                    <a:lumOff val="25000"/>
                  </a:prstClr>
                </a:solidFill>
              </a:rPr>
              <a:pPr defTabSz="457200"/>
              <a:t>‹#›</a:t>
            </a:fld>
            <a:endParaRPr lang="en-US">
              <a:solidFill>
                <a:prstClr val="black">
                  <a:lumMod val="75000"/>
                  <a:lumOff val="25000"/>
                </a:prstClr>
              </a:solidFill>
            </a:endParaRPr>
          </a:p>
        </p:txBody>
      </p:sp>
    </p:spTree>
    <p:extLst>
      <p:ext uri="{BB962C8B-B14F-4D97-AF65-F5344CB8AC3E}">
        <p14:creationId xmlns:p14="http://schemas.microsoft.com/office/powerpoint/2010/main" val="2803351542"/>
      </p:ext>
    </p:extLst>
  </p:cSld>
  <p:clrMap bg1="lt1" tx1="dk1" bg2="lt2" tx2="dk2" accent1="accent1" accent2="accent2" accent3="accent3" accent4="accent4" accent5="accent5" accent6="accent6" hlink="hlink" folHlink="folHlink"/>
  <p:sldLayoutIdLst>
    <p:sldLayoutId id="2147483717" r:id="rId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237744"/>
            <a:ext cx="8791956"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642594"/>
            <a:ext cx="75438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2103120"/>
            <a:ext cx="75438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5740" y="6307672"/>
            <a:ext cx="20574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pPr defTabSz="457200"/>
            <a:fld id="{346F65C2-010D-4D77-81CD-81B5120996A1}" type="datetimeFigureOut">
              <a:rPr lang="en-US" smtClean="0">
                <a:solidFill>
                  <a:prstClr val="black">
                    <a:lumMod val="75000"/>
                    <a:lumOff val="25000"/>
                  </a:prstClr>
                </a:solidFill>
              </a:rPr>
              <a:pPr defTabSz="457200"/>
              <a:t>7/15/2023</a:t>
            </a:fld>
            <a:endParaRPr lang="en-US">
              <a:solidFill>
                <a:prstClr val="black">
                  <a:lumMod val="75000"/>
                  <a:lumOff val="25000"/>
                </a:prstClr>
              </a:solidFill>
            </a:endParaRPr>
          </a:p>
        </p:txBody>
      </p:sp>
      <p:sp>
        <p:nvSpPr>
          <p:cNvPr id="5" name="Footer Placeholder 4"/>
          <p:cNvSpPr>
            <a:spLocks noGrp="1"/>
          </p:cNvSpPr>
          <p:nvPr>
            <p:ph type="ftr" sz="quarter" idx="3"/>
          </p:nvPr>
        </p:nvSpPr>
        <p:spPr>
          <a:xfrm>
            <a:off x="2617470" y="6307672"/>
            <a:ext cx="390906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pPr defTabSz="457200"/>
            <a:endParaRPr lang="en-US">
              <a:solidFill>
                <a:prstClr val="black">
                  <a:lumMod val="75000"/>
                  <a:lumOff val="25000"/>
                </a:prstClr>
              </a:solidFill>
            </a:endParaRPr>
          </a:p>
        </p:txBody>
      </p:sp>
      <p:sp>
        <p:nvSpPr>
          <p:cNvPr id="6" name="Slide Number Placeholder 5"/>
          <p:cNvSpPr>
            <a:spLocks noGrp="1"/>
          </p:cNvSpPr>
          <p:nvPr>
            <p:ph type="sldNum" sz="quarter" idx="4"/>
          </p:nvPr>
        </p:nvSpPr>
        <p:spPr>
          <a:xfrm>
            <a:off x="7852410" y="6307672"/>
            <a:ext cx="109728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defTabSz="457200"/>
            <a:fld id="{886D0F92-77FC-46A5-BC00-A2682874A6B5}" type="slidenum">
              <a:rPr lang="en-US" smtClean="0">
                <a:solidFill>
                  <a:prstClr val="black">
                    <a:lumMod val="75000"/>
                    <a:lumOff val="25000"/>
                  </a:prstClr>
                </a:solidFill>
              </a:rPr>
              <a:pPr defTabSz="457200"/>
              <a:t>‹#›</a:t>
            </a:fld>
            <a:endParaRPr lang="en-US">
              <a:solidFill>
                <a:prstClr val="black">
                  <a:lumMod val="75000"/>
                  <a:lumOff val="25000"/>
                </a:prstClr>
              </a:solidFill>
            </a:endParaRPr>
          </a:p>
        </p:txBody>
      </p:sp>
    </p:spTree>
    <p:extLst>
      <p:ext uri="{BB962C8B-B14F-4D97-AF65-F5344CB8AC3E}">
        <p14:creationId xmlns:p14="http://schemas.microsoft.com/office/powerpoint/2010/main" val="2803351542"/>
      </p:ext>
    </p:extLst>
  </p:cSld>
  <p:clrMap bg1="lt1" tx1="dk1" bg2="lt2" tx2="dk2" accent1="accent1" accent2="accent2" accent3="accent3" accent4="accent4" accent5="accent5" accent6="accent6" hlink="hlink" folHlink="folHlink"/>
  <p:sldLayoutIdLst>
    <p:sldLayoutId id="2147483719" r:id="rId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237744"/>
            <a:ext cx="8791956"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642594"/>
            <a:ext cx="75438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2103120"/>
            <a:ext cx="75438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5740" y="6307672"/>
            <a:ext cx="20574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pPr defTabSz="457200"/>
            <a:fld id="{346F65C2-010D-4D77-81CD-81B5120996A1}" type="datetimeFigureOut">
              <a:rPr lang="en-US" smtClean="0">
                <a:solidFill>
                  <a:prstClr val="black">
                    <a:lumMod val="75000"/>
                    <a:lumOff val="25000"/>
                  </a:prstClr>
                </a:solidFill>
              </a:rPr>
              <a:pPr defTabSz="457200"/>
              <a:t>7/15/2023</a:t>
            </a:fld>
            <a:endParaRPr lang="en-US">
              <a:solidFill>
                <a:prstClr val="black">
                  <a:lumMod val="75000"/>
                  <a:lumOff val="25000"/>
                </a:prstClr>
              </a:solidFill>
            </a:endParaRPr>
          </a:p>
        </p:txBody>
      </p:sp>
      <p:sp>
        <p:nvSpPr>
          <p:cNvPr id="5" name="Footer Placeholder 4"/>
          <p:cNvSpPr>
            <a:spLocks noGrp="1"/>
          </p:cNvSpPr>
          <p:nvPr>
            <p:ph type="ftr" sz="quarter" idx="3"/>
          </p:nvPr>
        </p:nvSpPr>
        <p:spPr>
          <a:xfrm>
            <a:off x="2617470" y="6307672"/>
            <a:ext cx="390906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pPr defTabSz="457200"/>
            <a:endParaRPr lang="en-US">
              <a:solidFill>
                <a:prstClr val="black">
                  <a:lumMod val="75000"/>
                  <a:lumOff val="25000"/>
                </a:prstClr>
              </a:solidFill>
            </a:endParaRPr>
          </a:p>
        </p:txBody>
      </p:sp>
      <p:sp>
        <p:nvSpPr>
          <p:cNvPr id="6" name="Slide Number Placeholder 5"/>
          <p:cNvSpPr>
            <a:spLocks noGrp="1"/>
          </p:cNvSpPr>
          <p:nvPr>
            <p:ph type="sldNum" sz="quarter" idx="4"/>
          </p:nvPr>
        </p:nvSpPr>
        <p:spPr>
          <a:xfrm>
            <a:off x="7852410" y="6307672"/>
            <a:ext cx="109728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defTabSz="457200"/>
            <a:fld id="{886D0F92-77FC-46A5-BC00-A2682874A6B5}" type="slidenum">
              <a:rPr lang="en-US" smtClean="0">
                <a:solidFill>
                  <a:prstClr val="black">
                    <a:lumMod val="75000"/>
                    <a:lumOff val="25000"/>
                  </a:prstClr>
                </a:solidFill>
              </a:rPr>
              <a:pPr defTabSz="457200"/>
              <a:t>‹#›</a:t>
            </a:fld>
            <a:endParaRPr lang="en-US">
              <a:solidFill>
                <a:prstClr val="black">
                  <a:lumMod val="75000"/>
                  <a:lumOff val="25000"/>
                </a:prstClr>
              </a:solidFill>
            </a:endParaRPr>
          </a:p>
        </p:txBody>
      </p:sp>
    </p:spTree>
    <p:extLst>
      <p:ext uri="{BB962C8B-B14F-4D97-AF65-F5344CB8AC3E}">
        <p14:creationId xmlns:p14="http://schemas.microsoft.com/office/powerpoint/2010/main" val="2803351542"/>
      </p:ext>
    </p:extLst>
  </p:cSld>
  <p:clrMap bg1="lt1" tx1="dk1" bg2="lt2" tx2="dk2" accent1="accent1" accent2="accent2" accent3="accent3" accent4="accent4" accent5="accent5" accent6="accent6" hlink="hlink" folHlink="folHlink"/>
  <p:sldLayoutIdLst>
    <p:sldLayoutId id="2147483721" r:id="rId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237744"/>
            <a:ext cx="8791956"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642594"/>
            <a:ext cx="75438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2103120"/>
            <a:ext cx="75438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5740" y="6307672"/>
            <a:ext cx="20574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pPr defTabSz="457200"/>
            <a:fld id="{346F65C2-010D-4D77-81CD-81B5120996A1}" type="datetimeFigureOut">
              <a:rPr lang="en-US" smtClean="0">
                <a:solidFill>
                  <a:prstClr val="black">
                    <a:lumMod val="75000"/>
                    <a:lumOff val="25000"/>
                  </a:prstClr>
                </a:solidFill>
              </a:rPr>
              <a:pPr defTabSz="457200"/>
              <a:t>7/15/2023</a:t>
            </a:fld>
            <a:endParaRPr lang="en-US">
              <a:solidFill>
                <a:prstClr val="black">
                  <a:lumMod val="75000"/>
                  <a:lumOff val="25000"/>
                </a:prstClr>
              </a:solidFill>
            </a:endParaRPr>
          </a:p>
        </p:txBody>
      </p:sp>
      <p:sp>
        <p:nvSpPr>
          <p:cNvPr id="5" name="Footer Placeholder 4"/>
          <p:cNvSpPr>
            <a:spLocks noGrp="1"/>
          </p:cNvSpPr>
          <p:nvPr>
            <p:ph type="ftr" sz="quarter" idx="3"/>
          </p:nvPr>
        </p:nvSpPr>
        <p:spPr>
          <a:xfrm>
            <a:off x="2617470" y="6307672"/>
            <a:ext cx="390906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pPr defTabSz="457200"/>
            <a:endParaRPr lang="en-US">
              <a:solidFill>
                <a:prstClr val="black">
                  <a:lumMod val="75000"/>
                  <a:lumOff val="25000"/>
                </a:prstClr>
              </a:solidFill>
            </a:endParaRPr>
          </a:p>
        </p:txBody>
      </p:sp>
      <p:sp>
        <p:nvSpPr>
          <p:cNvPr id="6" name="Slide Number Placeholder 5"/>
          <p:cNvSpPr>
            <a:spLocks noGrp="1"/>
          </p:cNvSpPr>
          <p:nvPr>
            <p:ph type="sldNum" sz="quarter" idx="4"/>
          </p:nvPr>
        </p:nvSpPr>
        <p:spPr>
          <a:xfrm>
            <a:off x="7852410" y="6307672"/>
            <a:ext cx="109728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defTabSz="457200"/>
            <a:fld id="{886D0F92-77FC-46A5-BC00-A2682874A6B5}" type="slidenum">
              <a:rPr lang="en-US" smtClean="0">
                <a:solidFill>
                  <a:prstClr val="black">
                    <a:lumMod val="75000"/>
                    <a:lumOff val="25000"/>
                  </a:prstClr>
                </a:solidFill>
              </a:rPr>
              <a:pPr defTabSz="457200"/>
              <a:t>‹#›</a:t>
            </a:fld>
            <a:endParaRPr lang="en-US">
              <a:solidFill>
                <a:prstClr val="black">
                  <a:lumMod val="75000"/>
                  <a:lumOff val="25000"/>
                </a:prstClr>
              </a:solidFill>
            </a:endParaRPr>
          </a:p>
        </p:txBody>
      </p:sp>
    </p:spTree>
    <p:extLst>
      <p:ext uri="{BB962C8B-B14F-4D97-AF65-F5344CB8AC3E}">
        <p14:creationId xmlns:p14="http://schemas.microsoft.com/office/powerpoint/2010/main" val="2803351542"/>
      </p:ext>
    </p:extLst>
  </p:cSld>
  <p:clrMap bg1="lt1" tx1="dk1" bg2="lt2" tx2="dk2" accent1="accent1" accent2="accent2" accent3="accent3" accent4="accent4" accent5="accent5" accent6="accent6" hlink="hlink" folHlink="folHlink"/>
  <p:sldLayoutIdLst>
    <p:sldLayoutId id="2147483723" r:id="rId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371600"/>
            <a:ext cx="8062912" cy="4572000"/>
          </a:xfrm>
        </p:spPr>
        <p:txBody>
          <a:bodyPr>
            <a:noAutofit/>
          </a:bodyPr>
          <a:lstStyle/>
          <a:p>
            <a:pPr algn="l"/>
            <a:endParaRPr lang="en-US" sz="2000" b="1" i="1" dirty="0">
              <a:solidFill>
                <a:schemeClr val="accent1"/>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Requirement Evolution</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Evolution Process</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Necessity of Requirement Evolution</a:t>
            </a:r>
          </a:p>
          <a:p>
            <a:pPr algn="l"/>
            <a:endParaRPr lang="en-US" sz="2000" b="1" i="1" dirty="0">
              <a:solidFill>
                <a:schemeClr val="accent1"/>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Requirement Prioritization &amp; Need for it</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Things to Note First</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Techniques of Requirement Prioritization</a:t>
            </a:r>
            <a:endParaRPr lang="en-US" sz="2000" b="1" i="1" dirty="0">
              <a:solidFill>
                <a:schemeClr val="accent1"/>
              </a:solidFill>
              <a:latin typeface="Arial" panose="020B0604020202020204" pitchFamily="34" charset="0"/>
              <a:cs typeface="Arial" panose="020B0604020202020204" pitchFamily="34" charset="0"/>
            </a:endParaRPr>
          </a:p>
          <a:p>
            <a:pPr algn="l"/>
            <a:endParaRPr lang="en-US" sz="2000" b="1" i="1" dirty="0">
              <a:solidFill>
                <a:schemeClr val="accent1"/>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Benefits of Prioritization</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Prioritization Process</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Aspects of Prioritization</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Methods of Prioritization</a:t>
            </a:r>
          </a:p>
        </p:txBody>
      </p:sp>
      <p:sp>
        <p:nvSpPr>
          <p:cNvPr id="2" name="Title 1"/>
          <p:cNvSpPr>
            <a:spLocks noGrp="1"/>
          </p:cNvSpPr>
          <p:nvPr>
            <p:ph type="ctrTitle"/>
          </p:nvPr>
        </p:nvSpPr>
        <p:spPr>
          <a:xfrm>
            <a:off x="381000" y="0"/>
            <a:ext cx="8062912" cy="1295400"/>
          </a:xfrm>
        </p:spPr>
        <p:txBody>
          <a:bodyPr/>
          <a:lstStyle/>
          <a:p>
            <a:pPr marL="182880" indent="0" algn="ctr">
              <a:buNone/>
            </a:pPr>
            <a:r>
              <a:rPr lang="en-US" sz="4000" dirty="0">
                <a:latin typeface="Arial Narrow" panose="020B0606020202030204" pitchFamily="34" charset="0"/>
              </a:rPr>
              <a:t>Requirement Evolution and Prioritization</a:t>
            </a:r>
          </a:p>
        </p:txBody>
      </p:sp>
    </p:spTree>
    <p:extLst>
      <p:ext uri="{BB962C8B-B14F-4D97-AF65-F5344CB8AC3E}">
        <p14:creationId xmlns:p14="http://schemas.microsoft.com/office/powerpoint/2010/main" val="1052709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1143000"/>
            <a:ext cx="7086600" cy="954107"/>
          </a:xfrm>
          <a:prstGeom prst="rect">
            <a:avLst/>
          </a:prstGeom>
          <a:noFill/>
        </p:spPr>
        <p:txBody>
          <a:bodyPr wrap="square" rtlCol="0">
            <a:spAutoFit/>
          </a:bodyPr>
          <a:lstStyle/>
          <a:p>
            <a:r>
              <a:rPr lang="en-US" sz="2800" b="1" dirty="0">
                <a:latin typeface="Arial Narrow" panose="020B0606020202030204" pitchFamily="34" charset="0"/>
                <a:cs typeface="Times New Roman" panose="02020603050405020304" pitchFamily="18" charset="0"/>
              </a:rPr>
              <a:t>Things to Note First when Prioritizing the Requirements</a:t>
            </a:r>
          </a:p>
        </p:txBody>
      </p:sp>
      <p:sp>
        <p:nvSpPr>
          <p:cNvPr id="5" name="TextBox 4"/>
          <p:cNvSpPr txBox="1"/>
          <p:nvPr/>
        </p:nvSpPr>
        <p:spPr>
          <a:xfrm>
            <a:off x="685800" y="2438400"/>
            <a:ext cx="7848600" cy="2862322"/>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May be the most important functionality will not be the first prioritization because it is expensive, and the lack of budget is the client- side problem.</a:t>
            </a:r>
          </a:p>
          <a:p>
            <a:pPr marL="285750" indent="-285750">
              <a:buFont typeface="Courier New" panose="02070309020205020404" pitchFamily="49" charset="0"/>
              <a:buChar char="o"/>
            </a:pPr>
            <a:endParaRPr lang="en-US"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Possibly there will be more than one Software stakeholders and different stakeholders have different priorities sometime.</a:t>
            </a:r>
          </a:p>
          <a:p>
            <a:pPr marL="285750" indent="-285750">
              <a:buFont typeface="Courier New" panose="02070309020205020404" pitchFamily="49" charset="0"/>
              <a:buChar char="o"/>
            </a:pPr>
            <a:endParaRPr lang="en-US"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Keep in mind the simple rule, As a requirement engineer you have to prioritize the requirement under the constraints by the feedback of stakeholders.</a:t>
            </a:r>
          </a:p>
        </p:txBody>
      </p:sp>
    </p:spTree>
    <p:extLst>
      <p:ext uri="{BB962C8B-B14F-4D97-AF65-F5344CB8AC3E}">
        <p14:creationId xmlns:p14="http://schemas.microsoft.com/office/powerpoint/2010/main" val="2582888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8200" y="685800"/>
            <a:ext cx="6858000" cy="523220"/>
          </a:xfrm>
          <a:prstGeom prst="rect">
            <a:avLst/>
          </a:prstGeom>
          <a:noFill/>
        </p:spPr>
        <p:txBody>
          <a:bodyPr wrap="square" rtlCol="0">
            <a:spAutoFit/>
          </a:bodyPr>
          <a:lstStyle/>
          <a:p>
            <a:pPr algn="ctr"/>
            <a:r>
              <a:rPr lang="en-US" sz="2800" b="1" dirty="0">
                <a:latin typeface="Arial Narrow" panose="020B0606020202030204" pitchFamily="34" charset="0"/>
                <a:cs typeface="Times New Roman" panose="02020603050405020304" pitchFamily="18" charset="0"/>
              </a:rPr>
              <a:t>Techniques of Requirement Prioritization</a:t>
            </a:r>
          </a:p>
        </p:txBody>
      </p:sp>
      <p:sp>
        <p:nvSpPr>
          <p:cNvPr id="7" name="TextBox 6"/>
          <p:cNvSpPr txBox="1"/>
          <p:nvPr/>
        </p:nvSpPr>
        <p:spPr>
          <a:xfrm>
            <a:off x="800100" y="1600200"/>
            <a:ext cx="7581900" cy="3170099"/>
          </a:xfrm>
          <a:prstGeom prst="rect">
            <a:avLst/>
          </a:prstGeom>
          <a:noFill/>
        </p:spPr>
        <p:txBody>
          <a:bodyPr wrap="square" rtlCol="0">
            <a:spAutoFit/>
          </a:bodyPr>
          <a:lstStyle/>
          <a:p>
            <a:r>
              <a:rPr lang="en-US" sz="2000" b="1" dirty="0">
                <a:latin typeface="Arial Narrow" panose="020B0606020202030204" pitchFamily="34" charset="0"/>
                <a:cs typeface="Arial" panose="020B0604020202020204" pitchFamily="34" charset="0"/>
              </a:rPr>
              <a:t>Negotiation Technique:</a:t>
            </a:r>
          </a:p>
          <a:p>
            <a:r>
              <a:rPr lang="en-US" dirty="0">
                <a:latin typeface="Arial" panose="020B0604020202020204" pitchFamily="34" charset="0"/>
                <a:cs typeface="Arial" panose="020B0604020202020204" pitchFamily="34" charset="0"/>
              </a:rPr>
              <a:t>                                          In this technique, requirement engineer will work with the stakeholder, clients and all other who will be the user of the software collect the requirements, get feedback on the requirements negotiate with customer e.g. what you want to provide the first , or agree them what is better for them to get in start of the software.</a:t>
            </a:r>
          </a:p>
          <a:p>
            <a:endParaRPr lang="en-US" dirty="0">
              <a:latin typeface="Arial" panose="020B0604020202020204" pitchFamily="34" charset="0"/>
              <a:cs typeface="Arial" panose="020B0604020202020204" pitchFamily="34" charset="0"/>
            </a:endParaRPr>
          </a:p>
          <a:p>
            <a:r>
              <a:rPr lang="en-US" sz="2000" b="1" dirty="0">
                <a:latin typeface="Arial Narrow" panose="020B0606020202030204" pitchFamily="34" charset="0"/>
                <a:cs typeface="Arial" panose="020B0604020202020204" pitchFamily="34" charset="0"/>
              </a:rPr>
              <a:t>Quantitative Technique:</a:t>
            </a:r>
          </a:p>
          <a:p>
            <a:r>
              <a:rPr lang="en-US" dirty="0">
                <a:latin typeface="Arial" panose="020B0604020202020204" pitchFamily="34" charset="0"/>
                <a:cs typeface="Arial" panose="020B0604020202020204" pitchFamily="34" charset="0"/>
              </a:rPr>
              <a:t>                                           In this technique requirement engineer should perform an analysis based on quantities e.g. what is the budget of client for first feature needed in software?                </a:t>
            </a:r>
          </a:p>
        </p:txBody>
      </p:sp>
      <p:sp>
        <p:nvSpPr>
          <p:cNvPr id="8" name="TextBox 7"/>
          <p:cNvSpPr txBox="1"/>
          <p:nvPr/>
        </p:nvSpPr>
        <p:spPr>
          <a:xfrm>
            <a:off x="1463899" y="5105400"/>
            <a:ext cx="69342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how much time the client want the working software?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What are the financial benefits?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What are the risks?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How much level of risk we can bear on the current level.</a:t>
            </a:r>
          </a:p>
        </p:txBody>
      </p:sp>
    </p:spTree>
    <p:extLst>
      <p:ext uri="{BB962C8B-B14F-4D97-AF65-F5344CB8AC3E}">
        <p14:creationId xmlns:p14="http://schemas.microsoft.com/office/powerpoint/2010/main" val="3912007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6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0100" y="616469"/>
            <a:ext cx="7543800" cy="1371600"/>
          </a:xfrm>
        </p:spPr>
        <p:txBody>
          <a:bodyPr>
            <a:normAutofit fontScale="90000"/>
          </a:bodyPr>
          <a:lstStyle/>
          <a:p>
            <a:r>
              <a:rPr lang="en-US" b="1" u="sng" dirty="0">
                <a:effectLst>
                  <a:outerShdw blurRad="38100" dist="38100" dir="2700000" algn="tl">
                    <a:srgbClr val="000000">
                      <a:alpha val="43137"/>
                    </a:srgbClr>
                  </a:outerShdw>
                </a:effectLst>
              </a:rPr>
              <a:t>Requirements Prioritization:</a:t>
            </a:r>
            <a:br>
              <a:rPr lang="en-US" b="1" u="sng" dirty="0">
                <a:effectLst>
                  <a:outerShdw blurRad="38100" dist="38100" dir="2700000" algn="tl">
                    <a:srgbClr val="000000">
                      <a:alpha val="43137"/>
                    </a:srgbClr>
                  </a:outerShdw>
                </a:effectLst>
              </a:rPr>
            </a:b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74766" y="2207622"/>
            <a:ext cx="7543800" cy="1632858"/>
          </a:xfrm>
        </p:spPr>
        <p:txBody>
          <a:bodyPr>
            <a:normAutofit/>
          </a:bodyPr>
          <a:lstStyle/>
          <a:p>
            <a:pPr marL="0" indent="0" algn="ctr">
              <a:buNone/>
            </a:pPr>
            <a:r>
              <a:rPr lang="en-US" sz="2400" b="1" dirty="0"/>
              <a:t> “ The process of managing the relative importance and urgency of different requirements to cope with the limited resources of projects  “</a:t>
            </a:r>
          </a:p>
        </p:txBody>
      </p:sp>
    </p:spTree>
    <p:extLst>
      <p:ext uri="{BB962C8B-B14F-4D97-AF65-F5344CB8AC3E}">
        <p14:creationId xmlns:p14="http://schemas.microsoft.com/office/powerpoint/2010/main" val="4293463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9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38100" dir="2700000" algn="tl">
                    <a:srgbClr val="000000">
                      <a:alpha val="43137"/>
                    </a:srgbClr>
                  </a:outerShdw>
                </a:effectLst>
              </a:rPr>
              <a:t>Benefits:</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sz="2400" b="1" dirty="0"/>
              <a:t>Less rework</a:t>
            </a:r>
          </a:p>
          <a:p>
            <a:pPr>
              <a:lnSpc>
                <a:spcPct val="150000"/>
              </a:lnSpc>
            </a:pPr>
            <a:r>
              <a:rPr lang="en-US" sz="2400" b="1" dirty="0"/>
              <a:t>Fewer defects in requirements and in the delivered product</a:t>
            </a:r>
          </a:p>
          <a:p>
            <a:pPr>
              <a:lnSpc>
                <a:spcPct val="150000"/>
              </a:lnSpc>
            </a:pPr>
            <a:r>
              <a:rPr lang="en-US" sz="2400" b="1" dirty="0"/>
              <a:t>Fewer unnecessary functions</a:t>
            </a:r>
          </a:p>
          <a:p>
            <a:pPr>
              <a:lnSpc>
                <a:spcPct val="150000"/>
              </a:lnSpc>
            </a:pPr>
            <a:r>
              <a:rPr lang="en-US" sz="2400" b="1" dirty="0"/>
              <a:t>Faster development</a:t>
            </a:r>
          </a:p>
          <a:p>
            <a:pPr>
              <a:lnSpc>
                <a:spcPct val="150000"/>
              </a:lnSpc>
            </a:pPr>
            <a:r>
              <a:rPr lang="en-US" sz="2400" b="1" dirty="0"/>
              <a:t>Higher customer and developer satisfaction</a:t>
            </a:r>
          </a:p>
          <a:p>
            <a:pPr>
              <a:lnSpc>
                <a:spcPct val="150000"/>
              </a:lnSpc>
            </a:pPr>
            <a:r>
              <a:rPr lang="en-US" sz="2400" b="1" dirty="0"/>
              <a:t>Reducing the expectation gap</a:t>
            </a:r>
          </a:p>
        </p:txBody>
      </p:sp>
    </p:spTree>
    <p:extLst>
      <p:ext uri="{BB962C8B-B14F-4D97-AF65-F5344CB8AC3E}">
        <p14:creationId xmlns:p14="http://schemas.microsoft.com/office/powerpoint/2010/main" val="1456865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1" y="4587577"/>
            <a:ext cx="7543800" cy="1371600"/>
          </a:xfrm>
        </p:spPr>
        <p:txBody>
          <a:bodyPr>
            <a:normAutofit/>
          </a:bodyPr>
          <a:lstStyle/>
          <a:p>
            <a:pPr algn="ctr"/>
            <a:r>
              <a:rPr lang="en-US" sz="2400" b="1" dirty="0">
                <a:effectLst>
                  <a:outerShdw blurRad="38100" dist="38100" dir="2700000" algn="tl">
                    <a:srgbClr val="000000">
                      <a:alpha val="43137"/>
                    </a:srgbClr>
                  </a:outerShdw>
                </a:effectLst>
              </a:rPr>
              <a:t>Frequent customer engagement reduces the expectation gap.</a:t>
            </a:r>
          </a:p>
        </p:txBody>
      </p:sp>
      <p:pic>
        <p:nvPicPr>
          <p:cNvPr id="4" name="Picture 3"/>
          <p:cNvPicPr>
            <a:picLocks noChangeAspect="1"/>
          </p:cNvPicPr>
          <p:nvPr/>
        </p:nvPicPr>
        <p:blipFill>
          <a:blip r:embed="rId2"/>
          <a:stretch>
            <a:fillRect/>
          </a:stretch>
        </p:blipFill>
        <p:spPr>
          <a:xfrm>
            <a:off x="1800405" y="621574"/>
            <a:ext cx="4779169" cy="3733800"/>
          </a:xfrm>
          <a:prstGeom prst="rect">
            <a:avLst/>
          </a:prstGeom>
        </p:spPr>
      </p:pic>
    </p:spTree>
    <p:extLst>
      <p:ext uri="{BB962C8B-B14F-4D97-AF65-F5344CB8AC3E}">
        <p14:creationId xmlns:p14="http://schemas.microsoft.com/office/powerpoint/2010/main" val="18488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9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0100" y="655657"/>
            <a:ext cx="7543800" cy="1371600"/>
          </a:xfrm>
        </p:spPr>
        <p:txBody>
          <a:bodyPr>
            <a:normAutofit fontScale="90000"/>
          </a:bodyPr>
          <a:lstStyle/>
          <a:p>
            <a:r>
              <a:rPr lang="en-US" b="1" u="sng" dirty="0">
                <a:effectLst>
                  <a:outerShdw blurRad="38100" dist="38100" dir="2700000" algn="tl">
                    <a:srgbClr val="000000">
                      <a:alpha val="43137"/>
                    </a:srgbClr>
                  </a:outerShdw>
                </a:effectLst>
              </a:rPr>
              <a:t>Benefits:</a:t>
            </a:r>
            <a:br>
              <a:rPr lang="en-US" b="1" u="sng" dirty="0">
                <a:effectLst>
                  <a:outerShdw blurRad="38100" dist="38100" dir="2700000" algn="tl">
                    <a:srgbClr val="000000">
                      <a:alpha val="43137"/>
                    </a:srgbClr>
                  </a:outerShdw>
                </a:effectLst>
              </a:rPr>
            </a:b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00100" y="1815738"/>
            <a:ext cx="7543800" cy="3931920"/>
          </a:xfrm>
        </p:spPr>
        <p:txBody>
          <a:bodyPr>
            <a:noAutofit/>
          </a:bodyPr>
          <a:lstStyle/>
          <a:p>
            <a:r>
              <a:rPr lang="en-US" sz="2400" b="1" dirty="0"/>
              <a:t>Ordered, optimal set of software requirements</a:t>
            </a:r>
          </a:p>
          <a:p>
            <a:r>
              <a:rPr lang="en-US" sz="2400" b="1" dirty="0"/>
              <a:t>Trade-off the conflicts as schedule, time, budget and quality</a:t>
            </a:r>
          </a:p>
          <a:p>
            <a:r>
              <a:rPr lang="en-US" sz="2400" b="1" dirty="0"/>
              <a:t>Implications on software architecture</a:t>
            </a:r>
          </a:p>
          <a:p>
            <a:r>
              <a:rPr lang="en-US" sz="2400" b="1" dirty="0"/>
              <a:t>Future evolution and it’s associated cost.</a:t>
            </a:r>
          </a:p>
          <a:p>
            <a:r>
              <a:rPr lang="en-US" sz="2400" b="1" dirty="0"/>
              <a:t>Technical advantage</a:t>
            </a:r>
          </a:p>
          <a:p>
            <a:r>
              <a:rPr lang="en-US" sz="2400" b="1" dirty="0"/>
              <a:t>Optimize market opportunity</a:t>
            </a:r>
          </a:p>
          <a:p>
            <a:r>
              <a:rPr lang="en-US" sz="2400" b="1" dirty="0"/>
              <a:t>Plan stability(minimize schedule slippage)</a:t>
            </a:r>
          </a:p>
          <a:p>
            <a:r>
              <a:rPr lang="en-US" sz="2400" b="1" dirty="0"/>
              <a:t>Negotiation process</a:t>
            </a:r>
          </a:p>
          <a:p>
            <a:r>
              <a:rPr lang="en-US" sz="2400" b="1" dirty="0"/>
              <a:t>provide the greatest value at the lowest cost</a:t>
            </a:r>
          </a:p>
        </p:txBody>
      </p:sp>
    </p:spTree>
    <p:extLst>
      <p:ext uri="{BB962C8B-B14F-4D97-AF65-F5344CB8AC3E}">
        <p14:creationId xmlns:p14="http://schemas.microsoft.com/office/powerpoint/2010/main" val="1944526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4000"/>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effectLst>
                  <a:outerShdw blurRad="38100" dist="38100" dir="2700000" algn="tl">
                    <a:srgbClr val="000000">
                      <a:alpha val="43137"/>
                    </a:srgbClr>
                  </a:outerShdw>
                </a:effectLst>
              </a:rPr>
              <a:t>Prioritization Process:</a:t>
            </a:r>
          </a:p>
        </p:txBody>
      </p:sp>
      <p:sp>
        <p:nvSpPr>
          <p:cNvPr id="3" name="Content Placeholder 2"/>
          <p:cNvSpPr>
            <a:spLocks noGrp="1"/>
          </p:cNvSpPr>
          <p:nvPr>
            <p:ph idx="1"/>
          </p:nvPr>
        </p:nvSpPr>
        <p:spPr/>
        <p:txBody>
          <a:bodyPr>
            <a:normAutofit/>
          </a:bodyPr>
          <a:lstStyle/>
          <a:p>
            <a:pPr marL="0" indent="0">
              <a:lnSpc>
                <a:spcPct val="150000"/>
              </a:lnSpc>
              <a:buNone/>
            </a:pPr>
            <a:r>
              <a:rPr lang="en-US" sz="2000" b="1" dirty="0"/>
              <a:t>Prioritization</a:t>
            </a:r>
            <a:r>
              <a:rPr lang="en-US" sz="2000" dirty="0"/>
              <a:t> is the process by which a set of items are ranked in order of importance.</a:t>
            </a:r>
          </a:p>
          <a:p>
            <a:pPr marL="0" indent="0">
              <a:buNone/>
            </a:pPr>
            <a:r>
              <a:rPr lang="en-US" sz="2000" dirty="0"/>
              <a:t>This is an iterative process and might be performed at different abstraction levels and with different information in different phases during the software lifecycle.</a:t>
            </a:r>
          </a:p>
          <a:p>
            <a:pPr marL="0" indent="0">
              <a:buNone/>
            </a:pPr>
            <a:r>
              <a:rPr lang="en-US" sz="2000" b="1" dirty="0"/>
              <a:t>Roughly Divided into 2 categories:</a:t>
            </a:r>
          </a:p>
          <a:p>
            <a:r>
              <a:rPr lang="en-US" sz="2000" dirty="0"/>
              <a:t>Methods</a:t>
            </a:r>
          </a:p>
          <a:p>
            <a:r>
              <a:rPr lang="en-US" sz="2000" dirty="0"/>
              <a:t>Negotiation approach</a:t>
            </a:r>
          </a:p>
        </p:txBody>
      </p:sp>
    </p:spTree>
    <p:extLst>
      <p:ext uri="{BB962C8B-B14F-4D97-AF65-F5344CB8AC3E}">
        <p14:creationId xmlns:p14="http://schemas.microsoft.com/office/powerpoint/2010/main" val="1265828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4000"/>
            <a:lum/>
          </a:blip>
          <a:srcRect/>
          <a:stretch>
            <a:fillRect l="-3000" t="2000" r="-3000" b="-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38100" dir="2700000" algn="tl">
                    <a:srgbClr val="000000">
                      <a:alpha val="43137"/>
                    </a:srgbClr>
                  </a:outerShdw>
                </a:effectLst>
              </a:rPr>
              <a:t>Aspects of Prioritization:</a:t>
            </a:r>
          </a:p>
        </p:txBody>
      </p:sp>
      <p:sp>
        <p:nvSpPr>
          <p:cNvPr id="3" name="Content Placeholder 2"/>
          <p:cNvSpPr>
            <a:spLocks noGrp="1"/>
          </p:cNvSpPr>
          <p:nvPr>
            <p:ph idx="1"/>
          </p:nvPr>
        </p:nvSpPr>
        <p:spPr>
          <a:xfrm>
            <a:off x="926709" y="2002640"/>
            <a:ext cx="7543800" cy="3931920"/>
          </a:xfrm>
        </p:spPr>
        <p:txBody>
          <a:bodyPr>
            <a:normAutofit lnSpcReduction="10000"/>
          </a:bodyPr>
          <a:lstStyle/>
          <a:p>
            <a:r>
              <a:rPr lang="en-US" sz="2400" dirty="0"/>
              <a:t>Importance</a:t>
            </a:r>
          </a:p>
          <a:p>
            <a:r>
              <a:rPr lang="en-US" sz="2400" dirty="0"/>
              <a:t>Penalty </a:t>
            </a:r>
          </a:p>
          <a:p>
            <a:r>
              <a:rPr lang="en-US" sz="2400" dirty="0"/>
              <a:t>Cost</a:t>
            </a:r>
          </a:p>
          <a:p>
            <a:r>
              <a:rPr lang="en-US" sz="2400" dirty="0"/>
              <a:t>Time</a:t>
            </a:r>
          </a:p>
          <a:p>
            <a:r>
              <a:rPr lang="en-US" sz="2400" dirty="0"/>
              <a:t>Risk</a:t>
            </a:r>
          </a:p>
          <a:p>
            <a:r>
              <a:rPr lang="en-US" sz="2400" dirty="0"/>
              <a:t>Volatility</a:t>
            </a:r>
          </a:p>
          <a:p>
            <a:r>
              <a:rPr lang="en-US" sz="2400" dirty="0"/>
              <a:t>Other Aspects(Financial benefit, strategic benefit, competitors, competence/resources, release theme, ability to sell)</a:t>
            </a:r>
          </a:p>
        </p:txBody>
      </p:sp>
    </p:spTree>
    <p:extLst>
      <p:ext uri="{BB962C8B-B14F-4D97-AF65-F5344CB8AC3E}">
        <p14:creationId xmlns:p14="http://schemas.microsoft.com/office/powerpoint/2010/main" val="2584735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4000"/>
            <a:lum/>
          </a:blip>
          <a:srcRect/>
          <a:stretch>
            <a:fillRect l="6000" t="-6000" r="7000" b="-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926" y="877725"/>
            <a:ext cx="7543800" cy="1371600"/>
          </a:xfrm>
        </p:spPr>
        <p:txBody>
          <a:bodyPr>
            <a:normAutofit fontScale="90000"/>
          </a:bodyPr>
          <a:lstStyle/>
          <a:p>
            <a:pPr marL="0" indent="0"/>
            <a:r>
              <a:rPr lang="en-US" sz="3200" dirty="0"/>
              <a:t>There are a number of prioritization methods commonly used by product managers, such as:</a:t>
            </a:r>
          </a:p>
        </p:txBody>
      </p:sp>
      <p:sp>
        <p:nvSpPr>
          <p:cNvPr id="4" name="Content Placeholder 3"/>
          <p:cNvSpPr>
            <a:spLocks noGrp="1"/>
          </p:cNvSpPr>
          <p:nvPr>
            <p:ph idx="1"/>
          </p:nvPr>
        </p:nvSpPr>
        <p:spPr>
          <a:xfrm>
            <a:off x="780506" y="2442754"/>
            <a:ext cx="7543800" cy="3931920"/>
          </a:xfrm>
        </p:spPr>
        <p:txBody>
          <a:bodyPr/>
          <a:lstStyle/>
          <a:p>
            <a:r>
              <a:rPr lang="en-US" b="1" u="sng" dirty="0"/>
              <a:t>Kano Model</a:t>
            </a:r>
          </a:p>
          <a:p>
            <a:r>
              <a:rPr lang="en-US" b="1" u="sng" dirty="0"/>
              <a:t>Weighted Scoring</a:t>
            </a:r>
          </a:p>
          <a:p>
            <a:r>
              <a:rPr lang="en-US" b="1" u="sng" dirty="0"/>
              <a:t>Opportunity Scoring</a:t>
            </a:r>
          </a:p>
          <a:p>
            <a:r>
              <a:rPr lang="en-US" b="1" u="sng" dirty="0"/>
              <a:t>MoSCoW</a:t>
            </a:r>
          </a:p>
          <a:p>
            <a:r>
              <a:rPr lang="en-US" b="1" u="sng" dirty="0"/>
              <a:t>Value vs. Complexity</a:t>
            </a:r>
          </a:p>
        </p:txBody>
      </p:sp>
    </p:spTree>
    <p:extLst>
      <p:ext uri="{BB962C8B-B14F-4D97-AF65-F5344CB8AC3E}">
        <p14:creationId xmlns:p14="http://schemas.microsoft.com/office/powerpoint/2010/main" val="1179766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8662" y="415361"/>
            <a:ext cx="5629275" cy="4200525"/>
          </a:xfrm>
          <a:prstGeom prst="rect">
            <a:avLst/>
          </a:prstGeom>
        </p:spPr>
      </p:pic>
      <p:sp>
        <p:nvSpPr>
          <p:cNvPr id="3" name="Rectangle 2"/>
          <p:cNvSpPr/>
          <p:nvPr/>
        </p:nvSpPr>
        <p:spPr>
          <a:xfrm>
            <a:off x="865415" y="4903211"/>
            <a:ext cx="4572000" cy="1477328"/>
          </a:xfrm>
          <a:prstGeom prst="rect">
            <a:avLst/>
          </a:prstGeom>
        </p:spPr>
        <p:txBody>
          <a:bodyPr>
            <a:spAutoFit/>
          </a:bodyPr>
          <a:lstStyle/>
          <a:p>
            <a:pPr defTabSz="457200"/>
            <a:r>
              <a:rPr lang="en-US" dirty="0">
                <a:solidFill>
                  <a:prstClr val="black"/>
                </a:solidFill>
                <a:latin typeface="CharterITCPro-Regular"/>
              </a:rPr>
              <a:t>The team will weigh the features according to two competing criteria:</a:t>
            </a:r>
          </a:p>
          <a:p>
            <a:pPr defTabSz="457200">
              <a:buFont typeface="+mj-lt"/>
              <a:buAutoNum type="arabicPeriod"/>
            </a:pPr>
            <a:r>
              <a:rPr lang="en-US" dirty="0">
                <a:solidFill>
                  <a:prstClr val="black"/>
                </a:solidFill>
                <a:latin typeface="CharterITCPro-Regular"/>
              </a:rPr>
              <a:t>Their potential to satisfy customers.</a:t>
            </a:r>
          </a:p>
          <a:p>
            <a:pPr defTabSz="457200">
              <a:buFont typeface="+mj-lt"/>
              <a:buAutoNum type="arabicPeriod"/>
            </a:pPr>
            <a:r>
              <a:rPr lang="en-US" dirty="0">
                <a:solidFill>
                  <a:prstClr val="black"/>
                </a:solidFill>
                <a:latin typeface="CharterITCPro-Regular"/>
              </a:rPr>
              <a:t>The investment is needed to implement them.</a:t>
            </a:r>
          </a:p>
        </p:txBody>
      </p:sp>
      <p:sp>
        <p:nvSpPr>
          <p:cNvPr id="7" name="TextBox 6"/>
          <p:cNvSpPr txBox="1"/>
          <p:nvPr/>
        </p:nvSpPr>
        <p:spPr>
          <a:xfrm>
            <a:off x="6534753" y="362993"/>
            <a:ext cx="3201517" cy="707886"/>
          </a:xfrm>
          <a:prstGeom prst="rect">
            <a:avLst/>
          </a:prstGeom>
          <a:noFill/>
        </p:spPr>
        <p:txBody>
          <a:bodyPr wrap="none" rtlCol="0">
            <a:spAutoFit/>
          </a:bodyPr>
          <a:lstStyle/>
          <a:p>
            <a:pPr defTabSz="457200"/>
            <a:r>
              <a:rPr lang="en-US" sz="4000" b="1" u="sng" dirty="0">
                <a:solidFill>
                  <a:prstClr val="black"/>
                </a:solidFill>
                <a:effectLst>
                  <a:outerShdw blurRad="38100" dist="38100" dir="2700000" algn="tl">
                    <a:srgbClr val="000000">
                      <a:alpha val="43137"/>
                    </a:srgbClr>
                  </a:outerShdw>
                </a:effectLst>
              </a:rPr>
              <a:t>Kano Model</a:t>
            </a:r>
          </a:p>
        </p:txBody>
      </p:sp>
    </p:spTree>
    <p:extLst>
      <p:ext uri="{BB962C8B-B14F-4D97-AF65-F5344CB8AC3E}">
        <p14:creationId xmlns:p14="http://schemas.microsoft.com/office/powerpoint/2010/main" val="348205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7306"/>
            <a:ext cx="8229600" cy="1027906"/>
          </a:xfrm>
        </p:spPr>
        <p:txBody>
          <a:bodyPr>
            <a:normAutofit/>
          </a:bodyPr>
          <a:lstStyle/>
          <a:p>
            <a:pPr marL="0" indent="0" algn="ctr">
              <a:buNone/>
            </a:pPr>
            <a:r>
              <a:rPr lang="en-US" sz="4400" dirty="0">
                <a:latin typeface="Arial Narrow" panose="020B0606020202030204" pitchFamily="34" charset="0"/>
              </a:rPr>
              <a:t>Requirement Evolution</a:t>
            </a:r>
          </a:p>
        </p:txBody>
      </p:sp>
      <p:sp>
        <p:nvSpPr>
          <p:cNvPr id="3" name="Content Placeholder 2"/>
          <p:cNvSpPr>
            <a:spLocks noGrp="1"/>
          </p:cNvSpPr>
          <p:nvPr>
            <p:ph sz="quarter" idx="13"/>
          </p:nvPr>
        </p:nvSpPr>
        <p:spPr>
          <a:xfrm>
            <a:off x="457200" y="860392"/>
            <a:ext cx="8229600" cy="6073808"/>
          </a:xfrm>
        </p:spPr>
        <p:txBody>
          <a:bodyPr>
            <a:noAutofit/>
          </a:bodyPr>
          <a:lstStyle/>
          <a:p>
            <a:r>
              <a:rPr lang="en-US" sz="1800" dirty="0">
                <a:latin typeface="Arial" panose="020B0604020202020204" pitchFamily="34" charset="0"/>
                <a:cs typeface="Arial" panose="020B0604020202020204" pitchFamily="34" charset="0"/>
              </a:rPr>
              <a:t>Evolution of requirements refers to changes that take place in a set of requirements after initial requirements engineering phase. Thus changes in requirements that may happen in initial elicitation, analysis, specification and validation phases are not evolutionary.</a:t>
            </a:r>
          </a:p>
          <a:p>
            <a:pPr marL="64008" indent="0">
              <a:buNone/>
            </a:pPr>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Changes in requirements are additions, omissions or modifications of requirements.</a:t>
            </a:r>
          </a:p>
          <a:p>
            <a:pPr marL="64008" indent="0">
              <a:buNone/>
            </a:pPr>
            <a:endParaRPr lang="en-US" sz="1800" dirty="0">
              <a:latin typeface="Arial" panose="020B0604020202020204" pitchFamily="34" charset="0"/>
              <a:cs typeface="Arial" panose="020B0604020202020204" pitchFamily="34" charset="0"/>
            </a:endParaRPr>
          </a:p>
          <a:p>
            <a:r>
              <a:rPr lang="en-US" sz="1800" dirty="0">
                <a:latin typeface="Calibri" pitchFamily="34" charset="0"/>
                <a:cs typeface="Calibri" pitchFamily="34" charset="0"/>
              </a:rPr>
              <a:t>The cost and impact of these changes are accessed to see how much system is affected by the change and how much it might cost to implement the change. If the proposed changes are accepted, a new release of the software system is planned.</a:t>
            </a:r>
          </a:p>
          <a:p>
            <a:pPr marL="64008" indent="0">
              <a:buNone/>
            </a:pPr>
            <a:r>
              <a:rPr lang="en-US" sz="4000" dirty="0">
                <a:solidFill>
                  <a:schemeClr val="accent1"/>
                </a:solidFill>
                <a:latin typeface="Arial Narrow" panose="020B0606020202030204" pitchFamily="34" charset="0"/>
                <a:cs typeface="Arial" panose="020B0604020202020204" pitchFamily="34" charset="0"/>
              </a:rPr>
              <a:t>Evolution Process</a:t>
            </a:r>
          </a:p>
          <a:p>
            <a:r>
              <a:rPr lang="en-US" sz="1800" dirty="0">
                <a:latin typeface="Arial" panose="020B0604020202020204" pitchFamily="34" charset="0"/>
                <a:cs typeface="Arial" panose="020B0604020202020204" pitchFamily="34" charset="0"/>
              </a:rPr>
              <a:t>Change Analysis</a:t>
            </a:r>
          </a:p>
          <a:p>
            <a:r>
              <a:rPr lang="en-US" sz="1800" dirty="0">
                <a:latin typeface="Arial" panose="020B0604020202020204" pitchFamily="34" charset="0"/>
                <a:cs typeface="Arial" panose="020B0604020202020204" pitchFamily="34" charset="0"/>
              </a:rPr>
              <a:t>Release Planning</a:t>
            </a:r>
          </a:p>
          <a:p>
            <a:r>
              <a:rPr lang="en-US" sz="1800" dirty="0">
                <a:latin typeface="Arial" panose="020B0604020202020204" pitchFamily="34" charset="0"/>
                <a:cs typeface="Arial" panose="020B0604020202020204" pitchFamily="34" charset="0"/>
              </a:rPr>
              <a:t>System Implementation </a:t>
            </a:r>
          </a:p>
          <a:p>
            <a:r>
              <a:rPr lang="en-US" sz="1800" dirty="0">
                <a:latin typeface="Arial" panose="020B0604020202020204" pitchFamily="34" charset="0"/>
                <a:cs typeface="Arial" panose="020B0604020202020204" pitchFamily="34" charset="0"/>
              </a:rPr>
              <a:t>Deployment</a:t>
            </a:r>
          </a:p>
        </p:txBody>
      </p:sp>
      <p:pic>
        <p:nvPicPr>
          <p:cNvPr id="1026" name="Picture 2" descr="C:\Users\Amna Jabbar\Downloads\software_evolu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343400"/>
            <a:ext cx="4572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73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5962" y="1085786"/>
            <a:ext cx="8373292" cy="5940088"/>
          </a:xfrm>
          <a:prstGeom prst="rect">
            <a:avLst/>
          </a:prstGeom>
        </p:spPr>
        <p:txBody>
          <a:bodyPr wrap="square">
            <a:spAutoFit/>
          </a:bodyPr>
          <a:lstStyle/>
          <a:p>
            <a:pPr defTabSz="457200"/>
            <a:r>
              <a:rPr lang="en-US" sz="2000" dirty="0">
                <a:solidFill>
                  <a:prstClr val="black"/>
                </a:solidFill>
                <a:latin typeface="CharterITCPro-Regular"/>
              </a:rPr>
              <a:t>In a product context, weighted scoring prioritization works as follows.</a:t>
            </a:r>
          </a:p>
          <a:p>
            <a:pPr defTabSz="457200"/>
            <a:endParaRPr lang="en-US" sz="2000" dirty="0">
              <a:solidFill>
                <a:prstClr val="black"/>
              </a:solidFill>
              <a:latin typeface="CharterITCPro-Regular"/>
            </a:endParaRPr>
          </a:p>
          <a:p>
            <a:pPr defTabSz="457200"/>
            <a:r>
              <a:rPr lang="en-US" sz="2000" b="1" dirty="0">
                <a:solidFill>
                  <a:prstClr val="black"/>
                </a:solidFill>
                <a:latin typeface="CharterITCPro-Bold"/>
              </a:rPr>
              <a:t>Step 1:</a:t>
            </a:r>
            <a:r>
              <a:rPr lang="en-US" sz="2000" dirty="0">
                <a:solidFill>
                  <a:prstClr val="black"/>
                </a:solidFill>
                <a:latin typeface="CharterITCPro-Regular"/>
              </a:rPr>
              <a:t> Compile a list of the features and other initiatives under consideration.</a:t>
            </a:r>
          </a:p>
          <a:p>
            <a:pPr defTabSz="457200"/>
            <a:endParaRPr lang="en-US" sz="2000" dirty="0">
              <a:solidFill>
                <a:prstClr val="black"/>
              </a:solidFill>
              <a:latin typeface="CharterITCPro-Regular"/>
            </a:endParaRPr>
          </a:p>
          <a:p>
            <a:pPr defTabSz="457200"/>
            <a:r>
              <a:rPr lang="en-US" sz="2000" b="1" dirty="0">
                <a:solidFill>
                  <a:prstClr val="black"/>
                </a:solidFill>
                <a:latin typeface="CharterITCPro-Bold"/>
              </a:rPr>
              <a:t>Step 2:</a:t>
            </a:r>
            <a:r>
              <a:rPr lang="en-US" sz="2000" dirty="0">
                <a:solidFill>
                  <a:prstClr val="black"/>
                </a:solidFill>
                <a:latin typeface="CharterITCPro-Regular"/>
              </a:rPr>
              <a:t> Devise a list of criteria. This includes both costs and benefits, on which you’ll be scoring each of these initiatives.</a:t>
            </a:r>
          </a:p>
          <a:p>
            <a:pPr defTabSz="457200"/>
            <a:endParaRPr lang="en-US" sz="2000" dirty="0">
              <a:solidFill>
                <a:prstClr val="black"/>
              </a:solidFill>
              <a:latin typeface="CharterITCPro-Regular"/>
            </a:endParaRPr>
          </a:p>
          <a:p>
            <a:pPr defTabSz="457200"/>
            <a:r>
              <a:rPr lang="en-US" sz="2000" b="1" dirty="0">
                <a:solidFill>
                  <a:prstClr val="black"/>
                </a:solidFill>
                <a:latin typeface="CharterITCPro-Bold"/>
              </a:rPr>
              <a:t>Step 3:</a:t>
            </a:r>
            <a:r>
              <a:rPr lang="en-US" sz="2000" dirty="0">
                <a:solidFill>
                  <a:prstClr val="black"/>
                </a:solidFill>
                <a:latin typeface="CharterITCPro-Regular"/>
              </a:rPr>
              <a:t> Determine the respective weights of each criterion you’ll use to evaluate your competing initiatives.</a:t>
            </a:r>
          </a:p>
          <a:p>
            <a:pPr defTabSz="457200"/>
            <a:endParaRPr lang="en-US" sz="2000" dirty="0">
              <a:solidFill>
                <a:prstClr val="black"/>
              </a:solidFill>
              <a:latin typeface="CharterITCPro-Regular"/>
            </a:endParaRPr>
          </a:p>
          <a:p>
            <a:pPr marL="342900" indent="-342900" defTabSz="457200">
              <a:buFont typeface="Courier New" panose="02070309020205020404" pitchFamily="49" charset="0"/>
              <a:buChar char="o"/>
            </a:pPr>
            <a:r>
              <a:rPr lang="en-US" sz="2000" dirty="0">
                <a:solidFill>
                  <a:prstClr val="black"/>
                </a:solidFill>
                <a:latin typeface="CharterITCPro-Regular"/>
              </a:rPr>
              <a:t> For example, let’s say you determine that the benefit “Increase Revenue” should be weighted significantly in the overall score than the cost “Implementation Effort.” Then you will want to assign a greater percentage of the overall score to Increase Revenue.</a:t>
            </a:r>
          </a:p>
          <a:p>
            <a:pPr defTabSz="457200">
              <a:buFont typeface="Arial" panose="020B0604020202020204" pitchFamily="34" charset="0"/>
              <a:buChar char="•"/>
            </a:pPr>
            <a:endParaRPr lang="en-US" sz="2000" dirty="0">
              <a:solidFill>
                <a:prstClr val="black"/>
              </a:solidFill>
              <a:latin typeface="CharterITCPro-Regular"/>
            </a:endParaRPr>
          </a:p>
          <a:p>
            <a:pPr defTabSz="457200"/>
            <a:r>
              <a:rPr lang="en-US" sz="2000" b="1" dirty="0">
                <a:solidFill>
                  <a:prstClr val="black"/>
                </a:solidFill>
                <a:latin typeface="CharterITCPro-Bold"/>
              </a:rPr>
              <a:t>Step 4:</a:t>
            </a:r>
            <a:r>
              <a:rPr lang="en-US" sz="2000" dirty="0">
                <a:solidFill>
                  <a:prstClr val="black"/>
                </a:solidFill>
                <a:latin typeface="CharterITCPro-Regular"/>
              </a:rPr>
              <a:t> Assign individual scores for each potential feature or initiative across all of your cost-and-benefit metrics. Then calculate these overall scores to determine how to rank your list of items.</a:t>
            </a:r>
          </a:p>
        </p:txBody>
      </p:sp>
      <p:sp>
        <p:nvSpPr>
          <p:cNvPr id="3" name="TextBox 2"/>
          <p:cNvSpPr txBox="1"/>
          <p:nvPr/>
        </p:nvSpPr>
        <p:spPr>
          <a:xfrm>
            <a:off x="355963" y="326674"/>
            <a:ext cx="3683726" cy="584775"/>
          </a:xfrm>
          <a:prstGeom prst="rect">
            <a:avLst/>
          </a:prstGeom>
          <a:noFill/>
        </p:spPr>
        <p:txBody>
          <a:bodyPr wrap="square" rtlCol="0">
            <a:spAutoFit/>
          </a:bodyPr>
          <a:lstStyle/>
          <a:p>
            <a:pPr defTabSz="457200"/>
            <a:r>
              <a:rPr lang="en-US" sz="3200" b="1" u="sng" dirty="0">
                <a:solidFill>
                  <a:prstClr val="black"/>
                </a:solidFill>
                <a:effectLst>
                  <a:outerShdw blurRad="38100" dist="38100" dir="2700000" algn="tl">
                    <a:srgbClr val="000000">
                      <a:alpha val="43137"/>
                    </a:srgbClr>
                  </a:outerShdw>
                </a:effectLst>
              </a:rPr>
              <a:t>Weighted Scoring</a:t>
            </a:r>
          </a:p>
        </p:txBody>
      </p:sp>
    </p:spTree>
    <p:extLst>
      <p:ext uri="{BB962C8B-B14F-4D97-AF65-F5344CB8AC3E}">
        <p14:creationId xmlns:p14="http://schemas.microsoft.com/office/powerpoint/2010/main" val="2754436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3571" y="3858167"/>
            <a:ext cx="6580415" cy="3416320"/>
          </a:xfrm>
          <a:prstGeom prst="rect">
            <a:avLst/>
          </a:prstGeom>
        </p:spPr>
        <p:txBody>
          <a:bodyPr wrap="square">
            <a:spAutoFit/>
          </a:bodyPr>
          <a:lstStyle/>
          <a:p>
            <a:pPr marL="285750" indent="-285750" defTabSz="457200">
              <a:lnSpc>
                <a:spcPct val="150000"/>
              </a:lnSpc>
              <a:buFont typeface="Arial" panose="020B0604020202020204" pitchFamily="34" charset="0"/>
              <a:buChar char="•"/>
            </a:pPr>
            <a:r>
              <a:rPr lang="en-US" dirty="0">
                <a:solidFill>
                  <a:prstClr val="black"/>
                </a:solidFill>
                <a:latin typeface="CharterITCPro-Regular"/>
              </a:rPr>
              <a:t>Product teams use this strategy when they want to learn which features customers view as important but are currently unhappy with. </a:t>
            </a:r>
          </a:p>
          <a:p>
            <a:pPr marL="285750" indent="-285750" defTabSz="457200">
              <a:lnSpc>
                <a:spcPct val="150000"/>
              </a:lnSpc>
              <a:buFont typeface="Arial" panose="020B0604020202020204" pitchFamily="34" charset="0"/>
              <a:buChar char="•"/>
            </a:pPr>
            <a:r>
              <a:rPr lang="en-US" dirty="0">
                <a:solidFill>
                  <a:prstClr val="black"/>
                </a:solidFill>
                <a:latin typeface="CharterITCPro-Regular"/>
              </a:rPr>
              <a:t>Improving these features can represent opportunities for the product to win increased customer satisfaction and loyalty and also to attract new customers. </a:t>
            </a:r>
          </a:p>
          <a:p>
            <a:pPr marL="285750" indent="-285750" defTabSz="457200">
              <a:lnSpc>
                <a:spcPct val="150000"/>
              </a:lnSpc>
              <a:buFont typeface="Arial" panose="020B0604020202020204" pitchFamily="34" charset="0"/>
              <a:buChar char="•"/>
            </a:pPr>
            <a:r>
              <a:rPr lang="en-US" dirty="0">
                <a:solidFill>
                  <a:prstClr val="black"/>
                </a:solidFill>
                <a:latin typeface="CharterITCPro-Regular"/>
              </a:rPr>
              <a:t>You</a:t>
            </a:r>
            <a:r>
              <a:rPr lang="en-US" dirty="0">
                <a:solidFill>
                  <a:prstClr val="black"/>
                </a:solidFill>
                <a:latin typeface="CharterITCPro-Bold"/>
              </a:rPr>
              <a:t> can think of opportunity scoring as an importance-versus-satisfaction analysis.</a:t>
            </a:r>
          </a:p>
        </p:txBody>
      </p:sp>
      <p:pic>
        <p:nvPicPr>
          <p:cNvPr id="3" name="Picture 2"/>
          <p:cNvPicPr>
            <a:picLocks noChangeAspect="1"/>
          </p:cNvPicPr>
          <p:nvPr/>
        </p:nvPicPr>
        <p:blipFill>
          <a:blip r:embed="rId2"/>
          <a:stretch>
            <a:fillRect/>
          </a:stretch>
        </p:blipFill>
        <p:spPr>
          <a:xfrm>
            <a:off x="473528" y="430942"/>
            <a:ext cx="5372100" cy="3305175"/>
          </a:xfrm>
          <a:prstGeom prst="rect">
            <a:avLst/>
          </a:prstGeom>
        </p:spPr>
      </p:pic>
      <p:sp>
        <p:nvSpPr>
          <p:cNvPr id="4" name="TextBox 3"/>
          <p:cNvSpPr txBox="1"/>
          <p:nvPr/>
        </p:nvSpPr>
        <p:spPr>
          <a:xfrm>
            <a:off x="6867841" y="248194"/>
            <a:ext cx="3076303" cy="1077218"/>
          </a:xfrm>
          <a:prstGeom prst="rect">
            <a:avLst/>
          </a:prstGeom>
          <a:noFill/>
        </p:spPr>
        <p:txBody>
          <a:bodyPr wrap="square" rtlCol="0">
            <a:spAutoFit/>
          </a:bodyPr>
          <a:lstStyle/>
          <a:p>
            <a:pPr defTabSz="457200"/>
            <a:r>
              <a:rPr lang="en-US" sz="3200" b="1" u="sng" dirty="0">
                <a:solidFill>
                  <a:prstClr val="black"/>
                </a:solidFill>
                <a:effectLst>
                  <a:outerShdw blurRad="38100" dist="38100" dir="2700000" algn="tl">
                    <a:srgbClr val="000000">
                      <a:alpha val="43137"/>
                    </a:srgbClr>
                  </a:outerShdw>
                </a:effectLst>
              </a:rPr>
              <a:t>Opportunity Scoring</a:t>
            </a:r>
          </a:p>
        </p:txBody>
      </p:sp>
    </p:spTree>
    <p:extLst>
      <p:ext uri="{BB962C8B-B14F-4D97-AF65-F5344CB8AC3E}">
        <p14:creationId xmlns:p14="http://schemas.microsoft.com/office/powerpoint/2010/main" val="3271947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948" y="5279495"/>
            <a:ext cx="7217229" cy="1015663"/>
          </a:xfrm>
          <a:prstGeom prst="rect">
            <a:avLst/>
          </a:prstGeom>
        </p:spPr>
        <p:txBody>
          <a:bodyPr wrap="square">
            <a:spAutoFit/>
          </a:bodyPr>
          <a:lstStyle/>
          <a:p>
            <a:pPr marL="342900" indent="-342900" defTabSz="457200">
              <a:buFont typeface="Arial" panose="020B0604020202020204" pitchFamily="34" charset="0"/>
              <a:buChar char="•"/>
            </a:pPr>
            <a:r>
              <a:rPr lang="en-US" sz="2000" dirty="0">
                <a:solidFill>
                  <a:prstClr val="black"/>
                </a:solidFill>
                <a:latin typeface="CharterITCPro-Regular"/>
              </a:rPr>
              <a:t>MoSCoW prioritization, also known as the MoSCoW method or MoSCoW analysis, is a popular prioritization technique for managing requirements. </a:t>
            </a:r>
            <a:endParaRPr lang="en-US" sz="2000" dirty="0">
              <a:solidFill>
                <a:prstClr val="black"/>
              </a:solidFill>
            </a:endParaRPr>
          </a:p>
        </p:txBody>
      </p:sp>
      <p:pic>
        <p:nvPicPr>
          <p:cNvPr id="3" name="Picture 2"/>
          <p:cNvPicPr>
            <a:picLocks noChangeAspect="1"/>
          </p:cNvPicPr>
          <p:nvPr/>
        </p:nvPicPr>
        <p:blipFill>
          <a:blip r:embed="rId2"/>
          <a:stretch>
            <a:fillRect/>
          </a:stretch>
        </p:blipFill>
        <p:spPr>
          <a:xfrm>
            <a:off x="473530" y="427495"/>
            <a:ext cx="5557838" cy="4486275"/>
          </a:xfrm>
          <a:prstGeom prst="rect">
            <a:avLst/>
          </a:prstGeom>
        </p:spPr>
      </p:pic>
      <p:sp>
        <p:nvSpPr>
          <p:cNvPr id="4" name="Rectangle 3"/>
          <p:cNvSpPr/>
          <p:nvPr/>
        </p:nvSpPr>
        <p:spPr>
          <a:xfrm>
            <a:off x="6031367" y="427426"/>
            <a:ext cx="3962944" cy="523220"/>
          </a:xfrm>
          <a:prstGeom prst="rect">
            <a:avLst/>
          </a:prstGeom>
        </p:spPr>
        <p:txBody>
          <a:bodyPr wrap="none">
            <a:spAutoFit/>
          </a:bodyPr>
          <a:lstStyle/>
          <a:p>
            <a:pPr defTabSz="457200"/>
            <a:r>
              <a:rPr lang="en-US" sz="2800" b="1" u="sng" dirty="0">
                <a:solidFill>
                  <a:prstClr val="black"/>
                </a:solidFill>
                <a:effectLst>
                  <a:outerShdw blurRad="38100" dist="38100" dir="2700000" algn="tl">
                    <a:srgbClr val="000000">
                      <a:alpha val="43137"/>
                    </a:srgbClr>
                  </a:outerShdw>
                </a:effectLst>
              </a:rPr>
              <a:t>MoSCoW prioritization</a:t>
            </a:r>
          </a:p>
        </p:txBody>
      </p:sp>
    </p:spTree>
    <p:extLst>
      <p:ext uri="{BB962C8B-B14F-4D97-AF65-F5344CB8AC3E}">
        <p14:creationId xmlns:p14="http://schemas.microsoft.com/office/powerpoint/2010/main" val="1061394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27224" y="600891"/>
            <a:ext cx="3101645" cy="3119574"/>
          </a:xfrm>
          <a:prstGeom prst="rect">
            <a:avLst/>
          </a:prstGeom>
        </p:spPr>
      </p:pic>
      <p:sp>
        <p:nvSpPr>
          <p:cNvPr id="3" name="Rectangle 2"/>
          <p:cNvSpPr/>
          <p:nvPr/>
        </p:nvSpPr>
        <p:spPr>
          <a:xfrm>
            <a:off x="319969" y="1350034"/>
            <a:ext cx="4572000" cy="2031325"/>
          </a:xfrm>
          <a:prstGeom prst="rect">
            <a:avLst/>
          </a:prstGeom>
        </p:spPr>
        <p:txBody>
          <a:bodyPr>
            <a:spAutoFit/>
          </a:bodyPr>
          <a:lstStyle/>
          <a:p>
            <a:pPr defTabSz="457200"/>
            <a:r>
              <a:rPr lang="en-US" dirty="0">
                <a:solidFill>
                  <a:prstClr val="black"/>
                </a:solidFill>
                <a:latin typeface="CharterITCPro-Regular"/>
              </a:rPr>
              <a:t>The model works as follows: For each initiative under consideration, the product team will make two separate assessments:</a:t>
            </a:r>
          </a:p>
          <a:p>
            <a:pPr defTabSz="457200">
              <a:buFont typeface="+mj-lt"/>
              <a:buAutoNum type="arabicPeriod"/>
            </a:pPr>
            <a:r>
              <a:rPr lang="en-US" dirty="0">
                <a:solidFill>
                  <a:prstClr val="black"/>
                </a:solidFill>
                <a:latin typeface="CharterITCPro-Regular"/>
              </a:rPr>
              <a:t>How much value it anticipates the initiative to deliver.</a:t>
            </a:r>
          </a:p>
          <a:p>
            <a:pPr defTabSz="457200">
              <a:buFont typeface="+mj-lt"/>
              <a:buAutoNum type="arabicPeriod"/>
            </a:pPr>
            <a:r>
              <a:rPr lang="en-US" dirty="0">
                <a:solidFill>
                  <a:prstClr val="black"/>
                </a:solidFill>
                <a:latin typeface="CharterITCPro-Regular"/>
              </a:rPr>
              <a:t>How much effort implementing it will require.</a:t>
            </a:r>
          </a:p>
        </p:txBody>
      </p:sp>
      <p:sp>
        <p:nvSpPr>
          <p:cNvPr id="4" name="Rectangle 3"/>
          <p:cNvSpPr/>
          <p:nvPr/>
        </p:nvSpPr>
        <p:spPr>
          <a:xfrm>
            <a:off x="227823" y="4357309"/>
            <a:ext cx="5519460" cy="1631216"/>
          </a:xfrm>
          <a:prstGeom prst="rect">
            <a:avLst/>
          </a:prstGeom>
        </p:spPr>
        <p:txBody>
          <a:bodyPr wrap="none">
            <a:spAutoFit/>
          </a:bodyPr>
          <a:lstStyle/>
          <a:p>
            <a:pPr defTabSz="457200"/>
            <a:r>
              <a:rPr lang="en-US" sz="2800" b="1" u="sng" dirty="0">
                <a:solidFill>
                  <a:prstClr val="black"/>
                </a:solidFill>
                <a:effectLst>
                  <a:outerShdw blurRad="38100" dist="38100" dir="2700000" algn="tl">
                    <a:srgbClr val="000000">
                      <a:alpha val="43137"/>
                    </a:srgbClr>
                  </a:outerShdw>
                </a:effectLst>
                <a:latin typeface="var(--med-font)"/>
              </a:rPr>
              <a:t>Method:</a:t>
            </a:r>
          </a:p>
          <a:p>
            <a:pPr defTabSz="457200"/>
            <a:endParaRPr lang="en-US" b="1" dirty="0">
              <a:solidFill>
                <a:prstClr val="black"/>
              </a:solidFill>
              <a:latin typeface="var(--med-font)"/>
            </a:endParaRPr>
          </a:p>
          <a:p>
            <a:pPr marL="342900" indent="-342900" defTabSz="457200">
              <a:buFontTx/>
              <a:buAutoNum type="arabicPeriod"/>
            </a:pPr>
            <a:r>
              <a:rPr lang="en-US" dirty="0">
                <a:solidFill>
                  <a:prstClr val="black"/>
                </a:solidFill>
                <a:latin typeface="var(--med-font)"/>
              </a:rPr>
              <a:t>Determine a value score for your features</a:t>
            </a:r>
          </a:p>
          <a:p>
            <a:pPr marL="342900" indent="-342900" defTabSz="457200">
              <a:buFontTx/>
              <a:buAutoNum type="arabicPeriod"/>
            </a:pPr>
            <a:r>
              <a:rPr lang="en-US" dirty="0">
                <a:solidFill>
                  <a:prstClr val="black"/>
                </a:solidFill>
                <a:latin typeface="var(--med-font)"/>
              </a:rPr>
              <a:t>Determine a “complexity” score for each initiative</a:t>
            </a:r>
          </a:p>
          <a:p>
            <a:pPr marL="342900" indent="-342900" defTabSz="457200">
              <a:buFontTx/>
              <a:buAutoNum type="arabicPeriod"/>
            </a:pPr>
            <a:endParaRPr lang="en-US" dirty="0">
              <a:solidFill>
                <a:prstClr val="black"/>
              </a:solidFill>
              <a:latin typeface="var(--med-font)"/>
            </a:endParaRPr>
          </a:p>
        </p:txBody>
      </p:sp>
      <p:sp>
        <p:nvSpPr>
          <p:cNvPr id="10" name="Rectangle 9"/>
          <p:cNvSpPr/>
          <p:nvPr/>
        </p:nvSpPr>
        <p:spPr>
          <a:xfrm>
            <a:off x="227823" y="234289"/>
            <a:ext cx="4397358" cy="584775"/>
          </a:xfrm>
          <a:prstGeom prst="rect">
            <a:avLst/>
          </a:prstGeom>
        </p:spPr>
        <p:txBody>
          <a:bodyPr wrap="none">
            <a:spAutoFit/>
          </a:bodyPr>
          <a:lstStyle/>
          <a:p>
            <a:pPr defTabSz="457200"/>
            <a:r>
              <a:rPr lang="en-US" sz="3200" b="1" u="sng" dirty="0">
                <a:solidFill>
                  <a:prstClr val="black"/>
                </a:solidFill>
                <a:effectLst>
                  <a:outerShdw blurRad="38100" dist="38100" dir="2700000" algn="tl">
                    <a:srgbClr val="000000">
                      <a:alpha val="43137"/>
                    </a:srgbClr>
                  </a:outerShdw>
                </a:effectLst>
              </a:rPr>
              <a:t>Value vs. Complexity</a:t>
            </a:r>
          </a:p>
        </p:txBody>
      </p:sp>
    </p:spTree>
    <p:extLst>
      <p:ext uri="{BB962C8B-B14F-4D97-AF65-F5344CB8AC3E}">
        <p14:creationId xmlns:p14="http://schemas.microsoft.com/office/powerpoint/2010/main" val="3899258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451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7494"/>
            <a:ext cx="8229600" cy="1104106"/>
          </a:xfrm>
        </p:spPr>
        <p:txBody>
          <a:bodyPr/>
          <a:lstStyle/>
          <a:p>
            <a:pPr marL="0" indent="0" algn="ctr">
              <a:buNone/>
            </a:pPr>
            <a:r>
              <a:rPr lang="en-US" sz="4400" dirty="0">
                <a:latin typeface="Arial Narrow" panose="020B0606020202030204" pitchFamily="34" charset="0"/>
              </a:rPr>
              <a:t>Necessity of Requirement Evolution</a:t>
            </a:r>
          </a:p>
        </p:txBody>
      </p:sp>
      <p:sp>
        <p:nvSpPr>
          <p:cNvPr id="3" name="Content Placeholder 2"/>
          <p:cNvSpPr>
            <a:spLocks noGrp="1"/>
          </p:cNvSpPr>
          <p:nvPr>
            <p:ph sz="quarter" idx="13"/>
          </p:nvPr>
        </p:nvSpPr>
        <p:spPr>
          <a:xfrm>
            <a:off x="457200" y="2286000"/>
            <a:ext cx="8229600" cy="4876800"/>
          </a:xfrm>
        </p:spPr>
        <p:txBody>
          <a:bodyPr>
            <a:normAutofit/>
          </a:bodyPr>
          <a:lstStyle/>
          <a:p>
            <a:pPr marL="64008" indent="0">
              <a:buNone/>
            </a:pPr>
            <a:r>
              <a:rPr lang="en-US" sz="3200" dirty="0">
                <a:solidFill>
                  <a:schemeClr val="accent1"/>
                </a:solidFill>
                <a:latin typeface="Arial Narrow" panose="020B0606020202030204" pitchFamily="34" charset="0"/>
              </a:rPr>
              <a:t>1- </a:t>
            </a:r>
            <a:r>
              <a:rPr lang="en-US" sz="4000" dirty="0">
                <a:solidFill>
                  <a:schemeClr val="accent1"/>
                </a:solidFill>
                <a:latin typeface="Arial Narrow" panose="020B0606020202030204" pitchFamily="34" charset="0"/>
              </a:rPr>
              <a:t>Change in Requirement with Time</a:t>
            </a:r>
          </a:p>
          <a:p>
            <a:r>
              <a:rPr lang="en-US" sz="2000" dirty="0">
                <a:solidFill>
                  <a:schemeClr val="tx1"/>
                </a:solidFill>
                <a:latin typeface="Arial" panose="020B0604020202020204" pitchFamily="34" charset="0"/>
                <a:cs typeface="Arial" panose="020B0604020202020204" pitchFamily="34" charset="0"/>
              </a:rPr>
              <a:t>The organization’s needs and methods of working could significantly change with the passage of time.</a:t>
            </a:r>
          </a:p>
          <a:p>
            <a:pPr>
              <a:buFont typeface="Wingdings" panose="05000000000000000000" pitchFamily="2" charset="2"/>
              <a:buChar char="§"/>
            </a:pPr>
            <a:endParaRPr lang="en-US" sz="2000"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So in this frequently changing time, the software that they are using need to change for maximize the performance.</a:t>
            </a:r>
          </a:p>
          <a:p>
            <a:pPr marL="45720" indent="0">
              <a:buNone/>
            </a:pPr>
            <a:r>
              <a:rPr lang="en-US" sz="4000" dirty="0">
                <a:solidFill>
                  <a:schemeClr val="accent1"/>
                </a:solidFill>
                <a:latin typeface="Arial Narrow" panose="020B0606020202030204" pitchFamily="34" charset="0"/>
              </a:rPr>
              <a:t>Example</a:t>
            </a:r>
          </a:p>
          <a:p>
            <a:pPr marL="64008" indent="0">
              <a:buNone/>
            </a:pPr>
            <a:r>
              <a:rPr lang="en-US" sz="2000" dirty="0">
                <a:solidFill>
                  <a:schemeClr val="tx1"/>
                </a:solidFill>
                <a:latin typeface="Arial" panose="020B0604020202020204" pitchFamily="34" charset="0"/>
                <a:cs typeface="Arial" panose="020B0604020202020204" pitchFamily="34" charset="0"/>
              </a:rPr>
              <a:t>1) Introduction of anchor points in Adobe illustrator.</a:t>
            </a:r>
          </a:p>
          <a:p>
            <a:pPr marL="64008" indent="0">
              <a:buNone/>
            </a:pPr>
            <a:r>
              <a:rPr lang="en-US" sz="2000" dirty="0">
                <a:solidFill>
                  <a:schemeClr val="tx1"/>
                </a:solidFill>
                <a:latin typeface="Arial" panose="020B0604020202020204" pitchFamily="34" charset="0"/>
                <a:cs typeface="Arial" panose="020B0604020202020204" pitchFamily="34" charset="0"/>
              </a:rPr>
              <a:t>2) Development of illustrator CS6 into illustrator CC.</a:t>
            </a:r>
          </a:p>
          <a:p>
            <a:pPr marL="64008" indent="0">
              <a:buNone/>
            </a:pPr>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457200" y="1600200"/>
            <a:ext cx="822960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Following grounds describe the necessity of requirement evolution;</a:t>
            </a:r>
          </a:p>
        </p:txBody>
      </p:sp>
    </p:spTree>
    <p:extLst>
      <p:ext uri="{BB962C8B-B14F-4D97-AF65-F5344CB8AC3E}">
        <p14:creationId xmlns:p14="http://schemas.microsoft.com/office/powerpoint/2010/main" val="350879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491" y="152400"/>
            <a:ext cx="6512511" cy="1143000"/>
          </a:xfrm>
        </p:spPr>
        <p:txBody>
          <a:bodyPr/>
          <a:lstStyle/>
          <a:p>
            <a:pPr marL="0" indent="0" algn="ctr">
              <a:buNone/>
            </a:pPr>
            <a:r>
              <a:rPr lang="en-US" sz="4400" dirty="0">
                <a:latin typeface="Arial Narrow" panose="020B0606020202030204" pitchFamily="34" charset="0"/>
              </a:rPr>
              <a:t>2- Environment Change</a:t>
            </a:r>
          </a:p>
        </p:txBody>
      </p:sp>
      <p:sp>
        <p:nvSpPr>
          <p:cNvPr id="3" name="Content Placeholder 2"/>
          <p:cNvSpPr>
            <a:spLocks noGrp="1"/>
          </p:cNvSpPr>
          <p:nvPr>
            <p:ph sz="quarter" idx="13"/>
          </p:nvPr>
        </p:nvSpPr>
        <p:spPr>
          <a:xfrm>
            <a:off x="457200" y="1325880"/>
            <a:ext cx="7239000" cy="3474720"/>
          </a:xfrm>
        </p:spPr>
        <p:txBody>
          <a:bodyPr>
            <a:noAutofit/>
          </a:bodyPr>
          <a:lstStyle/>
          <a:p>
            <a:r>
              <a:rPr lang="en-US" sz="2400" dirty="0">
                <a:latin typeface="Arial" panose="020B0604020202020204" pitchFamily="34" charset="0"/>
                <a:cs typeface="Arial" panose="020B0604020202020204" pitchFamily="34" charset="0"/>
              </a:rPr>
              <a:t>As the working environment changes the things(tools) that enable us to work in that environment also changes proportionally same happens in the software world as the working environment changes then, the organizations need reintroduction of old software with updated features and functionality to adapt the new environment.</a:t>
            </a:r>
          </a:p>
          <a:p>
            <a:pPr marL="45720" indent="0">
              <a:buNone/>
            </a:pPr>
            <a:r>
              <a:rPr lang="en-US" sz="4000" dirty="0">
                <a:solidFill>
                  <a:schemeClr val="accent1"/>
                </a:solidFill>
                <a:latin typeface="Arial Narrow" panose="020B0606020202030204" pitchFamily="34" charset="0"/>
                <a:cs typeface="Arial" panose="020B0604020202020204" pitchFamily="34" charset="0"/>
              </a:rPr>
              <a:t>Examples</a:t>
            </a:r>
          </a:p>
          <a:p>
            <a:pPr marL="64008" indent="0">
              <a:buNone/>
            </a:pPr>
            <a:r>
              <a:rPr lang="en-US" sz="2400" dirty="0">
                <a:latin typeface="Arial" panose="020B0604020202020204" pitchFamily="34" charset="0"/>
                <a:cs typeface="Arial" panose="020B0604020202020204" pitchFamily="34" charset="0"/>
              </a:rPr>
              <a:t>1) Upgradation of Operating System</a:t>
            </a:r>
          </a:p>
          <a:p>
            <a:pPr marL="64008" indent="0">
              <a:buNone/>
            </a:pPr>
            <a:r>
              <a:rPr lang="en-US" sz="2400" dirty="0">
                <a:latin typeface="Arial" panose="020B0604020202020204" pitchFamily="34" charset="0"/>
                <a:cs typeface="Arial" panose="020B0604020202020204" pitchFamily="34" charset="0"/>
              </a:rPr>
              <a:t>2) Development of Compilers for Programming Languages</a:t>
            </a:r>
          </a:p>
        </p:txBody>
      </p:sp>
    </p:spTree>
    <p:extLst>
      <p:ext uri="{BB962C8B-B14F-4D97-AF65-F5344CB8AC3E}">
        <p14:creationId xmlns:p14="http://schemas.microsoft.com/office/powerpoint/2010/main" val="2296892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368"/>
            <a:ext cx="8229600" cy="1399032"/>
          </a:xfrm>
        </p:spPr>
        <p:txBody>
          <a:bodyPr/>
          <a:lstStyle/>
          <a:p>
            <a:pPr marL="0" indent="0" algn="ctr">
              <a:buNone/>
            </a:pPr>
            <a:r>
              <a:rPr lang="en-US" dirty="0">
                <a:latin typeface="Arial Narrow" panose="020B0606020202030204" pitchFamily="34" charset="0"/>
              </a:rPr>
              <a:t>3- Errors and Bugs</a:t>
            </a:r>
          </a:p>
        </p:txBody>
      </p:sp>
      <p:sp>
        <p:nvSpPr>
          <p:cNvPr id="3" name="Content Placeholder 2"/>
          <p:cNvSpPr>
            <a:spLocks noGrp="1"/>
          </p:cNvSpPr>
          <p:nvPr>
            <p:ph sz="quarter" idx="13"/>
          </p:nvPr>
        </p:nvSpPr>
        <p:spPr>
          <a:xfrm>
            <a:off x="457200" y="1600200"/>
            <a:ext cx="8229600" cy="5181600"/>
          </a:xfrm>
        </p:spPr>
        <p:txBody>
          <a:bodyPr>
            <a:normAutofit fontScale="92500" lnSpcReduction="20000"/>
          </a:bodyPr>
          <a:lstStyle/>
          <a:p>
            <a:r>
              <a:rPr lang="en-US" sz="2600" dirty="0">
                <a:latin typeface="Arial" panose="020B0604020202020204" pitchFamily="34" charset="0"/>
                <a:cs typeface="Arial" panose="020B0604020202020204" pitchFamily="34" charset="0"/>
              </a:rPr>
              <a:t>As the age of the deployed software within an organization increases their preciseness or impeccability decrease and the efficiency to bear the increasing complexity workload also continually degrades. So, in that case, it becomes necessary to avoid use of obsolete and aged software.</a:t>
            </a:r>
          </a:p>
          <a:p>
            <a:endParaRPr lang="en-US" sz="2600"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All such obsolete Software need to undergo the evolution process in order to become robust as per the workload complexity of the current environment.</a:t>
            </a:r>
          </a:p>
          <a:p>
            <a:pPr marL="45720" indent="0">
              <a:buNone/>
            </a:pPr>
            <a:r>
              <a:rPr lang="en-US" sz="4300" dirty="0">
                <a:solidFill>
                  <a:schemeClr val="accent1"/>
                </a:solidFill>
                <a:latin typeface="Arial Narrow" panose="020B0606020202030204" pitchFamily="34" charset="0"/>
                <a:cs typeface="Arial" panose="020B0604020202020204" pitchFamily="34" charset="0"/>
              </a:rPr>
              <a:t>Examples</a:t>
            </a:r>
          </a:p>
          <a:p>
            <a:pPr marL="64008" indent="0">
              <a:buNone/>
            </a:pPr>
            <a:r>
              <a:rPr lang="en-US" sz="2600" dirty="0">
                <a:latin typeface="Arial" panose="020B0604020202020204" pitchFamily="34" charset="0"/>
                <a:cs typeface="Arial" panose="020B0604020202020204" pitchFamily="34" charset="0"/>
              </a:rPr>
              <a:t>1) VS code for  C++</a:t>
            </a:r>
          </a:p>
          <a:p>
            <a:pPr marL="64008" indent="0">
              <a:buNone/>
            </a:pPr>
            <a:r>
              <a:rPr lang="en-US" sz="2600" dirty="0">
                <a:latin typeface="Arial" panose="020B0604020202020204" pitchFamily="34" charset="0"/>
                <a:cs typeface="Arial" panose="020B0604020202020204" pitchFamily="34" charset="0"/>
              </a:rPr>
              <a:t>2) Pycharm for Python</a:t>
            </a:r>
          </a:p>
        </p:txBody>
      </p:sp>
    </p:spTree>
    <p:extLst>
      <p:ext uri="{BB962C8B-B14F-4D97-AF65-F5344CB8AC3E}">
        <p14:creationId xmlns:p14="http://schemas.microsoft.com/office/powerpoint/2010/main" val="703056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399032"/>
          </a:xfrm>
        </p:spPr>
        <p:txBody>
          <a:bodyPr/>
          <a:lstStyle/>
          <a:p>
            <a:pPr marL="0" indent="0" algn="ctr">
              <a:buNone/>
            </a:pPr>
            <a:r>
              <a:rPr lang="en-US" dirty="0">
                <a:latin typeface="Arial Narrow" panose="020B0606020202030204" pitchFamily="34" charset="0"/>
              </a:rPr>
              <a:t>4- Security Risks</a:t>
            </a:r>
          </a:p>
        </p:txBody>
      </p:sp>
      <p:sp>
        <p:nvSpPr>
          <p:cNvPr id="3" name="Content Placeholder 2"/>
          <p:cNvSpPr>
            <a:spLocks noGrp="1"/>
          </p:cNvSpPr>
          <p:nvPr>
            <p:ph sz="quarter" idx="13"/>
          </p:nvPr>
        </p:nvSpPr>
        <p:spPr>
          <a:xfrm>
            <a:off x="457200" y="1143000"/>
            <a:ext cx="8229600" cy="6096000"/>
          </a:xfrm>
        </p:spPr>
        <p:txBody>
          <a:bodyPr>
            <a:noAutofit/>
          </a:bodyPr>
          <a:lstStyle/>
          <a:p>
            <a:r>
              <a:rPr lang="en-US" sz="2000" dirty="0">
                <a:latin typeface="Arial" panose="020B0604020202020204" pitchFamily="34" charset="0"/>
                <a:cs typeface="Arial" panose="020B0604020202020204" pitchFamily="34" charset="0"/>
              </a:rPr>
              <a:t>Using outdated software within an organization may lead you to at the verge of various software-based cyberattacks and could expose your confidential data illegally associated with the software that is in use. </a:t>
            </a:r>
          </a:p>
          <a:p>
            <a:pPr marL="64008"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So, it becomes necessary to avoid such security breaches through regular assessment of the security patches/modules are used within the software. </a:t>
            </a:r>
          </a:p>
          <a:p>
            <a:pPr marL="64008"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If the software isn’t robust enough to bear the current occurring Cyber attacks so it must be changed.</a:t>
            </a:r>
          </a:p>
          <a:p>
            <a:pPr marL="45720" indent="0">
              <a:buNone/>
            </a:pPr>
            <a:r>
              <a:rPr lang="en-US" sz="4000" dirty="0">
                <a:solidFill>
                  <a:schemeClr val="accent1"/>
                </a:solidFill>
                <a:latin typeface="Arial Narrow" panose="020B0606020202030204" pitchFamily="34" charset="0"/>
                <a:cs typeface="Arial" panose="020B0604020202020204" pitchFamily="34" charset="0"/>
              </a:rPr>
              <a:t>Examples</a:t>
            </a:r>
          </a:p>
          <a:p>
            <a:pPr marL="64008" indent="0">
              <a:buNone/>
            </a:pPr>
            <a:r>
              <a:rPr lang="en-US" sz="2000" dirty="0">
                <a:latin typeface="Arial" panose="020B0604020202020204" pitchFamily="34" charset="0"/>
                <a:cs typeface="Arial" panose="020B0604020202020204" pitchFamily="34" charset="0"/>
              </a:rPr>
              <a:t>1) Special Characters in Password</a:t>
            </a:r>
          </a:p>
          <a:p>
            <a:pPr marL="64008" indent="0">
              <a:buNone/>
            </a:pPr>
            <a:r>
              <a:rPr lang="en-US" sz="2000" dirty="0">
                <a:latin typeface="Arial" panose="020B0604020202020204" pitchFamily="34" charset="0"/>
                <a:cs typeface="Arial" panose="020B0604020202020204" pitchFamily="34" charset="0"/>
              </a:rPr>
              <a:t>2) Biometric or Two-Step Verification</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952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lstStyle/>
          <a:p>
            <a:pPr marL="0" indent="0">
              <a:buNone/>
            </a:pPr>
            <a:r>
              <a:rPr lang="en-US" sz="4400" dirty="0">
                <a:latin typeface="Arial Narrow" panose="020B0606020202030204" pitchFamily="34" charset="0"/>
              </a:rPr>
              <a:t>5- New Functionality and Features</a:t>
            </a:r>
          </a:p>
        </p:txBody>
      </p:sp>
      <p:sp>
        <p:nvSpPr>
          <p:cNvPr id="3" name="Content Placeholder 2"/>
          <p:cNvSpPr>
            <a:spLocks noGrp="1"/>
          </p:cNvSpPr>
          <p:nvPr>
            <p:ph sz="quarter" idx="13"/>
          </p:nvPr>
        </p:nvSpPr>
        <p:spPr>
          <a:xfrm>
            <a:off x="457200" y="1447800"/>
            <a:ext cx="8229600" cy="5181600"/>
          </a:xfrm>
        </p:spPr>
        <p:txBody>
          <a:bodyPr>
            <a:normAutofit/>
          </a:bodyPr>
          <a:lstStyle/>
          <a:p>
            <a:r>
              <a:rPr lang="en-US" sz="2400" dirty="0">
                <a:latin typeface="Arial" panose="020B0604020202020204" pitchFamily="34" charset="0"/>
                <a:cs typeface="Arial" panose="020B0604020202020204" pitchFamily="34" charset="0"/>
              </a:rPr>
              <a:t>In order to increase the performance and fast data processing and other functionalities, an organization need to continuously evolution the requirement throughout its life cycle so that stakeholders &amp; clients of the product could work efficiently.</a:t>
            </a:r>
          </a:p>
          <a:p>
            <a:pPr marL="45720" indent="0">
              <a:buNone/>
            </a:pP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Addition of new features due to user demands.</a:t>
            </a:r>
          </a:p>
          <a:p>
            <a:pPr marL="45720" indent="0">
              <a:buNone/>
            </a:pPr>
            <a:r>
              <a:rPr lang="en-US" sz="4000" dirty="0">
                <a:solidFill>
                  <a:schemeClr val="accent1"/>
                </a:solidFill>
                <a:latin typeface="Arial Narrow" panose="020B0606020202030204" pitchFamily="34" charset="0"/>
                <a:cs typeface="Arial" panose="020B0604020202020204" pitchFamily="34" charset="0"/>
              </a:rPr>
              <a:t>Examples</a:t>
            </a:r>
          </a:p>
          <a:p>
            <a:pPr marL="64008" indent="0">
              <a:buNone/>
            </a:pPr>
            <a:r>
              <a:rPr lang="en-US" sz="2400" dirty="0">
                <a:latin typeface="Arial" panose="020B0604020202020204" pitchFamily="34" charset="0"/>
                <a:cs typeface="Arial" panose="020B0604020202020204" pitchFamily="34" charset="0"/>
              </a:rPr>
              <a:t>1) Video option on follower’s comment in Snack app</a:t>
            </a:r>
          </a:p>
          <a:p>
            <a:pPr marL="64008" indent="0">
              <a:buNone/>
            </a:pPr>
            <a:r>
              <a:rPr lang="en-US" sz="2400" dirty="0">
                <a:latin typeface="Arial" panose="020B0604020202020204" pitchFamily="34" charset="0"/>
                <a:cs typeface="Arial" panose="020B0604020202020204" pitchFamily="34" charset="0"/>
              </a:rPr>
              <a:t>2) Separation of chats and groups messages in GB WhatsApp.</a:t>
            </a:r>
          </a:p>
        </p:txBody>
      </p:sp>
    </p:spTree>
    <p:extLst>
      <p:ext uri="{BB962C8B-B14F-4D97-AF65-F5344CB8AC3E}">
        <p14:creationId xmlns:p14="http://schemas.microsoft.com/office/powerpoint/2010/main" val="4008761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10600" cy="675669"/>
          </a:xfrm>
        </p:spPr>
        <p:txBody>
          <a:bodyPr/>
          <a:lstStyle/>
          <a:p>
            <a:pPr marL="0" indent="0" algn="ctr">
              <a:buNone/>
            </a:pPr>
            <a:r>
              <a:rPr lang="en-US" sz="2800" b="1" dirty="0">
                <a:solidFill>
                  <a:schemeClr val="tx1"/>
                </a:solidFill>
                <a:latin typeface="Arial Narrow" panose="020B0606020202030204" pitchFamily="34" charset="0"/>
                <a:cs typeface="Times New Roman" panose="02020603050405020304" pitchFamily="18" charset="0"/>
              </a:rPr>
              <a:t>Requirement Prioritization &amp; Need for it</a:t>
            </a:r>
          </a:p>
        </p:txBody>
      </p:sp>
      <p:sp>
        <p:nvSpPr>
          <p:cNvPr id="3" name="Content Placeholder 2"/>
          <p:cNvSpPr>
            <a:spLocks noGrp="1"/>
          </p:cNvSpPr>
          <p:nvPr>
            <p:ph idx="4294967295"/>
          </p:nvPr>
        </p:nvSpPr>
        <p:spPr>
          <a:xfrm>
            <a:off x="228600" y="1409163"/>
            <a:ext cx="8839200" cy="5791200"/>
          </a:xfrm>
          <a:prstGeom prst="rect">
            <a:avLst/>
          </a:prstGeom>
        </p:spPr>
        <p:txBody>
          <a:bodyPr>
            <a:noAutofit/>
          </a:bodyPr>
          <a:lstStyle/>
          <a:p>
            <a:pPr marL="285750" indent="-285750"/>
            <a:r>
              <a:rPr lang="en-US" sz="1800" dirty="0">
                <a:solidFill>
                  <a:schemeClr val="tx1"/>
                </a:solidFill>
                <a:latin typeface="Times New Roman" panose="02020603050405020304" pitchFamily="18" charset="0"/>
                <a:cs typeface="Times New Roman" panose="02020603050405020304" pitchFamily="18" charset="0"/>
              </a:rPr>
              <a:t>Requirements prioritization means giving precedence to some requirements over other requirements based on feedback from system stakeholders.</a:t>
            </a:r>
          </a:p>
          <a:p>
            <a:pPr marL="285750" indent="-285750"/>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r>
              <a:rPr lang="en-US" sz="1800" dirty="0">
                <a:solidFill>
                  <a:schemeClr val="tx1"/>
                </a:solidFill>
                <a:latin typeface="Times New Roman" panose="02020603050405020304" pitchFamily="18" charset="0"/>
                <a:cs typeface="Times New Roman" panose="02020603050405020304" pitchFamily="18" charset="0"/>
              </a:rPr>
              <a:t>Some time you don’t deliver the whole system at once, you deliver the system in iterations.</a:t>
            </a:r>
          </a:p>
          <a:p>
            <a:pPr marL="285750" indent="-285750"/>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r>
              <a:rPr lang="en-US" sz="1800" dirty="0">
                <a:solidFill>
                  <a:schemeClr val="tx1"/>
                </a:solidFill>
                <a:latin typeface="Times New Roman" panose="02020603050405020304" pitchFamily="18" charset="0"/>
                <a:cs typeface="Times New Roman" panose="02020603050405020304" pitchFamily="18" charset="0"/>
              </a:rPr>
              <a:t>Now the next thing you must cope with, what are the features which client want at early level.</a:t>
            </a:r>
          </a:p>
          <a:p>
            <a:pPr marL="285750" indent="-285750"/>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r>
              <a:rPr lang="en-US" sz="1800" dirty="0">
                <a:solidFill>
                  <a:schemeClr val="tx1"/>
                </a:solidFill>
                <a:latin typeface="Times New Roman" panose="02020603050405020304" pitchFamily="18" charset="0"/>
                <a:cs typeface="Times New Roman" panose="02020603050405020304" pitchFamily="18" charset="0"/>
              </a:rPr>
              <a:t>What are the features you can provide at early level.</a:t>
            </a:r>
          </a:p>
          <a:p>
            <a:pPr marL="285750" indent="-285750"/>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r>
              <a:rPr lang="en-US" sz="1800" dirty="0">
                <a:solidFill>
                  <a:schemeClr val="tx1"/>
                </a:solidFill>
                <a:latin typeface="Times New Roman" panose="02020603050405020304" pitchFamily="18" charset="0"/>
                <a:cs typeface="Times New Roman" panose="02020603050405020304" pitchFamily="18" charset="0"/>
              </a:rPr>
              <a:t>Sometime the client demand which is not possible at early stage some features are dependent on other.</a:t>
            </a:r>
          </a:p>
          <a:p>
            <a:pPr marL="285750" indent="-285750"/>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r>
              <a:rPr lang="en-US" sz="1800" dirty="0">
                <a:solidFill>
                  <a:schemeClr val="tx1"/>
                </a:solidFill>
                <a:latin typeface="Times New Roman" panose="02020603050405020304" pitchFamily="18" charset="0"/>
                <a:cs typeface="Times New Roman" panose="02020603050405020304" pitchFamily="18" charset="0"/>
              </a:rPr>
              <a:t>So you make some criteria and prioritize the things you will provide at early level.</a:t>
            </a:r>
          </a:p>
          <a:p>
            <a:pPr marL="285750" indent="-285750"/>
            <a:endParaRPr lang="en-US" sz="1800" dirty="0">
              <a:solidFill>
                <a:schemeClr val="tx1"/>
              </a:solidFill>
              <a:latin typeface="Arial" panose="020B0604020202020204" pitchFamily="34" charset="0"/>
              <a:cs typeface="Arial" panose="020B0604020202020204" pitchFamily="34" charset="0"/>
            </a:endParaRPr>
          </a:p>
          <a:p>
            <a:pPr marL="0" indent="0">
              <a:buNone/>
            </a:pPr>
            <a:endParaRPr lang="en-US" sz="1800" dirty="0">
              <a:solidFill>
                <a:schemeClr val="tx1"/>
              </a:solidFill>
              <a:latin typeface="Arial" panose="020B0604020202020204" pitchFamily="34" charset="0"/>
              <a:cs typeface="Arial" panose="020B0604020202020204" pitchFamily="34" charset="0"/>
            </a:endParaRPr>
          </a:p>
          <a:p>
            <a:pPr marL="0" indent="0">
              <a:buNone/>
            </a:pPr>
            <a:endParaRPr lang="en-US" sz="1800" dirty="0">
              <a:solidFill>
                <a:schemeClr val="tx1"/>
              </a:solidFill>
              <a:latin typeface="Arial" panose="020B0604020202020204" pitchFamily="34" charset="0"/>
              <a:cs typeface="Arial" panose="020B0604020202020204" pitchFamily="34" charset="0"/>
            </a:endParaRPr>
          </a:p>
          <a:p>
            <a:endParaRPr lang="en-US"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835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990600"/>
            <a:ext cx="24384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For Example:</a:t>
            </a:r>
          </a:p>
        </p:txBody>
      </p:sp>
      <p:sp>
        <p:nvSpPr>
          <p:cNvPr id="6" name="TextBox 5"/>
          <p:cNvSpPr txBox="1"/>
          <p:nvPr/>
        </p:nvSpPr>
        <p:spPr>
          <a:xfrm>
            <a:off x="533400" y="1905000"/>
            <a:ext cx="8382000" cy="3785652"/>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We go to buy a smartphone, there are lots of smartphones available in the market  with features some smartphones have good camera but do not have good battery timing sometime a smartphone provide you good battery timing but may be there is a lack of good camera so you have to compromise your beautiful selfie.</a:t>
            </a:r>
          </a:p>
          <a:p>
            <a:pPr marL="285750" indent="-285750">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So this is the point you will take a prioritization-based decision either the camera is important for you or the battery timing matters for you.</a:t>
            </a:r>
          </a:p>
          <a:p>
            <a:pPr marL="285750" indent="-285750">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If you are a working guy you will compromise the camera and go for long lasting battery you take the decision and prioritize the battery based on your need.</a:t>
            </a:r>
          </a:p>
        </p:txBody>
      </p:sp>
    </p:spTree>
    <p:extLst>
      <p:ext uri="{BB962C8B-B14F-4D97-AF65-F5344CB8AC3E}">
        <p14:creationId xmlns:p14="http://schemas.microsoft.com/office/powerpoint/2010/main" val="2059150523"/>
      </p:ext>
    </p:extLst>
  </p:cSld>
  <p:clrMapOvr>
    <a:masterClrMapping/>
  </p:clrMapOvr>
</p:sld>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10.xml><?xml version="1.0" encoding="utf-8"?>
<a:theme xmlns:a="http://schemas.openxmlformats.org/drawingml/2006/main" name="8_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11.xml><?xml version="1.0" encoding="utf-8"?>
<a:theme xmlns:a="http://schemas.openxmlformats.org/drawingml/2006/main" name="9_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12.xml><?xml version="1.0" encoding="utf-8"?>
<a:theme xmlns:a="http://schemas.openxmlformats.org/drawingml/2006/main" name="10_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13.xml><?xml version="1.0" encoding="utf-8"?>
<a:theme xmlns:a="http://schemas.openxmlformats.org/drawingml/2006/main" name="11_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14.xml><?xml version="1.0" encoding="utf-8"?>
<a:theme xmlns:a="http://schemas.openxmlformats.org/drawingml/2006/main" name="12_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1_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4.xml><?xml version="1.0" encoding="utf-8"?>
<a:theme xmlns:a="http://schemas.openxmlformats.org/drawingml/2006/main" name="2_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5.xml><?xml version="1.0" encoding="utf-8"?>
<a:theme xmlns:a="http://schemas.openxmlformats.org/drawingml/2006/main" name="3_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6.xml><?xml version="1.0" encoding="utf-8"?>
<a:theme xmlns:a="http://schemas.openxmlformats.org/drawingml/2006/main" name="4_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7.xml><?xml version="1.0" encoding="utf-8"?>
<a:theme xmlns:a="http://schemas.openxmlformats.org/drawingml/2006/main" name="5_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8.xml><?xml version="1.0" encoding="utf-8"?>
<a:theme xmlns:a="http://schemas.openxmlformats.org/drawingml/2006/main" name="6_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9.xml><?xml version="1.0" encoding="utf-8"?>
<a:theme xmlns:a="http://schemas.openxmlformats.org/drawingml/2006/main" name="7_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Slipstream</Template>
  <TotalTime>391</TotalTime>
  <Words>1550</Words>
  <Application>Microsoft Office PowerPoint</Application>
  <PresentationFormat>On-screen Show (4:3)</PresentationFormat>
  <Paragraphs>167</Paragraphs>
  <Slides>24</Slides>
  <Notes>0</Notes>
  <HiddenSlides>0</HiddenSlides>
  <MMClips>0</MMClips>
  <ScaleCrop>false</ScaleCrop>
  <HeadingPairs>
    <vt:vector size="6" baseType="variant">
      <vt:variant>
        <vt:lpstr>Fonts Used</vt:lpstr>
      </vt:variant>
      <vt:variant>
        <vt:i4>13</vt:i4>
      </vt:variant>
      <vt:variant>
        <vt:lpstr>Theme</vt:lpstr>
      </vt:variant>
      <vt:variant>
        <vt:i4>14</vt:i4>
      </vt:variant>
      <vt:variant>
        <vt:lpstr>Slide Titles</vt:lpstr>
      </vt:variant>
      <vt:variant>
        <vt:i4>24</vt:i4>
      </vt:variant>
    </vt:vector>
  </HeadingPairs>
  <TitlesOfParts>
    <vt:vector size="51" baseType="lpstr">
      <vt:lpstr>Arial</vt:lpstr>
      <vt:lpstr>Arial Narrow</vt:lpstr>
      <vt:lpstr>Calibri</vt:lpstr>
      <vt:lpstr>Century Gothic</vt:lpstr>
      <vt:lpstr>CharterITCPro-Bold</vt:lpstr>
      <vt:lpstr>CharterITCPro-Regular</vt:lpstr>
      <vt:lpstr>Courier New</vt:lpstr>
      <vt:lpstr>Garamond</vt:lpstr>
      <vt:lpstr>Georgia</vt:lpstr>
      <vt:lpstr>Times New Roman</vt:lpstr>
      <vt:lpstr>Trebuchet MS</vt:lpstr>
      <vt:lpstr>var(--med-font)</vt:lpstr>
      <vt:lpstr>Wingdings</vt:lpstr>
      <vt:lpstr>Slipstream</vt:lpstr>
      <vt:lpstr>Savon</vt:lpstr>
      <vt:lpstr>1_Savon</vt:lpstr>
      <vt:lpstr>2_Savon</vt:lpstr>
      <vt:lpstr>3_Savon</vt:lpstr>
      <vt:lpstr>4_Savon</vt:lpstr>
      <vt:lpstr>5_Savon</vt:lpstr>
      <vt:lpstr>6_Savon</vt:lpstr>
      <vt:lpstr>7_Savon</vt:lpstr>
      <vt:lpstr>8_Savon</vt:lpstr>
      <vt:lpstr>9_Savon</vt:lpstr>
      <vt:lpstr>10_Savon</vt:lpstr>
      <vt:lpstr>11_Savon</vt:lpstr>
      <vt:lpstr>12_Savon</vt:lpstr>
      <vt:lpstr>Requirement Evolution and Prioritization</vt:lpstr>
      <vt:lpstr>Requirement Evolution</vt:lpstr>
      <vt:lpstr>Necessity of Requirement Evolution</vt:lpstr>
      <vt:lpstr>2- Environment Change</vt:lpstr>
      <vt:lpstr>3- Errors and Bugs</vt:lpstr>
      <vt:lpstr>4- Security Risks</vt:lpstr>
      <vt:lpstr>5- New Functionality and Features</vt:lpstr>
      <vt:lpstr>Requirement Prioritization &amp; Need for it</vt:lpstr>
      <vt:lpstr>PowerPoint Presentation</vt:lpstr>
      <vt:lpstr>PowerPoint Presentation</vt:lpstr>
      <vt:lpstr>PowerPoint Presentation</vt:lpstr>
      <vt:lpstr>Requirements Prioritization: </vt:lpstr>
      <vt:lpstr>Benefits:</vt:lpstr>
      <vt:lpstr>Frequent customer engagement reduces the expectation gap.</vt:lpstr>
      <vt:lpstr>Benefits: </vt:lpstr>
      <vt:lpstr>Prioritization Process:</vt:lpstr>
      <vt:lpstr>Aspects of Prioritization:</vt:lpstr>
      <vt:lpstr>There are a number of prioritization methods commonly used by product managers, such as:</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Evolution and Prioritization</dc:title>
  <dc:creator>ismail - [2010]</dc:creator>
  <cp:lastModifiedBy>TALHA JABBAR</cp:lastModifiedBy>
  <cp:revision>38</cp:revision>
  <dcterms:created xsi:type="dcterms:W3CDTF">2022-01-28T17:45:26Z</dcterms:created>
  <dcterms:modified xsi:type="dcterms:W3CDTF">2023-07-15T13:37:25Z</dcterms:modified>
</cp:coreProperties>
</file>