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3"/>
    <p:sldId id="257" r:id="rId34"/>
    <p:sldId id="258" r:id="rId35"/>
    <p:sldId id="259" r:id="rId36"/>
    <p:sldId id="260" r:id="rId37"/>
    <p:sldId id="261" r:id="rId38"/>
    <p:sldId id="262" r:id="rId39"/>
    <p:sldId id="263" r:id="rId40"/>
    <p:sldId id="264" r:id="rId41"/>
    <p:sldId id="265" r:id="rId42"/>
    <p:sldId id="266" r:id="rId43"/>
    <p:sldId id="267" r:id="rId44"/>
    <p:sldId id="268" r:id="rId45"/>
    <p:sldId id="269" r:id="rId46"/>
    <p:sldId id="270" r:id="rId4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eague Spartan" charset="1" panose="00000800000000000000"/>
      <p:regular r:id="rId10"/>
    </p:embeddedFont>
    <p:embeddedFont>
      <p:font typeface="DM Sans" charset="1" panose="00000000000000000000"/>
      <p:regular r:id="rId11"/>
    </p:embeddedFont>
    <p:embeddedFont>
      <p:font typeface="DM Sans Bold" charset="1" panose="00000000000000000000"/>
      <p:regular r:id="rId12"/>
    </p:embeddedFont>
    <p:embeddedFont>
      <p:font typeface="DM Sans Italics" charset="1" panose="00000000000000000000"/>
      <p:regular r:id="rId13"/>
    </p:embeddedFont>
    <p:embeddedFont>
      <p:font typeface="DM Sans Bold Italics" charset="1" panose="00000000000000000000"/>
      <p:regular r:id="rId14"/>
    </p:embeddedFont>
    <p:embeddedFont>
      <p:font typeface="Open Sans" charset="1" panose="020B0606030504020204"/>
      <p:regular r:id="rId15"/>
    </p:embeddedFont>
    <p:embeddedFont>
      <p:font typeface="Open Sans Bold" charset="1" panose="020B0806030504020204"/>
      <p:regular r:id="rId16"/>
    </p:embeddedFont>
    <p:embeddedFont>
      <p:font typeface="Open Sans Italics" charset="1" panose="020B0606030504020204"/>
      <p:regular r:id="rId17"/>
    </p:embeddedFont>
    <p:embeddedFont>
      <p:font typeface="Open Sans Bold Italics" charset="1" panose="020B0806030504020204"/>
      <p:regular r:id="rId18"/>
    </p:embeddedFont>
    <p:embeddedFont>
      <p:font typeface="Montserrat" charset="1" panose="00000500000000000000"/>
      <p:regular r:id="rId19"/>
    </p:embeddedFont>
    <p:embeddedFont>
      <p:font typeface="Montserrat Bold" charset="1" panose="00000600000000000000"/>
      <p:regular r:id="rId20"/>
    </p:embeddedFont>
    <p:embeddedFont>
      <p:font typeface="Montserrat Italics" charset="1" panose="00000500000000000000"/>
      <p:regular r:id="rId21"/>
    </p:embeddedFont>
    <p:embeddedFont>
      <p:font typeface="Montserrat Bold Italics" charset="1" panose="00000600000000000000"/>
      <p:regular r:id="rId22"/>
    </p:embeddedFont>
    <p:embeddedFont>
      <p:font typeface="Open Sauce SemiBold" charset="1" panose="00000700000000000000"/>
      <p:regular r:id="rId23"/>
    </p:embeddedFont>
    <p:embeddedFont>
      <p:font typeface="Open Sauce SemiBold Bold" charset="1" panose="00000A00000000000000"/>
      <p:regular r:id="rId24"/>
    </p:embeddedFont>
    <p:embeddedFont>
      <p:font typeface="Open Sauce SemiBold Italics" charset="1" panose="00000700000000000000"/>
      <p:regular r:id="rId25"/>
    </p:embeddedFont>
    <p:embeddedFont>
      <p:font typeface="Open Sauce SemiBold Bold Italics" charset="1" panose="00000A00000000000000"/>
      <p:regular r:id="rId26"/>
    </p:embeddedFont>
    <p:embeddedFont>
      <p:font typeface="Poppins" charset="1" panose="00000500000000000000"/>
      <p:regular r:id="rId27"/>
    </p:embeddedFont>
    <p:embeddedFont>
      <p:font typeface="Poppins Bold" charset="1" panose="00000800000000000000"/>
      <p:regular r:id="rId28"/>
    </p:embeddedFont>
    <p:embeddedFont>
      <p:font typeface="Poppins Italics" charset="1" panose="00000500000000000000"/>
      <p:regular r:id="rId29"/>
    </p:embeddedFont>
    <p:embeddedFont>
      <p:font typeface="Poppins Bold Italics" charset="1" panose="00000800000000000000"/>
      <p:regular r:id="rId30"/>
    </p:embeddedFont>
    <p:embeddedFont>
      <p:font typeface="Garet" charset="1" panose="00000000000000000000"/>
      <p:regular r:id="rId31"/>
    </p:embeddedFont>
    <p:embeddedFont>
      <p:font typeface="Garet Bold" charset="1" panose="000000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slides/slide1.xml" Type="http://schemas.openxmlformats.org/officeDocument/2006/relationships/slide"/><Relationship Id="rId34" Target="slides/slide2.xml" Type="http://schemas.openxmlformats.org/officeDocument/2006/relationships/slide"/><Relationship Id="rId35" Target="slides/slide3.xml" Type="http://schemas.openxmlformats.org/officeDocument/2006/relationships/slide"/><Relationship Id="rId36" Target="slides/slide4.xml" Type="http://schemas.openxmlformats.org/officeDocument/2006/relationships/slide"/><Relationship Id="rId37" Target="slides/slide5.xml" Type="http://schemas.openxmlformats.org/officeDocument/2006/relationships/slide"/><Relationship Id="rId38" Target="slides/slide6.xml" Type="http://schemas.openxmlformats.org/officeDocument/2006/relationships/slide"/><Relationship Id="rId39" Target="slides/slide7.xml" Type="http://schemas.openxmlformats.org/officeDocument/2006/relationships/slide"/><Relationship Id="rId4" Target="theme/theme1.xml" Type="http://schemas.openxmlformats.org/officeDocument/2006/relationships/theme"/><Relationship Id="rId40" Target="slides/slide8.xml" Type="http://schemas.openxmlformats.org/officeDocument/2006/relationships/slide"/><Relationship Id="rId41" Target="slides/slide9.xml" Type="http://schemas.openxmlformats.org/officeDocument/2006/relationships/slide"/><Relationship Id="rId42" Target="slides/slide10.xml" Type="http://schemas.openxmlformats.org/officeDocument/2006/relationships/slide"/><Relationship Id="rId43" Target="slides/slide11.xml" Type="http://schemas.openxmlformats.org/officeDocument/2006/relationships/slide"/><Relationship Id="rId44" Target="slides/slide12.xml" Type="http://schemas.openxmlformats.org/officeDocument/2006/relationships/slide"/><Relationship Id="rId45" Target="slides/slide13.xml" Type="http://schemas.openxmlformats.org/officeDocument/2006/relationships/slide"/><Relationship Id="rId46" Target="slides/slide14.xml" Type="http://schemas.openxmlformats.org/officeDocument/2006/relationships/slide"/><Relationship Id="rId47" Target="slides/slide15.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508528" y="1810674"/>
            <a:ext cx="1270944" cy="60462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800000">
            <a:off x="14856034" y="-1422191"/>
            <a:ext cx="4806532" cy="4806532"/>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10800000">
            <a:off x="-1062719" y="-1422191"/>
            <a:ext cx="4806532" cy="4806532"/>
          </a:xfrm>
          <a:prstGeom prst="rect">
            <a:avLst/>
          </a:prstGeom>
        </p:spPr>
      </p:pic>
      <p:grpSp>
        <p:nvGrpSpPr>
          <p:cNvPr name="Group 5" id="5"/>
          <p:cNvGrpSpPr/>
          <p:nvPr/>
        </p:nvGrpSpPr>
        <p:grpSpPr>
          <a:xfrm rot="8187890">
            <a:off x="15560506" y="8043695"/>
            <a:ext cx="3397588" cy="3402216"/>
            <a:chOff x="0" y="0"/>
            <a:chExt cx="2354580" cy="2357788"/>
          </a:xfrm>
        </p:grpSpPr>
        <p:sp>
          <p:nvSpPr>
            <p:cNvPr name="Freeform 6" id="6"/>
            <p:cNvSpPr/>
            <p:nvPr/>
          </p:nvSpPr>
          <p:spPr>
            <a:xfrm>
              <a:off x="0" y="0"/>
              <a:ext cx="2353310" cy="2357788"/>
            </a:xfrm>
            <a:custGeom>
              <a:avLst/>
              <a:gdLst/>
              <a:ahLst/>
              <a:cxnLst/>
              <a:rect r="r" b="b" t="t" l="l"/>
              <a:pathLst>
                <a:path h="2357788" w="2353310">
                  <a:moveTo>
                    <a:pt x="784860" y="2290478"/>
                  </a:moveTo>
                  <a:cubicBezTo>
                    <a:pt x="905510" y="2331118"/>
                    <a:pt x="1042670" y="2357788"/>
                    <a:pt x="1177290" y="2357788"/>
                  </a:cubicBezTo>
                  <a:cubicBezTo>
                    <a:pt x="1311910" y="2357788"/>
                    <a:pt x="1441450" y="2334928"/>
                    <a:pt x="1560830" y="2294288"/>
                  </a:cubicBezTo>
                  <a:cubicBezTo>
                    <a:pt x="1563370" y="2293018"/>
                    <a:pt x="1565910" y="2293018"/>
                    <a:pt x="1568450" y="2291748"/>
                  </a:cubicBezTo>
                  <a:cubicBezTo>
                    <a:pt x="2016760" y="2129188"/>
                    <a:pt x="2346960" y="1699928"/>
                    <a:pt x="2353310" y="1199851"/>
                  </a:cubicBezTo>
                  <a:lnTo>
                    <a:pt x="2353310" y="0"/>
                  </a:lnTo>
                  <a:lnTo>
                    <a:pt x="0" y="0"/>
                  </a:lnTo>
                  <a:lnTo>
                    <a:pt x="0" y="1198974"/>
                  </a:lnTo>
                  <a:cubicBezTo>
                    <a:pt x="6350" y="1702468"/>
                    <a:pt x="331470" y="2131728"/>
                    <a:pt x="784860" y="2290478"/>
                  </a:cubicBezTo>
                  <a:close/>
                </a:path>
              </a:pathLst>
            </a:custGeom>
            <a:solidFill>
              <a:srgbClr val="DFAC0D"/>
            </a:solidFill>
          </p:spPr>
        </p:sp>
      </p:grpSp>
      <p:grpSp>
        <p:nvGrpSpPr>
          <p:cNvPr name="Group 7" id="7"/>
          <p:cNvGrpSpPr/>
          <p:nvPr/>
        </p:nvGrpSpPr>
        <p:grpSpPr>
          <a:xfrm rot="-8100000">
            <a:off x="-670094" y="8043695"/>
            <a:ext cx="3397588" cy="3402216"/>
            <a:chOff x="0" y="0"/>
            <a:chExt cx="2354580" cy="2357788"/>
          </a:xfrm>
        </p:grpSpPr>
        <p:sp>
          <p:nvSpPr>
            <p:cNvPr name="Freeform 8" id="8"/>
            <p:cNvSpPr/>
            <p:nvPr/>
          </p:nvSpPr>
          <p:spPr>
            <a:xfrm>
              <a:off x="0" y="0"/>
              <a:ext cx="2353310" cy="2357788"/>
            </a:xfrm>
            <a:custGeom>
              <a:avLst/>
              <a:gdLst/>
              <a:ahLst/>
              <a:cxnLst/>
              <a:rect r="r" b="b" t="t" l="l"/>
              <a:pathLst>
                <a:path h="2357788" w="2353310">
                  <a:moveTo>
                    <a:pt x="784860" y="2290478"/>
                  </a:moveTo>
                  <a:cubicBezTo>
                    <a:pt x="905510" y="2331118"/>
                    <a:pt x="1042670" y="2357788"/>
                    <a:pt x="1177290" y="2357788"/>
                  </a:cubicBezTo>
                  <a:cubicBezTo>
                    <a:pt x="1311910" y="2357788"/>
                    <a:pt x="1441450" y="2334928"/>
                    <a:pt x="1560830" y="2294288"/>
                  </a:cubicBezTo>
                  <a:cubicBezTo>
                    <a:pt x="1563370" y="2293018"/>
                    <a:pt x="1565910" y="2293018"/>
                    <a:pt x="1568450" y="2291748"/>
                  </a:cubicBezTo>
                  <a:cubicBezTo>
                    <a:pt x="2016760" y="2129188"/>
                    <a:pt x="2346960" y="1699928"/>
                    <a:pt x="2353310" y="1199851"/>
                  </a:cubicBezTo>
                  <a:lnTo>
                    <a:pt x="2353310" y="0"/>
                  </a:lnTo>
                  <a:lnTo>
                    <a:pt x="0" y="0"/>
                  </a:lnTo>
                  <a:lnTo>
                    <a:pt x="0" y="1198974"/>
                  </a:lnTo>
                  <a:cubicBezTo>
                    <a:pt x="6350" y="1702468"/>
                    <a:pt x="331470" y="2131728"/>
                    <a:pt x="784860" y="2290478"/>
                  </a:cubicBezTo>
                  <a:close/>
                </a:path>
              </a:pathLst>
            </a:custGeom>
            <a:solidFill>
              <a:srgbClr val="DFAC0D"/>
            </a:solidFill>
          </p:spPr>
        </p:sp>
      </p:grpSp>
      <p:pic>
        <p:nvPicPr>
          <p:cNvPr name="Picture 9" id="9"/>
          <p:cNvPicPr>
            <a:picLocks noChangeAspect="true"/>
          </p:cNvPicPr>
          <p:nvPr/>
        </p:nvPicPr>
        <p:blipFill>
          <a:blip r:embed="rId6">
            <a:alphaModFix amt="29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582472">
            <a:off x="7894193" y="9248903"/>
            <a:ext cx="2499614" cy="2365260"/>
          </a:xfrm>
          <a:prstGeom prst="rect">
            <a:avLst/>
          </a:prstGeom>
        </p:spPr>
      </p:pic>
      <p:pic>
        <p:nvPicPr>
          <p:cNvPr name="Picture 10" id="10"/>
          <p:cNvPicPr>
            <a:picLocks noChangeAspect="true"/>
          </p:cNvPicPr>
          <p:nvPr/>
        </p:nvPicPr>
        <p:blipFill>
          <a:blip r:embed="rId8">
            <a:alphaModFix amt="29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96931" y="4407207"/>
            <a:ext cx="2437479" cy="2322253"/>
          </a:xfrm>
          <a:prstGeom prst="rect">
            <a:avLst/>
          </a:prstGeom>
        </p:spPr>
      </p:pic>
      <p:pic>
        <p:nvPicPr>
          <p:cNvPr name="Picture 11" id="11"/>
          <p:cNvPicPr>
            <a:picLocks noChangeAspect="true"/>
          </p:cNvPicPr>
          <p:nvPr/>
        </p:nvPicPr>
        <p:blipFill>
          <a:blip r:embed="rId8">
            <a:alphaModFix amt="29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993061" y="4407207"/>
            <a:ext cx="2437479" cy="2322253"/>
          </a:xfrm>
          <a:prstGeom prst="rect">
            <a:avLst/>
          </a:prstGeom>
        </p:spPr>
      </p:pic>
      <p:sp>
        <p:nvSpPr>
          <p:cNvPr name="AutoShape 12" id="12"/>
          <p:cNvSpPr/>
          <p:nvPr/>
        </p:nvSpPr>
        <p:spPr>
          <a:xfrm rot="0">
            <a:off x="5603686" y="7809483"/>
            <a:ext cx="879506" cy="0"/>
          </a:xfrm>
          <a:prstGeom prst="line">
            <a:avLst/>
          </a:prstGeom>
          <a:ln cap="flat" w="19050">
            <a:solidFill>
              <a:srgbClr val="FFFFFF"/>
            </a:solidFill>
            <a:prstDash val="solid"/>
            <a:headEnd type="none" len="sm" w="sm"/>
            <a:tailEnd type="none" len="sm" w="sm"/>
          </a:ln>
        </p:spPr>
      </p:sp>
      <p:sp>
        <p:nvSpPr>
          <p:cNvPr name="AutoShape 13" id="13"/>
          <p:cNvSpPr/>
          <p:nvPr/>
        </p:nvSpPr>
        <p:spPr>
          <a:xfrm rot="0">
            <a:off x="11804808" y="7809483"/>
            <a:ext cx="879506" cy="0"/>
          </a:xfrm>
          <a:prstGeom prst="line">
            <a:avLst/>
          </a:prstGeom>
          <a:ln cap="flat" w="19050">
            <a:solidFill>
              <a:srgbClr val="FFFFFF"/>
            </a:solidFill>
            <a:prstDash val="solid"/>
            <a:headEnd type="none" len="sm" w="sm"/>
            <a:tailEnd type="none" len="sm" w="sm"/>
          </a:ln>
        </p:spPr>
      </p:sp>
      <p:grpSp>
        <p:nvGrpSpPr>
          <p:cNvPr name="Group 14" id="14"/>
          <p:cNvGrpSpPr/>
          <p:nvPr/>
        </p:nvGrpSpPr>
        <p:grpSpPr>
          <a:xfrm rot="0">
            <a:off x="6188225" y="7671525"/>
            <a:ext cx="294966" cy="294966"/>
            <a:chOff x="0" y="0"/>
            <a:chExt cx="6350000" cy="6350000"/>
          </a:xfrm>
        </p:grpSpPr>
        <p:sp>
          <p:nvSpPr>
            <p:cNvPr name="Freeform 15" id="1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FAC0D"/>
            </a:solidFill>
          </p:spPr>
        </p:sp>
      </p:grpSp>
      <p:sp>
        <p:nvSpPr>
          <p:cNvPr name="TextBox 16" id="16"/>
          <p:cNvSpPr txBox="true"/>
          <p:nvPr/>
        </p:nvSpPr>
        <p:spPr>
          <a:xfrm rot="0">
            <a:off x="3666503" y="4206339"/>
            <a:ext cx="10954993" cy="2840242"/>
          </a:xfrm>
          <a:prstGeom prst="rect">
            <a:avLst/>
          </a:prstGeom>
        </p:spPr>
        <p:txBody>
          <a:bodyPr anchor="t" rtlCol="false" tIns="0" lIns="0" bIns="0" rIns="0">
            <a:spAutoFit/>
          </a:bodyPr>
          <a:lstStyle/>
          <a:p>
            <a:pPr algn="ctr">
              <a:lnSpc>
                <a:spcPts val="11394"/>
              </a:lnSpc>
            </a:pPr>
            <a:r>
              <a:rPr lang="en-US" sz="8632">
                <a:solidFill>
                  <a:srgbClr val="FCBF01"/>
                </a:solidFill>
                <a:latin typeface="League Spartan Bold"/>
              </a:rPr>
              <a:t>PROJECT PRESENTATION</a:t>
            </a:r>
          </a:p>
        </p:txBody>
      </p:sp>
      <p:sp>
        <p:nvSpPr>
          <p:cNvPr name="TextBox 17" id="17"/>
          <p:cNvSpPr txBox="true"/>
          <p:nvPr/>
        </p:nvSpPr>
        <p:spPr>
          <a:xfrm rot="0">
            <a:off x="4791088" y="2818645"/>
            <a:ext cx="8705824" cy="1188542"/>
          </a:xfrm>
          <a:prstGeom prst="rect">
            <a:avLst/>
          </a:prstGeom>
        </p:spPr>
        <p:txBody>
          <a:bodyPr anchor="t" rtlCol="false" tIns="0" lIns="0" bIns="0" rIns="0">
            <a:spAutoFit/>
          </a:bodyPr>
          <a:lstStyle/>
          <a:p>
            <a:pPr algn="ctr">
              <a:lnSpc>
                <a:spcPts val="9220"/>
              </a:lnSpc>
            </a:pPr>
            <a:r>
              <a:rPr lang="en-US" sz="8232">
                <a:solidFill>
                  <a:srgbClr val="FDFDFD"/>
                </a:solidFill>
                <a:latin typeface="Open Sans"/>
              </a:rPr>
              <a:t>FIRST PORTFOLIO </a:t>
            </a:r>
          </a:p>
        </p:txBody>
      </p:sp>
      <p:sp>
        <p:nvSpPr>
          <p:cNvPr name="TextBox 18" id="18"/>
          <p:cNvSpPr txBox="true"/>
          <p:nvPr/>
        </p:nvSpPr>
        <p:spPr>
          <a:xfrm rot="0">
            <a:off x="6815781" y="7480236"/>
            <a:ext cx="4656437" cy="629920"/>
          </a:xfrm>
          <a:prstGeom prst="rect">
            <a:avLst/>
          </a:prstGeom>
        </p:spPr>
        <p:txBody>
          <a:bodyPr anchor="t" rtlCol="false" tIns="0" lIns="0" bIns="0" rIns="0">
            <a:spAutoFit/>
          </a:bodyPr>
          <a:lstStyle/>
          <a:p>
            <a:pPr algn="ctr">
              <a:lnSpc>
                <a:spcPts val="5179"/>
              </a:lnSpc>
            </a:pPr>
            <a:r>
              <a:rPr lang="en-US" spc="155" sz="3699">
                <a:solidFill>
                  <a:srgbClr val="FDFDFD"/>
                </a:solidFill>
                <a:latin typeface="Open Sans"/>
              </a:rPr>
              <a:t>Talha Javaid </a:t>
            </a:r>
          </a:p>
        </p:txBody>
      </p:sp>
      <p:grpSp>
        <p:nvGrpSpPr>
          <p:cNvPr name="Group 19" id="19"/>
          <p:cNvGrpSpPr/>
          <p:nvPr/>
        </p:nvGrpSpPr>
        <p:grpSpPr>
          <a:xfrm rot="0">
            <a:off x="11781150" y="7671525"/>
            <a:ext cx="294966" cy="294966"/>
            <a:chOff x="0" y="0"/>
            <a:chExt cx="6350000" cy="6350000"/>
          </a:xfrm>
        </p:grpSpPr>
        <p:sp>
          <p:nvSpPr>
            <p:cNvPr name="Freeform 20" id="2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FAC0D"/>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grpSp>
        <p:nvGrpSpPr>
          <p:cNvPr name="Group 2" id="2"/>
          <p:cNvGrpSpPr/>
          <p:nvPr/>
        </p:nvGrpSpPr>
        <p:grpSpPr>
          <a:xfrm rot="0">
            <a:off x="8915400" y="0"/>
            <a:ext cx="9372600" cy="10287000"/>
            <a:chOff x="0" y="0"/>
            <a:chExt cx="1743766" cy="1913890"/>
          </a:xfrm>
        </p:grpSpPr>
        <p:sp>
          <p:nvSpPr>
            <p:cNvPr name="Freeform 3" id="3"/>
            <p:cNvSpPr/>
            <p:nvPr/>
          </p:nvSpPr>
          <p:spPr>
            <a:xfrm>
              <a:off x="0" y="0"/>
              <a:ext cx="1743766" cy="1913890"/>
            </a:xfrm>
            <a:custGeom>
              <a:avLst/>
              <a:gdLst/>
              <a:ahLst/>
              <a:cxnLst/>
              <a:rect r="r" b="b" t="t" l="l"/>
              <a:pathLst>
                <a:path h="1913890" w="1743766">
                  <a:moveTo>
                    <a:pt x="0" y="0"/>
                  </a:moveTo>
                  <a:lnTo>
                    <a:pt x="1743766" y="0"/>
                  </a:lnTo>
                  <a:lnTo>
                    <a:pt x="1743766" y="1913890"/>
                  </a:lnTo>
                  <a:lnTo>
                    <a:pt x="0" y="1913890"/>
                  </a:lnTo>
                  <a:close/>
                </a:path>
              </a:pathLst>
            </a:custGeom>
            <a:solidFill>
              <a:srgbClr val="EDBA2B"/>
            </a:solidFill>
          </p:spPr>
        </p:sp>
      </p:grpSp>
      <p:grpSp>
        <p:nvGrpSpPr>
          <p:cNvPr name="Group 4" id="4"/>
          <p:cNvGrpSpPr/>
          <p:nvPr/>
        </p:nvGrpSpPr>
        <p:grpSpPr>
          <a:xfrm rot="0">
            <a:off x="1028700" y="8174171"/>
            <a:ext cx="1562949" cy="417760"/>
            <a:chOff x="0" y="0"/>
            <a:chExt cx="570168" cy="152400"/>
          </a:xfrm>
        </p:grpSpPr>
        <p:sp>
          <p:nvSpPr>
            <p:cNvPr name="Freeform 5" id="5"/>
            <p:cNvSpPr/>
            <p:nvPr/>
          </p:nvSpPr>
          <p:spPr>
            <a:xfrm>
              <a:off x="0" y="0"/>
              <a:ext cx="570168" cy="152400"/>
            </a:xfrm>
            <a:custGeom>
              <a:avLst/>
              <a:gdLst/>
              <a:ahLst/>
              <a:cxnLst/>
              <a:rect r="r" b="b" t="t" l="l"/>
              <a:pathLst>
                <a:path h="152400" w="570168">
                  <a:moveTo>
                    <a:pt x="0" y="0"/>
                  </a:moveTo>
                  <a:lnTo>
                    <a:pt x="570168" y="0"/>
                  </a:lnTo>
                  <a:lnTo>
                    <a:pt x="570168" y="152400"/>
                  </a:lnTo>
                  <a:lnTo>
                    <a:pt x="0" y="152400"/>
                  </a:lnTo>
                  <a:close/>
                </a:path>
              </a:pathLst>
            </a:custGeom>
            <a:solidFill>
              <a:srgbClr val="FCBF01"/>
            </a:solidFill>
          </p:spPr>
        </p:sp>
      </p:grpSp>
      <p:pic>
        <p:nvPicPr>
          <p:cNvPr name="Picture 6" id="6"/>
          <p:cNvPicPr>
            <a:picLocks noChangeAspect="true"/>
          </p:cNvPicPr>
          <p:nvPr/>
        </p:nvPicPr>
        <p:blipFill>
          <a:blip r:embed="rId2">
            <a:alphaModFix amt="65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2146592" y="-2430798"/>
            <a:ext cx="6367816" cy="6367816"/>
          </a:xfrm>
          <a:prstGeom prst="rect">
            <a:avLst/>
          </a:prstGeom>
        </p:spPr>
      </p:pic>
      <p:sp>
        <p:nvSpPr>
          <p:cNvPr name="TextBox 7" id="7"/>
          <p:cNvSpPr txBox="true"/>
          <p:nvPr/>
        </p:nvSpPr>
        <p:spPr>
          <a:xfrm rot="0">
            <a:off x="1037317" y="3541340"/>
            <a:ext cx="7710810" cy="3328144"/>
          </a:xfrm>
          <a:prstGeom prst="rect">
            <a:avLst/>
          </a:prstGeom>
        </p:spPr>
        <p:txBody>
          <a:bodyPr anchor="t" rtlCol="false" tIns="0" lIns="0" bIns="0" rIns="0">
            <a:spAutoFit/>
          </a:bodyPr>
          <a:lstStyle/>
          <a:p>
            <a:pPr>
              <a:lnSpc>
                <a:spcPts val="6471"/>
              </a:lnSpc>
            </a:pPr>
            <a:r>
              <a:rPr lang="en-US" sz="6471">
                <a:solidFill>
                  <a:srgbClr val="FFFFFF"/>
                </a:solidFill>
                <a:latin typeface="Open Sauce SemiBold Bold"/>
              </a:rPr>
              <a:t>INVOLVED IN THE BLOCKCHAIN LAND REGISTRY PLATFORM:</a:t>
            </a:r>
          </a:p>
        </p:txBody>
      </p:sp>
      <p:sp>
        <p:nvSpPr>
          <p:cNvPr name="TextBox 8" id="8"/>
          <p:cNvSpPr txBox="true"/>
          <p:nvPr/>
        </p:nvSpPr>
        <p:spPr>
          <a:xfrm rot="0">
            <a:off x="1028700" y="2259282"/>
            <a:ext cx="7271500" cy="949579"/>
          </a:xfrm>
          <a:prstGeom prst="rect">
            <a:avLst/>
          </a:prstGeom>
        </p:spPr>
        <p:txBody>
          <a:bodyPr anchor="t" rtlCol="false" tIns="0" lIns="0" bIns="0" rIns="0">
            <a:spAutoFit/>
          </a:bodyPr>
          <a:lstStyle/>
          <a:p>
            <a:pPr>
              <a:lnSpc>
                <a:spcPts val="7208"/>
              </a:lnSpc>
            </a:pPr>
            <a:r>
              <a:rPr lang="en-US" sz="6800">
                <a:solidFill>
                  <a:srgbClr val="F9C041"/>
                </a:solidFill>
                <a:latin typeface="Montserrat Bold"/>
              </a:rPr>
              <a:t>STAKEHOLDERS</a:t>
            </a:r>
          </a:p>
        </p:txBody>
      </p:sp>
      <p:sp>
        <p:nvSpPr>
          <p:cNvPr name="TextBox 9" id="9"/>
          <p:cNvSpPr txBox="true"/>
          <p:nvPr/>
        </p:nvSpPr>
        <p:spPr>
          <a:xfrm rot="0">
            <a:off x="10522886" y="1848215"/>
            <a:ext cx="3851106" cy="564960"/>
          </a:xfrm>
          <a:prstGeom prst="rect">
            <a:avLst/>
          </a:prstGeom>
        </p:spPr>
        <p:txBody>
          <a:bodyPr anchor="t" rtlCol="false" tIns="0" lIns="0" bIns="0" rIns="0">
            <a:spAutoFit/>
          </a:bodyPr>
          <a:lstStyle/>
          <a:p>
            <a:pPr algn="l" marL="0" indent="0" lvl="1">
              <a:lnSpc>
                <a:spcPts val="4757"/>
              </a:lnSpc>
              <a:spcBef>
                <a:spcPct val="0"/>
              </a:spcBef>
            </a:pPr>
            <a:r>
              <a:rPr lang="en-US" sz="3171">
                <a:solidFill>
                  <a:srgbClr val="000000"/>
                </a:solidFill>
                <a:latin typeface="Garet Bold"/>
              </a:rPr>
              <a:t>Buyer</a:t>
            </a:r>
          </a:p>
        </p:txBody>
      </p:sp>
      <p:sp>
        <p:nvSpPr>
          <p:cNvPr name="TextBox 10" id="10"/>
          <p:cNvSpPr txBox="true"/>
          <p:nvPr/>
        </p:nvSpPr>
        <p:spPr>
          <a:xfrm rot="0">
            <a:off x="10522886" y="4477933"/>
            <a:ext cx="3851106" cy="564960"/>
          </a:xfrm>
          <a:prstGeom prst="rect">
            <a:avLst/>
          </a:prstGeom>
        </p:spPr>
        <p:txBody>
          <a:bodyPr anchor="t" rtlCol="false" tIns="0" lIns="0" bIns="0" rIns="0">
            <a:spAutoFit/>
          </a:bodyPr>
          <a:lstStyle/>
          <a:p>
            <a:pPr algn="l" marL="0" indent="0" lvl="1">
              <a:lnSpc>
                <a:spcPts val="4757"/>
              </a:lnSpc>
              <a:spcBef>
                <a:spcPct val="0"/>
              </a:spcBef>
            </a:pPr>
            <a:r>
              <a:rPr lang="en-US" sz="3171">
                <a:solidFill>
                  <a:srgbClr val="000000"/>
                </a:solidFill>
                <a:latin typeface="Garet Bold"/>
              </a:rPr>
              <a:t>Seller </a:t>
            </a:r>
          </a:p>
        </p:txBody>
      </p:sp>
      <p:sp>
        <p:nvSpPr>
          <p:cNvPr name="TextBox 11" id="11"/>
          <p:cNvSpPr txBox="true"/>
          <p:nvPr/>
        </p:nvSpPr>
        <p:spPr>
          <a:xfrm rot="0">
            <a:off x="10522886" y="7142790"/>
            <a:ext cx="3851106" cy="564960"/>
          </a:xfrm>
          <a:prstGeom prst="rect">
            <a:avLst/>
          </a:prstGeom>
        </p:spPr>
        <p:txBody>
          <a:bodyPr anchor="t" rtlCol="false" tIns="0" lIns="0" bIns="0" rIns="0">
            <a:spAutoFit/>
          </a:bodyPr>
          <a:lstStyle/>
          <a:p>
            <a:pPr algn="l" marL="0" indent="0" lvl="1">
              <a:lnSpc>
                <a:spcPts val="4757"/>
              </a:lnSpc>
              <a:spcBef>
                <a:spcPct val="0"/>
              </a:spcBef>
            </a:pPr>
            <a:r>
              <a:rPr lang="en-US" sz="3171">
                <a:solidFill>
                  <a:srgbClr val="000000"/>
                </a:solidFill>
                <a:latin typeface="Garet Bold"/>
              </a:rPr>
              <a:t>LandInspector</a:t>
            </a:r>
          </a:p>
        </p:txBody>
      </p:sp>
      <p:sp>
        <p:nvSpPr>
          <p:cNvPr name="TextBox 12" id="12"/>
          <p:cNvSpPr txBox="true"/>
          <p:nvPr/>
        </p:nvSpPr>
        <p:spPr>
          <a:xfrm rot="0">
            <a:off x="10493451" y="2510807"/>
            <a:ext cx="6765849" cy="1275527"/>
          </a:xfrm>
          <a:prstGeom prst="rect">
            <a:avLst/>
          </a:prstGeom>
        </p:spPr>
        <p:txBody>
          <a:bodyPr anchor="t" rtlCol="false" tIns="0" lIns="0" bIns="0" rIns="0">
            <a:spAutoFit/>
          </a:bodyPr>
          <a:lstStyle/>
          <a:p>
            <a:pPr algn="l" marL="0" indent="0" lvl="0">
              <a:lnSpc>
                <a:spcPts val="3407"/>
              </a:lnSpc>
              <a:spcBef>
                <a:spcPct val="0"/>
              </a:spcBef>
            </a:pPr>
            <a:r>
              <a:rPr lang="en-US" sz="2271">
                <a:solidFill>
                  <a:srgbClr val="000000"/>
                </a:solidFill>
                <a:latin typeface="Montserrat"/>
              </a:rPr>
              <a:t>A person who buys the land by searching the property, request access and interact with the seller and get the land title ownership.</a:t>
            </a:r>
          </a:p>
        </p:txBody>
      </p:sp>
      <p:sp>
        <p:nvSpPr>
          <p:cNvPr name="TextBox 13" id="13"/>
          <p:cNvSpPr txBox="true"/>
          <p:nvPr/>
        </p:nvSpPr>
        <p:spPr>
          <a:xfrm rot="0">
            <a:off x="10493451" y="5140526"/>
            <a:ext cx="6765849" cy="1275527"/>
          </a:xfrm>
          <a:prstGeom prst="rect">
            <a:avLst/>
          </a:prstGeom>
        </p:spPr>
        <p:txBody>
          <a:bodyPr anchor="t" rtlCol="false" tIns="0" lIns="0" bIns="0" rIns="0">
            <a:spAutoFit/>
          </a:bodyPr>
          <a:lstStyle/>
          <a:p>
            <a:pPr algn="l" marL="0" indent="0" lvl="0">
              <a:lnSpc>
                <a:spcPts val="3407"/>
              </a:lnSpc>
              <a:spcBef>
                <a:spcPct val="0"/>
              </a:spcBef>
            </a:pPr>
            <a:r>
              <a:rPr lang="en-US" sz="2271">
                <a:solidFill>
                  <a:srgbClr val="000000"/>
                </a:solidFill>
                <a:latin typeface="Montserrat"/>
              </a:rPr>
              <a:t>A person who sells the land and uses the platform to manage properties and transfer land title to buyers.</a:t>
            </a:r>
          </a:p>
        </p:txBody>
      </p:sp>
      <p:sp>
        <p:nvSpPr>
          <p:cNvPr name="TextBox 14" id="14"/>
          <p:cNvSpPr txBox="true"/>
          <p:nvPr/>
        </p:nvSpPr>
        <p:spPr>
          <a:xfrm rot="0">
            <a:off x="10493451" y="7805383"/>
            <a:ext cx="6765849" cy="1704152"/>
          </a:xfrm>
          <a:prstGeom prst="rect">
            <a:avLst/>
          </a:prstGeom>
        </p:spPr>
        <p:txBody>
          <a:bodyPr anchor="t" rtlCol="false" tIns="0" lIns="0" bIns="0" rIns="0">
            <a:spAutoFit/>
          </a:bodyPr>
          <a:lstStyle/>
          <a:p>
            <a:pPr algn="l" marL="0" indent="0" lvl="0">
              <a:lnSpc>
                <a:spcPts val="3407"/>
              </a:lnSpc>
              <a:spcBef>
                <a:spcPct val="0"/>
              </a:spcBef>
            </a:pPr>
            <a:r>
              <a:rPr lang="en-US" sz="2271">
                <a:solidFill>
                  <a:srgbClr val="000000"/>
                </a:solidFill>
                <a:latin typeface="Montserrat"/>
              </a:rPr>
              <a:t> A person who is the owner of the contract  and uses the platform to manage property requests, verify buyers, sellers and lands, confirm and initiate the transfer.</a:t>
            </a:r>
          </a:p>
        </p:txBody>
      </p:sp>
      <p:grpSp>
        <p:nvGrpSpPr>
          <p:cNvPr name="Group 15" id="15"/>
          <p:cNvGrpSpPr/>
          <p:nvPr/>
        </p:nvGrpSpPr>
        <p:grpSpPr>
          <a:xfrm rot="0">
            <a:off x="10493451" y="1307299"/>
            <a:ext cx="1562949" cy="417760"/>
            <a:chOff x="0" y="0"/>
            <a:chExt cx="570168" cy="152400"/>
          </a:xfrm>
        </p:grpSpPr>
        <p:sp>
          <p:nvSpPr>
            <p:cNvPr name="Freeform 16" id="16"/>
            <p:cNvSpPr/>
            <p:nvPr/>
          </p:nvSpPr>
          <p:spPr>
            <a:xfrm>
              <a:off x="0" y="0"/>
              <a:ext cx="570168" cy="152400"/>
            </a:xfrm>
            <a:custGeom>
              <a:avLst/>
              <a:gdLst/>
              <a:ahLst/>
              <a:cxnLst/>
              <a:rect r="r" b="b" t="t" l="l"/>
              <a:pathLst>
                <a:path h="152400" w="570168">
                  <a:moveTo>
                    <a:pt x="0" y="0"/>
                  </a:moveTo>
                  <a:lnTo>
                    <a:pt x="570168" y="0"/>
                  </a:lnTo>
                  <a:lnTo>
                    <a:pt x="570168" y="152400"/>
                  </a:lnTo>
                  <a:lnTo>
                    <a:pt x="0" y="152400"/>
                  </a:lnTo>
                  <a:close/>
                </a:path>
              </a:pathLst>
            </a:custGeom>
            <a:solidFill>
              <a:srgbClr val="EFECE7"/>
            </a:solidFill>
          </p:spPr>
        </p:sp>
      </p:grpSp>
      <p:grpSp>
        <p:nvGrpSpPr>
          <p:cNvPr name="Group 17" id="17"/>
          <p:cNvGrpSpPr/>
          <p:nvPr/>
        </p:nvGrpSpPr>
        <p:grpSpPr>
          <a:xfrm rot="0">
            <a:off x="10493451" y="3937018"/>
            <a:ext cx="1562949" cy="417760"/>
            <a:chOff x="0" y="0"/>
            <a:chExt cx="570168" cy="152400"/>
          </a:xfrm>
        </p:grpSpPr>
        <p:sp>
          <p:nvSpPr>
            <p:cNvPr name="Freeform 18" id="18"/>
            <p:cNvSpPr/>
            <p:nvPr/>
          </p:nvSpPr>
          <p:spPr>
            <a:xfrm>
              <a:off x="0" y="0"/>
              <a:ext cx="570168" cy="152400"/>
            </a:xfrm>
            <a:custGeom>
              <a:avLst/>
              <a:gdLst/>
              <a:ahLst/>
              <a:cxnLst/>
              <a:rect r="r" b="b" t="t" l="l"/>
              <a:pathLst>
                <a:path h="152400" w="570168">
                  <a:moveTo>
                    <a:pt x="0" y="0"/>
                  </a:moveTo>
                  <a:lnTo>
                    <a:pt x="570168" y="0"/>
                  </a:lnTo>
                  <a:lnTo>
                    <a:pt x="570168" y="152400"/>
                  </a:lnTo>
                  <a:lnTo>
                    <a:pt x="0" y="152400"/>
                  </a:lnTo>
                  <a:close/>
                </a:path>
              </a:pathLst>
            </a:custGeom>
            <a:solidFill>
              <a:srgbClr val="EFECE7"/>
            </a:solidFill>
          </p:spPr>
        </p:sp>
      </p:grpSp>
      <p:grpSp>
        <p:nvGrpSpPr>
          <p:cNvPr name="Group 19" id="19"/>
          <p:cNvGrpSpPr/>
          <p:nvPr/>
        </p:nvGrpSpPr>
        <p:grpSpPr>
          <a:xfrm rot="0">
            <a:off x="10493451" y="6601875"/>
            <a:ext cx="1562949" cy="417760"/>
            <a:chOff x="0" y="0"/>
            <a:chExt cx="570168" cy="152400"/>
          </a:xfrm>
        </p:grpSpPr>
        <p:sp>
          <p:nvSpPr>
            <p:cNvPr name="Freeform 20" id="20"/>
            <p:cNvSpPr/>
            <p:nvPr/>
          </p:nvSpPr>
          <p:spPr>
            <a:xfrm>
              <a:off x="0" y="0"/>
              <a:ext cx="570168" cy="152400"/>
            </a:xfrm>
            <a:custGeom>
              <a:avLst/>
              <a:gdLst/>
              <a:ahLst/>
              <a:cxnLst/>
              <a:rect r="r" b="b" t="t" l="l"/>
              <a:pathLst>
                <a:path h="152400" w="570168">
                  <a:moveTo>
                    <a:pt x="0" y="0"/>
                  </a:moveTo>
                  <a:lnTo>
                    <a:pt x="570168" y="0"/>
                  </a:lnTo>
                  <a:lnTo>
                    <a:pt x="570168" y="152400"/>
                  </a:lnTo>
                  <a:lnTo>
                    <a:pt x="0" y="152400"/>
                  </a:lnTo>
                  <a:close/>
                </a:path>
              </a:pathLst>
            </a:custGeom>
            <a:solidFill>
              <a:srgbClr val="EFECE7"/>
            </a:solid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5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2146592" y="-2430798"/>
            <a:ext cx="5482085" cy="5482085"/>
          </a:xfrm>
          <a:prstGeom prst="rect">
            <a:avLst/>
          </a:prstGeom>
        </p:spPr>
      </p:pic>
      <p:sp>
        <p:nvSpPr>
          <p:cNvPr name="TextBox 3" id="3"/>
          <p:cNvSpPr txBox="true"/>
          <p:nvPr/>
        </p:nvSpPr>
        <p:spPr>
          <a:xfrm rot="0">
            <a:off x="2630870" y="431912"/>
            <a:ext cx="13026259" cy="2619375"/>
          </a:xfrm>
          <a:prstGeom prst="rect">
            <a:avLst/>
          </a:prstGeom>
        </p:spPr>
        <p:txBody>
          <a:bodyPr anchor="t" rtlCol="false" tIns="0" lIns="0" bIns="0" rIns="0">
            <a:spAutoFit/>
          </a:bodyPr>
          <a:lstStyle/>
          <a:p>
            <a:pPr algn="ctr">
              <a:lnSpc>
                <a:spcPts val="10500"/>
              </a:lnSpc>
              <a:spcBef>
                <a:spcPct val="0"/>
              </a:spcBef>
            </a:pPr>
            <a:r>
              <a:rPr lang="en-US" sz="7500">
                <a:solidFill>
                  <a:srgbClr val="FCBF01"/>
                </a:solidFill>
                <a:latin typeface="Open Sauce SemiBold Bold"/>
              </a:rPr>
              <a:t>Stepwise Approach for Land Registration</a:t>
            </a:r>
          </a:p>
        </p:txBody>
      </p:sp>
      <p:sp>
        <p:nvSpPr>
          <p:cNvPr name="TextBox 4" id="4"/>
          <p:cNvSpPr txBox="true"/>
          <p:nvPr/>
        </p:nvSpPr>
        <p:spPr>
          <a:xfrm rot="0">
            <a:off x="1028700" y="4170169"/>
            <a:ext cx="15509817" cy="1548045"/>
          </a:xfrm>
          <a:prstGeom prst="rect">
            <a:avLst/>
          </a:prstGeom>
        </p:spPr>
        <p:txBody>
          <a:bodyPr anchor="t" rtlCol="false" tIns="0" lIns="0" bIns="0" rIns="0">
            <a:spAutoFit/>
          </a:bodyPr>
          <a:lstStyle/>
          <a:p>
            <a:pPr>
              <a:lnSpc>
                <a:spcPts val="6234"/>
              </a:lnSpc>
              <a:spcBef>
                <a:spcPct val="0"/>
              </a:spcBef>
            </a:pPr>
            <a:r>
              <a:rPr lang="en-US" sz="4453">
                <a:solidFill>
                  <a:srgbClr val="FFFFFF"/>
                </a:solidFill>
                <a:latin typeface="DM Sans"/>
              </a:rPr>
              <a:t>Step 2: A seller who wants to sell his land registers with seller details. </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018370" y="5461078"/>
            <a:ext cx="514272" cy="514272"/>
          </a:xfrm>
          <a:prstGeom prst="rect">
            <a:avLst/>
          </a:prstGeom>
        </p:spPr>
      </p:pic>
      <p:sp>
        <p:nvSpPr>
          <p:cNvPr name="TextBox 6" id="6"/>
          <p:cNvSpPr txBox="true"/>
          <p:nvPr/>
        </p:nvSpPr>
        <p:spPr>
          <a:xfrm rot="0">
            <a:off x="1028700" y="5642014"/>
            <a:ext cx="15111663" cy="1455420"/>
          </a:xfrm>
          <a:prstGeom prst="rect">
            <a:avLst/>
          </a:prstGeom>
        </p:spPr>
        <p:txBody>
          <a:bodyPr anchor="t" rtlCol="false" tIns="0" lIns="0" bIns="0" rIns="0">
            <a:spAutoFit/>
          </a:bodyPr>
          <a:lstStyle/>
          <a:p>
            <a:pPr>
              <a:lnSpc>
                <a:spcPts val="5880"/>
              </a:lnSpc>
              <a:spcBef>
                <a:spcPct val="0"/>
              </a:spcBef>
            </a:pPr>
            <a:r>
              <a:rPr lang="en-US" sz="4200">
                <a:solidFill>
                  <a:srgbClr val="FFFFFF"/>
                </a:solidFill>
                <a:latin typeface="DM Sans Bold"/>
              </a:rPr>
              <a:t>Step 3: LandInspector can either verify that seller or reject that seller.</a:t>
            </a:r>
          </a:p>
        </p:txBody>
      </p:sp>
      <p:sp>
        <p:nvSpPr>
          <p:cNvPr name="TextBox 7" id="7"/>
          <p:cNvSpPr txBox="true"/>
          <p:nvPr/>
        </p:nvSpPr>
        <p:spPr>
          <a:xfrm rot="0">
            <a:off x="1028700" y="7078384"/>
            <a:ext cx="15111663" cy="2217420"/>
          </a:xfrm>
          <a:prstGeom prst="rect">
            <a:avLst/>
          </a:prstGeom>
        </p:spPr>
        <p:txBody>
          <a:bodyPr anchor="t" rtlCol="false" tIns="0" lIns="0" bIns="0" rIns="0">
            <a:spAutoFit/>
          </a:bodyPr>
          <a:lstStyle/>
          <a:p>
            <a:pPr>
              <a:lnSpc>
                <a:spcPts val="5880"/>
              </a:lnSpc>
            </a:pPr>
            <a:r>
              <a:rPr lang="en-US" sz="4200">
                <a:solidFill>
                  <a:srgbClr val="FFFFFF"/>
                </a:solidFill>
                <a:latin typeface="DM Sans"/>
              </a:rPr>
              <a:t>Step 4: If seller is verified then seller upload land details. </a:t>
            </a:r>
          </a:p>
          <a:p>
            <a:pPr>
              <a:lnSpc>
                <a:spcPts val="5880"/>
              </a:lnSpc>
              <a:spcBef>
                <a:spcPct val="0"/>
              </a:spcBef>
            </a:pPr>
            <a:r>
              <a:rPr lang="en-US" sz="4200">
                <a:solidFill>
                  <a:srgbClr val="FFFFFF"/>
                </a:solidFill>
                <a:latin typeface="Arimo"/>
              </a:rPr>
              <a:t>Step 5: LandInspector will also verify the land added by seller by landID.</a:t>
            </a:r>
          </a:p>
        </p:txBody>
      </p:sp>
      <p:sp>
        <p:nvSpPr>
          <p:cNvPr name="TextBox 8" id="8"/>
          <p:cNvSpPr txBox="true"/>
          <p:nvPr/>
        </p:nvSpPr>
        <p:spPr>
          <a:xfrm rot="0">
            <a:off x="1028700" y="3465195"/>
            <a:ext cx="15111663" cy="712470"/>
          </a:xfrm>
          <a:prstGeom prst="rect">
            <a:avLst/>
          </a:prstGeom>
        </p:spPr>
        <p:txBody>
          <a:bodyPr anchor="t" rtlCol="false" tIns="0" lIns="0" bIns="0" rIns="0">
            <a:spAutoFit/>
          </a:bodyPr>
          <a:lstStyle/>
          <a:p>
            <a:pPr>
              <a:lnSpc>
                <a:spcPts val="5880"/>
              </a:lnSpc>
              <a:spcBef>
                <a:spcPct val="0"/>
              </a:spcBef>
            </a:pPr>
            <a:r>
              <a:rPr lang="en-US" sz="4200">
                <a:solidFill>
                  <a:srgbClr val="FFFFFF"/>
                </a:solidFill>
                <a:latin typeface="DM Sans Bold"/>
              </a:rPr>
              <a:t>Step 1: LandInspector is the owner of this contract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5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2146592" y="-2430798"/>
            <a:ext cx="5482085" cy="5482085"/>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018370" y="5461078"/>
            <a:ext cx="514272" cy="514272"/>
          </a:xfrm>
          <a:prstGeom prst="rect">
            <a:avLst/>
          </a:prstGeom>
        </p:spPr>
      </p:pic>
      <p:sp>
        <p:nvSpPr>
          <p:cNvPr name="TextBox 4" id="4"/>
          <p:cNvSpPr txBox="true"/>
          <p:nvPr/>
        </p:nvSpPr>
        <p:spPr>
          <a:xfrm rot="0">
            <a:off x="1308434" y="1386840"/>
            <a:ext cx="15671131" cy="7418070"/>
          </a:xfrm>
          <a:prstGeom prst="rect">
            <a:avLst/>
          </a:prstGeom>
        </p:spPr>
        <p:txBody>
          <a:bodyPr anchor="t" rtlCol="false" tIns="0" lIns="0" bIns="0" rIns="0">
            <a:spAutoFit/>
          </a:bodyPr>
          <a:lstStyle/>
          <a:p>
            <a:pPr>
              <a:lnSpc>
                <a:spcPts val="5880"/>
              </a:lnSpc>
            </a:pPr>
            <a:r>
              <a:rPr lang="en-US" sz="4200">
                <a:solidFill>
                  <a:srgbClr val="FFFFFF"/>
                </a:solidFill>
                <a:latin typeface="Arimo"/>
              </a:rPr>
              <a:t>Step 6: A buyer who wants to purchase land registers with Buyer details.</a:t>
            </a:r>
          </a:p>
          <a:p>
            <a:pPr>
              <a:lnSpc>
                <a:spcPts val="5880"/>
              </a:lnSpc>
            </a:pPr>
            <a:r>
              <a:rPr lang="en-US" sz="4200">
                <a:solidFill>
                  <a:srgbClr val="FFFFFF"/>
                </a:solidFill>
                <a:latin typeface="Arimo"/>
              </a:rPr>
              <a:t>Step 7: LandInpector either verify that Buyer or reject that buyer.</a:t>
            </a:r>
          </a:p>
          <a:p>
            <a:pPr>
              <a:lnSpc>
                <a:spcPts val="5880"/>
              </a:lnSpc>
            </a:pPr>
            <a:r>
              <a:rPr lang="en-US" sz="4200">
                <a:solidFill>
                  <a:srgbClr val="FFFFFF"/>
                </a:solidFill>
                <a:latin typeface="Arimo"/>
              </a:rPr>
              <a:t>Step 8: We can check if Buyer or Seller is verified or not.</a:t>
            </a:r>
          </a:p>
          <a:p>
            <a:pPr>
              <a:lnSpc>
                <a:spcPts val="5880"/>
              </a:lnSpc>
            </a:pPr>
            <a:r>
              <a:rPr lang="en-US" sz="4200">
                <a:solidFill>
                  <a:srgbClr val="FFFFFF"/>
                </a:solidFill>
                <a:latin typeface="Arimo"/>
              </a:rPr>
              <a:t>Step 9: We can check who is the current owner of this land.</a:t>
            </a:r>
          </a:p>
          <a:p>
            <a:pPr>
              <a:lnSpc>
                <a:spcPts val="5880"/>
              </a:lnSpc>
            </a:pPr>
            <a:r>
              <a:rPr lang="en-US" sz="4200">
                <a:solidFill>
                  <a:srgbClr val="FFFFFF"/>
                </a:solidFill>
                <a:latin typeface="Arimo"/>
              </a:rPr>
              <a:t>Step 10: Buyer can buy the land only if buyer and land both is verified buyer need to give the amount and landid to buy.</a:t>
            </a:r>
          </a:p>
          <a:p>
            <a:pPr>
              <a:lnSpc>
                <a:spcPts val="5880"/>
              </a:lnSpc>
            </a:pPr>
            <a:r>
              <a:rPr lang="en-US" sz="4200">
                <a:solidFill>
                  <a:srgbClr val="FFFFFF"/>
                </a:solidFill>
                <a:latin typeface="Arimo"/>
              </a:rPr>
              <a:t>Step 11 : Owenrship will change to current owner to newOnwe</a:t>
            </a:r>
          </a:p>
          <a:p>
            <a:pPr>
              <a:lnSpc>
                <a:spcPts val="5880"/>
              </a:lnSpc>
              <a:spcBef>
                <a:spcPct val="0"/>
              </a:spcBef>
            </a:pPr>
            <a:r>
              <a:rPr lang="en-US" sz="4200">
                <a:solidFill>
                  <a:srgbClr val="FFFFFF"/>
                </a:solidFill>
                <a:latin typeface="Arimo"/>
              </a:rPr>
              <a:t>Step 12:  Owner of the land can transfer their land to any address if the is land is verified by lan</a:t>
            </a:r>
            <a:r>
              <a:rPr lang="en-US" sz="4200">
                <a:solidFill>
                  <a:srgbClr val="FFFFFF"/>
                </a:solidFill>
                <a:latin typeface="Arimo"/>
              </a:rPr>
              <a:t>dInspector.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5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434055" y="-1224316"/>
            <a:ext cx="6367816" cy="6367816"/>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00000">
            <a:off x="10119662" y="-787690"/>
            <a:ext cx="2032757" cy="1926037"/>
          </a:xfrm>
          <a:prstGeom prst="rect">
            <a:avLst/>
          </a:prstGeom>
        </p:spPr>
      </p:pic>
      <p:sp>
        <p:nvSpPr>
          <p:cNvPr name="TextBox 4" id="4"/>
          <p:cNvSpPr txBox="true"/>
          <p:nvPr/>
        </p:nvSpPr>
        <p:spPr>
          <a:xfrm rot="0">
            <a:off x="1028700" y="933450"/>
            <a:ext cx="9687999" cy="837565"/>
          </a:xfrm>
          <a:prstGeom prst="rect">
            <a:avLst/>
          </a:prstGeom>
        </p:spPr>
        <p:txBody>
          <a:bodyPr anchor="t" rtlCol="false" tIns="0" lIns="0" bIns="0" rIns="0">
            <a:spAutoFit/>
          </a:bodyPr>
          <a:lstStyle/>
          <a:p>
            <a:pPr>
              <a:lnSpc>
                <a:spcPts val="6859"/>
              </a:lnSpc>
              <a:spcBef>
                <a:spcPct val="0"/>
              </a:spcBef>
            </a:pPr>
            <a:r>
              <a:rPr lang="en-US" sz="4899">
                <a:solidFill>
                  <a:srgbClr val="F1C024"/>
                </a:solidFill>
                <a:latin typeface="Open Sauce SemiBold"/>
              </a:rPr>
              <a:t>Conclusion </a:t>
            </a:r>
          </a:p>
        </p:txBody>
      </p:sp>
      <p:sp>
        <p:nvSpPr>
          <p:cNvPr name="TextBox 5" id="5"/>
          <p:cNvSpPr txBox="true"/>
          <p:nvPr/>
        </p:nvSpPr>
        <p:spPr>
          <a:xfrm rot="0">
            <a:off x="1028700" y="2011589"/>
            <a:ext cx="14867204" cy="7698740"/>
          </a:xfrm>
          <a:prstGeom prst="rect">
            <a:avLst/>
          </a:prstGeom>
        </p:spPr>
        <p:txBody>
          <a:bodyPr anchor="t" rtlCol="false" tIns="0" lIns="0" bIns="0" rIns="0">
            <a:spAutoFit/>
          </a:bodyPr>
          <a:lstStyle/>
          <a:p>
            <a:pPr algn="just">
              <a:lnSpc>
                <a:spcPts val="4060"/>
              </a:lnSpc>
            </a:pPr>
            <a:r>
              <a:rPr lang="en-US" sz="2900">
                <a:solidFill>
                  <a:srgbClr val="EFECE7"/>
                </a:solidFill>
                <a:latin typeface="DM Sans"/>
              </a:rPr>
              <a:t>Blockchain based land registry system proposed a seamless, easy to use and hustle-free platform which can be used for making the </a:t>
            </a:r>
            <a:r>
              <a:rPr lang="en-US" sz="2900">
                <a:solidFill>
                  <a:srgbClr val="EFECE7"/>
                </a:solidFill>
                <a:latin typeface="Arimo"/>
              </a:rPr>
              <a:t>land registration easy. There are many problems such as involvement of brokers or middleman, time delays, etc. This system will eliminate the problems associated with land registration in Pakistan as well as in many parts of the world. The steps involved in the process of land registration are discussed in smart contract. Making land registration paperless will not only make the process easier but also secure the papers of ownership of land from various man-made and natural disasters. The blockchain technology is emerging very rapidly due to secure features it offer. Hence using blockchain to save the land record transaction is the way to create the immutable records. There are many additional features that can be added to the platform of land registry. Nowadays, land is not a liquidated asset. By using the platform land assets can also be liquidated using the cryptocurrency, that maps with the land record created by a seller on the platform. Hence the scope is wide and there can be many use cases of the platform created.</a:t>
            </a:r>
          </a:p>
          <a:p>
            <a:pPr algn="just">
              <a:lnSpc>
                <a:spcPts val="406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sp>
        <p:nvSpPr>
          <p:cNvPr name="TextBox 2" id="2"/>
          <p:cNvSpPr txBox="true"/>
          <p:nvPr/>
        </p:nvSpPr>
        <p:spPr>
          <a:xfrm rot="0">
            <a:off x="1028700" y="9078912"/>
            <a:ext cx="4077715" cy="330200"/>
          </a:xfrm>
          <a:prstGeom prst="rect">
            <a:avLst/>
          </a:prstGeom>
        </p:spPr>
        <p:txBody>
          <a:bodyPr anchor="t" rtlCol="false" tIns="0" lIns="0" bIns="0" rIns="0">
            <a:spAutoFit/>
          </a:bodyPr>
          <a:lstStyle/>
          <a:p>
            <a:pPr>
              <a:lnSpc>
                <a:spcPts val="2799"/>
              </a:lnSpc>
            </a:pPr>
            <a:r>
              <a:rPr lang="en-US" sz="1999">
                <a:solidFill>
                  <a:srgbClr val="FAFAFA"/>
                </a:solidFill>
                <a:latin typeface="Montserrat"/>
              </a:rPr>
              <a:t>+923040318500</a:t>
            </a:r>
          </a:p>
        </p:txBody>
      </p:sp>
      <p:grpSp>
        <p:nvGrpSpPr>
          <p:cNvPr name="Group 3" id="3"/>
          <p:cNvGrpSpPr/>
          <p:nvPr/>
        </p:nvGrpSpPr>
        <p:grpSpPr>
          <a:xfrm rot="0">
            <a:off x="1028700" y="1028700"/>
            <a:ext cx="16230600" cy="7599101"/>
            <a:chOff x="0" y="0"/>
            <a:chExt cx="19872376" cy="9304166"/>
          </a:xfrm>
        </p:grpSpPr>
        <p:sp>
          <p:nvSpPr>
            <p:cNvPr name="Freeform 4" id="4"/>
            <p:cNvSpPr/>
            <p:nvPr/>
          </p:nvSpPr>
          <p:spPr>
            <a:xfrm>
              <a:off x="0" y="0"/>
              <a:ext cx="19872376" cy="9304166"/>
            </a:xfrm>
            <a:custGeom>
              <a:avLst/>
              <a:gdLst/>
              <a:ahLst/>
              <a:cxnLst/>
              <a:rect r="r" b="b" t="t" l="l"/>
              <a:pathLst>
                <a:path h="9304166" w="19872376">
                  <a:moveTo>
                    <a:pt x="0" y="0"/>
                  </a:moveTo>
                  <a:lnTo>
                    <a:pt x="0" y="9304166"/>
                  </a:lnTo>
                  <a:lnTo>
                    <a:pt x="19872376" y="9304166"/>
                  </a:lnTo>
                  <a:lnTo>
                    <a:pt x="19872376" y="0"/>
                  </a:lnTo>
                  <a:lnTo>
                    <a:pt x="0" y="0"/>
                  </a:lnTo>
                  <a:close/>
                  <a:moveTo>
                    <a:pt x="19811417" y="9243206"/>
                  </a:moveTo>
                  <a:lnTo>
                    <a:pt x="59690" y="9243206"/>
                  </a:lnTo>
                  <a:lnTo>
                    <a:pt x="59690" y="59690"/>
                  </a:lnTo>
                  <a:lnTo>
                    <a:pt x="19811417" y="59690"/>
                  </a:lnTo>
                  <a:lnTo>
                    <a:pt x="19811417" y="9243206"/>
                  </a:lnTo>
                  <a:close/>
                </a:path>
              </a:pathLst>
            </a:custGeom>
            <a:solidFill>
              <a:srgbClr val="F9C041"/>
            </a:solidFill>
          </p:spPr>
        </p:sp>
      </p:grpSp>
      <p:sp>
        <p:nvSpPr>
          <p:cNvPr name="TextBox 5" id="5"/>
          <p:cNvSpPr txBox="true"/>
          <p:nvPr/>
        </p:nvSpPr>
        <p:spPr>
          <a:xfrm rot="0">
            <a:off x="6067009" y="9078912"/>
            <a:ext cx="6153981" cy="330200"/>
          </a:xfrm>
          <a:prstGeom prst="rect">
            <a:avLst/>
          </a:prstGeom>
        </p:spPr>
        <p:txBody>
          <a:bodyPr anchor="t" rtlCol="false" tIns="0" lIns="0" bIns="0" rIns="0">
            <a:spAutoFit/>
          </a:bodyPr>
          <a:lstStyle/>
          <a:p>
            <a:pPr algn="ctr">
              <a:lnSpc>
                <a:spcPts val="2799"/>
              </a:lnSpc>
            </a:pPr>
            <a:r>
              <a:rPr lang="en-US" sz="1999">
                <a:solidFill>
                  <a:srgbClr val="FAFAFA"/>
                </a:solidFill>
                <a:latin typeface="Montserrat"/>
              </a:rPr>
              <a:t>talhajavaid111@gmail.com</a:t>
            </a:r>
          </a:p>
        </p:txBody>
      </p:sp>
      <p:sp>
        <p:nvSpPr>
          <p:cNvPr name="TextBox 6" id="6"/>
          <p:cNvSpPr txBox="true"/>
          <p:nvPr/>
        </p:nvSpPr>
        <p:spPr>
          <a:xfrm rot="0">
            <a:off x="13181585" y="9078912"/>
            <a:ext cx="4077715" cy="330200"/>
          </a:xfrm>
          <a:prstGeom prst="rect">
            <a:avLst/>
          </a:prstGeom>
        </p:spPr>
        <p:txBody>
          <a:bodyPr anchor="t" rtlCol="false" tIns="0" lIns="0" bIns="0" rIns="0">
            <a:spAutoFit/>
          </a:bodyPr>
          <a:lstStyle/>
          <a:p>
            <a:pPr algn="r">
              <a:lnSpc>
                <a:spcPts val="2799"/>
              </a:lnSpc>
            </a:pPr>
            <a:r>
              <a:rPr lang="en-US" sz="1999">
                <a:solidFill>
                  <a:srgbClr val="FAFAFA"/>
                </a:solidFill>
                <a:latin typeface="Montserrat"/>
              </a:rPr>
              <a:t>www.reallygreatsite.com</a:t>
            </a:r>
          </a:p>
        </p:txBody>
      </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500632" y="1828800"/>
            <a:ext cx="1286735" cy="321684"/>
          </a:xfrm>
          <a:prstGeom prst="rect">
            <a:avLst/>
          </a:prstGeom>
        </p:spPr>
      </p:pic>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500632" y="7315200"/>
            <a:ext cx="1286735" cy="321684"/>
          </a:xfrm>
          <a:prstGeom prst="rect">
            <a:avLst/>
          </a:prstGeom>
        </p:spPr>
      </p:pic>
      <p:sp>
        <p:nvSpPr>
          <p:cNvPr name="TextBox 9" id="9"/>
          <p:cNvSpPr txBox="true"/>
          <p:nvPr/>
        </p:nvSpPr>
        <p:spPr>
          <a:xfrm rot="0">
            <a:off x="2235477" y="2804517"/>
            <a:ext cx="13817046" cy="1242060"/>
          </a:xfrm>
          <a:prstGeom prst="rect">
            <a:avLst/>
          </a:prstGeom>
        </p:spPr>
        <p:txBody>
          <a:bodyPr anchor="t" rtlCol="false" tIns="0" lIns="0" bIns="0" rIns="0">
            <a:spAutoFit/>
          </a:bodyPr>
          <a:lstStyle/>
          <a:p>
            <a:pPr algn="ctr">
              <a:lnSpc>
                <a:spcPts val="3270"/>
              </a:lnSpc>
            </a:pPr>
            <a:r>
              <a:rPr lang="en-US" u="sng" sz="3000">
                <a:solidFill>
                  <a:srgbClr val="F9C041"/>
                </a:solidFill>
                <a:latin typeface="Open Sauce SemiBold Bold"/>
              </a:rPr>
              <a:t>GITHUB REPOSITORY LINK:</a:t>
            </a:r>
          </a:p>
          <a:p>
            <a:pPr algn="ctr">
              <a:lnSpc>
                <a:spcPts val="3270"/>
              </a:lnSpc>
            </a:pPr>
          </a:p>
          <a:p>
            <a:pPr algn="ctr">
              <a:lnSpc>
                <a:spcPts val="3270"/>
              </a:lnSpc>
            </a:pPr>
            <a:r>
              <a:rPr lang="en-US" u="sng" sz="3000">
                <a:solidFill>
                  <a:srgbClr val="F9C041"/>
                </a:solidFill>
                <a:latin typeface="Open Sauce SemiBold Bold"/>
              </a:rPr>
              <a:t>HTTPS://GITHUB.COM/TALHA-JAVAID</a:t>
            </a:r>
          </a:p>
        </p:txBody>
      </p:sp>
      <p:sp>
        <p:nvSpPr>
          <p:cNvPr name="TextBox 10" id="10"/>
          <p:cNvSpPr txBox="true"/>
          <p:nvPr/>
        </p:nvSpPr>
        <p:spPr>
          <a:xfrm rot="0">
            <a:off x="2235477" y="4703802"/>
            <a:ext cx="13817046" cy="2061210"/>
          </a:xfrm>
          <a:prstGeom prst="rect">
            <a:avLst/>
          </a:prstGeom>
        </p:spPr>
        <p:txBody>
          <a:bodyPr anchor="t" rtlCol="false" tIns="0" lIns="0" bIns="0" rIns="0">
            <a:spAutoFit/>
          </a:bodyPr>
          <a:lstStyle/>
          <a:p>
            <a:pPr algn="ctr">
              <a:lnSpc>
                <a:spcPts val="3270"/>
              </a:lnSpc>
            </a:pPr>
            <a:r>
              <a:rPr lang="en-US" u="sng" sz="3000">
                <a:solidFill>
                  <a:srgbClr val="F9C041"/>
                </a:solidFill>
                <a:latin typeface="Open Sauce SemiBold Bold"/>
              </a:rPr>
              <a:t>GITHUB LAND REGISTRY PROJECT LINK:</a:t>
            </a:r>
          </a:p>
          <a:p>
            <a:pPr algn="ctr">
              <a:lnSpc>
                <a:spcPts val="3270"/>
              </a:lnSpc>
            </a:pPr>
          </a:p>
          <a:p>
            <a:pPr algn="ctr">
              <a:lnSpc>
                <a:spcPts val="3270"/>
              </a:lnSpc>
            </a:pPr>
            <a:r>
              <a:rPr lang="en-US" u="sng" sz="3000">
                <a:solidFill>
                  <a:srgbClr val="F9C041"/>
                </a:solidFill>
                <a:latin typeface="Open Sauce SemiBold Bold"/>
              </a:rPr>
              <a:t>HTTPS://GITHUB.COM/TALHA-JAVAID/BLOCKCHAIN-BASED-LAND-REGISTRY-SYSTEM-TO-REMOVE-FRAUDS-INTERMEDIARIES-AND-BROKERS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sp>
        <p:nvSpPr>
          <p:cNvPr name="TextBox 2" id="2"/>
          <p:cNvSpPr txBox="true"/>
          <p:nvPr/>
        </p:nvSpPr>
        <p:spPr>
          <a:xfrm rot="0">
            <a:off x="1028700" y="9078912"/>
            <a:ext cx="4077715" cy="330200"/>
          </a:xfrm>
          <a:prstGeom prst="rect">
            <a:avLst/>
          </a:prstGeom>
        </p:spPr>
        <p:txBody>
          <a:bodyPr anchor="t" rtlCol="false" tIns="0" lIns="0" bIns="0" rIns="0">
            <a:spAutoFit/>
          </a:bodyPr>
          <a:lstStyle/>
          <a:p>
            <a:pPr>
              <a:lnSpc>
                <a:spcPts val="2799"/>
              </a:lnSpc>
            </a:pPr>
            <a:r>
              <a:rPr lang="en-US" sz="1999">
                <a:solidFill>
                  <a:srgbClr val="FAFAFA"/>
                </a:solidFill>
                <a:latin typeface="Montserrat"/>
              </a:rPr>
              <a:t>+923040318500</a:t>
            </a:r>
          </a:p>
        </p:txBody>
      </p:sp>
      <p:grpSp>
        <p:nvGrpSpPr>
          <p:cNvPr name="Group 3" id="3"/>
          <p:cNvGrpSpPr/>
          <p:nvPr/>
        </p:nvGrpSpPr>
        <p:grpSpPr>
          <a:xfrm rot="0">
            <a:off x="1028700" y="1028700"/>
            <a:ext cx="16230600" cy="7599101"/>
            <a:chOff x="0" y="0"/>
            <a:chExt cx="19872376" cy="9304166"/>
          </a:xfrm>
        </p:grpSpPr>
        <p:sp>
          <p:nvSpPr>
            <p:cNvPr name="Freeform 4" id="4"/>
            <p:cNvSpPr/>
            <p:nvPr/>
          </p:nvSpPr>
          <p:spPr>
            <a:xfrm>
              <a:off x="0" y="0"/>
              <a:ext cx="19872376" cy="9304166"/>
            </a:xfrm>
            <a:custGeom>
              <a:avLst/>
              <a:gdLst/>
              <a:ahLst/>
              <a:cxnLst/>
              <a:rect r="r" b="b" t="t" l="l"/>
              <a:pathLst>
                <a:path h="9304166" w="19872376">
                  <a:moveTo>
                    <a:pt x="0" y="0"/>
                  </a:moveTo>
                  <a:lnTo>
                    <a:pt x="0" y="9304166"/>
                  </a:lnTo>
                  <a:lnTo>
                    <a:pt x="19872376" y="9304166"/>
                  </a:lnTo>
                  <a:lnTo>
                    <a:pt x="19872376" y="0"/>
                  </a:lnTo>
                  <a:lnTo>
                    <a:pt x="0" y="0"/>
                  </a:lnTo>
                  <a:close/>
                  <a:moveTo>
                    <a:pt x="19811417" y="9243206"/>
                  </a:moveTo>
                  <a:lnTo>
                    <a:pt x="59690" y="9243206"/>
                  </a:lnTo>
                  <a:lnTo>
                    <a:pt x="59690" y="59690"/>
                  </a:lnTo>
                  <a:lnTo>
                    <a:pt x="19811417" y="59690"/>
                  </a:lnTo>
                  <a:lnTo>
                    <a:pt x="19811417" y="9243206"/>
                  </a:lnTo>
                  <a:close/>
                </a:path>
              </a:pathLst>
            </a:custGeom>
            <a:solidFill>
              <a:srgbClr val="F9C041"/>
            </a:solidFill>
          </p:spPr>
        </p:sp>
      </p:grpSp>
      <p:sp>
        <p:nvSpPr>
          <p:cNvPr name="TextBox 5" id="5"/>
          <p:cNvSpPr txBox="true"/>
          <p:nvPr/>
        </p:nvSpPr>
        <p:spPr>
          <a:xfrm rot="0">
            <a:off x="6067009" y="9078912"/>
            <a:ext cx="6153981" cy="330200"/>
          </a:xfrm>
          <a:prstGeom prst="rect">
            <a:avLst/>
          </a:prstGeom>
        </p:spPr>
        <p:txBody>
          <a:bodyPr anchor="t" rtlCol="false" tIns="0" lIns="0" bIns="0" rIns="0">
            <a:spAutoFit/>
          </a:bodyPr>
          <a:lstStyle/>
          <a:p>
            <a:pPr algn="ctr">
              <a:lnSpc>
                <a:spcPts val="2799"/>
              </a:lnSpc>
            </a:pPr>
            <a:r>
              <a:rPr lang="en-US" sz="1999">
                <a:solidFill>
                  <a:srgbClr val="FAFAFA"/>
                </a:solidFill>
                <a:latin typeface="Montserrat"/>
              </a:rPr>
              <a:t>talhajavaid111@gmail.com</a:t>
            </a:r>
          </a:p>
        </p:txBody>
      </p:sp>
      <p:sp>
        <p:nvSpPr>
          <p:cNvPr name="TextBox 6" id="6"/>
          <p:cNvSpPr txBox="true"/>
          <p:nvPr/>
        </p:nvSpPr>
        <p:spPr>
          <a:xfrm rot="0">
            <a:off x="13181585" y="9078912"/>
            <a:ext cx="4077715" cy="330200"/>
          </a:xfrm>
          <a:prstGeom prst="rect">
            <a:avLst/>
          </a:prstGeom>
        </p:spPr>
        <p:txBody>
          <a:bodyPr anchor="t" rtlCol="false" tIns="0" lIns="0" bIns="0" rIns="0">
            <a:spAutoFit/>
          </a:bodyPr>
          <a:lstStyle/>
          <a:p>
            <a:pPr algn="r">
              <a:lnSpc>
                <a:spcPts val="2799"/>
              </a:lnSpc>
            </a:pPr>
            <a:r>
              <a:rPr lang="en-US" sz="1999">
                <a:solidFill>
                  <a:srgbClr val="FAFAFA"/>
                </a:solidFill>
                <a:latin typeface="Montserrat"/>
              </a:rPr>
              <a:t>www.reallygreatsite.com</a:t>
            </a:r>
          </a:p>
        </p:txBody>
      </p:sp>
      <p:sp>
        <p:nvSpPr>
          <p:cNvPr name="TextBox 7" id="7"/>
          <p:cNvSpPr txBox="true"/>
          <p:nvPr/>
        </p:nvSpPr>
        <p:spPr>
          <a:xfrm rot="0">
            <a:off x="3340493" y="3199741"/>
            <a:ext cx="11607015" cy="1311354"/>
          </a:xfrm>
          <a:prstGeom prst="rect">
            <a:avLst/>
          </a:prstGeom>
        </p:spPr>
        <p:txBody>
          <a:bodyPr anchor="t" rtlCol="false" tIns="0" lIns="0" bIns="0" rIns="0">
            <a:spAutoFit/>
          </a:bodyPr>
          <a:lstStyle/>
          <a:p>
            <a:pPr algn="ctr">
              <a:lnSpc>
                <a:spcPts val="10162"/>
              </a:lnSpc>
            </a:pPr>
            <a:r>
              <a:rPr lang="en-US" spc="438" sz="9323">
                <a:solidFill>
                  <a:srgbClr val="FFFFFF"/>
                </a:solidFill>
                <a:latin typeface="Open Sauce SemiBold Bold"/>
              </a:rPr>
              <a:t>THANK YOU </a:t>
            </a:r>
          </a:p>
        </p:txBody>
      </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500632" y="1828800"/>
            <a:ext cx="1286735" cy="321684"/>
          </a:xfrm>
          <a:prstGeom prst="rect">
            <a:avLst/>
          </a:prstGeom>
        </p:spPr>
      </p:pic>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500632" y="7315200"/>
            <a:ext cx="1286735" cy="321684"/>
          </a:xfrm>
          <a:prstGeom prst="rect">
            <a:avLst/>
          </a:prstGeom>
        </p:spPr>
      </p:pic>
      <p:sp>
        <p:nvSpPr>
          <p:cNvPr name="TextBox 10" id="10"/>
          <p:cNvSpPr txBox="true"/>
          <p:nvPr/>
        </p:nvSpPr>
        <p:spPr>
          <a:xfrm rot="0">
            <a:off x="3340493" y="4933026"/>
            <a:ext cx="11607015" cy="1311354"/>
          </a:xfrm>
          <a:prstGeom prst="rect">
            <a:avLst/>
          </a:prstGeom>
        </p:spPr>
        <p:txBody>
          <a:bodyPr anchor="t" rtlCol="false" tIns="0" lIns="0" bIns="0" rIns="0">
            <a:spAutoFit/>
          </a:bodyPr>
          <a:lstStyle/>
          <a:p>
            <a:pPr algn="ctr">
              <a:lnSpc>
                <a:spcPts val="10162"/>
              </a:lnSpc>
            </a:pPr>
            <a:r>
              <a:rPr lang="en-US" sz="9323">
                <a:solidFill>
                  <a:srgbClr val="F9C041"/>
                </a:solidFill>
                <a:latin typeface="Open Sauce SemiBold Bold"/>
              </a:rPr>
              <a:t>FOR YOUR TIME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1269259"/>
            <a:ext cx="1286735" cy="321684"/>
          </a:xfrm>
          <a:prstGeom prst="rect">
            <a:avLst/>
          </a:prstGeom>
        </p:spPr>
      </p:pic>
      <p:pic>
        <p:nvPicPr>
          <p:cNvPr name="Picture 3" id="3"/>
          <p:cNvPicPr>
            <a:picLocks noChangeAspect="true"/>
          </p:cNvPicPr>
          <p:nvPr/>
        </p:nvPicPr>
        <p:blipFill>
          <a:blip r:embed="rId4">
            <a:alphaModFix amt="42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542121">
            <a:off x="8470669" y="-1928592"/>
            <a:ext cx="4190985" cy="3965720"/>
          </a:xfrm>
          <a:prstGeom prst="rect">
            <a:avLst/>
          </a:prstGeom>
        </p:spPr>
      </p:pic>
      <p:grpSp>
        <p:nvGrpSpPr>
          <p:cNvPr name="Group 4" id="4"/>
          <p:cNvGrpSpPr/>
          <p:nvPr/>
        </p:nvGrpSpPr>
        <p:grpSpPr>
          <a:xfrm rot="0">
            <a:off x="9985976" y="1028700"/>
            <a:ext cx="17526000" cy="17526000"/>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CBF01"/>
            </a:solidFill>
          </p:spPr>
        </p:sp>
      </p:grpSp>
      <p:grpSp>
        <p:nvGrpSpPr>
          <p:cNvPr name="Group 6" id="6"/>
          <p:cNvGrpSpPr>
            <a:grpSpLocks noChangeAspect="true"/>
          </p:cNvGrpSpPr>
          <p:nvPr/>
        </p:nvGrpSpPr>
        <p:grpSpPr>
          <a:xfrm rot="0">
            <a:off x="9985976" y="2018049"/>
            <a:ext cx="8302024" cy="8302024"/>
            <a:chOff x="0" y="0"/>
            <a:chExt cx="6350000" cy="6350000"/>
          </a:xfrm>
        </p:grpSpPr>
        <p:sp>
          <p:nvSpPr>
            <p:cNvPr name="Freeform 7" id="7"/>
            <p:cNvSpPr/>
            <p:nvPr/>
          </p:nvSpPr>
          <p:spPr>
            <a:xfrm>
              <a:off x="0" y="0"/>
              <a:ext cx="6350000" cy="6350000"/>
            </a:xfrm>
            <a:custGeom>
              <a:avLst/>
              <a:gdLst/>
              <a:ahLst/>
              <a:cxnLst/>
              <a:rect r="r" b="b" t="t" l="l"/>
              <a:pathLst>
                <a:path h="6350000" w="6350000">
                  <a:moveTo>
                    <a:pt x="0" y="6350000"/>
                  </a:moveTo>
                  <a:lnTo>
                    <a:pt x="6350000" y="6350000"/>
                  </a:lnTo>
                  <a:lnTo>
                    <a:pt x="6350000" y="0"/>
                  </a:lnTo>
                  <a:cubicBezTo>
                    <a:pt x="2843530" y="0"/>
                    <a:pt x="0" y="2843530"/>
                    <a:pt x="0" y="6350000"/>
                  </a:cubicBezTo>
                  <a:close/>
                </a:path>
              </a:pathLst>
            </a:custGeom>
            <a:blipFill>
              <a:blip r:embed="rId6"/>
              <a:stretch>
                <a:fillRect l="-16666" r="-16666" t="0" b="0"/>
              </a:stretch>
            </a:blipFill>
          </p:spPr>
        </p:sp>
      </p:grpSp>
      <p:sp>
        <p:nvSpPr>
          <p:cNvPr name="TextBox 8" id="8"/>
          <p:cNvSpPr txBox="true"/>
          <p:nvPr/>
        </p:nvSpPr>
        <p:spPr>
          <a:xfrm rot="0">
            <a:off x="1028700" y="1856124"/>
            <a:ext cx="10164028" cy="1410971"/>
          </a:xfrm>
          <a:prstGeom prst="rect">
            <a:avLst/>
          </a:prstGeom>
        </p:spPr>
        <p:txBody>
          <a:bodyPr anchor="t" rtlCol="false" tIns="0" lIns="0" bIns="0" rIns="0">
            <a:spAutoFit/>
          </a:bodyPr>
          <a:lstStyle/>
          <a:p>
            <a:pPr>
              <a:lnSpc>
                <a:spcPts val="11479"/>
              </a:lnSpc>
            </a:pPr>
            <a:r>
              <a:rPr lang="en-US" sz="8199">
                <a:solidFill>
                  <a:srgbClr val="FCBF01"/>
                </a:solidFill>
                <a:latin typeface="Open Sauce SemiBold"/>
              </a:rPr>
              <a:t>MY INTRODUCTION </a:t>
            </a:r>
          </a:p>
        </p:txBody>
      </p:sp>
      <p:sp>
        <p:nvSpPr>
          <p:cNvPr name="TextBox 9" id="9"/>
          <p:cNvSpPr txBox="true"/>
          <p:nvPr/>
        </p:nvSpPr>
        <p:spPr>
          <a:xfrm rot="0">
            <a:off x="1028700" y="3399508"/>
            <a:ext cx="10164028" cy="5443855"/>
          </a:xfrm>
          <a:prstGeom prst="rect">
            <a:avLst/>
          </a:prstGeom>
        </p:spPr>
        <p:txBody>
          <a:bodyPr anchor="t" rtlCol="false" tIns="0" lIns="0" bIns="0" rIns="0">
            <a:spAutoFit/>
          </a:bodyPr>
          <a:lstStyle/>
          <a:p>
            <a:pPr algn="just">
              <a:lnSpc>
                <a:spcPts val="4804"/>
              </a:lnSpc>
            </a:pPr>
            <a:r>
              <a:rPr lang="en-US" sz="3099">
                <a:solidFill>
                  <a:srgbClr val="E8E8E8"/>
                </a:solidFill>
                <a:latin typeface="Open Sans"/>
              </a:rPr>
              <a:t>Name: Talha Javaid</a:t>
            </a:r>
          </a:p>
          <a:p>
            <a:pPr algn="just">
              <a:lnSpc>
                <a:spcPts val="4804"/>
              </a:lnSpc>
            </a:pPr>
            <a:r>
              <a:rPr lang="en-US" sz="3099">
                <a:solidFill>
                  <a:srgbClr val="E8E8E8"/>
                </a:solidFill>
                <a:latin typeface="Open Sans"/>
              </a:rPr>
              <a:t>Email: talhajavaid111@gmail.com</a:t>
            </a:r>
          </a:p>
          <a:p>
            <a:pPr algn="just">
              <a:lnSpc>
                <a:spcPts val="4804"/>
              </a:lnSpc>
            </a:pPr>
            <a:r>
              <a:rPr lang="en-US" sz="3099">
                <a:solidFill>
                  <a:srgbClr val="E8E8E8"/>
                </a:solidFill>
                <a:latin typeface="Open Sans"/>
              </a:rPr>
              <a:t>Cell# 03040318500</a:t>
            </a:r>
          </a:p>
          <a:p>
            <a:pPr algn="just">
              <a:lnSpc>
                <a:spcPts val="4804"/>
              </a:lnSpc>
            </a:pPr>
            <a:r>
              <a:rPr lang="en-US" sz="3099">
                <a:solidFill>
                  <a:srgbClr val="E8E8E8"/>
                </a:solidFill>
                <a:latin typeface="Open Sans"/>
              </a:rPr>
              <a:t>Course Enrolled: Blockchain Developer</a:t>
            </a:r>
          </a:p>
          <a:p>
            <a:pPr algn="just">
              <a:lnSpc>
                <a:spcPts val="4804"/>
              </a:lnSpc>
            </a:pPr>
            <a:r>
              <a:rPr lang="en-US" sz="3099">
                <a:solidFill>
                  <a:srgbClr val="E8E8E8"/>
                </a:solidFill>
                <a:latin typeface="Open Sans"/>
              </a:rPr>
              <a:t>Course Instructor: Mr. Umer Aqeel</a:t>
            </a:r>
          </a:p>
          <a:p>
            <a:pPr algn="just">
              <a:lnSpc>
                <a:spcPts val="4804"/>
              </a:lnSpc>
            </a:pPr>
            <a:r>
              <a:rPr lang="en-US" sz="3099">
                <a:solidFill>
                  <a:srgbClr val="E8E8E8"/>
                </a:solidFill>
                <a:latin typeface="Open Sans"/>
              </a:rPr>
              <a:t>Cohort # 03</a:t>
            </a:r>
          </a:p>
          <a:p>
            <a:pPr algn="just">
              <a:lnSpc>
                <a:spcPts val="4804"/>
              </a:lnSpc>
            </a:pPr>
            <a:r>
              <a:rPr lang="en-US" sz="3099">
                <a:solidFill>
                  <a:srgbClr val="E8E8E8"/>
                </a:solidFill>
                <a:latin typeface="Open Sans"/>
              </a:rPr>
              <a:t>Institutes of Emerging Careers ( IEC)</a:t>
            </a:r>
          </a:p>
          <a:p>
            <a:pPr algn="just">
              <a:lnSpc>
                <a:spcPts val="4804"/>
              </a:lnSpc>
            </a:pPr>
            <a:r>
              <a:rPr lang="en-US" sz="3099">
                <a:solidFill>
                  <a:srgbClr val="E8E8E8"/>
                </a:solidFill>
                <a:latin typeface="Open Sans"/>
              </a:rPr>
              <a:t>Github: https://github.com/Talha-Javaid</a:t>
            </a:r>
          </a:p>
          <a:p>
            <a:pPr algn="just">
              <a:lnSpc>
                <a:spcPts val="4804"/>
              </a:lnSpc>
            </a:pPr>
            <a:r>
              <a:rPr lang="en-US" sz="3099">
                <a:solidFill>
                  <a:srgbClr val="E8E8E8"/>
                </a:solidFill>
                <a:latin typeface="Open Sans"/>
              </a:rPr>
              <a:t>LinkedIn: www.linkedin.com/in/talhajavaidmalik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grpSp>
        <p:nvGrpSpPr>
          <p:cNvPr name="Group 2" id="2"/>
          <p:cNvGrpSpPr/>
          <p:nvPr/>
        </p:nvGrpSpPr>
        <p:grpSpPr>
          <a:xfrm rot="0">
            <a:off x="1028700" y="0"/>
            <a:ext cx="7716755" cy="10287000"/>
            <a:chOff x="0" y="0"/>
            <a:chExt cx="23940575" cy="31914543"/>
          </a:xfrm>
        </p:grpSpPr>
        <p:sp>
          <p:nvSpPr>
            <p:cNvPr name="Freeform 3" id="3"/>
            <p:cNvSpPr/>
            <p:nvPr/>
          </p:nvSpPr>
          <p:spPr>
            <a:xfrm>
              <a:off x="0" y="0"/>
              <a:ext cx="23940574" cy="31914542"/>
            </a:xfrm>
            <a:custGeom>
              <a:avLst/>
              <a:gdLst/>
              <a:ahLst/>
              <a:cxnLst/>
              <a:rect r="r" b="b" t="t" l="l"/>
              <a:pathLst>
                <a:path h="31914542" w="23940574">
                  <a:moveTo>
                    <a:pt x="0" y="0"/>
                  </a:moveTo>
                  <a:lnTo>
                    <a:pt x="23940574" y="0"/>
                  </a:lnTo>
                  <a:lnTo>
                    <a:pt x="23940574" y="31914542"/>
                  </a:lnTo>
                  <a:lnTo>
                    <a:pt x="0" y="31914542"/>
                  </a:lnTo>
                  <a:close/>
                </a:path>
              </a:pathLst>
            </a:custGeom>
            <a:solidFill>
              <a:srgbClr val="F9C041"/>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881435" y="1028700"/>
            <a:ext cx="1286735" cy="321684"/>
          </a:xfrm>
          <a:prstGeom prst="rect">
            <a:avLst/>
          </a:prstGeom>
        </p:spPr>
      </p:pic>
      <p:pic>
        <p:nvPicPr>
          <p:cNvPr name="Picture 5" id="5"/>
          <p:cNvPicPr>
            <a:picLocks noChangeAspect="true"/>
          </p:cNvPicPr>
          <p:nvPr/>
        </p:nvPicPr>
        <p:blipFill>
          <a:blip r:embed="rId4"/>
          <a:srcRect l="10750" t="3468" r="10750" b="3456"/>
          <a:stretch>
            <a:fillRect/>
          </a:stretch>
        </p:blipFill>
        <p:spPr>
          <a:xfrm flipH="false" flipV="false" rot="0">
            <a:off x="1028700" y="680103"/>
            <a:ext cx="7716755" cy="8926795"/>
          </a:xfrm>
          <a:prstGeom prst="rect">
            <a:avLst/>
          </a:prstGeom>
        </p:spPr>
      </p:pic>
      <p:sp>
        <p:nvSpPr>
          <p:cNvPr name="TextBox 6" id="6"/>
          <p:cNvSpPr txBox="true"/>
          <p:nvPr/>
        </p:nvSpPr>
        <p:spPr>
          <a:xfrm rot="0">
            <a:off x="9881435" y="1793370"/>
            <a:ext cx="8115300" cy="1012986"/>
          </a:xfrm>
          <a:prstGeom prst="rect">
            <a:avLst/>
          </a:prstGeom>
        </p:spPr>
        <p:txBody>
          <a:bodyPr anchor="t" rtlCol="false" tIns="0" lIns="0" bIns="0" rIns="0">
            <a:spAutoFit/>
          </a:bodyPr>
          <a:lstStyle/>
          <a:p>
            <a:pPr>
              <a:lnSpc>
                <a:spcPts val="7766"/>
              </a:lnSpc>
            </a:pPr>
            <a:r>
              <a:rPr lang="en-US" sz="7326">
                <a:solidFill>
                  <a:srgbClr val="FCBF01"/>
                </a:solidFill>
                <a:latin typeface="League Spartan Bold"/>
              </a:rPr>
              <a:t>PROJECT TITLE </a:t>
            </a:r>
          </a:p>
        </p:txBody>
      </p:sp>
      <p:sp>
        <p:nvSpPr>
          <p:cNvPr name="TextBox 7" id="7"/>
          <p:cNvSpPr txBox="true"/>
          <p:nvPr/>
        </p:nvSpPr>
        <p:spPr>
          <a:xfrm rot="0">
            <a:off x="2269668" y="5898600"/>
            <a:ext cx="1042593" cy="438150"/>
          </a:xfrm>
          <a:prstGeom prst="rect">
            <a:avLst/>
          </a:prstGeom>
        </p:spPr>
        <p:txBody>
          <a:bodyPr anchor="t" rtlCol="false" tIns="0" lIns="0" bIns="0" rIns="0">
            <a:spAutoFit/>
          </a:bodyPr>
          <a:lstStyle/>
          <a:p>
            <a:pPr algn="ctr">
              <a:lnSpc>
                <a:spcPts val="3290"/>
              </a:lnSpc>
            </a:pPr>
            <a:r>
              <a:rPr lang="en-US" sz="2741">
                <a:solidFill>
                  <a:srgbClr val="F9C041"/>
                </a:solidFill>
                <a:latin typeface="Poppins Bold"/>
              </a:rPr>
              <a:t>10K+</a:t>
            </a:r>
          </a:p>
        </p:txBody>
      </p:sp>
      <p:sp>
        <p:nvSpPr>
          <p:cNvPr name="TextBox 8" id="8"/>
          <p:cNvSpPr txBox="true"/>
          <p:nvPr/>
        </p:nvSpPr>
        <p:spPr>
          <a:xfrm rot="0">
            <a:off x="9144000" y="2673006"/>
            <a:ext cx="8608843" cy="5782310"/>
          </a:xfrm>
          <a:prstGeom prst="rect">
            <a:avLst/>
          </a:prstGeom>
        </p:spPr>
        <p:txBody>
          <a:bodyPr anchor="t" rtlCol="false" tIns="0" lIns="0" bIns="0" rIns="0">
            <a:spAutoFit/>
          </a:bodyPr>
          <a:lstStyle/>
          <a:p>
            <a:pPr algn="ctr">
              <a:lnSpc>
                <a:spcPts val="9279"/>
              </a:lnSpc>
            </a:pPr>
            <a:r>
              <a:rPr lang="en-US" sz="5799">
                <a:solidFill>
                  <a:srgbClr val="FDFDFD"/>
                </a:solidFill>
                <a:latin typeface="Montserrat"/>
              </a:rPr>
              <a:t>Blockchain Based Land Registry System to Remove Frauds, Intermediaries and Brokers.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5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434055" y="-1224316"/>
            <a:ext cx="6367816" cy="6367816"/>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00000">
            <a:off x="10119662" y="-787690"/>
            <a:ext cx="2032757" cy="1926037"/>
          </a:xfrm>
          <a:prstGeom prst="rect">
            <a:avLst/>
          </a:prstGeom>
        </p:spPr>
      </p:pic>
      <p:sp>
        <p:nvSpPr>
          <p:cNvPr name="TextBox 4" id="4"/>
          <p:cNvSpPr txBox="true"/>
          <p:nvPr/>
        </p:nvSpPr>
        <p:spPr>
          <a:xfrm rot="0">
            <a:off x="1028700" y="1050272"/>
            <a:ext cx="10107341" cy="920115"/>
          </a:xfrm>
          <a:prstGeom prst="rect">
            <a:avLst/>
          </a:prstGeom>
        </p:spPr>
        <p:txBody>
          <a:bodyPr anchor="t" rtlCol="false" tIns="0" lIns="0" bIns="0" rIns="0">
            <a:spAutoFit/>
          </a:bodyPr>
          <a:lstStyle/>
          <a:p>
            <a:pPr>
              <a:lnSpc>
                <a:spcPts val="7559"/>
              </a:lnSpc>
              <a:spcBef>
                <a:spcPct val="0"/>
              </a:spcBef>
            </a:pPr>
            <a:r>
              <a:rPr lang="en-US" sz="5400">
                <a:solidFill>
                  <a:srgbClr val="F9C041"/>
                </a:solidFill>
                <a:latin typeface="Open Sauce SemiBold"/>
              </a:rPr>
              <a:t>ABSTRACT </a:t>
            </a:r>
          </a:p>
        </p:txBody>
      </p:sp>
      <p:sp>
        <p:nvSpPr>
          <p:cNvPr name="TextBox 5" id="5"/>
          <p:cNvSpPr txBox="true"/>
          <p:nvPr/>
        </p:nvSpPr>
        <p:spPr>
          <a:xfrm rot="0">
            <a:off x="1028700" y="2287594"/>
            <a:ext cx="13339774" cy="7296785"/>
          </a:xfrm>
          <a:prstGeom prst="rect">
            <a:avLst/>
          </a:prstGeom>
        </p:spPr>
        <p:txBody>
          <a:bodyPr anchor="t" rtlCol="false" tIns="0" lIns="0" bIns="0" rIns="0">
            <a:spAutoFit/>
          </a:bodyPr>
          <a:lstStyle/>
          <a:p>
            <a:pPr algn="just">
              <a:lnSpc>
                <a:spcPts val="3640"/>
              </a:lnSpc>
            </a:pPr>
            <a:r>
              <a:rPr lang="en-US" sz="2600">
                <a:solidFill>
                  <a:srgbClr val="EFECE7"/>
                </a:solidFill>
                <a:latin typeface="DM Sans"/>
              </a:rPr>
              <a:t>The land registry system is one of the very important department in any governance system that stores the records of land ownership. There are various issues and loopholes in the existing system that give rise to corruption and disputes. This requires a significant chunk of valuable government resources from judiciary and law enforcement agencies in settling these issues. </a:t>
            </a:r>
          </a:p>
          <a:p>
            <a:pPr algn="just">
              <a:lnSpc>
                <a:spcPts val="3640"/>
              </a:lnSpc>
            </a:pPr>
          </a:p>
          <a:p>
            <a:pPr algn="just">
              <a:lnSpc>
                <a:spcPts val="3640"/>
              </a:lnSpc>
            </a:pPr>
            <a:r>
              <a:rPr lang="en-US" sz="2600">
                <a:solidFill>
                  <a:srgbClr val="EFECE7"/>
                </a:solidFill>
                <a:latin typeface="DM Sans"/>
              </a:rPr>
              <a:t>Blockchain technology has the potential to counter these loopholes and sort out the issues related with land registry system like tempering of records, trading of the same piece of land to more than one buyer. In this project a secure and reliable framework for land registry system using Blockchain has been implemented. </a:t>
            </a:r>
          </a:p>
          <a:p>
            <a:pPr algn="just">
              <a:lnSpc>
                <a:spcPts val="3640"/>
              </a:lnSpc>
            </a:pPr>
          </a:p>
          <a:p>
            <a:pPr algn="just">
              <a:lnSpc>
                <a:spcPts val="3640"/>
              </a:lnSpc>
              <a:spcBef>
                <a:spcPct val="0"/>
              </a:spcBef>
            </a:pPr>
            <a:r>
              <a:rPr lang="en-US" sz="2600">
                <a:solidFill>
                  <a:srgbClr val="EFECE7"/>
                </a:solidFill>
                <a:latin typeface="DM Sans"/>
              </a:rPr>
              <a:t>The framework uses the concept of smart contract at various stages of the land registry and gives an algorithm for pre-agreement. First, the conventional land registry system in Pakistan and the issues are highlighted. Then, I jave outlined the potential benefits of employing Blockchain technology in the land registry system and presented a framework.</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5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434055" y="-1224316"/>
            <a:ext cx="6367816" cy="6367816"/>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00000">
            <a:off x="10119662" y="-787690"/>
            <a:ext cx="2032757" cy="1926037"/>
          </a:xfrm>
          <a:prstGeom prst="rect">
            <a:avLst/>
          </a:prstGeom>
        </p:spPr>
      </p:pic>
      <p:sp>
        <p:nvSpPr>
          <p:cNvPr name="TextBox 4" id="4"/>
          <p:cNvSpPr txBox="true"/>
          <p:nvPr/>
        </p:nvSpPr>
        <p:spPr>
          <a:xfrm rot="0">
            <a:off x="1028700" y="933450"/>
            <a:ext cx="9687999" cy="1704340"/>
          </a:xfrm>
          <a:prstGeom prst="rect">
            <a:avLst/>
          </a:prstGeom>
        </p:spPr>
        <p:txBody>
          <a:bodyPr anchor="t" rtlCol="false" tIns="0" lIns="0" bIns="0" rIns="0">
            <a:spAutoFit/>
          </a:bodyPr>
          <a:lstStyle/>
          <a:p>
            <a:pPr>
              <a:lnSpc>
                <a:spcPts val="6859"/>
              </a:lnSpc>
              <a:spcBef>
                <a:spcPct val="0"/>
              </a:spcBef>
            </a:pPr>
            <a:r>
              <a:rPr lang="en-US" sz="4899">
                <a:solidFill>
                  <a:srgbClr val="F1C024"/>
                </a:solidFill>
                <a:latin typeface="Open Sauce SemiBold Bold"/>
              </a:rPr>
              <a:t>Current Land Registry System in Pakistan </a:t>
            </a:r>
          </a:p>
        </p:txBody>
      </p:sp>
      <p:sp>
        <p:nvSpPr>
          <p:cNvPr name="TextBox 5" id="5"/>
          <p:cNvSpPr txBox="true"/>
          <p:nvPr/>
        </p:nvSpPr>
        <p:spPr>
          <a:xfrm rot="0">
            <a:off x="1028700" y="2875915"/>
            <a:ext cx="13477844" cy="6382385"/>
          </a:xfrm>
          <a:prstGeom prst="rect">
            <a:avLst/>
          </a:prstGeom>
        </p:spPr>
        <p:txBody>
          <a:bodyPr anchor="t" rtlCol="false" tIns="0" lIns="0" bIns="0" rIns="0">
            <a:spAutoFit/>
          </a:bodyPr>
          <a:lstStyle/>
          <a:p>
            <a:pPr algn="just">
              <a:lnSpc>
                <a:spcPts val="3640"/>
              </a:lnSpc>
            </a:pPr>
            <a:r>
              <a:rPr lang="en-US" sz="2600">
                <a:solidFill>
                  <a:srgbClr val="EFECE7"/>
                </a:solidFill>
                <a:latin typeface="DM Sans"/>
              </a:rPr>
              <a:t>In Pakistan and other parts of the world land registration process and  </a:t>
            </a:r>
            <a:r>
              <a:rPr lang="en-US" sz="2600">
                <a:solidFill>
                  <a:srgbClr val="EFECE7"/>
                </a:solidFill>
                <a:latin typeface="Arimo"/>
              </a:rPr>
              <a:t>maintenance is too tedious since it involves safekeeping of large volumes of registers in written form.</a:t>
            </a:r>
          </a:p>
          <a:p>
            <a:pPr algn="just">
              <a:lnSpc>
                <a:spcPts val="3640"/>
              </a:lnSpc>
            </a:pPr>
          </a:p>
          <a:p>
            <a:pPr algn="just">
              <a:lnSpc>
                <a:spcPts val="3640"/>
              </a:lnSpc>
            </a:pPr>
            <a:r>
              <a:rPr lang="en-US" sz="2600">
                <a:solidFill>
                  <a:srgbClr val="EFECE7"/>
                </a:solidFill>
                <a:latin typeface="Arimo"/>
              </a:rPr>
              <a:t>The main issue with the above-mentioned method of land registry maintenance is that any future reference that needs o be taken from these hard copies will involve too much labour. This process is time consuming.</a:t>
            </a:r>
          </a:p>
          <a:p>
            <a:pPr algn="just">
              <a:lnSpc>
                <a:spcPts val="3640"/>
              </a:lnSpc>
            </a:pPr>
          </a:p>
          <a:p>
            <a:pPr algn="just">
              <a:lnSpc>
                <a:spcPts val="3640"/>
              </a:lnSpc>
              <a:spcBef>
                <a:spcPct val="0"/>
              </a:spcBef>
            </a:pPr>
            <a:r>
              <a:rPr lang="en-US" sz="2600">
                <a:solidFill>
                  <a:srgbClr val="EFECE7"/>
                </a:solidFill>
                <a:latin typeface="DM Sans"/>
              </a:rPr>
              <a:t>Also the c</a:t>
            </a:r>
            <a:r>
              <a:rPr lang="en-US" sz="2600">
                <a:solidFill>
                  <a:srgbClr val="EFECE7"/>
                </a:solidFill>
                <a:latin typeface="Arimo"/>
              </a:rPr>
              <a:t>urrent system is not secured since majority of the process is not transparent, system is slow, and selling a property more than once needs to be recorded accurately. Several approaches have been made to automate the land registry data maintenance by eliminating the process of keeping bookish records. This is initially done by storing the data in huge databases. But such</a:t>
            </a:r>
            <a:r>
              <a:rPr lang="en-US" sz="2600">
                <a:solidFill>
                  <a:srgbClr val="EFECE7"/>
                </a:solidFill>
                <a:latin typeface="DM Sans"/>
              </a:rPr>
              <a:t> </a:t>
            </a:r>
            <a:r>
              <a:rPr lang="en-US" sz="2600">
                <a:solidFill>
                  <a:srgbClr val="EFECE7"/>
                </a:solidFill>
                <a:latin typeface="Arimo"/>
              </a:rPr>
              <a:t>a method is not efficient in terms of data security as the data contents are breached easily as data tampering can happen in case of poorly maintained databases.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5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078484" y="-785455"/>
            <a:ext cx="8137971" cy="8137971"/>
          </a:xfrm>
          <a:prstGeom prst="rect">
            <a:avLst/>
          </a:prstGeom>
        </p:spPr>
      </p:pic>
      <p:grpSp>
        <p:nvGrpSpPr>
          <p:cNvPr name="Group 3" id="3"/>
          <p:cNvGrpSpPr/>
          <p:nvPr/>
        </p:nvGrpSpPr>
        <p:grpSpPr>
          <a:xfrm rot="0">
            <a:off x="12474407" y="1028700"/>
            <a:ext cx="4784893" cy="3811569"/>
            <a:chOff x="0" y="0"/>
            <a:chExt cx="1978638" cy="1576151"/>
          </a:xfrm>
        </p:grpSpPr>
        <p:sp>
          <p:nvSpPr>
            <p:cNvPr name="Freeform 4" id="4"/>
            <p:cNvSpPr/>
            <p:nvPr/>
          </p:nvSpPr>
          <p:spPr>
            <a:xfrm>
              <a:off x="0" y="0"/>
              <a:ext cx="1978638" cy="1576151"/>
            </a:xfrm>
            <a:custGeom>
              <a:avLst/>
              <a:gdLst/>
              <a:ahLst/>
              <a:cxnLst/>
              <a:rect r="r" b="b" t="t" l="l"/>
              <a:pathLst>
                <a:path h="1576151" w="1978638">
                  <a:moveTo>
                    <a:pt x="0" y="0"/>
                  </a:moveTo>
                  <a:lnTo>
                    <a:pt x="1978638" y="0"/>
                  </a:lnTo>
                  <a:lnTo>
                    <a:pt x="1978638" y="1576151"/>
                  </a:lnTo>
                  <a:lnTo>
                    <a:pt x="0" y="1576151"/>
                  </a:lnTo>
                  <a:close/>
                </a:path>
              </a:pathLst>
            </a:custGeom>
            <a:solidFill>
              <a:srgbClr val="FCBF01"/>
            </a:solidFill>
          </p:spPr>
        </p:sp>
      </p:grpSp>
      <p:grpSp>
        <p:nvGrpSpPr>
          <p:cNvPr name="Group 5" id="5"/>
          <p:cNvGrpSpPr/>
          <p:nvPr/>
        </p:nvGrpSpPr>
        <p:grpSpPr>
          <a:xfrm rot="0">
            <a:off x="7006253" y="1028700"/>
            <a:ext cx="4784893" cy="3811569"/>
            <a:chOff x="0" y="0"/>
            <a:chExt cx="1978638" cy="1576151"/>
          </a:xfrm>
        </p:grpSpPr>
        <p:sp>
          <p:nvSpPr>
            <p:cNvPr name="Freeform 6" id="6"/>
            <p:cNvSpPr/>
            <p:nvPr/>
          </p:nvSpPr>
          <p:spPr>
            <a:xfrm>
              <a:off x="0" y="0"/>
              <a:ext cx="1978638" cy="1576151"/>
            </a:xfrm>
            <a:custGeom>
              <a:avLst/>
              <a:gdLst/>
              <a:ahLst/>
              <a:cxnLst/>
              <a:rect r="r" b="b" t="t" l="l"/>
              <a:pathLst>
                <a:path h="1576151" w="1978638">
                  <a:moveTo>
                    <a:pt x="0" y="0"/>
                  </a:moveTo>
                  <a:lnTo>
                    <a:pt x="1978638" y="0"/>
                  </a:lnTo>
                  <a:lnTo>
                    <a:pt x="1978638" y="1576151"/>
                  </a:lnTo>
                  <a:lnTo>
                    <a:pt x="0" y="1576151"/>
                  </a:lnTo>
                  <a:close/>
                </a:path>
              </a:pathLst>
            </a:custGeom>
            <a:solidFill>
              <a:srgbClr val="FCBF01"/>
            </a:solidFill>
          </p:spPr>
        </p:sp>
      </p:grpSp>
      <p:grpSp>
        <p:nvGrpSpPr>
          <p:cNvPr name="Group 7" id="7"/>
          <p:cNvGrpSpPr/>
          <p:nvPr/>
        </p:nvGrpSpPr>
        <p:grpSpPr>
          <a:xfrm rot="0">
            <a:off x="12474407" y="5446731"/>
            <a:ext cx="4784893" cy="3811569"/>
            <a:chOff x="0" y="0"/>
            <a:chExt cx="1978638" cy="1576151"/>
          </a:xfrm>
        </p:grpSpPr>
        <p:sp>
          <p:nvSpPr>
            <p:cNvPr name="Freeform 8" id="8"/>
            <p:cNvSpPr/>
            <p:nvPr/>
          </p:nvSpPr>
          <p:spPr>
            <a:xfrm>
              <a:off x="0" y="0"/>
              <a:ext cx="1978638" cy="1576151"/>
            </a:xfrm>
            <a:custGeom>
              <a:avLst/>
              <a:gdLst/>
              <a:ahLst/>
              <a:cxnLst/>
              <a:rect r="r" b="b" t="t" l="l"/>
              <a:pathLst>
                <a:path h="1576151" w="1978638">
                  <a:moveTo>
                    <a:pt x="0" y="0"/>
                  </a:moveTo>
                  <a:lnTo>
                    <a:pt x="1978638" y="0"/>
                  </a:lnTo>
                  <a:lnTo>
                    <a:pt x="1978638" y="1576151"/>
                  </a:lnTo>
                  <a:lnTo>
                    <a:pt x="0" y="1576151"/>
                  </a:lnTo>
                  <a:close/>
                </a:path>
              </a:pathLst>
            </a:custGeom>
            <a:solidFill>
              <a:srgbClr val="FCBF01"/>
            </a:solidFill>
          </p:spPr>
        </p:sp>
      </p:grpSp>
      <p:grpSp>
        <p:nvGrpSpPr>
          <p:cNvPr name="Group 9" id="9"/>
          <p:cNvGrpSpPr/>
          <p:nvPr/>
        </p:nvGrpSpPr>
        <p:grpSpPr>
          <a:xfrm rot="0">
            <a:off x="7006253" y="5446731"/>
            <a:ext cx="4784893" cy="3811569"/>
            <a:chOff x="0" y="0"/>
            <a:chExt cx="1978638" cy="1576151"/>
          </a:xfrm>
        </p:grpSpPr>
        <p:sp>
          <p:nvSpPr>
            <p:cNvPr name="Freeform 10" id="10"/>
            <p:cNvSpPr/>
            <p:nvPr/>
          </p:nvSpPr>
          <p:spPr>
            <a:xfrm>
              <a:off x="0" y="0"/>
              <a:ext cx="1978638" cy="1576151"/>
            </a:xfrm>
            <a:custGeom>
              <a:avLst/>
              <a:gdLst/>
              <a:ahLst/>
              <a:cxnLst/>
              <a:rect r="r" b="b" t="t" l="l"/>
              <a:pathLst>
                <a:path h="1576151" w="1978638">
                  <a:moveTo>
                    <a:pt x="0" y="0"/>
                  </a:moveTo>
                  <a:lnTo>
                    <a:pt x="1978638" y="0"/>
                  </a:lnTo>
                  <a:lnTo>
                    <a:pt x="1978638" y="1576151"/>
                  </a:lnTo>
                  <a:lnTo>
                    <a:pt x="0" y="1576151"/>
                  </a:lnTo>
                  <a:close/>
                </a:path>
              </a:pathLst>
            </a:custGeom>
            <a:solidFill>
              <a:srgbClr val="FCBF01"/>
            </a:solidFill>
          </p:spPr>
        </p:sp>
      </p:grpSp>
      <p:grpSp>
        <p:nvGrpSpPr>
          <p:cNvPr name="Group 11" id="11"/>
          <p:cNvGrpSpPr/>
          <p:nvPr/>
        </p:nvGrpSpPr>
        <p:grpSpPr>
          <a:xfrm rot="0">
            <a:off x="1028700" y="1028700"/>
            <a:ext cx="1416025" cy="378489"/>
            <a:chOff x="0" y="0"/>
            <a:chExt cx="570168" cy="152400"/>
          </a:xfrm>
        </p:grpSpPr>
        <p:sp>
          <p:nvSpPr>
            <p:cNvPr name="Freeform 12" id="12"/>
            <p:cNvSpPr/>
            <p:nvPr/>
          </p:nvSpPr>
          <p:spPr>
            <a:xfrm>
              <a:off x="0" y="0"/>
              <a:ext cx="570168" cy="152400"/>
            </a:xfrm>
            <a:custGeom>
              <a:avLst/>
              <a:gdLst/>
              <a:ahLst/>
              <a:cxnLst/>
              <a:rect r="r" b="b" t="t" l="l"/>
              <a:pathLst>
                <a:path h="152400" w="570168">
                  <a:moveTo>
                    <a:pt x="0" y="0"/>
                  </a:moveTo>
                  <a:lnTo>
                    <a:pt x="570168" y="0"/>
                  </a:lnTo>
                  <a:lnTo>
                    <a:pt x="570168" y="152400"/>
                  </a:lnTo>
                  <a:lnTo>
                    <a:pt x="0" y="152400"/>
                  </a:lnTo>
                  <a:close/>
                </a:path>
              </a:pathLst>
            </a:custGeom>
            <a:solidFill>
              <a:srgbClr val="FCBF01"/>
            </a:solidFill>
          </p:spPr>
        </p:sp>
      </p:grpSp>
      <p:sp>
        <p:nvSpPr>
          <p:cNvPr name="TextBox 13" id="13"/>
          <p:cNvSpPr txBox="true"/>
          <p:nvPr/>
        </p:nvSpPr>
        <p:spPr>
          <a:xfrm rot="0">
            <a:off x="12749333" y="1714436"/>
            <a:ext cx="4235042" cy="2421046"/>
          </a:xfrm>
          <a:prstGeom prst="rect">
            <a:avLst/>
          </a:prstGeom>
        </p:spPr>
        <p:txBody>
          <a:bodyPr anchor="t" rtlCol="false" tIns="0" lIns="0" bIns="0" rIns="0">
            <a:spAutoFit/>
          </a:bodyPr>
          <a:lstStyle/>
          <a:p>
            <a:pPr>
              <a:lnSpc>
                <a:spcPts val="6427"/>
              </a:lnSpc>
            </a:pPr>
            <a:r>
              <a:rPr lang="en-US" spc="285" sz="5101">
                <a:solidFill>
                  <a:srgbClr val="FFFFFF"/>
                </a:solidFill>
                <a:latin typeface="Open Sauce SemiBold"/>
              </a:rPr>
              <a:t>Increasing number of fraud cases</a:t>
            </a:r>
          </a:p>
        </p:txBody>
      </p:sp>
      <p:sp>
        <p:nvSpPr>
          <p:cNvPr name="TextBox 14" id="14"/>
          <p:cNvSpPr txBox="true"/>
          <p:nvPr/>
        </p:nvSpPr>
        <p:spPr>
          <a:xfrm rot="0">
            <a:off x="7281178" y="1827876"/>
            <a:ext cx="4509967" cy="2184642"/>
          </a:xfrm>
          <a:prstGeom prst="rect">
            <a:avLst/>
          </a:prstGeom>
        </p:spPr>
        <p:txBody>
          <a:bodyPr anchor="t" rtlCol="false" tIns="0" lIns="0" bIns="0" rIns="0">
            <a:spAutoFit/>
          </a:bodyPr>
          <a:lstStyle/>
          <a:p>
            <a:pPr>
              <a:lnSpc>
                <a:spcPts val="5769"/>
              </a:lnSpc>
            </a:pPr>
            <a:r>
              <a:rPr lang="en-US" spc="256" sz="4579">
                <a:solidFill>
                  <a:srgbClr val="FFFFFF"/>
                </a:solidFill>
                <a:latin typeface="Open Sauce SemiBold"/>
              </a:rPr>
              <a:t>Involvement of middlemen and brokers</a:t>
            </a:r>
          </a:p>
        </p:txBody>
      </p:sp>
      <p:sp>
        <p:nvSpPr>
          <p:cNvPr name="TextBox 15" id="15"/>
          <p:cNvSpPr txBox="true"/>
          <p:nvPr/>
        </p:nvSpPr>
        <p:spPr>
          <a:xfrm rot="0">
            <a:off x="13024258" y="6297717"/>
            <a:ext cx="3685192" cy="2081022"/>
          </a:xfrm>
          <a:prstGeom prst="rect">
            <a:avLst/>
          </a:prstGeom>
        </p:spPr>
        <p:txBody>
          <a:bodyPr anchor="t" rtlCol="false" tIns="0" lIns="0" bIns="0" rIns="0">
            <a:spAutoFit/>
          </a:bodyPr>
          <a:lstStyle/>
          <a:p>
            <a:pPr>
              <a:lnSpc>
                <a:spcPts val="5544"/>
              </a:lnSpc>
            </a:pPr>
            <a:r>
              <a:rPr lang="en-US" spc="246" sz="4400">
                <a:solidFill>
                  <a:srgbClr val="FFFFFF"/>
                </a:solidFill>
                <a:latin typeface="Open Sauce SemiBold"/>
              </a:rPr>
              <a:t>Human error or Intervention</a:t>
            </a:r>
          </a:p>
        </p:txBody>
      </p:sp>
      <p:sp>
        <p:nvSpPr>
          <p:cNvPr name="TextBox 16" id="16"/>
          <p:cNvSpPr txBox="true"/>
          <p:nvPr/>
        </p:nvSpPr>
        <p:spPr>
          <a:xfrm rot="0">
            <a:off x="7556103" y="6801459"/>
            <a:ext cx="3685192" cy="681609"/>
          </a:xfrm>
          <a:prstGeom prst="rect">
            <a:avLst/>
          </a:prstGeom>
        </p:spPr>
        <p:txBody>
          <a:bodyPr anchor="t" rtlCol="false" tIns="0" lIns="0" bIns="0" rIns="0">
            <a:spAutoFit/>
          </a:bodyPr>
          <a:lstStyle/>
          <a:p>
            <a:pPr>
              <a:lnSpc>
                <a:spcPts val="5417"/>
              </a:lnSpc>
            </a:pPr>
            <a:r>
              <a:rPr lang="en-US" spc="240" sz="4299">
                <a:solidFill>
                  <a:srgbClr val="FFFFFF"/>
                </a:solidFill>
                <a:latin typeface="Open Sauce SemiBold"/>
              </a:rPr>
              <a:t>Time Delays</a:t>
            </a:r>
          </a:p>
        </p:txBody>
      </p:sp>
      <p:sp>
        <p:nvSpPr>
          <p:cNvPr name="TextBox 17" id="17"/>
          <p:cNvSpPr txBox="true"/>
          <p:nvPr/>
        </p:nvSpPr>
        <p:spPr>
          <a:xfrm rot="0">
            <a:off x="891343" y="2107883"/>
            <a:ext cx="5829160" cy="6052185"/>
          </a:xfrm>
          <a:prstGeom prst="rect">
            <a:avLst/>
          </a:prstGeom>
        </p:spPr>
        <p:txBody>
          <a:bodyPr anchor="t" rtlCol="false" tIns="0" lIns="0" bIns="0" rIns="0">
            <a:spAutoFit/>
          </a:bodyPr>
          <a:lstStyle/>
          <a:p>
            <a:pPr>
              <a:lnSpc>
                <a:spcPts val="7995"/>
              </a:lnSpc>
            </a:pPr>
            <a:r>
              <a:rPr lang="en-US" sz="6500">
                <a:solidFill>
                  <a:srgbClr val="FCBF01"/>
                </a:solidFill>
                <a:latin typeface="League Spartan Bold"/>
              </a:rPr>
              <a:t>CHALLENGES IN THE EXISTING LAND REGISTRY PROCESS</a:t>
            </a:r>
          </a:p>
        </p:txBody>
      </p:sp>
      <p:grpSp>
        <p:nvGrpSpPr>
          <p:cNvPr name="Group 18" id="18"/>
          <p:cNvGrpSpPr/>
          <p:nvPr/>
        </p:nvGrpSpPr>
        <p:grpSpPr>
          <a:xfrm rot="0">
            <a:off x="1028700" y="8879811"/>
            <a:ext cx="1416025" cy="378489"/>
            <a:chOff x="0" y="0"/>
            <a:chExt cx="570168" cy="152400"/>
          </a:xfrm>
        </p:grpSpPr>
        <p:sp>
          <p:nvSpPr>
            <p:cNvPr name="Freeform 19" id="19"/>
            <p:cNvSpPr/>
            <p:nvPr/>
          </p:nvSpPr>
          <p:spPr>
            <a:xfrm>
              <a:off x="0" y="0"/>
              <a:ext cx="570168" cy="152400"/>
            </a:xfrm>
            <a:custGeom>
              <a:avLst/>
              <a:gdLst/>
              <a:ahLst/>
              <a:cxnLst/>
              <a:rect r="r" b="b" t="t" l="l"/>
              <a:pathLst>
                <a:path h="152400" w="570168">
                  <a:moveTo>
                    <a:pt x="0" y="0"/>
                  </a:moveTo>
                  <a:lnTo>
                    <a:pt x="570168" y="0"/>
                  </a:lnTo>
                  <a:lnTo>
                    <a:pt x="570168" y="152400"/>
                  </a:lnTo>
                  <a:lnTo>
                    <a:pt x="0" y="152400"/>
                  </a:lnTo>
                  <a:close/>
                </a:path>
              </a:pathLst>
            </a:custGeom>
            <a:solidFill>
              <a:srgbClr val="FCBF01"/>
            </a:solid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5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434055" y="-1224316"/>
            <a:ext cx="6367816" cy="6367816"/>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00000">
            <a:off x="10119662" y="-787690"/>
            <a:ext cx="2032757" cy="1926037"/>
          </a:xfrm>
          <a:prstGeom prst="rect">
            <a:avLst/>
          </a:prstGeom>
        </p:spPr>
      </p:pic>
      <p:sp>
        <p:nvSpPr>
          <p:cNvPr name="TextBox 4" id="4"/>
          <p:cNvSpPr txBox="true"/>
          <p:nvPr/>
        </p:nvSpPr>
        <p:spPr>
          <a:xfrm rot="0">
            <a:off x="1028700" y="923925"/>
            <a:ext cx="9687999" cy="936625"/>
          </a:xfrm>
          <a:prstGeom prst="rect">
            <a:avLst/>
          </a:prstGeom>
        </p:spPr>
        <p:txBody>
          <a:bodyPr anchor="t" rtlCol="false" tIns="0" lIns="0" bIns="0" rIns="0">
            <a:spAutoFit/>
          </a:bodyPr>
          <a:lstStyle/>
          <a:p>
            <a:pPr>
              <a:lnSpc>
                <a:spcPts val="7699"/>
              </a:lnSpc>
              <a:spcBef>
                <a:spcPct val="0"/>
              </a:spcBef>
            </a:pPr>
            <a:r>
              <a:rPr lang="en-US" sz="5499">
                <a:solidFill>
                  <a:srgbClr val="FCBF01"/>
                </a:solidFill>
                <a:latin typeface="Open Sauce SemiBold"/>
              </a:rPr>
              <a:t>How Blockchain can help?</a:t>
            </a:r>
          </a:p>
        </p:txBody>
      </p:sp>
      <p:sp>
        <p:nvSpPr>
          <p:cNvPr name="TextBox 5" id="5"/>
          <p:cNvSpPr txBox="true"/>
          <p:nvPr/>
        </p:nvSpPr>
        <p:spPr>
          <a:xfrm rot="0">
            <a:off x="1028700" y="1999615"/>
            <a:ext cx="13370508" cy="7432675"/>
          </a:xfrm>
          <a:prstGeom prst="rect">
            <a:avLst/>
          </a:prstGeom>
        </p:spPr>
        <p:txBody>
          <a:bodyPr anchor="t" rtlCol="false" tIns="0" lIns="0" bIns="0" rIns="0">
            <a:spAutoFit/>
          </a:bodyPr>
          <a:lstStyle/>
          <a:p>
            <a:pPr algn="just">
              <a:lnSpc>
                <a:spcPts val="3499"/>
              </a:lnSpc>
            </a:pPr>
            <a:r>
              <a:rPr lang="en-US" sz="2499">
                <a:solidFill>
                  <a:srgbClr val="EFECE7"/>
                </a:solidFill>
                <a:latin typeface="DM Sans"/>
              </a:rPr>
              <a:t>Blockchain is a distributed ledger technology that keeps historical record of all transactions that have taken place ac</a:t>
            </a:r>
            <a:r>
              <a:rPr lang="en-US" sz="2499">
                <a:solidFill>
                  <a:srgbClr val="EFECE7"/>
                </a:solidFill>
                <a:latin typeface="Arimo"/>
              </a:rPr>
              <a:t>ross a peer-to-peer network. Implementing land registry using blockchain helps in avoiding fraudulent activities thereby making the system more secure. Since it is difficult to duplicate the blockchain.</a:t>
            </a:r>
          </a:p>
          <a:p>
            <a:pPr algn="just">
              <a:lnSpc>
                <a:spcPts val="3499"/>
              </a:lnSpc>
            </a:pPr>
          </a:p>
          <a:p>
            <a:pPr algn="just">
              <a:lnSpc>
                <a:spcPts val="3499"/>
              </a:lnSpc>
            </a:pPr>
            <a:r>
              <a:rPr lang="en-US" sz="2499">
                <a:solidFill>
                  <a:srgbClr val="EFECE7"/>
                </a:solidFill>
                <a:latin typeface="DM Sans"/>
              </a:rPr>
              <a:t>Im</a:t>
            </a:r>
            <a:r>
              <a:rPr lang="en-US" sz="2499">
                <a:solidFill>
                  <a:srgbClr val="EFECE7"/>
                </a:solidFill>
                <a:latin typeface="Arimo"/>
              </a:rPr>
              <a:t>plementing land registry using this technology helps in avoiding any illegal activities involved in land transactions. Contracts and ownership details are maintained in a decentralized method. It is easier to track the data transaction from the block chain implementation as it eliminates the need for physical intervention and thus improves the overall security for users of the system. Blockchain provides an opportunity to establish a strong system for digital identity.</a:t>
            </a:r>
          </a:p>
          <a:p>
            <a:pPr algn="just">
              <a:lnSpc>
                <a:spcPts val="3499"/>
              </a:lnSpc>
            </a:pPr>
          </a:p>
          <a:p>
            <a:pPr algn="just">
              <a:lnSpc>
                <a:spcPts val="3499"/>
              </a:lnSpc>
              <a:spcBef>
                <a:spcPct val="0"/>
              </a:spcBef>
            </a:pPr>
            <a:r>
              <a:rPr lang="en-US" sz="2499">
                <a:solidFill>
                  <a:srgbClr val="EFECE7"/>
                </a:solidFill>
                <a:latin typeface="Arimo"/>
              </a:rPr>
              <a:t>Using blockchain, each block in the network represents the data involved in a land transaction which includes details like property id, property number, owner details, transaction amount, mode of payment and last transaction details such as amount that has been paid for that transaction. By the proper use of blockchain technology we can ensure data protection as well as systematic arrangement of data collected.</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1A192E"/>
        </a:solidFill>
      </p:bgPr>
    </p:bg>
    <p:spTree>
      <p:nvGrpSpPr>
        <p:cNvPr id="1" name=""/>
        <p:cNvGrpSpPr/>
        <p:nvPr/>
      </p:nvGrpSpPr>
      <p:grpSpPr>
        <a:xfrm>
          <a:off x="0" y="0"/>
          <a:ext cx="0" cy="0"/>
          <a:chOff x="0" y="0"/>
          <a:chExt cx="0" cy="0"/>
        </a:xfrm>
      </p:grpSpPr>
      <p:sp>
        <p:nvSpPr>
          <p:cNvPr name="AutoShape 2" id="2"/>
          <p:cNvSpPr/>
          <p:nvPr/>
        </p:nvSpPr>
        <p:spPr>
          <a:xfrm rot="0">
            <a:off x="2622947" y="4030715"/>
            <a:ext cx="4433019" cy="0"/>
          </a:xfrm>
          <a:prstGeom prst="line">
            <a:avLst/>
          </a:prstGeom>
          <a:ln cap="rnd" w="19050">
            <a:solidFill>
              <a:srgbClr val="F9C041"/>
            </a:solidFill>
            <a:prstDash val="solid"/>
            <a:headEnd type="none" len="sm" w="sm"/>
            <a:tailEnd type="none" len="sm" w="sm"/>
          </a:ln>
        </p:spPr>
      </p:sp>
      <p:sp>
        <p:nvSpPr>
          <p:cNvPr name="AutoShape 3" id="3"/>
          <p:cNvSpPr/>
          <p:nvPr/>
        </p:nvSpPr>
        <p:spPr>
          <a:xfrm rot="0">
            <a:off x="2622947" y="6881052"/>
            <a:ext cx="4433019" cy="0"/>
          </a:xfrm>
          <a:prstGeom prst="line">
            <a:avLst/>
          </a:prstGeom>
          <a:ln cap="rnd" w="19050">
            <a:solidFill>
              <a:srgbClr val="F1C024"/>
            </a:solidFill>
            <a:prstDash val="solid"/>
            <a:headEnd type="none" len="sm" w="sm"/>
            <a:tailEnd type="none" len="sm" w="sm"/>
          </a:ln>
        </p:spPr>
      </p:sp>
      <p:sp>
        <p:nvSpPr>
          <p:cNvPr name="AutoShape 4" id="4"/>
          <p:cNvSpPr/>
          <p:nvPr/>
        </p:nvSpPr>
        <p:spPr>
          <a:xfrm rot="0">
            <a:off x="11235018" y="4053674"/>
            <a:ext cx="4433019" cy="0"/>
          </a:xfrm>
          <a:prstGeom prst="line">
            <a:avLst/>
          </a:prstGeom>
          <a:ln cap="rnd" w="19050">
            <a:solidFill>
              <a:srgbClr val="F1C024"/>
            </a:solidFill>
            <a:prstDash val="solid"/>
            <a:headEnd type="none" len="sm" w="sm"/>
            <a:tailEnd type="none" len="sm" w="sm"/>
          </a:ln>
        </p:spPr>
      </p:sp>
      <p:sp>
        <p:nvSpPr>
          <p:cNvPr name="AutoShape 5" id="5"/>
          <p:cNvSpPr/>
          <p:nvPr/>
        </p:nvSpPr>
        <p:spPr>
          <a:xfrm rot="0">
            <a:off x="11235018" y="7407211"/>
            <a:ext cx="4433019" cy="0"/>
          </a:xfrm>
          <a:prstGeom prst="line">
            <a:avLst/>
          </a:prstGeom>
          <a:ln cap="rnd" w="19050">
            <a:solidFill>
              <a:srgbClr val="F1C024"/>
            </a:solidFill>
            <a:prstDash val="solid"/>
            <a:headEnd type="none" len="sm" w="sm"/>
            <a:tailEnd type="none" len="sm" w="sm"/>
          </a:ln>
        </p:spPr>
      </p:sp>
      <p:grpSp>
        <p:nvGrpSpPr>
          <p:cNvPr name="Group 6" id="6"/>
          <p:cNvGrpSpPr/>
          <p:nvPr/>
        </p:nvGrpSpPr>
        <p:grpSpPr>
          <a:xfrm rot="-3373148">
            <a:off x="-1196921" y="-580211"/>
            <a:ext cx="4305786" cy="2744129"/>
            <a:chOff x="0" y="0"/>
            <a:chExt cx="2354580" cy="1500602"/>
          </a:xfrm>
        </p:grpSpPr>
        <p:sp>
          <p:nvSpPr>
            <p:cNvPr name="Freeform 7" id="7"/>
            <p:cNvSpPr/>
            <p:nvPr/>
          </p:nvSpPr>
          <p:spPr>
            <a:xfrm>
              <a:off x="0" y="0"/>
              <a:ext cx="2353310" cy="1500602"/>
            </a:xfrm>
            <a:custGeom>
              <a:avLst/>
              <a:gdLst/>
              <a:ahLst/>
              <a:cxnLst/>
              <a:rect r="r" b="b" t="t" l="l"/>
              <a:pathLst>
                <a:path h="1500602" w="2353310">
                  <a:moveTo>
                    <a:pt x="784860" y="1433292"/>
                  </a:moveTo>
                  <a:cubicBezTo>
                    <a:pt x="905510" y="1473932"/>
                    <a:pt x="1042670" y="1500602"/>
                    <a:pt x="1177290" y="1500602"/>
                  </a:cubicBezTo>
                  <a:cubicBezTo>
                    <a:pt x="1311910" y="1500602"/>
                    <a:pt x="1441450" y="1477742"/>
                    <a:pt x="1560830" y="1437102"/>
                  </a:cubicBezTo>
                  <a:cubicBezTo>
                    <a:pt x="1563370" y="1435832"/>
                    <a:pt x="1565910" y="1435832"/>
                    <a:pt x="1568450" y="1434562"/>
                  </a:cubicBezTo>
                  <a:cubicBezTo>
                    <a:pt x="2016760" y="1272002"/>
                    <a:pt x="2346960" y="842742"/>
                    <a:pt x="2353310" y="345303"/>
                  </a:cubicBezTo>
                  <a:lnTo>
                    <a:pt x="2353310" y="0"/>
                  </a:lnTo>
                  <a:lnTo>
                    <a:pt x="0" y="0"/>
                  </a:lnTo>
                  <a:lnTo>
                    <a:pt x="0" y="345085"/>
                  </a:lnTo>
                  <a:cubicBezTo>
                    <a:pt x="6350" y="845282"/>
                    <a:pt x="331470" y="1274542"/>
                    <a:pt x="784860" y="1433292"/>
                  </a:cubicBezTo>
                  <a:close/>
                </a:path>
              </a:pathLst>
            </a:custGeom>
            <a:solidFill>
              <a:srgbClr val="DFAC0D"/>
            </a:solidFill>
          </p:spPr>
        </p:sp>
      </p:grpSp>
      <p:grpSp>
        <p:nvGrpSpPr>
          <p:cNvPr name="Group 8" id="8"/>
          <p:cNvGrpSpPr/>
          <p:nvPr/>
        </p:nvGrpSpPr>
        <p:grpSpPr>
          <a:xfrm rot="3292812">
            <a:off x="15373446" y="-486273"/>
            <a:ext cx="4305786" cy="2744129"/>
            <a:chOff x="0" y="0"/>
            <a:chExt cx="2354580" cy="1500602"/>
          </a:xfrm>
        </p:grpSpPr>
        <p:sp>
          <p:nvSpPr>
            <p:cNvPr name="Freeform 9" id="9"/>
            <p:cNvSpPr/>
            <p:nvPr/>
          </p:nvSpPr>
          <p:spPr>
            <a:xfrm>
              <a:off x="0" y="0"/>
              <a:ext cx="2353310" cy="1500602"/>
            </a:xfrm>
            <a:custGeom>
              <a:avLst/>
              <a:gdLst/>
              <a:ahLst/>
              <a:cxnLst/>
              <a:rect r="r" b="b" t="t" l="l"/>
              <a:pathLst>
                <a:path h="1500602" w="2353310">
                  <a:moveTo>
                    <a:pt x="784860" y="1433292"/>
                  </a:moveTo>
                  <a:cubicBezTo>
                    <a:pt x="905510" y="1473932"/>
                    <a:pt x="1042670" y="1500602"/>
                    <a:pt x="1177290" y="1500602"/>
                  </a:cubicBezTo>
                  <a:cubicBezTo>
                    <a:pt x="1311910" y="1500602"/>
                    <a:pt x="1441450" y="1477742"/>
                    <a:pt x="1560830" y="1437102"/>
                  </a:cubicBezTo>
                  <a:cubicBezTo>
                    <a:pt x="1563370" y="1435832"/>
                    <a:pt x="1565910" y="1435832"/>
                    <a:pt x="1568450" y="1434562"/>
                  </a:cubicBezTo>
                  <a:cubicBezTo>
                    <a:pt x="2016760" y="1272002"/>
                    <a:pt x="2346960" y="842742"/>
                    <a:pt x="2353310" y="345303"/>
                  </a:cubicBezTo>
                  <a:lnTo>
                    <a:pt x="2353310" y="0"/>
                  </a:lnTo>
                  <a:lnTo>
                    <a:pt x="0" y="0"/>
                  </a:lnTo>
                  <a:lnTo>
                    <a:pt x="0" y="345085"/>
                  </a:lnTo>
                  <a:cubicBezTo>
                    <a:pt x="6350" y="845282"/>
                    <a:pt x="331470" y="1274542"/>
                    <a:pt x="784860" y="1433292"/>
                  </a:cubicBezTo>
                  <a:close/>
                </a:path>
              </a:pathLst>
            </a:custGeom>
            <a:solidFill>
              <a:srgbClr val="DFAC0D"/>
            </a:solidFill>
          </p:spPr>
        </p:sp>
      </p:grpSp>
      <p:sp>
        <p:nvSpPr>
          <p:cNvPr name="TextBox 10" id="10"/>
          <p:cNvSpPr txBox="true"/>
          <p:nvPr/>
        </p:nvSpPr>
        <p:spPr>
          <a:xfrm rot="0">
            <a:off x="2032253" y="897511"/>
            <a:ext cx="14817472" cy="1837055"/>
          </a:xfrm>
          <a:prstGeom prst="rect">
            <a:avLst/>
          </a:prstGeom>
        </p:spPr>
        <p:txBody>
          <a:bodyPr anchor="t" rtlCol="false" tIns="0" lIns="0" bIns="0" rIns="0">
            <a:spAutoFit/>
          </a:bodyPr>
          <a:lstStyle/>
          <a:p>
            <a:pPr algn="ctr">
              <a:lnSpc>
                <a:spcPts val="7420"/>
              </a:lnSpc>
              <a:spcBef>
                <a:spcPct val="0"/>
              </a:spcBef>
            </a:pPr>
            <a:r>
              <a:rPr lang="en-US" sz="5300">
                <a:solidFill>
                  <a:srgbClr val="F1C024"/>
                </a:solidFill>
                <a:latin typeface="Open Sauce SemiBold Bold"/>
              </a:rPr>
              <a:t>Benefits of Implementing Blockchain  Technology</a:t>
            </a:r>
          </a:p>
        </p:txBody>
      </p:sp>
      <p:sp>
        <p:nvSpPr>
          <p:cNvPr name="TextBox 11" id="11"/>
          <p:cNvSpPr txBox="true"/>
          <p:nvPr/>
        </p:nvSpPr>
        <p:spPr>
          <a:xfrm rot="0">
            <a:off x="1038225" y="3229866"/>
            <a:ext cx="1394078" cy="986688"/>
          </a:xfrm>
          <a:prstGeom prst="rect">
            <a:avLst/>
          </a:prstGeom>
        </p:spPr>
        <p:txBody>
          <a:bodyPr anchor="t" rtlCol="false" tIns="0" lIns="0" bIns="0" rIns="0">
            <a:spAutoFit/>
          </a:bodyPr>
          <a:lstStyle/>
          <a:p>
            <a:pPr algn="ctr">
              <a:lnSpc>
                <a:spcPts val="8090"/>
              </a:lnSpc>
              <a:spcBef>
                <a:spcPct val="0"/>
              </a:spcBef>
            </a:pPr>
            <a:r>
              <a:rPr lang="en-US" sz="5779">
                <a:solidFill>
                  <a:srgbClr val="F1C024"/>
                </a:solidFill>
                <a:latin typeface="Open Sauce SemiBold"/>
              </a:rPr>
              <a:t>01</a:t>
            </a:r>
          </a:p>
        </p:txBody>
      </p:sp>
      <p:sp>
        <p:nvSpPr>
          <p:cNvPr name="TextBox 12" id="12"/>
          <p:cNvSpPr txBox="true"/>
          <p:nvPr/>
        </p:nvSpPr>
        <p:spPr>
          <a:xfrm rot="0">
            <a:off x="2622947" y="3369409"/>
            <a:ext cx="5216417" cy="547370"/>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F1C024"/>
                </a:solidFill>
                <a:latin typeface="DM Sans Bold"/>
              </a:rPr>
              <a:t>Accelerating the Process</a:t>
            </a:r>
          </a:p>
        </p:txBody>
      </p:sp>
      <p:sp>
        <p:nvSpPr>
          <p:cNvPr name="TextBox 13" id="13"/>
          <p:cNvSpPr txBox="true"/>
          <p:nvPr/>
        </p:nvSpPr>
        <p:spPr>
          <a:xfrm rot="0">
            <a:off x="1038369" y="6170168"/>
            <a:ext cx="1394078" cy="986688"/>
          </a:xfrm>
          <a:prstGeom prst="rect">
            <a:avLst/>
          </a:prstGeom>
        </p:spPr>
        <p:txBody>
          <a:bodyPr anchor="t" rtlCol="false" tIns="0" lIns="0" bIns="0" rIns="0">
            <a:spAutoFit/>
          </a:bodyPr>
          <a:lstStyle/>
          <a:p>
            <a:pPr algn="ctr">
              <a:lnSpc>
                <a:spcPts val="8090"/>
              </a:lnSpc>
              <a:spcBef>
                <a:spcPct val="0"/>
              </a:spcBef>
            </a:pPr>
            <a:r>
              <a:rPr lang="en-US" sz="5779">
                <a:solidFill>
                  <a:srgbClr val="F1C024"/>
                </a:solidFill>
                <a:latin typeface="Open Sauce SemiBold"/>
              </a:rPr>
              <a:t>02</a:t>
            </a:r>
          </a:p>
        </p:txBody>
      </p:sp>
      <p:sp>
        <p:nvSpPr>
          <p:cNvPr name="TextBox 14" id="14"/>
          <p:cNvSpPr txBox="true"/>
          <p:nvPr/>
        </p:nvSpPr>
        <p:spPr>
          <a:xfrm rot="0">
            <a:off x="2622947" y="5721667"/>
            <a:ext cx="5471422" cy="1109345"/>
          </a:xfrm>
          <a:prstGeom prst="rect">
            <a:avLst/>
          </a:prstGeom>
        </p:spPr>
        <p:txBody>
          <a:bodyPr anchor="t" rtlCol="false" tIns="0" lIns="0" bIns="0" rIns="0">
            <a:spAutoFit/>
          </a:bodyPr>
          <a:lstStyle/>
          <a:p>
            <a:pPr>
              <a:lnSpc>
                <a:spcPts val="4480"/>
              </a:lnSpc>
              <a:spcBef>
                <a:spcPct val="0"/>
              </a:spcBef>
            </a:pPr>
            <a:r>
              <a:rPr lang="en-US" sz="3200">
                <a:solidFill>
                  <a:srgbClr val="F1C024"/>
                </a:solidFill>
                <a:latin typeface="DM Sans Bold"/>
              </a:rPr>
              <a:t>Bringing Transparency with Smart Contracts</a:t>
            </a:r>
          </a:p>
        </p:txBody>
      </p:sp>
      <p:sp>
        <p:nvSpPr>
          <p:cNvPr name="TextBox 15" id="15"/>
          <p:cNvSpPr txBox="true"/>
          <p:nvPr/>
        </p:nvSpPr>
        <p:spPr>
          <a:xfrm rot="0">
            <a:off x="9650295" y="3321784"/>
            <a:ext cx="1394078" cy="986688"/>
          </a:xfrm>
          <a:prstGeom prst="rect">
            <a:avLst/>
          </a:prstGeom>
        </p:spPr>
        <p:txBody>
          <a:bodyPr anchor="t" rtlCol="false" tIns="0" lIns="0" bIns="0" rIns="0">
            <a:spAutoFit/>
          </a:bodyPr>
          <a:lstStyle/>
          <a:p>
            <a:pPr algn="ctr">
              <a:lnSpc>
                <a:spcPts val="8090"/>
              </a:lnSpc>
              <a:spcBef>
                <a:spcPct val="0"/>
              </a:spcBef>
            </a:pPr>
            <a:r>
              <a:rPr lang="en-US" sz="5779">
                <a:solidFill>
                  <a:srgbClr val="F1C024"/>
                </a:solidFill>
                <a:latin typeface="Open Sauce SemiBold"/>
              </a:rPr>
              <a:t>03</a:t>
            </a:r>
          </a:p>
        </p:txBody>
      </p:sp>
      <p:sp>
        <p:nvSpPr>
          <p:cNvPr name="TextBox 16" id="16"/>
          <p:cNvSpPr txBox="true"/>
          <p:nvPr/>
        </p:nvSpPr>
        <p:spPr>
          <a:xfrm rot="0">
            <a:off x="11235018" y="3461327"/>
            <a:ext cx="5216417" cy="547370"/>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F1C024"/>
                </a:solidFill>
                <a:latin typeface="DM Sans Bold"/>
              </a:rPr>
              <a:t>Reducing Fraud Cases</a:t>
            </a:r>
          </a:p>
        </p:txBody>
      </p:sp>
      <p:sp>
        <p:nvSpPr>
          <p:cNvPr name="TextBox 17" id="17"/>
          <p:cNvSpPr txBox="true"/>
          <p:nvPr/>
        </p:nvSpPr>
        <p:spPr>
          <a:xfrm rot="0">
            <a:off x="9650295" y="6606362"/>
            <a:ext cx="1394078" cy="986688"/>
          </a:xfrm>
          <a:prstGeom prst="rect">
            <a:avLst/>
          </a:prstGeom>
        </p:spPr>
        <p:txBody>
          <a:bodyPr anchor="t" rtlCol="false" tIns="0" lIns="0" bIns="0" rIns="0">
            <a:spAutoFit/>
          </a:bodyPr>
          <a:lstStyle/>
          <a:p>
            <a:pPr algn="ctr">
              <a:lnSpc>
                <a:spcPts val="8090"/>
              </a:lnSpc>
              <a:spcBef>
                <a:spcPct val="0"/>
              </a:spcBef>
            </a:pPr>
            <a:r>
              <a:rPr lang="en-US" sz="5779">
                <a:solidFill>
                  <a:srgbClr val="F1C024"/>
                </a:solidFill>
                <a:latin typeface="Open Sauce SemiBold"/>
              </a:rPr>
              <a:t>04</a:t>
            </a:r>
          </a:p>
        </p:txBody>
      </p:sp>
      <p:sp>
        <p:nvSpPr>
          <p:cNvPr name="TextBox 18" id="18"/>
          <p:cNvSpPr txBox="true"/>
          <p:nvPr/>
        </p:nvSpPr>
        <p:spPr>
          <a:xfrm rot="0">
            <a:off x="11235018" y="6814377"/>
            <a:ext cx="5614707" cy="523875"/>
          </a:xfrm>
          <a:prstGeom prst="rect">
            <a:avLst/>
          </a:prstGeom>
        </p:spPr>
        <p:txBody>
          <a:bodyPr anchor="t" rtlCol="false" tIns="0" lIns="0" bIns="0" rIns="0">
            <a:spAutoFit/>
          </a:bodyPr>
          <a:lstStyle/>
          <a:p>
            <a:pPr algn="l" marL="0" indent="0" lvl="0">
              <a:lnSpc>
                <a:spcPts val="4200"/>
              </a:lnSpc>
              <a:spcBef>
                <a:spcPct val="0"/>
              </a:spcBef>
            </a:pPr>
            <a:r>
              <a:rPr lang="en-US" sz="3000">
                <a:solidFill>
                  <a:srgbClr val="F1C024"/>
                </a:solidFill>
                <a:latin typeface="DM Sans Bold"/>
              </a:rPr>
              <a:t>Reducing Human Intervention</a:t>
            </a:r>
          </a:p>
        </p:txBody>
      </p:sp>
      <p:sp>
        <p:nvSpPr>
          <p:cNvPr name="TextBox 19" id="19"/>
          <p:cNvSpPr txBox="true"/>
          <p:nvPr/>
        </p:nvSpPr>
        <p:spPr>
          <a:xfrm rot="0">
            <a:off x="2622947" y="4193857"/>
            <a:ext cx="6521053" cy="1480185"/>
          </a:xfrm>
          <a:prstGeom prst="rect">
            <a:avLst/>
          </a:prstGeom>
        </p:spPr>
        <p:txBody>
          <a:bodyPr anchor="t" rtlCol="false" tIns="0" lIns="0" bIns="0" rIns="0">
            <a:spAutoFit/>
          </a:bodyPr>
          <a:lstStyle/>
          <a:p>
            <a:pPr algn="just">
              <a:lnSpc>
                <a:spcPts val="2940"/>
              </a:lnSpc>
              <a:spcBef>
                <a:spcPct val="0"/>
              </a:spcBef>
            </a:pPr>
            <a:r>
              <a:rPr lang="en-US" sz="2100">
                <a:solidFill>
                  <a:srgbClr val="EFECE7"/>
                </a:solidFill>
                <a:latin typeface="DM Sans"/>
              </a:rPr>
              <a:t>Blockchain based land registry system can offer you a distributed database where anyone can record and access information without the involvement of any centralized authority.</a:t>
            </a:r>
          </a:p>
        </p:txBody>
      </p:sp>
      <p:sp>
        <p:nvSpPr>
          <p:cNvPr name="TextBox 20" id="20"/>
          <p:cNvSpPr txBox="true"/>
          <p:nvPr/>
        </p:nvSpPr>
        <p:spPr>
          <a:xfrm rot="0">
            <a:off x="11234874" y="4168929"/>
            <a:ext cx="6291321" cy="2594610"/>
          </a:xfrm>
          <a:prstGeom prst="rect">
            <a:avLst/>
          </a:prstGeom>
        </p:spPr>
        <p:txBody>
          <a:bodyPr anchor="t" rtlCol="false" tIns="0" lIns="0" bIns="0" rIns="0">
            <a:spAutoFit/>
          </a:bodyPr>
          <a:lstStyle/>
          <a:p>
            <a:pPr algn="just">
              <a:lnSpc>
                <a:spcPts val="2940"/>
              </a:lnSpc>
              <a:spcBef>
                <a:spcPct val="0"/>
              </a:spcBef>
            </a:pPr>
            <a:r>
              <a:rPr lang="en-US" sz="2100">
                <a:solidFill>
                  <a:srgbClr val="EFECE7"/>
                </a:solidFill>
                <a:latin typeface="DM Sans"/>
              </a:rPr>
              <a:t>Blockchain keeps an immutable record of transactions, hence blockchain can prove that you are the owner of the land title and prevent from forgery of documents.Therefore, it can be said that the blockchain land registry platform could serve as proof of ownership, existence, exchange and transaction.</a:t>
            </a:r>
          </a:p>
        </p:txBody>
      </p:sp>
      <p:sp>
        <p:nvSpPr>
          <p:cNvPr name="TextBox 21" id="21"/>
          <p:cNvSpPr txBox="true"/>
          <p:nvPr/>
        </p:nvSpPr>
        <p:spPr>
          <a:xfrm rot="0">
            <a:off x="2622947" y="7046887"/>
            <a:ext cx="6521053" cy="2966085"/>
          </a:xfrm>
          <a:prstGeom prst="rect">
            <a:avLst/>
          </a:prstGeom>
        </p:spPr>
        <p:txBody>
          <a:bodyPr anchor="t" rtlCol="false" tIns="0" lIns="0" bIns="0" rIns="0">
            <a:spAutoFit/>
          </a:bodyPr>
          <a:lstStyle/>
          <a:p>
            <a:pPr algn="just">
              <a:lnSpc>
                <a:spcPts val="2940"/>
              </a:lnSpc>
              <a:spcBef>
                <a:spcPct val="0"/>
              </a:spcBef>
            </a:pPr>
            <a:r>
              <a:rPr lang="en-US" sz="2100">
                <a:solidFill>
                  <a:srgbClr val="EFECE7"/>
                </a:solidFill>
                <a:latin typeface="DM Sans"/>
              </a:rPr>
              <a:t>Blockchain makes ownership transfer seamless and quicker than the traditional method.As soon as the registrar confirms the transfer of land title, smart contracts trigger to update ownership for a new buyer and transaction corresponding to it gets stored on the blockchain.In this way, it is always possible to trace back the history of ownership records.</a:t>
            </a:r>
          </a:p>
        </p:txBody>
      </p:sp>
      <p:sp>
        <p:nvSpPr>
          <p:cNvPr name="TextBox 22" id="22"/>
          <p:cNvSpPr txBox="true"/>
          <p:nvPr/>
        </p:nvSpPr>
        <p:spPr>
          <a:xfrm rot="0">
            <a:off x="11235018" y="7599480"/>
            <a:ext cx="6291177" cy="1480185"/>
          </a:xfrm>
          <a:prstGeom prst="rect">
            <a:avLst/>
          </a:prstGeom>
        </p:spPr>
        <p:txBody>
          <a:bodyPr anchor="t" rtlCol="false" tIns="0" lIns="0" bIns="0" rIns="0">
            <a:spAutoFit/>
          </a:bodyPr>
          <a:lstStyle/>
          <a:p>
            <a:pPr algn="just">
              <a:lnSpc>
                <a:spcPts val="2940"/>
              </a:lnSpc>
              <a:spcBef>
                <a:spcPct val="0"/>
              </a:spcBef>
            </a:pPr>
            <a:r>
              <a:rPr lang="en-US" sz="2100">
                <a:solidFill>
                  <a:srgbClr val="EFECE7"/>
                </a:solidFill>
                <a:latin typeface="DM Sans"/>
              </a:rPr>
              <a:t>Blockchain based land registry system solves the problems occurred due to human errors and interventions. In this way blockchain is eliminating the chances of errors in the land registry system.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5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2146592" y="-2430798"/>
            <a:ext cx="5482085" cy="5482085"/>
          </a:xfrm>
          <a:prstGeom prst="rect">
            <a:avLst/>
          </a:prstGeom>
        </p:spPr>
      </p:pic>
      <p:grpSp>
        <p:nvGrpSpPr>
          <p:cNvPr name="Group 3" id="3"/>
          <p:cNvGrpSpPr/>
          <p:nvPr/>
        </p:nvGrpSpPr>
        <p:grpSpPr>
          <a:xfrm rot="0">
            <a:off x="1859904" y="6820839"/>
            <a:ext cx="831204" cy="831204"/>
            <a:chOff x="0" y="0"/>
            <a:chExt cx="1913890" cy="1913890"/>
          </a:xfrm>
        </p:grpSpPr>
        <p:sp>
          <p:nvSpPr>
            <p:cNvPr name="Freeform 4" id="4"/>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BF01"/>
            </a:solidFill>
          </p:spPr>
        </p:sp>
      </p:grpSp>
      <p:grpSp>
        <p:nvGrpSpPr>
          <p:cNvPr name="Group 5" id="5"/>
          <p:cNvGrpSpPr/>
          <p:nvPr/>
        </p:nvGrpSpPr>
        <p:grpSpPr>
          <a:xfrm rot="0">
            <a:off x="1859904" y="5265735"/>
            <a:ext cx="831204" cy="831204"/>
            <a:chOff x="0" y="0"/>
            <a:chExt cx="1913890" cy="1913890"/>
          </a:xfrm>
        </p:grpSpPr>
        <p:sp>
          <p:nvSpPr>
            <p:cNvPr name="Freeform 6" id="6"/>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BF01"/>
            </a:solidFill>
          </p:spPr>
        </p:sp>
      </p:grpSp>
      <p:grpSp>
        <p:nvGrpSpPr>
          <p:cNvPr name="Group 7" id="7"/>
          <p:cNvGrpSpPr/>
          <p:nvPr/>
        </p:nvGrpSpPr>
        <p:grpSpPr>
          <a:xfrm rot="0">
            <a:off x="1859904" y="3707727"/>
            <a:ext cx="831204" cy="831204"/>
            <a:chOff x="0" y="0"/>
            <a:chExt cx="1913890" cy="1913890"/>
          </a:xfrm>
        </p:grpSpPr>
        <p:sp>
          <p:nvSpPr>
            <p:cNvPr name="Freeform 8" id="8"/>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BF01"/>
            </a:solidFill>
          </p:spPr>
        </p:sp>
      </p:grpSp>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018370" y="3866193"/>
            <a:ext cx="514272" cy="514272"/>
          </a:xfrm>
          <a:prstGeom prst="rect">
            <a:avLst/>
          </a:prstGeom>
        </p:spPr>
      </p:pic>
      <p:sp>
        <p:nvSpPr>
          <p:cNvPr name="TextBox 10" id="10"/>
          <p:cNvSpPr txBox="true"/>
          <p:nvPr/>
        </p:nvSpPr>
        <p:spPr>
          <a:xfrm rot="0">
            <a:off x="4462527" y="885825"/>
            <a:ext cx="9362947" cy="1325880"/>
          </a:xfrm>
          <a:prstGeom prst="rect">
            <a:avLst/>
          </a:prstGeom>
        </p:spPr>
        <p:txBody>
          <a:bodyPr anchor="t" rtlCol="false" tIns="0" lIns="0" bIns="0" rIns="0">
            <a:spAutoFit/>
          </a:bodyPr>
          <a:lstStyle/>
          <a:p>
            <a:pPr algn="ctr">
              <a:lnSpc>
                <a:spcPts val="10919"/>
              </a:lnSpc>
              <a:spcBef>
                <a:spcPct val="0"/>
              </a:spcBef>
            </a:pPr>
            <a:r>
              <a:rPr lang="en-US" sz="7800">
                <a:solidFill>
                  <a:srgbClr val="FCBF01"/>
                </a:solidFill>
                <a:latin typeface="Open Sauce SemiBold"/>
              </a:rPr>
              <a:t>TOOLS USED</a:t>
            </a:r>
          </a:p>
        </p:txBody>
      </p:sp>
      <p:sp>
        <p:nvSpPr>
          <p:cNvPr name="TextBox 11" id="11"/>
          <p:cNvSpPr txBox="true"/>
          <p:nvPr/>
        </p:nvSpPr>
        <p:spPr>
          <a:xfrm rot="0">
            <a:off x="3335493" y="3585796"/>
            <a:ext cx="7350034" cy="953135"/>
          </a:xfrm>
          <a:prstGeom prst="rect">
            <a:avLst/>
          </a:prstGeom>
        </p:spPr>
        <p:txBody>
          <a:bodyPr anchor="t" rtlCol="false" tIns="0" lIns="0" bIns="0" rIns="0">
            <a:spAutoFit/>
          </a:bodyPr>
          <a:lstStyle/>
          <a:p>
            <a:pPr>
              <a:lnSpc>
                <a:spcPts val="7840"/>
              </a:lnSpc>
              <a:spcBef>
                <a:spcPct val="0"/>
              </a:spcBef>
            </a:pPr>
            <a:r>
              <a:rPr lang="en-US" sz="5600">
                <a:solidFill>
                  <a:srgbClr val="FCBF01"/>
                </a:solidFill>
                <a:latin typeface="DM Sans Bold"/>
              </a:rPr>
              <a:t>Ethereum Blockchain </a:t>
            </a:r>
          </a:p>
        </p:txBody>
      </p:sp>
      <p:sp>
        <p:nvSpPr>
          <p:cNvPr name="TextBox 12" id="12"/>
          <p:cNvSpPr txBox="true"/>
          <p:nvPr/>
        </p:nvSpPr>
        <p:spPr>
          <a:xfrm rot="0">
            <a:off x="3335493" y="5207039"/>
            <a:ext cx="6224151" cy="927100"/>
          </a:xfrm>
          <a:prstGeom prst="rect">
            <a:avLst/>
          </a:prstGeom>
        </p:spPr>
        <p:txBody>
          <a:bodyPr anchor="t" rtlCol="false" tIns="0" lIns="0" bIns="0" rIns="0">
            <a:spAutoFit/>
          </a:bodyPr>
          <a:lstStyle/>
          <a:p>
            <a:pPr>
              <a:lnSpc>
                <a:spcPts val="7699"/>
              </a:lnSpc>
              <a:spcBef>
                <a:spcPct val="0"/>
              </a:spcBef>
            </a:pPr>
            <a:r>
              <a:rPr lang="en-US" sz="5499">
                <a:solidFill>
                  <a:srgbClr val="FCBF01"/>
                </a:solidFill>
                <a:latin typeface="DM Sans Bold"/>
              </a:rPr>
              <a:t>Remix Ide</a:t>
            </a:r>
          </a:p>
        </p:txBody>
      </p:sp>
      <p:sp>
        <p:nvSpPr>
          <p:cNvPr name="TextBox 13" id="13"/>
          <p:cNvSpPr txBox="true"/>
          <p:nvPr/>
        </p:nvSpPr>
        <p:spPr>
          <a:xfrm rot="0">
            <a:off x="3335493" y="6731928"/>
            <a:ext cx="8903813" cy="920115"/>
          </a:xfrm>
          <a:prstGeom prst="rect">
            <a:avLst/>
          </a:prstGeom>
        </p:spPr>
        <p:txBody>
          <a:bodyPr anchor="t" rtlCol="false" tIns="0" lIns="0" bIns="0" rIns="0">
            <a:spAutoFit/>
          </a:bodyPr>
          <a:lstStyle/>
          <a:p>
            <a:pPr>
              <a:lnSpc>
                <a:spcPts val="7559"/>
              </a:lnSpc>
              <a:spcBef>
                <a:spcPct val="0"/>
              </a:spcBef>
            </a:pPr>
            <a:r>
              <a:rPr lang="en-US" sz="5400">
                <a:solidFill>
                  <a:srgbClr val="FCBF01"/>
                </a:solidFill>
                <a:latin typeface="DM Sans Bold"/>
              </a:rPr>
              <a:t>Solidity Smart Contract </a:t>
            </a:r>
          </a:p>
        </p:txBody>
      </p:sp>
      <p:pic>
        <p:nvPicPr>
          <p:cNvPr name="Picture 14" id="1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018370" y="5461078"/>
            <a:ext cx="514272" cy="514272"/>
          </a:xfrm>
          <a:prstGeom prst="rect">
            <a:avLst/>
          </a:prstGeom>
        </p:spPr>
      </p:pic>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018370" y="6979305"/>
            <a:ext cx="514272" cy="5142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DAFB_M6NSZs</dc:identifier>
  <dcterms:modified xsi:type="dcterms:W3CDTF">2011-08-01T06:04:30Z</dcterms:modified>
  <cp:revision>1</cp:revision>
  <dc:title>Yellow &amp; Black Modern Company Profile Presentation</dc:title>
</cp:coreProperties>
</file>