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League Spartan"/>
      <p:bold r:id="rId21"/>
    </p:embeddedFont>
    <p:embeddedFont>
      <p:font typeface="Arimo"/>
      <p:regular r:id="rId22"/>
      <p:bold r:id="rId23"/>
      <p:italic r:id="rId24"/>
      <p:boldItalic r:id="rId25"/>
    </p:embeddedFont>
    <p:embeddedFont>
      <p:font typeface="Poppins"/>
      <p:bold r:id="rId26"/>
      <p:boldItalic r:id="rId27"/>
    </p:embeddedFont>
    <p:embeddedFont>
      <p:font typeface="Montserrat"/>
      <p:regular r:id="rId28"/>
      <p:bold r:id="rId29"/>
      <p:italic r:id="rId30"/>
      <p:boldItalic r:id="rId31"/>
    </p:embeddedFont>
    <p:embeddedFont>
      <p:font typeface="DM Sans"/>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rimo-regular.fntdata"/><Relationship Id="rId21" Type="http://schemas.openxmlformats.org/officeDocument/2006/relationships/font" Target="fonts/LeagueSpartan-bold.fntdata"/><Relationship Id="rId24" Type="http://schemas.openxmlformats.org/officeDocument/2006/relationships/font" Target="fonts/Arimo-italic.fntdata"/><Relationship Id="rId23" Type="http://schemas.openxmlformats.org/officeDocument/2006/relationships/font" Target="fonts/Arim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Arimo-boldItalic.fntdata"/><Relationship Id="rId28" Type="http://schemas.openxmlformats.org/officeDocument/2006/relationships/font" Target="fonts/Montserrat-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DMSans-bold.fntdata"/><Relationship Id="rId10" Type="http://schemas.openxmlformats.org/officeDocument/2006/relationships/slide" Target="slides/slide5.xml"/><Relationship Id="rId32" Type="http://schemas.openxmlformats.org/officeDocument/2006/relationships/font" Target="fonts/DMSans-regular.fntdata"/><Relationship Id="rId13" Type="http://schemas.openxmlformats.org/officeDocument/2006/relationships/slide" Target="slides/slide8.xml"/><Relationship Id="rId35" Type="http://schemas.openxmlformats.org/officeDocument/2006/relationships/font" Target="fonts/DMSans-boldItalic.fntdata"/><Relationship Id="rId12" Type="http://schemas.openxmlformats.org/officeDocument/2006/relationships/slide" Target="slides/slide7.xml"/><Relationship Id="rId34" Type="http://schemas.openxmlformats.org/officeDocument/2006/relationships/font" Target="fonts/DMSans-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8508528" y="1810674"/>
            <a:ext cx="1270944" cy="604624"/>
          </a:xfrm>
          <a:prstGeom prst="rect">
            <a:avLst/>
          </a:prstGeom>
          <a:noFill/>
          <a:ln>
            <a:noFill/>
          </a:ln>
        </p:spPr>
      </p:pic>
      <p:pic>
        <p:nvPicPr>
          <p:cNvPr id="85" name="Google Shape;85;p13"/>
          <p:cNvPicPr preferRelativeResize="0"/>
          <p:nvPr/>
        </p:nvPicPr>
        <p:blipFill rotWithShape="1">
          <a:blip r:embed="rId4">
            <a:alphaModFix/>
          </a:blip>
          <a:srcRect b="0" l="0" r="0" t="0"/>
          <a:stretch/>
        </p:blipFill>
        <p:spPr>
          <a:xfrm flipH="1" rot="10800000">
            <a:off x="0" y="0"/>
            <a:ext cx="3030514" cy="3030514"/>
          </a:xfrm>
          <a:prstGeom prst="rect">
            <a:avLst/>
          </a:prstGeom>
          <a:noFill/>
          <a:ln>
            <a:noFill/>
          </a:ln>
        </p:spPr>
      </p:pic>
      <p:sp>
        <p:nvSpPr>
          <p:cNvPr id="86" name="Google Shape;86;p13"/>
          <p:cNvSpPr/>
          <p:nvPr/>
        </p:nvSpPr>
        <p:spPr>
          <a:xfrm rot="-8100000">
            <a:off x="466550" y="7591817"/>
            <a:ext cx="2241294" cy="2245559"/>
          </a:xfrm>
          <a:custGeom>
            <a:rect b="b" l="l" r="r" t="t"/>
            <a:pathLst>
              <a:path extrusionOk="0"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rotWithShape="1">
          <a:blip r:embed="rId5">
            <a:alphaModFix amt="29000"/>
          </a:blip>
          <a:srcRect b="0" l="0" r="0" t="0"/>
          <a:stretch/>
        </p:blipFill>
        <p:spPr>
          <a:xfrm rot="2582472">
            <a:off x="7894193" y="9248903"/>
            <a:ext cx="2499614" cy="2365260"/>
          </a:xfrm>
          <a:prstGeom prst="rect">
            <a:avLst/>
          </a:prstGeom>
          <a:noFill/>
          <a:ln>
            <a:noFill/>
          </a:ln>
        </p:spPr>
      </p:pic>
      <p:pic>
        <p:nvPicPr>
          <p:cNvPr id="88" name="Google Shape;88;p13"/>
          <p:cNvPicPr preferRelativeResize="0"/>
          <p:nvPr/>
        </p:nvPicPr>
        <p:blipFill rotWithShape="1">
          <a:blip r:embed="rId6">
            <a:alphaModFix amt="29000"/>
          </a:blip>
          <a:srcRect b="0" l="0" r="0" t="0"/>
          <a:stretch/>
        </p:blipFill>
        <p:spPr>
          <a:xfrm>
            <a:off x="0" y="4301589"/>
            <a:ext cx="2437479" cy="2322253"/>
          </a:xfrm>
          <a:prstGeom prst="rect">
            <a:avLst/>
          </a:prstGeom>
          <a:noFill/>
          <a:ln>
            <a:noFill/>
          </a:ln>
        </p:spPr>
      </p:pic>
      <p:pic>
        <p:nvPicPr>
          <p:cNvPr id="89" name="Google Shape;89;p13"/>
          <p:cNvPicPr preferRelativeResize="0"/>
          <p:nvPr/>
        </p:nvPicPr>
        <p:blipFill rotWithShape="1">
          <a:blip r:embed="rId7">
            <a:alphaModFix amt="29000"/>
          </a:blip>
          <a:srcRect b="0" l="0" r="0" t="0"/>
          <a:stretch/>
        </p:blipFill>
        <p:spPr>
          <a:xfrm>
            <a:off x="15850521" y="4512959"/>
            <a:ext cx="2439029" cy="2323730"/>
          </a:xfrm>
          <a:prstGeom prst="rect">
            <a:avLst/>
          </a:prstGeom>
          <a:noFill/>
          <a:ln>
            <a:noFill/>
          </a:ln>
        </p:spPr>
      </p:pic>
      <p:cxnSp>
        <p:nvCxnSpPr>
          <p:cNvPr id="90" name="Google Shape;90;p13"/>
          <p:cNvCxnSpPr/>
          <p:nvPr/>
        </p:nvCxnSpPr>
        <p:spPr>
          <a:xfrm>
            <a:off x="5603686" y="7809483"/>
            <a:ext cx="879506" cy="0"/>
          </a:xfrm>
          <a:prstGeom prst="straightConnector1">
            <a:avLst/>
          </a:prstGeom>
          <a:noFill/>
          <a:ln cap="flat" cmpd="sng" w="19050">
            <a:solidFill>
              <a:srgbClr val="FFFFFF"/>
            </a:solidFill>
            <a:prstDash val="solid"/>
            <a:round/>
            <a:headEnd len="sm" w="sm" type="none"/>
            <a:tailEnd len="sm" w="sm" type="none"/>
          </a:ln>
        </p:spPr>
      </p:cxnSp>
      <p:cxnSp>
        <p:nvCxnSpPr>
          <p:cNvPr id="91" name="Google Shape;91;p13"/>
          <p:cNvCxnSpPr/>
          <p:nvPr/>
        </p:nvCxnSpPr>
        <p:spPr>
          <a:xfrm>
            <a:off x="11804808" y="7809483"/>
            <a:ext cx="879506" cy="0"/>
          </a:xfrm>
          <a:prstGeom prst="straightConnector1">
            <a:avLst/>
          </a:prstGeom>
          <a:noFill/>
          <a:ln cap="flat" cmpd="sng" w="19050">
            <a:solidFill>
              <a:srgbClr val="FFFFFF"/>
            </a:solidFill>
            <a:prstDash val="solid"/>
            <a:round/>
            <a:headEnd len="sm" w="sm" type="none"/>
            <a:tailEnd len="sm" w="sm" type="none"/>
          </a:ln>
        </p:spPr>
      </p:cxnSp>
      <p:sp>
        <p:nvSpPr>
          <p:cNvPr id="92" name="Google Shape;92;p13"/>
          <p:cNvSpPr/>
          <p:nvPr/>
        </p:nvSpPr>
        <p:spPr>
          <a:xfrm>
            <a:off x="6188883" y="7671525"/>
            <a:ext cx="293650" cy="29496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nvSpPr>
        <p:spPr>
          <a:xfrm>
            <a:off x="3666503" y="4206339"/>
            <a:ext cx="10954993" cy="2840242"/>
          </a:xfrm>
          <a:prstGeom prst="rect">
            <a:avLst/>
          </a:prstGeom>
          <a:noFill/>
          <a:ln>
            <a:noFill/>
          </a:ln>
        </p:spPr>
        <p:txBody>
          <a:bodyPr anchorCtr="0" anchor="t" bIns="0" lIns="0" spcFirstLastPara="1" rIns="0" wrap="square" tIns="0">
            <a:spAutoFit/>
          </a:bodyPr>
          <a:lstStyle/>
          <a:p>
            <a:pPr indent="0" lvl="0" marL="0" marR="0" rtl="0" algn="ctr">
              <a:lnSpc>
                <a:spcPct val="131997"/>
              </a:lnSpc>
              <a:spcBef>
                <a:spcPts val="0"/>
              </a:spcBef>
              <a:spcAft>
                <a:spcPts val="0"/>
              </a:spcAft>
              <a:buNone/>
            </a:pPr>
            <a:r>
              <a:rPr b="1" i="0" lang="en-US" sz="8632" u="none" cap="none" strike="noStrike">
                <a:solidFill>
                  <a:srgbClr val="FCBF01"/>
                </a:solidFill>
                <a:latin typeface="League Spartan"/>
                <a:ea typeface="League Spartan"/>
                <a:cs typeface="League Spartan"/>
                <a:sym typeface="League Spartan"/>
              </a:rPr>
              <a:t>PROJECT PRESENTATION</a:t>
            </a:r>
            <a:endParaRPr/>
          </a:p>
        </p:txBody>
      </p:sp>
      <p:sp>
        <p:nvSpPr>
          <p:cNvPr id="94" name="Google Shape;94;p13"/>
          <p:cNvSpPr txBox="1"/>
          <p:nvPr/>
        </p:nvSpPr>
        <p:spPr>
          <a:xfrm>
            <a:off x="4791088" y="2818645"/>
            <a:ext cx="8705824" cy="1188542"/>
          </a:xfrm>
          <a:prstGeom prst="rect">
            <a:avLst/>
          </a:prstGeom>
          <a:noFill/>
          <a:ln>
            <a:noFill/>
          </a:ln>
        </p:spPr>
        <p:txBody>
          <a:bodyPr anchorCtr="0" anchor="t" bIns="0" lIns="0" spcFirstLastPara="1" rIns="0" wrap="square" tIns="0">
            <a:spAutoFit/>
          </a:bodyPr>
          <a:lstStyle/>
          <a:p>
            <a:pPr indent="0" lvl="0" marL="0" marR="0" rtl="0" algn="ctr">
              <a:lnSpc>
                <a:spcPct val="112001"/>
              </a:lnSpc>
              <a:spcBef>
                <a:spcPts val="0"/>
              </a:spcBef>
              <a:spcAft>
                <a:spcPts val="0"/>
              </a:spcAft>
              <a:buNone/>
            </a:pPr>
            <a:r>
              <a:rPr b="0" i="0" lang="en-US" sz="8232" u="none" cap="none" strike="noStrike">
                <a:solidFill>
                  <a:srgbClr val="FDFDFD"/>
                </a:solidFill>
                <a:latin typeface="Open Sans"/>
                <a:ea typeface="Open Sans"/>
                <a:cs typeface="Open Sans"/>
                <a:sym typeface="Open Sans"/>
              </a:rPr>
              <a:t>FIRST PORTFOLIO </a:t>
            </a:r>
            <a:endParaRPr/>
          </a:p>
        </p:txBody>
      </p:sp>
      <p:sp>
        <p:nvSpPr>
          <p:cNvPr id="95" name="Google Shape;95;p13"/>
          <p:cNvSpPr txBox="1"/>
          <p:nvPr/>
        </p:nvSpPr>
        <p:spPr>
          <a:xfrm>
            <a:off x="6815781" y="7480236"/>
            <a:ext cx="4656437" cy="62992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699" u="none" cap="none" strike="noStrike">
                <a:solidFill>
                  <a:srgbClr val="FDFDFD"/>
                </a:solidFill>
                <a:latin typeface="Open Sans"/>
                <a:ea typeface="Open Sans"/>
                <a:cs typeface="Open Sans"/>
                <a:sym typeface="Open Sans"/>
              </a:rPr>
              <a:t>Talha Javaid </a:t>
            </a:r>
            <a:endParaRPr/>
          </a:p>
        </p:txBody>
      </p:sp>
      <p:sp>
        <p:nvSpPr>
          <p:cNvPr id="96" name="Google Shape;96;p13"/>
          <p:cNvSpPr/>
          <p:nvPr/>
        </p:nvSpPr>
        <p:spPr>
          <a:xfrm>
            <a:off x="11781808" y="7671525"/>
            <a:ext cx="293650" cy="29496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rot="7919622">
            <a:off x="15583114" y="7579242"/>
            <a:ext cx="2241294" cy="2245559"/>
          </a:xfrm>
          <a:custGeom>
            <a:rect b="b" l="l" r="r" t="t"/>
            <a:pathLst>
              <a:path extrusionOk="0"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3"/>
          <p:cNvPicPr preferRelativeResize="0"/>
          <p:nvPr/>
        </p:nvPicPr>
        <p:blipFill rotWithShape="1">
          <a:blip r:embed="rId8">
            <a:alphaModFix/>
          </a:blip>
          <a:srcRect b="0" l="0" r="0" t="0"/>
          <a:stretch/>
        </p:blipFill>
        <p:spPr>
          <a:xfrm flipH="1" rot="-5400000">
            <a:off x="15259037" y="0"/>
            <a:ext cx="3030514" cy="30305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01" name="Shape 201"/>
        <p:cNvGrpSpPr/>
        <p:nvPr/>
      </p:nvGrpSpPr>
      <p:grpSpPr>
        <a:xfrm>
          <a:off x="0" y="0"/>
          <a:ext cx="0" cy="0"/>
          <a:chOff x="0" y="0"/>
          <a:chExt cx="0" cy="0"/>
        </a:xfrm>
      </p:grpSpPr>
      <p:sp>
        <p:nvSpPr>
          <p:cNvPr id="202" name="Google Shape;202;p22"/>
          <p:cNvSpPr/>
          <p:nvPr/>
        </p:nvSpPr>
        <p:spPr>
          <a:xfrm>
            <a:off x="8915400" y="0"/>
            <a:ext cx="9372600" cy="10287000"/>
          </a:xfrm>
          <a:custGeom>
            <a:rect b="b" l="l" r="r" t="t"/>
            <a:pathLst>
              <a:path extrusionOk="0" h="1913890" w="1743766">
                <a:moveTo>
                  <a:pt x="0" y="0"/>
                </a:moveTo>
                <a:lnTo>
                  <a:pt x="1743766" y="0"/>
                </a:lnTo>
                <a:lnTo>
                  <a:pt x="1743766" y="1913890"/>
                </a:lnTo>
                <a:lnTo>
                  <a:pt x="0" y="1913890"/>
                </a:lnTo>
                <a:close/>
              </a:path>
            </a:pathLst>
          </a:custGeom>
          <a:solidFill>
            <a:srgbClr val="EDBA2B"/>
          </a:solidFill>
          <a:ln>
            <a:noFill/>
          </a:ln>
        </p:spPr>
      </p:sp>
      <p:sp>
        <p:nvSpPr>
          <p:cNvPr id="203" name="Google Shape;203;p22"/>
          <p:cNvSpPr/>
          <p:nvPr/>
        </p:nvSpPr>
        <p:spPr>
          <a:xfrm>
            <a:off x="1028700" y="8174171"/>
            <a:ext cx="1562949" cy="417760"/>
          </a:xfrm>
          <a:custGeom>
            <a:rect b="b" l="l" r="r" t="t"/>
            <a:pathLst>
              <a:path extrusionOk="0" h="152400" w="570168">
                <a:moveTo>
                  <a:pt x="0" y="0"/>
                </a:moveTo>
                <a:lnTo>
                  <a:pt x="570168" y="0"/>
                </a:lnTo>
                <a:lnTo>
                  <a:pt x="570168" y="152400"/>
                </a:lnTo>
                <a:lnTo>
                  <a:pt x="0" y="152400"/>
                </a:lnTo>
                <a:close/>
              </a:path>
            </a:pathLst>
          </a:custGeom>
          <a:solidFill>
            <a:srgbClr val="FCBF01"/>
          </a:solidFill>
          <a:ln>
            <a:noFill/>
          </a:ln>
        </p:spPr>
      </p:sp>
      <p:sp>
        <p:nvSpPr>
          <p:cNvPr id="204" name="Google Shape;204;p22"/>
          <p:cNvSpPr txBox="1"/>
          <p:nvPr/>
        </p:nvSpPr>
        <p:spPr>
          <a:xfrm>
            <a:off x="1037317" y="3541340"/>
            <a:ext cx="7710810" cy="33281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471" u="none" cap="none" strike="noStrike">
                <a:solidFill>
                  <a:srgbClr val="FFFFFF"/>
                </a:solidFill>
                <a:latin typeface="Arial"/>
                <a:ea typeface="Arial"/>
                <a:cs typeface="Arial"/>
                <a:sym typeface="Arial"/>
              </a:rPr>
              <a:t>INVOLVED IN THE BLOCKCHAIN LAND REGISTRY PLATFORM:</a:t>
            </a:r>
            <a:endParaRPr/>
          </a:p>
        </p:txBody>
      </p:sp>
      <p:sp>
        <p:nvSpPr>
          <p:cNvPr id="205" name="Google Shape;205;p22"/>
          <p:cNvSpPr txBox="1"/>
          <p:nvPr/>
        </p:nvSpPr>
        <p:spPr>
          <a:xfrm>
            <a:off x="1028700" y="2259282"/>
            <a:ext cx="7271500" cy="949579"/>
          </a:xfrm>
          <a:prstGeom prst="rect">
            <a:avLst/>
          </a:prstGeom>
          <a:noFill/>
          <a:ln>
            <a:noFill/>
          </a:ln>
        </p:spPr>
        <p:txBody>
          <a:bodyPr anchorCtr="0" anchor="t" bIns="0" lIns="0" spcFirstLastPara="1" rIns="0" wrap="square" tIns="0">
            <a:spAutoFit/>
          </a:bodyPr>
          <a:lstStyle/>
          <a:p>
            <a:pPr indent="0" lvl="0" marL="0" marR="0" rtl="0" algn="l">
              <a:lnSpc>
                <a:spcPct val="105999"/>
              </a:lnSpc>
              <a:spcBef>
                <a:spcPts val="0"/>
              </a:spcBef>
              <a:spcAft>
                <a:spcPts val="0"/>
              </a:spcAft>
              <a:buNone/>
            </a:pPr>
            <a:r>
              <a:rPr b="1" i="0" lang="en-US" sz="6800" u="none" cap="none" strike="noStrike">
                <a:solidFill>
                  <a:srgbClr val="F9C041"/>
                </a:solidFill>
                <a:latin typeface="Montserrat"/>
                <a:ea typeface="Montserrat"/>
                <a:cs typeface="Montserrat"/>
                <a:sym typeface="Montserrat"/>
              </a:rPr>
              <a:t>STAKEHOLDERS</a:t>
            </a:r>
            <a:endParaRPr/>
          </a:p>
        </p:txBody>
      </p:sp>
      <p:sp>
        <p:nvSpPr>
          <p:cNvPr id="206" name="Google Shape;206;p22"/>
          <p:cNvSpPr txBox="1"/>
          <p:nvPr/>
        </p:nvSpPr>
        <p:spPr>
          <a:xfrm>
            <a:off x="10522886" y="1848215"/>
            <a:ext cx="3851106" cy="564960"/>
          </a:xfrm>
          <a:prstGeom prst="rect">
            <a:avLst/>
          </a:prstGeom>
          <a:noFill/>
          <a:ln>
            <a:noFill/>
          </a:ln>
        </p:spPr>
        <p:txBody>
          <a:bodyPr anchorCtr="0" anchor="t" bIns="0" lIns="0" spcFirstLastPara="1" rIns="0" wrap="square" tIns="0">
            <a:spAutoFit/>
          </a:bodyPr>
          <a:lstStyle/>
          <a:p>
            <a:pPr indent="0" lvl="1" marL="0" marR="0" rtl="0" algn="l">
              <a:lnSpc>
                <a:spcPct val="150015"/>
              </a:lnSpc>
              <a:spcBef>
                <a:spcPts val="0"/>
              </a:spcBef>
              <a:spcAft>
                <a:spcPts val="0"/>
              </a:spcAft>
              <a:buNone/>
            </a:pPr>
            <a:r>
              <a:rPr b="0" i="0" lang="en-US" sz="3171" u="none" cap="none" strike="noStrike">
                <a:solidFill>
                  <a:srgbClr val="000000"/>
                </a:solidFill>
                <a:latin typeface="Arial"/>
                <a:ea typeface="Arial"/>
                <a:cs typeface="Arial"/>
                <a:sym typeface="Arial"/>
              </a:rPr>
              <a:t>Buyer</a:t>
            </a:r>
            <a:endParaRPr/>
          </a:p>
        </p:txBody>
      </p:sp>
      <p:sp>
        <p:nvSpPr>
          <p:cNvPr id="207" name="Google Shape;207;p22"/>
          <p:cNvSpPr txBox="1"/>
          <p:nvPr/>
        </p:nvSpPr>
        <p:spPr>
          <a:xfrm>
            <a:off x="10522886" y="4477933"/>
            <a:ext cx="3851106" cy="564960"/>
          </a:xfrm>
          <a:prstGeom prst="rect">
            <a:avLst/>
          </a:prstGeom>
          <a:noFill/>
          <a:ln>
            <a:noFill/>
          </a:ln>
        </p:spPr>
        <p:txBody>
          <a:bodyPr anchorCtr="0" anchor="t" bIns="0" lIns="0" spcFirstLastPara="1" rIns="0" wrap="square" tIns="0">
            <a:spAutoFit/>
          </a:bodyPr>
          <a:lstStyle/>
          <a:p>
            <a:pPr indent="0" lvl="1" marL="0" marR="0" rtl="0" algn="l">
              <a:lnSpc>
                <a:spcPct val="150015"/>
              </a:lnSpc>
              <a:spcBef>
                <a:spcPts val="0"/>
              </a:spcBef>
              <a:spcAft>
                <a:spcPts val="0"/>
              </a:spcAft>
              <a:buNone/>
            </a:pPr>
            <a:r>
              <a:rPr b="0" i="0" lang="en-US" sz="3171" u="none" cap="none" strike="noStrike">
                <a:solidFill>
                  <a:srgbClr val="000000"/>
                </a:solidFill>
                <a:latin typeface="Arial"/>
                <a:ea typeface="Arial"/>
                <a:cs typeface="Arial"/>
                <a:sym typeface="Arial"/>
              </a:rPr>
              <a:t>Seller </a:t>
            </a:r>
            <a:endParaRPr/>
          </a:p>
        </p:txBody>
      </p:sp>
      <p:sp>
        <p:nvSpPr>
          <p:cNvPr id="208" name="Google Shape;208;p22"/>
          <p:cNvSpPr txBox="1"/>
          <p:nvPr/>
        </p:nvSpPr>
        <p:spPr>
          <a:xfrm>
            <a:off x="10522886" y="7142790"/>
            <a:ext cx="3851106" cy="564960"/>
          </a:xfrm>
          <a:prstGeom prst="rect">
            <a:avLst/>
          </a:prstGeom>
          <a:noFill/>
          <a:ln>
            <a:noFill/>
          </a:ln>
        </p:spPr>
        <p:txBody>
          <a:bodyPr anchorCtr="0" anchor="t" bIns="0" lIns="0" spcFirstLastPara="1" rIns="0" wrap="square" tIns="0">
            <a:spAutoFit/>
          </a:bodyPr>
          <a:lstStyle/>
          <a:p>
            <a:pPr indent="0" lvl="1" marL="0" marR="0" rtl="0" algn="l">
              <a:lnSpc>
                <a:spcPct val="150015"/>
              </a:lnSpc>
              <a:spcBef>
                <a:spcPts val="0"/>
              </a:spcBef>
              <a:spcAft>
                <a:spcPts val="0"/>
              </a:spcAft>
              <a:buNone/>
            </a:pPr>
            <a:r>
              <a:rPr b="0" i="0" lang="en-US" sz="3171" u="none" cap="none" strike="noStrike">
                <a:solidFill>
                  <a:srgbClr val="000000"/>
                </a:solidFill>
                <a:latin typeface="Arial"/>
                <a:ea typeface="Arial"/>
                <a:cs typeface="Arial"/>
                <a:sym typeface="Arial"/>
              </a:rPr>
              <a:t>LandInspector</a:t>
            </a:r>
            <a:endParaRPr/>
          </a:p>
        </p:txBody>
      </p:sp>
      <p:sp>
        <p:nvSpPr>
          <p:cNvPr id="209" name="Google Shape;209;p22"/>
          <p:cNvSpPr txBox="1"/>
          <p:nvPr/>
        </p:nvSpPr>
        <p:spPr>
          <a:xfrm>
            <a:off x="10493451" y="2510807"/>
            <a:ext cx="6765849" cy="1275527"/>
          </a:xfrm>
          <a:prstGeom prst="rect">
            <a:avLst/>
          </a:prstGeom>
          <a:noFill/>
          <a:ln>
            <a:noFill/>
          </a:ln>
        </p:spPr>
        <p:txBody>
          <a:bodyPr anchorCtr="0" anchor="t" bIns="0" lIns="0" spcFirstLastPara="1" rIns="0" wrap="square" tIns="0">
            <a:spAutoFit/>
          </a:bodyPr>
          <a:lstStyle/>
          <a:p>
            <a:pPr indent="0" lvl="0" marL="0" marR="0" rtl="0" algn="l">
              <a:lnSpc>
                <a:spcPct val="150022"/>
              </a:lnSpc>
              <a:spcBef>
                <a:spcPts val="0"/>
              </a:spcBef>
              <a:spcAft>
                <a:spcPts val="0"/>
              </a:spcAft>
              <a:buNone/>
            </a:pPr>
            <a:r>
              <a:rPr b="0" i="0" lang="en-US" sz="2271" u="none" cap="none" strike="noStrike">
                <a:solidFill>
                  <a:srgbClr val="000000"/>
                </a:solidFill>
                <a:latin typeface="Montserrat"/>
                <a:ea typeface="Montserrat"/>
                <a:cs typeface="Montserrat"/>
                <a:sym typeface="Montserrat"/>
              </a:rPr>
              <a:t>A person who buys the land by searching the property, request access and interact with the seller and get the land title ownership.</a:t>
            </a:r>
            <a:endParaRPr/>
          </a:p>
        </p:txBody>
      </p:sp>
      <p:sp>
        <p:nvSpPr>
          <p:cNvPr id="210" name="Google Shape;210;p22"/>
          <p:cNvSpPr txBox="1"/>
          <p:nvPr/>
        </p:nvSpPr>
        <p:spPr>
          <a:xfrm>
            <a:off x="10493451" y="5140526"/>
            <a:ext cx="6765849" cy="1275527"/>
          </a:xfrm>
          <a:prstGeom prst="rect">
            <a:avLst/>
          </a:prstGeom>
          <a:noFill/>
          <a:ln>
            <a:noFill/>
          </a:ln>
        </p:spPr>
        <p:txBody>
          <a:bodyPr anchorCtr="0" anchor="t" bIns="0" lIns="0" spcFirstLastPara="1" rIns="0" wrap="square" tIns="0">
            <a:spAutoFit/>
          </a:bodyPr>
          <a:lstStyle/>
          <a:p>
            <a:pPr indent="0" lvl="0" marL="0" marR="0" rtl="0" algn="l">
              <a:lnSpc>
                <a:spcPct val="150022"/>
              </a:lnSpc>
              <a:spcBef>
                <a:spcPts val="0"/>
              </a:spcBef>
              <a:spcAft>
                <a:spcPts val="0"/>
              </a:spcAft>
              <a:buNone/>
            </a:pPr>
            <a:r>
              <a:rPr b="0" i="0" lang="en-US" sz="2271" u="none" cap="none" strike="noStrike">
                <a:solidFill>
                  <a:srgbClr val="000000"/>
                </a:solidFill>
                <a:latin typeface="Montserrat"/>
                <a:ea typeface="Montserrat"/>
                <a:cs typeface="Montserrat"/>
                <a:sym typeface="Montserrat"/>
              </a:rPr>
              <a:t>A person who sells the land and uses the platform to manage properties and transfer land title to buyers.</a:t>
            </a:r>
            <a:endParaRPr/>
          </a:p>
        </p:txBody>
      </p:sp>
      <p:sp>
        <p:nvSpPr>
          <p:cNvPr id="211" name="Google Shape;211;p22"/>
          <p:cNvSpPr txBox="1"/>
          <p:nvPr/>
        </p:nvSpPr>
        <p:spPr>
          <a:xfrm>
            <a:off x="10493451" y="7805383"/>
            <a:ext cx="6765849" cy="1704152"/>
          </a:xfrm>
          <a:prstGeom prst="rect">
            <a:avLst/>
          </a:prstGeom>
          <a:noFill/>
          <a:ln>
            <a:noFill/>
          </a:ln>
        </p:spPr>
        <p:txBody>
          <a:bodyPr anchorCtr="0" anchor="t" bIns="0" lIns="0" spcFirstLastPara="1" rIns="0" wrap="square" tIns="0">
            <a:spAutoFit/>
          </a:bodyPr>
          <a:lstStyle/>
          <a:p>
            <a:pPr indent="0" lvl="0" marL="0" marR="0" rtl="0" algn="l">
              <a:lnSpc>
                <a:spcPct val="150022"/>
              </a:lnSpc>
              <a:spcBef>
                <a:spcPts val="0"/>
              </a:spcBef>
              <a:spcAft>
                <a:spcPts val="0"/>
              </a:spcAft>
              <a:buNone/>
            </a:pPr>
            <a:r>
              <a:rPr b="0" i="0" lang="en-US" sz="2271" u="none" cap="none" strike="noStrike">
                <a:solidFill>
                  <a:srgbClr val="000000"/>
                </a:solidFill>
                <a:latin typeface="Montserrat"/>
                <a:ea typeface="Montserrat"/>
                <a:cs typeface="Montserrat"/>
                <a:sym typeface="Montserrat"/>
              </a:rPr>
              <a:t> A person who is the owner of the contract  and uses the platform to manage property requests, verify buyers, sellers and lands, confirm and initiate the transfer.</a:t>
            </a:r>
            <a:endParaRPr/>
          </a:p>
        </p:txBody>
      </p:sp>
      <p:sp>
        <p:nvSpPr>
          <p:cNvPr id="212" name="Google Shape;212;p22"/>
          <p:cNvSpPr/>
          <p:nvPr/>
        </p:nvSpPr>
        <p:spPr>
          <a:xfrm>
            <a:off x="10493451" y="1307299"/>
            <a:ext cx="1562949" cy="417760"/>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213" name="Google Shape;213;p22"/>
          <p:cNvSpPr/>
          <p:nvPr/>
        </p:nvSpPr>
        <p:spPr>
          <a:xfrm>
            <a:off x="10493451" y="3937018"/>
            <a:ext cx="1562949" cy="417760"/>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214" name="Google Shape;214;p22"/>
          <p:cNvSpPr/>
          <p:nvPr/>
        </p:nvSpPr>
        <p:spPr>
          <a:xfrm>
            <a:off x="10493451" y="6601875"/>
            <a:ext cx="1562949" cy="417760"/>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18" name="Shape 218"/>
        <p:cNvGrpSpPr/>
        <p:nvPr/>
      </p:nvGrpSpPr>
      <p:grpSpPr>
        <a:xfrm>
          <a:off x="0" y="0"/>
          <a:ext cx="0" cy="0"/>
          <a:chOff x="0" y="0"/>
          <a:chExt cx="0" cy="0"/>
        </a:xfrm>
      </p:grpSpPr>
      <p:sp>
        <p:nvSpPr>
          <p:cNvPr id="219" name="Google Shape;219;p23"/>
          <p:cNvSpPr txBox="1"/>
          <p:nvPr/>
        </p:nvSpPr>
        <p:spPr>
          <a:xfrm>
            <a:off x="2630870" y="431912"/>
            <a:ext cx="13026259" cy="26193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500" u="none" cap="none" strike="noStrike">
                <a:solidFill>
                  <a:srgbClr val="FCBF01"/>
                </a:solidFill>
                <a:latin typeface="Arial"/>
                <a:ea typeface="Arial"/>
                <a:cs typeface="Arial"/>
                <a:sym typeface="Arial"/>
              </a:rPr>
              <a:t>Stepwise Approach for Land Registration</a:t>
            </a:r>
            <a:endParaRPr/>
          </a:p>
        </p:txBody>
      </p:sp>
      <p:sp>
        <p:nvSpPr>
          <p:cNvPr id="220" name="Google Shape;220;p23"/>
          <p:cNvSpPr txBox="1"/>
          <p:nvPr/>
        </p:nvSpPr>
        <p:spPr>
          <a:xfrm>
            <a:off x="1028700" y="4170169"/>
            <a:ext cx="15509817" cy="1548045"/>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0" i="0" lang="en-US" sz="4453" u="none" cap="none" strike="noStrike">
                <a:solidFill>
                  <a:srgbClr val="FFFFFF"/>
                </a:solidFill>
                <a:latin typeface="DM Sans"/>
                <a:ea typeface="DM Sans"/>
                <a:cs typeface="DM Sans"/>
                <a:sym typeface="DM Sans"/>
              </a:rPr>
              <a:t>Step 2: A seller who wants to sell his land registers with seller details. </a:t>
            </a:r>
            <a:endParaRPr/>
          </a:p>
        </p:txBody>
      </p:sp>
      <p:pic>
        <p:nvPicPr>
          <p:cNvPr id="221" name="Google Shape;221;p23"/>
          <p:cNvPicPr preferRelativeResize="0"/>
          <p:nvPr/>
        </p:nvPicPr>
        <p:blipFill rotWithShape="1">
          <a:blip r:embed="rId3">
            <a:alphaModFix/>
          </a:blip>
          <a:srcRect b="0" l="0" r="0" t="0"/>
          <a:stretch/>
        </p:blipFill>
        <p:spPr>
          <a:xfrm>
            <a:off x="2018370" y="5461078"/>
            <a:ext cx="514272" cy="514272"/>
          </a:xfrm>
          <a:prstGeom prst="rect">
            <a:avLst/>
          </a:prstGeom>
          <a:noFill/>
          <a:ln>
            <a:noFill/>
          </a:ln>
        </p:spPr>
      </p:pic>
      <p:sp>
        <p:nvSpPr>
          <p:cNvPr id="222" name="Google Shape;222;p23"/>
          <p:cNvSpPr txBox="1"/>
          <p:nvPr/>
        </p:nvSpPr>
        <p:spPr>
          <a:xfrm>
            <a:off x="1028700" y="5642014"/>
            <a:ext cx="15111663" cy="14554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FFFFFF"/>
                </a:solidFill>
                <a:latin typeface="DM Sans"/>
                <a:ea typeface="DM Sans"/>
                <a:cs typeface="DM Sans"/>
                <a:sym typeface="DM Sans"/>
              </a:rPr>
              <a:t>Step 3: LandInspector can either verify that seller or reject that seller.</a:t>
            </a:r>
            <a:endParaRPr/>
          </a:p>
        </p:txBody>
      </p:sp>
      <p:sp>
        <p:nvSpPr>
          <p:cNvPr id="223" name="Google Shape;223;p23"/>
          <p:cNvSpPr txBox="1"/>
          <p:nvPr/>
        </p:nvSpPr>
        <p:spPr>
          <a:xfrm>
            <a:off x="1028700" y="7078384"/>
            <a:ext cx="15111663" cy="22174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200" u="none" cap="none" strike="noStrike">
                <a:solidFill>
                  <a:srgbClr val="FFFFFF"/>
                </a:solidFill>
                <a:latin typeface="DM Sans"/>
                <a:ea typeface="DM Sans"/>
                <a:cs typeface="DM Sans"/>
                <a:sym typeface="DM Sans"/>
              </a:rPr>
              <a:t>Step 4: If seller is verified then seller upload land details. </a:t>
            </a:r>
            <a:endParaRPr/>
          </a:p>
          <a:p>
            <a:pPr indent="0" lvl="0" marL="0" marR="0" rtl="0" algn="l">
              <a:lnSpc>
                <a:spcPct val="140000"/>
              </a:lnSpc>
              <a:spcBef>
                <a:spcPts val="0"/>
              </a:spcBef>
              <a:spcAft>
                <a:spcPts val="0"/>
              </a:spcAft>
              <a:buNone/>
            </a:pPr>
            <a:r>
              <a:rPr b="0" i="0" lang="en-US" sz="4200" u="none" cap="none" strike="noStrike">
                <a:solidFill>
                  <a:srgbClr val="FFFFFF"/>
                </a:solidFill>
                <a:latin typeface="Arimo"/>
                <a:ea typeface="Arimo"/>
                <a:cs typeface="Arimo"/>
                <a:sym typeface="Arimo"/>
              </a:rPr>
              <a:t>Step 5: LandInspector will also verify the land added by seller by landID.</a:t>
            </a:r>
            <a:endParaRPr/>
          </a:p>
        </p:txBody>
      </p:sp>
      <p:sp>
        <p:nvSpPr>
          <p:cNvPr id="224" name="Google Shape;224;p23"/>
          <p:cNvSpPr txBox="1"/>
          <p:nvPr/>
        </p:nvSpPr>
        <p:spPr>
          <a:xfrm>
            <a:off x="1028700" y="3465195"/>
            <a:ext cx="15111663" cy="71247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FFFFFF"/>
                </a:solidFill>
                <a:latin typeface="DM Sans"/>
                <a:ea typeface="DM Sans"/>
                <a:cs typeface="DM Sans"/>
                <a:sym typeface="DM Sans"/>
              </a:rPr>
              <a:t>Step 1: LandInspector is the owner of this contract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28" name="Shape 228"/>
        <p:cNvGrpSpPr/>
        <p:nvPr/>
      </p:nvGrpSpPr>
      <p:grpSpPr>
        <a:xfrm>
          <a:off x="0" y="0"/>
          <a:ext cx="0" cy="0"/>
          <a:chOff x="0" y="0"/>
          <a:chExt cx="0" cy="0"/>
        </a:xfrm>
      </p:grpSpPr>
      <p:pic>
        <p:nvPicPr>
          <p:cNvPr id="229" name="Google Shape;229;p24"/>
          <p:cNvPicPr preferRelativeResize="0"/>
          <p:nvPr/>
        </p:nvPicPr>
        <p:blipFill rotWithShape="1">
          <a:blip r:embed="rId3">
            <a:alphaModFix/>
          </a:blip>
          <a:srcRect b="0" l="0" r="0" t="0"/>
          <a:stretch/>
        </p:blipFill>
        <p:spPr>
          <a:xfrm>
            <a:off x="2018370" y="5461078"/>
            <a:ext cx="514272" cy="514272"/>
          </a:xfrm>
          <a:prstGeom prst="rect">
            <a:avLst/>
          </a:prstGeom>
          <a:noFill/>
          <a:ln>
            <a:noFill/>
          </a:ln>
        </p:spPr>
      </p:pic>
      <p:sp>
        <p:nvSpPr>
          <p:cNvPr id="230" name="Google Shape;230;p24"/>
          <p:cNvSpPr txBox="1"/>
          <p:nvPr/>
        </p:nvSpPr>
        <p:spPr>
          <a:xfrm>
            <a:off x="1308434" y="1386840"/>
            <a:ext cx="15671131" cy="741807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200" u="none" cap="none" strike="noStrike">
                <a:solidFill>
                  <a:srgbClr val="FFFFFF"/>
                </a:solidFill>
                <a:latin typeface="Arimo"/>
                <a:ea typeface="Arimo"/>
                <a:cs typeface="Arimo"/>
                <a:sym typeface="Arimo"/>
              </a:rPr>
              <a:t>Step 6: A buyer who wants to purchase land registers with Buyer details.</a:t>
            </a:r>
            <a:endParaRPr/>
          </a:p>
          <a:p>
            <a:pPr indent="0" lvl="0" marL="0" marR="0" rtl="0" algn="l">
              <a:lnSpc>
                <a:spcPct val="140000"/>
              </a:lnSpc>
              <a:spcBef>
                <a:spcPts val="0"/>
              </a:spcBef>
              <a:spcAft>
                <a:spcPts val="0"/>
              </a:spcAft>
              <a:buNone/>
            </a:pPr>
            <a:r>
              <a:rPr b="0" i="0" lang="en-US" sz="4200" u="none" cap="none" strike="noStrike">
                <a:solidFill>
                  <a:srgbClr val="FFFFFF"/>
                </a:solidFill>
                <a:latin typeface="Arimo"/>
                <a:ea typeface="Arimo"/>
                <a:cs typeface="Arimo"/>
                <a:sym typeface="Arimo"/>
              </a:rPr>
              <a:t>Step 7: LandInpector either verify that Buyer or reject that buyer.</a:t>
            </a:r>
            <a:endParaRPr/>
          </a:p>
          <a:p>
            <a:pPr indent="0" lvl="0" marL="0" marR="0" rtl="0" algn="l">
              <a:lnSpc>
                <a:spcPct val="140000"/>
              </a:lnSpc>
              <a:spcBef>
                <a:spcPts val="0"/>
              </a:spcBef>
              <a:spcAft>
                <a:spcPts val="0"/>
              </a:spcAft>
              <a:buNone/>
            </a:pPr>
            <a:r>
              <a:rPr b="0" i="0" lang="en-US" sz="4200" u="none" cap="none" strike="noStrike">
                <a:solidFill>
                  <a:srgbClr val="FFFFFF"/>
                </a:solidFill>
                <a:latin typeface="Arimo"/>
                <a:ea typeface="Arimo"/>
                <a:cs typeface="Arimo"/>
                <a:sym typeface="Arimo"/>
              </a:rPr>
              <a:t>Step 8: We can check if Buyer or Seller is verified or not.</a:t>
            </a:r>
            <a:endParaRPr/>
          </a:p>
          <a:p>
            <a:pPr indent="0" lvl="0" marL="0" marR="0" rtl="0" algn="l">
              <a:lnSpc>
                <a:spcPct val="140000"/>
              </a:lnSpc>
              <a:spcBef>
                <a:spcPts val="0"/>
              </a:spcBef>
              <a:spcAft>
                <a:spcPts val="0"/>
              </a:spcAft>
              <a:buNone/>
            </a:pPr>
            <a:r>
              <a:rPr b="0" i="0" lang="en-US" sz="4200" u="none" cap="none" strike="noStrike">
                <a:solidFill>
                  <a:srgbClr val="FFFFFF"/>
                </a:solidFill>
                <a:latin typeface="Arimo"/>
                <a:ea typeface="Arimo"/>
                <a:cs typeface="Arimo"/>
                <a:sym typeface="Arimo"/>
              </a:rPr>
              <a:t>Step 9: We can check who is the current owner of this land.</a:t>
            </a:r>
            <a:endParaRPr/>
          </a:p>
          <a:p>
            <a:pPr indent="0" lvl="0" marL="0" marR="0" rtl="0" algn="l">
              <a:lnSpc>
                <a:spcPct val="140000"/>
              </a:lnSpc>
              <a:spcBef>
                <a:spcPts val="0"/>
              </a:spcBef>
              <a:spcAft>
                <a:spcPts val="0"/>
              </a:spcAft>
              <a:buNone/>
            </a:pPr>
            <a:r>
              <a:rPr b="0" i="0" lang="en-US" sz="4200" u="none" cap="none" strike="noStrike">
                <a:solidFill>
                  <a:srgbClr val="FFFFFF"/>
                </a:solidFill>
                <a:latin typeface="Arimo"/>
                <a:ea typeface="Arimo"/>
                <a:cs typeface="Arimo"/>
                <a:sym typeface="Arimo"/>
              </a:rPr>
              <a:t>Step 10: Buyer can buy the land only if buyer and land both is verified buyer need to give the amount and landid to buy.</a:t>
            </a:r>
            <a:endParaRPr/>
          </a:p>
          <a:p>
            <a:pPr indent="0" lvl="0" marL="0" marR="0" rtl="0" algn="l">
              <a:lnSpc>
                <a:spcPct val="140000"/>
              </a:lnSpc>
              <a:spcBef>
                <a:spcPts val="0"/>
              </a:spcBef>
              <a:spcAft>
                <a:spcPts val="0"/>
              </a:spcAft>
              <a:buNone/>
            </a:pPr>
            <a:r>
              <a:rPr b="0" i="0" lang="en-US" sz="4200" u="none" cap="none" strike="noStrike">
                <a:solidFill>
                  <a:srgbClr val="FFFFFF"/>
                </a:solidFill>
                <a:latin typeface="Arimo"/>
                <a:ea typeface="Arimo"/>
                <a:cs typeface="Arimo"/>
                <a:sym typeface="Arimo"/>
              </a:rPr>
              <a:t>Step 11 : Owenrship will change to current owner to newOnwe</a:t>
            </a:r>
            <a:endParaRPr/>
          </a:p>
          <a:p>
            <a:pPr indent="0" lvl="0" marL="0" marR="0" rtl="0" algn="l">
              <a:lnSpc>
                <a:spcPct val="140000"/>
              </a:lnSpc>
              <a:spcBef>
                <a:spcPts val="0"/>
              </a:spcBef>
              <a:spcAft>
                <a:spcPts val="0"/>
              </a:spcAft>
              <a:buNone/>
            </a:pPr>
            <a:r>
              <a:rPr b="0" i="0" lang="en-US" sz="4200" u="none" cap="none" strike="noStrike">
                <a:solidFill>
                  <a:srgbClr val="FFFFFF"/>
                </a:solidFill>
                <a:latin typeface="Arimo"/>
                <a:ea typeface="Arimo"/>
                <a:cs typeface="Arimo"/>
                <a:sym typeface="Arimo"/>
              </a:rPr>
              <a:t>Step 12:  Owner of the land can transfer their land to any address if the is land is verified by landInspector.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34" name="Shape 234"/>
        <p:cNvGrpSpPr/>
        <p:nvPr/>
      </p:nvGrpSpPr>
      <p:grpSpPr>
        <a:xfrm>
          <a:off x="0" y="0"/>
          <a:ext cx="0" cy="0"/>
          <a:chOff x="0" y="0"/>
          <a:chExt cx="0" cy="0"/>
        </a:xfrm>
      </p:grpSpPr>
      <p:pic>
        <p:nvPicPr>
          <p:cNvPr id="235" name="Google Shape;235;p25"/>
          <p:cNvPicPr preferRelativeResize="0"/>
          <p:nvPr/>
        </p:nvPicPr>
        <p:blipFill rotWithShape="1">
          <a:blip r:embed="rId3">
            <a:alphaModFix/>
          </a:blip>
          <a:srcRect b="0" l="0" r="0" t="0"/>
          <a:stretch/>
        </p:blipFill>
        <p:spPr>
          <a:xfrm rot="115477">
            <a:off x="16211179" y="96075"/>
            <a:ext cx="2032757" cy="1926037"/>
          </a:xfrm>
          <a:prstGeom prst="rect">
            <a:avLst/>
          </a:prstGeom>
          <a:noFill/>
          <a:ln>
            <a:noFill/>
          </a:ln>
        </p:spPr>
      </p:pic>
      <p:sp>
        <p:nvSpPr>
          <p:cNvPr id="236" name="Google Shape;236;p25"/>
          <p:cNvSpPr txBox="1"/>
          <p:nvPr/>
        </p:nvSpPr>
        <p:spPr>
          <a:xfrm>
            <a:off x="1028700" y="933450"/>
            <a:ext cx="9687999" cy="837565"/>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899" u="none" cap="none" strike="noStrike">
                <a:solidFill>
                  <a:srgbClr val="F1C024"/>
                </a:solidFill>
                <a:latin typeface="Arial"/>
                <a:ea typeface="Arial"/>
                <a:cs typeface="Arial"/>
                <a:sym typeface="Arial"/>
              </a:rPr>
              <a:t>Conclusion </a:t>
            </a:r>
            <a:endParaRPr/>
          </a:p>
        </p:txBody>
      </p:sp>
      <p:sp>
        <p:nvSpPr>
          <p:cNvPr id="237" name="Google Shape;237;p25"/>
          <p:cNvSpPr txBox="1"/>
          <p:nvPr/>
        </p:nvSpPr>
        <p:spPr>
          <a:xfrm>
            <a:off x="1028700" y="2011589"/>
            <a:ext cx="14867204" cy="769874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900" u="none" cap="none" strike="noStrike">
                <a:solidFill>
                  <a:srgbClr val="EFECE7"/>
                </a:solidFill>
                <a:latin typeface="DM Sans"/>
                <a:ea typeface="DM Sans"/>
                <a:cs typeface="DM Sans"/>
                <a:sym typeface="DM Sans"/>
              </a:rPr>
              <a:t>Blockchain based land registry system proposed a seamless, easy to use and hustle-free platform which can be used for making the </a:t>
            </a:r>
            <a:r>
              <a:rPr b="0" i="0" lang="en-US" sz="2900" u="none" cap="none" strike="noStrike">
                <a:solidFill>
                  <a:srgbClr val="EFECE7"/>
                </a:solidFill>
                <a:latin typeface="Arimo"/>
                <a:ea typeface="Arimo"/>
                <a:cs typeface="Arimo"/>
                <a:sym typeface="Arimo"/>
              </a:rPr>
              <a:t>land registration easy. There are many problems such as involvement of brokers or middleman, time delays, etc. This system will eliminate the problems associated with land registration in Pakistan as well as in many parts of the world. The steps involved in the process of land registration are discussed in smart contract. Making land registration paperless will not only make the process easier but also secure the papers of ownership of land from various man-made and natural disasters. The blockchain technology is emerging very rapidly due to secure features it offer. Hence using blockchain to save the land record transaction is the way to create the immutable records. There are many additional features that can be added to the platform of land registry. Nowadays, land is not a liquidated asset. By using the platform land assets can also be liquidated using the cryptocurrency, that maps with the land record created by a seller on the platform. Hence the scope is wide and there can be many use cases of the platform created.</a:t>
            </a:r>
            <a:endParaRPr/>
          </a:p>
          <a:p>
            <a:pPr indent="0" lvl="0" marL="0" marR="0" rtl="0" algn="just">
              <a:lnSpc>
                <a:spcPct val="140000"/>
              </a:lnSpc>
              <a:spcBef>
                <a:spcPts val="0"/>
              </a:spcBef>
              <a:spcAft>
                <a:spcPts val="0"/>
              </a:spcAft>
              <a:buNone/>
            </a:pPr>
            <a:r>
              <a:t/>
            </a:r>
            <a:endParaRPr b="0" i="0" sz="2900" u="none" cap="none" strike="noStrike">
              <a:solidFill>
                <a:srgbClr val="EFECE7"/>
              </a:solidFill>
              <a:latin typeface="Arimo"/>
              <a:ea typeface="Arimo"/>
              <a:cs typeface="Arimo"/>
              <a:sym typeface="Arim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41" name="Shape 241"/>
        <p:cNvGrpSpPr/>
        <p:nvPr/>
      </p:nvGrpSpPr>
      <p:grpSpPr>
        <a:xfrm>
          <a:off x="0" y="0"/>
          <a:ext cx="0" cy="0"/>
          <a:chOff x="0" y="0"/>
          <a:chExt cx="0" cy="0"/>
        </a:xfrm>
      </p:grpSpPr>
      <p:sp>
        <p:nvSpPr>
          <p:cNvPr id="242" name="Google Shape;242;p26"/>
          <p:cNvSpPr txBox="1"/>
          <p:nvPr/>
        </p:nvSpPr>
        <p:spPr>
          <a:xfrm>
            <a:off x="1028700" y="9078912"/>
            <a:ext cx="4077715" cy="3302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FAFAFA"/>
                </a:solidFill>
                <a:latin typeface="Montserrat"/>
                <a:ea typeface="Montserrat"/>
                <a:cs typeface="Montserrat"/>
                <a:sym typeface="Montserrat"/>
              </a:rPr>
              <a:t>+923040318500</a:t>
            </a:r>
            <a:endParaRPr/>
          </a:p>
        </p:txBody>
      </p:sp>
      <p:sp>
        <p:nvSpPr>
          <p:cNvPr id="243" name="Google Shape;243;p26"/>
          <p:cNvSpPr/>
          <p:nvPr/>
        </p:nvSpPr>
        <p:spPr>
          <a:xfrm>
            <a:off x="1028700" y="1028700"/>
            <a:ext cx="16230600" cy="7599101"/>
          </a:xfrm>
          <a:custGeom>
            <a:rect b="b" l="l" r="r" t="t"/>
            <a:pathLst>
              <a:path extrusionOk="0" h="9304166" w="19872376">
                <a:moveTo>
                  <a:pt x="0" y="0"/>
                </a:moveTo>
                <a:lnTo>
                  <a:pt x="0" y="9304166"/>
                </a:lnTo>
                <a:lnTo>
                  <a:pt x="19872376" y="9304166"/>
                </a:lnTo>
                <a:lnTo>
                  <a:pt x="19872376" y="0"/>
                </a:lnTo>
                <a:lnTo>
                  <a:pt x="0" y="0"/>
                </a:lnTo>
                <a:close/>
                <a:moveTo>
                  <a:pt x="19811417" y="9243206"/>
                </a:moveTo>
                <a:lnTo>
                  <a:pt x="59690" y="9243206"/>
                </a:lnTo>
                <a:lnTo>
                  <a:pt x="59690" y="59690"/>
                </a:lnTo>
                <a:lnTo>
                  <a:pt x="19811417" y="59690"/>
                </a:lnTo>
                <a:lnTo>
                  <a:pt x="19811417" y="9243206"/>
                </a:lnTo>
                <a:close/>
              </a:path>
            </a:pathLst>
          </a:custGeom>
          <a:solidFill>
            <a:srgbClr val="F9C041"/>
          </a:solidFill>
          <a:ln>
            <a:noFill/>
          </a:ln>
        </p:spPr>
      </p:sp>
      <p:sp>
        <p:nvSpPr>
          <p:cNvPr id="244" name="Google Shape;244;p26"/>
          <p:cNvSpPr txBox="1"/>
          <p:nvPr/>
        </p:nvSpPr>
        <p:spPr>
          <a:xfrm>
            <a:off x="6067009" y="9078912"/>
            <a:ext cx="6153981" cy="330200"/>
          </a:xfrm>
          <a:prstGeom prst="rect">
            <a:avLst/>
          </a:prstGeom>
          <a:noFill/>
          <a:ln>
            <a:noFill/>
          </a:ln>
        </p:spPr>
        <p:txBody>
          <a:bodyPr anchorCtr="0" anchor="t" bIns="0" lIns="0" spcFirstLastPara="1" rIns="0" wrap="square" tIns="0">
            <a:spAutoFit/>
          </a:bodyPr>
          <a:lstStyle/>
          <a:p>
            <a:pPr indent="0" lvl="0" marL="0" marR="0" rtl="0" algn="ctr">
              <a:lnSpc>
                <a:spcPct val="140020"/>
              </a:lnSpc>
              <a:spcBef>
                <a:spcPts val="0"/>
              </a:spcBef>
              <a:spcAft>
                <a:spcPts val="0"/>
              </a:spcAft>
              <a:buNone/>
            </a:pPr>
            <a:r>
              <a:rPr b="0" i="0" lang="en-US" sz="1999" u="none" cap="none" strike="noStrike">
                <a:solidFill>
                  <a:srgbClr val="FAFAFA"/>
                </a:solidFill>
                <a:latin typeface="Montserrat"/>
                <a:ea typeface="Montserrat"/>
                <a:cs typeface="Montserrat"/>
                <a:sym typeface="Montserrat"/>
              </a:rPr>
              <a:t>talhajavaid111@gmail.com</a:t>
            </a:r>
            <a:endParaRPr/>
          </a:p>
        </p:txBody>
      </p:sp>
      <p:sp>
        <p:nvSpPr>
          <p:cNvPr id="245" name="Google Shape;245;p26"/>
          <p:cNvSpPr txBox="1"/>
          <p:nvPr/>
        </p:nvSpPr>
        <p:spPr>
          <a:xfrm>
            <a:off x="13181585" y="9078912"/>
            <a:ext cx="4077715" cy="330200"/>
          </a:xfrm>
          <a:prstGeom prst="rect">
            <a:avLst/>
          </a:prstGeom>
          <a:noFill/>
          <a:ln>
            <a:noFill/>
          </a:ln>
        </p:spPr>
        <p:txBody>
          <a:bodyPr anchorCtr="0" anchor="t" bIns="0" lIns="0" spcFirstLastPara="1" rIns="0" wrap="square" tIns="0">
            <a:spAutoFit/>
          </a:bodyPr>
          <a:lstStyle/>
          <a:p>
            <a:pPr indent="0" lvl="0" marL="0" marR="0" rtl="0" algn="r">
              <a:lnSpc>
                <a:spcPct val="140020"/>
              </a:lnSpc>
              <a:spcBef>
                <a:spcPts val="0"/>
              </a:spcBef>
              <a:spcAft>
                <a:spcPts val="0"/>
              </a:spcAft>
              <a:buNone/>
            </a:pPr>
            <a:r>
              <a:rPr b="0" i="0" lang="en-US" sz="1999" u="none" cap="none" strike="noStrike">
                <a:solidFill>
                  <a:srgbClr val="FAFAFA"/>
                </a:solidFill>
                <a:latin typeface="Montserrat"/>
                <a:ea typeface="Montserrat"/>
                <a:cs typeface="Montserrat"/>
                <a:sym typeface="Montserrat"/>
              </a:rPr>
              <a:t>GitHub.com/Talha-javaid </a:t>
            </a:r>
            <a:endParaRPr/>
          </a:p>
        </p:txBody>
      </p:sp>
      <p:pic>
        <p:nvPicPr>
          <p:cNvPr id="246" name="Google Shape;246;p26"/>
          <p:cNvPicPr preferRelativeResize="0"/>
          <p:nvPr/>
        </p:nvPicPr>
        <p:blipFill rotWithShape="1">
          <a:blip r:embed="rId3">
            <a:alphaModFix/>
          </a:blip>
          <a:srcRect b="0" l="0" r="0" t="0"/>
          <a:stretch/>
        </p:blipFill>
        <p:spPr>
          <a:xfrm>
            <a:off x="8500632" y="1828800"/>
            <a:ext cx="1286735" cy="321684"/>
          </a:xfrm>
          <a:prstGeom prst="rect">
            <a:avLst/>
          </a:prstGeom>
          <a:noFill/>
          <a:ln>
            <a:noFill/>
          </a:ln>
        </p:spPr>
      </p:pic>
      <p:pic>
        <p:nvPicPr>
          <p:cNvPr id="247" name="Google Shape;247;p26"/>
          <p:cNvPicPr preferRelativeResize="0"/>
          <p:nvPr/>
        </p:nvPicPr>
        <p:blipFill rotWithShape="1">
          <a:blip r:embed="rId3">
            <a:alphaModFix/>
          </a:blip>
          <a:srcRect b="0" l="0" r="0" t="0"/>
          <a:stretch/>
        </p:blipFill>
        <p:spPr>
          <a:xfrm>
            <a:off x="8500632" y="7315200"/>
            <a:ext cx="1286735" cy="321684"/>
          </a:xfrm>
          <a:prstGeom prst="rect">
            <a:avLst/>
          </a:prstGeom>
          <a:noFill/>
          <a:ln>
            <a:noFill/>
          </a:ln>
        </p:spPr>
      </p:pic>
      <p:sp>
        <p:nvSpPr>
          <p:cNvPr id="248" name="Google Shape;248;p26"/>
          <p:cNvSpPr txBox="1"/>
          <p:nvPr/>
        </p:nvSpPr>
        <p:spPr>
          <a:xfrm>
            <a:off x="2235477" y="2804517"/>
            <a:ext cx="13817046" cy="1242060"/>
          </a:xfrm>
          <a:prstGeom prst="rect">
            <a:avLst/>
          </a:prstGeom>
          <a:noFill/>
          <a:ln>
            <a:noFill/>
          </a:ln>
        </p:spPr>
        <p:txBody>
          <a:bodyPr anchorCtr="0" anchor="t" bIns="0" lIns="0" spcFirstLastPara="1" rIns="0" wrap="square" tIns="0">
            <a:spAutoFit/>
          </a:bodyPr>
          <a:lstStyle/>
          <a:p>
            <a:pPr indent="0" lvl="0" marL="0" marR="0" rtl="0" algn="ctr">
              <a:lnSpc>
                <a:spcPct val="109000"/>
              </a:lnSpc>
              <a:spcBef>
                <a:spcPts val="0"/>
              </a:spcBef>
              <a:spcAft>
                <a:spcPts val="0"/>
              </a:spcAft>
              <a:buNone/>
            </a:pPr>
            <a:r>
              <a:rPr b="0" i="0" lang="en-US" sz="3000" u="sng" cap="none" strike="noStrike">
                <a:solidFill>
                  <a:srgbClr val="F9C041"/>
                </a:solidFill>
                <a:latin typeface="Arial"/>
                <a:ea typeface="Arial"/>
                <a:cs typeface="Arial"/>
                <a:sym typeface="Arial"/>
              </a:rPr>
              <a:t>GITHUB REPOSITORY LINK:</a:t>
            </a:r>
            <a:endParaRPr/>
          </a:p>
          <a:p>
            <a:pPr indent="0" lvl="0" marL="0" marR="0" rtl="0" algn="ctr">
              <a:lnSpc>
                <a:spcPct val="109000"/>
              </a:lnSpc>
              <a:spcBef>
                <a:spcPts val="0"/>
              </a:spcBef>
              <a:spcAft>
                <a:spcPts val="0"/>
              </a:spcAft>
              <a:buNone/>
            </a:pPr>
            <a:r>
              <a:t/>
            </a:r>
            <a:endParaRPr b="0" i="0" sz="3000" u="sng" cap="none" strike="noStrike">
              <a:solidFill>
                <a:srgbClr val="F9C041"/>
              </a:solidFill>
              <a:latin typeface="Arial"/>
              <a:ea typeface="Arial"/>
              <a:cs typeface="Arial"/>
              <a:sym typeface="Arial"/>
            </a:endParaRPr>
          </a:p>
          <a:p>
            <a:pPr indent="0" lvl="0" marL="0" marR="0" rtl="0" algn="ctr">
              <a:lnSpc>
                <a:spcPct val="109000"/>
              </a:lnSpc>
              <a:spcBef>
                <a:spcPts val="0"/>
              </a:spcBef>
              <a:spcAft>
                <a:spcPts val="0"/>
              </a:spcAft>
              <a:buNone/>
            </a:pPr>
            <a:r>
              <a:rPr b="0" i="0" lang="en-US" sz="3000" u="sng" cap="none" strike="noStrike">
                <a:solidFill>
                  <a:srgbClr val="F9C041"/>
                </a:solidFill>
                <a:latin typeface="Arial"/>
                <a:ea typeface="Arial"/>
                <a:cs typeface="Arial"/>
                <a:sym typeface="Arial"/>
              </a:rPr>
              <a:t>HTTPS://GITHUB.COM/TALHA-JAVAID</a:t>
            </a:r>
            <a:endParaRPr/>
          </a:p>
        </p:txBody>
      </p:sp>
      <p:sp>
        <p:nvSpPr>
          <p:cNvPr id="249" name="Google Shape;249;p26"/>
          <p:cNvSpPr txBox="1"/>
          <p:nvPr/>
        </p:nvSpPr>
        <p:spPr>
          <a:xfrm>
            <a:off x="2235477" y="4703802"/>
            <a:ext cx="13817046" cy="2061210"/>
          </a:xfrm>
          <a:prstGeom prst="rect">
            <a:avLst/>
          </a:prstGeom>
          <a:noFill/>
          <a:ln>
            <a:noFill/>
          </a:ln>
        </p:spPr>
        <p:txBody>
          <a:bodyPr anchorCtr="0" anchor="t" bIns="0" lIns="0" spcFirstLastPara="1" rIns="0" wrap="square" tIns="0">
            <a:spAutoFit/>
          </a:bodyPr>
          <a:lstStyle/>
          <a:p>
            <a:pPr indent="0" lvl="0" marL="0" marR="0" rtl="0" algn="ctr">
              <a:lnSpc>
                <a:spcPct val="109000"/>
              </a:lnSpc>
              <a:spcBef>
                <a:spcPts val="0"/>
              </a:spcBef>
              <a:spcAft>
                <a:spcPts val="0"/>
              </a:spcAft>
              <a:buNone/>
            </a:pPr>
            <a:r>
              <a:rPr b="0" i="0" lang="en-US" sz="3000" u="sng" cap="none" strike="noStrike">
                <a:solidFill>
                  <a:srgbClr val="F9C041"/>
                </a:solidFill>
                <a:latin typeface="Arial"/>
                <a:ea typeface="Arial"/>
                <a:cs typeface="Arial"/>
                <a:sym typeface="Arial"/>
              </a:rPr>
              <a:t>GITHUB LAND REGISTRY PROJECT LINK:</a:t>
            </a:r>
            <a:endParaRPr/>
          </a:p>
          <a:p>
            <a:pPr indent="0" lvl="0" marL="0" marR="0" rtl="0" algn="ctr">
              <a:lnSpc>
                <a:spcPct val="109000"/>
              </a:lnSpc>
              <a:spcBef>
                <a:spcPts val="0"/>
              </a:spcBef>
              <a:spcAft>
                <a:spcPts val="0"/>
              </a:spcAft>
              <a:buNone/>
            </a:pPr>
            <a:r>
              <a:t/>
            </a:r>
            <a:endParaRPr b="0" i="0" sz="3000" u="sng" cap="none" strike="noStrike">
              <a:solidFill>
                <a:srgbClr val="F9C041"/>
              </a:solidFill>
              <a:latin typeface="Arial"/>
              <a:ea typeface="Arial"/>
              <a:cs typeface="Arial"/>
              <a:sym typeface="Arial"/>
            </a:endParaRPr>
          </a:p>
          <a:p>
            <a:pPr indent="0" lvl="0" marL="0" marR="0" rtl="0" algn="ctr">
              <a:lnSpc>
                <a:spcPct val="109000"/>
              </a:lnSpc>
              <a:spcBef>
                <a:spcPts val="0"/>
              </a:spcBef>
              <a:spcAft>
                <a:spcPts val="0"/>
              </a:spcAft>
              <a:buNone/>
            </a:pPr>
            <a:r>
              <a:rPr b="0" i="0" lang="en-US" sz="3000" u="sng" cap="none" strike="noStrike">
                <a:solidFill>
                  <a:srgbClr val="F9C041"/>
                </a:solidFill>
                <a:latin typeface="Arial"/>
                <a:ea typeface="Arial"/>
                <a:cs typeface="Arial"/>
                <a:sym typeface="Arial"/>
              </a:rPr>
              <a:t>HTTPS://GITHUB.COM/TALHA-JAVAID/BLOCKCHAIN-BASED-LAND-REGISTRY-SYSTEM-TO-REMOVE-FRAUDS-INTERMEDIARIES-AND-BROKERS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53" name="Shape 253"/>
        <p:cNvGrpSpPr/>
        <p:nvPr/>
      </p:nvGrpSpPr>
      <p:grpSpPr>
        <a:xfrm>
          <a:off x="0" y="0"/>
          <a:ext cx="0" cy="0"/>
          <a:chOff x="0" y="0"/>
          <a:chExt cx="0" cy="0"/>
        </a:xfrm>
      </p:grpSpPr>
      <p:sp>
        <p:nvSpPr>
          <p:cNvPr id="254" name="Google Shape;254;p27"/>
          <p:cNvSpPr txBox="1"/>
          <p:nvPr/>
        </p:nvSpPr>
        <p:spPr>
          <a:xfrm>
            <a:off x="1028700" y="9078912"/>
            <a:ext cx="4077715" cy="3302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FAFAFA"/>
                </a:solidFill>
                <a:latin typeface="Montserrat"/>
                <a:ea typeface="Montserrat"/>
                <a:cs typeface="Montserrat"/>
                <a:sym typeface="Montserrat"/>
              </a:rPr>
              <a:t>+923040318500</a:t>
            </a:r>
            <a:endParaRPr/>
          </a:p>
        </p:txBody>
      </p:sp>
      <p:sp>
        <p:nvSpPr>
          <p:cNvPr id="255" name="Google Shape;255;p27"/>
          <p:cNvSpPr/>
          <p:nvPr/>
        </p:nvSpPr>
        <p:spPr>
          <a:xfrm>
            <a:off x="1028700" y="1028700"/>
            <a:ext cx="16230600" cy="7599101"/>
          </a:xfrm>
          <a:custGeom>
            <a:rect b="b" l="l" r="r" t="t"/>
            <a:pathLst>
              <a:path extrusionOk="0" h="9304166" w="19872376">
                <a:moveTo>
                  <a:pt x="0" y="0"/>
                </a:moveTo>
                <a:lnTo>
                  <a:pt x="0" y="9304166"/>
                </a:lnTo>
                <a:lnTo>
                  <a:pt x="19872376" y="9304166"/>
                </a:lnTo>
                <a:lnTo>
                  <a:pt x="19872376" y="0"/>
                </a:lnTo>
                <a:lnTo>
                  <a:pt x="0" y="0"/>
                </a:lnTo>
                <a:close/>
                <a:moveTo>
                  <a:pt x="19811417" y="9243206"/>
                </a:moveTo>
                <a:lnTo>
                  <a:pt x="59690" y="9243206"/>
                </a:lnTo>
                <a:lnTo>
                  <a:pt x="59690" y="59690"/>
                </a:lnTo>
                <a:lnTo>
                  <a:pt x="19811417" y="59690"/>
                </a:lnTo>
                <a:lnTo>
                  <a:pt x="19811417" y="9243206"/>
                </a:lnTo>
                <a:close/>
              </a:path>
            </a:pathLst>
          </a:custGeom>
          <a:solidFill>
            <a:srgbClr val="F9C041"/>
          </a:solidFill>
          <a:ln>
            <a:noFill/>
          </a:ln>
        </p:spPr>
      </p:sp>
      <p:sp>
        <p:nvSpPr>
          <p:cNvPr id="256" name="Google Shape;256;p27"/>
          <p:cNvSpPr txBox="1"/>
          <p:nvPr/>
        </p:nvSpPr>
        <p:spPr>
          <a:xfrm>
            <a:off x="6067009" y="9078912"/>
            <a:ext cx="6153981" cy="330200"/>
          </a:xfrm>
          <a:prstGeom prst="rect">
            <a:avLst/>
          </a:prstGeom>
          <a:noFill/>
          <a:ln>
            <a:noFill/>
          </a:ln>
        </p:spPr>
        <p:txBody>
          <a:bodyPr anchorCtr="0" anchor="t" bIns="0" lIns="0" spcFirstLastPara="1" rIns="0" wrap="square" tIns="0">
            <a:spAutoFit/>
          </a:bodyPr>
          <a:lstStyle/>
          <a:p>
            <a:pPr indent="0" lvl="0" marL="0" marR="0" rtl="0" algn="ctr">
              <a:lnSpc>
                <a:spcPct val="140020"/>
              </a:lnSpc>
              <a:spcBef>
                <a:spcPts val="0"/>
              </a:spcBef>
              <a:spcAft>
                <a:spcPts val="0"/>
              </a:spcAft>
              <a:buNone/>
            </a:pPr>
            <a:r>
              <a:rPr b="0" i="0" lang="en-US" sz="1999" u="none" cap="none" strike="noStrike">
                <a:solidFill>
                  <a:srgbClr val="FAFAFA"/>
                </a:solidFill>
                <a:latin typeface="Montserrat"/>
                <a:ea typeface="Montserrat"/>
                <a:cs typeface="Montserrat"/>
                <a:sym typeface="Montserrat"/>
              </a:rPr>
              <a:t>talhajavaid111@gmail.com</a:t>
            </a:r>
            <a:endParaRPr/>
          </a:p>
        </p:txBody>
      </p:sp>
      <p:sp>
        <p:nvSpPr>
          <p:cNvPr id="257" name="Google Shape;257;p27"/>
          <p:cNvSpPr txBox="1"/>
          <p:nvPr/>
        </p:nvSpPr>
        <p:spPr>
          <a:xfrm>
            <a:off x="13181585" y="9078912"/>
            <a:ext cx="4077715" cy="330200"/>
          </a:xfrm>
          <a:prstGeom prst="rect">
            <a:avLst/>
          </a:prstGeom>
          <a:noFill/>
          <a:ln>
            <a:noFill/>
          </a:ln>
        </p:spPr>
        <p:txBody>
          <a:bodyPr anchorCtr="0" anchor="t" bIns="0" lIns="0" spcFirstLastPara="1" rIns="0" wrap="square" tIns="0">
            <a:spAutoFit/>
          </a:bodyPr>
          <a:lstStyle/>
          <a:p>
            <a:pPr indent="0" lvl="0" marL="0" marR="0" rtl="0" algn="r">
              <a:lnSpc>
                <a:spcPct val="140020"/>
              </a:lnSpc>
              <a:spcBef>
                <a:spcPts val="0"/>
              </a:spcBef>
              <a:spcAft>
                <a:spcPts val="0"/>
              </a:spcAft>
              <a:buNone/>
            </a:pPr>
            <a:r>
              <a:rPr b="0" i="0" lang="en-US" sz="1999" u="none" cap="none" strike="noStrike">
                <a:solidFill>
                  <a:srgbClr val="FAFAFA"/>
                </a:solidFill>
                <a:latin typeface="Montserrat"/>
                <a:ea typeface="Montserrat"/>
                <a:cs typeface="Montserrat"/>
                <a:sym typeface="Montserrat"/>
              </a:rPr>
              <a:t>GitHub.com/Talha -Javaid </a:t>
            </a:r>
            <a:endParaRPr/>
          </a:p>
        </p:txBody>
      </p:sp>
      <p:sp>
        <p:nvSpPr>
          <p:cNvPr id="258" name="Google Shape;258;p27"/>
          <p:cNvSpPr txBox="1"/>
          <p:nvPr/>
        </p:nvSpPr>
        <p:spPr>
          <a:xfrm>
            <a:off x="3340493" y="3199741"/>
            <a:ext cx="11607015" cy="1311354"/>
          </a:xfrm>
          <a:prstGeom prst="rect">
            <a:avLst/>
          </a:prstGeom>
          <a:noFill/>
          <a:ln>
            <a:noFill/>
          </a:ln>
        </p:spPr>
        <p:txBody>
          <a:bodyPr anchorCtr="0" anchor="t" bIns="0" lIns="0" spcFirstLastPara="1" rIns="0" wrap="square" tIns="0">
            <a:spAutoFit/>
          </a:bodyPr>
          <a:lstStyle/>
          <a:p>
            <a:pPr indent="0" lvl="0" marL="0" marR="0" rtl="0" algn="ctr">
              <a:lnSpc>
                <a:spcPct val="108999"/>
              </a:lnSpc>
              <a:spcBef>
                <a:spcPts val="0"/>
              </a:spcBef>
              <a:spcAft>
                <a:spcPts val="0"/>
              </a:spcAft>
              <a:buNone/>
            </a:pPr>
            <a:r>
              <a:rPr b="0" i="0" lang="en-US" sz="9323" u="none" cap="none" strike="noStrike">
                <a:solidFill>
                  <a:srgbClr val="FFFFFF"/>
                </a:solidFill>
                <a:latin typeface="Arial"/>
                <a:ea typeface="Arial"/>
                <a:cs typeface="Arial"/>
                <a:sym typeface="Arial"/>
              </a:rPr>
              <a:t>THANK YOU </a:t>
            </a:r>
            <a:endParaRPr/>
          </a:p>
        </p:txBody>
      </p:sp>
      <p:pic>
        <p:nvPicPr>
          <p:cNvPr id="259" name="Google Shape;259;p27"/>
          <p:cNvPicPr preferRelativeResize="0"/>
          <p:nvPr/>
        </p:nvPicPr>
        <p:blipFill rotWithShape="1">
          <a:blip r:embed="rId3">
            <a:alphaModFix/>
          </a:blip>
          <a:srcRect b="0" l="0" r="0" t="0"/>
          <a:stretch/>
        </p:blipFill>
        <p:spPr>
          <a:xfrm>
            <a:off x="8500632" y="1828800"/>
            <a:ext cx="1286735" cy="321684"/>
          </a:xfrm>
          <a:prstGeom prst="rect">
            <a:avLst/>
          </a:prstGeom>
          <a:noFill/>
          <a:ln>
            <a:noFill/>
          </a:ln>
        </p:spPr>
      </p:pic>
      <p:pic>
        <p:nvPicPr>
          <p:cNvPr id="260" name="Google Shape;260;p27"/>
          <p:cNvPicPr preferRelativeResize="0"/>
          <p:nvPr/>
        </p:nvPicPr>
        <p:blipFill rotWithShape="1">
          <a:blip r:embed="rId3">
            <a:alphaModFix/>
          </a:blip>
          <a:srcRect b="0" l="0" r="0" t="0"/>
          <a:stretch/>
        </p:blipFill>
        <p:spPr>
          <a:xfrm>
            <a:off x="8500632" y="7315200"/>
            <a:ext cx="1286735" cy="321684"/>
          </a:xfrm>
          <a:prstGeom prst="rect">
            <a:avLst/>
          </a:prstGeom>
          <a:noFill/>
          <a:ln>
            <a:noFill/>
          </a:ln>
        </p:spPr>
      </p:pic>
      <p:sp>
        <p:nvSpPr>
          <p:cNvPr id="261" name="Google Shape;261;p27"/>
          <p:cNvSpPr txBox="1"/>
          <p:nvPr/>
        </p:nvSpPr>
        <p:spPr>
          <a:xfrm>
            <a:off x="3340493" y="4933026"/>
            <a:ext cx="11607015" cy="1311354"/>
          </a:xfrm>
          <a:prstGeom prst="rect">
            <a:avLst/>
          </a:prstGeom>
          <a:noFill/>
          <a:ln>
            <a:noFill/>
          </a:ln>
        </p:spPr>
        <p:txBody>
          <a:bodyPr anchorCtr="0" anchor="t" bIns="0" lIns="0" spcFirstLastPara="1" rIns="0" wrap="square" tIns="0">
            <a:spAutoFit/>
          </a:bodyPr>
          <a:lstStyle/>
          <a:p>
            <a:pPr indent="0" lvl="0" marL="0" marR="0" rtl="0" algn="ctr">
              <a:lnSpc>
                <a:spcPct val="108999"/>
              </a:lnSpc>
              <a:spcBef>
                <a:spcPts val="0"/>
              </a:spcBef>
              <a:spcAft>
                <a:spcPts val="0"/>
              </a:spcAft>
              <a:buNone/>
            </a:pPr>
            <a:r>
              <a:rPr b="0" i="0" lang="en-US" sz="9323" u="none" cap="none" strike="noStrike">
                <a:solidFill>
                  <a:srgbClr val="F9C041"/>
                </a:solidFill>
                <a:latin typeface="Arial"/>
                <a:ea typeface="Arial"/>
                <a:cs typeface="Arial"/>
                <a:sym typeface="Arial"/>
              </a:rPr>
              <a:t>FOR YOUR TIME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02" name="Shape 102"/>
        <p:cNvGrpSpPr/>
        <p:nvPr/>
      </p:nvGrpSpPr>
      <p:grpSpPr>
        <a:xfrm>
          <a:off x="0" y="0"/>
          <a:ext cx="0" cy="0"/>
          <a:chOff x="0" y="0"/>
          <a:chExt cx="0" cy="0"/>
        </a:xfrm>
      </p:grpSpPr>
      <p:pic>
        <p:nvPicPr>
          <p:cNvPr id="103" name="Google Shape;103;p14"/>
          <p:cNvPicPr preferRelativeResize="0"/>
          <p:nvPr/>
        </p:nvPicPr>
        <p:blipFill rotWithShape="1">
          <a:blip r:embed="rId3">
            <a:alphaModFix/>
          </a:blip>
          <a:srcRect b="0" l="0" r="0" t="0"/>
          <a:stretch/>
        </p:blipFill>
        <p:spPr>
          <a:xfrm>
            <a:off x="1028700" y="1269259"/>
            <a:ext cx="1286735" cy="321684"/>
          </a:xfrm>
          <a:prstGeom prst="rect">
            <a:avLst/>
          </a:prstGeom>
          <a:noFill/>
          <a:ln>
            <a:noFill/>
          </a:ln>
        </p:spPr>
      </p:pic>
      <p:pic>
        <p:nvPicPr>
          <p:cNvPr id="104" name="Google Shape;104;p14"/>
          <p:cNvPicPr preferRelativeResize="0"/>
          <p:nvPr/>
        </p:nvPicPr>
        <p:blipFill rotWithShape="1">
          <a:blip r:embed="rId4">
            <a:alphaModFix amt="42000"/>
          </a:blip>
          <a:srcRect b="0" l="0" r="0" t="0"/>
          <a:stretch/>
        </p:blipFill>
        <p:spPr>
          <a:xfrm rot="-148286">
            <a:off x="11959405" y="45093"/>
            <a:ext cx="2135017" cy="2020260"/>
          </a:xfrm>
          <a:prstGeom prst="rect">
            <a:avLst/>
          </a:prstGeom>
          <a:noFill/>
          <a:ln>
            <a:noFill/>
          </a:ln>
        </p:spPr>
      </p:pic>
      <p:sp>
        <p:nvSpPr>
          <p:cNvPr id="105" name="Google Shape;105;p14"/>
          <p:cNvSpPr/>
          <p:nvPr/>
        </p:nvSpPr>
        <p:spPr>
          <a:xfrm>
            <a:off x="10025077" y="1028700"/>
            <a:ext cx="17447795" cy="17526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9985976" y="2018049"/>
            <a:ext cx="8302024" cy="8302024"/>
          </a:xfrm>
          <a:custGeom>
            <a:rect b="b" l="l" r="r" t="t"/>
            <a:pathLst>
              <a:path extrusionOk="0" h="6350000" w="6350000">
                <a:moveTo>
                  <a:pt x="0" y="6350000"/>
                </a:moveTo>
                <a:lnTo>
                  <a:pt x="6350000" y="6350000"/>
                </a:lnTo>
                <a:lnTo>
                  <a:pt x="6350000" y="0"/>
                </a:lnTo>
                <a:cubicBezTo>
                  <a:pt x="2843530" y="0"/>
                  <a:pt x="0" y="2843530"/>
                  <a:pt x="0" y="6350000"/>
                </a:cubicBezTo>
                <a:close/>
              </a:path>
            </a:pathLst>
          </a:custGeom>
          <a:blipFill rotWithShape="1">
            <a:blip r:embed="rId5">
              <a:alphaModFix/>
            </a:blip>
            <a:stretch>
              <a:fillRect b="0" l="-16664" r="-16663"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nvSpPr>
        <p:spPr>
          <a:xfrm>
            <a:off x="1028700" y="1856124"/>
            <a:ext cx="10164028" cy="1410971"/>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US" sz="8199" u="none" cap="none" strike="noStrike">
                <a:solidFill>
                  <a:srgbClr val="FCBF01"/>
                </a:solidFill>
                <a:latin typeface="Arial"/>
                <a:ea typeface="Arial"/>
                <a:cs typeface="Arial"/>
                <a:sym typeface="Arial"/>
              </a:rPr>
              <a:t>MY INTRODUCTION </a:t>
            </a:r>
            <a:endParaRPr/>
          </a:p>
        </p:txBody>
      </p:sp>
      <p:sp>
        <p:nvSpPr>
          <p:cNvPr id="108" name="Google Shape;108;p14"/>
          <p:cNvSpPr txBox="1"/>
          <p:nvPr/>
        </p:nvSpPr>
        <p:spPr>
          <a:xfrm>
            <a:off x="1028700" y="3399508"/>
            <a:ext cx="10164028" cy="5443855"/>
          </a:xfrm>
          <a:prstGeom prst="rect">
            <a:avLst/>
          </a:prstGeom>
          <a:noFill/>
          <a:ln>
            <a:noFill/>
          </a:ln>
        </p:spPr>
        <p:txBody>
          <a:bodyPr anchorCtr="0" anchor="t" bIns="0" lIns="0" spcFirstLastPara="1" rIns="0" wrap="square" tIns="0">
            <a:spAutoFit/>
          </a:bodyPr>
          <a:lstStyle/>
          <a:p>
            <a:pPr indent="0" lvl="0" marL="0" marR="0" rtl="0" algn="just">
              <a:lnSpc>
                <a:spcPct val="155017"/>
              </a:lnSpc>
              <a:spcBef>
                <a:spcPts val="0"/>
              </a:spcBef>
              <a:spcAft>
                <a:spcPts val="0"/>
              </a:spcAft>
              <a:buNone/>
            </a:pPr>
            <a:r>
              <a:rPr b="0" i="0" lang="en-US" sz="3099" u="none" cap="none" strike="noStrike">
                <a:solidFill>
                  <a:srgbClr val="E8E8E8"/>
                </a:solidFill>
                <a:latin typeface="Open Sans"/>
                <a:ea typeface="Open Sans"/>
                <a:cs typeface="Open Sans"/>
                <a:sym typeface="Open Sans"/>
              </a:rPr>
              <a:t>Name: Talha Javaid</a:t>
            </a:r>
            <a:endParaRPr/>
          </a:p>
          <a:p>
            <a:pPr indent="0" lvl="0" marL="0" marR="0" rtl="0" algn="just">
              <a:lnSpc>
                <a:spcPct val="155017"/>
              </a:lnSpc>
              <a:spcBef>
                <a:spcPts val="0"/>
              </a:spcBef>
              <a:spcAft>
                <a:spcPts val="0"/>
              </a:spcAft>
              <a:buNone/>
            </a:pPr>
            <a:r>
              <a:rPr b="0" i="0" lang="en-US" sz="3099" u="none" cap="none" strike="noStrike">
                <a:solidFill>
                  <a:srgbClr val="E8E8E8"/>
                </a:solidFill>
                <a:latin typeface="Open Sans"/>
                <a:ea typeface="Open Sans"/>
                <a:cs typeface="Open Sans"/>
                <a:sym typeface="Open Sans"/>
              </a:rPr>
              <a:t>Email: talhajavaid111@gmail.com</a:t>
            </a:r>
            <a:endParaRPr/>
          </a:p>
          <a:p>
            <a:pPr indent="0" lvl="0" marL="0" marR="0" rtl="0" algn="just">
              <a:lnSpc>
                <a:spcPct val="155017"/>
              </a:lnSpc>
              <a:spcBef>
                <a:spcPts val="0"/>
              </a:spcBef>
              <a:spcAft>
                <a:spcPts val="0"/>
              </a:spcAft>
              <a:buNone/>
            </a:pPr>
            <a:r>
              <a:rPr b="0" i="0" lang="en-US" sz="3099" u="none" cap="none" strike="noStrike">
                <a:solidFill>
                  <a:srgbClr val="E8E8E8"/>
                </a:solidFill>
                <a:latin typeface="Open Sans"/>
                <a:ea typeface="Open Sans"/>
                <a:cs typeface="Open Sans"/>
                <a:sym typeface="Open Sans"/>
              </a:rPr>
              <a:t>Cell# 03040318500</a:t>
            </a:r>
            <a:endParaRPr/>
          </a:p>
          <a:p>
            <a:pPr indent="0" lvl="0" marL="0" marR="0" rtl="0" algn="just">
              <a:lnSpc>
                <a:spcPct val="155017"/>
              </a:lnSpc>
              <a:spcBef>
                <a:spcPts val="0"/>
              </a:spcBef>
              <a:spcAft>
                <a:spcPts val="0"/>
              </a:spcAft>
              <a:buNone/>
            </a:pPr>
            <a:r>
              <a:rPr b="0" i="0" lang="en-US" sz="3099" u="none" cap="none" strike="noStrike">
                <a:solidFill>
                  <a:srgbClr val="E8E8E8"/>
                </a:solidFill>
                <a:latin typeface="Open Sans"/>
                <a:ea typeface="Open Sans"/>
                <a:cs typeface="Open Sans"/>
                <a:sym typeface="Open Sans"/>
              </a:rPr>
              <a:t>Course Enrolled: Blockchain Developer</a:t>
            </a:r>
            <a:endParaRPr/>
          </a:p>
          <a:p>
            <a:pPr indent="0" lvl="0" marL="0" marR="0" rtl="0" algn="just">
              <a:lnSpc>
                <a:spcPct val="155017"/>
              </a:lnSpc>
              <a:spcBef>
                <a:spcPts val="0"/>
              </a:spcBef>
              <a:spcAft>
                <a:spcPts val="0"/>
              </a:spcAft>
              <a:buNone/>
            </a:pPr>
            <a:r>
              <a:rPr b="0" i="0" lang="en-US" sz="3099" u="none" cap="none" strike="noStrike">
                <a:solidFill>
                  <a:srgbClr val="E8E8E8"/>
                </a:solidFill>
                <a:latin typeface="Open Sans"/>
                <a:ea typeface="Open Sans"/>
                <a:cs typeface="Open Sans"/>
                <a:sym typeface="Open Sans"/>
              </a:rPr>
              <a:t>Course Instructor: Mr. Umer Aqeel</a:t>
            </a:r>
            <a:endParaRPr/>
          </a:p>
          <a:p>
            <a:pPr indent="0" lvl="0" marL="0" marR="0" rtl="0" algn="just">
              <a:lnSpc>
                <a:spcPct val="155017"/>
              </a:lnSpc>
              <a:spcBef>
                <a:spcPts val="0"/>
              </a:spcBef>
              <a:spcAft>
                <a:spcPts val="0"/>
              </a:spcAft>
              <a:buNone/>
            </a:pPr>
            <a:r>
              <a:rPr b="0" i="0" lang="en-US" sz="3099" u="none" cap="none" strike="noStrike">
                <a:solidFill>
                  <a:srgbClr val="E8E8E8"/>
                </a:solidFill>
                <a:latin typeface="Open Sans"/>
                <a:ea typeface="Open Sans"/>
                <a:cs typeface="Open Sans"/>
                <a:sym typeface="Open Sans"/>
              </a:rPr>
              <a:t>Cohort # 03</a:t>
            </a:r>
            <a:endParaRPr/>
          </a:p>
          <a:p>
            <a:pPr indent="0" lvl="0" marL="0" marR="0" rtl="0" algn="just">
              <a:lnSpc>
                <a:spcPct val="155017"/>
              </a:lnSpc>
              <a:spcBef>
                <a:spcPts val="0"/>
              </a:spcBef>
              <a:spcAft>
                <a:spcPts val="0"/>
              </a:spcAft>
              <a:buNone/>
            </a:pPr>
            <a:r>
              <a:rPr b="0" i="0" lang="en-US" sz="3099" u="none" cap="none" strike="noStrike">
                <a:solidFill>
                  <a:srgbClr val="E8E8E8"/>
                </a:solidFill>
                <a:latin typeface="Open Sans"/>
                <a:ea typeface="Open Sans"/>
                <a:cs typeface="Open Sans"/>
                <a:sym typeface="Open Sans"/>
              </a:rPr>
              <a:t>Institutes of Emerging Careers ( IEC)</a:t>
            </a:r>
            <a:endParaRPr/>
          </a:p>
          <a:p>
            <a:pPr indent="0" lvl="0" marL="0" marR="0" rtl="0" algn="just">
              <a:lnSpc>
                <a:spcPct val="155017"/>
              </a:lnSpc>
              <a:spcBef>
                <a:spcPts val="0"/>
              </a:spcBef>
              <a:spcAft>
                <a:spcPts val="0"/>
              </a:spcAft>
              <a:buNone/>
            </a:pPr>
            <a:r>
              <a:rPr b="0" i="0" lang="en-US" sz="3099" u="none" cap="none" strike="noStrike">
                <a:solidFill>
                  <a:srgbClr val="E8E8E8"/>
                </a:solidFill>
                <a:latin typeface="Open Sans"/>
                <a:ea typeface="Open Sans"/>
                <a:cs typeface="Open Sans"/>
                <a:sym typeface="Open Sans"/>
              </a:rPr>
              <a:t>Github: https://github.com/Talha-Javaid</a:t>
            </a:r>
            <a:endParaRPr/>
          </a:p>
          <a:p>
            <a:pPr indent="0" lvl="0" marL="0" marR="0" rtl="0" algn="just">
              <a:lnSpc>
                <a:spcPct val="155017"/>
              </a:lnSpc>
              <a:spcBef>
                <a:spcPts val="0"/>
              </a:spcBef>
              <a:spcAft>
                <a:spcPts val="0"/>
              </a:spcAft>
              <a:buNone/>
            </a:pPr>
            <a:r>
              <a:rPr b="0" i="0" lang="en-US" sz="3099" u="none" cap="none" strike="noStrike">
                <a:solidFill>
                  <a:srgbClr val="E8E8E8"/>
                </a:solidFill>
                <a:latin typeface="Open Sans"/>
                <a:ea typeface="Open Sans"/>
                <a:cs typeface="Open Sans"/>
                <a:sym typeface="Open Sans"/>
              </a:rPr>
              <a:t>LinkedIn: www.linkedin.com/in/talhajavaidmalik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12" name="Shape 112"/>
        <p:cNvGrpSpPr/>
        <p:nvPr/>
      </p:nvGrpSpPr>
      <p:grpSpPr>
        <a:xfrm>
          <a:off x="0" y="0"/>
          <a:ext cx="0" cy="0"/>
          <a:chOff x="0" y="0"/>
          <a:chExt cx="0" cy="0"/>
        </a:xfrm>
      </p:grpSpPr>
      <p:sp>
        <p:nvSpPr>
          <p:cNvPr id="113" name="Google Shape;113;p15"/>
          <p:cNvSpPr/>
          <p:nvPr/>
        </p:nvSpPr>
        <p:spPr>
          <a:xfrm>
            <a:off x="1028700" y="0"/>
            <a:ext cx="7716755" cy="10287000"/>
          </a:xfrm>
          <a:custGeom>
            <a:rect b="b" l="l" r="r" t="t"/>
            <a:pathLst>
              <a:path extrusionOk="0" h="31914542" w="23940574">
                <a:moveTo>
                  <a:pt x="0" y="0"/>
                </a:moveTo>
                <a:lnTo>
                  <a:pt x="23940574" y="0"/>
                </a:lnTo>
                <a:lnTo>
                  <a:pt x="23940574" y="31914542"/>
                </a:lnTo>
                <a:lnTo>
                  <a:pt x="0" y="31914542"/>
                </a:lnTo>
                <a:close/>
              </a:path>
            </a:pathLst>
          </a:custGeom>
          <a:solidFill>
            <a:srgbClr val="F9C041"/>
          </a:solidFill>
          <a:ln>
            <a:noFill/>
          </a:ln>
        </p:spPr>
      </p:sp>
      <p:pic>
        <p:nvPicPr>
          <p:cNvPr id="114" name="Google Shape;114;p15"/>
          <p:cNvPicPr preferRelativeResize="0"/>
          <p:nvPr/>
        </p:nvPicPr>
        <p:blipFill rotWithShape="1">
          <a:blip r:embed="rId3">
            <a:alphaModFix/>
          </a:blip>
          <a:srcRect b="0" l="0" r="0" t="0"/>
          <a:stretch/>
        </p:blipFill>
        <p:spPr>
          <a:xfrm>
            <a:off x="9881435" y="1028700"/>
            <a:ext cx="1286735" cy="321684"/>
          </a:xfrm>
          <a:prstGeom prst="rect">
            <a:avLst/>
          </a:prstGeom>
          <a:noFill/>
          <a:ln>
            <a:noFill/>
          </a:ln>
        </p:spPr>
      </p:pic>
      <p:pic>
        <p:nvPicPr>
          <p:cNvPr id="115" name="Google Shape;115;p15"/>
          <p:cNvPicPr preferRelativeResize="0"/>
          <p:nvPr/>
        </p:nvPicPr>
        <p:blipFill rotWithShape="1">
          <a:blip r:embed="rId4">
            <a:alphaModFix/>
          </a:blip>
          <a:srcRect b="3456" l="10750" r="10749" t="3467"/>
          <a:stretch/>
        </p:blipFill>
        <p:spPr>
          <a:xfrm>
            <a:off x="1028700" y="680103"/>
            <a:ext cx="7716755" cy="8926795"/>
          </a:xfrm>
          <a:prstGeom prst="rect">
            <a:avLst/>
          </a:prstGeom>
          <a:noFill/>
          <a:ln>
            <a:noFill/>
          </a:ln>
        </p:spPr>
      </p:pic>
      <p:sp>
        <p:nvSpPr>
          <p:cNvPr id="116" name="Google Shape;116;p15"/>
          <p:cNvSpPr txBox="1"/>
          <p:nvPr/>
        </p:nvSpPr>
        <p:spPr>
          <a:xfrm>
            <a:off x="9881435" y="1793370"/>
            <a:ext cx="8115300" cy="1012986"/>
          </a:xfrm>
          <a:prstGeom prst="rect">
            <a:avLst/>
          </a:prstGeom>
          <a:noFill/>
          <a:ln>
            <a:noFill/>
          </a:ln>
        </p:spPr>
        <p:txBody>
          <a:bodyPr anchorCtr="0" anchor="t" bIns="0" lIns="0" spcFirstLastPara="1" rIns="0" wrap="square" tIns="0">
            <a:spAutoFit/>
          </a:bodyPr>
          <a:lstStyle/>
          <a:p>
            <a:pPr indent="0" lvl="0" marL="0" marR="0" rtl="0" algn="l">
              <a:lnSpc>
                <a:spcPct val="106006"/>
              </a:lnSpc>
              <a:spcBef>
                <a:spcPts val="0"/>
              </a:spcBef>
              <a:spcAft>
                <a:spcPts val="0"/>
              </a:spcAft>
              <a:buNone/>
            </a:pPr>
            <a:r>
              <a:rPr b="1" i="0" lang="en-US" sz="7326" u="none" cap="none" strike="noStrike">
                <a:solidFill>
                  <a:srgbClr val="FCBF01"/>
                </a:solidFill>
                <a:latin typeface="League Spartan"/>
                <a:ea typeface="League Spartan"/>
                <a:cs typeface="League Spartan"/>
                <a:sym typeface="League Spartan"/>
              </a:rPr>
              <a:t>PROJECT TITLE </a:t>
            </a:r>
            <a:endParaRPr/>
          </a:p>
        </p:txBody>
      </p:sp>
      <p:sp>
        <p:nvSpPr>
          <p:cNvPr id="117" name="Google Shape;117;p15"/>
          <p:cNvSpPr txBox="1"/>
          <p:nvPr/>
        </p:nvSpPr>
        <p:spPr>
          <a:xfrm>
            <a:off x="2269668" y="5898600"/>
            <a:ext cx="1042593" cy="438150"/>
          </a:xfrm>
          <a:prstGeom prst="rect">
            <a:avLst/>
          </a:prstGeom>
          <a:noFill/>
          <a:ln>
            <a:noFill/>
          </a:ln>
        </p:spPr>
        <p:txBody>
          <a:bodyPr anchorCtr="0" anchor="t" bIns="0" lIns="0" spcFirstLastPara="1" rIns="0" wrap="square" tIns="0">
            <a:spAutoFit/>
          </a:bodyPr>
          <a:lstStyle/>
          <a:p>
            <a:pPr indent="0" lvl="0" marL="0" marR="0" rtl="0" algn="ctr">
              <a:lnSpc>
                <a:spcPct val="120029"/>
              </a:lnSpc>
              <a:spcBef>
                <a:spcPts val="0"/>
              </a:spcBef>
              <a:spcAft>
                <a:spcPts val="0"/>
              </a:spcAft>
              <a:buNone/>
            </a:pPr>
            <a:r>
              <a:rPr b="1" i="0" lang="en-US" sz="2741" u="none" cap="none" strike="noStrike">
                <a:solidFill>
                  <a:srgbClr val="F9C041"/>
                </a:solidFill>
                <a:latin typeface="Poppins"/>
                <a:ea typeface="Poppins"/>
                <a:cs typeface="Poppins"/>
                <a:sym typeface="Poppins"/>
              </a:rPr>
              <a:t>10K+</a:t>
            </a:r>
            <a:endParaRPr/>
          </a:p>
        </p:txBody>
      </p:sp>
      <p:sp>
        <p:nvSpPr>
          <p:cNvPr id="118" name="Google Shape;118;p15"/>
          <p:cNvSpPr txBox="1"/>
          <p:nvPr/>
        </p:nvSpPr>
        <p:spPr>
          <a:xfrm>
            <a:off x="9144000" y="2673006"/>
            <a:ext cx="8608843" cy="5782310"/>
          </a:xfrm>
          <a:prstGeom prst="rect">
            <a:avLst/>
          </a:prstGeom>
          <a:noFill/>
          <a:ln>
            <a:noFill/>
          </a:ln>
        </p:spPr>
        <p:txBody>
          <a:bodyPr anchorCtr="0" anchor="t" bIns="0" lIns="0" spcFirstLastPara="1" rIns="0" wrap="square" tIns="0">
            <a:spAutoFit/>
          </a:bodyPr>
          <a:lstStyle/>
          <a:p>
            <a:pPr indent="0" lvl="0" marL="0" marR="0" rtl="0" algn="ctr">
              <a:lnSpc>
                <a:spcPct val="160010"/>
              </a:lnSpc>
              <a:spcBef>
                <a:spcPts val="0"/>
              </a:spcBef>
              <a:spcAft>
                <a:spcPts val="0"/>
              </a:spcAft>
              <a:buNone/>
            </a:pPr>
            <a:r>
              <a:rPr b="0" i="0" lang="en-US" sz="5799" u="none" cap="none" strike="noStrike">
                <a:solidFill>
                  <a:srgbClr val="FDFDFD"/>
                </a:solidFill>
                <a:latin typeface="Montserrat"/>
                <a:ea typeface="Montserrat"/>
                <a:cs typeface="Montserrat"/>
                <a:sym typeface="Montserrat"/>
              </a:rPr>
              <a:t>Blockchain Based Land Registry System to Remove Frauds, Intermediaries and Brokers.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22" name="Shape 122"/>
        <p:cNvGrpSpPr/>
        <p:nvPr/>
      </p:nvGrpSpPr>
      <p:grpSpPr>
        <a:xfrm>
          <a:off x="0" y="0"/>
          <a:ext cx="0" cy="0"/>
          <a:chOff x="0" y="0"/>
          <a:chExt cx="0" cy="0"/>
        </a:xfrm>
      </p:grpSpPr>
      <p:pic>
        <p:nvPicPr>
          <p:cNvPr id="123" name="Google Shape;123;p16"/>
          <p:cNvPicPr preferRelativeResize="0"/>
          <p:nvPr/>
        </p:nvPicPr>
        <p:blipFill rotWithShape="1">
          <a:blip r:embed="rId3">
            <a:alphaModFix amt="65999"/>
          </a:blip>
          <a:srcRect b="0" l="0" r="0" t="0"/>
          <a:stretch/>
        </p:blipFill>
        <p:spPr>
          <a:xfrm>
            <a:off x="15182620" y="10027"/>
            <a:ext cx="3105380" cy="3105380"/>
          </a:xfrm>
          <a:prstGeom prst="rect">
            <a:avLst/>
          </a:prstGeom>
          <a:noFill/>
          <a:ln>
            <a:noFill/>
          </a:ln>
        </p:spPr>
      </p:pic>
      <p:pic>
        <p:nvPicPr>
          <p:cNvPr id="124" name="Google Shape;124;p16"/>
          <p:cNvPicPr preferRelativeResize="0"/>
          <p:nvPr/>
        </p:nvPicPr>
        <p:blipFill rotWithShape="1">
          <a:blip r:embed="rId4">
            <a:alphaModFix/>
          </a:blip>
          <a:srcRect b="0" l="0" r="0" t="0"/>
          <a:stretch/>
        </p:blipFill>
        <p:spPr>
          <a:xfrm>
            <a:off x="16242921" y="8295281"/>
            <a:ext cx="2032757" cy="1926037"/>
          </a:xfrm>
          <a:prstGeom prst="rect">
            <a:avLst/>
          </a:prstGeom>
          <a:noFill/>
          <a:ln>
            <a:noFill/>
          </a:ln>
        </p:spPr>
      </p:pic>
      <p:sp>
        <p:nvSpPr>
          <p:cNvPr id="125" name="Google Shape;125;p16"/>
          <p:cNvSpPr txBox="1"/>
          <p:nvPr/>
        </p:nvSpPr>
        <p:spPr>
          <a:xfrm>
            <a:off x="1028700" y="1050272"/>
            <a:ext cx="10107341" cy="920115"/>
          </a:xfrm>
          <a:prstGeom prst="rect">
            <a:avLst/>
          </a:prstGeom>
          <a:noFill/>
          <a:ln>
            <a:noFill/>
          </a:ln>
        </p:spPr>
        <p:txBody>
          <a:bodyPr anchorCtr="0" anchor="t" bIns="0" lIns="0" spcFirstLastPara="1" rIns="0" wrap="square" tIns="0">
            <a:spAutoFit/>
          </a:bodyPr>
          <a:lstStyle/>
          <a:p>
            <a:pPr indent="0" lvl="0" marL="0" marR="0" rtl="0" algn="l">
              <a:lnSpc>
                <a:spcPct val="139981"/>
              </a:lnSpc>
              <a:spcBef>
                <a:spcPts val="0"/>
              </a:spcBef>
              <a:spcAft>
                <a:spcPts val="0"/>
              </a:spcAft>
              <a:buNone/>
            </a:pPr>
            <a:r>
              <a:rPr b="0" i="0" lang="en-US" sz="5400" u="none" cap="none" strike="noStrike">
                <a:solidFill>
                  <a:srgbClr val="F9C041"/>
                </a:solidFill>
                <a:latin typeface="Arial"/>
                <a:ea typeface="Arial"/>
                <a:cs typeface="Arial"/>
                <a:sym typeface="Arial"/>
              </a:rPr>
              <a:t>ABSTRACT </a:t>
            </a:r>
            <a:endParaRPr/>
          </a:p>
        </p:txBody>
      </p:sp>
      <p:sp>
        <p:nvSpPr>
          <p:cNvPr id="126" name="Google Shape;126;p16"/>
          <p:cNvSpPr txBox="1"/>
          <p:nvPr/>
        </p:nvSpPr>
        <p:spPr>
          <a:xfrm>
            <a:off x="1028700" y="2287594"/>
            <a:ext cx="13339774" cy="729678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600" u="none" cap="none" strike="noStrike">
                <a:solidFill>
                  <a:srgbClr val="EFECE7"/>
                </a:solidFill>
                <a:latin typeface="DM Sans"/>
                <a:ea typeface="DM Sans"/>
                <a:cs typeface="DM Sans"/>
                <a:sym typeface="DM Sans"/>
              </a:rPr>
              <a:t>The land registry system is one of the very important department in any governance system that stores the records of land ownership. There are various issues and loopholes in the existing system that give rise to corruption and disputes. This requires a significant chunk of valuable government resources from judiciary and law enforcement agencies in settling these issues. </a:t>
            </a:r>
            <a:endParaRPr/>
          </a:p>
          <a:p>
            <a:pPr indent="0" lvl="0" marL="0" marR="0" rtl="0" algn="just">
              <a:lnSpc>
                <a:spcPct val="140000"/>
              </a:lnSpc>
              <a:spcBef>
                <a:spcPts val="0"/>
              </a:spcBef>
              <a:spcAft>
                <a:spcPts val="0"/>
              </a:spcAft>
              <a:buNone/>
            </a:pPr>
            <a:r>
              <a:t/>
            </a:r>
            <a:endParaRPr b="0" i="0" sz="2600" u="none" cap="none" strike="noStrike">
              <a:solidFill>
                <a:srgbClr val="EFECE7"/>
              </a:solidFill>
              <a:latin typeface="DM Sans"/>
              <a:ea typeface="DM Sans"/>
              <a:cs typeface="DM Sans"/>
              <a:sym typeface="DM Sans"/>
            </a:endParaRPr>
          </a:p>
          <a:p>
            <a:pPr indent="0" lvl="0" marL="0" marR="0" rtl="0" algn="just">
              <a:lnSpc>
                <a:spcPct val="140000"/>
              </a:lnSpc>
              <a:spcBef>
                <a:spcPts val="0"/>
              </a:spcBef>
              <a:spcAft>
                <a:spcPts val="0"/>
              </a:spcAft>
              <a:buNone/>
            </a:pPr>
            <a:r>
              <a:rPr b="0" i="0" lang="en-US" sz="2600" u="none" cap="none" strike="noStrike">
                <a:solidFill>
                  <a:srgbClr val="EFECE7"/>
                </a:solidFill>
                <a:latin typeface="DM Sans"/>
                <a:ea typeface="DM Sans"/>
                <a:cs typeface="DM Sans"/>
                <a:sym typeface="DM Sans"/>
              </a:rPr>
              <a:t>Blockchain technology has the potential to counter these loopholes and sort out the issues related with land registry system like tempering of records, trading of the same piece of land to more than one buyer. In this project a secure and reliable framework for land registry system using Blockchain has been implemented. </a:t>
            </a:r>
            <a:endParaRPr/>
          </a:p>
          <a:p>
            <a:pPr indent="0" lvl="0" marL="0" marR="0" rtl="0" algn="just">
              <a:lnSpc>
                <a:spcPct val="140000"/>
              </a:lnSpc>
              <a:spcBef>
                <a:spcPts val="0"/>
              </a:spcBef>
              <a:spcAft>
                <a:spcPts val="0"/>
              </a:spcAft>
              <a:buNone/>
            </a:pPr>
            <a:r>
              <a:t/>
            </a:r>
            <a:endParaRPr b="0" i="0" sz="2600" u="none" cap="none" strike="noStrike">
              <a:solidFill>
                <a:srgbClr val="EFECE7"/>
              </a:solidFill>
              <a:latin typeface="DM Sans"/>
              <a:ea typeface="DM Sans"/>
              <a:cs typeface="DM Sans"/>
              <a:sym typeface="DM Sans"/>
            </a:endParaRPr>
          </a:p>
          <a:p>
            <a:pPr indent="0" lvl="0" marL="0" marR="0" rtl="0" algn="just">
              <a:lnSpc>
                <a:spcPct val="140000"/>
              </a:lnSpc>
              <a:spcBef>
                <a:spcPts val="0"/>
              </a:spcBef>
              <a:spcAft>
                <a:spcPts val="0"/>
              </a:spcAft>
              <a:buNone/>
            </a:pPr>
            <a:r>
              <a:rPr b="0" i="0" lang="en-US" sz="2600" u="none" cap="none" strike="noStrike">
                <a:solidFill>
                  <a:srgbClr val="EFECE7"/>
                </a:solidFill>
                <a:latin typeface="DM Sans"/>
                <a:ea typeface="DM Sans"/>
                <a:cs typeface="DM Sans"/>
                <a:sym typeface="DM Sans"/>
              </a:rPr>
              <a:t>The framework uses the concept of smart contract at various stages of the land registry and gives an algorithm for pre-agreement. First, the conventional land registry system in Pakistan and the issues are highlighted. Then, I jave outlined the potential benefits of employing Blockchain technology in the land registry system and presented a framework.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30" name="Shape 130"/>
        <p:cNvGrpSpPr/>
        <p:nvPr/>
      </p:nvGrpSpPr>
      <p:grpSpPr>
        <a:xfrm>
          <a:off x="0" y="0"/>
          <a:ext cx="0" cy="0"/>
          <a:chOff x="0" y="0"/>
          <a:chExt cx="0" cy="0"/>
        </a:xfrm>
      </p:grpSpPr>
      <p:pic>
        <p:nvPicPr>
          <p:cNvPr id="131" name="Google Shape;131;p17"/>
          <p:cNvPicPr preferRelativeResize="0"/>
          <p:nvPr/>
        </p:nvPicPr>
        <p:blipFill rotWithShape="1">
          <a:blip r:embed="rId3">
            <a:alphaModFix amt="65999"/>
          </a:blip>
          <a:srcRect b="0" l="0" r="0" t="0"/>
          <a:stretch/>
        </p:blipFill>
        <p:spPr>
          <a:xfrm>
            <a:off x="15034133" y="0"/>
            <a:ext cx="3241546" cy="3241546"/>
          </a:xfrm>
          <a:prstGeom prst="rect">
            <a:avLst/>
          </a:prstGeom>
          <a:noFill/>
          <a:ln>
            <a:noFill/>
          </a:ln>
        </p:spPr>
      </p:pic>
      <p:pic>
        <p:nvPicPr>
          <p:cNvPr id="132" name="Google Shape;132;p17"/>
          <p:cNvPicPr preferRelativeResize="0"/>
          <p:nvPr/>
        </p:nvPicPr>
        <p:blipFill rotWithShape="1">
          <a:blip r:embed="rId4">
            <a:alphaModFix/>
          </a:blip>
          <a:srcRect b="0" l="0" r="0" t="0"/>
          <a:stretch/>
        </p:blipFill>
        <p:spPr>
          <a:xfrm>
            <a:off x="16242921" y="8295281"/>
            <a:ext cx="2032757" cy="1926037"/>
          </a:xfrm>
          <a:prstGeom prst="rect">
            <a:avLst/>
          </a:prstGeom>
          <a:noFill/>
          <a:ln>
            <a:noFill/>
          </a:ln>
        </p:spPr>
      </p:pic>
      <p:sp>
        <p:nvSpPr>
          <p:cNvPr id="133" name="Google Shape;133;p17"/>
          <p:cNvSpPr txBox="1"/>
          <p:nvPr/>
        </p:nvSpPr>
        <p:spPr>
          <a:xfrm>
            <a:off x="1028700" y="933450"/>
            <a:ext cx="9687999" cy="170434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899" u="none" cap="none" strike="noStrike">
                <a:solidFill>
                  <a:srgbClr val="F1C024"/>
                </a:solidFill>
                <a:latin typeface="Arial"/>
                <a:ea typeface="Arial"/>
                <a:cs typeface="Arial"/>
                <a:sym typeface="Arial"/>
              </a:rPr>
              <a:t>Current Land Registry System in Pakistan </a:t>
            </a:r>
            <a:endParaRPr/>
          </a:p>
        </p:txBody>
      </p:sp>
      <p:sp>
        <p:nvSpPr>
          <p:cNvPr id="134" name="Google Shape;134;p17"/>
          <p:cNvSpPr txBox="1"/>
          <p:nvPr/>
        </p:nvSpPr>
        <p:spPr>
          <a:xfrm>
            <a:off x="1028700" y="2875915"/>
            <a:ext cx="13477844" cy="638238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600" u="none" cap="none" strike="noStrike">
                <a:solidFill>
                  <a:srgbClr val="EFECE7"/>
                </a:solidFill>
                <a:latin typeface="DM Sans"/>
                <a:ea typeface="DM Sans"/>
                <a:cs typeface="DM Sans"/>
                <a:sym typeface="DM Sans"/>
              </a:rPr>
              <a:t>In Pakistan and other parts of the world land registration process and  </a:t>
            </a:r>
            <a:r>
              <a:rPr b="0" i="0" lang="en-US" sz="2600" u="none" cap="none" strike="noStrike">
                <a:solidFill>
                  <a:srgbClr val="EFECE7"/>
                </a:solidFill>
                <a:latin typeface="Arimo"/>
                <a:ea typeface="Arimo"/>
                <a:cs typeface="Arimo"/>
                <a:sym typeface="Arimo"/>
              </a:rPr>
              <a:t>maintenance is too tedious since it involves safekeeping of large volumes of registers in written form.</a:t>
            </a:r>
            <a:endParaRPr/>
          </a:p>
          <a:p>
            <a:pPr indent="0" lvl="0" marL="0" marR="0" rtl="0" algn="just">
              <a:lnSpc>
                <a:spcPct val="140000"/>
              </a:lnSpc>
              <a:spcBef>
                <a:spcPts val="0"/>
              </a:spcBef>
              <a:spcAft>
                <a:spcPts val="0"/>
              </a:spcAft>
              <a:buNone/>
            </a:pPr>
            <a:r>
              <a:t/>
            </a:r>
            <a:endParaRPr b="0" i="0" sz="2600" u="none" cap="none" strike="noStrike">
              <a:solidFill>
                <a:srgbClr val="EFECE7"/>
              </a:solidFill>
              <a:latin typeface="Arimo"/>
              <a:ea typeface="Arimo"/>
              <a:cs typeface="Arimo"/>
              <a:sym typeface="Arimo"/>
            </a:endParaRPr>
          </a:p>
          <a:p>
            <a:pPr indent="0" lvl="0" marL="0" marR="0" rtl="0" algn="just">
              <a:lnSpc>
                <a:spcPct val="140000"/>
              </a:lnSpc>
              <a:spcBef>
                <a:spcPts val="0"/>
              </a:spcBef>
              <a:spcAft>
                <a:spcPts val="0"/>
              </a:spcAft>
              <a:buNone/>
            </a:pPr>
            <a:r>
              <a:rPr b="0" i="0" lang="en-US" sz="2600" u="none" cap="none" strike="noStrike">
                <a:solidFill>
                  <a:srgbClr val="EFECE7"/>
                </a:solidFill>
                <a:latin typeface="Arimo"/>
                <a:ea typeface="Arimo"/>
                <a:cs typeface="Arimo"/>
                <a:sym typeface="Arimo"/>
              </a:rPr>
              <a:t>The main issue with the above-mentioned method of land registry maintenance is that any future reference that needs o be taken from these hard copies will involve too much labour. This process is time consuming.</a:t>
            </a:r>
            <a:endParaRPr/>
          </a:p>
          <a:p>
            <a:pPr indent="0" lvl="0" marL="0" marR="0" rtl="0" algn="just">
              <a:lnSpc>
                <a:spcPct val="140000"/>
              </a:lnSpc>
              <a:spcBef>
                <a:spcPts val="0"/>
              </a:spcBef>
              <a:spcAft>
                <a:spcPts val="0"/>
              </a:spcAft>
              <a:buNone/>
            </a:pPr>
            <a:r>
              <a:t/>
            </a:r>
            <a:endParaRPr b="0" i="0" sz="2600" u="none" cap="none" strike="noStrike">
              <a:solidFill>
                <a:srgbClr val="EFECE7"/>
              </a:solidFill>
              <a:latin typeface="Arimo"/>
              <a:ea typeface="Arimo"/>
              <a:cs typeface="Arimo"/>
              <a:sym typeface="Arimo"/>
            </a:endParaRPr>
          </a:p>
          <a:p>
            <a:pPr indent="0" lvl="0" marL="0" marR="0" rtl="0" algn="just">
              <a:lnSpc>
                <a:spcPct val="140000"/>
              </a:lnSpc>
              <a:spcBef>
                <a:spcPts val="0"/>
              </a:spcBef>
              <a:spcAft>
                <a:spcPts val="0"/>
              </a:spcAft>
              <a:buNone/>
            </a:pPr>
            <a:r>
              <a:rPr b="0" i="0" lang="en-US" sz="2600" u="none" cap="none" strike="noStrike">
                <a:solidFill>
                  <a:srgbClr val="EFECE7"/>
                </a:solidFill>
                <a:latin typeface="DM Sans"/>
                <a:ea typeface="DM Sans"/>
                <a:cs typeface="DM Sans"/>
                <a:sym typeface="DM Sans"/>
              </a:rPr>
              <a:t>Also the c</a:t>
            </a:r>
            <a:r>
              <a:rPr b="0" i="0" lang="en-US" sz="2600" u="none" cap="none" strike="noStrike">
                <a:solidFill>
                  <a:srgbClr val="EFECE7"/>
                </a:solidFill>
                <a:latin typeface="Arimo"/>
                <a:ea typeface="Arimo"/>
                <a:cs typeface="Arimo"/>
                <a:sym typeface="Arimo"/>
              </a:rPr>
              <a:t>urrent system is not secured since majority of the process is not transparent, system is slow, and selling a property more than once needs to be recorded accurately. Several approaches have been made to automate the land registry data maintenance by eliminating the process of keeping bookish records. This is initially done by storing the data in huge databases. But such</a:t>
            </a:r>
            <a:r>
              <a:rPr b="0" i="0" lang="en-US" sz="2600" u="none" cap="none" strike="noStrike">
                <a:solidFill>
                  <a:srgbClr val="EFECE7"/>
                </a:solidFill>
                <a:latin typeface="DM Sans"/>
                <a:ea typeface="DM Sans"/>
                <a:cs typeface="DM Sans"/>
                <a:sym typeface="DM Sans"/>
              </a:rPr>
              <a:t> </a:t>
            </a:r>
            <a:r>
              <a:rPr b="0" i="0" lang="en-US" sz="2600" u="none" cap="none" strike="noStrike">
                <a:solidFill>
                  <a:srgbClr val="EFECE7"/>
                </a:solidFill>
                <a:latin typeface="Arimo"/>
                <a:ea typeface="Arimo"/>
                <a:cs typeface="Arimo"/>
                <a:sym typeface="Arimo"/>
              </a:rPr>
              <a:t>a method is not efficient in terms of data security as the data contents are breached easily as data tampering can happen in case of poorly maintained databases.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38" name="Shape 138"/>
        <p:cNvGrpSpPr/>
        <p:nvPr/>
      </p:nvGrpSpPr>
      <p:grpSpPr>
        <a:xfrm>
          <a:off x="0" y="0"/>
          <a:ext cx="0" cy="0"/>
          <a:chOff x="0" y="0"/>
          <a:chExt cx="0" cy="0"/>
        </a:xfrm>
      </p:grpSpPr>
      <p:pic>
        <p:nvPicPr>
          <p:cNvPr id="139" name="Google Shape;139;p18"/>
          <p:cNvPicPr preferRelativeResize="0"/>
          <p:nvPr/>
        </p:nvPicPr>
        <p:blipFill rotWithShape="1">
          <a:blip r:embed="rId3">
            <a:alphaModFix amt="65999"/>
          </a:blip>
          <a:srcRect b="0" l="0" r="0" t="0"/>
          <a:stretch/>
        </p:blipFill>
        <p:spPr>
          <a:xfrm>
            <a:off x="13655446" y="0"/>
            <a:ext cx="4632554" cy="4632554"/>
          </a:xfrm>
          <a:prstGeom prst="rect">
            <a:avLst/>
          </a:prstGeom>
          <a:noFill/>
          <a:ln>
            <a:noFill/>
          </a:ln>
        </p:spPr>
      </p:pic>
      <p:sp>
        <p:nvSpPr>
          <p:cNvPr id="140" name="Google Shape;140;p18"/>
          <p:cNvSpPr/>
          <p:nvPr/>
        </p:nvSpPr>
        <p:spPr>
          <a:xfrm>
            <a:off x="12474407" y="1028700"/>
            <a:ext cx="4784893" cy="3811569"/>
          </a:xfrm>
          <a:custGeom>
            <a:rect b="b" l="l" r="r" t="t"/>
            <a:pathLst>
              <a:path extrusionOk="0" h="1576151" w="1978638">
                <a:moveTo>
                  <a:pt x="0" y="0"/>
                </a:moveTo>
                <a:lnTo>
                  <a:pt x="1978638" y="0"/>
                </a:lnTo>
                <a:lnTo>
                  <a:pt x="1978638" y="1576151"/>
                </a:lnTo>
                <a:lnTo>
                  <a:pt x="0" y="1576151"/>
                </a:lnTo>
                <a:close/>
              </a:path>
            </a:pathLst>
          </a:custGeom>
          <a:solidFill>
            <a:srgbClr val="FCBF01"/>
          </a:solidFill>
          <a:ln>
            <a:noFill/>
          </a:ln>
        </p:spPr>
      </p:sp>
      <p:sp>
        <p:nvSpPr>
          <p:cNvPr id="141" name="Google Shape;141;p18"/>
          <p:cNvSpPr/>
          <p:nvPr/>
        </p:nvSpPr>
        <p:spPr>
          <a:xfrm>
            <a:off x="7006253" y="1028700"/>
            <a:ext cx="4784893" cy="3811569"/>
          </a:xfrm>
          <a:custGeom>
            <a:rect b="b" l="l" r="r" t="t"/>
            <a:pathLst>
              <a:path extrusionOk="0" h="1576151" w="1978638">
                <a:moveTo>
                  <a:pt x="0" y="0"/>
                </a:moveTo>
                <a:lnTo>
                  <a:pt x="1978638" y="0"/>
                </a:lnTo>
                <a:lnTo>
                  <a:pt x="1978638" y="1576151"/>
                </a:lnTo>
                <a:lnTo>
                  <a:pt x="0" y="1576151"/>
                </a:lnTo>
                <a:close/>
              </a:path>
            </a:pathLst>
          </a:custGeom>
          <a:solidFill>
            <a:srgbClr val="FCBF01"/>
          </a:solidFill>
          <a:ln>
            <a:noFill/>
          </a:ln>
        </p:spPr>
      </p:sp>
      <p:sp>
        <p:nvSpPr>
          <p:cNvPr id="142" name="Google Shape;142;p18"/>
          <p:cNvSpPr/>
          <p:nvPr/>
        </p:nvSpPr>
        <p:spPr>
          <a:xfrm>
            <a:off x="12474407" y="5446731"/>
            <a:ext cx="4784893" cy="3811569"/>
          </a:xfrm>
          <a:custGeom>
            <a:rect b="b" l="l" r="r" t="t"/>
            <a:pathLst>
              <a:path extrusionOk="0" h="1576151" w="1978638">
                <a:moveTo>
                  <a:pt x="0" y="0"/>
                </a:moveTo>
                <a:lnTo>
                  <a:pt x="1978638" y="0"/>
                </a:lnTo>
                <a:lnTo>
                  <a:pt x="1978638" y="1576151"/>
                </a:lnTo>
                <a:lnTo>
                  <a:pt x="0" y="1576151"/>
                </a:lnTo>
                <a:close/>
              </a:path>
            </a:pathLst>
          </a:custGeom>
          <a:solidFill>
            <a:srgbClr val="FCBF01"/>
          </a:solidFill>
          <a:ln>
            <a:noFill/>
          </a:ln>
        </p:spPr>
      </p:sp>
      <p:sp>
        <p:nvSpPr>
          <p:cNvPr id="143" name="Google Shape;143;p18"/>
          <p:cNvSpPr/>
          <p:nvPr/>
        </p:nvSpPr>
        <p:spPr>
          <a:xfrm>
            <a:off x="7006253" y="5446731"/>
            <a:ext cx="4784893" cy="3811569"/>
          </a:xfrm>
          <a:custGeom>
            <a:rect b="b" l="l" r="r" t="t"/>
            <a:pathLst>
              <a:path extrusionOk="0" h="1576151" w="1978638">
                <a:moveTo>
                  <a:pt x="0" y="0"/>
                </a:moveTo>
                <a:lnTo>
                  <a:pt x="1978638" y="0"/>
                </a:lnTo>
                <a:lnTo>
                  <a:pt x="1978638" y="1576151"/>
                </a:lnTo>
                <a:lnTo>
                  <a:pt x="0" y="1576151"/>
                </a:lnTo>
                <a:close/>
              </a:path>
            </a:pathLst>
          </a:custGeom>
          <a:solidFill>
            <a:srgbClr val="FCBF01"/>
          </a:solidFill>
          <a:ln>
            <a:noFill/>
          </a:ln>
        </p:spPr>
      </p:sp>
      <p:sp>
        <p:nvSpPr>
          <p:cNvPr id="144" name="Google Shape;144;p18"/>
          <p:cNvSpPr/>
          <p:nvPr/>
        </p:nvSpPr>
        <p:spPr>
          <a:xfrm>
            <a:off x="1028700" y="1028700"/>
            <a:ext cx="1416025" cy="378489"/>
          </a:xfrm>
          <a:custGeom>
            <a:rect b="b" l="l" r="r" t="t"/>
            <a:pathLst>
              <a:path extrusionOk="0" h="152400" w="570168">
                <a:moveTo>
                  <a:pt x="0" y="0"/>
                </a:moveTo>
                <a:lnTo>
                  <a:pt x="570168" y="0"/>
                </a:lnTo>
                <a:lnTo>
                  <a:pt x="570168" y="152400"/>
                </a:lnTo>
                <a:lnTo>
                  <a:pt x="0" y="152400"/>
                </a:lnTo>
                <a:close/>
              </a:path>
            </a:pathLst>
          </a:custGeom>
          <a:solidFill>
            <a:srgbClr val="FCBF01"/>
          </a:solidFill>
          <a:ln>
            <a:noFill/>
          </a:ln>
        </p:spPr>
      </p:sp>
      <p:sp>
        <p:nvSpPr>
          <p:cNvPr id="145" name="Google Shape;145;p18"/>
          <p:cNvSpPr txBox="1"/>
          <p:nvPr/>
        </p:nvSpPr>
        <p:spPr>
          <a:xfrm>
            <a:off x="12749333" y="1714436"/>
            <a:ext cx="4235042" cy="2421046"/>
          </a:xfrm>
          <a:prstGeom prst="rect">
            <a:avLst/>
          </a:prstGeom>
          <a:noFill/>
          <a:ln>
            <a:noFill/>
          </a:ln>
        </p:spPr>
        <p:txBody>
          <a:bodyPr anchorCtr="0" anchor="t" bIns="0" lIns="0" spcFirstLastPara="1" rIns="0" wrap="square" tIns="0">
            <a:spAutoFit/>
          </a:bodyPr>
          <a:lstStyle/>
          <a:p>
            <a:pPr indent="0" lvl="0" marL="0" marR="0" rtl="0" algn="l">
              <a:lnSpc>
                <a:spcPct val="125994"/>
              </a:lnSpc>
              <a:spcBef>
                <a:spcPts val="0"/>
              </a:spcBef>
              <a:spcAft>
                <a:spcPts val="0"/>
              </a:spcAft>
              <a:buNone/>
            </a:pPr>
            <a:r>
              <a:rPr b="0" i="0" lang="en-US" sz="5101" u="none" cap="none" strike="noStrike">
                <a:solidFill>
                  <a:srgbClr val="FFFFFF"/>
                </a:solidFill>
                <a:latin typeface="Arial"/>
                <a:ea typeface="Arial"/>
                <a:cs typeface="Arial"/>
                <a:sym typeface="Arial"/>
              </a:rPr>
              <a:t>Increasing number of fraud cases</a:t>
            </a:r>
            <a:endParaRPr/>
          </a:p>
        </p:txBody>
      </p:sp>
      <p:sp>
        <p:nvSpPr>
          <p:cNvPr id="146" name="Google Shape;146;p18"/>
          <p:cNvSpPr txBox="1"/>
          <p:nvPr/>
        </p:nvSpPr>
        <p:spPr>
          <a:xfrm>
            <a:off x="7281178" y="1827876"/>
            <a:ext cx="4509967" cy="2184642"/>
          </a:xfrm>
          <a:prstGeom prst="rect">
            <a:avLst/>
          </a:prstGeom>
          <a:noFill/>
          <a:ln>
            <a:noFill/>
          </a:ln>
        </p:spPr>
        <p:txBody>
          <a:bodyPr anchorCtr="0" anchor="t" bIns="0" lIns="0" spcFirstLastPara="1" rIns="0" wrap="square" tIns="0">
            <a:spAutoFit/>
          </a:bodyPr>
          <a:lstStyle/>
          <a:p>
            <a:pPr indent="0" lvl="0" marL="0" marR="0" rtl="0" algn="l">
              <a:lnSpc>
                <a:spcPct val="125988"/>
              </a:lnSpc>
              <a:spcBef>
                <a:spcPts val="0"/>
              </a:spcBef>
              <a:spcAft>
                <a:spcPts val="0"/>
              </a:spcAft>
              <a:buNone/>
            </a:pPr>
            <a:r>
              <a:rPr b="0" i="0" lang="en-US" sz="4579" u="none" cap="none" strike="noStrike">
                <a:solidFill>
                  <a:srgbClr val="FFFFFF"/>
                </a:solidFill>
                <a:latin typeface="Arial"/>
                <a:ea typeface="Arial"/>
                <a:cs typeface="Arial"/>
                <a:sym typeface="Arial"/>
              </a:rPr>
              <a:t>Involvement of middlemen and brokers</a:t>
            </a:r>
            <a:endParaRPr/>
          </a:p>
        </p:txBody>
      </p:sp>
      <p:sp>
        <p:nvSpPr>
          <p:cNvPr id="147" name="Google Shape;147;p18"/>
          <p:cNvSpPr txBox="1"/>
          <p:nvPr/>
        </p:nvSpPr>
        <p:spPr>
          <a:xfrm>
            <a:off x="13024258" y="6297717"/>
            <a:ext cx="3685192" cy="2081022"/>
          </a:xfrm>
          <a:prstGeom prst="rect">
            <a:avLst/>
          </a:prstGeom>
          <a:noFill/>
          <a:ln>
            <a:noFill/>
          </a:ln>
        </p:spPr>
        <p:txBody>
          <a:bodyPr anchorCtr="0" anchor="t" bIns="0" lIns="0" spcFirstLastPara="1" rIns="0" wrap="square" tIns="0">
            <a:spAutoFit/>
          </a:bodyPr>
          <a:lstStyle/>
          <a:p>
            <a:pPr indent="0" lvl="0" marL="0" marR="0" rtl="0" algn="l">
              <a:lnSpc>
                <a:spcPct val="126000"/>
              </a:lnSpc>
              <a:spcBef>
                <a:spcPts val="0"/>
              </a:spcBef>
              <a:spcAft>
                <a:spcPts val="0"/>
              </a:spcAft>
              <a:buNone/>
            </a:pPr>
            <a:r>
              <a:rPr b="0" i="0" lang="en-US" sz="4400" u="none" cap="none" strike="noStrike">
                <a:solidFill>
                  <a:srgbClr val="FFFFFF"/>
                </a:solidFill>
                <a:latin typeface="Arial"/>
                <a:ea typeface="Arial"/>
                <a:cs typeface="Arial"/>
                <a:sym typeface="Arial"/>
              </a:rPr>
              <a:t>Human error or Intervention</a:t>
            </a:r>
            <a:endParaRPr/>
          </a:p>
        </p:txBody>
      </p:sp>
      <p:sp>
        <p:nvSpPr>
          <p:cNvPr id="148" name="Google Shape;148;p18"/>
          <p:cNvSpPr txBox="1"/>
          <p:nvPr/>
        </p:nvSpPr>
        <p:spPr>
          <a:xfrm>
            <a:off x="7556103" y="6801459"/>
            <a:ext cx="3685192" cy="681609"/>
          </a:xfrm>
          <a:prstGeom prst="rect">
            <a:avLst/>
          </a:prstGeom>
          <a:noFill/>
          <a:ln>
            <a:noFill/>
          </a:ln>
        </p:spPr>
        <p:txBody>
          <a:bodyPr anchorCtr="0" anchor="t" bIns="0" lIns="0" spcFirstLastPara="1" rIns="0" wrap="square" tIns="0">
            <a:spAutoFit/>
          </a:bodyPr>
          <a:lstStyle/>
          <a:p>
            <a:pPr indent="0" lvl="0" marL="0" marR="0" rtl="0" algn="l">
              <a:lnSpc>
                <a:spcPct val="126006"/>
              </a:lnSpc>
              <a:spcBef>
                <a:spcPts val="0"/>
              </a:spcBef>
              <a:spcAft>
                <a:spcPts val="0"/>
              </a:spcAft>
              <a:buNone/>
            </a:pPr>
            <a:r>
              <a:rPr b="0" i="0" lang="en-US" sz="4299" u="none" cap="none" strike="noStrike">
                <a:solidFill>
                  <a:srgbClr val="FFFFFF"/>
                </a:solidFill>
                <a:latin typeface="Arial"/>
                <a:ea typeface="Arial"/>
                <a:cs typeface="Arial"/>
                <a:sym typeface="Arial"/>
              </a:rPr>
              <a:t>Time Delays</a:t>
            </a:r>
            <a:endParaRPr/>
          </a:p>
        </p:txBody>
      </p:sp>
      <p:sp>
        <p:nvSpPr>
          <p:cNvPr id="149" name="Google Shape;149;p18"/>
          <p:cNvSpPr txBox="1"/>
          <p:nvPr/>
        </p:nvSpPr>
        <p:spPr>
          <a:xfrm>
            <a:off x="891343" y="2107883"/>
            <a:ext cx="5829160" cy="6052185"/>
          </a:xfrm>
          <a:prstGeom prst="rect">
            <a:avLst/>
          </a:prstGeom>
          <a:noFill/>
          <a:ln>
            <a:noFill/>
          </a:ln>
        </p:spPr>
        <p:txBody>
          <a:bodyPr anchorCtr="0" anchor="t" bIns="0" lIns="0" spcFirstLastPara="1" rIns="0" wrap="square" tIns="0">
            <a:spAutoFit/>
          </a:bodyPr>
          <a:lstStyle/>
          <a:p>
            <a:pPr indent="0" lvl="0" marL="0" marR="0" rtl="0" algn="l">
              <a:lnSpc>
                <a:spcPct val="123000"/>
              </a:lnSpc>
              <a:spcBef>
                <a:spcPts val="0"/>
              </a:spcBef>
              <a:spcAft>
                <a:spcPts val="0"/>
              </a:spcAft>
              <a:buNone/>
            </a:pPr>
            <a:r>
              <a:rPr b="1" i="0" lang="en-US" sz="6500" u="none" cap="none" strike="noStrike">
                <a:solidFill>
                  <a:srgbClr val="FCBF01"/>
                </a:solidFill>
                <a:latin typeface="League Spartan"/>
                <a:ea typeface="League Spartan"/>
                <a:cs typeface="League Spartan"/>
                <a:sym typeface="League Spartan"/>
              </a:rPr>
              <a:t>CHALLENGES IN THE EXISTING LAND REGISTRY PROCESS</a:t>
            </a:r>
            <a:endParaRPr/>
          </a:p>
        </p:txBody>
      </p:sp>
      <p:sp>
        <p:nvSpPr>
          <p:cNvPr id="150" name="Google Shape;150;p18"/>
          <p:cNvSpPr/>
          <p:nvPr/>
        </p:nvSpPr>
        <p:spPr>
          <a:xfrm>
            <a:off x="1028700" y="8879811"/>
            <a:ext cx="1416025" cy="378489"/>
          </a:xfrm>
          <a:custGeom>
            <a:rect b="b" l="l" r="r" t="t"/>
            <a:pathLst>
              <a:path extrusionOk="0" h="152400" w="570168">
                <a:moveTo>
                  <a:pt x="0" y="0"/>
                </a:moveTo>
                <a:lnTo>
                  <a:pt x="570168" y="0"/>
                </a:lnTo>
                <a:lnTo>
                  <a:pt x="570168" y="152400"/>
                </a:lnTo>
                <a:lnTo>
                  <a:pt x="0" y="152400"/>
                </a:lnTo>
                <a:close/>
              </a:path>
            </a:pathLst>
          </a:custGeom>
          <a:solidFill>
            <a:srgbClr val="FCBF01"/>
          </a:solid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54" name="Shape 154"/>
        <p:cNvGrpSpPr/>
        <p:nvPr/>
      </p:nvGrpSpPr>
      <p:grpSpPr>
        <a:xfrm>
          <a:off x="0" y="0"/>
          <a:ext cx="0" cy="0"/>
          <a:chOff x="0" y="0"/>
          <a:chExt cx="0" cy="0"/>
        </a:xfrm>
      </p:grpSpPr>
      <p:pic>
        <p:nvPicPr>
          <p:cNvPr id="155" name="Google Shape;155;p19"/>
          <p:cNvPicPr preferRelativeResize="0"/>
          <p:nvPr/>
        </p:nvPicPr>
        <p:blipFill rotWithShape="1">
          <a:blip r:embed="rId3">
            <a:alphaModFix amt="65999"/>
          </a:blip>
          <a:srcRect b="0" l="0" r="0" t="0"/>
          <a:stretch/>
        </p:blipFill>
        <p:spPr>
          <a:xfrm>
            <a:off x="15037247" y="0"/>
            <a:ext cx="3250753" cy="3250753"/>
          </a:xfrm>
          <a:prstGeom prst="rect">
            <a:avLst/>
          </a:prstGeom>
          <a:noFill/>
          <a:ln>
            <a:noFill/>
          </a:ln>
        </p:spPr>
      </p:pic>
      <p:pic>
        <p:nvPicPr>
          <p:cNvPr id="156" name="Google Shape;156;p19"/>
          <p:cNvPicPr preferRelativeResize="0"/>
          <p:nvPr/>
        </p:nvPicPr>
        <p:blipFill rotWithShape="1">
          <a:blip r:embed="rId4">
            <a:alphaModFix/>
          </a:blip>
          <a:srcRect b="0" l="0" r="0" t="0"/>
          <a:stretch/>
        </p:blipFill>
        <p:spPr>
          <a:xfrm>
            <a:off x="16324875" y="8372932"/>
            <a:ext cx="1868850" cy="1770735"/>
          </a:xfrm>
          <a:prstGeom prst="rect">
            <a:avLst/>
          </a:prstGeom>
          <a:noFill/>
          <a:ln>
            <a:noFill/>
          </a:ln>
        </p:spPr>
      </p:pic>
      <p:sp>
        <p:nvSpPr>
          <p:cNvPr id="157" name="Google Shape;157;p19"/>
          <p:cNvSpPr txBox="1"/>
          <p:nvPr/>
        </p:nvSpPr>
        <p:spPr>
          <a:xfrm>
            <a:off x="1028700" y="923925"/>
            <a:ext cx="9687999" cy="93662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499" u="none" cap="none" strike="noStrike">
                <a:solidFill>
                  <a:srgbClr val="FCBF01"/>
                </a:solidFill>
                <a:latin typeface="Arial"/>
                <a:ea typeface="Arial"/>
                <a:cs typeface="Arial"/>
                <a:sym typeface="Arial"/>
              </a:rPr>
              <a:t>How Blockchain can help?</a:t>
            </a:r>
            <a:endParaRPr/>
          </a:p>
        </p:txBody>
      </p:sp>
      <p:sp>
        <p:nvSpPr>
          <p:cNvPr id="158" name="Google Shape;158;p19"/>
          <p:cNvSpPr txBox="1"/>
          <p:nvPr/>
        </p:nvSpPr>
        <p:spPr>
          <a:xfrm>
            <a:off x="1028700" y="1999615"/>
            <a:ext cx="13370508" cy="7432675"/>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EFECE7"/>
                </a:solidFill>
                <a:latin typeface="DM Sans"/>
                <a:ea typeface="DM Sans"/>
                <a:cs typeface="DM Sans"/>
                <a:sym typeface="DM Sans"/>
              </a:rPr>
              <a:t>Blockchain is a distributed ledger technology that keeps historical record of all transactions that have taken place ac</a:t>
            </a:r>
            <a:r>
              <a:rPr b="0" i="0" lang="en-US" sz="2499" u="none" cap="none" strike="noStrike">
                <a:solidFill>
                  <a:srgbClr val="EFECE7"/>
                </a:solidFill>
                <a:latin typeface="Arimo"/>
                <a:ea typeface="Arimo"/>
                <a:cs typeface="Arimo"/>
                <a:sym typeface="Arimo"/>
              </a:rPr>
              <a:t>ross a peer-to-peer network. Implementing land registry using blockchain helps in avoiding fraudulent activities thereby making the system more secure. Since it is difficult to duplicate the blockchain.</a:t>
            </a:r>
            <a:endParaRPr/>
          </a:p>
          <a:p>
            <a:pPr indent="0" lvl="0" marL="0" marR="0" rtl="0" algn="just">
              <a:lnSpc>
                <a:spcPct val="140016"/>
              </a:lnSpc>
              <a:spcBef>
                <a:spcPts val="0"/>
              </a:spcBef>
              <a:spcAft>
                <a:spcPts val="0"/>
              </a:spcAft>
              <a:buNone/>
            </a:pPr>
            <a:r>
              <a:t/>
            </a:r>
            <a:endParaRPr b="0" i="0" sz="2499" u="none" cap="none" strike="noStrike">
              <a:solidFill>
                <a:srgbClr val="EFECE7"/>
              </a:solidFill>
              <a:latin typeface="Arimo"/>
              <a:ea typeface="Arimo"/>
              <a:cs typeface="Arimo"/>
              <a:sym typeface="Arimo"/>
            </a:endParaRPr>
          </a:p>
          <a:p>
            <a:pPr indent="0" lvl="0" marL="0" marR="0" rtl="0" algn="just">
              <a:lnSpc>
                <a:spcPct val="140016"/>
              </a:lnSpc>
              <a:spcBef>
                <a:spcPts val="0"/>
              </a:spcBef>
              <a:spcAft>
                <a:spcPts val="0"/>
              </a:spcAft>
              <a:buNone/>
            </a:pPr>
            <a:r>
              <a:rPr b="0" i="0" lang="en-US" sz="2499" u="none" cap="none" strike="noStrike">
                <a:solidFill>
                  <a:srgbClr val="EFECE7"/>
                </a:solidFill>
                <a:latin typeface="DM Sans"/>
                <a:ea typeface="DM Sans"/>
                <a:cs typeface="DM Sans"/>
                <a:sym typeface="DM Sans"/>
              </a:rPr>
              <a:t>Im</a:t>
            </a:r>
            <a:r>
              <a:rPr b="0" i="0" lang="en-US" sz="2499" u="none" cap="none" strike="noStrike">
                <a:solidFill>
                  <a:srgbClr val="EFECE7"/>
                </a:solidFill>
                <a:latin typeface="Arimo"/>
                <a:ea typeface="Arimo"/>
                <a:cs typeface="Arimo"/>
                <a:sym typeface="Arimo"/>
              </a:rPr>
              <a:t>plementing land registry using this technology helps in avoiding any illegal activities involved in land transactions. Contracts and ownership details are maintained in a decentralized method. It is easier to track the data transaction from the block chain implementation as it eliminates the need for physical intervention and thus improves the overall security for users of the system. Blockchain provides an opportunity to establish a strong system for digital identity.</a:t>
            </a:r>
            <a:endParaRPr/>
          </a:p>
          <a:p>
            <a:pPr indent="0" lvl="0" marL="0" marR="0" rtl="0" algn="just">
              <a:lnSpc>
                <a:spcPct val="140016"/>
              </a:lnSpc>
              <a:spcBef>
                <a:spcPts val="0"/>
              </a:spcBef>
              <a:spcAft>
                <a:spcPts val="0"/>
              </a:spcAft>
              <a:buNone/>
            </a:pPr>
            <a:r>
              <a:t/>
            </a:r>
            <a:endParaRPr b="0" i="0" sz="2499" u="none" cap="none" strike="noStrike">
              <a:solidFill>
                <a:srgbClr val="EFECE7"/>
              </a:solidFill>
              <a:latin typeface="Arimo"/>
              <a:ea typeface="Arimo"/>
              <a:cs typeface="Arimo"/>
              <a:sym typeface="Arimo"/>
            </a:endParaRPr>
          </a:p>
          <a:p>
            <a:pPr indent="0" lvl="0" marL="0" marR="0" rtl="0" algn="just">
              <a:lnSpc>
                <a:spcPct val="140016"/>
              </a:lnSpc>
              <a:spcBef>
                <a:spcPts val="0"/>
              </a:spcBef>
              <a:spcAft>
                <a:spcPts val="0"/>
              </a:spcAft>
              <a:buNone/>
            </a:pPr>
            <a:r>
              <a:rPr b="0" i="0" lang="en-US" sz="2499" u="none" cap="none" strike="noStrike">
                <a:solidFill>
                  <a:srgbClr val="EFECE7"/>
                </a:solidFill>
                <a:latin typeface="Arimo"/>
                <a:ea typeface="Arimo"/>
                <a:cs typeface="Arimo"/>
                <a:sym typeface="Arimo"/>
              </a:rPr>
              <a:t>Using blockchain, each block in the network represents the data involved in a land transaction which includes details like property id, property number, owner details, transaction amount, mode of payment and last transaction details such as amount that has been paid for that transaction. By the proper use of blockchain technology we can ensure data protection as well as systematic arrangement of data collected.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62" name="Shape 162"/>
        <p:cNvGrpSpPr/>
        <p:nvPr/>
      </p:nvGrpSpPr>
      <p:grpSpPr>
        <a:xfrm>
          <a:off x="0" y="0"/>
          <a:ext cx="0" cy="0"/>
          <a:chOff x="0" y="0"/>
          <a:chExt cx="0" cy="0"/>
        </a:xfrm>
      </p:grpSpPr>
      <p:cxnSp>
        <p:nvCxnSpPr>
          <p:cNvPr id="163" name="Google Shape;163;p20"/>
          <p:cNvCxnSpPr/>
          <p:nvPr/>
        </p:nvCxnSpPr>
        <p:spPr>
          <a:xfrm>
            <a:off x="2622947" y="4030715"/>
            <a:ext cx="4433019" cy="0"/>
          </a:xfrm>
          <a:prstGeom prst="straightConnector1">
            <a:avLst/>
          </a:prstGeom>
          <a:noFill/>
          <a:ln cap="rnd" cmpd="sng" w="19050">
            <a:solidFill>
              <a:srgbClr val="F9C041"/>
            </a:solidFill>
            <a:prstDash val="solid"/>
            <a:round/>
            <a:headEnd len="sm" w="sm" type="none"/>
            <a:tailEnd len="sm" w="sm" type="none"/>
          </a:ln>
        </p:spPr>
      </p:cxnSp>
      <p:cxnSp>
        <p:nvCxnSpPr>
          <p:cNvPr id="164" name="Google Shape;164;p20"/>
          <p:cNvCxnSpPr/>
          <p:nvPr/>
        </p:nvCxnSpPr>
        <p:spPr>
          <a:xfrm>
            <a:off x="2622947" y="6881052"/>
            <a:ext cx="4433019" cy="0"/>
          </a:xfrm>
          <a:prstGeom prst="straightConnector1">
            <a:avLst/>
          </a:prstGeom>
          <a:noFill/>
          <a:ln cap="rnd" cmpd="sng" w="19050">
            <a:solidFill>
              <a:srgbClr val="F1C024"/>
            </a:solidFill>
            <a:prstDash val="solid"/>
            <a:round/>
            <a:headEnd len="sm" w="sm" type="none"/>
            <a:tailEnd len="sm" w="sm" type="none"/>
          </a:ln>
        </p:spPr>
      </p:cxnSp>
      <p:cxnSp>
        <p:nvCxnSpPr>
          <p:cNvPr id="165" name="Google Shape;165;p20"/>
          <p:cNvCxnSpPr/>
          <p:nvPr/>
        </p:nvCxnSpPr>
        <p:spPr>
          <a:xfrm>
            <a:off x="11235018" y="4053674"/>
            <a:ext cx="4433019" cy="0"/>
          </a:xfrm>
          <a:prstGeom prst="straightConnector1">
            <a:avLst/>
          </a:prstGeom>
          <a:noFill/>
          <a:ln cap="rnd" cmpd="sng" w="19050">
            <a:solidFill>
              <a:srgbClr val="F1C024"/>
            </a:solidFill>
            <a:prstDash val="solid"/>
            <a:round/>
            <a:headEnd len="sm" w="sm" type="none"/>
            <a:tailEnd len="sm" w="sm" type="none"/>
          </a:ln>
        </p:spPr>
      </p:cxnSp>
      <p:cxnSp>
        <p:nvCxnSpPr>
          <p:cNvPr id="166" name="Google Shape;166;p20"/>
          <p:cNvCxnSpPr/>
          <p:nvPr/>
        </p:nvCxnSpPr>
        <p:spPr>
          <a:xfrm>
            <a:off x="11235018" y="7407211"/>
            <a:ext cx="4433019" cy="0"/>
          </a:xfrm>
          <a:prstGeom prst="straightConnector1">
            <a:avLst/>
          </a:prstGeom>
          <a:noFill/>
          <a:ln cap="rnd" cmpd="sng" w="19050">
            <a:solidFill>
              <a:srgbClr val="F1C024"/>
            </a:solidFill>
            <a:prstDash val="solid"/>
            <a:round/>
            <a:headEnd len="sm" w="sm" type="none"/>
            <a:tailEnd len="sm" w="sm" type="none"/>
          </a:ln>
        </p:spPr>
      </p:cxnSp>
      <p:sp>
        <p:nvSpPr>
          <p:cNvPr id="167" name="Google Shape;167;p20"/>
          <p:cNvSpPr/>
          <p:nvPr/>
        </p:nvSpPr>
        <p:spPr>
          <a:xfrm rot="-3373148">
            <a:off x="97611" y="622941"/>
            <a:ext cx="2269533" cy="1447182"/>
          </a:xfrm>
          <a:custGeom>
            <a:rect b="b" l="l" r="r" t="t"/>
            <a:pathLst>
              <a:path extrusionOk="0"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2032253" y="897511"/>
            <a:ext cx="14817472" cy="18370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300" u="none" cap="none" strike="noStrike">
                <a:solidFill>
                  <a:srgbClr val="F1C024"/>
                </a:solidFill>
                <a:latin typeface="Arial"/>
                <a:ea typeface="Arial"/>
                <a:cs typeface="Arial"/>
                <a:sym typeface="Arial"/>
              </a:rPr>
              <a:t>Benefits of Implementing Blockchain  Technology</a:t>
            </a:r>
            <a:endParaRPr/>
          </a:p>
        </p:txBody>
      </p:sp>
      <p:sp>
        <p:nvSpPr>
          <p:cNvPr id="169" name="Google Shape;169;p20"/>
          <p:cNvSpPr txBox="1"/>
          <p:nvPr/>
        </p:nvSpPr>
        <p:spPr>
          <a:xfrm>
            <a:off x="1038225" y="3229866"/>
            <a:ext cx="1394078" cy="986688"/>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0" i="0" lang="en-US" sz="5779" u="none" cap="none" strike="noStrike">
                <a:solidFill>
                  <a:srgbClr val="F1C024"/>
                </a:solidFill>
                <a:latin typeface="Arial"/>
                <a:ea typeface="Arial"/>
                <a:cs typeface="Arial"/>
                <a:sym typeface="Arial"/>
              </a:rPr>
              <a:t>01</a:t>
            </a:r>
            <a:endParaRPr/>
          </a:p>
        </p:txBody>
      </p:sp>
      <p:sp>
        <p:nvSpPr>
          <p:cNvPr id="170" name="Google Shape;170;p20"/>
          <p:cNvSpPr txBox="1"/>
          <p:nvPr/>
        </p:nvSpPr>
        <p:spPr>
          <a:xfrm>
            <a:off x="2622947" y="3369409"/>
            <a:ext cx="5216417" cy="54737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200" u="none" cap="none" strike="noStrike">
                <a:solidFill>
                  <a:srgbClr val="F1C024"/>
                </a:solidFill>
                <a:latin typeface="DM Sans"/>
                <a:ea typeface="DM Sans"/>
                <a:cs typeface="DM Sans"/>
                <a:sym typeface="DM Sans"/>
              </a:rPr>
              <a:t>Accelerating the Process</a:t>
            </a:r>
            <a:endParaRPr/>
          </a:p>
        </p:txBody>
      </p:sp>
      <p:sp>
        <p:nvSpPr>
          <p:cNvPr id="171" name="Google Shape;171;p20"/>
          <p:cNvSpPr txBox="1"/>
          <p:nvPr/>
        </p:nvSpPr>
        <p:spPr>
          <a:xfrm>
            <a:off x="1038369" y="6170168"/>
            <a:ext cx="1394078" cy="986688"/>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0" i="0" lang="en-US" sz="5779" u="none" cap="none" strike="noStrike">
                <a:solidFill>
                  <a:srgbClr val="F1C024"/>
                </a:solidFill>
                <a:latin typeface="Arial"/>
                <a:ea typeface="Arial"/>
                <a:cs typeface="Arial"/>
                <a:sym typeface="Arial"/>
              </a:rPr>
              <a:t>02</a:t>
            </a:r>
            <a:endParaRPr/>
          </a:p>
        </p:txBody>
      </p:sp>
      <p:sp>
        <p:nvSpPr>
          <p:cNvPr id="172" name="Google Shape;172;p20"/>
          <p:cNvSpPr txBox="1"/>
          <p:nvPr/>
        </p:nvSpPr>
        <p:spPr>
          <a:xfrm>
            <a:off x="2622947" y="5721667"/>
            <a:ext cx="5471422" cy="1109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200" u="none" cap="none" strike="noStrike">
                <a:solidFill>
                  <a:srgbClr val="F1C024"/>
                </a:solidFill>
                <a:latin typeface="DM Sans"/>
                <a:ea typeface="DM Sans"/>
                <a:cs typeface="DM Sans"/>
                <a:sym typeface="DM Sans"/>
              </a:rPr>
              <a:t>Bringing Transparency with Smart Contracts</a:t>
            </a:r>
            <a:endParaRPr/>
          </a:p>
        </p:txBody>
      </p:sp>
      <p:sp>
        <p:nvSpPr>
          <p:cNvPr id="173" name="Google Shape;173;p20"/>
          <p:cNvSpPr txBox="1"/>
          <p:nvPr/>
        </p:nvSpPr>
        <p:spPr>
          <a:xfrm>
            <a:off x="9650295" y="3321784"/>
            <a:ext cx="1394078" cy="986688"/>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0" i="0" lang="en-US" sz="5779" u="none" cap="none" strike="noStrike">
                <a:solidFill>
                  <a:srgbClr val="F1C024"/>
                </a:solidFill>
                <a:latin typeface="Arial"/>
                <a:ea typeface="Arial"/>
                <a:cs typeface="Arial"/>
                <a:sym typeface="Arial"/>
              </a:rPr>
              <a:t>03</a:t>
            </a:r>
            <a:endParaRPr/>
          </a:p>
        </p:txBody>
      </p:sp>
      <p:sp>
        <p:nvSpPr>
          <p:cNvPr id="174" name="Google Shape;174;p20"/>
          <p:cNvSpPr txBox="1"/>
          <p:nvPr/>
        </p:nvSpPr>
        <p:spPr>
          <a:xfrm>
            <a:off x="11235018" y="3461327"/>
            <a:ext cx="5216417" cy="54737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200" u="none" cap="none" strike="noStrike">
                <a:solidFill>
                  <a:srgbClr val="F1C024"/>
                </a:solidFill>
                <a:latin typeface="DM Sans"/>
                <a:ea typeface="DM Sans"/>
                <a:cs typeface="DM Sans"/>
                <a:sym typeface="DM Sans"/>
              </a:rPr>
              <a:t>Reducing Fraud Cases</a:t>
            </a:r>
            <a:endParaRPr/>
          </a:p>
        </p:txBody>
      </p:sp>
      <p:sp>
        <p:nvSpPr>
          <p:cNvPr id="175" name="Google Shape;175;p20"/>
          <p:cNvSpPr txBox="1"/>
          <p:nvPr/>
        </p:nvSpPr>
        <p:spPr>
          <a:xfrm>
            <a:off x="9650295" y="6606362"/>
            <a:ext cx="1394078" cy="986688"/>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0" i="0" lang="en-US" sz="5779" u="none" cap="none" strike="noStrike">
                <a:solidFill>
                  <a:srgbClr val="F1C024"/>
                </a:solidFill>
                <a:latin typeface="Arial"/>
                <a:ea typeface="Arial"/>
                <a:cs typeface="Arial"/>
                <a:sym typeface="Arial"/>
              </a:rPr>
              <a:t>04</a:t>
            </a:r>
            <a:endParaRPr/>
          </a:p>
        </p:txBody>
      </p:sp>
      <p:sp>
        <p:nvSpPr>
          <p:cNvPr id="176" name="Google Shape;176;p20"/>
          <p:cNvSpPr txBox="1"/>
          <p:nvPr/>
        </p:nvSpPr>
        <p:spPr>
          <a:xfrm>
            <a:off x="11235018" y="6814377"/>
            <a:ext cx="5614707" cy="5238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F1C024"/>
                </a:solidFill>
                <a:latin typeface="DM Sans"/>
                <a:ea typeface="DM Sans"/>
                <a:cs typeface="DM Sans"/>
                <a:sym typeface="DM Sans"/>
              </a:rPr>
              <a:t>Reducing Human Intervention</a:t>
            </a:r>
            <a:endParaRPr/>
          </a:p>
        </p:txBody>
      </p:sp>
      <p:sp>
        <p:nvSpPr>
          <p:cNvPr id="177" name="Google Shape;177;p20"/>
          <p:cNvSpPr txBox="1"/>
          <p:nvPr/>
        </p:nvSpPr>
        <p:spPr>
          <a:xfrm>
            <a:off x="2622947" y="4193857"/>
            <a:ext cx="6521053" cy="148018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EFECE7"/>
                </a:solidFill>
                <a:latin typeface="DM Sans"/>
                <a:ea typeface="DM Sans"/>
                <a:cs typeface="DM Sans"/>
                <a:sym typeface="DM Sans"/>
              </a:rPr>
              <a:t>Blockchain based land registry system can offer you a distributed database where anyone can record and access information without the involvement of any centralized authority.</a:t>
            </a:r>
            <a:endParaRPr/>
          </a:p>
        </p:txBody>
      </p:sp>
      <p:sp>
        <p:nvSpPr>
          <p:cNvPr id="178" name="Google Shape;178;p20"/>
          <p:cNvSpPr txBox="1"/>
          <p:nvPr/>
        </p:nvSpPr>
        <p:spPr>
          <a:xfrm>
            <a:off x="11234874" y="4168929"/>
            <a:ext cx="6291321" cy="259461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EFECE7"/>
                </a:solidFill>
                <a:latin typeface="DM Sans"/>
                <a:ea typeface="DM Sans"/>
                <a:cs typeface="DM Sans"/>
                <a:sym typeface="DM Sans"/>
              </a:rPr>
              <a:t>Blockchain keeps an immutable record of transactions, hence blockchain can prove that you are the owner of the land title and prevent from forgery of documents.Therefore, it can be said that the blockchain land registry platform could serve as proof of ownership, existence, exchange and transaction.</a:t>
            </a:r>
            <a:endParaRPr/>
          </a:p>
        </p:txBody>
      </p:sp>
      <p:sp>
        <p:nvSpPr>
          <p:cNvPr id="179" name="Google Shape;179;p20"/>
          <p:cNvSpPr txBox="1"/>
          <p:nvPr/>
        </p:nvSpPr>
        <p:spPr>
          <a:xfrm>
            <a:off x="2622947" y="7046887"/>
            <a:ext cx="6521053" cy="296608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EFECE7"/>
                </a:solidFill>
                <a:latin typeface="DM Sans"/>
                <a:ea typeface="DM Sans"/>
                <a:cs typeface="DM Sans"/>
                <a:sym typeface="DM Sans"/>
              </a:rPr>
              <a:t>Blockchain makes ownership transfer seamless and quicker than the traditional method.As soon as the registrar confirms the transfer of land title, smart contracts trigger to update ownership for a new buyer and transaction corresponding to it gets stored on the blockchain.In this way, it is always possible to trace back the history of ownership records.</a:t>
            </a:r>
            <a:endParaRPr/>
          </a:p>
        </p:txBody>
      </p:sp>
      <p:sp>
        <p:nvSpPr>
          <p:cNvPr id="180" name="Google Shape;180;p20"/>
          <p:cNvSpPr txBox="1"/>
          <p:nvPr/>
        </p:nvSpPr>
        <p:spPr>
          <a:xfrm>
            <a:off x="11235018" y="7599480"/>
            <a:ext cx="6291177" cy="148018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100" u="none" cap="none" strike="noStrike">
                <a:solidFill>
                  <a:srgbClr val="EFECE7"/>
                </a:solidFill>
                <a:latin typeface="DM Sans"/>
                <a:ea typeface="DM Sans"/>
                <a:cs typeface="DM Sans"/>
                <a:sym typeface="DM Sans"/>
              </a:rPr>
              <a:t>Blockchain based land registry system solves the problems occurred due to human errors and interventions. In this way blockchain is eliminating the chances of errors in the land registry system.</a:t>
            </a:r>
            <a:endParaRPr/>
          </a:p>
        </p:txBody>
      </p:sp>
      <p:sp>
        <p:nvSpPr>
          <p:cNvPr id="181" name="Google Shape;181;p20"/>
          <p:cNvSpPr/>
          <p:nvPr/>
        </p:nvSpPr>
        <p:spPr>
          <a:xfrm rot="2700000">
            <a:off x="15847326" y="621999"/>
            <a:ext cx="2269533" cy="1447182"/>
          </a:xfrm>
          <a:custGeom>
            <a:rect b="b" l="l" r="r" t="t"/>
            <a:pathLst>
              <a:path extrusionOk="0"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85" name="Shape 185"/>
        <p:cNvGrpSpPr/>
        <p:nvPr/>
      </p:nvGrpSpPr>
      <p:grpSpPr>
        <a:xfrm>
          <a:off x="0" y="0"/>
          <a:ext cx="0" cy="0"/>
          <a:chOff x="0" y="0"/>
          <a:chExt cx="0" cy="0"/>
        </a:xfrm>
      </p:grpSpPr>
      <p:pic>
        <p:nvPicPr>
          <p:cNvPr id="186" name="Google Shape;186;p21"/>
          <p:cNvPicPr preferRelativeResize="0"/>
          <p:nvPr/>
        </p:nvPicPr>
        <p:blipFill rotWithShape="1">
          <a:blip r:embed="rId3">
            <a:alphaModFix amt="65999"/>
          </a:blip>
          <a:srcRect b="0" l="0" r="0" t="0"/>
          <a:stretch/>
        </p:blipFill>
        <p:spPr>
          <a:xfrm rot="-5400000">
            <a:off x="21460" y="0"/>
            <a:ext cx="2983827" cy="2983827"/>
          </a:xfrm>
          <a:prstGeom prst="rect">
            <a:avLst/>
          </a:prstGeom>
          <a:noFill/>
          <a:ln>
            <a:noFill/>
          </a:ln>
        </p:spPr>
      </p:pic>
      <p:sp>
        <p:nvSpPr>
          <p:cNvPr id="187" name="Google Shape;187;p21"/>
          <p:cNvSpPr/>
          <p:nvPr/>
        </p:nvSpPr>
        <p:spPr>
          <a:xfrm>
            <a:off x="1859904" y="6820839"/>
            <a:ext cx="831204" cy="831204"/>
          </a:xfrm>
          <a:custGeom>
            <a:rect b="b" l="l" r="r" t="t"/>
            <a:pathLst>
              <a:path extrusionOk="0" h="1913890" w="1913890">
                <a:moveTo>
                  <a:pt x="0" y="0"/>
                </a:moveTo>
                <a:lnTo>
                  <a:pt x="1913890" y="0"/>
                </a:lnTo>
                <a:lnTo>
                  <a:pt x="1913890" y="1913890"/>
                </a:lnTo>
                <a:lnTo>
                  <a:pt x="0" y="1913890"/>
                </a:lnTo>
                <a:close/>
              </a:path>
            </a:pathLst>
          </a:custGeom>
          <a:solidFill>
            <a:srgbClr val="FCBF01"/>
          </a:solidFill>
          <a:ln>
            <a:noFill/>
          </a:ln>
        </p:spPr>
      </p:sp>
      <p:sp>
        <p:nvSpPr>
          <p:cNvPr id="188" name="Google Shape;188;p21"/>
          <p:cNvSpPr/>
          <p:nvPr/>
        </p:nvSpPr>
        <p:spPr>
          <a:xfrm>
            <a:off x="1859904" y="5265735"/>
            <a:ext cx="831204" cy="831204"/>
          </a:xfrm>
          <a:custGeom>
            <a:rect b="b" l="l" r="r" t="t"/>
            <a:pathLst>
              <a:path extrusionOk="0" h="1913890" w="1913890">
                <a:moveTo>
                  <a:pt x="0" y="0"/>
                </a:moveTo>
                <a:lnTo>
                  <a:pt x="1913890" y="0"/>
                </a:lnTo>
                <a:lnTo>
                  <a:pt x="1913890" y="1913890"/>
                </a:lnTo>
                <a:lnTo>
                  <a:pt x="0" y="1913890"/>
                </a:lnTo>
                <a:close/>
              </a:path>
            </a:pathLst>
          </a:custGeom>
          <a:solidFill>
            <a:srgbClr val="FCBF01"/>
          </a:solidFill>
          <a:ln>
            <a:noFill/>
          </a:ln>
        </p:spPr>
      </p:sp>
      <p:sp>
        <p:nvSpPr>
          <p:cNvPr id="189" name="Google Shape;189;p21"/>
          <p:cNvSpPr/>
          <p:nvPr/>
        </p:nvSpPr>
        <p:spPr>
          <a:xfrm>
            <a:off x="1859904" y="3707727"/>
            <a:ext cx="831204" cy="831204"/>
          </a:xfrm>
          <a:custGeom>
            <a:rect b="b" l="l" r="r" t="t"/>
            <a:pathLst>
              <a:path extrusionOk="0" h="1913890" w="1913890">
                <a:moveTo>
                  <a:pt x="0" y="0"/>
                </a:moveTo>
                <a:lnTo>
                  <a:pt x="1913890" y="0"/>
                </a:lnTo>
                <a:lnTo>
                  <a:pt x="1913890" y="1913890"/>
                </a:lnTo>
                <a:lnTo>
                  <a:pt x="0" y="1913890"/>
                </a:lnTo>
                <a:close/>
              </a:path>
            </a:pathLst>
          </a:custGeom>
          <a:solidFill>
            <a:srgbClr val="FCBF01"/>
          </a:solidFill>
          <a:ln>
            <a:noFill/>
          </a:ln>
        </p:spPr>
      </p:sp>
      <p:pic>
        <p:nvPicPr>
          <p:cNvPr id="190" name="Google Shape;190;p21"/>
          <p:cNvPicPr preferRelativeResize="0"/>
          <p:nvPr/>
        </p:nvPicPr>
        <p:blipFill rotWithShape="1">
          <a:blip r:embed="rId4">
            <a:alphaModFix/>
          </a:blip>
          <a:srcRect b="0" l="0" r="0" t="0"/>
          <a:stretch/>
        </p:blipFill>
        <p:spPr>
          <a:xfrm>
            <a:off x="2018370" y="3866193"/>
            <a:ext cx="514272" cy="514272"/>
          </a:xfrm>
          <a:prstGeom prst="rect">
            <a:avLst/>
          </a:prstGeom>
          <a:noFill/>
          <a:ln>
            <a:noFill/>
          </a:ln>
        </p:spPr>
      </p:pic>
      <p:sp>
        <p:nvSpPr>
          <p:cNvPr id="191" name="Google Shape;191;p21"/>
          <p:cNvSpPr txBox="1"/>
          <p:nvPr/>
        </p:nvSpPr>
        <p:spPr>
          <a:xfrm>
            <a:off x="4462527" y="885825"/>
            <a:ext cx="9362947" cy="132588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7800" u="none" cap="none" strike="noStrike">
                <a:solidFill>
                  <a:srgbClr val="FCBF01"/>
                </a:solidFill>
                <a:latin typeface="Arial"/>
                <a:ea typeface="Arial"/>
                <a:cs typeface="Arial"/>
                <a:sym typeface="Arial"/>
              </a:rPr>
              <a:t>TOOLS USED</a:t>
            </a:r>
            <a:endParaRPr/>
          </a:p>
        </p:txBody>
      </p:sp>
      <p:sp>
        <p:nvSpPr>
          <p:cNvPr id="192" name="Google Shape;192;p21"/>
          <p:cNvSpPr txBox="1"/>
          <p:nvPr/>
        </p:nvSpPr>
        <p:spPr>
          <a:xfrm>
            <a:off x="3335493" y="3585796"/>
            <a:ext cx="7350034" cy="9531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600" u="none" cap="none" strike="noStrike">
                <a:solidFill>
                  <a:srgbClr val="FCBF01"/>
                </a:solidFill>
                <a:latin typeface="DM Sans"/>
                <a:ea typeface="DM Sans"/>
                <a:cs typeface="DM Sans"/>
                <a:sym typeface="DM Sans"/>
              </a:rPr>
              <a:t>Ethereum Blockchain </a:t>
            </a:r>
            <a:endParaRPr/>
          </a:p>
        </p:txBody>
      </p:sp>
      <p:sp>
        <p:nvSpPr>
          <p:cNvPr id="193" name="Google Shape;193;p21"/>
          <p:cNvSpPr txBox="1"/>
          <p:nvPr/>
        </p:nvSpPr>
        <p:spPr>
          <a:xfrm>
            <a:off x="3335493" y="5207039"/>
            <a:ext cx="6224151" cy="9271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i="0" lang="en-US" sz="5499" u="none" cap="none" strike="noStrike">
                <a:solidFill>
                  <a:srgbClr val="FCBF01"/>
                </a:solidFill>
                <a:latin typeface="DM Sans"/>
                <a:ea typeface="DM Sans"/>
                <a:cs typeface="DM Sans"/>
                <a:sym typeface="DM Sans"/>
              </a:rPr>
              <a:t>Remix Ide</a:t>
            </a:r>
            <a:endParaRPr/>
          </a:p>
        </p:txBody>
      </p:sp>
      <p:sp>
        <p:nvSpPr>
          <p:cNvPr id="194" name="Google Shape;194;p21"/>
          <p:cNvSpPr txBox="1"/>
          <p:nvPr/>
        </p:nvSpPr>
        <p:spPr>
          <a:xfrm>
            <a:off x="3335493" y="6731928"/>
            <a:ext cx="8903813" cy="920115"/>
          </a:xfrm>
          <a:prstGeom prst="rect">
            <a:avLst/>
          </a:prstGeom>
          <a:noFill/>
          <a:ln>
            <a:noFill/>
          </a:ln>
        </p:spPr>
        <p:txBody>
          <a:bodyPr anchorCtr="0" anchor="t" bIns="0" lIns="0" spcFirstLastPara="1" rIns="0" wrap="square" tIns="0">
            <a:spAutoFit/>
          </a:bodyPr>
          <a:lstStyle/>
          <a:p>
            <a:pPr indent="0" lvl="0" marL="0" marR="0" rtl="0" algn="l">
              <a:lnSpc>
                <a:spcPct val="139981"/>
              </a:lnSpc>
              <a:spcBef>
                <a:spcPts val="0"/>
              </a:spcBef>
              <a:spcAft>
                <a:spcPts val="0"/>
              </a:spcAft>
              <a:buNone/>
            </a:pPr>
            <a:r>
              <a:rPr b="1" i="0" lang="en-US" sz="5400" u="none" cap="none" strike="noStrike">
                <a:solidFill>
                  <a:srgbClr val="FCBF01"/>
                </a:solidFill>
                <a:latin typeface="DM Sans"/>
                <a:ea typeface="DM Sans"/>
                <a:cs typeface="DM Sans"/>
                <a:sym typeface="DM Sans"/>
              </a:rPr>
              <a:t>Solidity Smart Contract </a:t>
            </a:r>
            <a:endParaRPr/>
          </a:p>
        </p:txBody>
      </p:sp>
      <p:pic>
        <p:nvPicPr>
          <p:cNvPr id="195" name="Google Shape;195;p21"/>
          <p:cNvPicPr preferRelativeResize="0"/>
          <p:nvPr/>
        </p:nvPicPr>
        <p:blipFill rotWithShape="1">
          <a:blip r:embed="rId5">
            <a:alphaModFix/>
          </a:blip>
          <a:srcRect b="0" l="0" r="0" t="0"/>
          <a:stretch/>
        </p:blipFill>
        <p:spPr>
          <a:xfrm>
            <a:off x="2018370" y="5461078"/>
            <a:ext cx="514272" cy="514272"/>
          </a:xfrm>
          <a:prstGeom prst="rect">
            <a:avLst/>
          </a:prstGeom>
          <a:noFill/>
          <a:ln>
            <a:noFill/>
          </a:ln>
        </p:spPr>
      </p:pic>
      <p:pic>
        <p:nvPicPr>
          <p:cNvPr id="196" name="Google Shape;196;p21"/>
          <p:cNvPicPr preferRelativeResize="0"/>
          <p:nvPr/>
        </p:nvPicPr>
        <p:blipFill rotWithShape="1">
          <a:blip r:embed="rId5">
            <a:alphaModFix/>
          </a:blip>
          <a:srcRect b="0" l="0" r="0" t="0"/>
          <a:stretch/>
        </p:blipFill>
        <p:spPr>
          <a:xfrm>
            <a:off x="2018370" y="6979305"/>
            <a:ext cx="514272" cy="514272"/>
          </a:xfrm>
          <a:prstGeom prst="rect">
            <a:avLst/>
          </a:prstGeom>
          <a:noFill/>
          <a:ln>
            <a:noFill/>
          </a:ln>
        </p:spPr>
      </p:pic>
      <p:pic>
        <p:nvPicPr>
          <p:cNvPr id="197" name="Google Shape;197;p21"/>
          <p:cNvPicPr preferRelativeResize="0"/>
          <p:nvPr/>
        </p:nvPicPr>
        <p:blipFill rotWithShape="1">
          <a:blip r:embed="rId3">
            <a:alphaModFix amt="65999"/>
          </a:blip>
          <a:srcRect b="0" l="0" r="0" t="0"/>
          <a:stretch/>
        </p:blipFill>
        <p:spPr>
          <a:xfrm rot="5400000">
            <a:off x="15032686" y="6979305"/>
            <a:ext cx="3255314" cy="32553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