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sldIdLst>
    <p:sldId id="274" r:id="rId5"/>
    <p:sldId id="281" r:id="rId6"/>
    <p:sldId id="269" r:id="rId7"/>
    <p:sldId id="285" r:id="rId8"/>
    <p:sldId id="282" r:id="rId9"/>
    <p:sldId id="283" r:id="rId10"/>
    <p:sldId id="290" r:id="rId11"/>
    <p:sldId id="284" r:id="rId12"/>
    <p:sldId id="286" r:id="rId13"/>
    <p:sldId id="288" r:id="rId14"/>
    <p:sldId id="287" r:id="rId15"/>
    <p:sldId id="279" r:id="rId16"/>
    <p:sldId id="293" r:id="rId17"/>
    <p:sldId id="298" r:id="rId18"/>
    <p:sldId id="294" r:id="rId19"/>
    <p:sldId id="299" r:id="rId20"/>
    <p:sldId id="305" r:id="rId21"/>
    <p:sldId id="306" r:id="rId22"/>
    <p:sldId id="300" r:id="rId23"/>
    <p:sldId id="296" r:id="rId24"/>
    <p:sldId id="280" r:id="rId2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7B"/>
    <a:srgbClr val="888D95"/>
    <a:srgbClr val="52F891"/>
    <a:srgbClr val="F59C00"/>
    <a:srgbClr val="FF8C00"/>
    <a:srgbClr val="01487C"/>
    <a:srgbClr val="004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4660" autoAdjust="0"/>
  </p:normalViewPr>
  <p:slideViewPr>
    <p:cSldViewPr>
      <p:cViewPr varScale="1">
        <p:scale>
          <a:sx n="218" d="100"/>
          <a:sy n="218" d="100"/>
        </p:scale>
        <p:origin x="33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493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E49B6-5294-45EF-A065-FEF4ABC5C9AD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09CDCD05-D45D-4683-B66D-165001BA9CAD}">
      <dgm:prSet phldrT="[Text]" custT="1"/>
      <dgm:spPr/>
      <dgm:t>
        <a:bodyPr/>
        <a:lstStyle/>
        <a:p>
          <a:r>
            <a:rPr lang="en-US" sz="1200" dirty="0"/>
            <a:t>Decrypting</a:t>
          </a:r>
        </a:p>
      </dgm:t>
    </dgm:pt>
    <dgm:pt modelId="{2679E87C-1A5E-4A56-9DAF-D6F7DAD7CA29}" type="parTrans" cxnId="{9F3A588E-8C3D-4486-B664-E4A87F5FA397}">
      <dgm:prSet/>
      <dgm:spPr/>
      <dgm:t>
        <a:bodyPr/>
        <a:lstStyle/>
        <a:p>
          <a:endParaRPr lang="en-US" sz="1200"/>
        </a:p>
      </dgm:t>
    </dgm:pt>
    <dgm:pt modelId="{F3EE54A7-6718-4D34-A170-495F655A9EF3}" type="sibTrans" cxnId="{9F3A588E-8C3D-4486-B664-E4A87F5FA397}">
      <dgm:prSet/>
      <dgm:spPr/>
      <dgm:t>
        <a:bodyPr/>
        <a:lstStyle/>
        <a:p>
          <a:endParaRPr lang="en-US" sz="1200"/>
        </a:p>
      </dgm:t>
    </dgm:pt>
    <dgm:pt modelId="{04F0792E-4471-4C74-8CEB-057581985F86}">
      <dgm:prSet phldrT="[Text]" custT="1"/>
      <dgm:spPr/>
      <dgm:t>
        <a:bodyPr/>
        <a:lstStyle/>
        <a:p>
          <a:r>
            <a:rPr lang="en-US" sz="1200" dirty="0"/>
            <a:t>Validating</a:t>
          </a:r>
          <a:br>
            <a:rPr lang="en-US" sz="1200" dirty="0"/>
          </a:br>
          <a:r>
            <a:rPr lang="en-US" sz="1200" dirty="0"/>
            <a:t>Padding</a:t>
          </a:r>
        </a:p>
      </dgm:t>
    </dgm:pt>
    <dgm:pt modelId="{1313887C-74EF-4C12-8F36-F66549B860C5}" type="parTrans" cxnId="{74F5017A-9D8E-4D3C-B3CB-9D890B83BA14}">
      <dgm:prSet/>
      <dgm:spPr/>
      <dgm:t>
        <a:bodyPr/>
        <a:lstStyle/>
        <a:p>
          <a:endParaRPr lang="en-US" sz="1200"/>
        </a:p>
      </dgm:t>
    </dgm:pt>
    <dgm:pt modelId="{3C381D3F-58E9-4A10-A79D-50CC43545080}" type="sibTrans" cxnId="{74F5017A-9D8E-4D3C-B3CB-9D890B83BA14}">
      <dgm:prSet/>
      <dgm:spPr/>
      <dgm:t>
        <a:bodyPr/>
        <a:lstStyle/>
        <a:p>
          <a:endParaRPr lang="en-US" sz="1200"/>
        </a:p>
      </dgm:t>
    </dgm:pt>
    <dgm:pt modelId="{62CEE121-B6DF-47BC-9F40-E7A55D12800F}">
      <dgm:prSet phldrT="[Text]" custT="1"/>
      <dgm:spPr/>
      <dgm:t>
        <a:bodyPr/>
        <a:lstStyle/>
        <a:p>
          <a:r>
            <a:rPr lang="en-US" sz="1200" dirty="0"/>
            <a:t>Removing Padding</a:t>
          </a:r>
        </a:p>
      </dgm:t>
    </dgm:pt>
    <dgm:pt modelId="{5BE061B6-5363-4F02-8C57-C81CDABA2077}" type="parTrans" cxnId="{4A300FEC-26AD-4FB8-9CEA-04D50E2E91D2}">
      <dgm:prSet/>
      <dgm:spPr/>
      <dgm:t>
        <a:bodyPr/>
        <a:lstStyle/>
        <a:p>
          <a:endParaRPr lang="en-US" sz="1200"/>
        </a:p>
      </dgm:t>
    </dgm:pt>
    <dgm:pt modelId="{62FC19A0-7E27-479C-87FC-0233068307B2}" type="sibTrans" cxnId="{4A300FEC-26AD-4FB8-9CEA-04D50E2E91D2}">
      <dgm:prSet/>
      <dgm:spPr/>
      <dgm:t>
        <a:bodyPr/>
        <a:lstStyle/>
        <a:p>
          <a:endParaRPr lang="en-US" sz="1200"/>
        </a:p>
      </dgm:t>
    </dgm:pt>
    <dgm:pt modelId="{224EF217-6442-424A-9F13-4E5D77064338}" type="pres">
      <dgm:prSet presAssocID="{7B0E49B6-5294-45EF-A065-FEF4ABC5C9AD}" presName="Name0" presStyleCnt="0">
        <dgm:presLayoutVars>
          <dgm:dir/>
          <dgm:resizeHandles val="exact"/>
        </dgm:presLayoutVars>
      </dgm:prSet>
      <dgm:spPr/>
    </dgm:pt>
    <dgm:pt modelId="{9A78496D-E0B0-4C60-87D9-4019E2E50B1B}" type="pres">
      <dgm:prSet presAssocID="{09CDCD05-D45D-4683-B66D-165001BA9CAD}" presName="composite" presStyleCnt="0"/>
      <dgm:spPr/>
    </dgm:pt>
    <dgm:pt modelId="{952CCE6A-2A5B-49A6-8F92-5D25AA1C10D7}" type="pres">
      <dgm:prSet presAssocID="{09CDCD05-D45D-4683-B66D-165001BA9CAD}" presName="bgChev" presStyleLbl="node1" presStyleIdx="0" presStyleCnt="3"/>
      <dgm:spPr/>
    </dgm:pt>
    <dgm:pt modelId="{53EDFB59-0CA4-46CD-9696-16CABF5F1E81}" type="pres">
      <dgm:prSet presAssocID="{09CDCD05-D45D-4683-B66D-165001BA9CAD}" presName="txNode" presStyleLbl="fgAcc1" presStyleIdx="0" presStyleCnt="3">
        <dgm:presLayoutVars>
          <dgm:bulletEnabled val="1"/>
        </dgm:presLayoutVars>
      </dgm:prSet>
      <dgm:spPr/>
    </dgm:pt>
    <dgm:pt modelId="{3E21E8D9-F731-4119-A40A-308D328C74AB}" type="pres">
      <dgm:prSet presAssocID="{F3EE54A7-6718-4D34-A170-495F655A9EF3}" presName="compositeSpace" presStyleCnt="0"/>
      <dgm:spPr/>
    </dgm:pt>
    <dgm:pt modelId="{4C1EB7F1-7D26-4480-A168-7D79702D6E70}" type="pres">
      <dgm:prSet presAssocID="{04F0792E-4471-4C74-8CEB-057581985F86}" presName="composite" presStyleCnt="0"/>
      <dgm:spPr/>
    </dgm:pt>
    <dgm:pt modelId="{64CC4E25-B48F-4EFA-B074-FDECF7C628E0}" type="pres">
      <dgm:prSet presAssocID="{04F0792E-4471-4C74-8CEB-057581985F86}" presName="bgChev" presStyleLbl="node1" presStyleIdx="1" presStyleCnt="3"/>
      <dgm:spPr/>
    </dgm:pt>
    <dgm:pt modelId="{1E7D7AE2-A1DA-4B3D-83D0-DEF69BC30537}" type="pres">
      <dgm:prSet presAssocID="{04F0792E-4471-4C74-8CEB-057581985F86}" presName="txNode" presStyleLbl="fgAcc1" presStyleIdx="1" presStyleCnt="3">
        <dgm:presLayoutVars>
          <dgm:bulletEnabled val="1"/>
        </dgm:presLayoutVars>
      </dgm:prSet>
      <dgm:spPr/>
    </dgm:pt>
    <dgm:pt modelId="{7BE6E1D3-B5E8-4FF7-B91B-C7DB93C077E0}" type="pres">
      <dgm:prSet presAssocID="{3C381D3F-58E9-4A10-A79D-50CC43545080}" presName="compositeSpace" presStyleCnt="0"/>
      <dgm:spPr/>
    </dgm:pt>
    <dgm:pt modelId="{E6248FE2-9A42-4958-86D1-16EB6D0FC420}" type="pres">
      <dgm:prSet presAssocID="{62CEE121-B6DF-47BC-9F40-E7A55D12800F}" presName="composite" presStyleCnt="0"/>
      <dgm:spPr/>
    </dgm:pt>
    <dgm:pt modelId="{6678B536-7329-44A2-825C-B5CFCDFD63D8}" type="pres">
      <dgm:prSet presAssocID="{62CEE121-B6DF-47BC-9F40-E7A55D12800F}" presName="bgChev" presStyleLbl="node1" presStyleIdx="2" presStyleCnt="3"/>
      <dgm:spPr/>
    </dgm:pt>
    <dgm:pt modelId="{C7860294-747A-41DF-B28A-F87BAC9CC74C}" type="pres">
      <dgm:prSet presAssocID="{62CEE121-B6DF-47BC-9F40-E7A55D12800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6AFD3A23-3671-41A7-A3FD-974E67A76DEB}" type="presOf" srcId="{62CEE121-B6DF-47BC-9F40-E7A55D12800F}" destId="{C7860294-747A-41DF-B28A-F87BAC9CC74C}" srcOrd="0" destOrd="0" presId="urn:microsoft.com/office/officeart/2005/8/layout/chevronAccent+Icon"/>
    <dgm:cxn modelId="{237F1326-2872-4310-9BB8-914F971A2C27}" type="presOf" srcId="{7B0E49B6-5294-45EF-A065-FEF4ABC5C9AD}" destId="{224EF217-6442-424A-9F13-4E5D77064338}" srcOrd="0" destOrd="0" presId="urn:microsoft.com/office/officeart/2005/8/layout/chevronAccent+Icon"/>
    <dgm:cxn modelId="{822A5A4E-62FD-4AA4-93AA-36D269428BEF}" type="presOf" srcId="{04F0792E-4471-4C74-8CEB-057581985F86}" destId="{1E7D7AE2-A1DA-4B3D-83D0-DEF69BC30537}" srcOrd="0" destOrd="0" presId="urn:microsoft.com/office/officeart/2005/8/layout/chevronAccent+Icon"/>
    <dgm:cxn modelId="{74F5017A-9D8E-4D3C-B3CB-9D890B83BA14}" srcId="{7B0E49B6-5294-45EF-A065-FEF4ABC5C9AD}" destId="{04F0792E-4471-4C74-8CEB-057581985F86}" srcOrd="1" destOrd="0" parTransId="{1313887C-74EF-4C12-8F36-F66549B860C5}" sibTransId="{3C381D3F-58E9-4A10-A79D-50CC43545080}"/>
    <dgm:cxn modelId="{9F3A588E-8C3D-4486-B664-E4A87F5FA397}" srcId="{7B0E49B6-5294-45EF-A065-FEF4ABC5C9AD}" destId="{09CDCD05-D45D-4683-B66D-165001BA9CAD}" srcOrd="0" destOrd="0" parTransId="{2679E87C-1A5E-4A56-9DAF-D6F7DAD7CA29}" sibTransId="{F3EE54A7-6718-4D34-A170-495F655A9EF3}"/>
    <dgm:cxn modelId="{631E02C5-37B2-4D90-B967-513FDB9EE02F}" type="presOf" srcId="{09CDCD05-D45D-4683-B66D-165001BA9CAD}" destId="{53EDFB59-0CA4-46CD-9696-16CABF5F1E81}" srcOrd="0" destOrd="0" presId="urn:microsoft.com/office/officeart/2005/8/layout/chevronAccent+Icon"/>
    <dgm:cxn modelId="{4A300FEC-26AD-4FB8-9CEA-04D50E2E91D2}" srcId="{7B0E49B6-5294-45EF-A065-FEF4ABC5C9AD}" destId="{62CEE121-B6DF-47BC-9F40-E7A55D12800F}" srcOrd="2" destOrd="0" parTransId="{5BE061B6-5363-4F02-8C57-C81CDABA2077}" sibTransId="{62FC19A0-7E27-479C-87FC-0233068307B2}"/>
    <dgm:cxn modelId="{20EDE1E0-0B72-4384-B405-2FE06D4FD37C}" type="presParOf" srcId="{224EF217-6442-424A-9F13-4E5D77064338}" destId="{9A78496D-E0B0-4C60-87D9-4019E2E50B1B}" srcOrd="0" destOrd="0" presId="urn:microsoft.com/office/officeart/2005/8/layout/chevronAccent+Icon"/>
    <dgm:cxn modelId="{6A33238A-A55B-4A0F-A652-C8B04604930E}" type="presParOf" srcId="{9A78496D-E0B0-4C60-87D9-4019E2E50B1B}" destId="{952CCE6A-2A5B-49A6-8F92-5D25AA1C10D7}" srcOrd="0" destOrd="0" presId="urn:microsoft.com/office/officeart/2005/8/layout/chevronAccent+Icon"/>
    <dgm:cxn modelId="{1C077978-D497-4DCB-AE0F-02BD7C83D275}" type="presParOf" srcId="{9A78496D-E0B0-4C60-87D9-4019E2E50B1B}" destId="{53EDFB59-0CA4-46CD-9696-16CABF5F1E81}" srcOrd="1" destOrd="0" presId="urn:microsoft.com/office/officeart/2005/8/layout/chevronAccent+Icon"/>
    <dgm:cxn modelId="{64B78863-AAB5-4ADA-9F1F-74AFFAD42295}" type="presParOf" srcId="{224EF217-6442-424A-9F13-4E5D77064338}" destId="{3E21E8D9-F731-4119-A40A-308D328C74AB}" srcOrd="1" destOrd="0" presId="urn:microsoft.com/office/officeart/2005/8/layout/chevronAccent+Icon"/>
    <dgm:cxn modelId="{0144B64B-9897-4FEE-80DB-EFBF1CCE55D3}" type="presParOf" srcId="{224EF217-6442-424A-9F13-4E5D77064338}" destId="{4C1EB7F1-7D26-4480-A168-7D79702D6E70}" srcOrd="2" destOrd="0" presId="urn:microsoft.com/office/officeart/2005/8/layout/chevronAccent+Icon"/>
    <dgm:cxn modelId="{4B103527-4145-4DD3-91B9-5CA60C1ED942}" type="presParOf" srcId="{4C1EB7F1-7D26-4480-A168-7D79702D6E70}" destId="{64CC4E25-B48F-4EFA-B074-FDECF7C628E0}" srcOrd="0" destOrd="0" presId="urn:microsoft.com/office/officeart/2005/8/layout/chevronAccent+Icon"/>
    <dgm:cxn modelId="{A9076661-1EE2-46E5-BEFF-8B45D7BDC244}" type="presParOf" srcId="{4C1EB7F1-7D26-4480-A168-7D79702D6E70}" destId="{1E7D7AE2-A1DA-4B3D-83D0-DEF69BC30537}" srcOrd="1" destOrd="0" presId="urn:microsoft.com/office/officeart/2005/8/layout/chevronAccent+Icon"/>
    <dgm:cxn modelId="{86D13DE2-4C41-4AF1-AD62-05601B6476AF}" type="presParOf" srcId="{224EF217-6442-424A-9F13-4E5D77064338}" destId="{7BE6E1D3-B5E8-4FF7-B91B-C7DB93C077E0}" srcOrd="3" destOrd="0" presId="urn:microsoft.com/office/officeart/2005/8/layout/chevronAccent+Icon"/>
    <dgm:cxn modelId="{707DEC49-E159-4FC7-982A-806560AFDD71}" type="presParOf" srcId="{224EF217-6442-424A-9F13-4E5D77064338}" destId="{E6248FE2-9A42-4958-86D1-16EB6D0FC420}" srcOrd="4" destOrd="0" presId="urn:microsoft.com/office/officeart/2005/8/layout/chevronAccent+Icon"/>
    <dgm:cxn modelId="{0ED2E2CF-66A4-4D4F-B649-CF995EF0EEDD}" type="presParOf" srcId="{E6248FE2-9A42-4958-86D1-16EB6D0FC420}" destId="{6678B536-7329-44A2-825C-B5CFCDFD63D8}" srcOrd="0" destOrd="0" presId="urn:microsoft.com/office/officeart/2005/8/layout/chevronAccent+Icon"/>
    <dgm:cxn modelId="{015E3944-7F5D-4868-B271-E26160D49618}" type="presParOf" srcId="{E6248FE2-9A42-4958-86D1-16EB6D0FC420}" destId="{C7860294-747A-41DF-B28A-F87BAC9CC74C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CCE6A-2A5B-49A6-8F92-5D25AA1C10D7}">
      <dsp:nvSpPr>
        <dsp:cNvPr id="0" name=""/>
        <dsp:cNvSpPr/>
      </dsp:nvSpPr>
      <dsp:spPr>
        <a:xfrm>
          <a:off x="413" y="109410"/>
          <a:ext cx="1038877" cy="4010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DFB59-0CA4-46CD-9696-16CABF5F1E81}">
      <dsp:nvSpPr>
        <dsp:cNvPr id="0" name=""/>
        <dsp:cNvSpPr/>
      </dsp:nvSpPr>
      <dsp:spPr>
        <a:xfrm>
          <a:off x="277447" y="209662"/>
          <a:ext cx="877274" cy="401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Decrypting</a:t>
          </a:r>
        </a:p>
      </dsp:txBody>
      <dsp:txXfrm>
        <a:off x="289192" y="221407"/>
        <a:ext cx="853784" cy="377516"/>
      </dsp:txXfrm>
    </dsp:sp>
    <dsp:sp modelId="{64CC4E25-B48F-4EFA-B074-FDECF7C628E0}">
      <dsp:nvSpPr>
        <dsp:cNvPr id="0" name=""/>
        <dsp:cNvSpPr/>
      </dsp:nvSpPr>
      <dsp:spPr>
        <a:xfrm>
          <a:off x="1187042" y="109410"/>
          <a:ext cx="1038877" cy="4010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D7AE2-A1DA-4B3D-83D0-DEF69BC30537}">
      <dsp:nvSpPr>
        <dsp:cNvPr id="0" name=""/>
        <dsp:cNvSpPr/>
      </dsp:nvSpPr>
      <dsp:spPr>
        <a:xfrm>
          <a:off x="1464075" y="209662"/>
          <a:ext cx="877274" cy="401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Validating</a:t>
          </a:r>
          <a:br>
            <a:rPr lang="en-US" sz="1200" kern="1200" dirty="0"/>
          </a:br>
          <a:r>
            <a:rPr lang="en-US" sz="1200" kern="1200" dirty="0"/>
            <a:t>Padding</a:t>
          </a:r>
        </a:p>
      </dsp:txBody>
      <dsp:txXfrm>
        <a:off x="1475820" y="221407"/>
        <a:ext cx="853784" cy="377516"/>
      </dsp:txXfrm>
    </dsp:sp>
    <dsp:sp modelId="{6678B536-7329-44A2-825C-B5CFCDFD63D8}">
      <dsp:nvSpPr>
        <dsp:cNvPr id="0" name=""/>
        <dsp:cNvSpPr/>
      </dsp:nvSpPr>
      <dsp:spPr>
        <a:xfrm>
          <a:off x="2373670" y="109410"/>
          <a:ext cx="1038877" cy="401006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60294-747A-41DF-B28A-F87BAC9CC74C}">
      <dsp:nvSpPr>
        <dsp:cNvPr id="0" name=""/>
        <dsp:cNvSpPr/>
      </dsp:nvSpPr>
      <dsp:spPr>
        <a:xfrm>
          <a:off x="2650704" y="209662"/>
          <a:ext cx="877274" cy="4010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Removing Padding</a:t>
          </a:r>
        </a:p>
      </dsp:txBody>
      <dsp:txXfrm>
        <a:off x="2662449" y="221407"/>
        <a:ext cx="853784" cy="3775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D11C-C00F-48ED-9E69-8931F47D99C9}" type="datetimeFigureOut">
              <a:rPr lang="de-DE" smtClean="0"/>
              <a:t>05.10.2023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7C116-D4DE-4DE7-9B86-604124D8462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30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XOR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erklären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116-D4DE-4DE7-9B86-604124D84621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253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XOR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erklären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116-D4DE-4DE7-9B86-604124D84621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54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 </a:t>
            </a:r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XOR </a:t>
            </a:r>
            <a:r>
              <a:rPr lang="en-US" dirty="0" err="1"/>
              <a:t>Verschlüsselung</a:t>
            </a:r>
            <a:r>
              <a:rPr lang="en-US" dirty="0"/>
              <a:t> </a:t>
            </a:r>
            <a:r>
              <a:rPr lang="en-US" dirty="0" err="1"/>
              <a:t>erklären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7C116-D4DE-4DE7-9B86-604124D84621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796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ckblatt blau">
    <p:bg>
      <p:bgPr>
        <a:solidFill>
          <a:srgbClr val="014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an\Desktop\CarmaSec\00_Marketing\Logos\carmasec_logo_final_blueback_plus_slogan_neu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2951"/>
            <a:ext cx="6768752" cy="43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70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139136" cy="706764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  <a:ln w="15875">
            <a:solidFill>
              <a:srgbClr val="F5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Jan\Desktop\CarmaSec\00_Marketing\Logos\carmasec_logo_final_whit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017947" cy="7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6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7139136" cy="706764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40500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  <a:ln w="15875">
            <a:solidFill>
              <a:srgbClr val="F5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Jan\Desktop\CarmaSec\00_Marketing\Logos\carmasec_logo_final_whit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017947" cy="7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EFFC84A-78AF-4628-82E4-0B4E489BBB5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36802" y="1200151"/>
            <a:ext cx="40500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630161C-5B70-4841-87F2-3A42CE7C40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36EAA-5A86-4828-A8C2-6F0D724199D5}" type="datetime1">
              <a:rPr lang="de-DE" smtClean="0"/>
              <a:t>05.10.2023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2DBC10A-86C8-4F5A-A4FF-639B0EB663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VORTRAGSTHEMA :: VORNAME NACHNAME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4D0EA5B-4CF9-4440-A988-6A61291EE9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485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7139136" cy="706764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40500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  <a:ln w="15875">
            <a:solidFill>
              <a:srgbClr val="F5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Jan\Desktop\CarmaSec\00_Marketing\Logos\carmasec_logo_final_whit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017947" cy="7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BEFFC84A-78AF-4628-82E4-0B4E489BBB5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36802" y="1200151"/>
            <a:ext cx="40500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3269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CDCE50-D8B0-4807-A9AE-71F7B6ED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330B-16DF-4EBA-AE2D-077D1FA0432C}" type="datetime1">
              <a:rPr lang="de-DE" smtClean="0"/>
              <a:t>05.10.2023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1EC6171-1698-4FCA-86BC-50F7863E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VORTRAGSTHEMA :: VORNAME NACHNAME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E1050B-F524-43F1-A5D0-CECBFD3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27963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 blau">
    <p:bg>
      <p:bgPr>
        <a:solidFill>
          <a:srgbClr val="00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28211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Nur Titel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Folientitel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0" y="4587974"/>
            <a:ext cx="9144000" cy="0"/>
          </a:xfrm>
          <a:prstGeom prst="line">
            <a:avLst/>
          </a:prstGeom>
          <a:ln w="15875">
            <a:solidFill>
              <a:srgbClr val="F5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67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blau">
    <p:bg>
      <p:bgPr>
        <a:solidFill>
          <a:srgbClr val="00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>
          <a:xfrm>
            <a:off x="1403648" y="2319723"/>
            <a:ext cx="6336704" cy="504056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Zwischenüberschrift</a:t>
            </a:r>
          </a:p>
        </p:txBody>
      </p:sp>
    </p:spTree>
    <p:extLst>
      <p:ext uri="{BB962C8B-B14F-4D97-AF65-F5344CB8AC3E}">
        <p14:creationId xmlns:p14="http://schemas.microsoft.com/office/powerpoint/2010/main" val="10621868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1"/>
          <p:cNvSpPr txBox="1">
            <a:spLocks/>
          </p:cNvSpPr>
          <p:nvPr userDrawn="1"/>
        </p:nvSpPr>
        <p:spPr>
          <a:xfrm>
            <a:off x="1403648" y="2319723"/>
            <a:ext cx="6336704" cy="5040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Helvetica" panose="020B0604020202020204" pitchFamily="34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83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Titel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47B008DF-DDF7-49AE-885C-9C59F8DF93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03648" y="2319723"/>
            <a:ext cx="6336704" cy="504056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Zwischenüberschrift</a:t>
            </a:r>
          </a:p>
        </p:txBody>
      </p:sp>
    </p:spTree>
    <p:extLst>
      <p:ext uri="{BB962C8B-B14F-4D97-AF65-F5344CB8AC3E}">
        <p14:creationId xmlns:p14="http://schemas.microsoft.com/office/powerpoint/2010/main" val="228869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ckblat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an\Desktop\Logo mit Claim_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63" y="1347615"/>
            <a:ext cx="2683842" cy="24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4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blau">
    <p:bg>
      <p:bgPr>
        <a:solidFill>
          <a:srgbClr val="014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83919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POSITION)</a:t>
            </a:r>
          </a:p>
        </p:txBody>
      </p:sp>
      <p:pic>
        <p:nvPicPr>
          <p:cNvPr id="1026" name="Picture 2" descr="C:\Users\Jan\Desktop\CarmaSec\00_Marketing\Logos\carmasec_logo_final_blueback_plus_slogan_neu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70" y="175376"/>
            <a:ext cx="4772860" cy="306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367645" y="3243284"/>
            <a:ext cx="6408713" cy="759966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</p:spTree>
    <p:extLst>
      <p:ext uri="{BB962C8B-B14F-4D97-AF65-F5344CB8AC3E}">
        <p14:creationId xmlns:p14="http://schemas.microsoft.com/office/powerpoint/2010/main" val="21108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ckblatt bla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" y="0"/>
            <a:ext cx="9141246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83919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POSITION]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1367645" y="3243284"/>
            <a:ext cx="6408713" cy="759966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  <p:pic>
        <p:nvPicPr>
          <p:cNvPr id="10" name="Picture 3" descr="C:\Users\Jan\Desktop\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98" y="1012471"/>
            <a:ext cx="188055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18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an\Desktop\CarmaSec\00_Marketing\Logos\carmasec_logo_final_whiteback_plus_slogan_neu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571" y="173761"/>
            <a:ext cx="4776923" cy="307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83919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POSITION]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367645" y="3243284"/>
            <a:ext cx="6408713" cy="759966"/>
          </a:xfrm>
        </p:spPr>
        <p:txBody>
          <a:bodyPr anchor="t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</p:spTree>
    <p:extLst>
      <p:ext uri="{BB962C8B-B14F-4D97-AF65-F5344CB8AC3E}">
        <p14:creationId xmlns:p14="http://schemas.microsoft.com/office/powerpoint/2010/main" val="291679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bg>
      <p:bgPr>
        <a:solidFill>
          <a:srgbClr val="0049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Jan\Desktop\CarmaSec\00_Marketing\Logos\carmasec_logo_final_blu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10479"/>
            <a:ext cx="1017946" cy="76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844981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POSITION]</a:t>
            </a: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1367646" y="2004346"/>
            <a:ext cx="6408713" cy="759966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Jan\Desktop\Powerpoint Hintergrund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844981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POSITION]</a:t>
            </a:r>
          </a:p>
        </p:txBody>
      </p:sp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>
          <a:xfrm>
            <a:off x="1367646" y="2004346"/>
            <a:ext cx="6408713" cy="759966"/>
          </a:xfrm>
        </p:spPr>
        <p:txBody>
          <a:bodyPr anchor="t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  <p:pic>
        <p:nvPicPr>
          <p:cNvPr id="2051" name="Picture 3" descr="C:\Users\Jan\carmasec Ltd. &amp; Co. KG\Newsletter &amp; Marketing - General\Vorlagen\Logo\Logo ohne Claim_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42" y="143819"/>
            <a:ext cx="937550" cy="69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6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371601" y="2844981"/>
            <a:ext cx="6400800" cy="6492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VORNAME NACHNAME</a:t>
            </a:r>
          </a:p>
          <a:p>
            <a:r>
              <a:rPr lang="de-DE" dirty="0"/>
              <a:t>[OPTIONAL: POSITION]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1367646" y="2004346"/>
            <a:ext cx="6408713" cy="759966"/>
          </a:xfrm>
        </p:spPr>
        <p:txBody>
          <a:bodyPr anchor="t" anchorCtr="0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VORTRAGSTHEMA</a:t>
            </a:r>
          </a:p>
        </p:txBody>
      </p:sp>
      <p:pic>
        <p:nvPicPr>
          <p:cNvPr id="5" name="Picture 2" descr="C:\Users\Jan\Desktop\CarmaSec\00_Marketing\Logos\carmasec_logo_final_whit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017947" cy="7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66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139136" cy="706764"/>
          </a:xfrm>
        </p:spPr>
        <p:txBody>
          <a:bodyPr>
            <a:noAutofit/>
          </a:bodyPr>
          <a:lstStyle>
            <a:lvl1pPr algn="l"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57200" y="1200151"/>
            <a:ext cx="8229600" cy="33944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0" y="987574"/>
            <a:ext cx="9144000" cy="0"/>
          </a:xfrm>
          <a:prstGeom prst="line">
            <a:avLst/>
          </a:prstGeom>
          <a:ln w="15875">
            <a:solidFill>
              <a:srgbClr val="F5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C:\Users\Jan\Desktop\CarmaSec\00_Marketing\Logos\carmasec_logo_final_whiteback_ohne slog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23478"/>
            <a:ext cx="1017947" cy="7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CC6DD-084B-4A96-AB19-74453DD5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48514-C4AD-468B-9D6F-DD2E8A3D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VORTRAGSTHEMA :: VORNAME NACHNAME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A14F5E-12AA-41B4-957A-55526902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1971A4-2135-4DF5-9B56-865320665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91901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795C-A39E-4B0A-93B3-F48D13FB4CB3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31DB3E-C37D-474F-9174-1DBF9C7B2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35696" y="4767263"/>
            <a:ext cx="568863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VORTRAGSTHEMA :: VORNAME NACHNAME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B4C5E-5CFF-4ED9-92B4-3C38E6B0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12360" y="4767263"/>
            <a:ext cx="70299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6AC6-2AEA-403F-8989-F68BB0C26861}" type="slidenum">
              <a:rPr lang="de-DE" smtClean="0"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6" r:id="rId3"/>
    <p:sldLayoutId id="2147483661" r:id="rId4"/>
    <p:sldLayoutId id="2147483657" r:id="rId5"/>
    <p:sldLayoutId id="2147483649" r:id="rId6"/>
    <p:sldLayoutId id="2147483662" r:id="rId7"/>
    <p:sldLayoutId id="2147483658" r:id="rId8"/>
    <p:sldLayoutId id="2147483650" r:id="rId9"/>
    <p:sldLayoutId id="2147483668" r:id="rId10"/>
    <p:sldLayoutId id="2147483667" r:id="rId11"/>
    <p:sldLayoutId id="2147483669" r:id="rId12"/>
    <p:sldLayoutId id="2147483654" r:id="rId13"/>
    <p:sldLayoutId id="2147483670" r:id="rId14"/>
    <p:sldLayoutId id="2147483671" r:id="rId15"/>
    <p:sldLayoutId id="2147483663" r:id="rId16"/>
    <p:sldLayoutId id="2147483660" r:id="rId17"/>
    <p:sldLayoutId id="2147483664" r:id="rId18"/>
    <p:sldLayoutId id="2147483673" r:id="rId1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baseline="0">
          <a:solidFill>
            <a:schemeClr val="tx1"/>
          </a:solidFill>
          <a:latin typeface="+mj-lt"/>
          <a:ea typeface="+mj-ea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-challenge.bmw-carit.de/" TargetMode="External"/><Relationship Id="rId2" Type="http://schemas.openxmlformats.org/officeDocument/2006/relationships/hyperlink" Target="https://erlend.oftedal.no/blog/poet/" TargetMode="Externa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Talha Kircili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Padding Oracle Angriff</a:t>
            </a:r>
          </a:p>
        </p:txBody>
      </p:sp>
    </p:spTree>
    <p:extLst>
      <p:ext uri="{BB962C8B-B14F-4D97-AF65-F5344CB8AC3E}">
        <p14:creationId xmlns:p14="http://schemas.microsoft.com/office/powerpoint/2010/main" val="324738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erade Verbindung mit Pfeil 33">
            <a:extLst>
              <a:ext uri="{FF2B5EF4-FFF2-40B4-BE49-F238E27FC236}">
                <a16:creationId xmlns:a16="http://schemas.microsoft.com/office/drawing/2014/main" id="{1BC15577-4EA8-3C36-49CE-2B825B1117D0}"/>
              </a:ext>
            </a:extLst>
          </p:cNvPr>
          <p:cNvCxnSpPr>
            <a:cxnSpLocks/>
          </p:cNvCxnSpPr>
          <p:nvPr/>
        </p:nvCxnSpPr>
        <p:spPr>
          <a:xfrm>
            <a:off x="3127752" y="2544997"/>
            <a:ext cx="0" cy="64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A5CB05-D89C-E739-CD31-8C347B9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Padding Oracle - Angriff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585C-57A2-2775-E09A-12F32D75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DB85-4BCA-FD18-DD7A-9086CF8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E7A1-911F-175B-FDDD-BD4B9948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10</a:t>
            </a:fld>
            <a:endParaRPr lang="de-DE" dirty="0"/>
          </a:p>
        </p:txBody>
      </p:sp>
      <p:grpSp>
        <p:nvGrpSpPr>
          <p:cNvPr id="93" name="Gruppieren 29">
            <a:extLst>
              <a:ext uri="{FF2B5EF4-FFF2-40B4-BE49-F238E27FC236}">
                <a16:creationId xmlns:a16="http://schemas.microsoft.com/office/drawing/2014/main" id="{0D3E8DCC-EE7C-48A9-29E1-857236C464A5}"/>
              </a:ext>
            </a:extLst>
          </p:cNvPr>
          <p:cNvGrpSpPr/>
          <p:nvPr/>
        </p:nvGrpSpPr>
        <p:grpSpPr>
          <a:xfrm>
            <a:off x="856097" y="1491630"/>
            <a:ext cx="3028175" cy="2355526"/>
            <a:chOff x="278035" y="405446"/>
            <a:chExt cx="4072692" cy="3304628"/>
          </a:xfrm>
        </p:grpSpPr>
        <p:grpSp>
          <p:nvGrpSpPr>
            <p:cNvPr id="94" name="Group 39">
              <a:extLst>
                <a:ext uri="{FF2B5EF4-FFF2-40B4-BE49-F238E27FC236}">
                  <a16:creationId xmlns:a16="http://schemas.microsoft.com/office/drawing/2014/main" id="{4E27D77D-7CC3-75BC-F466-EDFC0172C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6122" y="2785846"/>
              <a:ext cx="315914" cy="315978"/>
              <a:chOff x="2941" y="3966"/>
              <a:chExt cx="199" cy="199"/>
            </a:xfrm>
          </p:grpSpPr>
          <p:sp>
            <p:nvSpPr>
              <p:cNvPr id="126" name="Oval 40">
                <a:extLst>
                  <a:ext uri="{FF2B5EF4-FFF2-40B4-BE49-F238E27FC236}">
                    <a16:creationId xmlns:a16="http://schemas.microsoft.com/office/drawing/2014/main" id="{4F6E6869-DC86-CE45-9DF2-238850478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3966"/>
                <a:ext cx="199" cy="199"/>
              </a:xfrm>
              <a:prstGeom prst="ellips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400"/>
              </a:p>
            </p:txBody>
          </p:sp>
          <p:sp>
            <p:nvSpPr>
              <p:cNvPr id="127" name="Line 41">
                <a:extLst>
                  <a:ext uri="{FF2B5EF4-FFF2-40B4-BE49-F238E27FC236}">
                    <a16:creationId xmlns:a16="http://schemas.microsoft.com/office/drawing/2014/main" id="{20320A8F-BA82-5D57-E508-4B05A9560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1" y="4065"/>
                <a:ext cx="199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  <p:sp>
            <p:nvSpPr>
              <p:cNvPr id="128" name="Line 42">
                <a:extLst>
                  <a:ext uri="{FF2B5EF4-FFF2-40B4-BE49-F238E27FC236}">
                    <a16:creationId xmlns:a16="http://schemas.microsoft.com/office/drawing/2014/main" id="{553A6EC3-63BA-CED4-5E9A-1BCFCA841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3966"/>
                <a:ext cx="0" cy="199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</p:grp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48496047-3E73-D9F7-8F4F-F043A869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499" y="1076796"/>
              <a:ext cx="1277406" cy="78937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Block </a:t>
              </a:r>
              <a:r>
                <a:rPr lang="de-DE" sz="1400" dirty="0" err="1"/>
                <a:t>Cipher</a:t>
              </a:r>
              <a:endParaRPr lang="de-DE" sz="1400" dirty="0"/>
            </a:p>
            <a:p>
              <a:pPr algn="ctr"/>
              <a:r>
                <a:rPr lang="de-DE" sz="1400" dirty="0" err="1"/>
                <a:t>Decryption</a:t>
              </a:r>
              <a:endParaRPr lang="de-DE" sz="1400" baseline="-25000" dirty="0"/>
            </a:p>
          </p:txBody>
        </p:sp>
        <p:cxnSp>
          <p:nvCxnSpPr>
            <p:cNvPr id="96" name="Gerade Verbindung mit Pfeil 32">
              <a:extLst>
                <a:ext uri="{FF2B5EF4-FFF2-40B4-BE49-F238E27FC236}">
                  <a16:creationId xmlns:a16="http://schemas.microsoft.com/office/drawing/2014/main" id="{C70BF332-EE0E-4105-6A9B-5CCD59973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350" y="3101824"/>
              <a:ext cx="3809" cy="2732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mit Pfeil 34">
              <a:extLst>
                <a:ext uri="{FF2B5EF4-FFF2-40B4-BE49-F238E27FC236}">
                  <a16:creationId xmlns:a16="http://schemas.microsoft.com/office/drawing/2014/main" id="{A35555F3-D792-3CC7-9FAA-B198232B5654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3339202" y="738035"/>
              <a:ext cx="0" cy="3387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feld 35">
              <a:extLst>
                <a:ext uri="{FF2B5EF4-FFF2-40B4-BE49-F238E27FC236}">
                  <a16:creationId xmlns:a16="http://schemas.microsoft.com/office/drawing/2014/main" id="{6087833E-001C-AD3B-4F91-9BDBB9055473}"/>
                </a:ext>
              </a:extLst>
            </p:cNvPr>
            <p:cNvSpPr txBox="1"/>
            <p:nvPr/>
          </p:nvSpPr>
          <p:spPr>
            <a:xfrm>
              <a:off x="2191402" y="1247328"/>
              <a:ext cx="260583" cy="44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k</a:t>
              </a:r>
            </a:p>
          </p:txBody>
        </p:sp>
        <p:cxnSp>
          <p:nvCxnSpPr>
            <p:cNvPr id="100" name="Gerade Verbindung mit Pfeil 36">
              <a:extLst>
                <a:ext uri="{FF2B5EF4-FFF2-40B4-BE49-F238E27FC236}">
                  <a16:creationId xmlns:a16="http://schemas.microsoft.com/office/drawing/2014/main" id="{41B8381E-7559-7C3B-B1A2-712D2B49D836}"/>
                </a:ext>
              </a:extLst>
            </p:cNvPr>
            <p:cNvCxnSpPr>
              <a:cxnSpLocks/>
              <a:stCxn id="99" idx="3"/>
              <a:endCxn id="95" idx="1"/>
            </p:cNvCxnSpPr>
            <p:nvPr/>
          </p:nvCxnSpPr>
          <p:spPr>
            <a:xfrm>
              <a:off x="2451986" y="1471018"/>
              <a:ext cx="248513" cy="4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7F80D160-8B37-DE80-68D4-2C493A875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31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EE1AD295-CA74-28AF-CF2C-EDA06AAD3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6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3" name="Rectangle 64">
              <a:extLst>
                <a:ext uri="{FF2B5EF4-FFF2-40B4-BE49-F238E27FC236}">
                  <a16:creationId xmlns:a16="http://schemas.microsoft.com/office/drawing/2014/main" id="{E312CDA4-24A9-DAE0-EE9B-963C3FE9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460" y="405446"/>
              <a:ext cx="472295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IV</a:t>
              </a:r>
            </a:p>
          </p:txBody>
        </p: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6B016FD4-5436-0090-A215-FDC91B5DF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27" y="405446"/>
              <a:ext cx="243301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6472C8CE-974D-8132-C158-4E4A99526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495" y="405446"/>
              <a:ext cx="22637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FBA9124F-BD97-C3EB-92B0-3C34CBA8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413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E889F543-3E45-389B-DB29-BB7DBFD3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3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6D21A9DF-80B9-A904-7E35-5557CF217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27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37BEF015-43F0-F78E-4AFD-82E1BA03F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66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9636318E-7BF8-C29E-3B87-F9D168E91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915" y="405446"/>
              <a:ext cx="462594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c</a:t>
              </a:r>
              <a:r>
                <a:rPr lang="de-DE" sz="1400" baseline="-25000" dirty="0"/>
                <a:t>1</a:t>
              </a:r>
            </a:p>
          </p:txBody>
        </p:sp>
        <p:sp>
          <p:nvSpPr>
            <p:cNvPr id="112" name="Rectangle 64">
              <a:extLst>
                <a:ext uri="{FF2B5EF4-FFF2-40B4-BE49-F238E27FC236}">
                  <a16:creationId xmlns:a16="http://schemas.microsoft.com/office/drawing/2014/main" id="{75F9EE5C-B4D8-C73D-0403-4F9C1A9A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05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3" name="Rectangle 64">
              <a:extLst>
                <a:ext uri="{FF2B5EF4-FFF2-40B4-BE49-F238E27FC236}">
                  <a16:creationId xmlns:a16="http://schemas.microsoft.com/office/drawing/2014/main" id="{F09F83B1-D4D0-B51A-C4E7-DC63E981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44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4" name="Rectangle 64">
              <a:extLst>
                <a:ext uri="{FF2B5EF4-FFF2-40B4-BE49-F238E27FC236}">
                  <a16:creationId xmlns:a16="http://schemas.microsoft.com/office/drawing/2014/main" id="{083F8ACD-34D0-D5FC-626B-B1F6E333B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693" y="405446"/>
              <a:ext cx="314034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5" name="Rectangle 64">
              <a:extLst>
                <a:ext uri="{FF2B5EF4-FFF2-40B4-BE49-F238E27FC236}">
                  <a16:creationId xmlns:a16="http://schemas.microsoft.com/office/drawing/2014/main" id="{BD467F99-6BFD-97FD-80E0-567B701C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80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cxnSp>
          <p:nvCxnSpPr>
            <p:cNvPr id="117" name="Gewinkelte Verbindung 53">
              <a:extLst>
                <a:ext uri="{FF2B5EF4-FFF2-40B4-BE49-F238E27FC236}">
                  <a16:creationId xmlns:a16="http://schemas.microsoft.com/office/drawing/2014/main" id="{D3941240-262A-2810-B356-917A2C6D9FBC}"/>
                </a:ext>
              </a:extLst>
            </p:cNvPr>
            <p:cNvCxnSpPr>
              <a:cxnSpLocks/>
              <a:endCxn id="126" idx="2"/>
            </p:cNvCxnSpPr>
            <p:nvPr/>
          </p:nvCxnSpPr>
          <p:spPr>
            <a:xfrm rot="16200000" flipH="1">
              <a:off x="1095010" y="862723"/>
              <a:ext cx="2200357" cy="196186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64">
              <a:extLst>
                <a:ext uri="{FF2B5EF4-FFF2-40B4-BE49-F238E27FC236}">
                  <a16:creationId xmlns:a16="http://schemas.microsoft.com/office/drawing/2014/main" id="{3DF4EBA8-1EBD-3695-E52E-A0E688AB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051" y="3375039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19" name="Rectangle 64">
              <a:extLst>
                <a:ext uri="{FF2B5EF4-FFF2-40B4-BE49-F238E27FC236}">
                  <a16:creationId xmlns:a16="http://schemas.microsoft.com/office/drawing/2014/main" id="{99D75AA7-EE24-2F56-9F20-272C3EE8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441" y="3375039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20" name="Rectangle 64">
              <a:extLst>
                <a:ext uri="{FF2B5EF4-FFF2-40B4-BE49-F238E27FC236}">
                  <a16:creationId xmlns:a16="http://schemas.microsoft.com/office/drawing/2014/main" id="{4098B1D5-48F8-0252-9FCD-74D3CEF3D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691" y="3375039"/>
              <a:ext cx="465134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m</a:t>
              </a:r>
              <a:r>
                <a:rPr lang="de-DE" sz="1400" baseline="-25000" dirty="0"/>
                <a:t>1</a:t>
              </a:r>
            </a:p>
          </p:txBody>
        </p:sp>
        <p:sp>
          <p:nvSpPr>
            <p:cNvPr id="121" name="Rectangle 64">
              <a:extLst>
                <a:ext uri="{FF2B5EF4-FFF2-40B4-BE49-F238E27FC236}">
                  <a16:creationId xmlns:a16="http://schemas.microsoft.com/office/drawing/2014/main" id="{88DC0F9E-FEF3-28AB-56B9-AB39AD50B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27" y="3375039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22" name="Rectangle 64">
              <a:extLst>
                <a:ext uri="{FF2B5EF4-FFF2-40B4-BE49-F238E27FC236}">
                  <a16:creationId xmlns:a16="http://schemas.microsoft.com/office/drawing/2014/main" id="{90FE77A6-1C4A-4A39-582E-346383DD0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216" y="3375039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23" name="Rectangle 64">
              <a:extLst>
                <a:ext uri="{FF2B5EF4-FFF2-40B4-BE49-F238E27FC236}">
                  <a16:creationId xmlns:a16="http://schemas.microsoft.com/office/drawing/2014/main" id="{CFC11792-1FCA-13D5-39F6-F001175C5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468" y="3375041"/>
              <a:ext cx="312936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24" name="Rectangle 64">
              <a:extLst>
                <a:ext uri="{FF2B5EF4-FFF2-40B4-BE49-F238E27FC236}">
                  <a16:creationId xmlns:a16="http://schemas.microsoft.com/office/drawing/2014/main" id="{BCBC506D-A07D-29E3-38E5-EF7CC4CF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355" y="3375039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</p:grpSp>
      <p:grpSp>
        <p:nvGrpSpPr>
          <p:cNvPr id="178" name="Gruppieren 29">
            <a:extLst>
              <a:ext uri="{FF2B5EF4-FFF2-40B4-BE49-F238E27FC236}">
                <a16:creationId xmlns:a16="http://schemas.microsoft.com/office/drawing/2014/main" id="{AED2FD53-B994-0848-FEFA-36CE6AF613FA}"/>
              </a:ext>
            </a:extLst>
          </p:cNvPr>
          <p:cNvGrpSpPr/>
          <p:nvPr/>
        </p:nvGrpSpPr>
        <p:grpSpPr>
          <a:xfrm>
            <a:off x="5004048" y="1494726"/>
            <a:ext cx="3161088" cy="2352428"/>
            <a:chOff x="278035" y="405446"/>
            <a:chExt cx="4251451" cy="3300282"/>
          </a:xfrm>
        </p:grpSpPr>
        <p:grpSp>
          <p:nvGrpSpPr>
            <p:cNvPr id="179" name="Group 39">
              <a:extLst>
                <a:ext uri="{FF2B5EF4-FFF2-40B4-BE49-F238E27FC236}">
                  <a16:creationId xmlns:a16="http://schemas.microsoft.com/office/drawing/2014/main" id="{F3173516-8CF5-40C5-5539-D786BA86B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373" y="2784259"/>
              <a:ext cx="315914" cy="315978"/>
              <a:chOff x="3081" y="3965"/>
              <a:chExt cx="199" cy="199"/>
            </a:xfrm>
          </p:grpSpPr>
          <p:sp>
            <p:nvSpPr>
              <p:cNvPr id="207" name="Oval 40">
                <a:extLst>
                  <a:ext uri="{FF2B5EF4-FFF2-40B4-BE49-F238E27FC236}">
                    <a16:creationId xmlns:a16="http://schemas.microsoft.com/office/drawing/2014/main" id="{557482FB-657D-D57F-E258-22D9AC0A7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965"/>
                <a:ext cx="199" cy="199"/>
              </a:xfrm>
              <a:prstGeom prst="ellips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400"/>
              </a:p>
            </p:txBody>
          </p:sp>
          <p:sp>
            <p:nvSpPr>
              <p:cNvPr id="208" name="Line 41">
                <a:extLst>
                  <a:ext uri="{FF2B5EF4-FFF2-40B4-BE49-F238E27FC236}">
                    <a16:creationId xmlns:a16="http://schemas.microsoft.com/office/drawing/2014/main" id="{777AA760-7510-7D11-0EED-08FF4581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4064"/>
                <a:ext cx="199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  <p:sp>
            <p:nvSpPr>
              <p:cNvPr id="209" name="Line 42">
                <a:extLst>
                  <a:ext uri="{FF2B5EF4-FFF2-40B4-BE49-F238E27FC236}">
                    <a16:creationId xmlns:a16="http://schemas.microsoft.com/office/drawing/2014/main" id="{0D07DEFA-4FF3-47E6-6407-8E9ABD2F1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3965"/>
                <a:ext cx="0" cy="199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 dirty="0"/>
              </a:p>
            </p:txBody>
          </p:sp>
        </p:grpSp>
        <p:sp>
          <p:nvSpPr>
            <p:cNvPr id="180" name="Rectangle 64">
              <a:extLst>
                <a:ext uri="{FF2B5EF4-FFF2-40B4-BE49-F238E27FC236}">
                  <a16:creationId xmlns:a16="http://schemas.microsoft.com/office/drawing/2014/main" id="{16F4A4F8-D95C-BAA6-1761-6A6C55D6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441" y="1082426"/>
              <a:ext cx="1277406" cy="78937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Block </a:t>
              </a:r>
              <a:r>
                <a:rPr lang="de-DE" sz="1400" dirty="0" err="1"/>
                <a:t>Cipher</a:t>
              </a:r>
              <a:endParaRPr lang="de-DE" sz="1400" dirty="0"/>
            </a:p>
            <a:p>
              <a:pPr algn="ctr"/>
              <a:r>
                <a:rPr lang="de-DE" sz="1400" dirty="0" err="1"/>
                <a:t>Decryption</a:t>
              </a:r>
              <a:endParaRPr lang="de-DE" sz="1400" baseline="-25000" dirty="0"/>
            </a:p>
          </p:txBody>
        </p:sp>
        <p:cxnSp>
          <p:nvCxnSpPr>
            <p:cNvPr id="181" name="Gerade Verbindung mit Pfeil 32">
              <a:extLst>
                <a:ext uri="{FF2B5EF4-FFF2-40B4-BE49-F238E27FC236}">
                  <a16:creationId xmlns:a16="http://schemas.microsoft.com/office/drawing/2014/main" id="{53EE3815-3AE8-0079-6C98-23DDCE86C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1001" y="3097478"/>
              <a:ext cx="3809" cy="27321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34">
              <a:extLst>
                <a:ext uri="{FF2B5EF4-FFF2-40B4-BE49-F238E27FC236}">
                  <a16:creationId xmlns:a16="http://schemas.microsoft.com/office/drawing/2014/main" id="{DE2ED960-3224-376C-64A3-B46238B96F3C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>
              <a:off x="3506144" y="743665"/>
              <a:ext cx="0" cy="3387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64">
              <a:extLst>
                <a:ext uri="{FF2B5EF4-FFF2-40B4-BE49-F238E27FC236}">
                  <a16:creationId xmlns:a16="http://schemas.microsoft.com/office/drawing/2014/main" id="{5867DE4D-1FEB-9AE3-1B71-F6A9EABD7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31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86" name="Rectangle 64">
              <a:extLst>
                <a:ext uri="{FF2B5EF4-FFF2-40B4-BE49-F238E27FC236}">
                  <a16:creationId xmlns:a16="http://schemas.microsoft.com/office/drawing/2014/main" id="{1119DD19-47DF-3545-2147-B3A90523B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6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87" name="Rectangle 64">
              <a:extLst>
                <a:ext uri="{FF2B5EF4-FFF2-40B4-BE49-F238E27FC236}">
                  <a16:creationId xmlns:a16="http://schemas.microsoft.com/office/drawing/2014/main" id="{A5ED19E8-2B64-EC15-0BDF-03CBB7722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460" y="405446"/>
              <a:ext cx="472295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IV'</a:t>
              </a:r>
            </a:p>
          </p:txBody>
        </p:sp>
        <p:sp>
          <p:nvSpPr>
            <p:cNvPr id="188" name="Rectangle 64">
              <a:extLst>
                <a:ext uri="{FF2B5EF4-FFF2-40B4-BE49-F238E27FC236}">
                  <a16:creationId xmlns:a16="http://schemas.microsoft.com/office/drawing/2014/main" id="{21154342-8950-B2E3-6389-825FD19BD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27" y="405446"/>
              <a:ext cx="243301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89" name="Rectangle 64">
              <a:extLst>
                <a:ext uri="{FF2B5EF4-FFF2-40B4-BE49-F238E27FC236}">
                  <a16:creationId xmlns:a16="http://schemas.microsoft.com/office/drawing/2014/main" id="{B2635923-F0E8-2812-DDFF-96A9055BB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0495" y="405446"/>
              <a:ext cx="22637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0" name="Rectangle 64">
              <a:extLst>
                <a:ext uri="{FF2B5EF4-FFF2-40B4-BE49-F238E27FC236}">
                  <a16:creationId xmlns:a16="http://schemas.microsoft.com/office/drawing/2014/main" id="{9966CD54-88AE-F59B-2852-0CF9F00E9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413" y="405446"/>
              <a:ext cx="394964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1" name="Rectangle 64">
              <a:extLst>
                <a:ext uri="{FF2B5EF4-FFF2-40B4-BE49-F238E27FC236}">
                  <a16:creationId xmlns:a16="http://schemas.microsoft.com/office/drawing/2014/main" id="{1F3C9651-11E3-F96F-5773-B1A3FA82C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3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2" name="Rectangle 64">
              <a:extLst>
                <a:ext uri="{FF2B5EF4-FFF2-40B4-BE49-F238E27FC236}">
                  <a16:creationId xmlns:a16="http://schemas.microsoft.com/office/drawing/2014/main" id="{2785D646-AE6B-A659-FAD9-4DC06EA0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099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3" name="Rectangle 64">
              <a:extLst>
                <a:ext uri="{FF2B5EF4-FFF2-40B4-BE49-F238E27FC236}">
                  <a16:creationId xmlns:a16="http://schemas.microsoft.com/office/drawing/2014/main" id="{C0E9C088-7DE2-D2F7-829F-529ADE42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489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4" name="Rectangle 64">
              <a:extLst>
                <a:ext uri="{FF2B5EF4-FFF2-40B4-BE49-F238E27FC236}">
                  <a16:creationId xmlns:a16="http://schemas.microsoft.com/office/drawing/2014/main" id="{C576C4EB-C30D-BC82-297F-B2728558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738" y="405446"/>
              <a:ext cx="462594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c</a:t>
              </a:r>
              <a:r>
                <a:rPr lang="de-DE" sz="1400" baseline="-25000" dirty="0"/>
                <a:t>1</a:t>
              </a:r>
            </a:p>
          </p:txBody>
        </p:sp>
        <p:sp>
          <p:nvSpPr>
            <p:cNvPr id="195" name="Rectangle 64">
              <a:extLst>
                <a:ext uri="{FF2B5EF4-FFF2-40B4-BE49-F238E27FC236}">
                  <a16:creationId xmlns:a16="http://schemas.microsoft.com/office/drawing/2014/main" id="{958113AB-AFCA-4342-29AE-6FB3E0ED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5875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6" name="Rectangle 64">
              <a:extLst>
                <a:ext uri="{FF2B5EF4-FFF2-40B4-BE49-F238E27FC236}">
                  <a16:creationId xmlns:a16="http://schemas.microsoft.com/office/drawing/2014/main" id="{77DA6A48-567F-5FF5-1632-9BB997387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265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0D927EFE-C59D-FBC6-3E1C-8B2304BE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515" y="405446"/>
              <a:ext cx="335971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8" name="Rectangle 64">
              <a:extLst>
                <a:ext uri="{FF2B5EF4-FFF2-40B4-BE49-F238E27FC236}">
                  <a16:creationId xmlns:a16="http://schemas.microsoft.com/office/drawing/2014/main" id="{ABD6EC42-777D-78F9-66A2-AEA18634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404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cxnSp>
          <p:nvCxnSpPr>
            <p:cNvPr id="199" name="Gewinkelte Verbindung 53">
              <a:extLst>
                <a:ext uri="{FF2B5EF4-FFF2-40B4-BE49-F238E27FC236}">
                  <a16:creationId xmlns:a16="http://schemas.microsoft.com/office/drawing/2014/main" id="{C77A42C9-84D9-B985-17F3-41C99E440A9A}"/>
                </a:ext>
              </a:extLst>
            </p:cNvPr>
            <p:cNvCxnSpPr>
              <a:cxnSpLocks/>
              <a:endCxn id="207" idx="2"/>
            </p:cNvCxnSpPr>
            <p:nvPr/>
          </p:nvCxnSpPr>
          <p:spPr>
            <a:xfrm>
              <a:off x="1244921" y="743477"/>
              <a:ext cx="2153452" cy="2198772"/>
            </a:xfrm>
            <a:prstGeom prst="bentConnector3">
              <a:avLst>
                <a:gd name="adj1" fmla="val -110"/>
              </a:avLst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64">
              <a:extLst>
                <a:ext uri="{FF2B5EF4-FFF2-40B4-BE49-F238E27FC236}">
                  <a16:creationId xmlns:a16="http://schemas.microsoft.com/office/drawing/2014/main" id="{D31F2349-EAC5-7164-80FA-91823A95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703" y="3370692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1" name="Rectangle 64">
              <a:extLst>
                <a:ext uri="{FF2B5EF4-FFF2-40B4-BE49-F238E27FC236}">
                  <a16:creationId xmlns:a16="http://schemas.microsoft.com/office/drawing/2014/main" id="{5DCBE3B8-4BFB-5164-393E-FB61B510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092" y="3370692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2" name="Rectangle 64">
              <a:extLst>
                <a:ext uri="{FF2B5EF4-FFF2-40B4-BE49-F238E27FC236}">
                  <a16:creationId xmlns:a16="http://schemas.microsoft.com/office/drawing/2014/main" id="{4767B8C2-8806-AE84-98B9-210AD8F8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342" y="3370692"/>
              <a:ext cx="465134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m</a:t>
              </a:r>
              <a:r>
                <a:rPr lang="de-DE" sz="1400" baseline="-25000" dirty="0"/>
                <a:t>1</a:t>
              </a:r>
              <a:r>
                <a:rPr lang="de-DE" sz="1400" dirty="0"/>
                <a:t>'</a:t>
              </a:r>
            </a:p>
          </p:txBody>
        </p:sp>
        <p:sp>
          <p:nvSpPr>
            <p:cNvPr id="203" name="Rectangle 64">
              <a:extLst>
                <a:ext uri="{FF2B5EF4-FFF2-40B4-BE49-F238E27FC236}">
                  <a16:creationId xmlns:a16="http://schemas.microsoft.com/office/drawing/2014/main" id="{6A25520E-021A-3311-7507-C2404AE6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478" y="3370692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4" name="Rectangle 64">
              <a:extLst>
                <a:ext uri="{FF2B5EF4-FFF2-40B4-BE49-F238E27FC236}">
                  <a16:creationId xmlns:a16="http://schemas.microsoft.com/office/drawing/2014/main" id="{29A309EA-BEDC-BBE8-582D-7F0C484C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868" y="3370692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5" name="Rectangle 64">
              <a:extLst>
                <a:ext uri="{FF2B5EF4-FFF2-40B4-BE49-F238E27FC236}">
                  <a16:creationId xmlns:a16="http://schemas.microsoft.com/office/drawing/2014/main" id="{E52132FB-7025-E085-6A7E-FAD1F8A0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118" y="3370695"/>
              <a:ext cx="265505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6" name="Rectangle 64">
              <a:extLst>
                <a:ext uri="{FF2B5EF4-FFF2-40B4-BE49-F238E27FC236}">
                  <a16:creationId xmlns:a16="http://schemas.microsoft.com/office/drawing/2014/main" id="{305439F9-0EB8-32F8-7560-53CDEAEF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007" y="3370692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</p:grpSp>
      <p:cxnSp>
        <p:nvCxnSpPr>
          <p:cNvPr id="210" name="Gerade Verbindung mit Pfeil 33">
            <a:extLst>
              <a:ext uri="{FF2B5EF4-FFF2-40B4-BE49-F238E27FC236}">
                <a16:creationId xmlns:a16="http://schemas.microsoft.com/office/drawing/2014/main" id="{432DF276-AACC-F757-5238-291937085E02}"/>
              </a:ext>
            </a:extLst>
          </p:cNvPr>
          <p:cNvCxnSpPr>
            <a:cxnSpLocks/>
          </p:cNvCxnSpPr>
          <p:nvPr/>
        </p:nvCxnSpPr>
        <p:spPr>
          <a:xfrm>
            <a:off x="7440749" y="2542045"/>
            <a:ext cx="0" cy="64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ectangle 64">
            <a:extLst>
              <a:ext uri="{FF2B5EF4-FFF2-40B4-BE49-F238E27FC236}">
                <a16:creationId xmlns:a16="http://schemas.microsoft.com/office/drawing/2014/main" id="{27F2F18D-AF04-2E90-12F1-96B10C24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631" y="2724166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AD85E33-6F34-5A9B-A786-3C497285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907" y="2724166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3" name="Rectangle 64">
            <a:extLst>
              <a:ext uri="{FF2B5EF4-FFF2-40B4-BE49-F238E27FC236}">
                <a16:creationId xmlns:a16="http://schemas.microsoft.com/office/drawing/2014/main" id="{6522CABE-3D1D-8AE0-9FD4-743BE6873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336" y="2724166"/>
            <a:ext cx="345842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214" name="Rectangle 64">
            <a:extLst>
              <a:ext uri="{FF2B5EF4-FFF2-40B4-BE49-F238E27FC236}">
                <a16:creationId xmlns:a16="http://schemas.microsoft.com/office/drawing/2014/main" id="{AA0F7F46-0F37-D7AA-CA8D-6E482BA1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4179" y="2724166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5" name="Rectangle 64">
            <a:extLst>
              <a:ext uri="{FF2B5EF4-FFF2-40B4-BE49-F238E27FC236}">
                <a16:creationId xmlns:a16="http://schemas.microsoft.com/office/drawing/2014/main" id="{4E4BB0CB-AB95-8AA9-57E4-8666D219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455" y="2724166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6" name="Rectangle 64">
            <a:extLst>
              <a:ext uri="{FF2B5EF4-FFF2-40B4-BE49-F238E27FC236}">
                <a16:creationId xmlns:a16="http://schemas.microsoft.com/office/drawing/2014/main" id="{CD929398-AC9C-73FE-0D9C-D619EE0E2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884" y="2724166"/>
            <a:ext cx="197411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7" name="Rectangle 64">
            <a:extLst>
              <a:ext uri="{FF2B5EF4-FFF2-40B4-BE49-F238E27FC236}">
                <a16:creationId xmlns:a16="http://schemas.microsoft.com/office/drawing/2014/main" id="{AFD5A1F3-03AD-7791-9177-F14D65F6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640" y="2724166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8" name="Rectangle 64">
            <a:extLst>
              <a:ext uri="{FF2B5EF4-FFF2-40B4-BE49-F238E27FC236}">
                <a16:creationId xmlns:a16="http://schemas.microsoft.com/office/drawing/2014/main" id="{84BFD6DB-EF01-1DE2-73DD-297A75727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527" y="1494726"/>
            <a:ext cx="291521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IV</a:t>
            </a:r>
            <a:r>
              <a:rPr lang="de-DE" sz="1400" baseline="-25000" dirty="0"/>
              <a:t>8</a:t>
            </a:r>
            <a:r>
              <a:rPr lang="de-DE" sz="1400" dirty="0"/>
              <a:t>'</a:t>
            </a:r>
          </a:p>
        </p:txBody>
      </p:sp>
      <p:sp>
        <p:nvSpPr>
          <p:cNvPr id="223" name="Rectangle 64">
            <a:extLst>
              <a:ext uri="{FF2B5EF4-FFF2-40B4-BE49-F238E27FC236}">
                <a16:creationId xmlns:a16="http://schemas.microsoft.com/office/drawing/2014/main" id="{6450832D-B8DB-03A3-B11D-13FFD1A33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8378" y="2724166"/>
            <a:ext cx="20325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</a:p>
        </p:txBody>
      </p:sp>
      <p:sp>
        <p:nvSpPr>
          <p:cNvPr id="224" name="Rectangle 64">
            <a:extLst>
              <a:ext uri="{FF2B5EF4-FFF2-40B4-BE49-F238E27FC236}">
                <a16:creationId xmlns:a16="http://schemas.microsoft.com/office/drawing/2014/main" id="{80A874A6-B3ED-C714-1C27-78B2220B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724" y="3608342"/>
            <a:ext cx="197411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01</a:t>
            </a:r>
          </a:p>
        </p:txBody>
      </p:sp>
      <p:sp>
        <p:nvSpPr>
          <p:cNvPr id="3" name="Textfeld 35">
            <a:extLst>
              <a:ext uri="{FF2B5EF4-FFF2-40B4-BE49-F238E27FC236}">
                <a16:creationId xmlns:a16="http://schemas.microsoft.com/office/drawing/2014/main" id="{E6AF49A3-3F37-E546-5C32-1706412FFB50}"/>
              </a:ext>
            </a:extLst>
          </p:cNvPr>
          <p:cNvSpPr txBox="1"/>
          <p:nvPr/>
        </p:nvSpPr>
        <p:spPr>
          <a:xfrm>
            <a:off x="6550888" y="2097647"/>
            <a:ext cx="193752" cy="31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k</a:t>
            </a:r>
          </a:p>
        </p:txBody>
      </p:sp>
      <p:cxnSp>
        <p:nvCxnSpPr>
          <p:cNvPr id="7" name="Gerade Verbindung mit Pfeil 36">
            <a:extLst>
              <a:ext uri="{FF2B5EF4-FFF2-40B4-BE49-F238E27FC236}">
                <a16:creationId xmlns:a16="http://schemas.microsoft.com/office/drawing/2014/main" id="{0C108EC6-2626-9A6C-B168-11A8D8D8897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744640" y="2257093"/>
            <a:ext cx="184777" cy="3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187">
            <a:extLst>
              <a:ext uri="{FF2B5EF4-FFF2-40B4-BE49-F238E27FC236}">
                <a16:creationId xmlns:a16="http://schemas.microsoft.com/office/drawing/2014/main" id="{E61749B2-B7BA-D07F-F29E-2801B6389D3F}"/>
              </a:ext>
            </a:extLst>
          </p:cNvPr>
          <p:cNvSpPr txBox="1"/>
          <p:nvPr/>
        </p:nvSpPr>
        <p:spPr>
          <a:xfrm>
            <a:off x="2112786" y="3575005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(a)</a:t>
            </a:r>
          </a:p>
        </p:txBody>
      </p:sp>
      <p:sp>
        <p:nvSpPr>
          <p:cNvPr id="9" name="Textfeld 187">
            <a:extLst>
              <a:ext uri="{FF2B5EF4-FFF2-40B4-BE49-F238E27FC236}">
                <a16:creationId xmlns:a16="http://schemas.microsoft.com/office/drawing/2014/main" id="{129FDBF4-B665-C932-8446-A77ABF60D462}"/>
              </a:ext>
            </a:extLst>
          </p:cNvPr>
          <p:cNvSpPr txBox="1"/>
          <p:nvPr/>
        </p:nvSpPr>
        <p:spPr>
          <a:xfrm>
            <a:off x="6258663" y="35781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(b)</a:t>
            </a:r>
          </a:p>
        </p:txBody>
      </p:sp>
      <p:sp>
        <p:nvSpPr>
          <p:cNvPr id="10" name="Textfeld 189">
            <a:extLst>
              <a:ext uri="{FF2B5EF4-FFF2-40B4-BE49-F238E27FC236}">
                <a16:creationId xmlns:a16="http://schemas.microsoft.com/office/drawing/2014/main" id="{FF9051B9-463B-D93B-13DB-4A4032CA193A}"/>
              </a:ext>
            </a:extLst>
          </p:cNvPr>
          <p:cNvSpPr txBox="1"/>
          <p:nvPr/>
        </p:nvSpPr>
        <p:spPr>
          <a:xfrm>
            <a:off x="856097" y="4234648"/>
            <a:ext cx="284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(a) Originalchiffretext mit Original-IV</a:t>
            </a:r>
          </a:p>
        </p:txBody>
      </p:sp>
      <p:sp>
        <p:nvSpPr>
          <p:cNvPr id="11" name="Textfeld 90">
            <a:extLst>
              <a:ext uri="{FF2B5EF4-FFF2-40B4-BE49-F238E27FC236}">
                <a16:creationId xmlns:a16="http://schemas.microsoft.com/office/drawing/2014/main" id="{86AFA6E5-7B22-1DBB-DAF8-225C161930BE}"/>
              </a:ext>
            </a:extLst>
          </p:cNvPr>
          <p:cNvSpPr txBox="1"/>
          <p:nvPr/>
        </p:nvSpPr>
        <p:spPr>
          <a:xfrm>
            <a:off x="5708598" y="4230231"/>
            <a:ext cx="26078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(b) zufälligen IV' wählen</a:t>
            </a:r>
          </a:p>
          <a:p>
            <a:endParaRPr lang="de-DE" sz="1400" dirty="0"/>
          </a:p>
        </p:txBody>
      </p:sp>
      <p:sp>
        <p:nvSpPr>
          <p:cNvPr id="12" name="Textfeld 90">
            <a:extLst>
              <a:ext uri="{FF2B5EF4-FFF2-40B4-BE49-F238E27FC236}">
                <a16:creationId xmlns:a16="http://schemas.microsoft.com/office/drawing/2014/main" id="{91F54689-B375-6ECC-A340-5226D2ACAFAF}"/>
              </a:ext>
            </a:extLst>
          </p:cNvPr>
          <p:cNvSpPr txBox="1"/>
          <p:nvPr/>
        </p:nvSpPr>
        <p:spPr>
          <a:xfrm>
            <a:off x="5709600" y="4230231"/>
            <a:ext cx="261609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(b) Klartext m</a:t>
            </a:r>
            <a:r>
              <a:rPr lang="de-DE" sz="1400" baseline="-25000" dirty="0"/>
              <a:t>1</a:t>
            </a:r>
            <a:r>
              <a:rPr lang="de-DE" sz="1400" dirty="0"/>
              <a:t>' ändert sich;  </a:t>
            </a:r>
          </a:p>
          <a:p>
            <a:r>
              <a:rPr lang="de-DE" sz="1400" dirty="0"/>
              <a:t>Zwischenwert x</a:t>
            </a:r>
            <a:r>
              <a:rPr lang="de-DE" sz="1400" baseline="-25000" dirty="0"/>
              <a:t>1</a:t>
            </a:r>
            <a:r>
              <a:rPr lang="de-DE" sz="1400" dirty="0"/>
              <a:t> bleibt gleich</a:t>
            </a:r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B25B1F4-C482-3A80-7556-EFED2542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271" y="2772534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5" name="Rectangle 64">
            <a:extLst>
              <a:ext uri="{FF2B5EF4-FFF2-40B4-BE49-F238E27FC236}">
                <a16:creationId xmlns:a16="http://schemas.microsoft.com/office/drawing/2014/main" id="{C35F2E59-38E8-E00F-5676-9B3D2186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547" y="2772534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6" name="Rectangle 64">
            <a:extLst>
              <a:ext uri="{FF2B5EF4-FFF2-40B4-BE49-F238E27FC236}">
                <a16:creationId xmlns:a16="http://schemas.microsoft.com/office/drawing/2014/main" id="{6D763AD2-00AA-9203-C8B4-DA5072ED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976" y="2772534"/>
            <a:ext cx="345842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</a:p>
        </p:txBody>
      </p:sp>
      <p:sp>
        <p:nvSpPr>
          <p:cNvPr id="17" name="Rectangle 64">
            <a:extLst>
              <a:ext uri="{FF2B5EF4-FFF2-40B4-BE49-F238E27FC236}">
                <a16:creationId xmlns:a16="http://schemas.microsoft.com/office/drawing/2014/main" id="{91EA71CD-8EA5-ED7D-84E7-AED66981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819" y="2772534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8" name="Rectangle 64">
            <a:extLst>
              <a:ext uri="{FF2B5EF4-FFF2-40B4-BE49-F238E27FC236}">
                <a16:creationId xmlns:a16="http://schemas.microsoft.com/office/drawing/2014/main" id="{B4961CBC-0428-98DA-776E-A39F9BC5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095" y="2772534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9" name="Rectangle 64">
            <a:extLst>
              <a:ext uri="{FF2B5EF4-FFF2-40B4-BE49-F238E27FC236}">
                <a16:creationId xmlns:a16="http://schemas.microsoft.com/office/drawing/2014/main" id="{9F82E992-7C59-21F3-AC0C-B1B0FB78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280" y="2772534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5A4E4538-D86B-1F02-E9FE-8890AC7D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829" y="2772533"/>
            <a:ext cx="20325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baseline="30000" dirty="0"/>
          </a:p>
        </p:txBody>
      </p:sp>
      <p:sp>
        <p:nvSpPr>
          <p:cNvPr id="23" name="Rectangle 64">
            <a:extLst>
              <a:ext uri="{FF2B5EF4-FFF2-40B4-BE49-F238E27FC236}">
                <a16:creationId xmlns:a16="http://schemas.microsoft.com/office/drawing/2014/main" id="{F2CFE5CF-E087-AC0D-0BAE-5B296A573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018" y="2772533"/>
            <a:ext cx="20325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</a:p>
        </p:txBody>
      </p:sp>
      <p:sp>
        <p:nvSpPr>
          <p:cNvPr id="24" name="Textfeld 90">
            <a:extLst>
              <a:ext uri="{FF2B5EF4-FFF2-40B4-BE49-F238E27FC236}">
                <a16:creationId xmlns:a16="http://schemas.microsoft.com/office/drawing/2014/main" id="{98CDD0D7-D394-D7A8-E56F-C45111B67D79}"/>
              </a:ext>
            </a:extLst>
          </p:cNvPr>
          <p:cNvSpPr txBox="1"/>
          <p:nvPr/>
        </p:nvSpPr>
        <p:spPr>
          <a:xfrm>
            <a:off x="5708598" y="4229666"/>
            <a:ext cx="321812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(b) Klartextbyte m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  <a:r>
              <a:rPr lang="de-DE" sz="1400" dirty="0"/>
              <a:t> = x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  <a:r>
              <a:rPr lang="de-DE" sz="1400" dirty="0"/>
              <a:t> ⨁ IV</a:t>
            </a:r>
            <a:r>
              <a:rPr lang="de-DE" sz="1400" baseline="-25000" dirty="0"/>
              <a:t>8</a:t>
            </a:r>
          </a:p>
          <a:p>
            <a:r>
              <a:rPr lang="de-DE" sz="1400" dirty="0"/>
              <a:t>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5AD33E-189C-90AD-ED7C-D6B12E975224}"/>
              </a:ext>
            </a:extLst>
          </p:cNvPr>
          <p:cNvSpPr/>
          <p:nvPr/>
        </p:nvSpPr>
        <p:spPr>
          <a:xfrm>
            <a:off x="3582744" y="2705065"/>
            <a:ext cx="363949" cy="37374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CAE596C-A6D2-52F6-F0FD-1D1B1446BE63}"/>
              </a:ext>
            </a:extLst>
          </p:cNvPr>
          <p:cNvSpPr/>
          <p:nvPr/>
        </p:nvSpPr>
        <p:spPr>
          <a:xfrm>
            <a:off x="7860946" y="2665235"/>
            <a:ext cx="363949" cy="37374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 64">
            <a:extLst>
              <a:ext uri="{FF2B5EF4-FFF2-40B4-BE49-F238E27FC236}">
                <a16:creationId xmlns:a16="http://schemas.microsoft.com/office/drawing/2014/main" id="{3E84565C-37F8-D6A6-0090-C8D817D5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252" y="3608342"/>
            <a:ext cx="232678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m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0671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23" grpId="0" animBg="1"/>
      <p:bldP spid="224" grpId="0" animBg="1"/>
      <p:bldP spid="3" grpId="0"/>
      <p:bldP spid="9" grpId="0"/>
      <p:bldP spid="11" grpId="0" animBg="1"/>
      <p:bldP spid="12" grpId="0" animBg="1"/>
      <p:bldP spid="23" grpId="0" animBg="1"/>
      <p:bldP spid="24" grpId="0" animBg="1"/>
      <p:bldP spid="27" grpId="0" animBg="1"/>
      <p:bldP spid="28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CB05-D89C-E739-CD31-8C347B9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Padding Oracle - Angriff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6DDF-56C5-2B43-A65E-32862635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600" u="sng" dirty="0" err="1"/>
              <a:t>Vaudeney</a:t>
            </a:r>
            <a:r>
              <a:rPr lang="en-US" sz="1600" u="sng" dirty="0"/>
              <a:t>: </a:t>
            </a:r>
            <a:r>
              <a:rPr lang="en-US" sz="1600" u="sng" dirty="0" err="1"/>
              <a:t>Weitere</a:t>
            </a:r>
            <a:r>
              <a:rPr lang="en-US" sz="1600" u="sng" dirty="0"/>
              <a:t> Bytes </a:t>
            </a:r>
            <a:r>
              <a:rPr lang="en-US" sz="1600" u="sng" dirty="0" err="1"/>
              <a:t>berechnen</a:t>
            </a:r>
            <a:endParaRPr lang="en-US" sz="1600" u="sng" dirty="0"/>
          </a:p>
          <a:p>
            <a:pPr marL="0" indent="0">
              <a:buNone/>
            </a:pPr>
            <a:endParaRPr lang="en-US" sz="1400" dirty="0"/>
          </a:p>
          <a:p>
            <a:pPr marL="400050"/>
            <a:r>
              <a:rPr lang="de-DE" sz="1400" dirty="0">
                <a:solidFill>
                  <a:srgbClr val="002B48"/>
                </a:solidFill>
              </a:rPr>
              <a:t>Für </a:t>
            </a:r>
            <a:r>
              <a:rPr lang="de-DE" sz="1400" dirty="0"/>
              <a:t>IV</a:t>
            </a:r>
            <a:r>
              <a:rPr lang="de-DE" sz="1400" baseline="-25000" dirty="0"/>
              <a:t>8</a:t>
            </a:r>
            <a:r>
              <a:rPr lang="de-DE" sz="1400" dirty="0"/>
              <a:t>' ist das Klartextbyte 01</a:t>
            </a:r>
          </a:p>
          <a:p>
            <a:pPr marL="400050"/>
            <a:endParaRPr lang="de-DE" sz="1400" dirty="0">
              <a:solidFill>
                <a:srgbClr val="002B48"/>
              </a:solidFill>
            </a:endParaRPr>
          </a:p>
          <a:p>
            <a:pPr marL="400050"/>
            <a:r>
              <a:rPr lang="de-DE" sz="1400" dirty="0"/>
              <a:t>IV</a:t>
            </a:r>
            <a:r>
              <a:rPr lang="de-DE" sz="1400" baseline="-25000" dirty="0"/>
              <a:t>8</a:t>
            </a:r>
            <a:r>
              <a:rPr lang="de-DE" sz="1400" dirty="0"/>
              <a:t>'' verändern damit Klartextbyte 02 wird:</a:t>
            </a:r>
          </a:p>
          <a:p>
            <a:pPr marL="800100" lvl="1"/>
            <a:endParaRPr lang="de-DE" sz="1000" dirty="0"/>
          </a:p>
          <a:p>
            <a:pPr marL="800100" lvl="1"/>
            <a:r>
              <a:rPr lang="de-DE" sz="1400" dirty="0"/>
              <a:t>IV</a:t>
            </a:r>
            <a:r>
              <a:rPr lang="de-DE" sz="1400" baseline="-25000" dirty="0"/>
              <a:t>8</a:t>
            </a:r>
            <a:r>
              <a:rPr lang="de-DE" sz="1400" dirty="0"/>
              <a:t>'' = x</a:t>
            </a:r>
            <a:r>
              <a:rPr lang="de-DE" sz="1400" baseline="-25000" dirty="0"/>
              <a:t>1</a:t>
            </a:r>
            <a:r>
              <a:rPr lang="de-DE" sz="1400" baseline="30000" dirty="0"/>
              <a:t>8</a:t>
            </a:r>
            <a:r>
              <a:rPr lang="en-US" sz="1400" dirty="0"/>
              <a:t> ⊕</a:t>
            </a:r>
            <a:r>
              <a:rPr lang="de-DE" sz="1400" dirty="0"/>
              <a:t> 02</a:t>
            </a:r>
            <a:endParaRPr lang="en-US" sz="1400" dirty="0"/>
          </a:p>
          <a:p>
            <a:pPr marL="400050"/>
            <a:endParaRPr lang="de-DE" sz="1400" dirty="0"/>
          </a:p>
          <a:p>
            <a:pPr marL="400050"/>
            <a:r>
              <a:rPr lang="de-DE" sz="1400" dirty="0"/>
              <a:t>IV</a:t>
            </a:r>
            <a:r>
              <a:rPr lang="de-DE" sz="1400" baseline="-25000" dirty="0"/>
              <a:t>7</a:t>
            </a:r>
            <a:r>
              <a:rPr lang="de-DE" sz="1400" dirty="0"/>
              <a:t>'' verändern bis kein Padding-Fehler auftritt</a:t>
            </a:r>
          </a:p>
          <a:p>
            <a:pPr marL="400050"/>
            <a:endParaRPr lang="de-DE" sz="1400" dirty="0"/>
          </a:p>
          <a:p>
            <a:pPr marL="400050"/>
            <a:r>
              <a:rPr lang="de-DE" sz="1400" dirty="0">
                <a:solidFill>
                  <a:srgbClr val="002B48"/>
                </a:solidFill>
              </a:rPr>
              <a:t>Für </a:t>
            </a:r>
            <a:r>
              <a:rPr lang="de-DE" sz="1400" dirty="0"/>
              <a:t>IV</a:t>
            </a:r>
            <a:r>
              <a:rPr lang="de-DE" sz="1400" baseline="-25000" dirty="0"/>
              <a:t>7</a:t>
            </a:r>
            <a:r>
              <a:rPr lang="de-DE" sz="1400" dirty="0"/>
              <a:t>'' ist das Klartextbyte 02</a:t>
            </a:r>
          </a:p>
          <a:p>
            <a:pPr marL="400050"/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585C-57A2-2775-E09A-12F32D75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DB85-4BCA-FD18-DD7A-9086CF8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E7A1-911F-175B-FDDD-BD4B9948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11</a:t>
            </a:fld>
            <a:endParaRPr lang="de-DE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CF3E145-4E6A-90FB-14A6-42CD1328F348}"/>
              </a:ext>
            </a:extLst>
          </p:cNvPr>
          <p:cNvGrpSpPr/>
          <p:nvPr/>
        </p:nvGrpSpPr>
        <p:grpSpPr>
          <a:xfrm>
            <a:off x="4846744" y="1492625"/>
            <a:ext cx="3316556" cy="2355969"/>
            <a:chOff x="4846744" y="1492625"/>
            <a:chExt cx="3316556" cy="23559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D383D27-BE86-B4F8-9BA1-38FD7BFCCA5F}"/>
                </a:ext>
              </a:extLst>
            </p:cNvPr>
            <p:cNvGrpSpPr/>
            <p:nvPr/>
          </p:nvGrpSpPr>
          <p:grpSpPr>
            <a:xfrm>
              <a:off x="4846744" y="1492625"/>
              <a:ext cx="3316556" cy="2355969"/>
              <a:chOff x="4846744" y="1492625"/>
              <a:chExt cx="3316556" cy="2355969"/>
            </a:xfrm>
          </p:grpSpPr>
          <p:cxnSp>
            <p:nvCxnSpPr>
              <p:cNvPr id="57" name="Gerade Verbindung mit Pfeil 33">
                <a:extLst>
                  <a:ext uri="{FF2B5EF4-FFF2-40B4-BE49-F238E27FC236}">
                    <a16:creationId xmlns:a16="http://schemas.microsoft.com/office/drawing/2014/main" id="{D28CDCB5-214B-4CBB-4D26-9F3959BC30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6869" y="2534265"/>
                <a:ext cx="0" cy="6490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39">
                <a:extLst>
                  <a:ext uri="{FF2B5EF4-FFF2-40B4-BE49-F238E27FC236}">
                    <a16:creationId xmlns:a16="http://schemas.microsoft.com/office/drawing/2014/main" id="{58C4F640-3F2F-E3D6-97A0-1D1E2404DB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0013" y="3189809"/>
                <a:ext cx="234892" cy="225228"/>
                <a:chOff x="2941" y="3966"/>
                <a:chExt cx="199" cy="199"/>
              </a:xfrm>
            </p:grpSpPr>
            <p:sp>
              <p:nvSpPr>
                <p:cNvPr id="36" name="Oval 40">
                  <a:extLst>
                    <a:ext uri="{FF2B5EF4-FFF2-40B4-BE49-F238E27FC236}">
                      <a16:creationId xmlns:a16="http://schemas.microsoft.com/office/drawing/2014/main" id="{DC7D3026-4013-1730-10C2-72B640A9F1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1" y="3966"/>
                  <a:ext cx="199" cy="199"/>
                </a:xfrm>
                <a:prstGeom prst="ellipse">
                  <a:avLst/>
                </a:prstGeom>
                <a:noFill/>
                <a:ln w="18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de-DE" sz="1400" dirty="0"/>
                </a:p>
              </p:txBody>
            </p:sp>
            <p:sp>
              <p:nvSpPr>
                <p:cNvPr id="37" name="Line 41">
                  <a:extLst>
                    <a:ext uri="{FF2B5EF4-FFF2-40B4-BE49-F238E27FC236}">
                      <a16:creationId xmlns:a16="http://schemas.microsoft.com/office/drawing/2014/main" id="{6C522AB8-BEEC-C0D3-683B-17E74C0914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1" y="4065"/>
                  <a:ext cx="199" cy="0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400" dirty="0"/>
                </a:p>
              </p:txBody>
            </p:sp>
            <p:sp>
              <p:nvSpPr>
                <p:cNvPr id="38" name="Line 42">
                  <a:extLst>
                    <a:ext uri="{FF2B5EF4-FFF2-40B4-BE49-F238E27FC236}">
                      <a16:creationId xmlns:a16="http://schemas.microsoft.com/office/drawing/2014/main" id="{D49889A0-E9EB-3066-9593-8B541A111C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3966"/>
                  <a:ext cx="0" cy="199"/>
                </a:xfrm>
                <a:prstGeom prst="line">
                  <a:avLst/>
                </a:prstGeom>
                <a:noFill/>
                <a:ln w="180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de-DE" sz="1400" dirty="0"/>
                </a:p>
              </p:txBody>
            </p:sp>
          </p:grpSp>
          <p:sp>
            <p:nvSpPr>
              <p:cNvPr id="9" name="Rectangle 64">
                <a:extLst>
                  <a:ext uri="{FF2B5EF4-FFF2-40B4-BE49-F238E27FC236}">
                    <a16:creationId xmlns:a16="http://schemas.microsoft.com/office/drawing/2014/main" id="{C4122450-9966-BEEC-26D6-7139AB59E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6372" y="1971605"/>
                <a:ext cx="949792" cy="562660"/>
              </a:xfrm>
              <a:prstGeom prst="rect">
                <a:avLst/>
              </a:prstGeom>
              <a:noFill/>
              <a:ln>
                <a:headEnd/>
                <a:tailEnd/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Block </a:t>
                </a:r>
                <a:r>
                  <a:rPr lang="de-DE" sz="1400" dirty="0" err="1"/>
                  <a:t>Cipher</a:t>
                </a:r>
                <a:endParaRPr lang="de-DE" sz="1400" dirty="0"/>
              </a:p>
              <a:p>
                <a:pPr algn="ctr"/>
                <a:r>
                  <a:rPr lang="de-DE" sz="1400" dirty="0" err="1"/>
                  <a:t>Decryption</a:t>
                </a:r>
                <a:endParaRPr lang="de-DE" sz="1400" baseline="-25000" dirty="0"/>
              </a:p>
            </p:txBody>
          </p:sp>
          <p:cxnSp>
            <p:nvCxnSpPr>
              <p:cNvPr id="10" name="Gerade Verbindung mit Pfeil 32">
                <a:extLst>
                  <a:ext uri="{FF2B5EF4-FFF2-40B4-BE49-F238E27FC236}">
                    <a16:creationId xmlns:a16="http://schemas.microsoft.com/office/drawing/2014/main" id="{83BD3B28-E9CD-1DD9-A495-CBA304B90B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9482" y="3415037"/>
                <a:ext cx="2832" cy="1947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34">
                <a:extLst>
                  <a:ext uri="{FF2B5EF4-FFF2-40B4-BE49-F238E27FC236}">
                    <a16:creationId xmlns:a16="http://schemas.microsoft.com/office/drawing/2014/main" id="{7880A1EC-C931-80B2-8AB9-D0A5E692B869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7361268" y="1730137"/>
                <a:ext cx="0" cy="241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35">
                <a:extLst>
                  <a:ext uri="{FF2B5EF4-FFF2-40B4-BE49-F238E27FC236}">
                    <a16:creationId xmlns:a16="http://schemas.microsoft.com/office/drawing/2014/main" id="{7F418A1C-42FD-3EE9-3292-7F8D5C52F617}"/>
                  </a:ext>
                </a:extLst>
              </p:cNvPr>
              <p:cNvSpPr txBox="1"/>
              <p:nvPr/>
            </p:nvSpPr>
            <p:spPr>
              <a:xfrm>
                <a:off x="6507843" y="2093159"/>
                <a:ext cx="193752" cy="31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i="1" dirty="0"/>
                  <a:t>k</a:t>
                </a:r>
              </a:p>
            </p:txBody>
          </p:sp>
          <p:cxnSp>
            <p:nvCxnSpPr>
              <p:cNvPr id="13" name="Gerade Verbindung mit Pfeil 36">
                <a:extLst>
                  <a:ext uri="{FF2B5EF4-FFF2-40B4-BE49-F238E27FC236}">
                    <a16:creationId xmlns:a16="http://schemas.microsoft.com/office/drawing/2014/main" id="{C801BAAA-A766-7A17-D640-CC12327A1796}"/>
                  </a:ext>
                </a:extLst>
              </p:cNvPr>
              <p:cNvCxnSpPr>
                <a:cxnSpLocks/>
                <a:stCxn id="12" idx="3"/>
                <a:endCxn id="9" idx="1"/>
              </p:cNvCxnSpPr>
              <p:nvPr/>
            </p:nvCxnSpPr>
            <p:spPr>
              <a:xfrm>
                <a:off x="6701595" y="2252605"/>
                <a:ext cx="184777" cy="33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" name="Gruppieren 42">
                <a:extLst>
                  <a:ext uri="{FF2B5EF4-FFF2-40B4-BE49-F238E27FC236}">
                    <a16:creationId xmlns:a16="http://schemas.microsoft.com/office/drawing/2014/main" id="{59508122-31D9-6CD9-7739-100459BF3342}"/>
                  </a:ext>
                </a:extLst>
              </p:cNvPr>
              <p:cNvGrpSpPr/>
              <p:nvPr/>
            </p:nvGrpSpPr>
            <p:grpSpPr>
              <a:xfrm>
                <a:off x="4846744" y="1492625"/>
                <a:ext cx="1662896" cy="239699"/>
                <a:chOff x="4846744" y="1492625"/>
                <a:chExt cx="1662896" cy="239699"/>
              </a:xfrm>
            </p:grpSpPr>
            <p:sp>
              <p:nvSpPr>
                <p:cNvPr id="14" name="Rectangle 64">
                  <a:extLst>
                    <a:ext uri="{FF2B5EF4-FFF2-40B4-BE49-F238E27FC236}">
                      <a16:creationId xmlns:a16="http://schemas.microsoft.com/office/drawing/2014/main" id="{8A860B55-1F49-DE6E-232D-5C760911E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22735" y="1493514"/>
                  <a:ext cx="176404" cy="238810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de-DE" sz="1400" dirty="0"/>
                </a:p>
              </p:txBody>
            </p:sp>
            <p:sp>
              <p:nvSpPr>
                <p:cNvPr id="15" name="Rectangle 64">
                  <a:extLst>
                    <a:ext uri="{FF2B5EF4-FFF2-40B4-BE49-F238E27FC236}">
                      <a16:creationId xmlns:a16="http://schemas.microsoft.com/office/drawing/2014/main" id="{17740321-3BA6-715E-CEF3-C8CF6A9344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646" y="1493514"/>
                  <a:ext cx="176404" cy="238810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de-DE" sz="1400" dirty="0"/>
                </a:p>
              </p:txBody>
            </p:sp>
            <p:sp>
              <p:nvSpPr>
                <p:cNvPr id="16" name="Rectangle 64">
                  <a:extLst>
                    <a:ext uri="{FF2B5EF4-FFF2-40B4-BE49-F238E27FC236}">
                      <a16:creationId xmlns:a16="http://schemas.microsoft.com/office/drawing/2014/main" id="{3382EB56-4E5C-C491-8F97-EC2D04F77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5710" y="1493514"/>
                  <a:ext cx="364145" cy="238810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de-DE" sz="1400" dirty="0"/>
                    <a:t>IV</a:t>
                  </a:r>
                  <a:r>
                    <a:rPr lang="de-DE" sz="1400" kern="1200" dirty="0">
                      <a:solidFill>
                        <a:srgbClr val="002B48"/>
                      </a:solidFill>
                      <a:effectLst/>
                      <a:ea typeface="+mn-ea"/>
                      <a:cs typeface="Helvetica" panose="020B0604020202020204" pitchFamily="34" charset="0"/>
                    </a:rPr>
                    <a:t>'</a:t>
                  </a:r>
                  <a:endParaRPr lang="de-DE" sz="1400" dirty="0"/>
                </a:p>
              </p:txBody>
            </p:sp>
            <p:sp>
              <p:nvSpPr>
                <p:cNvPr id="17" name="Rectangle 64">
                  <a:extLst>
                    <a:ext uri="{FF2B5EF4-FFF2-40B4-BE49-F238E27FC236}">
                      <a16:creationId xmlns:a16="http://schemas.microsoft.com/office/drawing/2014/main" id="{B2CE5D45-E77B-699E-C80A-04B5F59C9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4109" y="1493514"/>
                  <a:ext cx="176404" cy="238810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de-DE" sz="1400" dirty="0"/>
                </a:p>
              </p:txBody>
            </p:sp>
            <p:sp>
              <p:nvSpPr>
                <p:cNvPr id="19" name="Rectangle 64">
                  <a:extLst>
                    <a:ext uri="{FF2B5EF4-FFF2-40B4-BE49-F238E27FC236}">
                      <a16:creationId xmlns:a16="http://schemas.microsoft.com/office/drawing/2014/main" id="{D26FEA80-5721-3EB0-C855-27FB29A35B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1257" y="1492625"/>
                  <a:ext cx="318383" cy="237068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r>
                    <a:rPr lang="de-DE" sz="1400" dirty="0"/>
                    <a:t>IV</a:t>
                  </a:r>
                  <a:r>
                    <a:rPr lang="de-DE" sz="1400" baseline="-25000" dirty="0"/>
                    <a:t>8</a:t>
                  </a:r>
                  <a:r>
                    <a:rPr lang="de-DE" sz="1400" kern="1200" dirty="0">
                      <a:solidFill>
                        <a:srgbClr val="002B48"/>
                      </a:solidFill>
                      <a:effectLst/>
                      <a:ea typeface="+mn-ea"/>
                      <a:cs typeface="Helvetica" panose="020B0604020202020204" pitchFamily="34" charset="0"/>
                    </a:rPr>
                    <a:t>''</a:t>
                  </a:r>
                  <a:endParaRPr lang="de-DE" sz="1400" baseline="-25000" dirty="0"/>
                </a:p>
              </p:txBody>
            </p:sp>
            <p:sp>
              <p:nvSpPr>
                <p:cNvPr id="20" name="Rectangle 64">
                  <a:extLst>
                    <a:ext uri="{FF2B5EF4-FFF2-40B4-BE49-F238E27FC236}">
                      <a16:creationId xmlns:a16="http://schemas.microsoft.com/office/drawing/2014/main" id="{1237C1D7-6280-F913-0723-B1B7A31EF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6744" y="1493514"/>
                  <a:ext cx="176404" cy="238810"/>
                </a:xfrm>
                <a:prstGeom prst="rect">
                  <a:avLst/>
                </a:prstGeom>
                <a:noFill/>
                <a:ln>
                  <a:headEnd/>
                  <a:tailEnd/>
                </a:ln>
                <a:effectLst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pPr algn="ctr"/>
                  <a:endParaRPr lang="de-DE" sz="1400" dirty="0"/>
                </a:p>
              </p:txBody>
            </p:sp>
          </p:grpSp>
          <p:sp>
            <p:nvSpPr>
              <p:cNvPr id="21" name="Rectangle 64">
                <a:extLst>
                  <a:ext uri="{FF2B5EF4-FFF2-40B4-BE49-F238E27FC236}">
                    <a16:creationId xmlns:a16="http://schemas.microsoft.com/office/drawing/2014/main" id="{66E8135B-4EF4-7042-A36A-4DC7A9736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621" y="1493069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F043D86A-2549-FA58-5596-F93D65907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2897" y="1493069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23" name="Rectangle 64">
                <a:extLst>
                  <a:ext uri="{FF2B5EF4-FFF2-40B4-BE49-F238E27FC236}">
                    <a16:creationId xmlns:a16="http://schemas.microsoft.com/office/drawing/2014/main" id="{3CD8AE5C-F786-837C-355D-51A66AE13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6325" y="1493069"/>
                <a:ext cx="343953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c</a:t>
                </a:r>
                <a:r>
                  <a:rPr lang="de-DE" sz="1400" baseline="-25000" dirty="0"/>
                  <a:t>1</a:t>
                </a:r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0123403E-5F79-5CEC-4DA4-8A591F522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770" y="1493069"/>
                <a:ext cx="178803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27" name="Rectangle 64">
                <a:extLst>
                  <a:ext uri="{FF2B5EF4-FFF2-40B4-BE49-F238E27FC236}">
                    <a16:creationId xmlns:a16="http://schemas.microsoft.com/office/drawing/2014/main" id="{B84294E6-C109-3A09-43FA-BF3C95B72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2630" y="1493069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cxnSp>
            <p:nvCxnSpPr>
              <p:cNvPr id="28" name="Gewinkelte Verbindung 53">
                <a:extLst>
                  <a:ext uri="{FF2B5EF4-FFF2-40B4-BE49-F238E27FC236}">
                    <a16:creationId xmlns:a16="http://schemas.microsoft.com/office/drawing/2014/main" id="{8AEE63A0-0C94-E161-C83F-F7F1363BD468}"/>
                  </a:ext>
                </a:extLst>
              </p:cNvPr>
              <p:cNvCxnSpPr>
                <a:cxnSpLocks/>
                <a:stCxn id="16" idx="2"/>
                <a:endCxn id="36" idx="2"/>
              </p:cNvCxnSpPr>
              <p:nvPr/>
            </p:nvCxnSpPr>
            <p:spPr>
              <a:xfrm rot="16200000" flipH="1">
                <a:off x="5613849" y="1676258"/>
                <a:ext cx="1570099" cy="1682230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64">
                <a:extLst>
                  <a:ext uri="{FF2B5EF4-FFF2-40B4-BE49-F238E27FC236}">
                    <a16:creationId xmlns:a16="http://schemas.microsoft.com/office/drawing/2014/main" id="{A5797A34-A20E-B85A-2853-5504F8132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223" y="3609784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675E7B5B-FBE7-F115-C938-1645E6B2F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99" y="3609784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31" name="Rectangle 64">
                <a:extLst>
                  <a:ext uri="{FF2B5EF4-FFF2-40B4-BE49-F238E27FC236}">
                    <a16:creationId xmlns:a16="http://schemas.microsoft.com/office/drawing/2014/main" id="{0104E498-DBA8-5B6B-842D-F612E12F1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928" y="3609784"/>
                <a:ext cx="345842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m</a:t>
                </a:r>
                <a:r>
                  <a:rPr lang="de-DE" sz="1400" baseline="-25000" dirty="0"/>
                  <a:t>1</a:t>
                </a:r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A2F025C8-C574-3502-CE32-E29FA049F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771" y="3609784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170A060-B9D6-FA25-E33F-866E59BCD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9749" y="3609784"/>
                <a:ext cx="232678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35" name="Rectangle 64">
                <a:extLst>
                  <a:ext uri="{FF2B5EF4-FFF2-40B4-BE49-F238E27FC236}">
                    <a16:creationId xmlns:a16="http://schemas.microsoft.com/office/drawing/2014/main" id="{1CE8AC9A-9F32-0B95-27F6-D2EF6FF52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232" y="3609784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611B3BB9-01AA-144A-F6B0-E1B1081E6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6223" y="2715766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02825AB8-A1ED-F61E-4C4F-33473113B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0499" y="2715766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41" name="Rectangle 64">
                <a:extLst>
                  <a:ext uri="{FF2B5EF4-FFF2-40B4-BE49-F238E27FC236}">
                    <a16:creationId xmlns:a16="http://schemas.microsoft.com/office/drawing/2014/main" id="{7B51E534-ACC4-EBE5-E846-4C62AAA31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3928" y="2715766"/>
                <a:ext cx="345842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x</a:t>
                </a:r>
                <a:r>
                  <a:rPr lang="de-DE" sz="1400" baseline="-25000" dirty="0"/>
                  <a:t>1</a:t>
                </a:r>
              </a:p>
            </p:txBody>
          </p:sp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DA0CC7DF-D924-43D5-6306-E66C66496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771" y="2715766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29F6708D-AD2C-448D-734D-E854629A0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0232" y="2715766"/>
                <a:ext cx="176404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47" name="Rectangle 64">
                <a:extLst>
                  <a:ext uri="{FF2B5EF4-FFF2-40B4-BE49-F238E27FC236}">
                    <a16:creationId xmlns:a16="http://schemas.microsoft.com/office/drawing/2014/main" id="{2B821660-3A9A-F893-C3A5-DB67ABE7D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0622" y="3609784"/>
                <a:ext cx="232678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01</a:t>
                </a:r>
              </a:p>
            </p:txBody>
          </p:sp>
          <p:sp>
            <p:nvSpPr>
              <p:cNvPr id="53" name="Rectangle 64">
                <a:extLst>
                  <a:ext uri="{FF2B5EF4-FFF2-40B4-BE49-F238E27FC236}">
                    <a16:creationId xmlns:a16="http://schemas.microsoft.com/office/drawing/2014/main" id="{509A8933-8DFE-7666-D3C1-6C1922F5A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29252" y="2715987"/>
                <a:ext cx="228137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de-DE" sz="1400" dirty="0"/>
                  <a:t>x</a:t>
                </a:r>
                <a:r>
                  <a:rPr lang="de-DE" sz="1400" baseline="-25000" dirty="0"/>
                  <a:t>1</a:t>
                </a:r>
                <a:r>
                  <a:rPr lang="de-DE" sz="1400" baseline="30000" dirty="0"/>
                  <a:t>8</a:t>
                </a:r>
              </a:p>
            </p:txBody>
          </p:sp>
          <p:sp>
            <p:nvSpPr>
              <p:cNvPr id="55" name="Rectangle 64">
                <a:extLst>
                  <a:ext uri="{FF2B5EF4-FFF2-40B4-BE49-F238E27FC236}">
                    <a16:creationId xmlns:a16="http://schemas.microsoft.com/office/drawing/2014/main" id="{D3B5A671-6922-F971-531A-B6FD9AB0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5221" y="1493069"/>
                <a:ext cx="225400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F579F927-501C-78F3-9EE3-96E183C63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0621" y="1493069"/>
                <a:ext cx="225400" cy="2388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de-DE" sz="1400" dirty="0"/>
              </a:p>
            </p:txBody>
          </p:sp>
        </p:grp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4778FF6-AE33-680E-2E57-DE2A05B9D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6135" y="1493069"/>
              <a:ext cx="283681" cy="23881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8DD91ED7-7DB2-96C5-5DAF-DAE9FB3F5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5221" y="2715766"/>
              <a:ext cx="222320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</p:grpSp>
      <p:sp>
        <p:nvSpPr>
          <p:cNvPr id="52" name="Rectangle 64">
            <a:extLst>
              <a:ext uri="{FF2B5EF4-FFF2-40B4-BE49-F238E27FC236}">
                <a16:creationId xmlns:a16="http://schemas.microsoft.com/office/drawing/2014/main" id="{D5498E33-7682-5929-4A5C-73243FE6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175" y="2715766"/>
            <a:ext cx="228137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1</a:t>
            </a:r>
            <a:r>
              <a:rPr lang="de-DE" sz="1400" baseline="30000" dirty="0"/>
              <a:t>7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EE8BDB-32B0-43E0-60E6-5623BD6CDEB3}"/>
              </a:ext>
            </a:extLst>
          </p:cNvPr>
          <p:cNvGrpSpPr/>
          <p:nvPr/>
        </p:nvGrpSpPr>
        <p:grpSpPr>
          <a:xfrm>
            <a:off x="7699749" y="3609784"/>
            <a:ext cx="464235" cy="238810"/>
            <a:chOff x="7695424" y="4188523"/>
            <a:chExt cx="464235" cy="238810"/>
          </a:xfrm>
        </p:grpSpPr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778D6B7E-D990-C553-72BE-C98BFBE0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6981" y="4188523"/>
              <a:ext cx="232678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02</a:t>
              </a:r>
            </a:p>
          </p:txBody>
        </p:sp>
        <p:sp>
          <p:nvSpPr>
            <p:cNvPr id="49" name="Rectangle 64">
              <a:extLst>
                <a:ext uri="{FF2B5EF4-FFF2-40B4-BE49-F238E27FC236}">
                  <a16:creationId xmlns:a16="http://schemas.microsoft.com/office/drawing/2014/main" id="{B3923213-206A-3C8D-ED19-980871F68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5424" y="4188523"/>
              <a:ext cx="232678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02</a:t>
              </a:r>
            </a:p>
          </p:txBody>
        </p:sp>
      </p:grpSp>
      <p:sp>
        <p:nvSpPr>
          <p:cNvPr id="50" name="Rectangle 64">
            <a:extLst>
              <a:ext uri="{FF2B5EF4-FFF2-40B4-BE49-F238E27FC236}">
                <a16:creationId xmlns:a16="http://schemas.microsoft.com/office/drawing/2014/main" id="{0775F3CA-EA03-C708-9839-234176C1E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064" y="1490883"/>
            <a:ext cx="283681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/>
              <a:t>IV</a:t>
            </a:r>
            <a:r>
              <a:rPr lang="de-DE" sz="1400" baseline="-25000"/>
              <a:t>7</a:t>
            </a:r>
            <a:r>
              <a:rPr lang="de-DE" sz="1400">
                <a:solidFill>
                  <a:srgbClr val="002B48"/>
                </a:solidFill>
                <a:cs typeface="Helvetica" panose="020B0604020202020204" pitchFamily="34" charset="0"/>
              </a:rPr>
              <a:t>''</a:t>
            </a:r>
            <a:endParaRPr lang="de-DE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369544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96B3B-8A70-418D-BAA0-4E5C7731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48" y="1779662"/>
            <a:ext cx="6336704" cy="504056"/>
          </a:xfrm>
        </p:spPr>
        <p:txBody>
          <a:bodyPr/>
          <a:lstStyle/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Visualisierung</a:t>
            </a:r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2C89721-48C7-B0F4-9839-00C1D035C604}"/>
              </a:ext>
            </a:extLst>
          </p:cNvPr>
          <p:cNvSpPr txBox="1">
            <a:spLocks/>
          </p:cNvSpPr>
          <p:nvPr/>
        </p:nvSpPr>
        <p:spPr>
          <a:xfrm>
            <a:off x="1403648" y="2715766"/>
            <a:ext cx="6336704" cy="5040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Zeit für eine Live Demo!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C5A8C0-EB44-BC30-E04D-5B4C8297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65570-6BD8-20BB-703E-FD413743216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4767263"/>
            <a:ext cx="919163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236EAA-5A86-4828-A8C2-6F0D724199D5}" type="datetime1">
              <a:rPr lang="de-DE" smtClean="0"/>
              <a:pPr>
                <a:spcAft>
                  <a:spcPts val="600"/>
                </a:spcAft>
              </a:pPr>
              <a:t>05.10.2023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FE4FE-7958-D60B-FA3E-FAAA2933881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835150" y="4767263"/>
            <a:ext cx="5689600" cy="274637"/>
          </a:xfrm>
        </p:spPr>
        <p:txBody>
          <a:bodyPr anchor="ctr">
            <a:normAutofit/>
          </a:bodyPr>
          <a:lstStyle/>
          <a:p>
            <a:r>
              <a:rPr lang="de-DE" dirty="0"/>
              <a:t>Kryptographie Challenges :: Talha </a:t>
            </a:r>
            <a:r>
              <a:rPr lang="de-DE" dirty="0" err="1"/>
              <a:t>Kircili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46C88C-58DB-8C3E-A0E0-B4EF488251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440738" y="4767263"/>
            <a:ext cx="703262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ABA6AC6-2AEA-403F-8989-F68BB0C26861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D186F-4016-DC9A-3026-F1B8C754F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90" y="1059581"/>
            <a:ext cx="5434444" cy="361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C291B-4E2D-4F6F-214C-317EB63C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48" y="1059582"/>
            <a:ext cx="5958328" cy="3616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237622-BD10-8E41-1095-835FC740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007674"/>
            <a:ext cx="3871342" cy="1128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C4A9462-8221-5702-D09F-DD468390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Padding </a:t>
            </a:r>
            <a:r>
              <a:rPr lang="en-US" sz="1800" dirty="0" err="1"/>
              <a:t>Fehlermeldung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Padding Schema: PKCS7</a:t>
            </a:r>
          </a:p>
          <a:p>
            <a:endParaRPr lang="en-US" sz="1800" dirty="0"/>
          </a:p>
          <a:p>
            <a:r>
              <a:rPr lang="en-US" sz="1800" dirty="0" err="1"/>
              <a:t>Orakel-Verhalten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116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A5D3-3AD0-385F-5C53-40B6B7A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6BE-BCA9-4283-A6FF-4DF7AE8C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u="sng" dirty="0" err="1"/>
              <a:t>Erste</a:t>
            </a:r>
            <a:r>
              <a:rPr lang="en-US" sz="1600" u="sng" dirty="0"/>
              <a:t> Flag: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Entschlüsseln</a:t>
            </a:r>
            <a:r>
              <a:rPr lang="en-US" sz="1400" dirty="0"/>
              <a:t> der </a:t>
            </a:r>
            <a:r>
              <a:rPr lang="en-US" sz="1400" dirty="0" err="1"/>
              <a:t>Chiffretexte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Json Format: "Key": "Value"</a:t>
            </a:r>
          </a:p>
          <a:p>
            <a:endParaRPr lang="en-US" sz="1400" dirty="0"/>
          </a:p>
          <a:p>
            <a:r>
              <a:rPr lang="en-US" sz="1400" dirty="0"/>
              <a:t>"</a:t>
            </a:r>
            <a:r>
              <a:rPr lang="en-US" sz="1400" dirty="0" err="1"/>
              <a:t>isPrivileged</a:t>
            </a:r>
            <a:r>
              <a:rPr lang="en-US" sz="1400" dirty="0"/>
              <a:t>": true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659A3-0DC7-3505-2A1E-EAAEC7B87CB2}"/>
              </a:ext>
            </a:extLst>
          </p:cNvPr>
          <p:cNvSpPr txBox="1"/>
          <p:nvPr/>
        </p:nvSpPr>
        <p:spPr>
          <a:xfrm>
            <a:off x="5076056" y="2094696"/>
            <a:ext cx="324036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</a:t>
            </a:r>
            <a:r>
              <a:rPr lang="en-US" sz="1400" dirty="0">
                <a:highlight>
                  <a:srgbClr val="FFFF00"/>
                </a:highlight>
              </a:rPr>
              <a:t>"</a:t>
            </a:r>
            <a:r>
              <a:rPr lang="en-US" sz="1400" dirty="0" err="1">
                <a:highlight>
                  <a:srgbClr val="FFFF00"/>
                </a:highlight>
              </a:rPr>
              <a:t>isPrivileged</a:t>
            </a:r>
            <a:r>
              <a:rPr lang="en-US" sz="1400" dirty="0">
                <a:highlight>
                  <a:srgbClr val="FFFF00"/>
                </a:highlight>
              </a:rPr>
              <a:t>": false</a:t>
            </a:r>
            <a:r>
              <a:rPr lang="en-US" sz="1400" dirty="0"/>
              <a:t>,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customer_key</a:t>
            </a:r>
            <a:r>
              <a:rPr lang="en-US" sz="1400" dirty="0"/>
              <a:t>": "CIT-5adc6a7fa896ba1155347e74c4e15c105759b760464c73a3089f39a3dd470997"}☺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7AC1D8E-2D74-0BA1-0519-E80BB6FB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4E48-C857-49C4-946F-647896CB86A1}" type="datetime1">
              <a:rPr lang="de-DE" smtClean="0"/>
              <a:t>05.10.2023</a:t>
            </a:fld>
            <a:endParaRPr lang="de-DE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D60235-A56F-D7AC-2E6D-9EDE678A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786B5B-506D-68D9-90B1-AD71AE89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677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BC5A8C0-EB44-BC30-E04D-5B4C8297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7139136" cy="706764"/>
          </a:xfrm>
        </p:spPr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65570-6BD8-20BB-703E-FD41374321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28650" y="4767263"/>
            <a:ext cx="919014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A236EAA-5A86-4828-A8C2-6F0D724199D5}" type="datetime1">
              <a:rPr lang="de-DE" smtClean="0"/>
              <a:pPr>
                <a:spcAft>
                  <a:spcPts val="600"/>
                </a:spcAft>
              </a:pPr>
              <a:t>05.10.2023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EFE4FE-7958-D60B-FA3E-FAAA293388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835696" y="4767263"/>
            <a:ext cx="5688632" cy="274637"/>
          </a:xfrm>
        </p:spPr>
        <p:txBody>
          <a:bodyPr anchor="ctr">
            <a:normAutofit/>
          </a:bodyPr>
          <a:lstStyle/>
          <a:p>
            <a:r>
              <a:rPr lang="de-DE" dirty="0"/>
              <a:t>Kryptographie Challenges :: Talha </a:t>
            </a:r>
            <a:r>
              <a:rPr lang="de-DE" dirty="0" err="1"/>
              <a:t>Kircili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46C88C-58DB-8C3E-A0E0-B4EF488251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812360" y="4767263"/>
            <a:ext cx="702990" cy="274637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ABA6AC6-2AEA-403F-8989-F68BB0C26861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pic>
        <p:nvPicPr>
          <p:cNvPr id="8" name="Grafik 7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4452636E-56A6-1818-1C87-C0457E825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615071"/>
            <a:ext cx="7560000" cy="2449861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CE102D-9691-87FF-BB74-A200F1C08C51}"/>
              </a:ext>
            </a:extLst>
          </p:cNvPr>
          <p:cNvSpPr txBox="1"/>
          <p:nvPr/>
        </p:nvSpPr>
        <p:spPr>
          <a:xfrm>
            <a:off x="7622498" y="33652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pic>
        <p:nvPicPr>
          <p:cNvPr id="11" name="Grafik 10" descr="Ein Bild, das Text, Screenshot, Schrift, Quittung enthält.&#10;&#10;Automatisch generierte Beschreibung">
            <a:extLst>
              <a:ext uri="{FF2B5EF4-FFF2-40B4-BE49-F238E27FC236}">
                <a16:creationId xmlns:a16="http://schemas.microsoft.com/office/drawing/2014/main" id="{153ED373-3A79-113E-EE0D-4DA3BC3EE0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1540872"/>
            <a:ext cx="7560000" cy="259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1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3CD5E-C220-EA80-AEC8-6F0D41A06806}"/>
              </a:ext>
            </a:extLst>
          </p:cNvPr>
          <p:cNvSpPr txBox="1"/>
          <p:nvPr/>
        </p:nvSpPr>
        <p:spPr>
          <a:xfrm>
            <a:off x="5076056" y="2094695"/>
            <a:ext cx="324036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isPrivileged</a:t>
            </a:r>
            <a:r>
              <a:rPr lang="en-US" sz="1400" dirty="0"/>
              <a:t>":  true,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customer_key</a:t>
            </a:r>
            <a:r>
              <a:rPr lang="en-US" sz="1400" dirty="0"/>
              <a:t>": "CIT-5adc6a7fa896ba1155347e74c4e15c105759b760464c73a3089f39a3dd470997"}☺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A5D3-3AD0-385F-5C53-40B6B7A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6BE-BCA9-4283-A6FF-4DF7AE8C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u="sng" dirty="0" err="1"/>
              <a:t>Zweite</a:t>
            </a:r>
            <a:r>
              <a:rPr lang="en-US" sz="1600" u="sng" dirty="0"/>
              <a:t> Flag: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 err="1"/>
              <a:t>Modifizieren</a:t>
            </a:r>
            <a:r>
              <a:rPr lang="en-US" sz="1400" dirty="0"/>
              <a:t> des </a:t>
            </a:r>
            <a:r>
              <a:rPr lang="en-US" sz="1400" dirty="0" err="1"/>
              <a:t>Chiffretextes</a:t>
            </a:r>
            <a:r>
              <a:rPr lang="en-US" sz="1400" dirty="0"/>
              <a:t>:</a:t>
            </a:r>
          </a:p>
          <a:p>
            <a:pPr lvl="1"/>
            <a:endParaRPr lang="en-US" sz="1000" dirty="0"/>
          </a:p>
          <a:p>
            <a:pPr lvl="1"/>
            <a:r>
              <a:rPr lang="en-US" sz="1400" dirty="0"/>
              <a:t>false </a:t>
            </a:r>
            <a:r>
              <a:rPr lang="en-US" sz="1400" dirty="0">
                <a:solidFill>
                  <a:schemeClr val="bg2"/>
                </a:solidFill>
              </a:rPr>
              <a:t>➡</a:t>
            </a:r>
            <a:r>
              <a:rPr lang="en-US" sz="1400" dirty="0"/>
              <a:t> true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Eigene</a:t>
            </a:r>
            <a:r>
              <a:rPr lang="en-US" sz="1400" dirty="0"/>
              <a:t> </a:t>
            </a:r>
            <a:r>
              <a:rPr lang="en-US" sz="1400" dirty="0" err="1"/>
              <a:t>Chiffretexte</a:t>
            </a:r>
            <a:r>
              <a:rPr lang="en-US" sz="1400" dirty="0"/>
              <a:t> </a:t>
            </a:r>
            <a:r>
              <a:rPr lang="en-US" sz="1400" dirty="0" err="1"/>
              <a:t>erzeugen</a:t>
            </a:r>
            <a:r>
              <a:rPr lang="en-US" sz="1400" dirty="0"/>
              <a:t>?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659A3-0DC7-3505-2A1E-EAAEC7B87CB2}"/>
              </a:ext>
            </a:extLst>
          </p:cNvPr>
          <p:cNvSpPr txBox="1"/>
          <p:nvPr/>
        </p:nvSpPr>
        <p:spPr>
          <a:xfrm>
            <a:off x="5076056" y="2094696"/>
            <a:ext cx="324036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isPrivileged</a:t>
            </a:r>
            <a:r>
              <a:rPr lang="en-US" sz="1400" dirty="0"/>
              <a:t>": false,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customer_key</a:t>
            </a:r>
            <a:r>
              <a:rPr lang="en-US" sz="1400" dirty="0"/>
              <a:t>": "CIT-5adc6a7fa896ba1155347e74c4e15c105759b760464c73a3089f39a3dd470997"}☺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13569-CA46-C9AD-A2C9-D7075A01D838}"/>
              </a:ext>
            </a:extLst>
          </p:cNvPr>
          <p:cNvSpPr/>
          <p:nvPr/>
        </p:nvSpPr>
        <p:spPr>
          <a:xfrm>
            <a:off x="6168879" y="2136426"/>
            <a:ext cx="527357" cy="22910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6FCBA96-5C33-AD71-10BC-4348A71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21A-6A8E-4C73-8F25-62776536F9EF}" type="datetime1">
              <a:rPr lang="de-DE" smtClean="0"/>
              <a:t>05.10.2023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0661FE-572C-42EC-B3FC-605B7593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16</a:t>
            </a:fld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4014B6-B5E8-75C7-AF79-E44B1392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Kryptographie Challenges :: Talha Kircili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71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CB05-D89C-E739-CD31-8C347B9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2585C-57A2-2775-E09A-12F32D75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DB85-4BCA-FD18-DD7A-9086CF81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EE7A1-911F-175B-FDDD-BD4B9948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17</a:t>
            </a:fld>
            <a:endParaRPr lang="de-DE" dirty="0"/>
          </a:p>
        </p:txBody>
      </p:sp>
      <p:cxnSp>
        <p:nvCxnSpPr>
          <p:cNvPr id="174" name="Gerade Verbindung mit Pfeil 33">
            <a:extLst>
              <a:ext uri="{FF2B5EF4-FFF2-40B4-BE49-F238E27FC236}">
                <a16:creationId xmlns:a16="http://schemas.microsoft.com/office/drawing/2014/main" id="{1BC15577-4EA8-3C36-49CE-2B825B1117D0}"/>
              </a:ext>
            </a:extLst>
          </p:cNvPr>
          <p:cNvCxnSpPr>
            <a:cxnSpLocks/>
          </p:cNvCxnSpPr>
          <p:nvPr/>
        </p:nvCxnSpPr>
        <p:spPr>
          <a:xfrm>
            <a:off x="3102669" y="2540382"/>
            <a:ext cx="0" cy="64904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39">
            <a:extLst>
              <a:ext uri="{FF2B5EF4-FFF2-40B4-BE49-F238E27FC236}">
                <a16:creationId xmlns:a16="http://schemas.microsoft.com/office/drawing/2014/main" id="{4E27D77D-7CC3-75BC-F466-EDFC0172C678}"/>
              </a:ext>
            </a:extLst>
          </p:cNvPr>
          <p:cNvGrpSpPr>
            <a:grpSpLocks/>
          </p:cNvGrpSpPr>
          <p:nvPr/>
        </p:nvGrpSpPr>
        <p:grpSpPr bwMode="auto">
          <a:xfrm>
            <a:off x="2985833" y="3183755"/>
            <a:ext cx="234892" cy="225228"/>
            <a:chOff x="2941" y="3966"/>
            <a:chExt cx="199" cy="199"/>
          </a:xfrm>
        </p:grpSpPr>
        <p:sp>
          <p:nvSpPr>
            <p:cNvPr id="126" name="Oval 40">
              <a:extLst>
                <a:ext uri="{FF2B5EF4-FFF2-40B4-BE49-F238E27FC236}">
                  <a16:creationId xmlns:a16="http://schemas.microsoft.com/office/drawing/2014/main" id="{4F6E6869-DC86-CE45-9DF2-238850478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966"/>
              <a:ext cx="199" cy="199"/>
            </a:xfrm>
            <a:prstGeom prst="ellips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de-DE" sz="1400"/>
            </a:p>
          </p:txBody>
        </p:sp>
        <p:sp>
          <p:nvSpPr>
            <p:cNvPr id="127" name="Line 41">
              <a:extLst>
                <a:ext uri="{FF2B5EF4-FFF2-40B4-BE49-F238E27FC236}">
                  <a16:creationId xmlns:a16="http://schemas.microsoft.com/office/drawing/2014/main" id="{20320A8F-BA82-5D57-E508-4B05A9560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" y="4065"/>
              <a:ext cx="199" cy="0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sz="1400"/>
            </a:p>
          </p:txBody>
        </p:sp>
        <p:sp>
          <p:nvSpPr>
            <p:cNvPr id="128" name="Line 42">
              <a:extLst>
                <a:ext uri="{FF2B5EF4-FFF2-40B4-BE49-F238E27FC236}">
                  <a16:creationId xmlns:a16="http://schemas.microsoft.com/office/drawing/2014/main" id="{553A6EC3-63BA-CED4-5E9A-1BCFCA841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3966"/>
              <a:ext cx="0" cy="199"/>
            </a:xfrm>
            <a:prstGeom prst="line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de-DE" sz="1400"/>
            </a:p>
          </p:txBody>
        </p:sp>
      </p:grpSp>
      <p:sp>
        <p:nvSpPr>
          <p:cNvPr id="95" name="Rectangle 64">
            <a:extLst>
              <a:ext uri="{FF2B5EF4-FFF2-40B4-BE49-F238E27FC236}">
                <a16:creationId xmlns:a16="http://schemas.microsoft.com/office/drawing/2014/main" id="{48496047-3E73-D9F7-8F4F-F043A869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192" y="1965551"/>
            <a:ext cx="949792" cy="56266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Block </a:t>
            </a:r>
            <a:r>
              <a:rPr lang="de-DE" sz="1400" dirty="0" err="1"/>
              <a:t>Cipher</a:t>
            </a:r>
            <a:endParaRPr lang="de-DE" sz="1400" dirty="0"/>
          </a:p>
          <a:p>
            <a:pPr algn="ctr"/>
            <a:r>
              <a:rPr lang="de-DE" sz="1400" dirty="0" err="1"/>
              <a:t>Decryption</a:t>
            </a:r>
            <a:endParaRPr lang="de-DE" sz="1400" baseline="-25000" dirty="0"/>
          </a:p>
        </p:txBody>
      </p:sp>
      <p:cxnSp>
        <p:nvCxnSpPr>
          <p:cNvPr id="96" name="Gerade Verbindung mit Pfeil 32">
            <a:extLst>
              <a:ext uri="{FF2B5EF4-FFF2-40B4-BE49-F238E27FC236}">
                <a16:creationId xmlns:a16="http://schemas.microsoft.com/office/drawing/2014/main" id="{C70BF332-EE0E-4105-6A9B-5CCD5997392F}"/>
              </a:ext>
            </a:extLst>
          </p:cNvPr>
          <p:cNvCxnSpPr>
            <a:cxnSpLocks/>
          </p:cNvCxnSpPr>
          <p:nvPr/>
        </p:nvCxnSpPr>
        <p:spPr>
          <a:xfrm flipH="1">
            <a:off x="3095302" y="3408983"/>
            <a:ext cx="2832" cy="194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34">
            <a:extLst>
              <a:ext uri="{FF2B5EF4-FFF2-40B4-BE49-F238E27FC236}">
                <a16:creationId xmlns:a16="http://schemas.microsoft.com/office/drawing/2014/main" id="{A35555F3-D792-3CC7-9FAA-B198232B565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3107088" y="1724083"/>
            <a:ext cx="0" cy="2414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35">
            <a:extLst>
              <a:ext uri="{FF2B5EF4-FFF2-40B4-BE49-F238E27FC236}">
                <a16:creationId xmlns:a16="http://schemas.microsoft.com/office/drawing/2014/main" id="{6087833E-001C-AD3B-4F91-9BDBB9055473}"/>
              </a:ext>
            </a:extLst>
          </p:cNvPr>
          <p:cNvSpPr txBox="1"/>
          <p:nvPr/>
        </p:nvSpPr>
        <p:spPr>
          <a:xfrm>
            <a:off x="2253663" y="2087105"/>
            <a:ext cx="193752" cy="318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/>
              <a:t>k</a:t>
            </a:r>
          </a:p>
        </p:txBody>
      </p:sp>
      <p:cxnSp>
        <p:nvCxnSpPr>
          <p:cNvPr id="100" name="Gerade Verbindung mit Pfeil 36">
            <a:extLst>
              <a:ext uri="{FF2B5EF4-FFF2-40B4-BE49-F238E27FC236}">
                <a16:creationId xmlns:a16="http://schemas.microsoft.com/office/drawing/2014/main" id="{41B8381E-7559-7C3B-B1A2-712D2B49D836}"/>
              </a:ext>
            </a:extLst>
          </p:cNvPr>
          <p:cNvCxnSpPr>
            <a:cxnSpLocks/>
            <a:stCxn id="99" idx="3"/>
            <a:endCxn id="95" idx="1"/>
          </p:cNvCxnSpPr>
          <p:nvPr/>
        </p:nvCxnSpPr>
        <p:spPr>
          <a:xfrm>
            <a:off x="2447415" y="2246551"/>
            <a:ext cx="184777" cy="33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64">
            <a:extLst>
              <a:ext uri="{FF2B5EF4-FFF2-40B4-BE49-F238E27FC236}">
                <a16:creationId xmlns:a16="http://schemas.microsoft.com/office/drawing/2014/main" id="{7F80D160-8B37-DE80-68D4-2C493A87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05" y="1487015"/>
            <a:ext cx="176404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2" name="Rectangle 64">
            <a:extLst>
              <a:ext uri="{FF2B5EF4-FFF2-40B4-BE49-F238E27FC236}">
                <a16:creationId xmlns:a16="http://schemas.microsoft.com/office/drawing/2014/main" id="{EE1AD295-CA74-28AF-CF2C-EDA06AAD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916" y="1487015"/>
            <a:ext cx="176404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3" name="Rectangle 64">
            <a:extLst>
              <a:ext uri="{FF2B5EF4-FFF2-40B4-BE49-F238E27FC236}">
                <a16:creationId xmlns:a16="http://schemas.microsoft.com/office/drawing/2014/main" id="{E312CDA4-24A9-DAE0-EE9B-963C3FE94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981" y="1487015"/>
            <a:ext cx="351166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IV</a:t>
            </a:r>
          </a:p>
        </p:txBody>
      </p:sp>
      <p:sp>
        <p:nvSpPr>
          <p:cNvPr id="104" name="Rectangle 64">
            <a:extLst>
              <a:ext uri="{FF2B5EF4-FFF2-40B4-BE49-F238E27FC236}">
                <a16:creationId xmlns:a16="http://schemas.microsoft.com/office/drawing/2014/main" id="{6B016FD4-5436-0090-A215-FDC91B5D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729" y="1487015"/>
            <a:ext cx="180902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5" name="Rectangle 64">
            <a:extLst>
              <a:ext uri="{FF2B5EF4-FFF2-40B4-BE49-F238E27FC236}">
                <a16:creationId xmlns:a16="http://schemas.microsoft.com/office/drawing/2014/main" id="{6472C8CE-974D-8132-C158-4E4A9952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093" y="1487015"/>
            <a:ext cx="168315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6" name="Rectangle 64">
            <a:extLst>
              <a:ext uri="{FF2B5EF4-FFF2-40B4-BE49-F238E27FC236}">
                <a16:creationId xmlns:a16="http://schemas.microsoft.com/office/drawing/2014/main" id="{FBA9124F-BD97-C3EB-92B0-3C34CBA8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070" y="1487015"/>
            <a:ext cx="176404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7" name="Rectangle 64">
            <a:extLst>
              <a:ext uri="{FF2B5EF4-FFF2-40B4-BE49-F238E27FC236}">
                <a16:creationId xmlns:a16="http://schemas.microsoft.com/office/drawing/2014/main" id="{E889F543-3E45-389B-DB29-BB7DBFD3E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14" y="1487015"/>
            <a:ext cx="176404" cy="238810"/>
          </a:xfrm>
          <a:prstGeom prst="rect">
            <a:avLst/>
          </a:prstGeom>
          <a:noFill/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09" name="Rectangle 64">
            <a:extLst>
              <a:ext uri="{FF2B5EF4-FFF2-40B4-BE49-F238E27FC236}">
                <a16:creationId xmlns:a16="http://schemas.microsoft.com/office/drawing/2014/main" id="{6D21A9DF-80B9-A904-7E35-5557CF2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41" y="1487015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0" name="Rectangle 64">
            <a:extLst>
              <a:ext uri="{FF2B5EF4-FFF2-40B4-BE49-F238E27FC236}">
                <a16:creationId xmlns:a16="http://schemas.microsoft.com/office/drawing/2014/main" id="{37BEF015-43F0-F78E-4AFD-82E1BA03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717" y="1487015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1" name="Rectangle 64">
            <a:extLst>
              <a:ext uri="{FF2B5EF4-FFF2-40B4-BE49-F238E27FC236}">
                <a16:creationId xmlns:a16="http://schemas.microsoft.com/office/drawing/2014/main" id="{9636318E-7BF8-C29E-3B87-F9D168E9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45" y="1487015"/>
            <a:ext cx="343953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c</a:t>
            </a:r>
            <a:r>
              <a:rPr lang="de-DE" sz="1400" baseline="-25000" dirty="0"/>
              <a:t>0</a:t>
            </a:r>
          </a:p>
        </p:txBody>
      </p:sp>
      <p:sp>
        <p:nvSpPr>
          <p:cNvPr id="112" name="Rectangle 64">
            <a:extLst>
              <a:ext uri="{FF2B5EF4-FFF2-40B4-BE49-F238E27FC236}">
                <a16:creationId xmlns:a16="http://schemas.microsoft.com/office/drawing/2014/main" id="{75F9EE5C-B4D8-C73D-0403-4F9C1A9A0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989" y="1487015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3" name="Rectangle 64">
            <a:extLst>
              <a:ext uri="{FF2B5EF4-FFF2-40B4-BE49-F238E27FC236}">
                <a16:creationId xmlns:a16="http://schemas.microsoft.com/office/drawing/2014/main" id="{F09F83B1-D4D0-B51A-C4E7-DC63E981B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265" y="1487015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4" name="Rectangle 64">
            <a:extLst>
              <a:ext uri="{FF2B5EF4-FFF2-40B4-BE49-F238E27FC236}">
                <a16:creationId xmlns:a16="http://schemas.microsoft.com/office/drawing/2014/main" id="{083F8ACD-34D0-D5FC-626B-B1F6E333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5695" y="1487015"/>
            <a:ext cx="23349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5" name="Rectangle 64">
            <a:extLst>
              <a:ext uri="{FF2B5EF4-FFF2-40B4-BE49-F238E27FC236}">
                <a16:creationId xmlns:a16="http://schemas.microsoft.com/office/drawing/2014/main" id="{BD467F99-6BFD-97FD-80E0-567B701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450" y="1487015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cxnSp>
        <p:nvCxnSpPr>
          <p:cNvPr id="117" name="Gewinkelte Verbindung 53">
            <a:extLst>
              <a:ext uri="{FF2B5EF4-FFF2-40B4-BE49-F238E27FC236}">
                <a16:creationId xmlns:a16="http://schemas.microsoft.com/office/drawing/2014/main" id="{D3941240-262A-2810-B356-917A2C6D9FBC}"/>
              </a:ext>
            </a:extLst>
          </p:cNvPr>
          <p:cNvCxnSpPr>
            <a:cxnSpLocks/>
            <a:endCxn id="126" idx="2"/>
          </p:cNvCxnSpPr>
          <p:nvPr/>
        </p:nvCxnSpPr>
        <p:spPr>
          <a:xfrm rot="16200000" flipH="1">
            <a:off x="1472275" y="1782811"/>
            <a:ext cx="1568406" cy="145871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64">
            <a:extLst>
              <a:ext uri="{FF2B5EF4-FFF2-40B4-BE49-F238E27FC236}">
                <a16:creationId xmlns:a16="http://schemas.microsoft.com/office/drawing/2014/main" id="{3DF4EBA8-1EBD-3695-E52E-A0E688AB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043" y="360372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19" name="Rectangle 64">
            <a:extLst>
              <a:ext uri="{FF2B5EF4-FFF2-40B4-BE49-F238E27FC236}">
                <a16:creationId xmlns:a16="http://schemas.microsoft.com/office/drawing/2014/main" id="{99D75AA7-EE24-2F56-9F20-272C3EE8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6319" y="360372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20" name="Rectangle 64">
            <a:extLst>
              <a:ext uri="{FF2B5EF4-FFF2-40B4-BE49-F238E27FC236}">
                <a16:creationId xmlns:a16="http://schemas.microsoft.com/office/drawing/2014/main" id="{4098B1D5-48F8-0252-9FCD-74D3CEF3D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748" y="3603729"/>
            <a:ext cx="345842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m</a:t>
            </a:r>
            <a:r>
              <a:rPr lang="de-DE" sz="1400" baseline="-25000" dirty="0"/>
              <a:t>0</a:t>
            </a:r>
          </a:p>
        </p:txBody>
      </p:sp>
      <p:sp>
        <p:nvSpPr>
          <p:cNvPr id="121" name="Rectangle 64">
            <a:extLst>
              <a:ext uri="{FF2B5EF4-FFF2-40B4-BE49-F238E27FC236}">
                <a16:creationId xmlns:a16="http://schemas.microsoft.com/office/drawing/2014/main" id="{88DC0F9E-FEF3-28AB-56B9-AB39AD50B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591" y="360372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22" name="Rectangle 64">
            <a:extLst>
              <a:ext uri="{FF2B5EF4-FFF2-40B4-BE49-F238E27FC236}">
                <a16:creationId xmlns:a16="http://schemas.microsoft.com/office/drawing/2014/main" id="{90FE77A6-1C4A-4A39-582E-346383DD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867" y="360372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23" name="Rectangle 64">
            <a:extLst>
              <a:ext uri="{FF2B5EF4-FFF2-40B4-BE49-F238E27FC236}">
                <a16:creationId xmlns:a16="http://schemas.microsoft.com/office/drawing/2014/main" id="{CFC11792-1FCA-13D5-39F6-F001175C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3297" y="3603731"/>
            <a:ext cx="232678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BCBC506D-A07D-29E3-38E5-EF7CC4CF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52" y="360372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4" name="Rectangle 64">
            <a:extLst>
              <a:ext uri="{FF2B5EF4-FFF2-40B4-BE49-F238E27FC236}">
                <a16:creationId xmlns:a16="http://schemas.microsoft.com/office/drawing/2014/main" id="{DB25B1F4-C482-3A80-7556-EFED2542C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88" y="276791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5" name="Rectangle 64">
            <a:extLst>
              <a:ext uri="{FF2B5EF4-FFF2-40B4-BE49-F238E27FC236}">
                <a16:creationId xmlns:a16="http://schemas.microsoft.com/office/drawing/2014/main" id="{C35F2E59-38E8-E00F-5676-9B3D21868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64" y="276791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6" name="Rectangle 64">
            <a:extLst>
              <a:ext uri="{FF2B5EF4-FFF2-40B4-BE49-F238E27FC236}">
                <a16:creationId xmlns:a16="http://schemas.microsoft.com/office/drawing/2014/main" id="{6D763AD2-00AA-9203-C8B4-DA5072EDF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893" y="2767919"/>
            <a:ext cx="345842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/>
              <a:t>x</a:t>
            </a:r>
            <a:r>
              <a:rPr lang="de-DE" sz="1400" baseline="-25000" dirty="0"/>
              <a:t>0</a:t>
            </a:r>
          </a:p>
        </p:txBody>
      </p:sp>
      <p:sp>
        <p:nvSpPr>
          <p:cNvPr id="17" name="Rectangle 64">
            <a:extLst>
              <a:ext uri="{FF2B5EF4-FFF2-40B4-BE49-F238E27FC236}">
                <a16:creationId xmlns:a16="http://schemas.microsoft.com/office/drawing/2014/main" id="{91EA71CD-8EA5-ED7D-84E7-AED66981B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1736" y="276791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8" name="Rectangle 64">
            <a:extLst>
              <a:ext uri="{FF2B5EF4-FFF2-40B4-BE49-F238E27FC236}">
                <a16:creationId xmlns:a16="http://schemas.microsoft.com/office/drawing/2014/main" id="{B4961CBC-0428-98DA-776E-A39F9BC5C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12" y="276791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19" name="Rectangle 64">
            <a:extLst>
              <a:ext uri="{FF2B5EF4-FFF2-40B4-BE49-F238E27FC236}">
                <a16:creationId xmlns:a16="http://schemas.microsoft.com/office/drawing/2014/main" id="{9F82E992-7C59-21F3-AC0C-B1B0FB78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197" y="2767919"/>
            <a:ext cx="17640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dirty="0"/>
          </a:p>
        </p:txBody>
      </p:sp>
      <p:sp>
        <p:nvSpPr>
          <p:cNvPr id="21" name="Rectangle 64">
            <a:extLst>
              <a:ext uri="{FF2B5EF4-FFF2-40B4-BE49-F238E27FC236}">
                <a16:creationId xmlns:a16="http://schemas.microsoft.com/office/drawing/2014/main" id="{5A4E4538-D86B-1F02-E9FE-8890AC7D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3746" y="2767918"/>
            <a:ext cx="203254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de-DE" sz="1400" baseline="30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41CC8-1BFB-0D4C-A9F4-14480812C7C3}"/>
              </a:ext>
            </a:extLst>
          </p:cNvPr>
          <p:cNvSpPr txBox="1"/>
          <p:nvPr/>
        </p:nvSpPr>
        <p:spPr>
          <a:xfrm>
            <a:off x="2506742" y="3842539"/>
            <a:ext cx="126521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{"</a:t>
            </a:r>
            <a:r>
              <a:rPr lang="en-US" sz="1400" dirty="0" err="1"/>
              <a:t>isPrivileged</a:t>
            </a:r>
            <a:r>
              <a:rPr lang="en-US" sz="1400" dirty="0"/>
              <a:t>":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9D539F-39A4-67F0-4785-11A9585903DC}"/>
              </a:ext>
            </a:extLst>
          </p:cNvPr>
          <p:cNvGrpSpPr/>
          <p:nvPr/>
        </p:nvGrpSpPr>
        <p:grpSpPr>
          <a:xfrm>
            <a:off x="5144404" y="1495262"/>
            <a:ext cx="1586707" cy="2667080"/>
            <a:chOff x="6550888" y="1494726"/>
            <a:chExt cx="1586707" cy="2667080"/>
          </a:xfrm>
        </p:grpSpPr>
        <p:grpSp>
          <p:nvGrpSpPr>
            <p:cNvPr id="179" name="Group 39">
              <a:extLst>
                <a:ext uri="{FF2B5EF4-FFF2-40B4-BE49-F238E27FC236}">
                  <a16:creationId xmlns:a16="http://schemas.microsoft.com/office/drawing/2014/main" id="{F3173516-8CF5-40C5-5539-D786BA86B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4118" y="3190335"/>
              <a:ext cx="234892" cy="225228"/>
              <a:chOff x="3081" y="3965"/>
              <a:chExt cx="199" cy="199"/>
            </a:xfrm>
          </p:grpSpPr>
          <p:sp>
            <p:nvSpPr>
              <p:cNvPr id="207" name="Oval 40">
                <a:extLst>
                  <a:ext uri="{FF2B5EF4-FFF2-40B4-BE49-F238E27FC236}">
                    <a16:creationId xmlns:a16="http://schemas.microsoft.com/office/drawing/2014/main" id="{557482FB-657D-D57F-E258-22D9AC0A7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1" y="3965"/>
                <a:ext cx="199" cy="199"/>
              </a:xfrm>
              <a:prstGeom prst="ellips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400"/>
              </a:p>
            </p:txBody>
          </p:sp>
          <p:sp>
            <p:nvSpPr>
              <p:cNvPr id="208" name="Line 41">
                <a:extLst>
                  <a:ext uri="{FF2B5EF4-FFF2-40B4-BE49-F238E27FC236}">
                    <a16:creationId xmlns:a16="http://schemas.microsoft.com/office/drawing/2014/main" id="{777AA760-7510-7D11-0EED-08FF45815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1" y="4064"/>
                <a:ext cx="199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  <p:sp>
            <p:nvSpPr>
              <p:cNvPr id="209" name="Line 42">
                <a:extLst>
                  <a:ext uri="{FF2B5EF4-FFF2-40B4-BE49-F238E27FC236}">
                    <a16:creationId xmlns:a16="http://schemas.microsoft.com/office/drawing/2014/main" id="{0D07DEFA-4FF3-47E6-6407-8E9ABD2F1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3965"/>
                <a:ext cx="0" cy="199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 dirty="0"/>
              </a:p>
            </p:txBody>
          </p:sp>
        </p:grpSp>
        <p:sp>
          <p:nvSpPr>
            <p:cNvPr id="180" name="Rectangle 64">
              <a:extLst>
                <a:ext uri="{FF2B5EF4-FFF2-40B4-BE49-F238E27FC236}">
                  <a16:creationId xmlns:a16="http://schemas.microsoft.com/office/drawing/2014/main" id="{16F4A4F8-D95C-BAA6-1761-6A6C55D61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9353" y="1977275"/>
              <a:ext cx="949792" cy="56266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Block </a:t>
              </a:r>
              <a:r>
                <a:rPr lang="de-DE" sz="1400" dirty="0" err="1"/>
                <a:t>Cipher</a:t>
              </a:r>
              <a:endParaRPr lang="de-DE" sz="1400" dirty="0"/>
            </a:p>
            <a:p>
              <a:pPr algn="ctr"/>
              <a:r>
                <a:rPr lang="de-DE" sz="1400" dirty="0" err="1"/>
                <a:t>Decryption</a:t>
              </a:r>
              <a:endParaRPr lang="de-DE" sz="1400" baseline="-25000" dirty="0"/>
            </a:p>
          </p:txBody>
        </p:sp>
        <p:cxnSp>
          <p:nvCxnSpPr>
            <p:cNvPr id="181" name="Gerade Verbindung mit Pfeil 32">
              <a:extLst>
                <a:ext uri="{FF2B5EF4-FFF2-40B4-BE49-F238E27FC236}">
                  <a16:creationId xmlns:a16="http://schemas.microsoft.com/office/drawing/2014/main" id="{53EE3815-3AE8-0079-6C98-23DDCE86C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7601" y="3413596"/>
              <a:ext cx="2832" cy="1947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mit Pfeil 34">
              <a:extLst>
                <a:ext uri="{FF2B5EF4-FFF2-40B4-BE49-F238E27FC236}">
                  <a16:creationId xmlns:a16="http://schemas.microsoft.com/office/drawing/2014/main" id="{DE2ED960-3224-376C-64A3-B46238B96F3C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>
              <a:off x="7404249" y="1735807"/>
              <a:ext cx="0" cy="2414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64">
              <a:extLst>
                <a:ext uri="{FF2B5EF4-FFF2-40B4-BE49-F238E27FC236}">
                  <a16:creationId xmlns:a16="http://schemas.microsoft.com/office/drawing/2014/main" id="{2785D646-AE6B-A659-FAD9-4DC06EA0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4077" y="149472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3" name="Rectangle 64">
              <a:extLst>
                <a:ext uri="{FF2B5EF4-FFF2-40B4-BE49-F238E27FC236}">
                  <a16:creationId xmlns:a16="http://schemas.microsoft.com/office/drawing/2014/main" id="{C0E9C088-7DE2-D2F7-829F-529ADE424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354" y="149472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4" name="Rectangle 64">
              <a:extLst>
                <a:ext uri="{FF2B5EF4-FFF2-40B4-BE49-F238E27FC236}">
                  <a16:creationId xmlns:a16="http://schemas.microsoft.com/office/drawing/2014/main" id="{C576C4EB-C30D-BC82-297F-B2728558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782" y="1494726"/>
              <a:ext cx="343953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c</a:t>
              </a:r>
              <a:r>
                <a:rPr lang="de-DE" sz="1400" baseline="-25000" dirty="0"/>
                <a:t>1</a:t>
              </a:r>
            </a:p>
          </p:txBody>
        </p:sp>
        <p:sp>
          <p:nvSpPr>
            <p:cNvPr id="195" name="Rectangle 64">
              <a:extLst>
                <a:ext uri="{FF2B5EF4-FFF2-40B4-BE49-F238E27FC236}">
                  <a16:creationId xmlns:a16="http://schemas.microsoft.com/office/drawing/2014/main" id="{958113AB-AFCA-4342-29AE-6FB3E0EDC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7626" y="149472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6" name="Rectangle 64">
              <a:extLst>
                <a:ext uri="{FF2B5EF4-FFF2-40B4-BE49-F238E27FC236}">
                  <a16:creationId xmlns:a16="http://schemas.microsoft.com/office/drawing/2014/main" id="{77DA6A48-567F-5FF5-1632-9BB997387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902" y="149472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0D927EFE-C59D-FBC6-3E1C-8B2304BEA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5332" y="1494726"/>
              <a:ext cx="218551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198" name="Rectangle 64">
              <a:extLst>
                <a:ext uri="{FF2B5EF4-FFF2-40B4-BE49-F238E27FC236}">
                  <a16:creationId xmlns:a16="http://schemas.microsoft.com/office/drawing/2014/main" id="{ABD6EC42-777D-78F9-66A2-AEA18634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8087" y="149472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0" name="Rectangle 64">
              <a:extLst>
                <a:ext uri="{FF2B5EF4-FFF2-40B4-BE49-F238E27FC236}">
                  <a16:creationId xmlns:a16="http://schemas.microsoft.com/office/drawing/2014/main" id="{D31F2349-EAC5-7164-80FA-91823A959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4343" y="3608342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1" name="Rectangle 64">
              <a:extLst>
                <a:ext uri="{FF2B5EF4-FFF2-40B4-BE49-F238E27FC236}">
                  <a16:creationId xmlns:a16="http://schemas.microsoft.com/office/drawing/2014/main" id="{5DCBE3B8-4BFB-5164-393E-FB61B5103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8619" y="3608342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2" name="Rectangle 64">
              <a:extLst>
                <a:ext uri="{FF2B5EF4-FFF2-40B4-BE49-F238E27FC236}">
                  <a16:creationId xmlns:a16="http://schemas.microsoft.com/office/drawing/2014/main" id="{4767B8C2-8806-AE84-98B9-210AD8F8E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047" y="3608342"/>
              <a:ext cx="345842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m</a:t>
              </a:r>
              <a:r>
                <a:rPr lang="de-DE" sz="1400" baseline="-25000" dirty="0"/>
                <a:t>1</a:t>
              </a:r>
              <a:endParaRPr lang="de-DE" sz="1400" dirty="0"/>
            </a:p>
          </p:txBody>
        </p:sp>
        <p:sp>
          <p:nvSpPr>
            <p:cNvPr id="203" name="Rectangle 64">
              <a:extLst>
                <a:ext uri="{FF2B5EF4-FFF2-40B4-BE49-F238E27FC236}">
                  <a16:creationId xmlns:a16="http://schemas.microsoft.com/office/drawing/2014/main" id="{6A25520E-021A-3311-7507-C2404AE62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1" y="3608342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4" name="Rectangle 64">
              <a:extLst>
                <a:ext uri="{FF2B5EF4-FFF2-40B4-BE49-F238E27FC236}">
                  <a16:creationId xmlns:a16="http://schemas.microsoft.com/office/drawing/2014/main" id="{29A309EA-BEDC-BBE8-582D-7F0C484C9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2167" y="3608342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5" name="Rectangle 64">
              <a:extLst>
                <a:ext uri="{FF2B5EF4-FFF2-40B4-BE49-F238E27FC236}">
                  <a16:creationId xmlns:a16="http://schemas.microsoft.com/office/drawing/2014/main" id="{E52132FB-7025-E085-6A7E-FAD1F8A0E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5596" y="3608344"/>
              <a:ext cx="171999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06" name="Rectangle 64">
              <a:extLst>
                <a:ext uri="{FF2B5EF4-FFF2-40B4-BE49-F238E27FC236}">
                  <a16:creationId xmlns:a16="http://schemas.microsoft.com/office/drawing/2014/main" id="{305439F9-0EB8-32F8-7560-53CDEAEF7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9831" y="3608342"/>
              <a:ext cx="214925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cxnSp>
          <p:nvCxnSpPr>
            <p:cNvPr id="210" name="Gerade Verbindung mit Pfeil 33">
              <a:extLst>
                <a:ext uri="{FF2B5EF4-FFF2-40B4-BE49-F238E27FC236}">
                  <a16:creationId xmlns:a16="http://schemas.microsoft.com/office/drawing/2014/main" id="{432DF276-AACC-F757-5238-291937085E02}"/>
                </a:ext>
              </a:extLst>
            </p:cNvPr>
            <p:cNvCxnSpPr>
              <a:cxnSpLocks/>
            </p:cNvCxnSpPr>
            <p:nvPr/>
          </p:nvCxnSpPr>
          <p:spPr>
            <a:xfrm>
              <a:off x="7440749" y="2542045"/>
              <a:ext cx="0" cy="6490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ectangle 64">
              <a:extLst>
                <a:ext uri="{FF2B5EF4-FFF2-40B4-BE49-F238E27FC236}">
                  <a16:creationId xmlns:a16="http://schemas.microsoft.com/office/drawing/2014/main" id="{27F2F18D-AF04-2E90-12F1-96B10C243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0631" y="272416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12" name="Rectangle 64">
              <a:extLst>
                <a:ext uri="{FF2B5EF4-FFF2-40B4-BE49-F238E27FC236}">
                  <a16:creationId xmlns:a16="http://schemas.microsoft.com/office/drawing/2014/main" id="{EAD85E33-6F34-5A9B-A786-3C4972856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4907" y="272416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13" name="Rectangle 64">
              <a:extLst>
                <a:ext uri="{FF2B5EF4-FFF2-40B4-BE49-F238E27FC236}">
                  <a16:creationId xmlns:a16="http://schemas.microsoft.com/office/drawing/2014/main" id="{6522CABE-3D1D-8AE0-9FD4-743BE6873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8336" y="2724166"/>
              <a:ext cx="345842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x</a:t>
              </a:r>
              <a:r>
                <a:rPr lang="de-DE" sz="1400" baseline="-25000" dirty="0"/>
                <a:t>1</a:t>
              </a:r>
            </a:p>
          </p:txBody>
        </p:sp>
        <p:sp>
          <p:nvSpPr>
            <p:cNvPr id="214" name="Rectangle 64">
              <a:extLst>
                <a:ext uri="{FF2B5EF4-FFF2-40B4-BE49-F238E27FC236}">
                  <a16:creationId xmlns:a16="http://schemas.microsoft.com/office/drawing/2014/main" id="{AA0F7F46-0F37-D7AA-CA8D-6E482BA1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4179" y="272416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15" name="Rectangle 64">
              <a:extLst>
                <a:ext uri="{FF2B5EF4-FFF2-40B4-BE49-F238E27FC236}">
                  <a16:creationId xmlns:a16="http://schemas.microsoft.com/office/drawing/2014/main" id="{4E4BB0CB-AB95-8AA9-57E4-8666D219C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8455" y="2724166"/>
              <a:ext cx="17640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16" name="Rectangle 64">
              <a:extLst>
                <a:ext uri="{FF2B5EF4-FFF2-40B4-BE49-F238E27FC236}">
                  <a16:creationId xmlns:a16="http://schemas.microsoft.com/office/drawing/2014/main" id="{CD929398-AC9C-73FE-0D9C-D619EE0E2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1884" y="2724166"/>
              <a:ext cx="171999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217" name="Rectangle 64">
              <a:extLst>
                <a:ext uri="{FF2B5EF4-FFF2-40B4-BE49-F238E27FC236}">
                  <a16:creationId xmlns:a16="http://schemas.microsoft.com/office/drawing/2014/main" id="{AFD5A1F3-03AD-7791-9177-F14D65F65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7790" y="2724166"/>
              <a:ext cx="203254" cy="2388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de-DE" sz="1400" dirty="0"/>
            </a:p>
          </p:txBody>
        </p:sp>
        <p:sp>
          <p:nvSpPr>
            <p:cNvPr id="3" name="Textfeld 35">
              <a:extLst>
                <a:ext uri="{FF2B5EF4-FFF2-40B4-BE49-F238E27FC236}">
                  <a16:creationId xmlns:a16="http://schemas.microsoft.com/office/drawing/2014/main" id="{E6AF49A3-3F37-E546-5C32-1706412FFB50}"/>
                </a:ext>
              </a:extLst>
            </p:cNvPr>
            <p:cNvSpPr txBox="1"/>
            <p:nvPr/>
          </p:nvSpPr>
          <p:spPr>
            <a:xfrm>
              <a:off x="6550888" y="2097647"/>
              <a:ext cx="193752" cy="318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k</a:t>
              </a:r>
            </a:p>
          </p:txBody>
        </p:sp>
        <p:cxnSp>
          <p:nvCxnSpPr>
            <p:cNvPr id="7" name="Gerade Verbindung mit Pfeil 36">
              <a:extLst>
                <a:ext uri="{FF2B5EF4-FFF2-40B4-BE49-F238E27FC236}">
                  <a16:creationId xmlns:a16="http://schemas.microsoft.com/office/drawing/2014/main" id="{0C108EC6-2626-9A6C-B168-11A8D8D88970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6744640" y="2257093"/>
              <a:ext cx="184777" cy="3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42A828-BB08-1FCA-B3C6-B00413FA4E70}"/>
                </a:ext>
              </a:extLst>
            </p:cNvPr>
            <p:cNvSpPr txBox="1"/>
            <p:nvPr/>
          </p:nvSpPr>
          <p:spPr>
            <a:xfrm>
              <a:off x="6707605" y="3854029"/>
              <a:ext cx="14262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400" dirty="0"/>
                <a:t> false, "</a:t>
              </a:r>
              <a:r>
                <a:rPr lang="en-US" sz="1400" dirty="0" err="1"/>
                <a:t>custome</a:t>
              </a:r>
              <a:endParaRPr lang="en-US" sz="1400" dirty="0"/>
            </a:p>
          </p:txBody>
        </p:sp>
      </p:grpSp>
      <p:cxnSp>
        <p:nvCxnSpPr>
          <p:cNvPr id="41" name="Gewinkelte Verbindung 53">
            <a:extLst>
              <a:ext uri="{FF2B5EF4-FFF2-40B4-BE49-F238E27FC236}">
                <a16:creationId xmlns:a16="http://schemas.microsoft.com/office/drawing/2014/main" id="{245C2253-5E1A-9C9F-ACBF-1EFBF28D1701}"/>
              </a:ext>
            </a:extLst>
          </p:cNvPr>
          <p:cNvCxnSpPr>
            <a:cxnSpLocks/>
          </p:cNvCxnSpPr>
          <p:nvPr/>
        </p:nvCxnSpPr>
        <p:spPr>
          <a:xfrm>
            <a:off x="3109511" y="1854351"/>
            <a:ext cx="2818871" cy="1451150"/>
          </a:xfrm>
          <a:prstGeom prst="bentConnector3">
            <a:avLst>
              <a:gd name="adj1" fmla="val 51943"/>
            </a:avLst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BE110B-AA75-C247-EF31-8BCA4669EB78}"/>
              </a:ext>
            </a:extLst>
          </p:cNvPr>
          <p:cNvSpPr txBox="1"/>
          <p:nvPr/>
        </p:nvSpPr>
        <p:spPr>
          <a:xfrm>
            <a:off x="5301121" y="3854563"/>
            <a:ext cx="142809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/>
              <a:t>  </a:t>
            </a:r>
            <a:r>
              <a:rPr lang="en-US" sz="1400" dirty="0">
                <a:solidFill>
                  <a:srgbClr val="FF0000"/>
                </a:solidFill>
              </a:rPr>
              <a:t>true</a:t>
            </a:r>
            <a:r>
              <a:rPr lang="en-US" sz="1400" dirty="0"/>
              <a:t>, "</a:t>
            </a:r>
            <a:r>
              <a:rPr lang="en-US" sz="1400" dirty="0" err="1"/>
              <a:t>custome</a:t>
            </a:r>
            <a:endParaRPr lang="en-US" sz="1400" dirty="0"/>
          </a:p>
        </p:txBody>
      </p:sp>
      <p:sp>
        <p:nvSpPr>
          <p:cNvPr id="10" name="Rectangle 64">
            <a:extLst>
              <a:ext uri="{FF2B5EF4-FFF2-40B4-BE49-F238E27FC236}">
                <a16:creationId xmlns:a16="http://schemas.microsoft.com/office/drawing/2014/main" id="{67349AB9-BBE6-4A40-F213-F8630D6F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702" y="1487015"/>
            <a:ext cx="343953" cy="2388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c</a:t>
            </a:r>
            <a:r>
              <a:rPr lang="de-DE" sz="1400" baseline="-25000" dirty="0">
                <a:solidFill>
                  <a:srgbClr val="FF0000"/>
                </a:solidFill>
              </a:rPr>
              <a:t>0</a:t>
            </a:r>
            <a:r>
              <a:rPr lang="de-DE" sz="1400" kern="1200" dirty="0">
                <a:solidFill>
                  <a:srgbClr val="FF0000"/>
                </a:solidFill>
                <a:effectLst/>
                <a:ea typeface="+mn-ea"/>
                <a:cs typeface="+mn-cs"/>
              </a:rPr>
              <a:t>'</a:t>
            </a:r>
            <a:endParaRPr lang="de-DE" sz="1400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A27EE5-0933-B65E-CCD0-BCE064AECD00}"/>
              </a:ext>
            </a:extLst>
          </p:cNvPr>
          <p:cNvSpPr/>
          <p:nvPr/>
        </p:nvSpPr>
        <p:spPr>
          <a:xfrm>
            <a:off x="2448081" y="2760108"/>
            <a:ext cx="1407894" cy="2439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 ?? ?? ?? ?? ??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3AC2A8-AFAC-6F81-3779-CAAA3597842C}"/>
              </a:ext>
            </a:extLst>
          </p:cNvPr>
          <p:cNvSpPr/>
          <p:nvPr/>
        </p:nvSpPr>
        <p:spPr>
          <a:xfrm>
            <a:off x="2405563" y="3598580"/>
            <a:ext cx="1450411" cy="2439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?? ?? ?? ?? ?? ??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8DA510-3083-B6AC-9AFD-9B5C237723A2}"/>
              </a:ext>
            </a:extLst>
          </p:cNvPr>
          <p:cNvSpPr/>
          <p:nvPr/>
        </p:nvSpPr>
        <p:spPr>
          <a:xfrm>
            <a:off x="755577" y="1402891"/>
            <a:ext cx="3168352" cy="376854"/>
          </a:xfrm>
          <a:prstGeom prst="rect">
            <a:avLst/>
          </a:prstGeom>
          <a:noFill/>
          <a:ln w="127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F6BC4F-2363-531D-E56B-C2B71B10FA7E}"/>
              </a:ext>
            </a:extLst>
          </p:cNvPr>
          <p:cNvSpPr txBox="1"/>
          <p:nvPr/>
        </p:nvSpPr>
        <p:spPr>
          <a:xfrm>
            <a:off x="1706182" y="1095114"/>
            <a:ext cx="1267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Orakel</a:t>
            </a:r>
            <a:r>
              <a:rPr lang="en-US" sz="1400" dirty="0"/>
              <a:t> </a:t>
            </a:r>
            <a:r>
              <a:rPr lang="en-US" sz="1400" dirty="0" err="1"/>
              <a:t>Anfrage</a:t>
            </a:r>
            <a:endParaRPr lang="en-US" sz="1400" dirty="0"/>
          </a:p>
        </p:txBody>
      </p:sp>
      <p:sp>
        <p:nvSpPr>
          <p:cNvPr id="24" name="Rectangle 64">
            <a:extLst>
              <a:ext uri="{FF2B5EF4-FFF2-40B4-BE49-F238E27FC236}">
                <a16:creationId xmlns:a16="http://schemas.microsoft.com/office/drawing/2014/main" id="{AF10139B-86F8-B6F5-0268-AF7E3C773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584" y="1484878"/>
            <a:ext cx="351166" cy="23881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  IV</a:t>
            </a:r>
            <a:r>
              <a:rPr lang="de-DE" sz="1400" kern="1200" dirty="0">
                <a:solidFill>
                  <a:srgbClr val="FF0000"/>
                </a:solidFill>
                <a:effectLst/>
                <a:ea typeface="+mn-ea"/>
                <a:cs typeface="+mn-cs"/>
              </a:rPr>
              <a:t> '</a:t>
            </a:r>
            <a:endParaRPr lang="de-DE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4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22" grpId="0" animBg="1"/>
      <p:bldP spid="22" grpId="1" animBg="1"/>
      <p:bldP spid="23" grpId="0"/>
      <p:bldP spid="23" grpId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A5D3-3AD0-385F-5C53-40B6B7A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CTF </a:t>
            </a:r>
            <a:r>
              <a:rPr lang="en-US" sz="2400" dirty="0"/>
              <a:t>- Crypto with Oracles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6FCBA96-5C33-AD71-10BC-4348A717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221A-6A8E-4C73-8F25-62776536F9EF}" type="datetime1">
              <a:rPr lang="de-DE" smtClean="0"/>
              <a:t>05.10.2023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0661FE-572C-42EC-B3FC-605B7593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18</a:t>
            </a:fld>
            <a:endParaRPr lang="de-DE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D4014B6-B5E8-75C7-AF79-E44B1392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Kryptographie Challenges :: Talha Kircili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5F3902-471D-9D42-FA04-2130AAD9F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1251950"/>
            <a:ext cx="5688632" cy="3176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A330A6A-AEB1-61B6-6D77-31871D5DF596}"/>
              </a:ext>
            </a:extLst>
          </p:cNvPr>
          <p:cNvSpPr/>
          <p:nvPr/>
        </p:nvSpPr>
        <p:spPr>
          <a:xfrm>
            <a:off x="6534000" y="4032000"/>
            <a:ext cx="216024" cy="1440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E967E-AAF3-6F5A-2768-8D35CC263FED}"/>
              </a:ext>
            </a:extLst>
          </p:cNvPr>
          <p:cNvSpPr/>
          <p:nvPr/>
        </p:nvSpPr>
        <p:spPr>
          <a:xfrm>
            <a:off x="1872000" y="4176000"/>
            <a:ext cx="3096344" cy="14401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5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Grundlagen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Padding Oracle Angriff</a:t>
            </a:r>
          </a:p>
          <a:p>
            <a:pPr marL="0" indent="0">
              <a:buNone/>
            </a:pPr>
            <a:endParaRPr lang="de-DE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CTF </a:t>
            </a:r>
            <a:r>
              <a:rPr lang="en-US" sz="1800" dirty="0">
                <a:solidFill>
                  <a:srgbClr val="888D95"/>
                </a:solidFill>
              </a:rPr>
              <a:t>- Crypto with Oracles</a:t>
            </a:r>
          </a:p>
          <a:p>
            <a:pPr marL="0" indent="0">
              <a:buNone/>
            </a:pPr>
            <a:endParaRPr lang="en-US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en-US" sz="1800" dirty="0"/>
              <a:t>Lessons learned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E09AC-44D7-4275-B4E6-A11C568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721D-35D1-4154-ADEB-7B9A772CEFDE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3771E-BD70-4557-98E6-2A0C21E2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061A-34C4-4C07-A250-E8E59F32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65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363-FF66-4D03-5CDC-B2A076B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Grundlagen - XOR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96F8-242D-B41E-2E42-7ECA79EC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i="0" dirty="0" err="1">
                <a:effectLst/>
              </a:rPr>
              <a:t>Eigenschaften</a:t>
            </a:r>
            <a:r>
              <a:rPr lang="en-US" sz="1600" b="1" i="0" dirty="0">
                <a:effectLst/>
              </a:rPr>
              <a:t>:</a:t>
            </a:r>
          </a:p>
          <a:p>
            <a:endParaRPr lang="en-US" sz="1400" b="1" dirty="0"/>
          </a:p>
          <a:p>
            <a:r>
              <a:rPr lang="en-US" sz="1400" i="0" dirty="0" err="1">
                <a:effectLst/>
              </a:rPr>
              <a:t>Kommutativ</a:t>
            </a:r>
            <a:r>
              <a:rPr lang="en-US" sz="1400" i="0" dirty="0">
                <a:effectLst/>
              </a:rPr>
              <a:t>:</a:t>
            </a:r>
            <a:r>
              <a:rPr lang="en-US" sz="1400" dirty="0"/>
              <a:t> A ⊕ B ⇔ B ⊕ A</a:t>
            </a:r>
          </a:p>
          <a:p>
            <a:endParaRPr lang="en-US" sz="1400" dirty="0"/>
          </a:p>
          <a:p>
            <a:r>
              <a:rPr lang="en-US" sz="1400" i="0" dirty="0" err="1">
                <a:effectLst/>
              </a:rPr>
              <a:t>Selbstinvers</a:t>
            </a:r>
            <a:r>
              <a:rPr lang="en-US" sz="1400" i="0" dirty="0">
                <a:effectLst/>
              </a:rPr>
              <a:t>:</a:t>
            </a:r>
            <a:r>
              <a:rPr lang="en-US" sz="1400" dirty="0"/>
              <a:t>  A ⊕ A = 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Beispiel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endParaRPr lang="en-US" sz="1400" b="1" dirty="0"/>
          </a:p>
          <a:p>
            <a:r>
              <a:rPr lang="en-US" sz="1400" dirty="0"/>
              <a:t>A8</a:t>
            </a:r>
            <a:r>
              <a:rPr lang="en-US" sz="1400" b="1" dirty="0"/>
              <a:t> </a:t>
            </a:r>
            <a:r>
              <a:rPr lang="en-US" sz="1400" dirty="0"/>
              <a:t>⊕ </a:t>
            </a:r>
            <a:r>
              <a:rPr lang="en-US" sz="1400" dirty="0">
                <a:highlight>
                  <a:srgbClr val="52F891"/>
                </a:highlight>
              </a:rPr>
              <a:t>B4</a:t>
            </a:r>
            <a:r>
              <a:rPr lang="en-US" sz="1400" dirty="0"/>
              <a:t> = 1C</a:t>
            </a:r>
          </a:p>
          <a:p>
            <a:endParaRPr lang="en-US" sz="1400" dirty="0"/>
          </a:p>
          <a:p>
            <a:r>
              <a:rPr lang="en-US" sz="1400" dirty="0"/>
              <a:t>1C ⊕ A8 = </a:t>
            </a:r>
            <a:r>
              <a:rPr lang="en-US" sz="1400" dirty="0">
                <a:highlight>
                  <a:srgbClr val="52F891"/>
                </a:highlight>
              </a:rPr>
              <a:t>B4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58EB-C6DC-7C21-ADA6-951D7956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DD82-3820-0C10-0526-7611EBFF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E212-1973-AEA5-7AD9-CEFDC03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2</a:t>
            </a:fld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04063E-BD28-E3C3-5216-9F3280351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20" y="2283718"/>
            <a:ext cx="2875323" cy="5422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98C67F-E324-AC7D-F854-C83FBC6E8DFD}"/>
              </a:ext>
            </a:extLst>
          </p:cNvPr>
          <p:cNvSpPr/>
          <p:nvPr/>
        </p:nvSpPr>
        <p:spPr>
          <a:xfrm>
            <a:off x="4788360" y="2211710"/>
            <a:ext cx="3024000" cy="68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7F9F65-5BD6-0527-6D7B-18B2682FEC39}"/>
              </a:ext>
            </a:extLst>
          </p:cNvPr>
          <p:cNvSpPr/>
          <p:nvPr/>
        </p:nvSpPr>
        <p:spPr>
          <a:xfrm>
            <a:off x="7034004" y="2118780"/>
            <a:ext cx="562667" cy="129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Python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26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6802-D0D2-CFB0-4F66-B5A7649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 err="1"/>
              <a:t>Lessons</a:t>
            </a:r>
            <a:r>
              <a:rPr lang="de-DE" sz="2400" dirty="0"/>
              <a:t> </a:t>
            </a:r>
            <a:r>
              <a:rPr lang="de-DE" sz="2400" dirty="0" err="1"/>
              <a:t>Learned</a:t>
            </a: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080A1-6AAA-2F1B-0B16-9CCF960C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CBC Modus</a:t>
            </a:r>
          </a:p>
          <a:p>
            <a:r>
              <a:rPr lang="en-US" sz="1600" dirty="0"/>
              <a:t>Authenticated Encryption (AE)</a:t>
            </a:r>
          </a:p>
          <a:p>
            <a:pPr lvl="1"/>
            <a:r>
              <a:rPr lang="en-US" sz="1400" dirty="0"/>
              <a:t>Encrypt-then-MAC</a:t>
            </a:r>
          </a:p>
          <a:p>
            <a:pPr lvl="1"/>
            <a:r>
              <a:rPr lang="en-US" sz="1400" dirty="0"/>
              <a:t>GCM, …, CCM Modi</a:t>
            </a:r>
          </a:p>
          <a:p>
            <a:pPr marL="457200" lvl="1" indent="0">
              <a:buNone/>
            </a:pPr>
            <a:endParaRPr lang="en-US" sz="1400" dirty="0"/>
          </a:p>
          <a:p>
            <a:pPr marL="57150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Padding-</a:t>
            </a:r>
            <a:r>
              <a:rPr lang="en-US" sz="1600" dirty="0" err="1">
                <a:solidFill>
                  <a:schemeClr val="bg2"/>
                </a:solidFill>
              </a:rPr>
              <a:t>Fehlermeldung</a:t>
            </a:r>
            <a:endParaRPr lang="en-US" sz="1600" dirty="0">
              <a:solidFill>
                <a:schemeClr val="bg2"/>
              </a:solidFill>
            </a:endParaRPr>
          </a:p>
          <a:p>
            <a:r>
              <a:rPr lang="en-US" sz="1400" dirty="0" err="1"/>
              <a:t>Einheitlich</a:t>
            </a:r>
            <a:r>
              <a:rPr lang="en-US" sz="1400" dirty="0"/>
              <a:t>, </a:t>
            </a:r>
            <a:r>
              <a:rPr lang="en-US" sz="1400" dirty="0" err="1"/>
              <a:t>ohne</a:t>
            </a:r>
            <a:r>
              <a:rPr lang="en-US" sz="1400" dirty="0"/>
              <a:t> Details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600" dirty="0"/>
              <a:t>Timing </a:t>
            </a:r>
            <a:r>
              <a:rPr lang="en-US" sz="1600" dirty="0" err="1"/>
              <a:t>Angriffe</a:t>
            </a:r>
            <a:r>
              <a:rPr lang="en-US" sz="1600" dirty="0"/>
              <a:t>? </a:t>
            </a:r>
          </a:p>
          <a:p>
            <a:r>
              <a:rPr lang="en-US" sz="1400" dirty="0" err="1"/>
              <a:t>Konstante</a:t>
            </a:r>
            <a:r>
              <a:rPr lang="en-US" sz="1400" dirty="0"/>
              <a:t>/</a:t>
            </a:r>
            <a:r>
              <a:rPr lang="en-US" sz="1400" dirty="0" err="1"/>
              <a:t>Zufällige</a:t>
            </a:r>
            <a:r>
              <a:rPr lang="en-US" sz="1400" dirty="0"/>
              <a:t> </a:t>
            </a:r>
            <a:r>
              <a:rPr lang="en-US" sz="1400" dirty="0" err="1"/>
              <a:t>Antwortzeiten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DD3B-8AD2-EE5C-801D-A1F2F92E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27C0-1C94-274C-64AB-2F019F97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EC80-D8B0-6407-CC13-B07426AC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20</a:t>
            </a:fld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30E075-E9E5-9C7A-3F94-94A91F2904DD}"/>
              </a:ext>
            </a:extLst>
          </p:cNvPr>
          <p:cNvCxnSpPr>
            <a:cxnSpLocks/>
          </p:cNvCxnSpPr>
          <p:nvPr/>
        </p:nvCxnSpPr>
        <p:spPr>
          <a:xfrm flipH="1">
            <a:off x="628650" y="2736000"/>
            <a:ext cx="1927126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A9B521-C199-99D6-A484-AE6E08677EE6}"/>
              </a:ext>
            </a:extLst>
          </p:cNvPr>
          <p:cNvCxnSpPr>
            <a:cxnSpLocks/>
          </p:cNvCxnSpPr>
          <p:nvPr/>
        </p:nvCxnSpPr>
        <p:spPr>
          <a:xfrm flipH="1">
            <a:off x="539552" y="1368000"/>
            <a:ext cx="936104" cy="0"/>
          </a:xfrm>
          <a:prstGeom prst="line">
            <a:avLst/>
          </a:prstGeom>
          <a:ln w="12700">
            <a:solidFill>
              <a:srgbClr val="FF0000"/>
            </a:solidFill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68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5CDE-FB4F-E660-1CC0-7FE571529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4599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/>
              <a:t>Grundlagen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Padding Oracle Angriff</a:t>
            </a:r>
          </a:p>
          <a:p>
            <a:pPr marL="0" indent="0">
              <a:buNone/>
            </a:pPr>
            <a:endParaRPr lang="de-DE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CTF </a:t>
            </a:r>
            <a:r>
              <a:rPr lang="en-US" sz="1800" dirty="0">
                <a:solidFill>
                  <a:srgbClr val="888D95"/>
                </a:solidFill>
              </a:rPr>
              <a:t>- Crypto with Oracles</a:t>
            </a:r>
          </a:p>
          <a:p>
            <a:pPr marL="0" indent="0">
              <a:buNone/>
            </a:pPr>
            <a:endParaRPr lang="en-US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88D95"/>
                </a:solidFill>
              </a:rPr>
              <a:t>Lessons learned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E09AC-44D7-4275-B4E6-A11C568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721D-35D1-4154-ADEB-7B9A772CEFDE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3771E-BD70-4557-98E6-2A0C21E2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061A-34C4-4C07-A250-E8E59F32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138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363-FF66-4D03-5CDC-B2A076B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Grundlagen - Padding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96F8-242D-B41E-2E42-7ECA79EC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Blockchiffren</a:t>
            </a:r>
            <a:r>
              <a:rPr lang="en-US" sz="1400" dirty="0"/>
              <a:t> </a:t>
            </a:r>
            <a:r>
              <a:rPr lang="en-US" sz="1400" dirty="0" err="1"/>
              <a:t>verschlüsseln</a:t>
            </a:r>
            <a:r>
              <a:rPr lang="en-US" sz="1400" dirty="0"/>
              <a:t> </a:t>
            </a:r>
            <a:r>
              <a:rPr lang="en-US" sz="1400" dirty="0" err="1"/>
              <a:t>nach</a:t>
            </a:r>
            <a:r>
              <a:rPr lang="en-US" sz="1400" dirty="0"/>
              <a:t> fester </a:t>
            </a:r>
            <a:r>
              <a:rPr lang="en-US" sz="1400" dirty="0" err="1"/>
              <a:t>Länge</a:t>
            </a:r>
            <a:r>
              <a:rPr lang="en-US" sz="1400" dirty="0"/>
              <a:t> n</a:t>
            </a:r>
          </a:p>
          <a:p>
            <a:r>
              <a:rPr lang="en-US" sz="1400" dirty="0" err="1"/>
              <a:t>Nachrichten</a:t>
            </a:r>
            <a:r>
              <a:rPr lang="en-US" sz="1400" dirty="0"/>
              <a:t> </a:t>
            </a:r>
            <a:r>
              <a:rPr lang="en-US" sz="1400" dirty="0" err="1"/>
              <a:t>ungleich</a:t>
            </a:r>
            <a:r>
              <a:rPr lang="en-US" sz="1400" dirty="0"/>
              <a:t> der </a:t>
            </a:r>
            <a:r>
              <a:rPr lang="en-US" sz="1400" dirty="0" err="1"/>
              <a:t>Vielfachen</a:t>
            </a:r>
            <a:r>
              <a:rPr lang="en-US" sz="1400" dirty="0"/>
              <a:t> von n?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u="sng" dirty="0"/>
              <a:t>PKCS#7 Padding</a:t>
            </a:r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dirty="0"/>
              <a:t>k-Bytes Padding: k * Byte(k)</a:t>
            </a:r>
            <a:endParaRPr lang="en-US" sz="1000" dirty="0"/>
          </a:p>
          <a:p>
            <a:pPr marL="0" indent="0">
              <a:buNone/>
            </a:pPr>
            <a:endParaRPr lang="en-US" sz="1400" u="sng" dirty="0"/>
          </a:p>
          <a:p>
            <a:pPr marL="0" indent="0">
              <a:buNone/>
            </a:pPr>
            <a:r>
              <a:rPr lang="en-US" sz="1400" b="1" dirty="0" err="1"/>
              <a:t>Beispiel</a:t>
            </a:r>
            <a:r>
              <a:rPr lang="en-US" sz="1400" b="1" dirty="0"/>
              <a:t>:</a:t>
            </a:r>
          </a:p>
          <a:p>
            <a:r>
              <a:rPr lang="en-US" sz="1400" dirty="0"/>
              <a:t>n = 16, m = 14 (Bytes)</a:t>
            </a:r>
          </a:p>
          <a:p>
            <a:r>
              <a:rPr lang="en-US" sz="1400" dirty="0"/>
              <a:t>2 Bytes </a:t>
            </a:r>
            <a:r>
              <a:rPr lang="en-US" sz="1400" dirty="0" err="1"/>
              <a:t>fehlen</a:t>
            </a:r>
            <a:endParaRPr lang="en-US" sz="1400" dirty="0"/>
          </a:p>
          <a:p>
            <a:r>
              <a:rPr lang="en-US" sz="1400" dirty="0"/>
              <a:t>2-Bytes Padding: 02 02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58EB-C6DC-7C21-ADA6-951D7956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DD82-3820-0C10-0526-7611EBFF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E212-1973-AEA5-7AD9-CEFDC03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4</a:t>
            </a:fld>
            <a:endParaRPr lang="de-DE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8B2069-22C2-F87C-BC7D-C573BC10E150}"/>
              </a:ext>
            </a:extLst>
          </p:cNvPr>
          <p:cNvGrpSpPr/>
          <p:nvPr/>
        </p:nvGrpSpPr>
        <p:grpSpPr>
          <a:xfrm>
            <a:off x="5081785" y="2365408"/>
            <a:ext cx="2820438" cy="942028"/>
            <a:chOff x="5081785" y="2365408"/>
            <a:chExt cx="2820438" cy="942028"/>
          </a:xfrm>
          <a:effectLst/>
        </p:grpSpPr>
        <p:sp>
          <p:nvSpPr>
            <p:cNvPr id="23" name="Textfeld 20">
              <a:extLst>
                <a:ext uri="{FF2B5EF4-FFF2-40B4-BE49-F238E27FC236}">
                  <a16:creationId xmlns:a16="http://schemas.microsoft.com/office/drawing/2014/main" id="{7CB04E50-F159-D386-4110-3450563571B6}"/>
                </a:ext>
              </a:extLst>
            </p:cNvPr>
            <p:cNvSpPr txBox="1"/>
            <p:nvPr/>
          </p:nvSpPr>
          <p:spPr>
            <a:xfrm>
              <a:off x="5663429" y="2365408"/>
              <a:ext cx="597094" cy="476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/>
                <a:t>k</a:t>
              </a:r>
              <a:r>
                <a:rPr lang="en-GB" sz="1100" dirty="0"/>
                <a:t> Bytes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7DFC5FF-E3D0-0034-9E45-8C2FC75610E4}"/>
                </a:ext>
              </a:extLst>
            </p:cNvPr>
            <p:cNvGrpSpPr/>
            <p:nvPr/>
          </p:nvGrpSpPr>
          <p:grpSpPr>
            <a:xfrm>
              <a:off x="5081785" y="2562038"/>
              <a:ext cx="2820438" cy="745398"/>
              <a:chOff x="5081785" y="2562038"/>
              <a:chExt cx="2820438" cy="745398"/>
            </a:xfrm>
          </p:grpSpPr>
          <p:sp>
            <p:nvSpPr>
              <p:cNvPr id="27" name="Rectangle 64">
                <a:extLst>
                  <a:ext uri="{FF2B5EF4-FFF2-40B4-BE49-F238E27FC236}">
                    <a16:creationId xmlns:a16="http://schemas.microsoft.com/office/drawing/2014/main" id="{351C8516-F42F-9716-C4D8-012FBD529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785" y="3090230"/>
                <a:ext cx="655678" cy="217205"/>
              </a:xfrm>
              <a:prstGeom prst="rect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/>
                  <a:t>m</a:t>
                </a:r>
                <a:r>
                  <a:rPr lang="de-DE" sz="1100" i="1" baseline="-25000" dirty="0"/>
                  <a:t>1</a:t>
                </a:r>
              </a:p>
            </p:txBody>
          </p:sp>
          <p:sp>
            <p:nvSpPr>
              <p:cNvPr id="25" name="Rectangle 68">
                <a:extLst>
                  <a:ext uri="{FF2B5EF4-FFF2-40B4-BE49-F238E27FC236}">
                    <a16:creationId xmlns:a16="http://schemas.microsoft.com/office/drawing/2014/main" id="{3B501D56-4B0D-6743-DC1D-122DFD9BD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0942" y="3086130"/>
                <a:ext cx="381281" cy="217204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de-DE" sz="1100" dirty="0"/>
                  <a:t>pad</a:t>
                </a:r>
              </a:p>
            </p:txBody>
          </p:sp>
          <p:sp>
            <p:nvSpPr>
              <p:cNvPr id="17" name="Textfeld 14">
                <a:extLst>
                  <a:ext uri="{FF2B5EF4-FFF2-40B4-BE49-F238E27FC236}">
                    <a16:creationId xmlns:a16="http://schemas.microsoft.com/office/drawing/2014/main" id="{2ECAEEE2-9CAD-AC6E-DACB-96D308E8796F}"/>
                  </a:ext>
                </a:extLst>
              </p:cNvPr>
              <p:cNvSpPr txBox="1"/>
              <p:nvPr/>
            </p:nvSpPr>
            <p:spPr>
              <a:xfrm>
                <a:off x="5411658" y="2664540"/>
                <a:ext cx="2797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dirty="0"/>
                  <a:t>:=</a:t>
                </a:r>
              </a:p>
            </p:txBody>
          </p:sp>
          <p:sp>
            <p:nvSpPr>
              <p:cNvPr id="18" name="Rectangle 68">
                <a:extLst>
                  <a:ext uri="{FF2B5EF4-FFF2-40B4-BE49-F238E27FC236}">
                    <a16:creationId xmlns:a16="http://schemas.microsoft.com/office/drawing/2014/main" id="{EB75FB30-DA7A-09C2-31D9-EE4BF0760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9165" y="2692403"/>
                <a:ext cx="150270" cy="217206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 err="1"/>
                  <a:t>k</a:t>
                </a:r>
                <a:endParaRPr lang="de-DE" sz="1100" i="1" dirty="0"/>
              </a:p>
            </p:txBody>
          </p:sp>
          <p:sp>
            <p:nvSpPr>
              <p:cNvPr id="19" name="Rectangle 68">
                <a:extLst>
                  <a:ext uri="{FF2B5EF4-FFF2-40B4-BE49-F238E27FC236}">
                    <a16:creationId xmlns:a16="http://schemas.microsoft.com/office/drawing/2014/main" id="{F4485575-8BD7-8F12-D10A-30F91EFE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5449" y="2692403"/>
                <a:ext cx="150270" cy="217206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 err="1"/>
                  <a:t>k</a:t>
                </a:r>
                <a:endParaRPr lang="de-DE" sz="1100" i="1" dirty="0"/>
              </a:p>
            </p:txBody>
          </p:sp>
          <p:sp>
            <p:nvSpPr>
              <p:cNvPr id="20" name="Rectangle 68">
                <a:extLst>
                  <a:ext uri="{FF2B5EF4-FFF2-40B4-BE49-F238E27FC236}">
                    <a16:creationId xmlns:a16="http://schemas.microsoft.com/office/drawing/2014/main" id="{62562DF0-2268-0B6B-28C8-6621FDA8C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5719" y="2692403"/>
                <a:ext cx="150270" cy="217206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dirty="0"/>
                  <a:t>...</a:t>
                </a:r>
              </a:p>
            </p:txBody>
          </p:sp>
          <p:sp>
            <p:nvSpPr>
              <p:cNvPr id="21" name="Rectangle 68">
                <a:extLst>
                  <a:ext uri="{FF2B5EF4-FFF2-40B4-BE49-F238E27FC236}">
                    <a16:creationId xmlns:a16="http://schemas.microsoft.com/office/drawing/2014/main" id="{ACE24EDA-DD25-AFE1-7B10-62FAEF303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5989" y="2692403"/>
                <a:ext cx="150270" cy="217206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 err="1"/>
                  <a:t>k</a:t>
                </a:r>
                <a:endParaRPr lang="de-DE" sz="1100" i="1" dirty="0"/>
              </a:p>
            </p:txBody>
          </p:sp>
          <p:sp>
            <p:nvSpPr>
              <p:cNvPr id="22" name="Geschweifte Klammer links 19">
                <a:extLst>
                  <a:ext uri="{FF2B5EF4-FFF2-40B4-BE49-F238E27FC236}">
                    <a16:creationId xmlns:a16="http://schemas.microsoft.com/office/drawing/2014/main" id="{CB57F88F-DE83-4EA3-AA77-AF72A4A7CC2D}"/>
                  </a:ext>
                </a:extLst>
              </p:cNvPr>
              <p:cNvSpPr/>
              <p:nvPr/>
            </p:nvSpPr>
            <p:spPr>
              <a:xfrm rot="5400000">
                <a:off x="5921544" y="2303923"/>
                <a:ext cx="80864" cy="597094"/>
              </a:xfrm>
              <a:prstGeom prst="leftBrace">
                <a:avLst>
                  <a:gd name="adj1" fmla="val 8333"/>
                  <a:gd name="adj2" fmla="val 50179"/>
                </a:avLst>
              </a:prstGeom>
              <a:ln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100" dirty="0"/>
              </a:p>
            </p:txBody>
          </p:sp>
          <p:sp>
            <p:nvSpPr>
              <p:cNvPr id="32" name="Rectangle 64">
                <a:extLst>
                  <a:ext uri="{FF2B5EF4-FFF2-40B4-BE49-F238E27FC236}">
                    <a16:creationId xmlns:a16="http://schemas.microsoft.com/office/drawing/2014/main" id="{787EB767-5339-3603-F7FF-040653DB4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7101" y="3090231"/>
                <a:ext cx="655678" cy="217205"/>
              </a:xfrm>
              <a:prstGeom prst="rect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/>
                  <a:t>m</a:t>
                </a:r>
                <a:r>
                  <a:rPr lang="de-DE" sz="1100" i="1" baseline="-25000" dirty="0"/>
                  <a:t>2</a:t>
                </a:r>
              </a:p>
            </p:txBody>
          </p:sp>
          <p:sp>
            <p:nvSpPr>
              <p:cNvPr id="33" name="Rectangle 64">
                <a:extLst>
                  <a:ext uri="{FF2B5EF4-FFF2-40B4-BE49-F238E27FC236}">
                    <a16:creationId xmlns:a16="http://schemas.microsoft.com/office/drawing/2014/main" id="{8E0C5B86-53BF-29AD-CCCB-E102D9A29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5907" y="3086194"/>
                <a:ext cx="659521" cy="217205"/>
              </a:xfrm>
              <a:prstGeom prst="rect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/>
                  <a:t>m</a:t>
                </a:r>
                <a:r>
                  <a:rPr lang="de-DE" sz="1100" i="1" baseline="-25000" dirty="0"/>
                  <a:t>3</a:t>
                </a:r>
              </a:p>
            </p:txBody>
          </p:sp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27701D9C-8E84-D31E-7291-230946B97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2701" y="3086129"/>
                <a:ext cx="278240" cy="217205"/>
              </a:xfrm>
              <a:prstGeom prst="rect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de-DE" sz="1100" i="1" dirty="0"/>
                  <a:t>m</a:t>
                </a:r>
                <a:r>
                  <a:rPr lang="de-DE" sz="1100" i="1" baseline="-25000" dirty="0"/>
                  <a:t>4</a:t>
                </a:r>
              </a:p>
            </p:txBody>
          </p:sp>
          <p:sp>
            <p:nvSpPr>
              <p:cNvPr id="37" name="Rectangle 68">
                <a:extLst>
                  <a:ext uri="{FF2B5EF4-FFF2-40B4-BE49-F238E27FC236}">
                    <a16:creationId xmlns:a16="http://schemas.microsoft.com/office/drawing/2014/main" id="{5DF35D88-8690-2939-189D-1DF6F14E4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1785" y="2686741"/>
                <a:ext cx="381281" cy="217205"/>
              </a:xfrm>
              <a:prstGeom prst="rect">
                <a:avLst/>
              </a:prstGeom>
              <a:solidFill>
                <a:schemeClr val="accent3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de-DE" sz="1100" dirty="0"/>
                  <a:t>pad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17B248E-F699-6D93-7324-58EE036B869E}"/>
              </a:ext>
            </a:extLst>
          </p:cNvPr>
          <p:cNvGrpSpPr/>
          <p:nvPr/>
        </p:nvGrpSpPr>
        <p:grpSpPr>
          <a:xfrm>
            <a:off x="4769730" y="1697524"/>
            <a:ext cx="3167186" cy="664193"/>
            <a:chOff x="4769730" y="1697524"/>
            <a:chExt cx="3167186" cy="664193"/>
          </a:xfrm>
        </p:grpSpPr>
        <p:sp>
          <p:nvSpPr>
            <p:cNvPr id="10" name="Geschweifte Klammer links 7">
              <a:extLst>
                <a:ext uri="{FF2B5EF4-FFF2-40B4-BE49-F238E27FC236}">
                  <a16:creationId xmlns:a16="http://schemas.microsoft.com/office/drawing/2014/main" id="{F07663D7-1C0B-7277-AD95-C44198CD1842}"/>
                </a:ext>
              </a:extLst>
            </p:cNvPr>
            <p:cNvSpPr/>
            <p:nvPr/>
          </p:nvSpPr>
          <p:spPr>
            <a:xfrm rot="5400000">
              <a:off x="5362424" y="1707068"/>
              <a:ext cx="107740" cy="655200"/>
            </a:xfrm>
            <a:prstGeom prst="leftBrace">
              <a:avLst>
                <a:gd name="adj1" fmla="val 8333"/>
                <a:gd name="adj2" fmla="val 48882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11" name="Textfeld 8">
              <a:extLst>
                <a:ext uri="{FF2B5EF4-FFF2-40B4-BE49-F238E27FC236}">
                  <a16:creationId xmlns:a16="http://schemas.microsoft.com/office/drawing/2014/main" id="{489F96CC-186A-F591-0468-44308817A37E}"/>
                </a:ext>
              </a:extLst>
            </p:cNvPr>
            <p:cNvSpPr txBox="1"/>
            <p:nvPr/>
          </p:nvSpPr>
          <p:spPr>
            <a:xfrm>
              <a:off x="4769730" y="1717867"/>
              <a:ext cx="1287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/>
                <a:t>n</a:t>
              </a:r>
              <a:r>
                <a:rPr lang="en-GB" sz="1100" dirty="0"/>
                <a:t> Bytes</a:t>
              </a:r>
            </a:p>
          </p:txBody>
        </p:sp>
        <p:sp>
          <p:nvSpPr>
            <p:cNvPr id="14" name="Geschweifte Klammer links 11">
              <a:extLst>
                <a:ext uri="{FF2B5EF4-FFF2-40B4-BE49-F238E27FC236}">
                  <a16:creationId xmlns:a16="http://schemas.microsoft.com/office/drawing/2014/main" id="{682ABBEA-8C6A-55E1-B843-FC6AE336EC0A}"/>
                </a:ext>
              </a:extLst>
            </p:cNvPr>
            <p:cNvSpPr/>
            <p:nvPr/>
          </p:nvSpPr>
          <p:spPr>
            <a:xfrm rot="5400000">
              <a:off x="7326684" y="1872121"/>
              <a:ext cx="107739" cy="288000"/>
            </a:xfrm>
            <a:prstGeom prst="leftBrace">
              <a:avLst>
                <a:gd name="adj1" fmla="val 8333"/>
                <a:gd name="adj2" fmla="val 48882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sp>
          <p:nvSpPr>
            <p:cNvPr id="15" name="Textfeld 12">
              <a:extLst>
                <a:ext uri="{FF2B5EF4-FFF2-40B4-BE49-F238E27FC236}">
                  <a16:creationId xmlns:a16="http://schemas.microsoft.com/office/drawing/2014/main" id="{5484A1C5-619D-A317-FD90-95CEDC78CB26}"/>
                </a:ext>
              </a:extLst>
            </p:cNvPr>
            <p:cNvSpPr txBox="1"/>
            <p:nvPr/>
          </p:nvSpPr>
          <p:spPr>
            <a:xfrm>
              <a:off x="6950363" y="1697524"/>
              <a:ext cx="9865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/>
                <a:t>n-k</a:t>
              </a:r>
              <a:r>
                <a:rPr lang="en-GB" sz="1100" dirty="0"/>
                <a:t> Bytes</a:t>
              </a:r>
            </a:p>
          </p:txBody>
        </p:sp>
        <p:sp>
          <p:nvSpPr>
            <p:cNvPr id="42" name="Geschweifte Klammer links 7">
              <a:extLst>
                <a:ext uri="{FF2B5EF4-FFF2-40B4-BE49-F238E27FC236}">
                  <a16:creationId xmlns:a16="http://schemas.microsoft.com/office/drawing/2014/main" id="{D478B324-DBBD-61DD-582A-F38F9ABBF09D}"/>
                </a:ext>
              </a:extLst>
            </p:cNvPr>
            <p:cNvSpPr/>
            <p:nvPr/>
          </p:nvSpPr>
          <p:spPr>
            <a:xfrm rot="5400000">
              <a:off x="6071923" y="1691468"/>
              <a:ext cx="107740" cy="655200"/>
            </a:xfrm>
            <a:prstGeom prst="leftBrace">
              <a:avLst>
                <a:gd name="adj1" fmla="val 8333"/>
                <a:gd name="adj2" fmla="val 48882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3" name="Textfeld 8">
              <a:extLst>
                <a:ext uri="{FF2B5EF4-FFF2-40B4-BE49-F238E27FC236}">
                  <a16:creationId xmlns:a16="http://schemas.microsoft.com/office/drawing/2014/main" id="{94C787B4-06CD-869B-65E0-9E98E29FD21A}"/>
                </a:ext>
              </a:extLst>
            </p:cNvPr>
            <p:cNvSpPr txBox="1"/>
            <p:nvPr/>
          </p:nvSpPr>
          <p:spPr>
            <a:xfrm>
              <a:off x="5479229" y="1702267"/>
              <a:ext cx="1287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/>
                <a:t>n</a:t>
              </a:r>
              <a:r>
                <a:rPr lang="en-GB" sz="1100" dirty="0"/>
                <a:t> Bytes</a:t>
              </a:r>
            </a:p>
          </p:txBody>
        </p:sp>
        <p:sp>
          <p:nvSpPr>
            <p:cNvPr id="44" name="Geschweifte Klammer links 7">
              <a:extLst>
                <a:ext uri="{FF2B5EF4-FFF2-40B4-BE49-F238E27FC236}">
                  <a16:creationId xmlns:a16="http://schemas.microsoft.com/office/drawing/2014/main" id="{F78DFF82-44D0-815E-E1A7-FD829D973E93}"/>
                </a:ext>
              </a:extLst>
            </p:cNvPr>
            <p:cNvSpPr/>
            <p:nvPr/>
          </p:nvSpPr>
          <p:spPr>
            <a:xfrm rot="5400000">
              <a:off x="6786230" y="1688521"/>
              <a:ext cx="107740" cy="655200"/>
            </a:xfrm>
            <a:prstGeom prst="leftBrace">
              <a:avLst>
                <a:gd name="adj1" fmla="val 8333"/>
                <a:gd name="adj2" fmla="val 48882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sp>
          <p:nvSpPr>
            <p:cNvPr id="45" name="Textfeld 8">
              <a:extLst>
                <a:ext uri="{FF2B5EF4-FFF2-40B4-BE49-F238E27FC236}">
                  <a16:creationId xmlns:a16="http://schemas.microsoft.com/office/drawing/2014/main" id="{EA601EBD-28B6-BE4D-7849-03461649FDC0}"/>
                </a:ext>
              </a:extLst>
            </p:cNvPr>
            <p:cNvSpPr txBox="1"/>
            <p:nvPr/>
          </p:nvSpPr>
          <p:spPr>
            <a:xfrm>
              <a:off x="6193536" y="1699320"/>
              <a:ext cx="12874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/>
                <a:t>n</a:t>
              </a:r>
              <a:r>
                <a:rPr lang="en-GB" sz="1100" dirty="0"/>
                <a:t> Bytes</a:t>
              </a:r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188B0109-F5A5-1285-7133-9C446AB0D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735" y="2144511"/>
              <a:ext cx="655678" cy="217206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100" i="1" dirty="0"/>
                <a:t>m</a:t>
              </a:r>
              <a:r>
                <a:rPr lang="de-DE" sz="1100" i="1" baseline="-25000" dirty="0"/>
                <a:t>1</a:t>
              </a:r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1FCC64F8-EC4F-7F9D-ED13-D160F064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136" y="2139702"/>
              <a:ext cx="655678" cy="217205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100" i="1" dirty="0"/>
                <a:t>m</a:t>
              </a:r>
              <a:r>
                <a:rPr lang="de-DE" sz="1100" i="1" baseline="-25000" dirty="0"/>
                <a:t>2</a:t>
              </a:r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6D58E9B5-A9DF-FADB-68A9-313F02512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071" y="2139702"/>
              <a:ext cx="659521" cy="217205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100" i="1" dirty="0"/>
                <a:t>m</a:t>
              </a:r>
              <a:r>
                <a:rPr lang="de-DE" sz="1100" i="1" baseline="-25000" dirty="0"/>
                <a:t>3</a:t>
              </a: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4E77E9CD-8DEA-C7E5-C995-DEEDEDD34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434" y="2139702"/>
              <a:ext cx="278240" cy="217205"/>
            </a:xfrm>
            <a:prstGeom prst="rect">
              <a:avLst/>
            </a:prstGeom>
            <a:noFill/>
            <a:ln w="180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de-DE" sz="1100" i="1" dirty="0"/>
                <a:t>m</a:t>
              </a:r>
              <a:r>
                <a:rPr lang="de-DE" sz="1100" i="1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04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1363-FF66-4D03-5CDC-B2A076B3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Grundlagen - CBC Mode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96F8-242D-B41E-2E42-7ECA79ECD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Blockchiffren</a:t>
            </a:r>
            <a:r>
              <a:rPr lang="en-US" sz="1400" dirty="0"/>
              <a:t> </a:t>
            </a:r>
            <a:r>
              <a:rPr lang="en-US" sz="1400" dirty="0" err="1"/>
              <a:t>verschlüsseln</a:t>
            </a:r>
            <a:r>
              <a:rPr lang="en-US" sz="1400" dirty="0"/>
              <a:t> </a:t>
            </a:r>
            <a:r>
              <a:rPr lang="en-US" sz="1400" b="1" u="sng" dirty="0" err="1"/>
              <a:t>einen</a:t>
            </a:r>
            <a:r>
              <a:rPr lang="en-US" sz="1400" dirty="0"/>
              <a:t> Block</a:t>
            </a:r>
          </a:p>
          <a:p>
            <a:r>
              <a:rPr lang="en-US" sz="1400" dirty="0" err="1"/>
              <a:t>Mehrere</a:t>
            </a:r>
            <a:r>
              <a:rPr lang="en-US" sz="1400" dirty="0"/>
              <a:t> </a:t>
            </a:r>
            <a:r>
              <a:rPr lang="en-US" sz="1400" dirty="0" err="1"/>
              <a:t>Nachrichten</a:t>
            </a:r>
            <a:r>
              <a:rPr lang="en-US" sz="1400" dirty="0"/>
              <a:t> </a:t>
            </a:r>
            <a:r>
              <a:rPr lang="en-US" sz="1400" dirty="0" err="1"/>
              <a:t>verschlüsseln</a:t>
            </a:r>
            <a:r>
              <a:rPr lang="en-US" sz="1400" dirty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600" u="sng" dirty="0"/>
              <a:t>Cipher Block Chaining (CBC) Mode</a:t>
            </a:r>
          </a:p>
          <a:p>
            <a:endParaRPr lang="en-US" sz="1400" dirty="0"/>
          </a:p>
          <a:p>
            <a:r>
              <a:rPr lang="en-US" sz="1400" dirty="0"/>
              <a:t>C</a:t>
            </a:r>
            <a:r>
              <a:rPr lang="en-US" sz="1400" baseline="-25000" dirty="0"/>
              <a:t>0</a:t>
            </a:r>
            <a:r>
              <a:rPr lang="en-US" sz="1400" dirty="0"/>
              <a:t> = Encryption(IV ⊕ M</a:t>
            </a:r>
            <a:r>
              <a:rPr lang="en-US" sz="1400" baseline="-25000" dirty="0"/>
              <a:t>0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Für alle </a:t>
            </a:r>
            <a:r>
              <a:rPr lang="en-US" sz="1400" b="1" dirty="0" err="1"/>
              <a:t>weiteren</a:t>
            </a:r>
            <a:r>
              <a:rPr lang="en-US" sz="1400" b="1" dirty="0"/>
              <a:t> </a:t>
            </a:r>
            <a:r>
              <a:rPr lang="en-US" sz="1400" b="1" dirty="0" err="1"/>
              <a:t>Blöcke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&gt;0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</a:t>
            </a:r>
            <a:r>
              <a:rPr lang="en-US" sz="1400" baseline="-25000" dirty="0"/>
              <a:t>i</a:t>
            </a:r>
            <a:r>
              <a:rPr lang="en-US" sz="1400" dirty="0"/>
              <a:t> = Encryption(C</a:t>
            </a:r>
            <a:r>
              <a:rPr lang="en-US" sz="1400" baseline="-25000" dirty="0"/>
              <a:t>i-1</a:t>
            </a:r>
            <a:r>
              <a:rPr lang="en-US" sz="1400" dirty="0"/>
              <a:t> ⊕ M</a:t>
            </a:r>
            <a:r>
              <a:rPr lang="en-US" sz="1400" baseline="-25000" dirty="0"/>
              <a:t>i</a:t>
            </a:r>
            <a:r>
              <a:rPr lang="en-US" sz="1400" dirty="0"/>
              <a:t>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58EB-C6DC-7C21-ADA6-951D7956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9DD82-3820-0C10-0526-7611EBFF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E212-1973-AEA5-7AD9-CEFDC036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5</a:t>
            </a:fld>
            <a:endParaRPr lang="de-DE" dirty="0"/>
          </a:p>
        </p:txBody>
      </p:sp>
      <p:pic>
        <p:nvPicPr>
          <p:cNvPr id="1032" name="Picture 8" descr="CBC-Verschlüsselung">
            <a:extLst>
              <a:ext uri="{FF2B5EF4-FFF2-40B4-BE49-F238E27FC236}">
                <a16:creationId xmlns:a16="http://schemas.microsoft.com/office/drawing/2014/main" id="{03FA4D72-1815-CFDF-F32A-328F9019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75" y="1705930"/>
            <a:ext cx="4300475" cy="173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832B67-88B6-FF60-4C35-01FE28E7A6BE}"/>
              </a:ext>
            </a:extLst>
          </p:cNvPr>
          <p:cNvSpPr/>
          <p:nvPr/>
        </p:nvSpPr>
        <p:spPr>
          <a:xfrm>
            <a:off x="5068969" y="3178161"/>
            <a:ext cx="2736304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2D68-B3A0-D740-8660-9C6168AB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Grundlagen - CBC </a:t>
            </a:r>
            <a:r>
              <a:rPr lang="de-DE" sz="2400" dirty="0" err="1"/>
              <a:t>Malleability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38F1-12DF-CE6F-5E40-D04AFA99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9C2C-BB20-3377-1294-C7880B3B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6500-4EB8-3FC7-C471-4D079312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6</a:t>
            </a:fld>
            <a:endParaRPr lang="de-DE" dirty="0"/>
          </a:p>
        </p:txBody>
      </p:sp>
      <p:grpSp>
        <p:nvGrpSpPr>
          <p:cNvPr id="79" name="Gruppieren 29">
            <a:extLst>
              <a:ext uri="{FF2B5EF4-FFF2-40B4-BE49-F238E27FC236}">
                <a16:creationId xmlns:a16="http://schemas.microsoft.com/office/drawing/2014/main" id="{56AA3E46-FF43-A18B-4036-8E86C84C749A}"/>
              </a:ext>
            </a:extLst>
          </p:cNvPr>
          <p:cNvGrpSpPr/>
          <p:nvPr/>
        </p:nvGrpSpPr>
        <p:grpSpPr>
          <a:xfrm>
            <a:off x="4841275" y="1846724"/>
            <a:ext cx="2971085" cy="1986557"/>
            <a:chOff x="278035" y="405446"/>
            <a:chExt cx="3995910" cy="2786992"/>
          </a:xfrm>
        </p:grpSpPr>
        <p:grpSp>
          <p:nvGrpSpPr>
            <p:cNvPr id="80" name="Group 39">
              <a:extLst>
                <a:ext uri="{FF2B5EF4-FFF2-40B4-BE49-F238E27FC236}">
                  <a16:creationId xmlns:a16="http://schemas.microsoft.com/office/drawing/2014/main" id="{75099BC3-3A19-DA40-4B5B-A675C9747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7695" y="2187234"/>
              <a:ext cx="315913" cy="315978"/>
              <a:chOff x="2942" y="3589"/>
              <a:chExt cx="199" cy="199"/>
            </a:xfrm>
          </p:grpSpPr>
          <p:sp>
            <p:nvSpPr>
              <p:cNvPr id="112" name="Oval 40">
                <a:extLst>
                  <a:ext uri="{FF2B5EF4-FFF2-40B4-BE49-F238E27FC236}">
                    <a16:creationId xmlns:a16="http://schemas.microsoft.com/office/drawing/2014/main" id="{D08D15A6-89E3-32EC-F2EB-6D4F8002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3589"/>
                <a:ext cx="199" cy="199"/>
              </a:xfrm>
              <a:prstGeom prst="ellips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400"/>
              </a:p>
            </p:txBody>
          </p:sp>
          <p:sp>
            <p:nvSpPr>
              <p:cNvPr id="113" name="Line 41">
                <a:extLst>
                  <a:ext uri="{FF2B5EF4-FFF2-40B4-BE49-F238E27FC236}">
                    <a16:creationId xmlns:a16="http://schemas.microsoft.com/office/drawing/2014/main" id="{C370E2DD-80D4-1934-8773-EABACCA39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3689"/>
                <a:ext cx="199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E0654138-51B4-8499-81CE-521D526C0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2" y="3589"/>
                <a:ext cx="0" cy="199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</p:grpSp>
        <p:sp>
          <p:nvSpPr>
            <p:cNvPr id="81" name="Rectangle 64">
              <a:extLst>
                <a:ext uri="{FF2B5EF4-FFF2-40B4-BE49-F238E27FC236}">
                  <a16:creationId xmlns:a16="http://schemas.microsoft.com/office/drawing/2014/main" id="{2A30055A-81BA-1509-09A7-3B26CBD0D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499" y="1076796"/>
              <a:ext cx="1277406" cy="78937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Block </a:t>
              </a:r>
              <a:r>
                <a:rPr lang="de-DE" sz="1400" dirty="0" err="1"/>
                <a:t>Cipher</a:t>
              </a:r>
              <a:endParaRPr lang="de-DE" sz="1400" dirty="0"/>
            </a:p>
            <a:p>
              <a:pPr algn="ctr"/>
              <a:r>
                <a:rPr lang="de-DE" sz="1400" dirty="0" err="1"/>
                <a:t>Decryption</a:t>
              </a:r>
              <a:endParaRPr lang="de-DE" sz="1400" baseline="-25000" dirty="0"/>
            </a:p>
          </p:txBody>
        </p:sp>
        <p:cxnSp>
          <p:nvCxnSpPr>
            <p:cNvPr id="82" name="Gerade Verbindung mit Pfeil 32">
              <a:extLst>
                <a:ext uri="{FF2B5EF4-FFF2-40B4-BE49-F238E27FC236}">
                  <a16:creationId xmlns:a16="http://schemas.microsoft.com/office/drawing/2014/main" id="{B2CAE526-25D6-100A-022D-EF93C078B3E0}"/>
                </a:ext>
              </a:extLst>
            </p:cNvPr>
            <p:cNvCxnSpPr>
              <a:stCxn id="112" idx="4"/>
            </p:cNvCxnSpPr>
            <p:nvPr/>
          </p:nvCxnSpPr>
          <p:spPr>
            <a:xfrm flipH="1">
              <a:off x="3334221" y="2503212"/>
              <a:ext cx="1431" cy="3541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33">
              <a:extLst>
                <a:ext uri="{FF2B5EF4-FFF2-40B4-BE49-F238E27FC236}">
                  <a16:creationId xmlns:a16="http://schemas.microsoft.com/office/drawing/2014/main" id="{71B00F05-9B69-2A9A-18EF-C2AC999B7E0D}"/>
                </a:ext>
              </a:extLst>
            </p:cNvPr>
            <p:cNvCxnSpPr>
              <a:stCxn id="81" idx="2"/>
              <a:endCxn id="112" idx="0"/>
            </p:cNvCxnSpPr>
            <p:nvPr/>
          </p:nvCxnSpPr>
          <p:spPr>
            <a:xfrm flipH="1">
              <a:off x="3335652" y="1866166"/>
              <a:ext cx="3550" cy="321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34">
              <a:extLst>
                <a:ext uri="{FF2B5EF4-FFF2-40B4-BE49-F238E27FC236}">
                  <a16:creationId xmlns:a16="http://schemas.microsoft.com/office/drawing/2014/main" id="{2450AB66-5C36-6E00-63C8-0715245F7427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3339202" y="738035"/>
              <a:ext cx="0" cy="3387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35">
              <a:extLst>
                <a:ext uri="{FF2B5EF4-FFF2-40B4-BE49-F238E27FC236}">
                  <a16:creationId xmlns:a16="http://schemas.microsoft.com/office/drawing/2014/main" id="{2737A512-FAAC-9358-DDB1-38465E8D8A06}"/>
                </a:ext>
              </a:extLst>
            </p:cNvPr>
            <p:cNvSpPr txBox="1"/>
            <p:nvPr/>
          </p:nvSpPr>
          <p:spPr>
            <a:xfrm>
              <a:off x="2191402" y="1247328"/>
              <a:ext cx="260583" cy="44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k</a:t>
              </a:r>
            </a:p>
          </p:txBody>
        </p:sp>
        <p:cxnSp>
          <p:nvCxnSpPr>
            <p:cNvPr id="86" name="Gerade Verbindung mit Pfeil 36">
              <a:extLst>
                <a:ext uri="{FF2B5EF4-FFF2-40B4-BE49-F238E27FC236}">
                  <a16:creationId xmlns:a16="http://schemas.microsoft.com/office/drawing/2014/main" id="{6A3CF61B-801B-AF02-571C-673CDA752163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>
              <a:off x="2451986" y="1471018"/>
              <a:ext cx="248513" cy="4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64">
              <a:extLst>
                <a:ext uri="{FF2B5EF4-FFF2-40B4-BE49-F238E27FC236}">
                  <a16:creationId xmlns:a16="http://schemas.microsoft.com/office/drawing/2014/main" id="{BA75532C-93E4-11D2-EE67-9C58E1BBF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31" y="405446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4BB3AC80-F52A-2C85-F098-5E3C63C4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6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89" name="Rectangle 64">
              <a:extLst>
                <a:ext uri="{FF2B5EF4-FFF2-40B4-BE49-F238E27FC236}">
                  <a16:creationId xmlns:a16="http://schemas.microsoft.com/office/drawing/2014/main" id="{0A4ABDA1-93E3-671E-617E-B6D81967F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460" y="405446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3AE9344B-9AFF-7D38-771F-5EA19D7E6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27" y="405446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1" name="Rectangle 64">
              <a:extLst>
                <a:ext uri="{FF2B5EF4-FFF2-40B4-BE49-F238E27FC236}">
                  <a16:creationId xmlns:a16="http://schemas.microsoft.com/office/drawing/2014/main" id="{D78E395F-6ECE-D660-CA00-E3DBD6EA8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617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AF4D8943-7E63-DBA3-096E-8991C1B9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412" y="405446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3" name="Rectangle 64">
              <a:extLst>
                <a:ext uri="{FF2B5EF4-FFF2-40B4-BE49-F238E27FC236}">
                  <a16:creationId xmlns:a16="http://schemas.microsoft.com/office/drawing/2014/main" id="{53DC0E55-28F2-FCB5-CA07-F19DE6BE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3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3FCFC70C-D23B-8582-15C3-B2184FD9C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712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5" name="Rectangle 64">
              <a:extLst>
                <a:ext uri="{FF2B5EF4-FFF2-40B4-BE49-F238E27FC236}">
                  <a16:creationId xmlns:a16="http://schemas.microsoft.com/office/drawing/2014/main" id="{9A10274A-707E-8923-E0E6-2E04F1272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27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B2E20A96-ED40-E9D4-773F-105F13EC8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66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7" name="Rectangle 64">
              <a:extLst>
                <a:ext uri="{FF2B5EF4-FFF2-40B4-BE49-F238E27FC236}">
                  <a16:creationId xmlns:a16="http://schemas.microsoft.com/office/drawing/2014/main" id="{6BD4B3BC-F8A9-09F4-8B10-47C9762F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917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98" name="Rectangle 64">
              <a:extLst>
                <a:ext uri="{FF2B5EF4-FFF2-40B4-BE49-F238E27FC236}">
                  <a16:creationId xmlns:a16="http://schemas.microsoft.com/office/drawing/2014/main" id="{ADB860F6-1576-C3DF-3D1E-7166917DD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05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99" name="Rectangle 64">
              <a:extLst>
                <a:ext uri="{FF2B5EF4-FFF2-40B4-BE49-F238E27FC236}">
                  <a16:creationId xmlns:a16="http://schemas.microsoft.com/office/drawing/2014/main" id="{63E14988-735F-F6DB-316F-370060D3A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44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00" name="Rectangle 64">
              <a:extLst>
                <a:ext uri="{FF2B5EF4-FFF2-40B4-BE49-F238E27FC236}">
                  <a16:creationId xmlns:a16="http://schemas.microsoft.com/office/drawing/2014/main" id="{9E7F806D-4627-64C1-3150-0E258B6B9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693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01" name="Rectangle 64">
              <a:extLst>
                <a:ext uri="{FF2B5EF4-FFF2-40B4-BE49-F238E27FC236}">
                  <a16:creationId xmlns:a16="http://schemas.microsoft.com/office/drawing/2014/main" id="{A25FE318-BC89-D57D-8FF6-BCEB4A4DB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80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02" name="Rectangle 64">
              <a:extLst>
                <a:ext uri="{FF2B5EF4-FFF2-40B4-BE49-F238E27FC236}">
                  <a16:creationId xmlns:a16="http://schemas.microsoft.com/office/drawing/2014/main" id="{1A00300D-C3D3-5766-3ADA-40A6F4618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169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cxnSp>
          <p:nvCxnSpPr>
            <p:cNvPr id="103" name="Gewinkelte Verbindung 53">
              <a:extLst>
                <a:ext uri="{FF2B5EF4-FFF2-40B4-BE49-F238E27FC236}">
                  <a16:creationId xmlns:a16="http://schemas.microsoft.com/office/drawing/2014/main" id="{8FDA3747-9AFC-0577-7068-603A30EBEEE3}"/>
                </a:ext>
              </a:extLst>
            </p:cNvPr>
            <p:cNvCxnSpPr/>
            <p:nvPr/>
          </p:nvCxnSpPr>
          <p:spPr>
            <a:xfrm rot="16200000" flipH="1">
              <a:off x="1397404" y="572229"/>
              <a:ext cx="1604744" cy="195191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64">
              <a:extLst>
                <a:ext uri="{FF2B5EF4-FFF2-40B4-BE49-F238E27FC236}">
                  <a16:creationId xmlns:a16="http://schemas.microsoft.com/office/drawing/2014/main" id="{3BDF0D38-3D2C-2591-4A78-E0440C7C9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34" y="2857405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05" name="Rectangle 64">
              <a:extLst>
                <a:ext uri="{FF2B5EF4-FFF2-40B4-BE49-F238E27FC236}">
                  <a16:creationId xmlns:a16="http://schemas.microsoft.com/office/drawing/2014/main" id="{0E9C266C-7F8B-DD5A-D361-F2B4C12AA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124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06" name="Rectangle 64">
              <a:extLst>
                <a:ext uri="{FF2B5EF4-FFF2-40B4-BE49-F238E27FC236}">
                  <a16:creationId xmlns:a16="http://schemas.microsoft.com/office/drawing/2014/main" id="{473BD97B-6FB3-E1F4-0C8D-E7D2534AB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375" y="2857405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07" name="Rectangle 64">
              <a:extLst>
                <a:ext uri="{FF2B5EF4-FFF2-40B4-BE49-F238E27FC236}">
                  <a16:creationId xmlns:a16="http://schemas.microsoft.com/office/drawing/2014/main" id="{4AE708F3-8379-ABFB-17E4-86352D80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510" y="2857405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08" name="Rectangle 64">
              <a:extLst>
                <a:ext uri="{FF2B5EF4-FFF2-40B4-BE49-F238E27FC236}">
                  <a16:creationId xmlns:a16="http://schemas.microsoft.com/office/drawing/2014/main" id="{54A67FDF-CA61-2404-35A5-1DD5B27D5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900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09" name="Rectangle 64">
              <a:extLst>
                <a:ext uri="{FF2B5EF4-FFF2-40B4-BE49-F238E27FC236}">
                  <a16:creationId xmlns:a16="http://schemas.microsoft.com/office/drawing/2014/main" id="{7FAE44C2-BC10-B51A-8B41-A655C8415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151" y="2857405"/>
              <a:ext cx="237252" cy="33503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110" name="Rectangle 64">
              <a:extLst>
                <a:ext uri="{FF2B5EF4-FFF2-40B4-BE49-F238E27FC236}">
                  <a16:creationId xmlns:a16="http://schemas.microsoft.com/office/drawing/2014/main" id="{15BE8814-9497-2BC1-FAEC-7597D0CA9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038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11" name="Rectangle 64">
              <a:extLst>
                <a:ext uri="{FF2B5EF4-FFF2-40B4-BE49-F238E27FC236}">
                  <a16:creationId xmlns:a16="http://schemas.microsoft.com/office/drawing/2014/main" id="{B8E077E3-6E3F-0677-1170-DAA91BAD8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627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</p:grpSp>
      <p:grpSp>
        <p:nvGrpSpPr>
          <p:cNvPr id="189" name="Gruppieren 29">
            <a:extLst>
              <a:ext uri="{FF2B5EF4-FFF2-40B4-BE49-F238E27FC236}">
                <a16:creationId xmlns:a16="http://schemas.microsoft.com/office/drawing/2014/main" id="{91353E36-3A1B-D135-D003-D1EC167FAE2B}"/>
              </a:ext>
            </a:extLst>
          </p:cNvPr>
          <p:cNvGrpSpPr/>
          <p:nvPr/>
        </p:nvGrpSpPr>
        <p:grpSpPr>
          <a:xfrm>
            <a:off x="631031" y="1846724"/>
            <a:ext cx="2971085" cy="1986557"/>
            <a:chOff x="278035" y="405446"/>
            <a:chExt cx="3995910" cy="2786992"/>
          </a:xfrm>
        </p:grpSpPr>
        <p:grpSp>
          <p:nvGrpSpPr>
            <p:cNvPr id="190" name="Group 39">
              <a:extLst>
                <a:ext uri="{FF2B5EF4-FFF2-40B4-BE49-F238E27FC236}">
                  <a16:creationId xmlns:a16="http://schemas.microsoft.com/office/drawing/2014/main" id="{185F006E-D635-353F-9FFD-DB1C387AC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77695" y="2187234"/>
              <a:ext cx="315913" cy="315978"/>
              <a:chOff x="2942" y="3589"/>
              <a:chExt cx="199" cy="199"/>
            </a:xfrm>
          </p:grpSpPr>
          <p:sp>
            <p:nvSpPr>
              <p:cNvPr id="222" name="Oval 40">
                <a:extLst>
                  <a:ext uri="{FF2B5EF4-FFF2-40B4-BE49-F238E27FC236}">
                    <a16:creationId xmlns:a16="http://schemas.microsoft.com/office/drawing/2014/main" id="{22090EA0-176B-6FA6-42C9-52CC35723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2" y="3589"/>
                <a:ext cx="199" cy="199"/>
              </a:xfrm>
              <a:prstGeom prst="ellips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sz="1400"/>
              </a:p>
            </p:txBody>
          </p:sp>
          <p:sp>
            <p:nvSpPr>
              <p:cNvPr id="223" name="Line 41">
                <a:extLst>
                  <a:ext uri="{FF2B5EF4-FFF2-40B4-BE49-F238E27FC236}">
                    <a16:creationId xmlns:a16="http://schemas.microsoft.com/office/drawing/2014/main" id="{66C758A7-CCE9-EB4B-2E78-4A3494553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2" y="3689"/>
                <a:ext cx="199" cy="0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  <p:sp>
            <p:nvSpPr>
              <p:cNvPr id="224" name="Line 42">
                <a:extLst>
                  <a:ext uri="{FF2B5EF4-FFF2-40B4-BE49-F238E27FC236}">
                    <a16:creationId xmlns:a16="http://schemas.microsoft.com/office/drawing/2014/main" id="{7B9D89BF-6F1A-1C2D-3A1C-069868EB2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2" y="3589"/>
                <a:ext cx="0" cy="199"/>
              </a:xfrm>
              <a:prstGeom prst="line">
                <a:avLst/>
              </a:prstGeom>
              <a:no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de-DE" sz="1400"/>
              </a:p>
            </p:txBody>
          </p:sp>
        </p:grpSp>
        <p:sp>
          <p:nvSpPr>
            <p:cNvPr id="191" name="Rectangle 64">
              <a:extLst>
                <a:ext uri="{FF2B5EF4-FFF2-40B4-BE49-F238E27FC236}">
                  <a16:creationId xmlns:a16="http://schemas.microsoft.com/office/drawing/2014/main" id="{E929E39F-C574-3693-55C8-4AC068C01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499" y="1076796"/>
              <a:ext cx="1277406" cy="789370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Block </a:t>
              </a:r>
              <a:r>
                <a:rPr lang="de-DE" sz="1400" dirty="0" err="1"/>
                <a:t>Cipher</a:t>
              </a:r>
              <a:endParaRPr lang="de-DE" sz="1400" dirty="0"/>
            </a:p>
            <a:p>
              <a:pPr algn="ctr"/>
              <a:r>
                <a:rPr lang="de-DE" sz="1400" dirty="0" err="1"/>
                <a:t>Decryption</a:t>
              </a:r>
              <a:endParaRPr lang="de-DE" sz="1400" baseline="-25000" dirty="0"/>
            </a:p>
          </p:txBody>
        </p:sp>
        <p:cxnSp>
          <p:nvCxnSpPr>
            <p:cNvPr id="192" name="Gerade Verbindung mit Pfeil 32">
              <a:extLst>
                <a:ext uri="{FF2B5EF4-FFF2-40B4-BE49-F238E27FC236}">
                  <a16:creationId xmlns:a16="http://schemas.microsoft.com/office/drawing/2014/main" id="{6A0BDDEB-E2C4-CB1C-118C-803C1329E9BE}"/>
                </a:ext>
              </a:extLst>
            </p:cNvPr>
            <p:cNvCxnSpPr>
              <a:stCxn id="222" idx="4"/>
            </p:cNvCxnSpPr>
            <p:nvPr/>
          </p:nvCxnSpPr>
          <p:spPr>
            <a:xfrm flipH="1">
              <a:off x="3334221" y="2503212"/>
              <a:ext cx="1431" cy="3541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33">
              <a:extLst>
                <a:ext uri="{FF2B5EF4-FFF2-40B4-BE49-F238E27FC236}">
                  <a16:creationId xmlns:a16="http://schemas.microsoft.com/office/drawing/2014/main" id="{0BC86750-C7A0-D391-2A9D-9F58F595A749}"/>
                </a:ext>
              </a:extLst>
            </p:cNvPr>
            <p:cNvCxnSpPr>
              <a:stCxn id="191" idx="2"/>
              <a:endCxn id="222" idx="0"/>
            </p:cNvCxnSpPr>
            <p:nvPr/>
          </p:nvCxnSpPr>
          <p:spPr>
            <a:xfrm flipH="1">
              <a:off x="3335652" y="1866166"/>
              <a:ext cx="3550" cy="3210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mit Pfeil 34">
              <a:extLst>
                <a:ext uri="{FF2B5EF4-FFF2-40B4-BE49-F238E27FC236}">
                  <a16:creationId xmlns:a16="http://schemas.microsoft.com/office/drawing/2014/main" id="{4892CCD8-DD68-2D8D-C08F-5949FAFE3E4F}"/>
                </a:ext>
              </a:extLst>
            </p:cNvPr>
            <p:cNvCxnSpPr>
              <a:cxnSpLocks/>
              <a:endCxn id="191" idx="0"/>
            </p:cNvCxnSpPr>
            <p:nvPr/>
          </p:nvCxnSpPr>
          <p:spPr>
            <a:xfrm>
              <a:off x="3339202" y="738035"/>
              <a:ext cx="0" cy="3387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feld 35">
              <a:extLst>
                <a:ext uri="{FF2B5EF4-FFF2-40B4-BE49-F238E27FC236}">
                  <a16:creationId xmlns:a16="http://schemas.microsoft.com/office/drawing/2014/main" id="{87C4ED02-698E-1394-A48B-3A30EF198B0E}"/>
                </a:ext>
              </a:extLst>
            </p:cNvPr>
            <p:cNvSpPr txBox="1"/>
            <p:nvPr/>
          </p:nvSpPr>
          <p:spPr>
            <a:xfrm>
              <a:off x="2191402" y="1247328"/>
              <a:ext cx="260583" cy="447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/>
                <a:t>k</a:t>
              </a:r>
            </a:p>
          </p:txBody>
        </p:sp>
        <p:cxnSp>
          <p:nvCxnSpPr>
            <p:cNvPr id="196" name="Gerade Verbindung mit Pfeil 36">
              <a:extLst>
                <a:ext uri="{FF2B5EF4-FFF2-40B4-BE49-F238E27FC236}">
                  <a16:creationId xmlns:a16="http://schemas.microsoft.com/office/drawing/2014/main" id="{9EC50077-A659-D50A-D593-B32249EFFBC6}"/>
                </a:ext>
              </a:extLst>
            </p:cNvPr>
            <p:cNvCxnSpPr>
              <a:cxnSpLocks/>
              <a:stCxn id="195" idx="3"/>
              <a:endCxn id="191" idx="1"/>
            </p:cNvCxnSpPr>
            <p:nvPr/>
          </p:nvCxnSpPr>
          <p:spPr>
            <a:xfrm>
              <a:off x="2451986" y="1471018"/>
              <a:ext cx="248513" cy="4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64">
              <a:extLst>
                <a:ext uri="{FF2B5EF4-FFF2-40B4-BE49-F238E27FC236}">
                  <a16:creationId xmlns:a16="http://schemas.microsoft.com/office/drawing/2014/main" id="{20B003AF-F1BB-9003-10F3-33E5AC495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731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98" name="Rectangle 64">
              <a:extLst>
                <a:ext uri="{FF2B5EF4-FFF2-40B4-BE49-F238E27FC236}">
                  <a16:creationId xmlns:a16="http://schemas.microsoft.com/office/drawing/2014/main" id="{3A479678-1E52-3541-5872-6D3EFFE9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6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199" name="Rectangle 64">
              <a:extLst>
                <a:ext uri="{FF2B5EF4-FFF2-40B4-BE49-F238E27FC236}">
                  <a16:creationId xmlns:a16="http://schemas.microsoft.com/office/drawing/2014/main" id="{56356932-018B-2312-694F-4D1628C3D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460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0" name="Rectangle 64">
              <a:extLst>
                <a:ext uri="{FF2B5EF4-FFF2-40B4-BE49-F238E27FC236}">
                  <a16:creationId xmlns:a16="http://schemas.microsoft.com/office/drawing/2014/main" id="{A5D36591-71AE-8D24-EC5E-FD2D4B73E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227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1" name="Rectangle 64">
              <a:extLst>
                <a:ext uri="{FF2B5EF4-FFF2-40B4-BE49-F238E27FC236}">
                  <a16:creationId xmlns:a16="http://schemas.microsoft.com/office/drawing/2014/main" id="{1DCAD774-D814-26B7-0FEC-42DD15D8F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617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2" name="Rectangle 64">
              <a:extLst>
                <a:ext uri="{FF2B5EF4-FFF2-40B4-BE49-F238E27FC236}">
                  <a16:creationId xmlns:a16="http://schemas.microsoft.com/office/drawing/2014/main" id="{E7717C52-D725-0C81-4A23-D3AD78886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412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3" name="Rectangle 64">
              <a:extLst>
                <a:ext uri="{FF2B5EF4-FFF2-40B4-BE49-F238E27FC236}">
                  <a16:creationId xmlns:a16="http://schemas.microsoft.com/office/drawing/2014/main" id="{66DFF8D1-2691-E5EF-2972-33CC3E8D4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35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4" name="Rectangle 64">
              <a:extLst>
                <a:ext uri="{FF2B5EF4-FFF2-40B4-BE49-F238E27FC236}">
                  <a16:creationId xmlns:a16="http://schemas.microsoft.com/office/drawing/2014/main" id="{22ACCDFA-670A-9D7F-9C37-AD4C4F590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712" y="405446"/>
              <a:ext cx="237252" cy="335033"/>
            </a:xfrm>
            <a:prstGeom prst="rect">
              <a:avLst/>
            </a:prstGeom>
            <a:noFill/>
            <a:ln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05" name="Rectangle 64">
              <a:extLst>
                <a:ext uri="{FF2B5EF4-FFF2-40B4-BE49-F238E27FC236}">
                  <a16:creationId xmlns:a16="http://schemas.microsoft.com/office/drawing/2014/main" id="{320DC19A-7776-3D22-0C03-09254E14C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27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6" name="Rectangle 64">
              <a:extLst>
                <a:ext uri="{FF2B5EF4-FFF2-40B4-BE49-F238E27FC236}">
                  <a16:creationId xmlns:a16="http://schemas.microsoft.com/office/drawing/2014/main" id="{F6FC6337-DC54-8027-C317-0DF01BD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666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07" name="Rectangle 64">
              <a:extLst>
                <a:ext uri="{FF2B5EF4-FFF2-40B4-BE49-F238E27FC236}">
                  <a16:creationId xmlns:a16="http://schemas.microsoft.com/office/drawing/2014/main" id="{914AFFA3-A508-4F4C-5BEC-7B196F81A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917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08" name="Rectangle 64">
              <a:extLst>
                <a:ext uri="{FF2B5EF4-FFF2-40B4-BE49-F238E27FC236}">
                  <a16:creationId xmlns:a16="http://schemas.microsoft.com/office/drawing/2014/main" id="{82C5FFF1-7CE0-742C-8359-AF6EF09F8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05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09" name="Rectangle 64">
              <a:extLst>
                <a:ext uri="{FF2B5EF4-FFF2-40B4-BE49-F238E27FC236}">
                  <a16:creationId xmlns:a16="http://schemas.microsoft.com/office/drawing/2014/main" id="{C21FE3FE-C581-1363-AAC2-8145F4C56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442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0" name="Rectangle 64">
              <a:extLst>
                <a:ext uri="{FF2B5EF4-FFF2-40B4-BE49-F238E27FC236}">
                  <a16:creationId xmlns:a16="http://schemas.microsoft.com/office/drawing/2014/main" id="{4C6EEB54-8694-B1E9-24A0-192F3AF8A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693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11" name="Rectangle 64">
              <a:extLst>
                <a:ext uri="{FF2B5EF4-FFF2-40B4-BE49-F238E27FC236}">
                  <a16:creationId xmlns:a16="http://schemas.microsoft.com/office/drawing/2014/main" id="{85F98C6A-8B9C-0FA7-7EFE-6532D356A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9580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1</a:t>
              </a:r>
            </a:p>
          </p:txBody>
        </p:sp>
        <p:sp>
          <p:nvSpPr>
            <p:cNvPr id="212" name="Rectangle 64">
              <a:extLst>
                <a:ext uri="{FF2B5EF4-FFF2-40B4-BE49-F238E27FC236}">
                  <a16:creationId xmlns:a16="http://schemas.microsoft.com/office/drawing/2014/main" id="{49359C37-3CA9-CB9B-A203-8530FDF03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169" y="405446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cxnSp>
          <p:nvCxnSpPr>
            <p:cNvPr id="213" name="Gewinkelte Verbindung 53">
              <a:extLst>
                <a:ext uri="{FF2B5EF4-FFF2-40B4-BE49-F238E27FC236}">
                  <a16:creationId xmlns:a16="http://schemas.microsoft.com/office/drawing/2014/main" id="{934A522D-D482-07AF-F02A-6F9F157E46F9}"/>
                </a:ext>
              </a:extLst>
            </p:cNvPr>
            <p:cNvCxnSpPr/>
            <p:nvPr/>
          </p:nvCxnSpPr>
          <p:spPr>
            <a:xfrm rot="16200000" flipH="1">
              <a:off x="1397404" y="572229"/>
              <a:ext cx="1604744" cy="195191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Rectangle 64">
              <a:extLst>
                <a:ext uri="{FF2B5EF4-FFF2-40B4-BE49-F238E27FC236}">
                  <a16:creationId xmlns:a16="http://schemas.microsoft.com/office/drawing/2014/main" id="{9318B792-70F1-F8BE-2F09-103BC65E6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734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5" name="Rectangle 64">
              <a:extLst>
                <a:ext uri="{FF2B5EF4-FFF2-40B4-BE49-F238E27FC236}">
                  <a16:creationId xmlns:a16="http://schemas.microsoft.com/office/drawing/2014/main" id="{1B5FCB2D-B5C5-E2AE-4B83-78027374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8124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6" name="Rectangle 64">
              <a:extLst>
                <a:ext uri="{FF2B5EF4-FFF2-40B4-BE49-F238E27FC236}">
                  <a16:creationId xmlns:a16="http://schemas.microsoft.com/office/drawing/2014/main" id="{A306DF3E-9E9A-2590-8305-8D8BE1B7B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1375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7" name="Rectangle 64">
              <a:extLst>
                <a:ext uri="{FF2B5EF4-FFF2-40B4-BE49-F238E27FC236}">
                  <a16:creationId xmlns:a16="http://schemas.microsoft.com/office/drawing/2014/main" id="{7F169F96-5DBE-9140-6A08-301A90B3F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510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8" name="Rectangle 64">
              <a:extLst>
                <a:ext uri="{FF2B5EF4-FFF2-40B4-BE49-F238E27FC236}">
                  <a16:creationId xmlns:a16="http://schemas.microsoft.com/office/drawing/2014/main" id="{C1EF406A-2045-4B8F-86E0-A7E8A98B7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900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19" name="Rectangle 64">
              <a:extLst>
                <a:ext uri="{FF2B5EF4-FFF2-40B4-BE49-F238E27FC236}">
                  <a16:creationId xmlns:a16="http://schemas.microsoft.com/office/drawing/2014/main" id="{01C7DD3E-AC34-E761-CAE4-230FD6A5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4151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20" name="Rectangle 64">
              <a:extLst>
                <a:ext uri="{FF2B5EF4-FFF2-40B4-BE49-F238E27FC236}">
                  <a16:creationId xmlns:a16="http://schemas.microsoft.com/office/drawing/2014/main" id="{D9D0D44E-B69D-BCC3-5EC8-E6200ED0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038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  <p:sp>
          <p:nvSpPr>
            <p:cNvPr id="221" name="Rectangle 64">
              <a:extLst>
                <a:ext uri="{FF2B5EF4-FFF2-40B4-BE49-F238E27FC236}">
                  <a16:creationId xmlns:a16="http://schemas.microsoft.com/office/drawing/2014/main" id="{2AB9E4FF-5971-B8AF-6D22-36BBB8B5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8627" y="2857405"/>
              <a:ext cx="237252" cy="3350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de-DE" sz="14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40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Grundlagen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Padding Oracle Angriff</a:t>
            </a:r>
          </a:p>
          <a:p>
            <a:pPr marL="0" indent="0">
              <a:buNone/>
            </a:pPr>
            <a:endParaRPr lang="de-DE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rgbClr val="888D95"/>
                </a:solidFill>
              </a:rPr>
              <a:t>CTF </a:t>
            </a:r>
            <a:r>
              <a:rPr lang="en-US" sz="1800" dirty="0">
                <a:solidFill>
                  <a:srgbClr val="888D95"/>
                </a:solidFill>
              </a:rPr>
              <a:t>- Crypto with Oracles</a:t>
            </a:r>
          </a:p>
          <a:p>
            <a:pPr marL="0" indent="0">
              <a:buNone/>
            </a:pPr>
            <a:endParaRPr lang="en-US" sz="1800" dirty="0">
              <a:solidFill>
                <a:srgbClr val="888D95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88D95"/>
                </a:solidFill>
              </a:rPr>
              <a:t>Lessons learned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E09AC-44D7-4275-B4E6-A11C5687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721D-35D1-4154-ADEB-7B9A772CEFDE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3771E-BD70-4557-98E6-2A0C21E2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7061A-34C4-4C07-A250-E8E59F32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66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6802-D0D2-CFB0-4F66-B5A7649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Padding Oracle Angriff</a:t>
            </a: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9080A1-6AAA-2F1B-0B16-9CCF960C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u="sng" dirty="0" err="1"/>
              <a:t>Voraussetzungen</a:t>
            </a:r>
            <a:endParaRPr lang="en-US" sz="1600" u="sng" dirty="0"/>
          </a:p>
          <a:p>
            <a:pPr marL="0" indent="0">
              <a:buNone/>
            </a:pPr>
            <a:endParaRPr lang="en-US" sz="1600" u="sng" dirty="0"/>
          </a:p>
          <a:p>
            <a:r>
              <a:rPr lang="en-US" sz="1400" dirty="0" err="1"/>
              <a:t>Blockverschlüsselung</a:t>
            </a:r>
            <a:r>
              <a:rPr lang="en-US" sz="1400" dirty="0"/>
              <a:t> (AES, DES, …)</a:t>
            </a:r>
          </a:p>
          <a:p>
            <a:endParaRPr lang="en-US" sz="1400" dirty="0"/>
          </a:p>
          <a:p>
            <a:r>
              <a:rPr lang="en-US" sz="1400" dirty="0" err="1"/>
              <a:t>Seitenkanal</a:t>
            </a:r>
            <a:endParaRPr lang="en-US" sz="1400" dirty="0"/>
          </a:p>
          <a:p>
            <a:pPr lvl="1"/>
            <a:r>
              <a:rPr lang="en-US" sz="1000" dirty="0"/>
              <a:t>Padding </a:t>
            </a:r>
            <a:r>
              <a:rPr lang="en-US" sz="1000" dirty="0" err="1"/>
              <a:t>Fehlermeldung</a:t>
            </a:r>
            <a:endParaRPr lang="en-US" sz="1000" dirty="0"/>
          </a:p>
          <a:p>
            <a:pPr lvl="1"/>
            <a:r>
              <a:rPr lang="en-US" sz="1000" dirty="0"/>
              <a:t>Timing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sz="1400" dirty="0"/>
              <a:t>Fixer </a:t>
            </a:r>
            <a:r>
              <a:rPr lang="en-US" sz="1400" dirty="0" err="1"/>
              <a:t>symmetrischer</a:t>
            </a:r>
            <a:r>
              <a:rPr lang="en-US" sz="1400" dirty="0"/>
              <a:t> </a:t>
            </a:r>
            <a:r>
              <a:rPr lang="en-US" sz="1400" dirty="0" err="1"/>
              <a:t>Schlüssel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Zugriff</a:t>
            </a:r>
            <a:r>
              <a:rPr lang="en-US" sz="1400" dirty="0"/>
              <a:t> auf </a:t>
            </a:r>
            <a:r>
              <a:rPr lang="en-US" sz="1400" dirty="0" err="1"/>
              <a:t>Orakel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2DD3B-8AD2-EE5C-801D-A1F2F92E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27C0-1C94-274C-64AB-2F019F97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EC80-D8B0-6407-CC13-B07426AC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8</a:t>
            </a:fld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437AA1-DCC3-C730-9403-1A2EFF62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272" y="1672233"/>
            <a:ext cx="3517078" cy="24503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89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25F9-BB9A-A3AA-F3FF-54F68729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Padding Oracle Angriff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D288-5C8B-118B-C97C-2CA79A17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7" y="1203598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Angriff auf die </a:t>
            </a:r>
            <a:r>
              <a:rPr lang="en-US" sz="1400" dirty="0" err="1"/>
              <a:t>Validierung</a:t>
            </a:r>
            <a:r>
              <a:rPr lang="en-US" sz="1400" dirty="0"/>
              <a:t> </a:t>
            </a:r>
            <a:r>
              <a:rPr lang="en-US" sz="1400" dirty="0" err="1"/>
              <a:t>vom</a:t>
            </a:r>
            <a:r>
              <a:rPr lang="en-US" sz="1400" dirty="0"/>
              <a:t> Padding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600" u="sng" dirty="0" err="1"/>
              <a:t>Vorgehensweise</a:t>
            </a:r>
            <a:endParaRPr lang="en-US" sz="1800" u="sng" dirty="0"/>
          </a:p>
          <a:p>
            <a:pPr marL="0" indent="0">
              <a:buNone/>
            </a:pPr>
            <a:endParaRPr lang="en-US" sz="1600" u="sng" dirty="0"/>
          </a:p>
          <a:p>
            <a:pPr>
              <a:buFont typeface="+mj-lt"/>
              <a:buAutoNum type="arabicPeriod"/>
            </a:pPr>
            <a:r>
              <a:rPr lang="en-US" sz="1400" dirty="0" err="1"/>
              <a:t>Chiffretext</a:t>
            </a:r>
            <a:r>
              <a:rPr lang="en-US" sz="1400" dirty="0"/>
              <a:t> </a:t>
            </a:r>
            <a:r>
              <a:rPr lang="en-US" sz="1400" dirty="0" err="1"/>
              <a:t>aufzeichnen</a:t>
            </a:r>
            <a:r>
              <a:rPr lang="en-US" sz="1400" dirty="0"/>
              <a:t> (</a:t>
            </a:r>
            <a:r>
              <a:rPr lang="en-US" sz="1400" dirty="0" err="1"/>
              <a:t>passiv</a:t>
            </a:r>
            <a:r>
              <a:rPr lang="en-US" sz="1400" dirty="0"/>
              <a:t>)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 err="1"/>
              <a:t>Modifizierten</a:t>
            </a:r>
            <a:r>
              <a:rPr lang="en-US" sz="1400" dirty="0"/>
              <a:t> </a:t>
            </a:r>
            <a:r>
              <a:rPr lang="en-US" sz="1400" dirty="0" err="1"/>
              <a:t>Chiffretext</a:t>
            </a:r>
            <a:r>
              <a:rPr lang="en-US" sz="1400" dirty="0"/>
              <a:t> an Server </a:t>
            </a:r>
            <a:r>
              <a:rPr lang="en-US" sz="1400" dirty="0" err="1"/>
              <a:t>senden</a:t>
            </a: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Padding-</a:t>
            </a:r>
            <a:r>
              <a:rPr lang="en-US" sz="1400" dirty="0" err="1"/>
              <a:t>Fehlermeldung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CCF51-7991-F732-F91A-BFDC604A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B29E8-4530-4904-90BB-9674279CDF9B}" type="datetime1">
              <a:rPr lang="de-DE" smtClean="0"/>
              <a:t>05.10.2023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DC33-CDE3-EA43-BB8C-57A762BE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Kryptographie Challenges :: Talha Kircili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61D3-E08F-23B8-B418-6897DF40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6AC6-2AEA-403F-8989-F68BB0C26861}" type="slidenum">
              <a:rPr lang="de-DE" smtClean="0"/>
              <a:t>9</a:t>
            </a:fld>
            <a:endParaRPr lang="de-DE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093476A-6750-6579-33D6-5B3E5096E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96705"/>
              </p:ext>
            </p:extLst>
          </p:nvPr>
        </p:nvGraphicFramePr>
        <p:xfrm>
          <a:off x="4986958" y="2211710"/>
          <a:ext cx="3528392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Graphic 10" descr="Lightning bolt with solid fill">
            <a:extLst>
              <a:ext uri="{FF2B5EF4-FFF2-40B4-BE49-F238E27FC236}">
                <a16:creationId xmlns:a16="http://schemas.microsoft.com/office/drawing/2014/main" id="{168C0808-563C-EA05-35BD-5770EF456E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43142" y="1853453"/>
            <a:ext cx="626368" cy="6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2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carmasec_portfolio_16x9_20181209">
  <a:themeElements>
    <a:clrScheme name="Carmasec">
      <a:dk1>
        <a:srgbClr val="002B48"/>
      </a:dk1>
      <a:lt1>
        <a:sysClr val="window" lastClr="FFFFFF"/>
      </a:lt1>
      <a:dk2>
        <a:srgbClr val="00497B"/>
      </a:dk2>
      <a:lt2>
        <a:srgbClr val="F59C00"/>
      </a:lt2>
      <a:accent1>
        <a:srgbClr val="002B48"/>
      </a:accent1>
      <a:accent2>
        <a:srgbClr val="2B6891"/>
      </a:accent2>
      <a:accent3>
        <a:srgbClr val="3C8FC7"/>
      </a:accent3>
      <a:accent4>
        <a:srgbClr val="755823"/>
      </a:accent4>
      <a:accent5>
        <a:srgbClr val="C27C00"/>
      </a:accent5>
      <a:accent6>
        <a:srgbClr val="F7B84A"/>
      </a:accent6>
      <a:hlink>
        <a:srgbClr val="002B48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_Präsentationen_2022-09-05.pptx" id="{EB2E1E58-B523-439B-A043-1FC0348609D7}" vid="{8ABA6B11-1B05-4812-9DE6-4F001643BBD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9DC2424B7ABE4C91D07C1C24576547" ma:contentTypeVersion="2" ma:contentTypeDescription="Ein neues Dokument erstellen." ma:contentTypeScope="" ma:versionID="7a470b75e2e975c9e43337c0a8f12fca">
  <xsd:schema xmlns:xsd="http://www.w3.org/2001/XMLSchema" xmlns:xs="http://www.w3.org/2001/XMLSchema" xmlns:p="http://schemas.microsoft.com/office/2006/metadata/properties" xmlns:ns2="6eb05f16-b141-47a1-b8a0-77f5baee78df" targetNamespace="http://schemas.microsoft.com/office/2006/metadata/properties" ma:root="true" ma:fieldsID="9ae226e558d93f73eb0fc29b9a9af106" ns2:_="">
    <xsd:import namespace="6eb05f16-b141-47a1-b8a0-77f5baee7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b05f16-b141-47a1-b8a0-77f5baee78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252A0C-895A-45B4-AE72-4FCFE6D2E0CA}">
  <ds:schemaRefs>
    <ds:schemaRef ds:uri="http://purl.org/dc/elements/1.1/"/>
    <ds:schemaRef ds:uri="http://schemas.microsoft.com/office/2006/metadata/properties"/>
    <ds:schemaRef ds:uri="http://purl.org/dc/dcmitype/"/>
    <ds:schemaRef ds:uri="be8ed218-73ce-4894-abac-1ed8ce7a8860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fdc2ade8-65a6-4538-8540-0bdf09f3927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6ADF6B-31F9-40B0-ADAF-03BF1ACD81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b05f16-b141-47a1-b8a0-77f5baee7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091A1-F193-4B71-BCEA-AE2DF73A50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BMW_CTF</Template>
  <TotalTime>0</TotalTime>
  <Words>780</Words>
  <Application>Microsoft Office PowerPoint</Application>
  <PresentationFormat>On-screen Show (16:9)</PresentationFormat>
  <Paragraphs>342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Helvetica</vt:lpstr>
      <vt:lpstr>Symbol</vt:lpstr>
      <vt:lpstr>Wingdings</vt:lpstr>
      <vt:lpstr>carmasec_portfolio_16x9_20181209</vt:lpstr>
      <vt:lpstr>Padding Oracle Angriff</vt:lpstr>
      <vt:lpstr>Grundlagen - XOR</vt:lpstr>
      <vt:lpstr>Inhaltsverzeichnis</vt:lpstr>
      <vt:lpstr>Grundlagen - Padding</vt:lpstr>
      <vt:lpstr>Grundlagen - CBC Mode</vt:lpstr>
      <vt:lpstr>Grundlagen - CBC Malleability</vt:lpstr>
      <vt:lpstr>Inhaltsverzeichnis</vt:lpstr>
      <vt:lpstr>Padding Oracle Angriff</vt:lpstr>
      <vt:lpstr>Padding Oracle Angriff</vt:lpstr>
      <vt:lpstr>Padding Oracle - Angriff</vt:lpstr>
      <vt:lpstr>Padding Oracle - Angriff</vt:lpstr>
      <vt:lpstr>Visualisierung</vt:lpstr>
      <vt:lpstr>CTF - Crypto with Oracles</vt:lpstr>
      <vt:lpstr>CTF - Crypto with Oracles</vt:lpstr>
      <vt:lpstr>CTF - Crypto with Oracles</vt:lpstr>
      <vt:lpstr>CTF - Crypto with Oracles</vt:lpstr>
      <vt:lpstr>CTF - Crypto with Oracles</vt:lpstr>
      <vt:lpstr>CTF - Crypto with Oracles</vt:lpstr>
      <vt:lpstr>Inhaltsverzeichnis</vt:lpstr>
      <vt:lpstr>Lessons Learned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Kircili, Talha</dc:creator>
  <cp:lastModifiedBy>Kircili, Talha</cp:lastModifiedBy>
  <cp:revision>367</cp:revision>
  <dcterms:created xsi:type="dcterms:W3CDTF">2023-09-15T13:20:21Z</dcterms:created>
  <dcterms:modified xsi:type="dcterms:W3CDTF">2023-10-05T13:43:11Z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0x010100E09DC2424B7ABE4C91D07C1C24576547</vt:lpwstr>
  </property>
  <property fmtid="{D5CDD505-2E9C-101B-9397-08002B2CF9AE}" pid="3" name="MSIP_Label_e94aa406-225c-4612-b553-c6f41592dec0_Enabled">
    <vt:lpwstr>True</vt:lpwstr>
  </property>
  <property fmtid="{D5CDD505-2E9C-101B-9397-08002B2CF9AE}" pid="4" name="MSIP_Label_e94aa406-225c-4612-b553-c6f41592dec0_SiteId">
    <vt:lpwstr>481d3683-e8ff-4797-9ade-db0e17df56f6</vt:lpwstr>
  </property>
  <property fmtid="{D5CDD505-2E9C-101B-9397-08002B2CF9AE}" pid="5" name="MSIP_Label_e94aa406-225c-4612-b553-c6f41592dec0_ActionId">
    <vt:lpwstr>2b0195dc-15b5-49a3-853e-4fb62d9bf10d</vt:lpwstr>
  </property>
  <property fmtid="{D5CDD505-2E9C-101B-9397-08002B2CF9AE}" pid="6" name="MSIP_Label_e94aa406-225c-4612-b553-c6f41592dec0_Method">
    <vt:lpwstr>Standard</vt:lpwstr>
  </property>
  <property fmtid="{D5CDD505-2E9C-101B-9397-08002B2CF9AE}" pid="7" name="MSIP_Label_e94aa406-225c-4612-b553-c6f41592dec0_SetDate">
    <vt:lpwstr>2021-05-20T08:52:26Z</vt:lpwstr>
  </property>
  <property fmtid="{D5CDD505-2E9C-101B-9397-08002B2CF9AE}" pid="8" name="MSIP_Label_e94aa406-225c-4612-b553-c6f41592dec0_Name">
    <vt:lpwstr>Öffentlich</vt:lpwstr>
  </property>
  <property fmtid="{D5CDD505-2E9C-101B-9397-08002B2CF9AE}" pid="9" name="MSIP_Label_e94aa406-225c-4612-b553-c6f41592dec0_ContentBits">
    <vt:lpwstr>0</vt:lpwstr>
  </property>
  <property fmtid="{D5CDD505-2E9C-101B-9397-08002B2CF9AE}" pid="10" name="MediaServiceImageTags">
    <vt:lpwstr/>
  </property>
  <property fmtid="{D5CDD505-2E9C-101B-9397-08002B2CF9AE}" pid="11" name="xd_ProgID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xd_Signature">
    <vt:bool>false</vt:bool>
  </property>
</Properties>
</file>