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5" r:id="rId5"/>
    <p:sldId id="276" r:id="rId6"/>
    <p:sldId id="259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7" r:id="rId19"/>
    <p:sldId id="278" r:id="rId20"/>
    <p:sldId id="280" r:id="rId21"/>
    <p:sldId id="281" r:id="rId22"/>
    <p:sldId id="282" r:id="rId23"/>
    <p:sldId id="283" r:id="rId24"/>
    <p:sldId id="273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87" d="100"/>
          <a:sy n="87" d="100"/>
        </p:scale>
        <p:origin x="108" y="150"/>
      </p:cViewPr>
      <p:guideLst/>
    </p:cSldViewPr>
  </p:slideViewPr>
  <p:outlineViewPr>
    <p:cViewPr>
      <p:scale>
        <a:sx n="33" d="100"/>
        <a:sy n="33" d="100"/>
      </p:scale>
      <p:origin x="0" y="-35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54253-E4E0-45BA-B0AC-BEB18B11B70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02C3D-F062-457A-84AC-0F34C07A9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2C3D-F062-457A-84AC-0F34C07A93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2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2C3D-F062-457A-84AC-0F34C07A9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2C3D-F062-457A-84AC-0F34C07A93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1143-501F-4588-9C6D-0811412A2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54BC4-EBB9-489B-874B-73F1A1912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329549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7290-903E-47F8-B9C3-59CB03C5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B9B6-DD34-420A-A059-CAB83576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as many branches as needed and can be merged on any level as needed.</a:t>
            </a:r>
          </a:p>
          <a:p>
            <a:endParaRPr lang="en-US" dirty="0"/>
          </a:p>
        </p:txBody>
      </p:sp>
      <p:pic>
        <p:nvPicPr>
          <p:cNvPr id="4" name="Picture 2" descr="Image result for branches in git">
            <a:extLst>
              <a:ext uri="{FF2B5EF4-FFF2-40B4-BE49-F238E27FC236}">
                <a16:creationId xmlns:a16="http://schemas.microsoft.com/office/drawing/2014/main" id="{79F8903B-2582-4D69-A288-50479D991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929" y="2886891"/>
            <a:ext cx="8387556" cy="35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42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5882-0A5D-4F46-AB4D-73C45071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422B-0D0D-44F1-A77D-469DE9EA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a new branch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git checkout –b </a:t>
            </a:r>
            <a:r>
              <a:rPr lang="en-US" dirty="0" err="1">
                <a:solidFill>
                  <a:srgbClr val="0070C0"/>
                </a:solidFill>
              </a:rPr>
              <a:t>newBranch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View currently checked out branch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git branch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6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A288-67AB-4C98-8A66-A3E0734E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8C57-82C0-4E54-9600-6A01C74DA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Each branch can contain the stuff independently.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D6FC2-02E6-455F-956F-4DC904B268AF}"/>
              </a:ext>
            </a:extLst>
          </p:cNvPr>
          <p:cNvSpPr/>
          <p:nvPr/>
        </p:nvSpPr>
        <p:spPr>
          <a:xfrm>
            <a:off x="2895600" y="3151163"/>
            <a:ext cx="3529959" cy="348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DF133-122A-4877-8BB8-572585DFF690}"/>
              </a:ext>
            </a:extLst>
          </p:cNvPr>
          <p:cNvSpPr txBox="1"/>
          <p:nvPr/>
        </p:nvSpPr>
        <p:spPr>
          <a:xfrm>
            <a:off x="3991512" y="2723890"/>
            <a:ext cx="115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53FA0-8A77-402A-9A51-E3B194C8F5C6}"/>
              </a:ext>
            </a:extLst>
          </p:cNvPr>
          <p:cNvSpPr/>
          <p:nvPr/>
        </p:nvSpPr>
        <p:spPr>
          <a:xfrm>
            <a:off x="7006045" y="3151163"/>
            <a:ext cx="3529959" cy="3482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0E53D-0049-43D7-87FE-501BB75EB75F}"/>
              </a:ext>
            </a:extLst>
          </p:cNvPr>
          <p:cNvSpPr txBox="1"/>
          <p:nvPr/>
        </p:nvSpPr>
        <p:spPr>
          <a:xfrm>
            <a:off x="8158230" y="2681687"/>
            <a:ext cx="168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newBranch</a:t>
            </a:r>
            <a:endParaRPr lang="en-US" b="1" dirty="0"/>
          </a:p>
        </p:txBody>
      </p:sp>
      <p:sp>
        <p:nvSpPr>
          <p:cNvPr id="8" name="Dodecagon 7">
            <a:extLst>
              <a:ext uri="{FF2B5EF4-FFF2-40B4-BE49-F238E27FC236}">
                <a16:creationId xmlns:a16="http://schemas.microsoft.com/office/drawing/2014/main" id="{93C3E5DE-BA16-4275-8F93-61EB57D437D3}"/>
              </a:ext>
            </a:extLst>
          </p:cNvPr>
          <p:cNvSpPr/>
          <p:nvPr/>
        </p:nvSpPr>
        <p:spPr>
          <a:xfrm>
            <a:off x="3282906" y="3370843"/>
            <a:ext cx="1155366" cy="105729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9" name="Dodecagon 8">
            <a:extLst>
              <a:ext uri="{FF2B5EF4-FFF2-40B4-BE49-F238E27FC236}">
                <a16:creationId xmlns:a16="http://schemas.microsoft.com/office/drawing/2014/main" id="{80F0E404-D584-4904-B54B-3091F5072D8A}"/>
              </a:ext>
            </a:extLst>
          </p:cNvPr>
          <p:cNvSpPr/>
          <p:nvPr/>
        </p:nvSpPr>
        <p:spPr>
          <a:xfrm>
            <a:off x="4754428" y="3370842"/>
            <a:ext cx="1155366" cy="105729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2</a:t>
            </a:r>
          </a:p>
        </p:txBody>
      </p:sp>
      <p:sp>
        <p:nvSpPr>
          <p:cNvPr id="10" name="Dodecagon 9">
            <a:extLst>
              <a:ext uri="{FF2B5EF4-FFF2-40B4-BE49-F238E27FC236}">
                <a16:creationId xmlns:a16="http://schemas.microsoft.com/office/drawing/2014/main" id="{B5996019-9AA4-4B50-8005-ACF7503C1513}"/>
              </a:ext>
            </a:extLst>
          </p:cNvPr>
          <p:cNvSpPr/>
          <p:nvPr/>
        </p:nvSpPr>
        <p:spPr>
          <a:xfrm>
            <a:off x="4009781" y="4846164"/>
            <a:ext cx="1155366" cy="105729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3</a:t>
            </a:r>
          </a:p>
        </p:txBody>
      </p:sp>
      <p:sp>
        <p:nvSpPr>
          <p:cNvPr id="11" name="Sun 10">
            <a:extLst>
              <a:ext uri="{FF2B5EF4-FFF2-40B4-BE49-F238E27FC236}">
                <a16:creationId xmlns:a16="http://schemas.microsoft.com/office/drawing/2014/main" id="{EF893720-1AD8-4B6E-BF6E-B299182622B5}"/>
              </a:ext>
            </a:extLst>
          </p:cNvPr>
          <p:cNvSpPr/>
          <p:nvPr/>
        </p:nvSpPr>
        <p:spPr>
          <a:xfrm>
            <a:off x="7588487" y="3316633"/>
            <a:ext cx="974406" cy="85633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n 11">
            <a:extLst>
              <a:ext uri="{FF2B5EF4-FFF2-40B4-BE49-F238E27FC236}">
                <a16:creationId xmlns:a16="http://schemas.microsoft.com/office/drawing/2014/main" id="{A2AA6B74-AFFE-48E7-B73E-EB94D9A992F8}"/>
              </a:ext>
            </a:extLst>
          </p:cNvPr>
          <p:cNvSpPr/>
          <p:nvPr/>
        </p:nvSpPr>
        <p:spPr>
          <a:xfrm>
            <a:off x="7322359" y="4660711"/>
            <a:ext cx="974406" cy="85633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decagon 12">
            <a:extLst>
              <a:ext uri="{FF2B5EF4-FFF2-40B4-BE49-F238E27FC236}">
                <a16:creationId xmlns:a16="http://schemas.microsoft.com/office/drawing/2014/main" id="{C457E33C-71E1-4469-A733-A8FCA60F11EC}"/>
              </a:ext>
            </a:extLst>
          </p:cNvPr>
          <p:cNvSpPr/>
          <p:nvPr/>
        </p:nvSpPr>
        <p:spPr>
          <a:xfrm>
            <a:off x="8543219" y="4234113"/>
            <a:ext cx="1155366" cy="105729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4</a:t>
            </a:r>
          </a:p>
        </p:txBody>
      </p:sp>
    </p:spTree>
    <p:extLst>
      <p:ext uri="{BB962C8B-B14F-4D97-AF65-F5344CB8AC3E}">
        <p14:creationId xmlns:p14="http://schemas.microsoft.com/office/powerpoint/2010/main" val="216466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3BA7-ADFE-4C2B-8281-4EE25BE3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F7C06DA1-5836-48C3-B23C-AC99354F3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1" y="2249974"/>
            <a:ext cx="1024628" cy="10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9774E36D-70A7-47C6-A95B-6963DB5C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14" y="4311035"/>
            <a:ext cx="1024628" cy="10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59CEC1AC-D62B-4A7C-9C39-271D70AA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04" y="3274602"/>
            <a:ext cx="1024628" cy="10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488E8C-6B41-45C3-9AD9-73EA25BF68BF}"/>
              </a:ext>
            </a:extLst>
          </p:cNvPr>
          <p:cNvSpPr/>
          <p:nvPr/>
        </p:nvSpPr>
        <p:spPr>
          <a:xfrm>
            <a:off x="7358630" y="2057401"/>
            <a:ext cx="4147570" cy="4295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A1009-236C-4E90-98EF-93E23573AAE6}"/>
              </a:ext>
            </a:extLst>
          </p:cNvPr>
          <p:cNvSpPr txBox="1"/>
          <p:nvPr/>
        </p:nvSpPr>
        <p:spPr>
          <a:xfrm>
            <a:off x="9061155" y="1706505"/>
            <a:ext cx="109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E104CD94-0FF1-44D0-A148-BEEA35898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241" y="2475354"/>
            <a:ext cx="1024628" cy="10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F58688-3BA3-4021-9EED-39A2230A5B7E}"/>
              </a:ext>
            </a:extLst>
          </p:cNvPr>
          <p:cNvSpPr txBox="1"/>
          <p:nvPr/>
        </p:nvSpPr>
        <p:spPr>
          <a:xfrm>
            <a:off x="10032241" y="3536854"/>
            <a:ext cx="10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095A0-951F-4E6E-B3EB-A1D81B696A3E}"/>
              </a:ext>
            </a:extLst>
          </p:cNvPr>
          <p:cNvSpPr txBox="1"/>
          <p:nvPr/>
        </p:nvSpPr>
        <p:spPr>
          <a:xfrm>
            <a:off x="2871050" y="4344432"/>
            <a:ext cx="102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E1F2A7-8EF5-4EE0-977A-6416A80D02D1}"/>
              </a:ext>
            </a:extLst>
          </p:cNvPr>
          <p:cNvSpPr/>
          <p:nvPr/>
        </p:nvSpPr>
        <p:spPr>
          <a:xfrm>
            <a:off x="227456" y="1905839"/>
            <a:ext cx="4147570" cy="4295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C4C8B-6F74-4D48-AA32-BD79AA4E3E6A}"/>
              </a:ext>
            </a:extLst>
          </p:cNvPr>
          <p:cNvSpPr txBox="1"/>
          <p:nvPr/>
        </p:nvSpPr>
        <p:spPr>
          <a:xfrm>
            <a:off x="944881" y="3313653"/>
            <a:ext cx="149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FA405-D805-4F30-B8CA-65B2167CC750}"/>
              </a:ext>
            </a:extLst>
          </p:cNvPr>
          <p:cNvSpPr txBox="1"/>
          <p:nvPr/>
        </p:nvSpPr>
        <p:spPr>
          <a:xfrm>
            <a:off x="944881" y="5431471"/>
            <a:ext cx="149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</p:spTree>
    <p:extLst>
      <p:ext uri="{BB962C8B-B14F-4D97-AF65-F5344CB8AC3E}">
        <p14:creationId xmlns:p14="http://schemas.microsoft.com/office/powerpoint/2010/main" val="216292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7A8B-F105-4877-BA5E-8D686561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7EDF96DD-71C2-420B-B528-C2953A5120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25" y="2324262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29487601-B3E6-4924-ADD1-307B26CB4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58" y="4714338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D78171C6-5A2E-445A-B9EE-C4695935F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48" y="3677905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ACB8A5-986F-4028-94A5-E926896F15DD}"/>
              </a:ext>
            </a:extLst>
          </p:cNvPr>
          <p:cNvSpPr/>
          <p:nvPr/>
        </p:nvSpPr>
        <p:spPr>
          <a:xfrm>
            <a:off x="7513375" y="2057401"/>
            <a:ext cx="4195354" cy="471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6E908-2CE1-421A-803E-7C447BAD6616}"/>
              </a:ext>
            </a:extLst>
          </p:cNvPr>
          <p:cNvSpPr txBox="1"/>
          <p:nvPr/>
        </p:nvSpPr>
        <p:spPr>
          <a:xfrm>
            <a:off x="9063500" y="1688069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833C7BFC-6B51-49A7-B0F0-9969180C8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0" y="2346531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070E56-EBFE-47FF-A553-166CE7E840D9}"/>
              </a:ext>
            </a:extLst>
          </p:cNvPr>
          <p:cNvSpPr txBox="1"/>
          <p:nvPr/>
        </p:nvSpPr>
        <p:spPr>
          <a:xfrm>
            <a:off x="9189661" y="3360695"/>
            <a:ext cx="10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24BBB-02E2-4B1C-942F-5CA03037AC56}"/>
              </a:ext>
            </a:extLst>
          </p:cNvPr>
          <p:cNvSpPr txBox="1"/>
          <p:nvPr/>
        </p:nvSpPr>
        <p:spPr>
          <a:xfrm>
            <a:off x="3025794" y="4726990"/>
            <a:ext cx="10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4CD2D-EBE5-4013-BD6B-AEF1A4DB8233}"/>
              </a:ext>
            </a:extLst>
          </p:cNvPr>
          <p:cNvSpPr/>
          <p:nvPr/>
        </p:nvSpPr>
        <p:spPr>
          <a:xfrm>
            <a:off x="382201" y="1905839"/>
            <a:ext cx="4195354" cy="471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39326-6F40-41F2-B0CC-7692005D78C9}"/>
              </a:ext>
            </a:extLst>
          </p:cNvPr>
          <p:cNvSpPr txBox="1"/>
          <p:nvPr/>
        </p:nvSpPr>
        <p:spPr>
          <a:xfrm>
            <a:off x="992945" y="3367196"/>
            <a:ext cx="152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myBranch1</a:t>
            </a:r>
          </a:p>
        </p:txBody>
      </p:sp>
      <p:pic>
        <p:nvPicPr>
          <p:cNvPr id="15" name="Picture 2" descr="Related image">
            <a:extLst>
              <a:ext uri="{FF2B5EF4-FFF2-40B4-BE49-F238E27FC236}">
                <a16:creationId xmlns:a16="http://schemas.microsoft.com/office/drawing/2014/main" id="{9E9ECAC8-1EF3-4147-A3F4-EA0AF687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067" y="4476475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37AC5B-237D-4DC1-833C-0B47154F48D1}"/>
              </a:ext>
            </a:extLst>
          </p:cNvPr>
          <p:cNvSpPr txBox="1"/>
          <p:nvPr/>
        </p:nvSpPr>
        <p:spPr>
          <a:xfrm>
            <a:off x="7987634" y="5576166"/>
            <a:ext cx="13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9E8576-3C4A-4786-8CA6-AB1ECB3F23EB}"/>
              </a:ext>
            </a:extLst>
          </p:cNvPr>
          <p:cNvCxnSpPr/>
          <p:nvPr/>
        </p:nvCxnSpPr>
        <p:spPr>
          <a:xfrm>
            <a:off x="2175491" y="5465064"/>
            <a:ext cx="5647151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8AF1BC-7600-4E6D-8742-F11392A76F16}"/>
              </a:ext>
            </a:extLst>
          </p:cNvPr>
          <p:cNvSpPr txBox="1"/>
          <p:nvPr/>
        </p:nvSpPr>
        <p:spPr>
          <a:xfrm>
            <a:off x="5587610" y="50991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B483B7-705C-47EF-8B4D-7D2784BE7423}"/>
              </a:ext>
            </a:extLst>
          </p:cNvPr>
          <p:cNvSpPr/>
          <p:nvPr/>
        </p:nvSpPr>
        <p:spPr>
          <a:xfrm>
            <a:off x="923405" y="4476475"/>
            <a:ext cx="1593669" cy="193653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A1B4B-F473-4FF7-B244-00A52FD32863}"/>
              </a:ext>
            </a:extLst>
          </p:cNvPr>
          <p:cNvSpPr txBox="1"/>
          <p:nvPr/>
        </p:nvSpPr>
        <p:spPr>
          <a:xfrm>
            <a:off x="1099625" y="5814029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</p:spTree>
    <p:extLst>
      <p:ext uri="{BB962C8B-B14F-4D97-AF65-F5344CB8AC3E}">
        <p14:creationId xmlns:p14="http://schemas.microsoft.com/office/powerpoint/2010/main" val="148974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EFA4-C7F9-43B1-AD82-151A2DDD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F7D713B9-0BAD-44E6-BB53-947FE78BE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909154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9D3511CF-0BA0-477D-A545-5C6ED01AC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13" y="4299230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BF4C5E93-01C2-448B-88A5-BC93CFDA0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03" y="3262797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097C74-FC18-4894-A45B-57D5022C5FA0}"/>
              </a:ext>
            </a:extLst>
          </p:cNvPr>
          <p:cNvSpPr/>
          <p:nvPr/>
        </p:nvSpPr>
        <p:spPr>
          <a:xfrm>
            <a:off x="7358630" y="1642293"/>
            <a:ext cx="4195354" cy="471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8AD4-E206-4FD5-867B-7FED8F8CF7AD}"/>
              </a:ext>
            </a:extLst>
          </p:cNvPr>
          <p:cNvSpPr txBox="1"/>
          <p:nvPr/>
        </p:nvSpPr>
        <p:spPr>
          <a:xfrm>
            <a:off x="9145594" y="631315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EEA870AE-5E88-48A2-B905-C00DEE303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755" y="1931423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8ABE7-C716-4043-AC49-9EF58A831551}"/>
              </a:ext>
            </a:extLst>
          </p:cNvPr>
          <p:cNvSpPr txBox="1"/>
          <p:nvPr/>
        </p:nvSpPr>
        <p:spPr>
          <a:xfrm>
            <a:off x="9034916" y="2945587"/>
            <a:ext cx="10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FB3D0-1487-410B-AED5-3C914AE1133A}"/>
              </a:ext>
            </a:extLst>
          </p:cNvPr>
          <p:cNvSpPr txBox="1"/>
          <p:nvPr/>
        </p:nvSpPr>
        <p:spPr>
          <a:xfrm>
            <a:off x="2871049" y="4311882"/>
            <a:ext cx="10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72664-6549-460F-A444-198B645A4311}"/>
              </a:ext>
            </a:extLst>
          </p:cNvPr>
          <p:cNvSpPr/>
          <p:nvPr/>
        </p:nvSpPr>
        <p:spPr>
          <a:xfrm>
            <a:off x="227456" y="1490731"/>
            <a:ext cx="4195354" cy="471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F729A-5471-46EB-A928-EFBAC0633C77}"/>
              </a:ext>
            </a:extLst>
          </p:cNvPr>
          <p:cNvSpPr txBox="1"/>
          <p:nvPr/>
        </p:nvSpPr>
        <p:spPr>
          <a:xfrm>
            <a:off x="838200" y="2952088"/>
            <a:ext cx="13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754B3-CFF7-4630-ACC5-8796778EF202}"/>
              </a:ext>
            </a:extLst>
          </p:cNvPr>
          <p:cNvSpPr txBox="1"/>
          <p:nvPr/>
        </p:nvSpPr>
        <p:spPr>
          <a:xfrm>
            <a:off x="944880" y="5398921"/>
            <a:ext cx="13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  <p:pic>
        <p:nvPicPr>
          <p:cNvPr id="15" name="Picture 2" descr="Related image">
            <a:extLst>
              <a:ext uri="{FF2B5EF4-FFF2-40B4-BE49-F238E27FC236}">
                <a16:creationId xmlns:a16="http://schemas.microsoft.com/office/drawing/2014/main" id="{8FD195D4-D085-4888-B8A3-ED4DD8AE2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22" y="4061367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F98FF-0942-417C-B59D-3DCF2DF8C4F8}"/>
              </a:ext>
            </a:extLst>
          </p:cNvPr>
          <p:cNvSpPr txBox="1"/>
          <p:nvPr/>
        </p:nvSpPr>
        <p:spPr>
          <a:xfrm>
            <a:off x="7832889" y="5161058"/>
            <a:ext cx="13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896125-B9B0-4AFB-894A-8128D574F3A8}"/>
              </a:ext>
            </a:extLst>
          </p:cNvPr>
          <p:cNvCxnSpPr/>
          <p:nvPr/>
        </p:nvCxnSpPr>
        <p:spPr>
          <a:xfrm flipH="1">
            <a:off x="4229004" y="2816294"/>
            <a:ext cx="4679751" cy="118105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B4E595-A1A2-4F3A-9050-9A4652DCF3CB}"/>
              </a:ext>
            </a:extLst>
          </p:cNvPr>
          <p:cNvSpPr txBox="1"/>
          <p:nvPr/>
        </p:nvSpPr>
        <p:spPr>
          <a:xfrm>
            <a:off x="5407381" y="322215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6359C1-C843-461D-9B57-8FC1A4ADB549}"/>
              </a:ext>
            </a:extLst>
          </p:cNvPr>
          <p:cNvSpPr/>
          <p:nvPr/>
        </p:nvSpPr>
        <p:spPr>
          <a:xfrm>
            <a:off x="2457458" y="3033000"/>
            <a:ext cx="1593669" cy="193653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51B8-7701-4721-93E4-BA0E4FF8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9308B61B-B883-4AFA-8341-814769749C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909154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EAEC9531-00EB-451E-9ED0-0B903899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13" y="4299230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B0DF5AAA-3393-4289-8732-F8033EABE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03" y="3262797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742D6B-CD2D-41D5-B03F-3616D9323CD5}"/>
              </a:ext>
            </a:extLst>
          </p:cNvPr>
          <p:cNvSpPr/>
          <p:nvPr/>
        </p:nvSpPr>
        <p:spPr>
          <a:xfrm>
            <a:off x="7358630" y="1642293"/>
            <a:ext cx="4195354" cy="471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605A1-ED20-47BA-9ADA-A742386968B6}"/>
              </a:ext>
            </a:extLst>
          </p:cNvPr>
          <p:cNvSpPr txBox="1"/>
          <p:nvPr/>
        </p:nvSpPr>
        <p:spPr>
          <a:xfrm>
            <a:off x="9034916" y="6296711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Remote</a:t>
            </a:r>
          </a:p>
        </p:txBody>
      </p:sp>
      <p:pic>
        <p:nvPicPr>
          <p:cNvPr id="9" name="Picture 2" descr="Related image">
            <a:extLst>
              <a:ext uri="{FF2B5EF4-FFF2-40B4-BE49-F238E27FC236}">
                <a16:creationId xmlns:a16="http://schemas.microsoft.com/office/drawing/2014/main" id="{12C98773-F747-4A59-80F9-E184FB1E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755" y="1931423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BEC54-D269-4816-8EC0-2A466AA255F1}"/>
              </a:ext>
            </a:extLst>
          </p:cNvPr>
          <p:cNvSpPr txBox="1"/>
          <p:nvPr/>
        </p:nvSpPr>
        <p:spPr>
          <a:xfrm>
            <a:off x="9034916" y="2945587"/>
            <a:ext cx="10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41422-7994-436D-88F5-2FEED7F3BA7B}"/>
              </a:ext>
            </a:extLst>
          </p:cNvPr>
          <p:cNvSpPr txBox="1"/>
          <p:nvPr/>
        </p:nvSpPr>
        <p:spPr>
          <a:xfrm>
            <a:off x="2871049" y="4311882"/>
            <a:ext cx="103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0AA74-9233-4C8A-8B7C-3C5348E97583}"/>
              </a:ext>
            </a:extLst>
          </p:cNvPr>
          <p:cNvSpPr/>
          <p:nvPr/>
        </p:nvSpPr>
        <p:spPr>
          <a:xfrm>
            <a:off x="227456" y="1490731"/>
            <a:ext cx="4195354" cy="4710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DBDA5-C004-404A-AFD2-390470A18C14}"/>
              </a:ext>
            </a:extLst>
          </p:cNvPr>
          <p:cNvSpPr txBox="1"/>
          <p:nvPr/>
        </p:nvSpPr>
        <p:spPr>
          <a:xfrm>
            <a:off x="834629" y="2893465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myBranch1</a:t>
            </a:r>
          </a:p>
        </p:txBody>
      </p:sp>
      <p:pic>
        <p:nvPicPr>
          <p:cNvPr id="15" name="Picture 2" descr="Related image">
            <a:extLst>
              <a:ext uri="{FF2B5EF4-FFF2-40B4-BE49-F238E27FC236}">
                <a16:creationId xmlns:a16="http://schemas.microsoft.com/office/drawing/2014/main" id="{54FC6084-3628-4788-8B64-5EA436C1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22" y="4061367"/>
            <a:ext cx="1036433" cy="10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370FD1F-DC9C-4713-A153-4C74CC89CDA3}"/>
              </a:ext>
            </a:extLst>
          </p:cNvPr>
          <p:cNvSpPr txBox="1"/>
          <p:nvPr/>
        </p:nvSpPr>
        <p:spPr>
          <a:xfrm>
            <a:off x="7832889" y="5161058"/>
            <a:ext cx="131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2484EC-D1B1-4C9D-B240-BCDA9A9B17A3}"/>
              </a:ext>
            </a:extLst>
          </p:cNvPr>
          <p:cNvCxnSpPr/>
          <p:nvPr/>
        </p:nvCxnSpPr>
        <p:spPr>
          <a:xfrm flipH="1">
            <a:off x="2577982" y="4681215"/>
            <a:ext cx="5294341" cy="47984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92E096-B9A8-49C2-8088-68B3AC4B87E6}"/>
              </a:ext>
            </a:extLst>
          </p:cNvPr>
          <p:cNvSpPr txBox="1"/>
          <p:nvPr/>
        </p:nvSpPr>
        <p:spPr>
          <a:xfrm>
            <a:off x="5418251" y="444811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PULL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26EC3B-2230-4F18-9B3B-7BD116073BC4}"/>
              </a:ext>
            </a:extLst>
          </p:cNvPr>
          <p:cNvSpPr/>
          <p:nvPr/>
        </p:nvSpPr>
        <p:spPr>
          <a:xfrm>
            <a:off x="746759" y="4081508"/>
            <a:ext cx="1593669" cy="1936537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F1302-ADBF-4B00-9F46-A785E919DDEE}"/>
              </a:ext>
            </a:extLst>
          </p:cNvPr>
          <p:cNvSpPr txBox="1"/>
          <p:nvPr/>
        </p:nvSpPr>
        <p:spPr>
          <a:xfrm>
            <a:off x="838200" y="5246404"/>
            <a:ext cx="159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myBranch2</a:t>
            </a:r>
          </a:p>
        </p:txBody>
      </p:sp>
    </p:spTree>
    <p:extLst>
      <p:ext uri="{BB962C8B-B14F-4D97-AF65-F5344CB8AC3E}">
        <p14:creationId xmlns:p14="http://schemas.microsoft.com/office/powerpoint/2010/main" val="338165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FC19-3E4A-4E15-8ED1-E76E14C8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9F99-2989-41DA-ADDE-72DCC5F2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is an alias to the remote git repo</a:t>
            </a:r>
          </a:p>
          <a:p>
            <a:r>
              <a:rPr lang="en-US" dirty="0"/>
              <a:t>Using origin allows to push or pulling without specifying the full address of the target repo.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Example&gt;</a:t>
            </a:r>
          </a:p>
          <a:p>
            <a:pPr marL="0" indent="0">
              <a:buNone/>
            </a:pPr>
            <a:r>
              <a:rPr lang="en-US" dirty="0"/>
              <a:t>git pull </a:t>
            </a:r>
            <a:r>
              <a:rPr lang="en-US" dirty="0">
                <a:solidFill>
                  <a:srgbClr val="0070C0"/>
                </a:solidFill>
              </a:rPr>
              <a:t>origin</a:t>
            </a:r>
            <a:r>
              <a:rPr lang="en-US" dirty="0"/>
              <a:t> master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git repo address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6461CF-00B4-4892-ACAA-588590159EE0}"/>
              </a:ext>
            </a:extLst>
          </p:cNvPr>
          <p:cNvCxnSpPr>
            <a:cxnSpLocks/>
          </p:cNvCxnSpPr>
          <p:nvPr/>
        </p:nvCxnSpPr>
        <p:spPr>
          <a:xfrm>
            <a:off x="2243798" y="4590088"/>
            <a:ext cx="0" cy="44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14D1-B75A-4765-8E3C-7B8C475C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90F99-18A4-46D1-AFC4-F96AE99C5E34}"/>
              </a:ext>
            </a:extLst>
          </p:cNvPr>
          <p:cNvSpPr/>
          <p:nvPr/>
        </p:nvSpPr>
        <p:spPr>
          <a:xfrm>
            <a:off x="1853419" y="3040938"/>
            <a:ext cx="7740748" cy="30526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git branch">
            <a:extLst>
              <a:ext uri="{FF2B5EF4-FFF2-40B4-BE49-F238E27FC236}">
                <a16:creationId xmlns:a16="http://schemas.microsoft.com/office/drawing/2014/main" id="{8D37F506-D55A-496A-8574-2EC01264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19" y="2903779"/>
            <a:ext cx="742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7852D-B3E0-44A6-9EDB-A0FB70C6A87E}"/>
              </a:ext>
            </a:extLst>
          </p:cNvPr>
          <p:cNvSpPr txBox="1"/>
          <p:nvPr/>
        </p:nvSpPr>
        <p:spPr>
          <a:xfrm>
            <a:off x="484742" y="1579673"/>
            <a:ext cx="6974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Merging allows us to add the content of branch into another</a:t>
            </a:r>
          </a:p>
          <a:p>
            <a:r>
              <a:rPr lang="en-US" dirty="0"/>
              <a:t>branch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2D07B9-FC2C-45DA-B6F3-736E1D6DD064}"/>
              </a:ext>
            </a:extLst>
          </p:cNvPr>
          <p:cNvCxnSpPr>
            <a:cxnSpLocks/>
          </p:cNvCxnSpPr>
          <p:nvPr/>
        </p:nvCxnSpPr>
        <p:spPr>
          <a:xfrm flipH="1">
            <a:off x="5435518" y="3789803"/>
            <a:ext cx="576549" cy="5423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071319-30DC-49CB-82B9-AD9AAE5D3AE6}"/>
              </a:ext>
            </a:extLst>
          </p:cNvPr>
          <p:cNvSpPr txBox="1"/>
          <p:nvPr/>
        </p:nvSpPr>
        <p:spPr>
          <a:xfrm>
            <a:off x="9594167" y="43826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MERGING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06EE6D-15E7-435F-8387-8C2DBA1A311B}"/>
              </a:ext>
            </a:extLst>
          </p:cNvPr>
          <p:cNvCxnSpPr>
            <a:cxnSpLocks/>
          </p:cNvCxnSpPr>
          <p:nvPr/>
        </p:nvCxnSpPr>
        <p:spPr>
          <a:xfrm flipH="1">
            <a:off x="9017618" y="4658299"/>
            <a:ext cx="576549" cy="5423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38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243F-44ED-426E-809D-6F1D7193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merge?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75BE7-5638-4AC1-B211-923B3C5BF99A}"/>
              </a:ext>
            </a:extLst>
          </p:cNvPr>
          <p:cNvSpPr txBox="1"/>
          <p:nvPr/>
        </p:nvSpPr>
        <p:spPr>
          <a:xfrm>
            <a:off x="473725" y="2434728"/>
            <a:ext cx="9554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Suppose, we want to add content of </a:t>
            </a:r>
            <a:r>
              <a:rPr lang="en-US" sz="2400" b="1" dirty="0" err="1"/>
              <a:t>PlayerFeature</a:t>
            </a:r>
            <a:r>
              <a:rPr lang="en-US" sz="2400" b="1" dirty="0"/>
              <a:t> </a:t>
            </a:r>
            <a:r>
              <a:rPr lang="en-US" sz="2400" dirty="0"/>
              <a:t>into</a:t>
            </a:r>
            <a:r>
              <a:rPr lang="en-US" sz="2400" b="1" dirty="0"/>
              <a:t> Master</a:t>
            </a:r>
            <a:endParaRPr lang="en-US" sz="2400" dirty="0"/>
          </a:p>
          <a:p>
            <a:r>
              <a:rPr lang="en-US" sz="2400" dirty="0"/>
              <a:t>1). Check the branch you want to integrate the code in</a:t>
            </a:r>
          </a:p>
        </p:txBody>
      </p:sp>
      <p:sp>
        <p:nvSpPr>
          <p:cNvPr id="5" name="Star: 7 Points 4">
            <a:extLst>
              <a:ext uri="{FF2B5EF4-FFF2-40B4-BE49-F238E27FC236}">
                <a16:creationId xmlns:a16="http://schemas.microsoft.com/office/drawing/2014/main" id="{71BCB9F6-0CF5-4505-BB5C-FCD69EDFCC93}"/>
              </a:ext>
            </a:extLst>
          </p:cNvPr>
          <p:cNvSpPr/>
          <p:nvPr/>
        </p:nvSpPr>
        <p:spPr>
          <a:xfrm>
            <a:off x="2203375" y="3536415"/>
            <a:ext cx="3150824" cy="181778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Master</a:t>
            </a:r>
          </a:p>
        </p:txBody>
      </p:sp>
      <p:sp>
        <p:nvSpPr>
          <p:cNvPr id="6" name="Star: 7 Points 5">
            <a:extLst>
              <a:ext uri="{FF2B5EF4-FFF2-40B4-BE49-F238E27FC236}">
                <a16:creationId xmlns:a16="http://schemas.microsoft.com/office/drawing/2014/main" id="{6E8A39B6-7120-41F1-A73C-28FDB12533BA}"/>
              </a:ext>
            </a:extLst>
          </p:cNvPr>
          <p:cNvSpPr/>
          <p:nvPr/>
        </p:nvSpPr>
        <p:spPr>
          <a:xfrm>
            <a:off x="5532762" y="3536415"/>
            <a:ext cx="3336275" cy="181778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PlayerFeature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50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2064-0CCD-405E-A9BB-8D23C973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Git?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27C8-2810-4CF9-8DAE-A293CDFD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690431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mechanism which allows you to keep track of the code 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Allows multiple teams to work together and share the same code base.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Keeps track of each record and resolves conflict in case of editing the same code.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team programming">
            <a:extLst>
              <a:ext uri="{FF2B5EF4-FFF2-40B4-BE49-F238E27FC236}">
                <a16:creationId xmlns:a16="http://schemas.microsoft.com/office/drawing/2014/main" id="{637A79E8-454C-4473-8E2B-2E464630A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06" y="2194560"/>
            <a:ext cx="4917425" cy="369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168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243F-44ED-426E-809D-6F1D7193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merge?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75BE7-5638-4AC1-B211-923B3C5BF99A}"/>
              </a:ext>
            </a:extLst>
          </p:cNvPr>
          <p:cNvSpPr txBox="1"/>
          <p:nvPr/>
        </p:nvSpPr>
        <p:spPr>
          <a:xfrm>
            <a:off x="473725" y="2434728"/>
            <a:ext cx="8512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1). Check the branch you want to integrate the code in</a:t>
            </a:r>
          </a:p>
        </p:txBody>
      </p:sp>
      <p:sp>
        <p:nvSpPr>
          <p:cNvPr id="5" name="Star: 7 Points 4">
            <a:extLst>
              <a:ext uri="{FF2B5EF4-FFF2-40B4-BE49-F238E27FC236}">
                <a16:creationId xmlns:a16="http://schemas.microsoft.com/office/drawing/2014/main" id="{71BCB9F6-0CF5-4505-BB5C-FCD69EDFCC93}"/>
              </a:ext>
            </a:extLst>
          </p:cNvPr>
          <p:cNvSpPr/>
          <p:nvPr/>
        </p:nvSpPr>
        <p:spPr>
          <a:xfrm>
            <a:off x="1707614" y="3317788"/>
            <a:ext cx="3646585" cy="2170322"/>
          </a:xfrm>
          <a:prstGeom prst="star7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Master</a:t>
            </a:r>
          </a:p>
        </p:txBody>
      </p:sp>
      <p:sp>
        <p:nvSpPr>
          <p:cNvPr id="6" name="Star: 7 Points 5">
            <a:extLst>
              <a:ext uri="{FF2B5EF4-FFF2-40B4-BE49-F238E27FC236}">
                <a16:creationId xmlns:a16="http://schemas.microsoft.com/office/drawing/2014/main" id="{6E8A39B6-7120-41F1-A73C-28FDB12533BA}"/>
              </a:ext>
            </a:extLst>
          </p:cNvPr>
          <p:cNvSpPr/>
          <p:nvPr/>
        </p:nvSpPr>
        <p:spPr>
          <a:xfrm>
            <a:off x="5532762" y="3536415"/>
            <a:ext cx="3336275" cy="181778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PlayerFeature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076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243F-44ED-426E-809D-6F1D7193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merge?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75BE7-5638-4AC1-B211-923B3C5BF99A}"/>
              </a:ext>
            </a:extLst>
          </p:cNvPr>
          <p:cNvSpPr txBox="1"/>
          <p:nvPr/>
        </p:nvSpPr>
        <p:spPr>
          <a:xfrm>
            <a:off x="473725" y="2434728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2).  Select the branches to be merged</a:t>
            </a:r>
          </a:p>
        </p:txBody>
      </p:sp>
      <p:sp>
        <p:nvSpPr>
          <p:cNvPr id="5" name="Star: 7 Points 4">
            <a:extLst>
              <a:ext uri="{FF2B5EF4-FFF2-40B4-BE49-F238E27FC236}">
                <a16:creationId xmlns:a16="http://schemas.microsoft.com/office/drawing/2014/main" id="{71BCB9F6-0CF5-4505-BB5C-FCD69EDFCC93}"/>
              </a:ext>
            </a:extLst>
          </p:cNvPr>
          <p:cNvSpPr/>
          <p:nvPr/>
        </p:nvSpPr>
        <p:spPr>
          <a:xfrm>
            <a:off x="1707614" y="3317788"/>
            <a:ext cx="3646585" cy="2170322"/>
          </a:xfrm>
          <a:prstGeom prst="star7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Master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0C41B79-9896-4BB8-BF4C-0DDE02D1F5E1}"/>
              </a:ext>
            </a:extLst>
          </p:cNvPr>
          <p:cNvCxnSpPr>
            <a:cxnSpLocks/>
            <a:stCxn id="12" idx="2"/>
            <a:endCxn id="5" idx="2"/>
          </p:cNvCxnSpPr>
          <p:nvPr/>
        </p:nvCxnSpPr>
        <p:spPr>
          <a:xfrm rot="5400000">
            <a:off x="6075859" y="3620693"/>
            <a:ext cx="133913" cy="3600943"/>
          </a:xfrm>
          <a:prstGeom prst="curvedConnector3">
            <a:avLst>
              <a:gd name="adj1" fmla="val 83835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ar: 7 Points 11">
            <a:extLst>
              <a:ext uri="{FF2B5EF4-FFF2-40B4-BE49-F238E27FC236}">
                <a16:creationId xmlns:a16="http://schemas.microsoft.com/office/drawing/2014/main" id="{434D1AD7-F03C-4C0C-8649-B1CB4B4D5778}"/>
              </a:ext>
            </a:extLst>
          </p:cNvPr>
          <p:cNvSpPr/>
          <p:nvPr/>
        </p:nvSpPr>
        <p:spPr>
          <a:xfrm>
            <a:off x="5532762" y="3536415"/>
            <a:ext cx="3336275" cy="1817783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PlayerFeature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381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C7F-73BC-4BA3-8EF9-12195061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pic>
        <p:nvPicPr>
          <p:cNvPr id="1026" name="Picture 2" descr="Image result for fighting gif">
            <a:extLst>
              <a:ext uri="{FF2B5EF4-FFF2-40B4-BE49-F238E27FC236}">
                <a16:creationId xmlns:a16="http://schemas.microsoft.com/office/drawing/2014/main" id="{0161D91C-1437-45B3-87CE-52CEA1803A6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747" y="2057401"/>
            <a:ext cx="5413356" cy="389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A2F51-839D-47B1-BCF8-A733C47F3D6B}"/>
              </a:ext>
            </a:extLst>
          </p:cNvPr>
          <p:cNvSpPr txBox="1"/>
          <p:nvPr/>
        </p:nvSpPr>
        <p:spPr>
          <a:xfrm>
            <a:off x="334060" y="2259186"/>
            <a:ext cx="508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 is a scenario in which a same file has been modified by either two branches or two users and a commit operation is being performed.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B0B1-8CC2-4819-9F2F-3D1F153CD430}"/>
              </a:ext>
            </a:extLst>
          </p:cNvPr>
          <p:cNvSpPr txBox="1"/>
          <p:nvPr/>
        </p:nvSpPr>
        <p:spPr>
          <a:xfrm>
            <a:off x="511404" y="4164376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1). Branch to branch conflict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35B63-B090-432F-A0B2-0AA8B70A897D}"/>
              </a:ext>
            </a:extLst>
          </p:cNvPr>
          <p:cNvSpPr txBox="1"/>
          <p:nvPr/>
        </p:nvSpPr>
        <p:spPr>
          <a:xfrm>
            <a:off x="511403" y="4533708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2). User to User conflict</a:t>
            </a:r>
          </a:p>
        </p:txBody>
      </p:sp>
    </p:spTree>
    <p:extLst>
      <p:ext uri="{BB962C8B-B14F-4D97-AF65-F5344CB8AC3E}">
        <p14:creationId xmlns:p14="http://schemas.microsoft.com/office/powerpoint/2010/main" val="4289875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CDEB-A20E-4720-827B-B0D62E05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ECDC-53DE-4221-9A27-EA7529DD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040436" cy="4024125"/>
          </a:xfrm>
        </p:spPr>
        <p:txBody>
          <a:bodyPr/>
          <a:lstStyle/>
          <a:p>
            <a:r>
              <a:rPr lang="en-US" dirty="0"/>
              <a:t>Fortunately, most smart GIT managers are equipped with conflict resolver which are smart enough and handy for resolving commits.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D83ECBFC-8B02-46A6-821B-6ACA5F8A92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73" y="5212182"/>
            <a:ext cx="1555214" cy="14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martgit conflict solver">
            <a:extLst>
              <a:ext uri="{FF2B5EF4-FFF2-40B4-BE49-F238E27FC236}">
                <a16:creationId xmlns:a16="http://schemas.microsoft.com/office/drawing/2014/main" id="{7CC1FC7D-09A1-420B-907D-C61EFB88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73" y="1790482"/>
            <a:ext cx="6455884" cy="48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3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ED64-F25C-43CF-9251-83439D17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E1CE-8221-4AA7-84CE-37B8A8A6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local repo with another end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git</a:t>
            </a:r>
            <a:r>
              <a:rPr lang="en-US" dirty="0"/>
              <a:t> remote </a:t>
            </a:r>
            <a:r>
              <a:rPr lang="en-US" dirty="0">
                <a:solidFill>
                  <a:srgbClr val="FFFF00"/>
                </a:solidFill>
              </a:rPr>
              <a:t>add</a:t>
            </a:r>
            <a:r>
              <a:rPr lang="en-US" dirty="0"/>
              <a:t> origin 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https://github.com/user/repo.git</a:t>
            </a:r>
          </a:p>
        </p:txBody>
      </p:sp>
    </p:spTree>
    <p:extLst>
      <p:ext uri="{BB962C8B-B14F-4D97-AF65-F5344CB8AC3E}">
        <p14:creationId xmlns:p14="http://schemas.microsoft.com/office/powerpoint/2010/main" val="3082850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9435-56FD-4792-8EE7-2FD320A4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Head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75A1-78E2-4413-A342-0B559A92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refers to the last commit in the currently checked-out branch.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Example&gt;</a:t>
            </a:r>
          </a:p>
          <a:p>
            <a:pPr marL="0" indent="0">
              <a:buNone/>
            </a:pPr>
            <a:r>
              <a:rPr lang="en-US" dirty="0"/>
              <a:t>git show 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14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FDE5-CAF8-48EF-8EC0-21522311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503E-AD8B-419A-95E1-D05FFA82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reset</a:t>
            </a:r>
            <a:r>
              <a:rPr lang="en-US" dirty="0"/>
              <a:t> helps in discarding the changes we do need to take in.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05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9F56-678A-4858-9436-D328D0EC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F04C-CECD-4BD0-A107-29C26D874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Stashing allows us to keep a record of our source content independent of any branch.</a:t>
            </a:r>
          </a:p>
          <a:p>
            <a:endParaRPr lang="en-US" dirty="0"/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CFE42BCD-FBF5-42E6-BCA3-7B0CEF8C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483" y="3639593"/>
            <a:ext cx="2477588" cy="247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6D9E9-6D60-44A8-B881-601210271AA8}"/>
              </a:ext>
            </a:extLst>
          </p:cNvPr>
          <p:cNvSpPr txBox="1"/>
          <p:nvPr/>
        </p:nvSpPr>
        <p:spPr>
          <a:xfrm>
            <a:off x="6473925" y="6117181"/>
            <a:ext cx="153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myBranch1</a:t>
            </a:r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23FDB621-F69B-4DE7-A2F2-E2160794A874}"/>
              </a:ext>
            </a:extLst>
          </p:cNvPr>
          <p:cNvSpPr/>
          <p:nvPr/>
        </p:nvSpPr>
        <p:spPr>
          <a:xfrm>
            <a:off x="10610497" y="4878387"/>
            <a:ext cx="1375954" cy="1069369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Stashed 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C833C5-DDAC-487E-BD7A-998C9211615E}"/>
              </a:ext>
            </a:extLst>
          </p:cNvPr>
          <p:cNvCxnSpPr/>
          <p:nvPr/>
        </p:nvCxnSpPr>
        <p:spPr>
          <a:xfrm>
            <a:off x="8233057" y="5413071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57A495-4984-4640-8A48-D3C76803E773}"/>
              </a:ext>
            </a:extLst>
          </p:cNvPr>
          <p:cNvSpPr txBox="1"/>
          <p:nvPr/>
        </p:nvSpPr>
        <p:spPr>
          <a:xfrm>
            <a:off x="9004523" y="4961063"/>
            <a:ext cx="9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D4798-D155-47E3-A4CB-B052F0475506}"/>
              </a:ext>
            </a:extLst>
          </p:cNvPr>
          <p:cNvSpPr txBox="1"/>
          <p:nvPr/>
        </p:nvSpPr>
        <p:spPr>
          <a:xfrm>
            <a:off x="409400" y="3429000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23DC0-D1DF-4705-A255-1116780C7073}"/>
              </a:ext>
            </a:extLst>
          </p:cNvPr>
          <p:cNvSpPr txBox="1"/>
          <p:nvPr/>
        </p:nvSpPr>
        <p:spPr>
          <a:xfrm>
            <a:off x="777713" y="383729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stash myStash</a:t>
            </a:r>
          </a:p>
        </p:txBody>
      </p:sp>
    </p:spTree>
    <p:extLst>
      <p:ext uri="{BB962C8B-B14F-4D97-AF65-F5344CB8AC3E}">
        <p14:creationId xmlns:p14="http://schemas.microsoft.com/office/powerpoint/2010/main" val="38214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C85B-A32D-4923-843F-9CDCDC7A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Record your changes (Commit)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F4B1-A97F-4F07-B83C-BB863360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Commit </a:t>
            </a:r>
            <a:r>
              <a:rPr lang="en-US" dirty="0"/>
              <a:t>registers your codebase in the local repo.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2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C85B-A32D-4923-843F-9CDCDC7A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your changes Online (PUSH)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F4B1-A97F-4F07-B83C-BB863360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Push </a:t>
            </a:r>
            <a:r>
              <a:rPr lang="en-US" dirty="0"/>
              <a:t>pushes your code to the online repo.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5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C85B-A32D-4923-843F-9CDCDC7A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Download changes FROM Online (PUSH)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F4B1-A97F-4F07-B83C-BB863360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Pull </a:t>
            </a:r>
            <a:r>
              <a:rPr lang="en-US" dirty="0"/>
              <a:t>pushes your code to the online repo.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1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BBFC-3508-4896-BB81-23A92FEA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Git flow</a:t>
            </a:r>
          </a:p>
        </p:txBody>
      </p:sp>
      <p:pic>
        <p:nvPicPr>
          <p:cNvPr id="4" name="Picture 2" descr="Image result for git">
            <a:extLst>
              <a:ext uri="{FF2B5EF4-FFF2-40B4-BE49-F238E27FC236}">
                <a16:creationId xmlns:a16="http://schemas.microsoft.com/office/drawing/2014/main" id="{1E2CD83B-FCAB-4E6F-93CA-13EE94AE2B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20" y="1410887"/>
            <a:ext cx="8106578" cy="501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16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 tracked">
            <a:extLst>
              <a:ext uri="{FF2B5EF4-FFF2-40B4-BE49-F238E27FC236}">
                <a16:creationId xmlns:a16="http://schemas.microsoft.com/office/drawing/2014/main" id="{41AA0479-81CE-4292-9F60-5300D99C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930" y="688799"/>
            <a:ext cx="8161161" cy="517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95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9B21-27F0-4173-BE4F-AF92067E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77F3-E92E-4DE4-B5F6-680337D0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allow you to extend a separate codebase from the main tree and codebase into it.</a:t>
            </a:r>
          </a:p>
          <a:p>
            <a:endParaRPr lang="en-US" dirty="0"/>
          </a:p>
        </p:txBody>
      </p:sp>
      <p:pic>
        <p:nvPicPr>
          <p:cNvPr id="4" name="Picture 6" descr="Related image">
            <a:extLst>
              <a:ext uri="{FF2B5EF4-FFF2-40B4-BE49-F238E27FC236}">
                <a16:creationId xmlns:a16="http://schemas.microsoft.com/office/drawing/2014/main" id="{60EBFA1E-D6F2-4BA1-BCDB-BCBDF5F54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66" y="3165331"/>
            <a:ext cx="60769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99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99C1-37D7-477B-8502-BD429993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1358-4AA1-45E0-B4ED-72A428BB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Git, multiple branches can be merged together.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318E1-C9A7-466B-927A-52F0E97B7151}"/>
              </a:ext>
            </a:extLst>
          </p:cNvPr>
          <p:cNvSpPr/>
          <p:nvPr/>
        </p:nvSpPr>
        <p:spPr>
          <a:xfrm>
            <a:off x="1853419" y="3040938"/>
            <a:ext cx="7740748" cy="30526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git branch">
            <a:extLst>
              <a:ext uri="{FF2B5EF4-FFF2-40B4-BE49-F238E27FC236}">
                <a16:creationId xmlns:a16="http://schemas.microsoft.com/office/drawing/2014/main" id="{9EFA86E6-687A-4271-8E30-54B8858E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19" y="2903779"/>
            <a:ext cx="742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8724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5332</TotalTime>
  <Words>471</Words>
  <Application>Microsoft Office PowerPoint</Application>
  <PresentationFormat>Widescreen</PresentationFormat>
  <Paragraphs>121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Vapor Trail</vt:lpstr>
      <vt:lpstr>Lecture 24</vt:lpstr>
      <vt:lpstr>Why Git?</vt:lpstr>
      <vt:lpstr>Record your changes (Commit) </vt:lpstr>
      <vt:lpstr>Update your changes Online (PUSH) </vt:lpstr>
      <vt:lpstr>Download changes FROM Online (PUSH) </vt:lpstr>
      <vt:lpstr>Understanding Git flow</vt:lpstr>
      <vt:lpstr>PowerPoint Presentation</vt:lpstr>
      <vt:lpstr>Branches</vt:lpstr>
      <vt:lpstr>Merging </vt:lpstr>
      <vt:lpstr>Branches</vt:lpstr>
      <vt:lpstr>Branches</vt:lpstr>
      <vt:lpstr>Branches</vt:lpstr>
      <vt:lpstr>Branches</vt:lpstr>
      <vt:lpstr>Branches</vt:lpstr>
      <vt:lpstr>Branches</vt:lpstr>
      <vt:lpstr>Branches</vt:lpstr>
      <vt:lpstr>Origin</vt:lpstr>
      <vt:lpstr>Merging</vt:lpstr>
      <vt:lpstr>How to merge?</vt:lpstr>
      <vt:lpstr>How to merge?</vt:lpstr>
      <vt:lpstr>How to merge?</vt:lpstr>
      <vt:lpstr>Conflicts</vt:lpstr>
      <vt:lpstr>Resolving conflicts</vt:lpstr>
      <vt:lpstr>Origin</vt:lpstr>
      <vt:lpstr>Head </vt:lpstr>
      <vt:lpstr>Reset</vt:lpstr>
      <vt:lpstr>Stashing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</dc:title>
  <dc:creator>teacher</dc:creator>
  <cp:lastModifiedBy>Pc</cp:lastModifiedBy>
  <cp:revision>23</cp:revision>
  <dcterms:created xsi:type="dcterms:W3CDTF">2018-06-01T17:24:23Z</dcterms:created>
  <dcterms:modified xsi:type="dcterms:W3CDTF">2019-10-22T03:20:57Z</dcterms:modified>
</cp:coreProperties>
</file>