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74" autoAdjust="0"/>
  </p:normalViewPr>
  <p:slideViewPr>
    <p:cSldViewPr snapToGrid="0">
      <p:cViewPr varScale="1">
        <p:scale>
          <a:sx n="86" d="100"/>
          <a:sy n="86" d="100"/>
        </p:scale>
        <p:origin x="102" y="30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0B97-72E8-44BC-855C-690E85F0921B}"/>
              </a:ext>
            </a:extLst>
          </p:cNvPr>
          <p:cNvSpPr>
            <a:spLocks noGrp="1"/>
          </p:cNvSpPr>
          <p:nvPr>
            <p:ph type="ctrTitle"/>
          </p:nvPr>
        </p:nvSpPr>
        <p:spPr/>
        <p:txBody>
          <a:bodyPr/>
          <a:lstStyle/>
          <a:p>
            <a:r>
              <a:rPr lang="en-US" dirty="0"/>
              <a:t>Managing source code</a:t>
            </a:r>
          </a:p>
        </p:txBody>
      </p:sp>
      <p:sp>
        <p:nvSpPr>
          <p:cNvPr id="3" name="Subtitle 2">
            <a:extLst>
              <a:ext uri="{FF2B5EF4-FFF2-40B4-BE49-F238E27FC236}">
                <a16:creationId xmlns:a16="http://schemas.microsoft.com/office/drawing/2014/main" id="{ECE4FF53-1EE4-4E14-A4D9-D05A1F61E60F}"/>
              </a:ext>
            </a:extLst>
          </p:cNvPr>
          <p:cNvSpPr>
            <a:spLocks noGrp="1"/>
          </p:cNvSpPr>
          <p:nvPr>
            <p:ph type="subTitle" idx="1"/>
          </p:nvPr>
        </p:nvSpPr>
        <p:spPr/>
        <p:txBody>
          <a:bodyPr/>
          <a:lstStyle/>
          <a:p>
            <a:r>
              <a:rPr lang="en-US" dirty="0"/>
              <a:t>Introduction to GIT</a:t>
            </a:r>
          </a:p>
        </p:txBody>
      </p:sp>
    </p:spTree>
    <p:extLst>
      <p:ext uri="{BB962C8B-B14F-4D97-AF65-F5344CB8AC3E}">
        <p14:creationId xmlns:p14="http://schemas.microsoft.com/office/powerpoint/2010/main" val="164451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D7A-0099-4253-904D-95D54D78CE36}"/>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49C9EFB8-2AA1-41B9-B4EC-6CB2AD243D27}"/>
              </a:ext>
            </a:extLst>
          </p:cNvPr>
          <p:cNvSpPr>
            <a:spLocks noGrp="1"/>
          </p:cNvSpPr>
          <p:nvPr>
            <p:ph idx="1"/>
          </p:nvPr>
        </p:nvSpPr>
        <p:spPr>
          <a:xfrm>
            <a:off x="685800" y="2194560"/>
            <a:ext cx="10820400" cy="4024125"/>
          </a:xfrm>
        </p:spPr>
        <p:txBody>
          <a:bodyPr/>
          <a:lstStyle/>
          <a:p>
            <a:r>
              <a:rPr lang="en-US" dirty="0"/>
              <a:t>By default, there is a single branch named </a:t>
            </a:r>
            <a:r>
              <a:rPr lang="en-US" b="1" dirty="0"/>
              <a:t>Master</a:t>
            </a:r>
          </a:p>
          <a:p>
            <a:r>
              <a:rPr lang="en-US" dirty="0"/>
              <a:t>A new branch is simply a clone of the existing branch</a:t>
            </a:r>
          </a:p>
        </p:txBody>
      </p:sp>
      <p:sp>
        <p:nvSpPr>
          <p:cNvPr id="5" name="Flowchart: Predefined Process 4">
            <a:extLst>
              <a:ext uri="{FF2B5EF4-FFF2-40B4-BE49-F238E27FC236}">
                <a16:creationId xmlns:a16="http://schemas.microsoft.com/office/drawing/2014/main" id="{2820696E-453C-438F-A449-47BB9DAEC7E5}"/>
              </a:ext>
            </a:extLst>
          </p:cNvPr>
          <p:cNvSpPr/>
          <p:nvPr/>
        </p:nvSpPr>
        <p:spPr>
          <a:xfrm>
            <a:off x="976183" y="3669956"/>
            <a:ext cx="1396313" cy="766119"/>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14" name="Flowchart: Predefined Process 13">
            <a:extLst>
              <a:ext uri="{FF2B5EF4-FFF2-40B4-BE49-F238E27FC236}">
                <a16:creationId xmlns:a16="http://schemas.microsoft.com/office/drawing/2014/main" id="{22B777E0-E371-45C8-B7FC-760661C1B001}"/>
              </a:ext>
            </a:extLst>
          </p:cNvPr>
          <p:cNvSpPr/>
          <p:nvPr/>
        </p:nvSpPr>
        <p:spPr>
          <a:xfrm>
            <a:off x="2197443" y="4650434"/>
            <a:ext cx="1396313" cy="766119"/>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Branch</a:t>
            </a:r>
          </a:p>
        </p:txBody>
      </p:sp>
      <p:sp>
        <p:nvSpPr>
          <p:cNvPr id="15" name="Flowchart: Predefined Process 14">
            <a:extLst>
              <a:ext uri="{FF2B5EF4-FFF2-40B4-BE49-F238E27FC236}">
                <a16:creationId xmlns:a16="http://schemas.microsoft.com/office/drawing/2014/main" id="{0A0F8E1D-7301-4D99-949C-1DA446A81DD6}"/>
              </a:ext>
            </a:extLst>
          </p:cNvPr>
          <p:cNvSpPr/>
          <p:nvPr/>
        </p:nvSpPr>
        <p:spPr>
          <a:xfrm>
            <a:off x="2197443" y="5710567"/>
            <a:ext cx="1396313" cy="766119"/>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Bug Branch</a:t>
            </a:r>
          </a:p>
        </p:txBody>
      </p:sp>
    </p:spTree>
    <p:extLst>
      <p:ext uri="{BB962C8B-B14F-4D97-AF65-F5344CB8AC3E}">
        <p14:creationId xmlns:p14="http://schemas.microsoft.com/office/powerpoint/2010/main" val="298143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D22-8F6F-43C2-9084-4B63247CD1FE}"/>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205A1A6F-A64D-423D-9E9D-682FC805A9D6}"/>
              </a:ext>
            </a:extLst>
          </p:cNvPr>
          <p:cNvSpPr>
            <a:spLocks noGrp="1"/>
          </p:cNvSpPr>
          <p:nvPr>
            <p:ph idx="1"/>
          </p:nvPr>
        </p:nvSpPr>
        <p:spPr/>
        <p:txBody>
          <a:bodyPr/>
          <a:lstStyle/>
          <a:p>
            <a:r>
              <a:rPr lang="en-US" dirty="0"/>
              <a:t>A Git branch is essentially an independent line of development. You can take advantage of branching when working on new features or bug fixes because it isolates your work from that of other team members.</a:t>
            </a:r>
          </a:p>
        </p:txBody>
      </p:sp>
      <p:pic>
        <p:nvPicPr>
          <p:cNvPr id="1026" name="Picture 2" descr="Branch overview">
            <a:extLst>
              <a:ext uri="{FF2B5EF4-FFF2-40B4-BE49-F238E27FC236}">
                <a16:creationId xmlns:a16="http://schemas.microsoft.com/office/drawing/2014/main" id="{4E1C30D7-C269-4256-98AE-0EB9DBF8F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113" y="3410465"/>
            <a:ext cx="6571826" cy="2780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BF22C5-C9B6-4BC1-856C-E3C8A99B03FF}"/>
              </a:ext>
            </a:extLst>
          </p:cNvPr>
          <p:cNvSpPr txBox="1"/>
          <p:nvPr/>
        </p:nvSpPr>
        <p:spPr>
          <a:xfrm>
            <a:off x="360290" y="3535577"/>
            <a:ext cx="5070619" cy="923330"/>
          </a:xfrm>
          <a:prstGeom prst="rect">
            <a:avLst/>
          </a:prstGeom>
          <a:noFill/>
        </p:spPr>
        <p:txBody>
          <a:bodyPr wrap="none" rtlCol="0">
            <a:spAutoFit/>
          </a:bodyPr>
          <a:lstStyle/>
          <a:p>
            <a:r>
              <a:rPr lang="en-US" dirty="0"/>
              <a:t>Different branches can be merged into any</a:t>
            </a:r>
          </a:p>
          <a:p>
            <a:r>
              <a:rPr lang="en-US" dirty="0"/>
              <a:t>one branch as long as they belong to the </a:t>
            </a:r>
          </a:p>
          <a:p>
            <a:r>
              <a:rPr lang="en-US" dirty="0"/>
              <a:t>same repository.</a:t>
            </a:r>
          </a:p>
        </p:txBody>
      </p:sp>
    </p:spTree>
    <p:extLst>
      <p:ext uri="{BB962C8B-B14F-4D97-AF65-F5344CB8AC3E}">
        <p14:creationId xmlns:p14="http://schemas.microsoft.com/office/powerpoint/2010/main" val="110489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7232-3959-466F-8BAC-95DA1EE51184}"/>
              </a:ext>
            </a:extLst>
          </p:cNvPr>
          <p:cNvSpPr>
            <a:spLocks noGrp="1"/>
          </p:cNvSpPr>
          <p:nvPr>
            <p:ph type="title"/>
          </p:nvPr>
        </p:nvSpPr>
        <p:spPr/>
        <p:txBody>
          <a:bodyPr/>
          <a:lstStyle/>
          <a:p>
            <a:r>
              <a:rPr lang="en-US" dirty="0"/>
              <a:t>Branches in action</a:t>
            </a:r>
          </a:p>
        </p:txBody>
      </p:sp>
      <p:sp>
        <p:nvSpPr>
          <p:cNvPr id="3" name="Content Placeholder 2">
            <a:extLst>
              <a:ext uri="{FF2B5EF4-FFF2-40B4-BE49-F238E27FC236}">
                <a16:creationId xmlns:a16="http://schemas.microsoft.com/office/drawing/2014/main" id="{CB3CE1AF-ED3B-4AE6-B1A1-6D983B677C12}"/>
              </a:ext>
            </a:extLst>
          </p:cNvPr>
          <p:cNvSpPr>
            <a:spLocks noGrp="1"/>
          </p:cNvSpPr>
          <p:nvPr>
            <p:ph idx="1"/>
          </p:nvPr>
        </p:nvSpPr>
        <p:spPr/>
        <p:txBody>
          <a:bodyPr/>
          <a:lstStyle/>
          <a:p>
            <a:r>
              <a:rPr lang="en-US" dirty="0"/>
              <a:t>Branching allows each developer to branch out from the original code base and isolate their work from others. It also helps Git to easily merge versions later on.</a:t>
            </a:r>
          </a:p>
        </p:txBody>
      </p:sp>
      <p:pic>
        <p:nvPicPr>
          <p:cNvPr id="2050" name="Picture 2" descr="Image result for branches in git">
            <a:extLst>
              <a:ext uri="{FF2B5EF4-FFF2-40B4-BE49-F238E27FC236}">
                <a16:creationId xmlns:a16="http://schemas.microsoft.com/office/drawing/2014/main" id="{6039D107-7DAD-492A-9BDF-4D07DF493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542" y="2950377"/>
            <a:ext cx="7429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5E5459-1727-454E-8382-D429CC7FC665}"/>
              </a:ext>
            </a:extLst>
          </p:cNvPr>
          <p:cNvSpPr txBox="1"/>
          <p:nvPr/>
        </p:nvSpPr>
        <p:spPr>
          <a:xfrm>
            <a:off x="238897" y="3669957"/>
            <a:ext cx="4230645" cy="2031325"/>
          </a:xfrm>
          <a:prstGeom prst="rect">
            <a:avLst/>
          </a:prstGeom>
          <a:noFill/>
        </p:spPr>
        <p:txBody>
          <a:bodyPr wrap="none" rtlCol="0">
            <a:spAutoFit/>
          </a:bodyPr>
          <a:lstStyle/>
          <a:p>
            <a:r>
              <a:rPr lang="en-US" dirty="0"/>
              <a:t>A Git branch is essentially an </a:t>
            </a:r>
          </a:p>
          <a:p>
            <a:r>
              <a:rPr lang="en-US" dirty="0"/>
              <a:t>independent line of development. </a:t>
            </a:r>
          </a:p>
          <a:p>
            <a:r>
              <a:rPr lang="en-US" dirty="0"/>
              <a:t>You can take advantage of </a:t>
            </a:r>
          </a:p>
          <a:p>
            <a:r>
              <a:rPr lang="en-US" dirty="0"/>
              <a:t>branching when working on new </a:t>
            </a:r>
          </a:p>
          <a:p>
            <a:r>
              <a:rPr lang="en-US" dirty="0"/>
              <a:t>features or bug fixes because it </a:t>
            </a:r>
          </a:p>
          <a:p>
            <a:r>
              <a:rPr lang="en-US" dirty="0"/>
              <a:t>isolates your work from that of other </a:t>
            </a:r>
          </a:p>
          <a:p>
            <a:r>
              <a:rPr lang="en-US" dirty="0"/>
              <a:t>team members.</a:t>
            </a:r>
          </a:p>
        </p:txBody>
      </p:sp>
    </p:spTree>
    <p:extLst>
      <p:ext uri="{BB962C8B-B14F-4D97-AF65-F5344CB8AC3E}">
        <p14:creationId xmlns:p14="http://schemas.microsoft.com/office/powerpoint/2010/main" val="26398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C781-E24D-4D2B-975B-8CBD5EE201E1}"/>
              </a:ext>
            </a:extLst>
          </p:cNvPr>
          <p:cNvSpPr>
            <a:spLocks noGrp="1"/>
          </p:cNvSpPr>
          <p:nvPr>
            <p:ph type="title"/>
          </p:nvPr>
        </p:nvSpPr>
        <p:spPr/>
        <p:txBody>
          <a:bodyPr/>
          <a:lstStyle/>
          <a:p>
            <a:r>
              <a:rPr lang="en-US" dirty="0"/>
              <a:t>GIT commands</a:t>
            </a:r>
          </a:p>
        </p:txBody>
      </p:sp>
      <p:sp>
        <p:nvSpPr>
          <p:cNvPr id="3" name="Content Placeholder 2">
            <a:extLst>
              <a:ext uri="{FF2B5EF4-FFF2-40B4-BE49-F238E27FC236}">
                <a16:creationId xmlns:a16="http://schemas.microsoft.com/office/drawing/2014/main" id="{5C7F8963-C719-4D87-AD99-EE928C1C8E5F}"/>
              </a:ext>
            </a:extLst>
          </p:cNvPr>
          <p:cNvSpPr>
            <a:spLocks noGrp="1"/>
          </p:cNvSpPr>
          <p:nvPr>
            <p:ph idx="1"/>
          </p:nvPr>
        </p:nvSpPr>
        <p:spPr/>
        <p:txBody>
          <a:bodyPr>
            <a:normAutofit fontScale="92500" lnSpcReduction="20000"/>
          </a:bodyPr>
          <a:lstStyle/>
          <a:p>
            <a:r>
              <a:rPr lang="en-US" b="1" dirty="0"/>
              <a:t>Create a new branch</a:t>
            </a:r>
          </a:p>
          <a:p>
            <a:pPr marL="0" indent="0">
              <a:buNone/>
            </a:pPr>
            <a:r>
              <a:rPr lang="en-US" dirty="0">
                <a:solidFill>
                  <a:schemeClr val="tx1">
                    <a:lumMod val="50000"/>
                  </a:schemeClr>
                </a:solidFill>
              </a:rPr>
              <a:t>git checkout –b </a:t>
            </a:r>
            <a:r>
              <a:rPr lang="en-US" dirty="0"/>
              <a:t>[</a:t>
            </a:r>
            <a:r>
              <a:rPr lang="en-US" b="1" dirty="0" err="1">
                <a:solidFill>
                  <a:srgbClr val="FFFF00"/>
                </a:solidFill>
              </a:rPr>
              <a:t>your_branch_name</a:t>
            </a:r>
            <a:r>
              <a:rPr lang="en-US" dirty="0"/>
              <a:t>]</a:t>
            </a:r>
            <a:br>
              <a:rPr lang="en-US" dirty="0"/>
            </a:br>
            <a:endParaRPr lang="en-US" dirty="0"/>
          </a:p>
          <a:p>
            <a:pPr marL="0" indent="0">
              <a:buNone/>
            </a:pPr>
            <a:endParaRPr lang="en-US" dirty="0"/>
          </a:p>
          <a:p>
            <a:r>
              <a:rPr lang="en-US" b="1" dirty="0"/>
              <a:t>List all branches</a:t>
            </a:r>
          </a:p>
          <a:p>
            <a:pPr marL="0" indent="0">
              <a:buNone/>
            </a:pPr>
            <a:r>
              <a:rPr lang="en-US" dirty="0">
                <a:solidFill>
                  <a:schemeClr val="tx1">
                    <a:lumMod val="50000"/>
                  </a:schemeClr>
                </a:solidFill>
              </a:rPr>
              <a:t>git branch</a:t>
            </a:r>
          </a:p>
          <a:p>
            <a:pPr marL="0" indent="0">
              <a:buNone/>
            </a:pPr>
            <a:endParaRPr lang="en-US" dirty="0">
              <a:solidFill>
                <a:schemeClr val="tx1">
                  <a:lumMod val="50000"/>
                </a:schemeClr>
              </a:solidFill>
            </a:endParaRPr>
          </a:p>
          <a:p>
            <a:r>
              <a:rPr lang="en-US" b="1" dirty="0"/>
              <a:t>Delete your local branch</a:t>
            </a:r>
          </a:p>
          <a:p>
            <a:pPr marL="0" indent="0">
              <a:buNone/>
            </a:pPr>
            <a:r>
              <a:rPr lang="en-US" dirty="0">
                <a:solidFill>
                  <a:schemeClr val="tx1">
                    <a:lumMod val="50000"/>
                  </a:schemeClr>
                </a:solidFill>
              </a:rPr>
              <a:t>git branch –d </a:t>
            </a:r>
            <a:r>
              <a:rPr lang="en-US" dirty="0"/>
              <a:t>[</a:t>
            </a:r>
            <a:r>
              <a:rPr lang="en-US" b="1" dirty="0" err="1">
                <a:solidFill>
                  <a:srgbClr val="FFFF00"/>
                </a:solidFill>
              </a:rPr>
              <a:t>your_branch_name</a:t>
            </a:r>
            <a:r>
              <a:rPr lang="en-US" dirty="0"/>
              <a:t>]</a:t>
            </a:r>
            <a:endParaRPr lang="en-US" dirty="0">
              <a:solidFill>
                <a:schemeClr val="tx1">
                  <a:lumMod val="50000"/>
                </a:schemeClr>
              </a:solidFill>
            </a:endParaRPr>
          </a:p>
          <a:p>
            <a:pPr marL="0" indent="0">
              <a:buNone/>
            </a:pPr>
            <a:endParaRPr lang="en-US" dirty="0">
              <a:solidFill>
                <a:schemeClr val="tx1">
                  <a:lumMod val="50000"/>
                </a:schemeClr>
              </a:solidFill>
            </a:endParaRPr>
          </a:p>
          <a:p>
            <a:r>
              <a:rPr lang="en-US" b="1" dirty="0"/>
              <a:t>Delete your remote branch</a:t>
            </a:r>
          </a:p>
          <a:p>
            <a:r>
              <a:rPr lang="en-US" dirty="0">
                <a:solidFill>
                  <a:schemeClr val="tx1">
                    <a:lumMod val="50000"/>
                  </a:schemeClr>
                </a:solidFill>
              </a:rPr>
              <a:t>git push origin :</a:t>
            </a:r>
            <a:r>
              <a:rPr lang="en-US" dirty="0"/>
              <a:t>[</a:t>
            </a:r>
            <a:r>
              <a:rPr lang="en-US" b="1" dirty="0" err="1">
                <a:solidFill>
                  <a:srgbClr val="FFFF00"/>
                </a:solidFill>
              </a:rPr>
              <a:t>your_branch_name</a:t>
            </a:r>
            <a:r>
              <a:rPr lang="en-US" dirty="0"/>
              <a:t>]	</a:t>
            </a:r>
            <a:endParaRPr lang="en-US" dirty="0">
              <a:solidFill>
                <a:schemeClr val="tx1">
                  <a:lumMod val="50000"/>
                </a:schemeClr>
              </a:solidFill>
            </a:endParaRPr>
          </a:p>
          <a:p>
            <a:pPr marL="0" indent="0">
              <a:buNone/>
            </a:pPr>
            <a:endParaRPr lang="en-US" dirty="0">
              <a:solidFill>
                <a:schemeClr val="tx1">
                  <a:lumMod val="50000"/>
                </a:schemeClr>
              </a:solidFill>
            </a:endParaRPr>
          </a:p>
          <a:p>
            <a:pPr marL="0" indent="0">
              <a:buNone/>
            </a:pPr>
            <a:endParaRPr lang="en-US" dirty="0">
              <a:solidFill>
                <a:schemeClr val="tx1">
                  <a:lumMod val="50000"/>
                </a:schemeClr>
              </a:solidFill>
            </a:endParaRPr>
          </a:p>
        </p:txBody>
      </p:sp>
    </p:spTree>
    <p:extLst>
      <p:ext uri="{BB962C8B-B14F-4D97-AF65-F5344CB8AC3E}">
        <p14:creationId xmlns:p14="http://schemas.microsoft.com/office/powerpoint/2010/main" val="175808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AC12-5BA5-40DE-9693-DEE8C19C563A}"/>
              </a:ext>
            </a:extLst>
          </p:cNvPr>
          <p:cNvSpPr>
            <a:spLocks noGrp="1"/>
          </p:cNvSpPr>
          <p:nvPr>
            <p:ph type="title"/>
          </p:nvPr>
        </p:nvSpPr>
        <p:spPr/>
        <p:txBody>
          <a:bodyPr/>
          <a:lstStyle/>
          <a:p>
            <a:r>
              <a:rPr lang="en-US" dirty="0"/>
              <a:t>Stashing</a:t>
            </a:r>
          </a:p>
        </p:txBody>
      </p:sp>
      <p:sp>
        <p:nvSpPr>
          <p:cNvPr id="3" name="Content Placeholder 2">
            <a:extLst>
              <a:ext uri="{FF2B5EF4-FFF2-40B4-BE49-F238E27FC236}">
                <a16:creationId xmlns:a16="http://schemas.microsoft.com/office/drawing/2014/main" id="{188ED2D7-C535-425A-B133-FB31E6BBD8D0}"/>
              </a:ext>
            </a:extLst>
          </p:cNvPr>
          <p:cNvSpPr>
            <a:spLocks noGrp="1"/>
          </p:cNvSpPr>
          <p:nvPr>
            <p:ph idx="1"/>
          </p:nvPr>
        </p:nvSpPr>
        <p:spPr/>
        <p:txBody>
          <a:bodyPr/>
          <a:lstStyle/>
          <a:p>
            <a:r>
              <a:rPr lang="en-US" dirty="0"/>
              <a:t>Stashing is used when we used to store the source code as ref for future reference)</a:t>
            </a:r>
          </a:p>
        </p:txBody>
      </p:sp>
      <p:sp>
        <p:nvSpPr>
          <p:cNvPr id="4" name="Flowchart: Direct Access Storage 3">
            <a:extLst>
              <a:ext uri="{FF2B5EF4-FFF2-40B4-BE49-F238E27FC236}">
                <a16:creationId xmlns:a16="http://schemas.microsoft.com/office/drawing/2014/main" id="{1CC9E5B3-4BFA-4E4A-9831-55786C6A295D}"/>
              </a:ext>
            </a:extLst>
          </p:cNvPr>
          <p:cNvSpPr/>
          <p:nvPr/>
        </p:nvSpPr>
        <p:spPr>
          <a:xfrm>
            <a:off x="5128054" y="2899555"/>
            <a:ext cx="1729946" cy="171758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5" name="Explosion: 14 Points 4">
            <a:extLst>
              <a:ext uri="{FF2B5EF4-FFF2-40B4-BE49-F238E27FC236}">
                <a16:creationId xmlns:a16="http://schemas.microsoft.com/office/drawing/2014/main" id="{982897A5-F6AC-42B2-B32A-7C5DD43313F8}"/>
              </a:ext>
            </a:extLst>
          </p:cNvPr>
          <p:cNvSpPr/>
          <p:nvPr/>
        </p:nvSpPr>
        <p:spPr>
          <a:xfrm>
            <a:off x="7908324" y="4151870"/>
            <a:ext cx="3361038" cy="2706130"/>
          </a:xfrm>
          <a:prstGeom prst="irregularSeal2">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placed for</a:t>
            </a:r>
          </a:p>
          <a:p>
            <a:pPr algn="ctr"/>
            <a:r>
              <a:rPr lang="en-US" dirty="0"/>
              <a:t>Future reference</a:t>
            </a:r>
          </a:p>
        </p:txBody>
      </p:sp>
      <p:cxnSp>
        <p:nvCxnSpPr>
          <p:cNvPr id="7" name="Straight Arrow Connector 6">
            <a:extLst>
              <a:ext uri="{FF2B5EF4-FFF2-40B4-BE49-F238E27FC236}">
                <a16:creationId xmlns:a16="http://schemas.microsoft.com/office/drawing/2014/main" id="{4A7E36FC-5EFB-44A3-B49F-02C7AA16FFDD}"/>
              </a:ext>
            </a:extLst>
          </p:cNvPr>
          <p:cNvCxnSpPr>
            <a:cxnSpLocks/>
          </p:cNvCxnSpPr>
          <p:nvPr/>
        </p:nvCxnSpPr>
        <p:spPr>
          <a:xfrm>
            <a:off x="5993027" y="4676692"/>
            <a:ext cx="2323070" cy="83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2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0027-597E-465B-A530-FFCF015C6E9C}"/>
              </a:ext>
            </a:extLst>
          </p:cNvPr>
          <p:cNvSpPr>
            <a:spLocks noGrp="1"/>
          </p:cNvSpPr>
          <p:nvPr>
            <p:ph type="title"/>
          </p:nvPr>
        </p:nvSpPr>
        <p:spPr/>
        <p:txBody>
          <a:bodyPr/>
          <a:lstStyle/>
          <a:p>
            <a:r>
              <a:rPr lang="en-US" dirty="0"/>
              <a:t>Collaboration</a:t>
            </a:r>
          </a:p>
        </p:txBody>
      </p:sp>
      <p:pic>
        <p:nvPicPr>
          <p:cNvPr id="1026" name="Picture 2">
            <a:extLst>
              <a:ext uri="{FF2B5EF4-FFF2-40B4-BE49-F238E27FC236}">
                <a16:creationId xmlns:a16="http://schemas.microsoft.com/office/drawing/2014/main" id="{A8804FAA-7AA0-42BC-BF13-539975F50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51" y="1937283"/>
            <a:ext cx="8740698" cy="456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9981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1575</TotalTime>
  <Words>202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Managing source code</vt:lpstr>
      <vt:lpstr>Branches</vt:lpstr>
      <vt:lpstr>Branches</vt:lpstr>
      <vt:lpstr>Branches in action</vt:lpstr>
      <vt:lpstr>GIT commands</vt:lpstr>
      <vt:lpstr>Stashing</vt:lpstr>
      <vt:lpstr>Collaboration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source code</dc:title>
  <dc:creator>Khurram</dc:creator>
  <cp:lastModifiedBy>Pc</cp:lastModifiedBy>
  <cp:revision>20</cp:revision>
  <dcterms:created xsi:type="dcterms:W3CDTF">2018-08-06T08:51:25Z</dcterms:created>
  <dcterms:modified xsi:type="dcterms:W3CDTF">2019-08-22T15:43:48Z</dcterms:modified>
</cp:coreProperties>
</file>