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82AAE-2442-4FB6-8025-78BEB8203A60}" type="datetimeFigureOut">
              <a:rPr lang="en-PK" smtClean="0"/>
              <a:t>02/02/2025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64949-2C99-4617-A49D-F63661FF387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915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char str[] = "Programming in C++ is fun!";</a:t>
            </a:r>
          </a:p>
          <a:p>
            <a:r>
              <a:rPr lang="en-US" dirty="0"/>
              <a:t>    int </a:t>
            </a:r>
            <a:r>
              <a:rPr lang="en-US" dirty="0" err="1"/>
              <a:t>vowelCount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  // Loop through the string until the null character '\0'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str[</a:t>
            </a:r>
            <a:r>
              <a:rPr lang="en-US" dirty="0" err="1"/>
              <a:t>i</a:t>
            </a:r>
            <a:r>
              <a:rPr lang="en-US" dirty="0"/>
              <a:t>] != '\0';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// Check if the current character is a vowel</a:t>
            </a:r>
          </a:p>
          <a:p>
            <a:r>
              <a:rPr lang="en-US" dirty="0"/>
              <a:t>        if (str[</a:t>
            </a:r>
            <a:r>
              <a:rPr lang="en-US" dirty="0" err="1"/>
              <a:t>i</a:t>
            </a:r>
            <a:r>
              <a:rPr lang="en-US" dirty="0"/>
              <a:t>] == 'a' || str[</a:t>
            </a:r>
            <a:r>
              <a:rPr lang="en-US" dirty="0" err="1"/>
              <a:t>i</a:t>
            </a:r>
            <a:r>
              <a:rPr lang="en-US" dirty="0"/>
              <a:t>] == 'e' || str[</a:t>
            </a:r>
            <a:r>
              <a:rPr lang="en-US" dirty="0" err="1"/>
              <a:t>i</a:t>
            </a:r>
            <a:r>
              <a:rPr lang="en-US" dirty="0"/>
              <a:t>] == '</a:t>
            </a:r>
            <a:r>
              <a:rPr lang="en-US" dirty="0" err="1"/>
              <a:t>i</a:t>
            </a:r>
            <a:r>
              <a:rPr lang="en-US" dirty="0"/>
              <a:t>' || str[</a:t>
            </a:r>
            <a:r>
              <a:rPr lang="en-US" dirty="0" err="1"/>
              <a:t>i</a:t>
            </a:r>
            <a:r>
              <a:rPr lang="en-US" dirty="0"/>
              <a:t>] == 'o' || str[</a:t>
            </a:r>
            <a:r>
              <a:rPr lang="en-US" dirty="0" err="1"/>
              <a:t>i</a:t>
            </a:r>
            <a:r>
              <a:rPr lang="en-US" dirty="0"/>
              <a:t>] == 'u' ||</a:t>
            </a:r>
          </a:p>
          <a:p>
            <a:r>
              <a:rPr lang="en-US" dirty="0"/>
              <a:t>            str[</a:t>
            </a:r>
            <a:r>
              <a:rPr lang="en-US" dirty="0" err="1"/>
              <a:t>i</a:t>
            </a:r>
            <a:r>
              <a:rPr lang="en-US" dirty="0"/>
              <a:t>] == 'A' || str[</a:t>
            </a:r>
            <a:r>
              <a:rPr lang="en-US" dirty="0" err="1"/>
              <a:t>i</a:t>
            </a:r>
            <a:r>
              <a:rPr lang="en-US" dirty="0"/>
              <a:t>] == 'E' || str[</a:t>
            </a:r>
            <a:r>
              <a:rPr lang="en-US" dirty="0" err="1"/>
              <a:t>i</a:t>
            </a:r>
            <a:r>
              <a:rPr lang="en-US" dirty="0"/>
              <a:t>] == 'I' || str[</a:t>
            </a:r>
            <a:r>
              <a:rPr lang="en-US" dirty="0" err="1"/>
              <a:t>i</a:t>
            </a:r>
            <a:r>
              <a:rPr lang="en-US" dirty="0"/>
              <a:t>] == 'O' || str[</a:t>
            </a:r>
            <a:r>
              <a:rPr lang="en-US" dirty="0" err="1"/>
              <a:t>i</a:t>
            </a:r>
            <a:r>
              <a:rPr lang="en-US" dirty="0"/>
              <a:t>] == 'U') {</a:t>
            </a:r>
          </a:p>
          <a:p>
            <a:r>
              <a:rPr lang="en-US" dirty="0"/>
              <a:t>            </a:t>
            </a:r>
            <a:r>
              <a:rPr lang="en-US" dirty="0" err="1"/>
              <a:t>vowelCount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"The string is: " &lt;&lt; str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"Number of vowels: " &lt;&lt; </a:t>
            </a:r>
            <a:r>
              <a:rPr lang="en-US" dirty="0" err="1"/>
              <a:t>vowelCount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64949-2C99-4617-A49D-F63661FF387A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86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2931-C417-438F-B580-FD2119E6D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117166"/>
          </a:xfrm>
        </p:spPr>
        <p:txBody>
          <a:bodyPr/>
          <a:lstStyle/>
          <a:p>
            <a:r>
              <a:rPr lang="en-US" sz="4400" dirty="0"/>
              <a:t>Character Array (C-String)</a:t>
            </a:r>
            <a:endParaRPr lang="en-P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3D34-C5A9-4065-A03E-5F74D56E5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system-ui"/>
              </a:rPr>
              <a:t>Character Array (C-String) 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Definition and purpose of character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ystem-ui"/>
              </a:rPr>
              <a:t>arrays,Declaring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 and initializing character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ystem-ui"/>
              </a:rPr>
              <a:t>arrays,Understanding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 null-terminated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ystem-ui"/>
              </a:rPr>
              <a:t>strings,Concatenation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, copying, and comparing character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ystem-ui"/>
              </a:rPr>
              <a:t>arrays,Example</a:t>
            </a:r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 Program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9581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459F-7227-441E-B8CF-A6C4C42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String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45CF-967D-4068-98AC-437E0B878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3. String Concatenation (</a:t>
            </a:r>
            <a:r>
              <a:rPr lang="en-US" b="1" dirty="0" err="1"/>
              <a:t>strcat</a:t>
            </a:r>
            <a:r>
              <a:rPr lang="en-US" b="1" dirty="0"/>
              <a:t>)Explanation:</a:t>
            </a:r>
          </a:p>
          <a:p>
            <a:r>
              <a:rPr lang="en-US" dirty="0" err="1"/>
              <a:t>strcat</a:t>
            </a:r>
            <a:r>
              <a:rPr lang="en-US" dirty="0"/>
              <a:t> appends one string (source) to the end of another string (destination).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BE64A-6905-4080-A4F4-02A64EB8D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560320"/>
            <a:ext cx="4718050" cy="341435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102FB-D539-5F28-4CD0-935BD47F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4572002"/>
            <a:ext cx="40005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0F7C-C312-4781-8AED-B5F07A5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String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F926-3B50-4537-980D-F535025FC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4. String Comparison (</a:t>
            </a:r>
            <a:r>
              <a:rPr lang="en-US" b="1" dirty="0" err="1"/>
              <a:t>strcmp</a:t>
            </a:r>
            <a:r>
              <a:rPr lang="en-US" b="1" dirty="0"/>
              <a:t>)Explanation:</a:t>
            </a:r>
          </a:p>
          <a:p>
            <a:r>
              <a:rPr lang="en-US" dirty="0" err="1"/>
              <a:t>strcmp</a:t>
            </a:r>
            <a:r>
              <a:rPr lang="en-US" dirty="0"/>
              <a:t> compares two strings lexicographically and returns 0 if they are equal.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3B80AE-E680-4697-B8A9-8976B17981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8836" y="2560638"/>
            <a:ext cx="4817028" cy="353832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3B6A6-5B41-FA76-DCBB-309FDFFC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651894"/>
            <a:ext cx="39243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25341-DA11-48EB-84D2-CD9FA73A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Substring extraction</a:t>
            </a:r>
            <a:br>
              <a:rPr lang="en-US" b="0" i="0" dirty="0">
                <a:solidFill>
                  <a:srgbClr val="000000"/>
                </a:solidFill>
                <a:effectLst/>
                <a:latin typeface="system-ui"/>
              </a:rPr>
            </a:b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29285-687C-49A9-999C-B865F653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substring is a smaller part or sequence of characters taken from a larger string.</a:t>
            </a:r>
          </a:p>
          <a:p>
            <a:r>
              <a:rPr lang="en-US" dirty="0"/>
              <a:t>It can be a single character, a group of characters, or the entire string itself.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Given the string: "</a:t>
            </a:r>
            <a:r>
              <a:rPr lang="en-US" dirty="0" err="1"/>
              <a:t>Programming",Substrings</a:t>
            </a:r>
            <a:r>
              <a:rPr lang="en-US" dirty="0"/>
              <a:t> could be: "Pro", "gram", "</a:t>
            </a:r>
            <a:r>
              <a:rPr lang="en-US" dirty="0" err="1"/>
              <a:t>ming</a:t>
            </a:r>
            <a:r>
              <a:rPr lang="en-US" dirty="0"/>
              <a:t>", or even "g".</a:t>
            </a:r>
          </a:p>
          <a:p>
            <a:r>
              <a:rPr lang="en-US" b="1" dirty="0"/>
              <a:t>Key Points:</a:t>
            </a:r>
          </a:p>
          <a:p>
            <a:r>
              <a:rPr lang="en-US" dirty="0"/>
              <a:t>A substring must occur in the same order as in the original string.</a:t>
            </a:r>
          </a:p>
          <a:p>
            <a:r>
              <a:rPr lang="en-US" dirty="0"/>
              <a:t>Substrings are contiguous, meaning the characters must be consecutive.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295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B371-A388-440D-B49E-C5C847C6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31F80-28B7-4D0B-B390-8E429893B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41" y="2632108"/>
            <a:ext cx="6019061" cy="33178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CEBEFA-7689-231D-487C-4A419FA2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734" y="3207883"/>
            <a:ext cx="37052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B737-3343-46A6-B28B-77A0AB9D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with C string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E600-509C-475F-94EE-9C93124C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with a C-string processes each character in the array until the null character (`\0`) is reached.</a:t>
            </a:r>
          </a:p>
          <a:p>
            <a:r>
              <a:rPr lang="en-US" dirty="0"/>
              <a:t>The loop iterates through the string using an index, enabling operations like printing, counting, or modifying characters.</a:t>
            </a:r>
          </a:p>
          <a:p>
            <a:r>
              <a:rPr lang="en-US" dirty="0"/>
              <a:t>It ensures efficient traversal and manipulation of C-style strings.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040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F361-DDAF-46AD-97D2-00401D91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3C196-4EA9-4B10-8B05-782B100E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61" y="2632108"/>
            <a:ext cx="6374167" cy="34615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235BB-086F-A744-233F-E0543FAA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49" y="2530417"/>
            <a:ext cx="3958512" cy="36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362-662C-4865-ADAB-222B58CA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numbers of vowels in string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A4606-5440-4AE4-826D-DAC95236A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178" y="2460927"/>
            <a:ext cx="6258757" cy="37197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94255F-AC79-549E-1745-C2403472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162" y="3196848"/>
            <a:ext cx="4162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909-EA0B-42AB-94E6-EF9E087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Array(C string)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8B68-1E4D-40FC-9161-BBD9EDF4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a Character Array (C-String) is a way to store and handle text.</a:t>
            </a:r>
          </a:p>
          <a:p>
            <a:r>
              <a:rPr lang="en-US" dirty="0"/>
              <a:t>It’s an array of characters ending with a null character (`\0`), which marks the string’s termination.</a:t>
            </a:r>
          </a:p>
          <a:p>
            <a:r>
              <a:rPr lang="en-US" dirty="0"/>
              <a:t>Commonly used for text-based operations, a C-String is declared like `char name[] = "Hello";`.</a:t>
            </a:r>
          </a:p>
          <a:p>
            <a:r>
              <a:rPr lang="en-US" dirty="0"/>
              <a:t>Functions like `</a:t>
            </a:r>
            <a:r>
              <a:rPr lang="en-US" dirty="0" err="1"/>
              <a:t>strlen</a:t>
            </a:r>
            <a:r>
              <a:rPr lang="en-US" dirty="0"/>
              <a:t>()` and `</a:t>
            </a:r>
            <a:r>
              <a:rPr lang="en-US" dirty="0" err="1"/>
              <a:t>strcpy</a:t>
            </a:r>
            <a:r>
              <a:rPr lang="en-US" dirty="0"/>
              <a:t>()` help manage these strings efficiently.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18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01D5-0322-4090-A4DF-60F91D2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Character Arrays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1809-C4C3-4174-908B-659D32D6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purpose of character arrays in C++ is to store and manipulate text data efficiently.</a:t>
            </a:r>
          </a:p>
          <a:p>
            <a:pPr algn="just"/>
            <a:r>
              <a:rPr lang="en-US" dirty="0"/>
              <a:t>They allow programmers to handle strings as arrays of characters, making operations like reading, writing, and modifying text straightforward.</a:t>
            </a:r>
          </a:p>
          <a:p>
            <a:pPr algn="just"/>
            <a:r>
              <a:rPr lang="en-US" dirty="0"/>
              <a:t>Character arrays are essential for tasks like string input/output, concatenation, searching, and parsing, especially in scenarios where lightweight and low-level control is needed.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959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DA6C-1E3C-4A9F-9F78-B52A7DC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ystem-ui"/>
              </a:rPr>
              <a:t>Declaring and initializing character arrays</a:t>
            </a:r>
            <a:br>
              <a:rPr lang="en-US" b="0" i="0" dirty="0">
                <a:solidFill>
                  <a:srgbClr val="000000"/>
                </a:solidFill>
                <a:effectLst/>
                <a:latin typeface="system-ui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D316-0920-4DB9-A5E5-236EEEAD8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declare and initialize character arrays (C-Strings) in a simple way:</a:t>
            </a:r>
          </a:p>
          <a:p>
            <a:r>
              <a:rPr lang="en-US" b="1" dirty="0"/>
              <a:t>Without Initialization</a:t>
            </a:r>
            <a:r>
              <a:rPr lang="en-US" dirty="0"/>
              <a:t>:</a:t>
            </a:r>
          </a:p>
          <a:p>
            <a:r>
              <a:rPr lang="en-US" dirty="0"/>
              <a:t>char name[10]; // Array for up to 9 characters + null terminator</a:t>
            </a:r>
          </a:p>
          <a:p>
            <a:r>
              <a:rPr lang="en-US" b="1" dirty="0"/>
              <a:t>With Direct Initialization</a:t>
            </a:r>
            <a:r>
              <a:rPr lang="en-US" dirty="0"/>
              <a:t>:</a:t>
            </a:r>
          </a:p>
          <a:p>
            <a:r>
              <a:rPr lang="en-US" dirty="0"/>
              <a:t>char name[] = "Hello"; // Automatically adds '\0' at the end</a:t>
            </a:r>
          </a:p>
          <a:p>
            <a:r>
              <a:rPr lang="en-US" b="1" dirty="0"/>
              <a:t>Element-Wise Initialization:</a:t>
            </a:r>
          </a:p>
          <a:p>
            <a:r>
              <a:rPr lang="en-US" dirty="0"/>
              <a:t>char name[6] = {'H', 'e', 'l', 'l', 'o', '\0'}; // Manually add '\0'</a:t>
            </a: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59274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49F3-69A1-4E9F-A208-8CBE8276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null terminated string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18D0-EFAC-4893-A80B-884B292C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null-terminated string in C++ is a sequence of characters ending with a special character called the null character (`\0`).</a:t>
            </a:r>
          </a:p>
          <a:p>
            <a:r>
              <a:rPr lang="en-US" dirty="0"/>
              <a:t>This `\0` tells the program where the string ends.</a:t>
            </a:r>
          </a:p>
          <a:p>
            <a:r>
              <a:rPr lang="en-US" dirty="0"/>
              <a:t>For example, `"Hello"` is stored as `H`, `e`, `l`, `l`, `o`, and `\0`.</a:t>
            </a:r>
          </a:p>
          <a:p>
            <a:r>
              <a:rPr lang="en-US" dirty="0"/>
              <a:t>Without `\0`, the program wouldn’t know the string's length or where it stops.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135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8129-4C0E-46D8-8149-4F84E050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030CC-2820-41F5-BD79-E991075A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17" y="2542137"/>
            <a:ext cx="6667130" cy="344530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21D10F-AD8F-0F0D-DDAD-4CA700CEB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292" y="3052374"/>
            <a:ext cx="3638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DA58-4632-4224-BE49-10D791A0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EA330-CFC7-486B-A34D-F6FD38C1C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2585455"/>
            <a:ext cx="6241002" cy="366578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B6328D-32AC-4FF0-CACD-CF80F49B3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947" y="3018938"/>
            <a:ext cx="3810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BCC5-08A8-4CF9-9F10-D47CB09FD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String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27-4844-4DB9-8BCC-BCABD5175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1. String Length (</a:t>
            </a:r>
            <a:r>
              <a:rPr lang="en-US" b="1" dirty="0" err="1"/>
              <a:t>strlen</a:t>
            </a:r>
            <a:r>
              <a:rPr lang="en-US" b="1" dirty="0"/>
              <a:t>)Explanation:</a:t>
            </a:r>
          </a:p>
          <a:p>
            <a:r>
              <a:rPr lang="en-US" dirty="0" err="1"/>
              <a:t>strlen</a:t>
            </a:r>
            <a:r>
              <a:rPr lang="en-US" dirty="0"/>
              <a:t> calculates the number of characters in a string excluding the null terminator (\0).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4D977F-6062-4EB6-9626-46562AE42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5502" y="2560320"/>
            <a:ext cx="4718050" cy="35830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C7F61-7B8F-2CFB-B7E4-E355D2D6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406" y="4565974"/>
            <a:ext cx="3648075" cy="17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4504-C937-46CB-93A4-653BB9EE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String operations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089A-26A3-4E27-9AF3-728F4EADC8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2. String Copy (</a:t>
            </a:r>
            <a:r>
              <a:rPr lang="en-US" b="1" dirty="0" err="1"/>
              <a:t>strcpy</a:t>
            </a:r>
            <a:r>
              <a:rPr lang="en-US" b="1" dirty="0"/>
              <a:t>)Explanation:</a:t>
            </a:r>
          </a:p>
          <a:p>
            <a:pPr algn="just"/>
            <a:r>
              <a:rPr lang="en-US" dirty="0" err="1"/>
              <a:t>strcpy</a:t>
            </a:r>
            <a:r>
              <a:rPr lang="en-US" dirty="0"/>
              <a:t> copies the content of one string (source) into another string (destination).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74A63-134B-41CA-A47D-76B4AB66E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7159" y="2560638"/>
            <a:ext cx="4826217" cy="3467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AA5A9-58BE-6BA3-C4F4-4FF7BD9E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51" y="4568792"/>
            <a:ext cx="3971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839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Garamond</vt:lpstr>
      <vt:lpstr>system-ui</vt:lpstr>
      <vt:lpstr>Organic</vt:lpstr>
      <vt:lpstr>Character Array (C-String)</vt:lpstr>
      <vt:lpstr>Character Array(C string)</vt:lpstr>
      <vt:lpstr>Purpose of Character Arrays</vt:lpstr>
      <vt:lpstr>Declaring and initializing character arrays </vt:lpstr>
      <vt:lpstr>Understanding a null terminated string</vt:lpstr>
      <vt:lpstr>Example Program</vt:lpstr>
      <vt:lpstr>Another example</vt:lpstr>
      <vt:lpstr>Some Common String operations</vt:lpstr>
      <vt:lpstr>Some Common String operations</vt:lpstr>
      <vt:lpstr>Some Common String operations</vt:lpstr>
      <vt:lpstr>Some Common String operations</vt:lpstr>
      <vt:lpstr>Substring extraction </vt:lpstr>
      <vt:lpstr>Example</vt:lpstr>
      <vt:lpstr>Loop with C string</vt:lpstr>
      <vt:lpstr>Example</vt:lpstr>
      <vt:lpstr>Counting numbers of vowels in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13 Lect 37-38-39</dc:title>
  <dc:creator>Syed Atir Raza Shirazi</dc:creator>
  <cp:lastModifiedBy>Aasma Abdul Waheed</cp:lastModifiedBy>
  <cp:revision>10</cp:revision>
  <dcterms:created xsi:type="dcterms:W3CDTF">2025-01-12T16:41:08Z</dcterms:created>
  <dcterms:modified xsi:type="dcterms:W3CDTF">2025-02-02T03:52:56Z</dcterms:modified>
</cp:coreProperties>
</file>