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59" r:id="rId5"/>
    <p:sldId id="262" r:id="rId6"/>
    <p:sldId id="264" r:id="rId7"/>
    <p:sldId id="269" r:id="rId8"/>
    <p:sldId id="291" r:id="rId9"/>
    <p:sldId id="294" r:id="rId10"/>
    <p:sldId id="295" r:id="rId11"/>
    <p:sldId id="296" r:id="rId12"/>
    <p:sldId id="297" r:id="rId13"/>
    <p:sldId id="298" r:id="rId14"/>
    <p:sldId id="299" r:id="rId15"/>
    <p:sldId id="306" r:id="rId16"/>
    <p:sldId id="300" r:id="rId17"/>
    <p:sldId id="307" r:id="rId18"/>
    <p:sldId id="302" r:id="rId19"/>
    <p:sldId id="303" r:id="rId20"/>
    <p:sldId id="304" r:id="rId21"/>
    <p:sldId id="301" r:id="rId22"/>
    <p:sldId id="305"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74"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EDC92-BACC-46DF-94BE-C8B4C1DBEBA2}"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0EB87-3497-4A50-BC9D-3D471769DF43}" type="slidenum">
              <a:rPr lang="en-US" smtClean="0"/>
              <a:t>‹#›</a:t>
            </a:fld>
            <a:endParaRPr lang="en-US"/>
          </a:p>
        </p:txBody>
      </p:sp>
    </p:spTree>
    <p:extLst>
      <p:ext uri="{BB962C8B-B14F-4D97-AF65-F5344CB8AC3E}">
        <p14:creationId xmlns:p14="http://schemas.microsoft.com/office/powerpoint/2010/main" val="119498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86A5-23C8-4323-9720-9D696B8EF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00ED1-F609-4579-9A59-5E8D6CF2D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84C8CE-AB0C-4D77-9404-BC17BDF1A1B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3B38EE4B-5115-4B05-B7B3-21EDDE828881}"/>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4CABBC1-6307-485E-BAB1-D4D002943890}"/>
              </a:ext>
            </a:extLst>
          </p:cNvPr>
          <p:cNvSpPr>
            <a:spLocks noGrp="1"/>
          </p:cNvSpPr>
          <p:nvPr>
            <p:ph type="sldNum" sz="quarter" idx="12"/>
          </p:nvPr>
        </p:nvSpPr>
        <p:spPr/>
        <p:txBody>
          <a:bodyPr/>
          <a:lstStyle/>
          <a:p>
            <a:fld id="{0849B812-8468-45BA-B8D7-31C4B6211ACB}" type="slidenum">
              <a:rPr lang="en-US" smtClean="0"/>
              <a:t>‹#›</a:t>
            </a:fld>
            <a:endParaRPr lang="en-US"/>
          </a:p>
        </p:txBody>
      </p:sp>
      <p:pic>
        <p:nvPicPr>
          <p:cNvPr id="8" name="Picture 7">
            <a:extLst>
              <a:ext uri="{FF2B5EF4-FFF2-40B4-BE49-F238E27FC236}">
                <a16:creationId xmlns:a16="http://schemas.microsoft.com/office/drawing/2014/main" id="{06ADC1DC-4821-4D1B-AE6B-6279C809FE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404778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7F04-EE66-4DF0-B5AB-B46EC3B71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88CEE-92C3-436F-9970-A7267238B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C6B5A-290F-44B9-9AF3-2DD408F344FC}"/>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66501053-8158-4145-8A51-2467781EC047}"/>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71EC369-8BFF-43BF-837E-A8EC0EA1BDB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80434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39BA3-9051-4D0E-B9D7-8AF37904B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72BC6-2172-4EA8-A475-6A2E869D0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F90D7-1391-4F0D-8B07-E061DB0DA2E7}"/>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EFE20E7-7065-4B8D-B885-FC1A33927893}"/>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E48DB27-84E9-48FC-B0F2-6F5EA31596F8}"/>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274878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8CAA-73CA-402F-8395-39D368A49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6661F-2C0C-4761-A79D-6E64319C5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D0752-4D8F-44DF-9712-4DC596F87F0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7DC071BC-C285-4FEB-BF90-A2580B11DB3E}"/>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14CC280-F9D0-44A9-B10B-CB0425E8A10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93592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DD46-3D81-41EA-8DA7-4EF69B904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68360-CB07-4187-BAE9-263E51A40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51FB2-87BA-42C8-BA9D-D77C2DE2B498}"/>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B70D36F-5806-40CC-AFB0-37C28B01B6B4}"/>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9EF8E070-F6CC-439D-B94C-203293169CE1}"/>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6707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EEA6-90D4-46F0-BD96-6BE394E27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0C030-0791-499C-AE67-34AAFC0658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93828-113B-4DE7-AEBD-D7A2DD151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9F5F5-28F3-4BA1-B9B0-8552E23EA636}"/>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0E50F591-DAC7-4D8A-876B-88C467D301B6}"/>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3B33C88F-0BD5-4D44-9946-628A2AAF88D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23593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2F7D-289A-4B49-9335-770831347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AE2FD-B362-4B5E-86F0-B984CCCA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BC7C1-A794-4EF1-996D-6E333B5FF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A8266-D8A3-4D72-B8AB-308FAD315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007A9-49C2-40A2-BEA9-25C298027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3FA6C-491B-4281-95A6-6E951F2A0C04}"/>
              </a:ext>
            </a:extLst>
          </p:cNvPr>
          <p:cNvSpPr>
            <a:spLocks noGrp="1"/>
          </p:cNvSpPr>
          <p:nvPr>
            <p:ph type="dt" sz="half" idx="10"/>
          </p:nvPr>
        </p:nvSpPr>
        <p:spPr/>
        <p:txBody>
          <a:bodyPr/>
          <a:lstStyle/>
          <a:p>
            <a:r>
              <a:rPr lang="en-US"/>
              <a:t>10/25/2019</a:t>
            </a:r>
          </a:p>
        </p:txBody>
      </p:sp>
      <p:sp>
        <p:nvSpPr>
          <p:cNvPr id="8" name="Footer Placeholder 7">
            <a:extLst>
              <a:ext uri="{FF2B5EF4-FFF2-40B4-BE49-F238E27FC236}">
                <a16:creationId xmlns:a16="http://schemas.microsoft.com/office/drawing/2014/main" id="{BD4CD3E3-D19C-4659-A100-895E5ED7BDD6}"/>
              </a:ext>
            </a:extLst>
          </p:cNvPr>
          <p:cNvSpPr>
            <a:spLocks noGrp="1"/>
          </p:cNvSpPr>
          <p:nvPr>
            <p:ph type="ftr" sz="quarter" idx="11"/>
          </p:nvPr>
        </p:nvSpPr>
        <p:spPr/>
        <p:txBody>
          <a:bodyPr/>
          <a:lstStyle/>
          <a:p>
            <a:r>
              <a:rPr lang="en-US"/>
              <a:t>FYP: Evaluation 4</a:t>
            </a:r>
          </a:p>
        </p:txBody>
      </p:sp>
      <p:sp>
        <p:nvSpPr>
          <p:cNvPr id="9" name="Slide Number Placeholder 8">
            <a:extLst>
              <a:ext uri="{FF2B5EF4-FFF2-40B4-BE49-F238E27FC236}">
                <a16:creationId xmlns:a16="http://schemas.microsoft.com/office/drawing/2014/main" id="{182AAD5E-65D9-46A0-A592-D09A4CDC067A}"/>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61413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AF62-4E69-4201-B62A-CE8D20C5F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58E1B-A3AA-4F3D-AD40-63D03D735C84}"/>
              </a:ext>
            </a:extLst>
          </p:cNvPr>
          <p:cNvSpPr>
            <a:spLocks noGrp="1"/>
          </p:cNvSpPr>
          <p:nvPr>
            <p:ph type="dt" sz="half" idx="10"/>
          </p:nvPr>
        </p:nvSpPr>
        <p:spPr/>
        <p:txBody>
          <a:bodyPr/>
          <a:lstStyle/>
          <a:p>
            <a:r>
              <a:rPr lang="en-US"/>
              <a:t>10/25/2019</a:t>
            </a:r>
          </a:p>
        </p:txBody>
      </p:sp>
      <p:sp>
        <p:nvSpPr>
          <p:cNvPr id="4" name="Footer Placeholder 3">
            <a:extLst>
              <a:ext uri="{FF2B5EF4-FFF2-40B4-BE49-F238E27FC236}">
                <a16:creationId xmlns:a16="http://schemas.microsoft.com/office/drawing/2014/main" id="{04B76647-9EF1-4690-BC29-E87CF1E6720E}"/>
              </a:ext>
            </a:extLst>
          </p:cNvPr>
          <p:cNvSpPr>
            <a:spLocks noGrp="1"/>
          </p:cNvSpPr>
          <p:nvPr>
            <p:ph type="ftr" sz="quarter" idx="11"/>
          </p:nvPr>
        </p:nvSpPr>
        <p:spPr/>
        <p:txBody>
          <a:bodyPr/>
          <a:lstStyle/>
          <a:p>
            <a:r>
              <a:rPr lang="en-US"/>
              <a:t>FYP: Evaluation 4</a:t>
            </a:r>
          </a:p>
        </p:txBody>
      </p:sp>
      <p:sp>
        <p:nvSpPr>
          <p:cNvPr id="5" name="Slide Number Placeholder 4">
            <a:extLst>
              <a:ext uri="{FF2B5EF4-FFF2-40B4-BE49-F238E27FC236}">
                <a16:creationId xmlns:a16="http://schemas.microsoft.com/office/drawing/2014/main" id="{3D57D8A9-AF7C-4295-BC2C-499F860BC3D2}"/>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420247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389C3-097E-4BB7-AA71-78E2D208AD94}"/>
              </a:ext>
            </a:extLst>
          </p:cNvPr>
          <p:cNvSpPr>
            <a:spLocks noGrp="1"/>
          </p:cNvSpPr>
          <p:nvPr>
            <p:ph type="dt" sz="half" idx="10"/>
          </p:nvPr>
        </p:nvSpPr>
        <p:spPr/>
        <p:txBody>
          <a:bodyPr/>
          <a:lstStyle/>
          <a:p>
            <a:r>
              <a:rPr lang="en-US"/>
              <a:t>10/25/2019</a:t>
            </a:r>
          </a:p>
        </p:txBody>
      </p:sp>
      <p:sp>
        <p:nvSpPr>
          <p:cNvPr id="3" name="Footer Placeholder 2">
            <a:extLst>
              <a:ext uri="{FF2B5EF4-FFF2-40B4-BE49-F238E27FC236}">
                <a16:creationId xmlns:a16="http://schemas.microsoft.com/office/drawing/2014/main" id="{13D812C0-AE3E-4215-A608-FB5A295E585C}"/>
              </a:ext>
            </a:extLst>
          </p:cNvPr>
          <p:cNvSpPr>
            <a:spLocks noGrp="1"/>
          </p:cNvSpPr>
          <p:nvPr>
            <p:ph type="ftr" sz="quarter" idx="11"/>
          </p:nvPr>
        </p:nvSpPr>
        <p:spPr/>
        <p:txBody>
          <a:bodyPr/>
          <a:lstStyle/>
          <a:p>
            <a:r>
              <a:rPr lang="en-US"/>
              <a:t>FYP: Evaluation 4</a:t>
            </a:r>
          </a:p>
        </p:txBody>
      </p:sp>
      <p:sp>
        <p:nvSpPr>
          <p:cNvPr id="4" name="Slide Number Placeholder 3">
            <a:extLst>
              <a:ext uri="{FF2B5EF4-FFF2-40B4-BE49-F238E27FC236}">
                <a16:creationId xmlns:a16="http://schemas.microsoft.com/office/drawing/2014/main" id="{8ECC1915-9FD7-4F62-85AF-D0203BC6972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50846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9C2-8A27-4D6A-90CE-9917DE602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CA19A-B37C-4B27-8392-9E70A7C11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D838C-B313-4D75-B870-56878B171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27000-4038-4E2B-8126-64F407AB6E32}"/>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FC325B26-191A-43EE-862C-F4C5DF372D0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27DD3AC4-8587-4E3B-A72D-85EB8EA8818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8116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DD62-E111-4310-8514-9EE524DE5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178CC-034F-4AB4-8542-47AC2AACA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695A9B-3918-48A0-9C2F-CE9EFC22E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44B6-9212-4315-A104-05649CA4FE90}"/>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D7439545-6C30-4912-8A7A-2F6D5286CC1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A91F497B-6674-4E2F-B263-85376FAF21A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62731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35E1-1886-4BE5-BD60-342D18CA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974E7-E1EF-4A7D-AFD7-00D5F41C5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0C26-5541-4AD7-A713-95646D120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10/25/2019</a:t>
            </a:r>
          </a:p>
        </p:txBody>
      </p:sp>
      <p:sp>
        <p:nvSpPr>
          <p:cNvPr id="5" name="Footer Placeholder 4">
            <a:extLst>
              <a:ext uri="{FF2B5EF4-FFF2-40B4-BE49-F238E27FC236}">
                <a16:creationId xmlns:a16="http://schemas.microsoft.com/office/drawing/2014/main" id="{576FF120-FB8A-4340-B918-26770841D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Evaluation 4</a:t>
            </a:r>
          </a:p>
        </p:txBody>
      </p:sp>
      <p:sp>
        <p:nvSpPr>
          <p:cNvPr id="6" name="Slide Number Placeholder 5">
            <a:extLst>
              <a:ext uri="{FF2B5EF4-FFF2-40B4-BE49-F238E27FC236}">
                <a16:creationId xmlns:a16="http://schemas.microsoft.com/office/drawing/2014/main" id="{69E482AA-EE84-4E81-A97C-5728ADFD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9B812-8468-45BA-B8D7-31C4B6211ACB}" type="slidenum">
              <a:rPr lang="en-US" smtClean="0"/>
              <a:t>‹#›</a:t>
            </a:fld>
            <a:endParaRPr lang="en-US"/>
          </a:p>
        </p:txBody>
      </p:sp>
    </p:spTree>
    <p:extLst>
      <p:ext uri="{BB962C8B-B14F-4D97-AF65-F5344CB8AC3E}">
        <p14:creationId xmlns:p14="http://schemas.microsoft.com/office/powerpoint/2010/main" val="41971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2542950" y="2714270"/>
            <a:ext cx="5932970" cy="852951"/>
          </a:xfrm>
        </p:spPr>
        <p:txBody>
          <a:bodyPr>
            <a:normAutofit/>
          </a:bodyPr>
          <a:lstStyle/>
          <a:p>
            <a:r>
              <a:rPr lang="en-US" sz="2600" dirty="0"/>
              <a:t>Student Name1 (Reg#)</a:t>
            </a:r>
            <a:br>
              <a:rPr lang="en-US" sz="2600" dirty="0"/>
            </a:br>
            <a:r>
              <a:rPr lang="en-US" sz="2600" dirty="0"/>
              <a:t>Student Name2 (Reg#)</a:t>
            </a:r>
          </a:p>
        </p:txBody>
      </p:sp>
      <p:sp>
        <p:nvSpPr>
          <p:cNvPr id="3" name="Title 1">
            <a:extLst>
              <a:ext uri="{FF2B5EF4-FFF2-40B4-BE49-F238E27FC236}">
                <a16:creationId xmlns:a16="http://schemas.microsoft.com/office/drawing/2014/main" id="{D7DDDDD7-14C3-482B-92AE-07A800D31395}"/>
              </a:ext>
            </a:extLst>
          </p:cNvPr>
          <p:cNvSpPr txBox="1">
            <a:spLocks/>
          </p:cNvSpPr>
          <p:nvPr/>
        </p:nvSpPr>
        <p:spPr>
          <a:xfrm>
            <a:off x="1726017" y="1394660"/>
            <a:ext cx="7566837" cy="852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rgbClr val="0000CC"/>
                </a:solidFill>
              </a:rPr>
              <a:t>Project Title</a:t>
            </a:r>
            <a:endParaRPr lang="en-US" sz="5400" dirty="0"/>
          </a:p>
        </p:txBody>
      </p:sp>
      <p:sp>
        <p:nvSpPr>
          <p:cNvPr id="4" name="Subtitle 7">
            <a:extLst>
              <a:ext uri="{FF2B5EF4-FFF2-40B4-BE49-F238E27FC236}">
                <a16:creationId xmlns:a16="http://schemas.microsoft.com/office/drawing/2014/main" id="{B2588FE5-8CBB-4043-A0C6-4DEB98670070}"/>
              </a:ext>
            </a:extLst>
          </p:cNvPr>
          <p:cNvSpPr>
            <a:spLocks noGrp="1"/>
          </p:cNvSpPr>
          <p:nvPr>
            <p:ph type="subTitle" idx="1"/>
          </p:nvPr>
        </p:nvSpPr>
        <p:spPr>
          <a:xfrm>
            <a:off x="1977657" y="4033880"/>
            <a:ext cx="5547360" cy="769685"/>
          </a:xfrm>
        </p:spPr>
        <p:txBody>
          <a:bodyPr>
            <a:noAutofit/>
          </a:bodyPr>
          <a:lstStyle/>
          <a:p>
            <a:pPr marL="511175" indent="-279400" algn="l"/>
            <a:r>
              <a:rPr lang="en-US" dirty="0">
                <a:solidFill>
                  <a:srgbClr val="002060"/>
                </a:solidFill>
              </a:rPr>
              <a:t>Supervisor Name: </a:t>
            </a:r>
          </a:p>
          <a:p>
            <a:pPr marL="511175" indent="-279400" algn="l"/>
            <a:r>
              <a:rPr lang="en-US" dirty="0">
                <a:solidFill>
                  <a:srgbClr val="002060"/>
                </a:solidFill>
              </a:rPr>
              <a:t>Co-Supervisor Name: (if any)</a:t>
            </a:r>
          </a:p>
        </p:txBody>
      </p:sp>
      <p:sp>
        <p:nvSpPr>
          <p:cNvPr id="6" name="Subtitle 7">
            <a:extLst>
              <a:ext uri="{FF2B5EF4-FFF2-40B4-BE49-F238E27FC236}">
                <a16:creationId xmlns:a16="http://schemas.microsoft.com/office/drawing/2014/main" id="{150D985A-17E0-4F39-9BF6-FF1EA220EC01}"/>
              </a:ext>
            </a:extLst>
          </p:cNvPr>
          <p:cNvSpPr txBox="1">
            <a:spLocks/>
          </p:cNvSpPr>
          <p:nvPr/>
        </p:nvSpPr>
        <p:spPr>
          <a:xfrm>
            <a:off x="3501655" y="5662906"/>
            <a:ext cx="7067107" cy="8529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1175" indent="-279400"/>
            <a:r>
              <a:rPr lang="en-US" dirty="0">
                <a:solidFill>
                  <a:srgbClr val="7030A0"/>
                </a:solidFill>
              </a:rPr>
              <a:t>Department of Computer Science,        </a:t>
            </a:r>
          </a:p>
          <a:p>
            <a:pPr marL="511175" indent="-279400"/>
            <a:r>
              <a:rPr lang="en-US" dirty="0">
                <a:solidFill>
                  <a:srgbClr val="7030A0"/>
                </a:solidFill>
              </a:rPr>
              <a:t>COMSATS University Islamabad.</a:t>
            </a:r>
            <a:endParaRPr lang="en-US" sz="2000" dirty="0">
              <a:solidFill>
                <a:srgbClr val="7030A0"/>
              </a:solidFill>
            </a:endParaRPr>
          </a:p>
        </p:txBody>
      </p:sp>
    </p:spTree>
    <p:extLst>
      <p:ext uri="{BB962C8B-B14F-4D97-AF65-F5344CB8AC3E}">
        <p14:creationId xmlns:p14="http://schemas.microsoft.com/office/powerpoint/2010/main" val="26484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Tools and Technologies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68964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Work Division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Show the table highlighting the work division in terms of modules, features or use cases.</a:t>
            </a:r>
          </a:p>
        </p:txBody>
      </p:sp>
    </p:spTree>
    <p:extLst>
      <p:ext uri="{BB962C8B-B14F-4D97-AF65-F5344CB8AC3E}">
        <p14:creationId xmlns:p14="http://schemas.microsoft.com/office/powerpoint/2010/main" val="31367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Elicitation Technique(s)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Present and justify the requirements elicitation technique(s) .</a:t>
            </a:r>
          </a:p>
        </p:txBody>
      </p:sp>
    </p:spTree>
    <p:extLst>
      <p:ext uri="{BB962C8B-B14F-4D97-AF65-F5344CB8AC3E}">
        <p14:creationId xmlns:p14="http://schemas.microsoft.com/office/powerpoint/2010/main" val="52013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Present and justify the requirements identifying technique(s) which may include use case diagram, event response table, story boarding or combination of any two or three of them, depend on the software category.</a:t>
            </a:r>
          </a:p>
          <a:p>
            <a:pPr algn="l"/>
            <a:endParaRPr lang="en-US" dirty="0"/>
          </a:p>
        </p:txBody>
      </p:sp>
    </p:spTree>
    <p:extLst>
      <p:ext uri="{BB962C8B-B14F-4D97-AF65-F5344CB8AC3E}">
        <p14:creationId xmlns:p14="http://schemas.microsoft.com/office/powerpoint/2010/main" val="21555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302106"/>
            <a:ext cx="9144000" cy="1121105"/>
          </a:xfrm>
        </p:spPr>
        <p:txBody>
          <a:bodyPr>
            <a:noAutofit/>
          </a:bodyPr>
          <a:lstStyle/>
          <a:p>
            <a:r>
              <a:rPr lang="en-US" sz="4400" b="1" dirty="0">
                <a:solidFill>
                  <a:schemeClr val="bg1"/>
                </a:solidFill>
                <a:latin typeface="+mn-lt"/>
              </a:rPr>
              <a:t>Requirements Identifying Technique (Cont.)</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Show use case diagram/ event response table/ story board or combination of these techniques.</a:t>
            </a:r>
          </a:p>
        </p:txBody>
      </p:sp>
    </p:spTree>
    <p:extLst>
      <p:ext uri="{BB962C8B-B14F-4D97-AF65-F5344CB8AC3E}">
        <p14:creationId xmlns:p14="http://schemas.microsoft.com/office/powerpoint/2010/main" val="120626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Mention the use case description of any important use case.</a:t>
            </a:r>
          </a:p>
          <a:p>
            <a:pPr marL="457200" indent="-457200" algn="l">
              <a:buFont typeface="+mj-lt"/>
              <a:buAutoNum type="arabicPeriod"/>
            </a:pPr>
            <a:endParaRPr lang="en-US" dirty="0"/>
          </a:p>
        </p:txBody>
      </p:sp>
    </p:spTree>
    <p:extLst>
      <p:ext uri="{BB962C8B-B14F-4D97-AF65-F5344CB8AC3E}">
        <p14:creationId xmlns:p14="http://schemas.microsoft.com/office/powerpoint/2010/main" val="221992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Functional Requirements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Mention the sample </a:t>
            </a:r>
            <a:r>
              <a:rPr lang="en-US" dirty="0" err="1"/>
              <a:t>FRs.</a:t>
            </a:r>
            <a:endParaRPr lang="en-US" dirty="0"/>
          </a:p>
          <a:p>
            <a:pPr marL="457200" indent="-457200" algn="l">
              <a:buFont typeface="+mj-lt"/>
              <a:buAutoNum type="arabicPeriod"/>
            </a:pPr>
            <a:endParaRPr lang="en-US" dirty="0"/>
          </a:p>
        </p:txBody>
      </p:sp>
    </p:spTree>
    <p:extLst>
      <p:ext uri="{BB962C8B-B14F-4D97-AF65-F5344CB8AC3E}">
        <p14:creationId xmlns:p14="http://schemas.microsoft.com/office/powerpoint/2010/main" val="14456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Non-Functional Requirements</a:t>
            </a:r>
            <a:endParaRPr lang="en-US" sz="4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Present and justify the important NFRs .</a:t>
            </a:r>
          </a:p>
          <a:p>
            <a:pPr algn="l"/>
            <a:endParaRPr lang="en-US" dirty="0"/>
          </a:p>
        </p:txBody>
      </p:sp>
    </p:spTree>
    <p:extLst>
      <p:ext uri="{BB962C8B-B14F-4D97-AF65-F5344CB8AC3E}">
        <p14:creationId xmlns:p14="http://schemas.microsoft.com/office/powerpoint/2010/main" val="379619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External Interface Requirements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Present user, software, hardware and communication interface </a:t>
            </a:r>
          </a:p>
          <a:p>
            <a:pPr algn="l"/>
            <a:r>
              <a:rPr lang="en-US" dirty="0"/>
              <a:t>       (if any of these are applicable).</a:t>
            </a:r>
          </a:p>
        </p:txBody>
      </p:sp>
    </p:spTree>
    <p:extLst>
      <p:ext uri="{BB962C8B-B14F-4D97-AF65-F5344CB8AC3E}">
        <p14:creationId xmlns:p14="http://schemas.microsoft.com/office/powerpoint/2010/main" val="28250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Conclusion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Conclude the </a:t>
            </a:r>
            <a:r>
              <a:rPr lang="en-US"/>
              <a:t>proposed system.</a:t>
            </a:r>
            <a:endParaRPr lang="en-US" dirty="0"/>
          </a:p>
        </p:txBody>
      </p:sp>
    </p:spTree>
    <p:extLst>
      <p:ext uri="{BB962C8B-B14F-4D97-AF65-F5344CB8AC3E}">
        <p14:creationId xmlns:p14="http://schemas.microsoft.com/office/powerpoint/2010/main" val="2790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rmAutofit/>
          </a:bodyPr>
          <a:lstStyle/>
          <a:p>
            <a:r>
              <a:rPr lang="en-GB" sz="5400" b="1" dirty="0">
                <a:solidFill>
                  <a:schemeClr val="bg1"/>
                </a:solidFill>
                <a:latin typeface="+mn-lt"/>
              </a:rPr>
              <a:t>Topics</a:t>
            </a:r>
            <a:endParaRPr lang="en-US" sz="5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7960242" cy="5007935"/>
          </a:xfrm>
        </p:spPr>
        <p:txBody>
          <a:bodyPr>
            <a:normAutofit fontScale="70000" lnSpcReduction="20000"/>
          </a:bodyPr>
          <a:lstStyle/>
          <a:p>
            <a:pPr marL="342900" indent="-342900" algn="l">
              <a:lnSpc>
                <a:spcPct val="120000"/>
              </a:lnSpc>
              <a:buFont typeface="Arial" panose="020B0604020202020204" pitchFamily="34" charset="0"/>
              <a:buChar char="•"/>
            </a:pPr>
            <a:r>
              <a:rPr lang="en-GB" b="1" dirty="0"/>
              <a:t>Introduction</a:t>
            </a:r>
          </a:p>
          <a:p>
            <a:pPr marL="342900" indent="-342900" algn="l">
              <a:lnSpc>
                <a:spcPct val="120000"/>
              </a:lnSpc>
              <a:buFont typeface="Arial" panose="020B0604020202020204" pitchFamily="34" charset="0"/>
              <a:buChar char="•"/>
            </a:pPr>
            <a:r>
              <a:rPr lang="en-GB" b="1" dirty="0"/>
              <a:t>Overall Description</a:t>
            </a:r>
          </a:p>
          <a:p>
            <a:pPr marL="342900" indent="-342900" algn="l">
              <a:lnSpc>
                <a:spcPct val="120000"/>
              </a:lnSpc>
              <a:buFont typeface="Arial" panose="020B0604020202020204" pitchFamily="34" charset="0"/>
              <a:buChar char="•"/>
            </a:pPr>
            <a:r>
              <a:rPr lang="en-GB" b="1" dirty="0"/>
              <a:t>Project Scope</a:t>
            </a:r>
          </a:p>
          <a:p>
            <a:pPr marL="342900" indent="-342900" algn="l">
              <a:lnSpc>
                <a:spcPct val="120000"/>
              </a:lnSpc>
              <a:buFont typeface="Arial" panose="020B0604020202020204" pitchFamily="34" charset="0"/>
              <a:buChar char="•"/>
            </a:pPr>
            <a:r>
              <a:rPr lang="en-GB" b="1" dirty="0"/>
              <a:t>Modules</a:t>
            </a:r>
          </a:p>
          <a:p>
            <a:pPr marL="342900" indent="-342900" algn="l">
              <a:lnSpc>
                <a:spcPct val="120000"/>
              </a:lnSpc>
              <a:buFont typeface="Arial" panose="020B0604020202020204" pitchFamily="34" charset="0"/>
              <a:buChar char="•"/>
            </a:pPr>
            <a:r>
              <a:rPr lang="en-GB" b="1" dirty="0"/>
              <a:t>System Limitation</a:t>
            </a:r>
          </a:p>
          <a:p>
            <a:pPr marL="342900" indent="-342900" algn="l">
              <a:lnSpc>
                <a:spcPct val="120000"/>
              </a:lnSpc>
              <a:buFont typeface="Arial" panose="020B0604020202020204" pitchFamily="34" charset="0"/>
              <a:buChar char="•"/>
            </a:pPr>
            <a:r>
              <a:rPr lang="en-GB" b="1" dirty="0"/>
              <a:t>Software Process Methodology</a:t>
            </a:r>
          </a:p>
          <a:p>
            <a:pPr marL="342900" indent="-342900" algn="l">
              <a:lnSpc>
                <a:spcPct val="120000"/>
              </a:lnSpc>
              <a:buFont typeface="Arial" panose="020B0604020202020204" pitchFamily="34" charset="0"/>
              <a:buChar char="•"/>
            </a:pPr>
            <a:r>
              <a:rPr lang="en-GB" b="1" dirty="0"/>
              <a:t>Tools and Technologies</a:t>
            </a:r>
          </a:p>
          <a:p>
            <a:pPr marL="342900" indent="-342900" algn="l">
              <a:lnSpc>
                <a:spcPct val="120000"/>
              </a:lnSpc>
              <a:buFont typeface="Arial" panose="020B0604020202020204" pitchFamily="34" charset="0"/>
              <a:buChar char="•"/>
            </a:pPr>
            <a:r>
              <a:rPr lang="en-GB" b="1" dirty="0"/>
              <a:t>Work Division</a:t>
            </a:r>
          </a:p>
          <a:p>
            <a:pPr marL="342900" indent="-342900" algn="l">
              <a:lnSpc>
                <a:spcPct val="120000"/>
              </a:lnSpc>
              <a:buFont typeface="Arial" panose="020B0604020202020204" pitchFamily="34" charset="0"/>
              <a:buChar char="•"/>
            </a:pPr>
            <a:r>
              <a:rPr lang="en-GB" b="1" dirty="0"/>
              <a:t>Requirements Identifying Technique</a:t>
            </a:r>
          </a:p>
          <a:p>
            <a:pPr marL="342900" indent="-342900" algn="l">
              <a:lnSpc>
                <a:spcPct val="120000"/>
              </a:lnSpc>
              <a:buFont typeface="Arial" panose="020B0604020202020204" pitchFamily="34" charset="0"/>
              <a:buChar char="•"/>
            </a:pPr>
            <a:r>
              <a:rPr lang="en-GB" b="1" dirty="0"/>
              <a:t>Functional Requirements</a:t>
            </a:r>
          </a:p>
          <a:p>
            <a:pPr marL="342900" indent="-342900" algn="l">
              <a:lnSpc>
                <a:spcPct val="120000"/>
              </a:lnSpc>
              <a:buFont typeface="Arial" panose="020B0604020202020204" pitchFamily="34" charset="0"/>
              <a:buChar char="•"/>
            </a:pPr>
            <a:r>
              <a:rPr lang="en-GB" b="1" dirty="0"/>
              <a:t>Non-Functional Requirements</a:t>
            </a:r>
          </a:p>
          <a:p>
            <a:pPr marL="342900" indent="-342900" algn="l">
              <a:lnSpc>
                <a:spcPct val="120000"/>
              </a:lnSpc>
              <a:buFont typeface="Arial" panose="020B0604020202020204" pitchFamily="34" charset="0"/>
              <a:buChar char="•"/>
            </a:pPr>
            <a:r>
              <a:rPr lang="en-GB" b="1" dirty="0"/>
              <a:t>External Interface Requirements</a:t>
            </a:r>
          </a:p>
          <a:p>
            <a:pPr marL="342900" indent="-342900" algn="l">
              <a:lnSpc>
                <a:spcPct val="120000"/>
              </a:lnSpc>
              <a:buFont typeface="Arial" panose="020B0604020202020204" pitchFamily="34" charset="0"/>
              <a:buChar char="•"/>
            </a:pPr>
            <a:r>
              <a:rPr lang="en-GB" b="1" dirty="0"/>
              <a:t>Conclusion</a:t>
            </a:r>
          </a:p>
          <a:p>
            <a:pPr marL="342900" indent="-342900" algn="l">
              <a:lnSpc>
                <a:spcPct val="170000"/>
              </a:lnSpc>
              <a:buFont typeface="Arial" panose="020B0604020202020204" pitchFamily="34" charset="0"/>
              <a:buChar char="•"/>
            </a:pPr>
            <a:endParaRPr lang="en-GB" dirty="0"/>
          </a:p>
        </p:txBody>
      </p:sp>
    </p:spTree>
    <p:extLst>
      <p:ext uri="{BB962C8B-B14F-4D97-AF65-F5344CB8AC3E}">
        <p14:creationId xmlns:p14="http://schemas.microsoft.com/office/powerpoint/2010/main" val="402088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References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lstStyle/>
          <a:p>
            <a:pPr marL="457200" indent="-457200" algn="l">
              <a:buFont typeface="+mj-lt"/>
              <a:buAutoNum type="arabicPeriod"/>
            </a:pPr>
            <a:r>
              <a:rPr lang="en-US" dirty="0"/>
              <a:t> </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694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lstStyle/>
          <a:p>
            <a:pPr marL="342900" indent="-342900" algn="l">
              <a:buFont typeface="Arial" panose="020B0604020202020204" pitchFamily="34" charset="0"/>
              <a:buChar char="•"/>
            </a:pPr>
            <a:r>
              <a:rPr lang="en-US" dirty="0"/>
              <a:t>Discuss the context and purpose of the targeted project. </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1574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85CC5E-53A4-4041-B69C-D6D0C119488E}"/>
              </a:ext>
            </a:extLst>
          </p:cNvPr>
          <p:cNvSpPr>
            <a:spLocks noGrp="1"/>
          </p:cNvSpPr>
          <p:nvPr>
            <p:ph type="ctrTitle"/>
          </p:nvPr>
        </p:nvSpPr>
        <p:spPr>
          <a:xfrm>
            <a:off x="1364511" y="2817628"/>
            <a:ext cx="9144000" cy="1053841"/>
          </a:xfrm>
        </p:spPr>
        <p:txBody>
          <a:bodyPr>
            <a:normAutofit/>
          </a:bodyPr>
          <a:lstStyle/>
          <a:p>
            <a:r>
              <a:rPr lang="en-US" sz="4400" b="1" dirty="0">
                <a:latin typeface="+mn-lt"/>
              </a:rPr>
              <a:t>Overall Description</a:t>
            </a:r>
          </a:p>
        </p:txBody>
      </p:sp>
    </p:spTree>
    <p:extLst>
      <p:ext uri="{BB962C8B-B14F-4D97-AF65-F5344CB8AC3E}">
        <p14:creationId xmlns:p14="http://schemas.microsoft.com/office/powerpoint/2010/main" val="140792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Overall Description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mj-lt"/>
              <a:buAutoNum type="arabicPeriod"/>
            </a:pPr>
            <a:r>
              <a:rPr lang="en-US" dirty="0"/>
              <a:t>Problem Statement</a:t>
            </a:r>
          </a:p>
          <a:p>
            <a:pPr marL="914400" lvl="1" indent="-457200" algn="l">
              <a:buFont typeface="Arial" panose="020B0604020202020204" pitchFamily="34" charset="0"/>
              <a:buChar char="•"/>
            </a:pPr>
            <a:r>
              <a:rPr lang="en-US" dirty="0"/>
              <a:t>Succinctly define the problem statement of the targeted project.</a:t>
            </a:r>
          </a:p>
          <a:p>
            <a:pPr marL="457200" indent="-457200" algn="l">
              <a:buFont typeface="+mj-lt"/>
              <a:buAutoNum type="arabicPeriod"/>
            </a:pPr>
            <a:endParaRPr lang="en-US" dirty="0"/>
          </a:p>
          <a:p>
            <a:pPr marL="457200" indent="-457200" algn="l">
              <a:buFont typeface="+mj-lt"/>
              <a:buAutoNum type="arabicPeriod"/>
            </a:pPr>
            <a:r>
              <a:rPr lang="en-US" dirty="0"/>
              <a:t>Related System Analysis</a:t>
            </a:r>
          </a:p>
          <a:p>
            <a:pPr marL="914400" lvl="1" indent="-457200" algn="l">
              <a:buFont typeface="Arial" panose="020B0604020202020204" pitchFamily="34" charset="0"/>
              <a:buChar char="•"/>
            </a:pPr>
            <a:r>
              <a:rPr lang="en-US" dirty="0"/>
              <a:t>Show the analysis in a tabular format.</a:t>
            </a:r>
          </a:p>
          <a:p>
            <a:pPr lvl="1" algn="l"/>
            <a:endParaRPr lang="en-US" dirty="0"/>
          </a:p>
          <a:p>
            <a:pPr marL="457200" indent="-457200" algn="l">
              <a:buFont typeface="+mj-lt"/>
              <a:buAutoNum type="arabicPeriod"/>
            </a:pPr>
            <a:r>
              <a:rPr lang="en-US" dirty="0"/>
              <a:t>Benefits of the Proposed System</a:t>
            </a:r>
          </a:p>
        </p:txBody>
      </p:sp>
    </p:spTree>
    <p:extLst>
      <p:ext uri="{BB962C8B-B14F-4D97-AF65-F5344CB8AC3E}">
        <p14:creationId xmlns:p14="http://schemas.microsoft.com/office/powerpoint/2010/main" val="313833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Project Scope</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Show the context diagram of the proposed system.</a:t>
            </a:r>
          </a:p>
        </p:txBody>
      </p:sp>
    </p:spTree>
    <p:extLst>
      <p:ext uri="{BB962C8B-B14F-4D97-AF65-F5344CB8AC3E}">
        <p14:creationId xmlns:p14="http://schemas.microsoft.com/office/powerpoint/2010/main" val="276054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fontScale="77500" lnSpcReduction="20000"/>
          </a:bodyPr>
          <a:lstStyle/>
          <a:p>
            <a:pPr marL="457200" indent="-457200" algn="l">
              <a:buFont typeface="+mj-lt"/>
              <a:buAutoNum type="arabicPeriod"/>
            </a:pPr>
            <a:r>
              <a:rPr lang="en-US" dirty="0"/>
              <a:t>Module 1: Name</a:t>
            </a:r>
          </a:p>
          <a:p>
            <a:pPr marL="914400" lvl="1" indent="-457200" algn="l">
              <a:buFont typeface="Arial" panose="020B0604020202020204" pitchFamily="34" charset="0"/>
              <a:buChar char="•"/>
            </a:pPr>
            <a:r>
              <a:rPr lang="en-US" dirty="0"/>
              <a:t>Briefly discuss (not more than two lines) the modules.</a:t>
            </a:r>
          </a:p>
          <a:p>
            <a:pPr marL="457200" indent="-457200" algn="l">
              <a:buFont typeface="+mj-lt"/>
              <a:buAutoNum type="arabicPeriod"/>
            </a:pPr>
            <a:endParaRPr lang="en-US" sz="1700" dirty="0"/>
          </a:p>
          <a:p>
            <a:pPr marL="457200" indent="-457200" algn="l">
              <a:buFont typeface="+mj-lt"/>
              <a:buAutoNum type="arabicPeriod"/>
            </a:pPr>
            <a:r>
              <a:rPr lang="en-US" dirty="0"/>
              <a:t>Module 2: Name</a:t>
            </a:r>
          </a:p>
          <a:p>
            <a:pPr marL="914400" lvl="1" indent="-457200" algn="l">
              <a:buFont typeface="Arial" panose="020B0604020202020204" pitchFamily="34" charset="0"/>
              <a:buChar char="•"/>
            </a:pPr>
            <a:r>
              <a:rPr lang="en-US" dirty="0"/>
              <a:t>Briefly discuss (not more than two lines) the modules.</a:t>
            </a:r>
          </a:p>
          <a:p>
            <a:pPr marL="914400" lvl="1" indent="-457200" algn="l">
              <a:buFont typeface="Arial" panose="020B0604020202020204" pitchFamily="34" charset="0"/>
              <a:buChar char="•"/>
            </a:pPr>
            <a:endParaRPr lang="en-US" sz="1700" dirty="0"/>
          </a:p>
          <a:p>
            <a:pPr marL="457200" indent="-457200" algn="l">
              <a:buFont typeface="+mj-lt"/>
              <a:buAutoNum type="arabicPeriod"/>
            </a:pPr>
            <a:r>
              <a:rPr lang="en-US" dirty="0"/>
              <a:t>Module 3: Name</a:t>
            </a:r>
          </a:p>
          <a:p>
            <a:pPr marL="914400" lvl="1" indent="-457200" algn="l">
              <a:buFont typeface="Arial" panose="020B0604020202020204" pitchFamily="34" charset="0"/>
              <a:buChar char="•"/>
            </a:pPr>
            <a:r>
              <a:rPr lang="en-US" dirty="0"/>
              <a:t>Briefly discuss (not more than two lines) the modules.</a:t>
            </a:r>
          </a:p>
          <a:p>
            <a:pPr marL="457200" indent="-457200" algn="l">
              <a:buFont typeface="+mj-lt"/>
              <a:buAutoNum type="arabicPeriod"/>
            </a:pPr>
            <a:endParaRPr lang="en-US" sz="1700" dirty="0"/>
          </a:p>
          <a:p>
            <a:pPr marL="457200" indent="-457200" algn="l">
              <a:buFont typeface="+mj-lt"/>
              <a:buAutoNum type="arabicPeriod"/>
            </a:pPr>
            <a:r>
              <a:rPr lang="en-US" dirty="0"/>
              <a:t>Module 4: Name</a:t>
            </a:r>
          </a:p>
          <a:p>
            <a:pPr marL="914400" lvl="1" indent="-457200" algn="l">
              <a:buFont typeface="Arial" panose="020B0604020202020204" pitchFamily="34" charset="0"/>
              <a:buChar char="•"/>
            </a:pPr>
            <a:r>
              <a:rPr lang="en-US" dirty="0"/>
              <a:t>Briefly discuss (not more than two lines) the modules.</a:t>
            </a:r>
          </a:p>
          <a:p>
            <a:pPr marL="914400" lvl="1" indent="-457200" algn="l">
              <a:buFont typeface="Arial" panose="020B0604020202020204" pitchFamily="34" charset="0"/>
              <a:buChar char="•"/>
            </a:pPr>
            <a:endParaRPr lang="en-US" sz="1700" dirty="0"/>
          </a:p>
          <a:p>
            <a:pPr marL="457200" indent="-457200" algn="l">
              <a:buFont typeface="+mj-lt"/>
              <a:buAutoNum type="arabicPeriod"/>
            </a:pPr>
            <a:r>
              <a:rPr lang="en-US" dirty="0"/>
              <a:t>Module 5: Name</a:t>
            </a:r>
          </a:p>
          <a:p>
            <a:pPr marL="914400" lvl="1" indent="-457200" algn="l">
              <a:buFont typeface="Arial" panose="020B0604020202020204" pitchFamily="34" charset="0"/>
              <a:buChar char="•"/>
            </a:pPr>
            <a:r>
              <a:rPr lang="en-US" dirty="0"/>
              <a:t>Briefly discuss (not more than two lines) the modules.</a:t>
            </a:r>
          </a:p>
          <a:p>
            <a:pPr marL="457200" indent="-457200" algn="l">
              <a:buFont typeface="+mj-lt"/>
              <a:buAutoNum type="arabicPeriod"/>
            </a:pPr>
            <a:endParaRPr lang="en-US" sz="1700" dirty="0"/>
          </a:p>
          <a:p>
            <a:pPr marL="457200" indent="-457200" algn="l">
              <a:buFont typeface="+mj-lt"/>
              <a:buAutoNum type="arabicPeriod"/>
            </a:pPr>
            <a:r>
              <a:rPr lang="en-US" dirty="0"/>
              <a:t>Module 6: Name</a:t>
            </a:r>
          </a:p>
          <a:p>
            <a:pPr marL="914400" lvl="1" indent="-457200" algn="l">
              <a:buFont typeface="Arial" panose="020B0604020202020204" pitchFamily="34" charset="0"/>
              <a:buChar char="•"/>
            </a:pPr>
            <a:r>
              <a:rPr lang="en-US" dirty="0"/>
              <a:t>Briefly discuss (not more than two lines) the modules.</a:t>
            </a:r>
          </a:p>
          <a:p>
            <a:pPr lvl="1" algn="l"/>
            <a:endParaRPr lang="en-US" dirty="0"/>
          </a:p>
          <a:p>
            <a:pPr lvl="1" algn="l"/>
            <a:endParaRPr lang="en-US" dirty="0"/>
          </a:p>
        </p:txBody>
      </p:sp>
    </p:spTree>
    <p:extLst>
      <p:ext uri="{BB962C8B-B14F-4D97-AF65-F5344CB8AC3E}">
        <p14:creationId xmlns:p14="http://schemas.microsoft.com/office/powerpoint/2010/main" val="145847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System Limitation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mj-lt"/>
              <a:buAutoNum type="arabicPeriod"/>
            </a:pPr>
            <a:endParaRPr lang="en-US" dirty="0"/>
          </a:p>
        </p:txBody>
      </p:sp>
    </p:spTree>
    <p:extLst>
      <p:ext uri="{BB962C8B-B14F-4D97-AF65-F5344CB8AC3E}">
        <p14:creationId xmlns:p14="http://schemas.microsoft.com/office/powerpoint/2010/main" val="11268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Software Process Methodology</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20034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C708EF85BCDC4798E47CB9DE7215BD" ma:contentTypeVersion="8" ma:contentTypeDescription="Create a new document." ma:contentTypeScope="" ma:versionID="4905bfdfd6a1aa43cb3ad88df5fb2684">
  <xsd:schema xmlns:xsd="http://www.w3.org/2001/XMLSchema" xmlns:xs="http://www.w3.org/2001/XMLSchema" xmlns:p="http://schemas.microsoft.com/office/2006/metadata/properties" xmlns:ns2="6c1f1b9b-76e0-40cd-8f53-5d331024442b" targetNamespace="http://schemas.microsoft.com/office/2006/metadata/properties" ma:root="true" ma:fieldsID="5d7d75ad39c835260737bbdd3599ba00" ns2:_="">
    <xsd:import namespace="6c1f1b9b-76e0-40cd-8f53-5d33102444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1f1b9b-76e0-40cd-8f53-5d3310244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00A6ED-23FB-4428-9305-7BDE0699EB79}">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9A56AC6C-2278-40F4-B066-9A4E09AE53C5}">
  <ds:schemaRefs>
    <ds:schemaRef ds:uri="http://schemas.microsoft.com/sharepoint/v3/contenttype/forms"/>
  </ds:schemaRefs>
</ds:datastoreItem>
</file>

<file path=customXml/itemProps3.xml><?xml version="1.0" encoding="utf-8"?>
<ds:datastoreItem xmlns:ds="http://schemas.openxmlformats.org/officeDocument/2006/customXml" ds:itemID="{55FA3390-F261-40A9-BB5B-12E85D54A5E2}">
  <ds:schemaRefs>
    <ds:schemaRef ds:uri="http://schemas.microsoft.com/office/2006/metadata/contentType"/>
    <ds:schemaRef ds:uri="http://schemas.microsoft.com/office/2006/metadata/properties/metaAttributes"/>
    <ds:schemaRef ds:uri="http://www.w3.org/2000/xmlns/"/>
    <ds:schemaRef ds:uri="http://www.w3.org/2001/XMLSchema"/>
    <ds:schemaRef ds:uri="6c1f1b9b-76e0-40cd-8f53-5d331024442b"/>
  </ds:schemaRefs>
</ds:datastoreItem>
</file>

<file path=docProps/app.xml><?xml version="1.0" encoding="utf-8"?>
<Properties xmlns="http://schemas.openxmlformats.org/officeDocument/2006/extended-properties" xmlns:vt="http://schemas.openxmlformats.org/officeDocument/2006/docPropsVTypes">
  <TotalTime>144</TotalTime>
  <Words>368</Words>
  <Application>Microsoft Office PowerPoint</Application>
  <PresentationFormat>Widescreen</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Student Name1 (Reg#) Student Name2 (Reg#)</vt:lpstr>
      <vt:lpstr>Topics</vt:lpstr>
      <vt:lpstr>Introduction</vt:lpstr>
      <vt:lpstr>Overall Description</vt:lpstr>
      <vt:lpstr>Overall Description</vt:lpstr>
      <vt:lpstr>Project Scope</vt:lpstr>
      <vt:lpstr>Modules</vt:lpstr>
      <vt:lpstr>System Limitation</vt:lpstr>
      <vt:lpstr>Software Process Methodology</vt:lpstr>
      <vt:lpstr>Tools and Technologies</vt:lpstr>
      <vt:lpstr>Work Division</vt:lpstr>
      <vt:lpstr>Requirements Elicitation Technique(s)</vt:lpstr>
      <vt:lpstr>Requirements Identifying Technique</vt:lpstr>
      <vt:lpstr>Requirements Identifying Technique (Cont.)</vt:lpstr>
      <vt:lpstr>Requirements Identifying Technique…</vt:lpstr>
      <vt:lpstr>Functional Requirements</vt:lpstr>
      <vt:lpstr>Non-Functional Requirements</vt:lpstr>
      <vt:lpstr>External Interface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Dr. Saif Ur Rehman Khan</dc:title>
  <dc:creator>saif_ur_Rehman Khan</dc:creator>
  <cp:lastModifiedBy>tahreemkhan498@outlook.com</cp:lastModifiedBy>
  <cp:revision>36</cp:revision>
  <dcterms:created xsi:type="dcterms:W3CDTF">2019-10-25T03:46:57Z</dcterms:created>
  <dcterms:modified xsi:type="dcterms:W3CDTF">2021-03-05T13:01:48Z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0x01010047C708EF85BCDC4798E47CB9DE7215BD</vt:lpwstr>
  </property>
</Properties>
</file>